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</p:sldIdLst>
  <p:sldSz cy="5143500" cx="9144000"/>
  <p:notesSz cx="6858000" cy="9144000"/>
  <p:embeddedFontLst>
    <p:embeddedFont>
      <p:font typeface="Raleway"/>
      <p:regular r:id="rId80"/>
      <p:bold r:id="rId81"/>
      <p:italic r:id="rId82"/>
      <p:boldItalic r:id="rId83"/>
    </p:embeddedFont>
    <p:embeddedFont>
      <p:font typeface="Roboto"/>
      <p:regular r:id="rId84"/>
      <p:bold r:id="rId85"/>
      <p:italic r:id="rId86"/>
      <p:boldItalic r:id="rId87"/>
    </p:embeddedFont>
    <p:embeddedFont>
      <p:font typeface="Lato"/>
      <p:regular r:id="rId88"/>
      <p:bold r:id="rId89"/>
      <p:italic r:id="rId90"/>
      <p:boldItalic r:id="rId91"/>
    </p:embeddedFont>
    <p:embeddedFont>
      <p:font typeface="Open Sans SemiBold"/>
      <p:regular r:id="rId92"/>
      <p:bold r:id="rId93"/>
      <p:italic r:id="rId94"/>
      <p:boldItalic r:id="rId95"/>
    </p:embeddedFont>
    <p:embeddedFont>
      <p:font typeface="Raleway Medium"/>
      <p:regular r:id="rId96"/>
      <p:bold r:id="rId97"/>
      <p:italic r:id="rId98"/>
      <p:boldItalic r:id="rId99"/>
    </p:embeddedFont>
    <p:embeddedFont>
      <p:font typeface="Open Sans ExtraBold"/>
      <p:bold r:id="rId100"/>
      <p:boldItalic r:id="rId101"/>
    </p:embeddedFont>
    <p:embeddedFont>
      <p:font typeface="Open Sans Medium"/>
      <p:regular r:id="rId102"/>
      <p:bold r:id="rId103"/>
      <p:italic r:id="rId104"/>
      <p:boldItalic r:id="rId105"/>
    </p:embeddedFont>
    <p:embeddedFont>
      <p:font typeface="Open Sans Light"/>
      <p:regular r:id="rId106"/>
      <p:bold r:id="rId107"/>
      <p:italic r:id="rId108"/>
      <p:boldItalic r:id="rId109"/>
    </p:embeddedFont>
    <p:embeddedFont>
      <p:font typeface="Open Sans"/>
      <p:regular r:id="rId110"/>
      <p:bold r:id="rId111"/>
      <p:italic r:id="rId112"/>
      <p:boldItalic r:id="rId1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C82826-B839-417E-A03E-053BAF3F7D19}">
  <a:tblStyle styleId="{68C82826-B839-417E-A03E-053BAF3F7D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OpenSansLight-bold.fntdata"/><Relationship Id="rId106" Type="http://schemas.openxmlformats.org/officeDocument/2006/relationships/font" Target="fonts/OpenSansLight-regular.fntdata"/><Relationship Id="rId105" Type="http://schemas.openxmlformats.org/officeDocument/2006/relationships/font" Target="fonts/OpenSansMedium-boldItalic.fntdata"/><Relationship Id="rId104" Type="http://schemas.openxmlformats.org/officeDocument/2006/relationships/font" Target="fonts/OpenSansMedium-italic.fntdata"/><Relationship Id="rId109" Type="http://schemas.openxmlformats.org/officeDocument/2006/relationships/font" Target="fonts/OpenSansLight-boldItalic.fntdata"/><Relationship Id="rId108" Type="http://schemas.openxmlformats.org/officeDocument/2006/relationships/font" Target="fonts/OpenSansLight-italic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OpenSansMedium-bold.fntdata"/><Relationship Id="rId102" Type="http://schemas.openxmlformats.org/officeDocument/2006/relationships/font" Target="fonts/OpenSansMedium-regular.fntdata"/><Relationship Id="rId101" Type="http://schemas.openxmlformats.org/officeDocument/2006/relationships/font" Target="fonts/OpenSansExtraBold-boldItalic.fntdata"/><Relationship Id="rId100" Type="http://schemas.openxmlformats.org/officeDocument/2006/relationships/font" Target="fonts/OpenSansExtraBold-bold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OpenSansSemiBold-boldItalic.fntdata"/><Relationship Id="rId94" Type="http://schemas.openxmlformats.org/officeDocument/2006/relationships/font" Target="fonts/OpenSansSemiBold-italic.fntdata"/><Relationship Id="rId97" Type="http://schemas.openxmlformats.org/officeDocument/2006/relationships/font" Target="fonts/RalewayMedium-bold.fntdata"/><Relationship Id="rId96" Type="http://schemas.openxmlformats.org/officeDocument/2006/relationships/font" Target="fonts/RalewayMedium-regular.fntdata"/><Relationship Id="rId11" Type="http://schemas.openxmlformats.org/officeDocument/2006/relationships/slide" Target="slides/slide5.xml"/><Relationship Id="rId99" Type="http://schemas.openxmlformats.org/officeDocument/2006/relationships/font" Target="fonts/RalewayMedium-boldItalic.fntdata"/><Relationship Id="rId10" Type="http://schemas.openxmlformats.org/officeDocument/2006/relationships/slide" Target="slides/slide4.xml"/><Relationship Id="rId98" Type="http://schemas.openxmlformats.org/officeDocument/2006/relationships/font" Target="fonts/Raleway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Lato-boldItalic.fntdata"/><Relationship Id="rId90" Type="http://schemas.openxmlformats.org/officeDocument/2006/relationships/font" Target="fonts/Lato-italic.fntdata"/><Relationship Id="rId93" Type="http://schemas.openxmlformats.org/officeDocument/2006/relationships/font" Target="fonts/OpenSansSemiBold-bold.fntdata"/><Relationship Id="rId92" Type="http://schemas.openxmlformats.org/officeDocument/2006/relationships/font" Target="fonts/OpenSansSemiBold-regular.fntdata"/><Relationship Id="rId15" Type="http://schemas.openxmlformats.org/officeDocument/2006/relationships/slide" Target="slides/slide9.xml"/><Relationship Id="rId110" Type="http://schemas.openxmlformats.org/officeDocument/2006/relationships/font" Target="fonts/OpenSans-regular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13" Type="http://schemas.openxmlformats.org/officeDocument/2006/relationships/font" Target="fonts/OpenSans-boldItalic.fntdata"/><Relationship Id="rId112" Type="http://schemas.openxmlformats.org/officeDocument/2006/relationships/font" Target="fonts/OpenSans-italic.fntdata"/><Relationship Id="rId111" Type="http://schemas.openxmlformats.org/officeDocument/2006/relationships/font" Target="fonts/OpenSans-bold.fntdata"/><Relationship Id="rId84" Type="http://schemas.openxmlformats.org/officeDocument/2006/relationships/font" Target="fonts/Roboto-regular.fntdata"/><Relationship Id="rId83" Type="http://schemas.openxmlformats.org/officeDocument/2006/relationships/font" Target="fonts/Raleway-boldItalic.fntdata"/><Relationship Id="rId86" Type="http://schemas.openxmlformats.org/officeDocument/2006/relationships/font" Target="fonts/Roboto-italic.fntdata"/><Relationship Id="rId85" Type="http://schemas.openxmlformats.org/officeDocument/2006/relationships/font" Target="fonts/Roboto-bold.fntdata"/><Relationship Id="rId88" Type="http://schemas.openxmlformats.org/officeDocument/2006/relationships/font" Target="fonts/Lato-regular.fntdata"/><Relationship Id="rId87" Type="http://schemas.openxmlformats.org/officeDocument/2006/relationships/font" Target="fonts/Roboto-boldItalic.fntdata"/><Relationship Id="rId89" Type="http://schemas.openxmlformats.org/officeDocument/2006/relationships/font" Target="fonts/Lato-bold.fntdata"/><Relationship Id="rId80" Type="http://schemas.openxmlformats.org/officeDocument/2006/relationships/font" Target="fonts/Raleway-regular.fntdata"/><Relationship Id="rId82" Type="http://schemas.openxmlformats.org/officeDocument/2006/relationships/font" Target="fonts/Raleway-italic.fntdata"/><Relationship Id="rId81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https://wvumdtv.zoom.us/j/4383197511?omn=93537052670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72017475a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72017475a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f3da0f079_0_1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f3da0f079_0_1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72017475a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72017475a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72017475a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72017475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72017475a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72017475a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75796cf05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75796cf05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75796cf05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75796cf05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75796cf05_1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75796cf05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72017475a_1_1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72017475a_1_1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72017475a_1_1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72017475a_1_1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75796cf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75796cf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72017475a_1_2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72017475a_1_2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272017475a_1_2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272017475a_1_2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272017475a_1_2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272017475a_1_2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272017475a_1_2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272017475a_1_2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272017475a_1_2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272017475a_1_2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72017475a_1_2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272017475a_1_2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72017475a_1_2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72017475a_1_2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72017475a_1_2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272017475a_1_2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272017475a_1_2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272017475a_1_2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272017475a_1_2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272017475a_1_2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72017475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72017475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272017475a_1_2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272017475a_1_2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075796cf05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075796cf05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272017475a_1_2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272017475a_1_2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272017475a_1_2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272017475a_1_2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272017475a_1_2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272017475a_1_2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272017475a_1_2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272017475a_1_2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075796cf05_1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075796cf05_1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272017475a_1_2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272017475a_1_2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075796cf05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075796cf05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af3da0f079_0_1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af3da0f079_0_1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72017475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72017475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af3da0f079_0_10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af3da0f079_0_1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af3da0f079_0_1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2af3da0f079_0_1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af3da0f079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af3da0f079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af3da0f079_0_1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af3da0f079_0_1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af3da0f079_0_10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af3da0f079_0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af3da0f079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af3da0f079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af3da0f079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2af3da0f079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af3da0f079_0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2af3da0f079_0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af3da0f079_0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af3da0f079_0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af3da0f079_0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2af3da0f079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72017475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72017475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af3da0f079_0_1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af3da0f079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af3da0f079_0_1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af3da0f079_0_1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af3da0f079_0_1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2af3da0f079_0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af3da0f079_0_1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2af3da0f079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https://www.ncbi.nlm.nih.gov/books/NBK548666/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af3da0f079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af3da0f079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https://www.ncbi.nlm.nih.gov/books/NBK548666/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af4b19c24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2af4b19c24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075796cf05_1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3075796cf05_1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3272017475a_1_2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3272017475a_1_2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2af4b19c24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2af4b19c24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af3da0f079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af3da0f079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72017475a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72017475a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af3da0f07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af3da0f0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af3da0f079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2af3da0f079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af3da0f079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2af3da0f079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af3da0f079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af3da0f079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2af3da0f079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2af3da0f079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af3da0f079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2af3da0f079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af3da0f079_0_5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2af3da0f079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af3da0f079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2af3da0f079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af3da0f079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2af3da0f079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af3da0f079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2af3da0f079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72017475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72017475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af3da0f079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af3da0f079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af3da0f079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af3da0f079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075796cf05_1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3075796cf05_1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3075796cf05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3075796cf05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72017475a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72017475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72017475a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72017475a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eamline2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s://www.hunterratliff1.com/talk/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85858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[</a:t>
            </a:r>
            <a:r>
              <a:rPr lang="en" sz="38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Hyper</a:t>
            </a:r>
            <a:r>
              <a:rPr lang="en" sz="3800">
                <a:solidFill>
                  <a:srgbClr val="858585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]</a:t>
            </a:r>
            <a:r>
              <a:rPr b="1" lang="en" sz="38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sensitivities</a:t>
            </a:r>
            <a:endParaRPr b="1" sz="38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conference</a:t>
            </a:r>
            <a:endParaRPr b="1"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01/23/2025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Imaging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729450" y="1393075"/>
            <a:ext cx="3973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393075"/>
            <a:ext cx="3859510" cy="29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b="0" l="9955" r="9755" t="0"/>
          <a:stretch/>
        </p:blipFill>
        <p:spPr>
          <a:xfrm>
            <a:off x="4665150" y="1393075"/>
            <a:ext cx="4140449" cy="290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Imaging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729450" y="1393075"/>
            <a:ext cx="3788400" cy="29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solidFill>
                  <a:srgbClr val="DF382C"/>
                </a:solidFill>
              </a:rPr>
              <a:t>Multifocal bilateral groundglass and consolidative opacities</a:t>
            </a:r>
            <a:r>
              <a:rPr b="1" lang="en"/>
              <a:t>, concerning for multifocal pneumonia</a:t>
            </a:r>
            <a:r>
              <a:rPr lang="en"/>
              <a:t>. Groundglass nodule in the posterior left upper lobe measuring 8.9 x 5.6 mm.  Multiple additional groundglass appearing nodules within the peripheral areas of the lungs. </a:t>
            </a:r>
            <a:endParaRPr/>
          </a:p>
          <a:p>
            <a:pPr indent="-304958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>
                <a:solidFill>
                  <a:srgbClr val="858585"/>
                </a:solidFill>
              </a:rPr>
              <a:t>Moderate-sized hiatal hernia.</a:t>
            </a:r>
            <a:r>
              <a:rPr lang="en"/>
              <a:t> </a:t>
            </a:r>
            <a:endParaRPr/>
          </a:p>
          <a:p>
            <a:pPr indent="-304958" lvl="0" marL="457200" rtl="0" algn="l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">
                <a:solidFill>
                  <a:srgbClr val="858585"/>
                </a:solidFill>
              </a:rPr>
              <a:t>Cholelithiasis without evidence for cholecystitis.</a:t>
            </a:r>
            <a:r>
              <a:rPr lang="en"/>
              <a:t> </a:t>
            </a:r>
            <a:endParaRPr/>
          </a:p>
          <a:p>
            <a:pPr indent="-304958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AutoNum type="arabicPeriod"/>
            </a:pPr>
            <a:r>
              <a:rPr lang="en"/>
              <a:t>Prominent right thyroid nodule measuring up to 1.5 cm.</a:t>
            </a:r>
            <a:r>
              <a:rPr lang="en">
                <a:solidFill>
                  <a:srgbClr val="858585"/>
                </a:solidFill>
              </a:rPr>
              <a:t> Recommend follow-up ultrasound on nonemergent basis.</a:t>
            </a:r>
            <a:r>
              <a:rPr lang="en"/>
              <a:t> </a:t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9955" r="9755" t="0"/>
          <a:stretch/>
        </p:blipFill>
        <p:spPr>
          <a:xfrm>
            <a:off x="4665150" y="1393075"/>
            <a:ext cx="4140449" cy="290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Labs</a:t>
            </a:r>
            <a:endParaRPr/>
          </a:p>
        </p:txBody>
      </p:sp>
      <p:graphicFrame>
        <p:nvGraphicFramePr>
          <p:cNvPr id="155" name="Google Shape;155;p24"/>
          <p:cNvGraphicFramePr/>
          <p:nvPr/>
        </p:nvGraphicFramePr>
        <p:xfrm>
          <a:off x="760925" y="116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{68C82826-B839-417E-A03E-053BAF3F7D19}</a:tableStyleId>
              </a:tblPr>
              <a:tblGrid>
                <a:gridCol w="1351125"/>
                <a:gridCol w="1257350"/>
                <a:gridCol w="1492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Admission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Discharge </a:t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(2 weeks ago)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</a:t>
                      </a:r>
                      <a:endParaRPr b="1" sz="1300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13.7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14.9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262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Neutrophils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(4%)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3.43 (52%)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Lymphocytes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0.50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(83%)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(15% reactive)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1.48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(22%)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Monocytes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(13%)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0.91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(14%)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Eosinophils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(0%)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0.72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(11%)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Basophils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(0%)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(1%)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4"/>
          <p:cNvSpPr txBox="1"/>
          <p:nvPr/>
        </p:nvSpPr>
        <p:spPr>
          <a:xfrm>
            <a:off x="5237875" y="1234750"/>
            <a:ext cx="3381900" cy="26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CRP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27 (down from 90)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Chem7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Normal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LFTs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Not checked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54 y/o M</a:t>
            </a:r>
            <a:r>
              <a:rPr lang="en"/>
              <a:t> w/ T2DM (A1c 9.6), psoriasis, congenital foot deformity, </a:t>
            </a:r>
            <a:r>
              <a:rPr b="1" lang="en"/>
              <a:t>recent MRSA bacteremia</a:t>
            </a:r>
            <a:r>
              <a:rPr lang="en"/>
              <a:t> 2/2 toe OM c/b possible AoV endocarditis, recent fevers from PICC associated DVT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 weeks dry cough, peripheral opacities on CT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 days of infusion reactions, seemingly with cefepime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episodes of fevers while on antibiotics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Leukopenia, recent eosinophilia</a:t>
            </a:r>
            <a:endParaRPr/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grpSp>
        <p:nvGrpSpPr>
          <p:cNvPr id="163" name="Google Shape;163;p25"/>
          <p:cNvGrpSpPr/>
          <p:nvPr/>
        </p:nvGrpSpPr>
        <p:grpSpPr>
          <a:xfrm>
            <a:off x="4968000" y="641203"/>
            <a:ext cx="4094300" cy="993903"/>
            <a:chOff x="3978500" y="946003"/>
            <a:chExt cx="4094300" cy="993903"/>
          </a:xfrm>
        </p:grpSpPr>
        <p:grpSp>
          <p:nvGrpSpPr>
            <p:cNvPr id="164" name="Google Shape;164;p25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165" name="Google Shape;165;p2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3B71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356635"/>
                  </a:solidFill>
                </a:endParaRPr>
              </a:p>
            </p:txBody>
          </p:sp>
          <p:cxnSp>
            <p:nvCxnSpPr>
              <p:cNvPr id="166" name="Google Shape;166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7" name="Google Shape;167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 #1 (</a:t>
              </a: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 bacteremia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25"/>
            <p:cNvSpPr txBox="1"/>
            <p:nvPr/>
          </p:nvSpPr>
          <p:spPr>
            <a:xfrm>
              <a:off x="5344600" y="1134750"/>
              <a:ext cx="2728200" cy="7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Been on daptomycin + cefepime + flagyl (past 36 days)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Amputation w/ </a:t>
              </a: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positive</a:t>
              </a: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margins, ?AoV veggie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-5 weeks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(-36 days)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" name="Google Shape;170;p25"/>
          <p:cNvGrpSpPr/>
          <p:nvPr/>
        </p:nvGrpSpPr>
        <p:grpSpPr>
          <a:xfrm>
            <a:off x="4968000" y="1442459"/>
            <a:ext cx="4094300" cy="1192530"/>
            <a:chOff x="3978500" y="946003"/>
            <a:chExt cx="4094300" cy="1192530"/>
          </a:xfrm>
        </p:grpSpPr>
        <p:grpSp>
          <p:nvGrpSpPr>
            <p:cNvPr id="171" name="Google Shape;171;p25"/>
            <p:cNvGrpSpPr/>
            <p:nvPr/>
          </p:nvGrpSpPr>
          <p:grpSpPr>
            <a:xfrm>
              <a:off x="4734025" y="1140951"/>
              <a:ext cx="529800" cy="997583"/>
              <a:chOff x="4318975" y="1083450"/>
              <a:chExt cx="529800" cy="738239"/>
            </a:xfrm>
          </p:grpSpPr>
          <p:sp>
            <p:nvSpPr>
              <p:cNvPr id="172" name="Google Shape;172;p25"/>
              <p:cNvSpPr/>
              <p:nvPr/>
            </p:nvSpPr>
            <p:spPr>
              <a:xfrm>
                <a:off x="4517125" y="1086089"/>
                <a:ext cx="133500" cy="735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3" name="Google Shape;173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4" name="Google Shape;174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Discharged on OPAT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25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daptomycin + cefepime + flagyl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weeks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(-27 days)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7" name="Google Shape;177;p25"/>
          <p:cNvGrpSpPr/>
          <p:nvPr/>
        </p:nvGrpSpPr>
        <p:grpSpPr>
          <a:xfrm>
            <a:off x="4968000" y="2396114"/>
            <a:ext cx="4094300" cy="530194"/>
            <a:chOff x="3978500" y="1403203"/>
            <a:chExt cx="4094300" cy="530194"/>
          </a:xfrm>
        </p:grpSpPr>
        <p:grpSp>
          <p:nvGrpSpPr>
            <p:cNvPr id="178" name="Google Shape;178;p25"/>
            <p:cNvGrpSpPr/>
            <p:nvPr/>
          </p:nvGrpSpPr>
          <p:grpSpPr>
            <a:xfrm>
              <a:off x="4734025" y="1598140"/>
              <a:ext cx="529800" cy="335258"/>
              <a:chOff x="4318975" y="1421783"/>
              <a:chExt cx="529800" cy="248100"/>
            </a:xfrm>
          </p:grpSpPr>
          <p:sp>
            <p:nvSpPr>
              <p:cNvPr id="179" name="Google Shape;179;p25"/>
              <p:cNvSpPr/>
              <p:nvPr/>
            </p:nvSpPr>
            <p:spPr>
              <a:xfrm>
                <a:off x="4517125" y="1421783"/>
                <a:ext cx="133500" cy="248100"/>
              </a:xfrm>
              <a:prstGeom prst="rect">
                <a:avLst/>
              </a:prstGeom>
              <a:solidFill>
                <a:srgbClr val="3B71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0" name="Google Shape;180;p25"/>
              <p:cNvCxnSpPr/>
              <p:nvPr/>
            </p:nvCxnSpPr>
            <p:spPr>
              <a:xfrm rot="10800000">
                <a:off x="4318975" y="1421791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1" name="Google Shape;181;p25"/>
            <p:cNvSpPr txBox="1"/>
            <p:nvPr/>
          </p:nvSpPr>
          <p:spPr>
            <a:xfrm>
              <a:off x="5344600" y="14032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 #2 (</a:t>
              </a: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PICC DVT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5"/>
            <p:cNvSpPr txBox="1"/>
            <p:nvPr/>
          </p:nvSpPr>
          <p:spPr>
            <a:xfrm>
              <a:off x="5344600" y="160324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457200" lvl="0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All micro data negative</a:t>
              </a:r>
              <a:endParaRPr i="1"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25"/>
            <p:cNvSpPr txBox="1"/>
            <p:nvPr/>
          </p:nvSpPr>
          <p:spPr>
            <a:xfrm>
              <a:off x="3978500" y="14308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-2 wk / 14d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" name="Google Shape;184;p25"/>
          <p:cNvGrpSpPr/>
          <p:nvPr/>
        </p:nvGrpSpPr>
        <p:grpSpPr>
          <a:xfrm>
            <a:off x="4968000" y="2726886"/>
            <a:ext cx="4094300" cy="1391189"/>
            <a:chOff x="3978500" y="946003"/>
            <a:chExt cx="4094300" cy="1391189"/>
          </a:xfrm>
        </p:grpSpPr>
        <p:grpSp>
          <p:nvGrpSpPr>
            <p:cNvPr id="185" name="Google Shape;185;p25"/>
            <p:cNvGrpSpPr/>
            <p:nvPr/>
          </p:nvGrpSpPr>
          <p:grpSpPr>
            <a:xfrm>
              <a:off x="4734025" y="1140951"/>
              <a:ext cx="529800" cy="1196241"/>
              <a:chOff x="4318975" y="1083450"/>
              <a:chExt cx="529800" cy="885252"/>
            </a:xfrm>
          </p:grpSpPr>
          <p:sp>
            <p:nvSpPr>
              <p:cNvPr id="186" name="Google Shape;186;p25"/>
              <p:cNvSpPr/>
              <p:nvPr/>
            </p:nvSpPr>
            <p:spPr>
              <a:xfrm>
                <a:off x="4517125" y="1086102"/>
                <a:ext cx="133500" cy="882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7" name="Google Shape;187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8" name="Google Shape;188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Discharged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25"/>
            <p:cNvSpPr txBox="1"/>
            <p:nvPr/>
          </p:nvSpPr>
          <p:spPr>
            <a:xfrm>
              <a:off x="5344600" y="1173961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Mild dry cough starts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-12 days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p25"/>
          <p:cNvGrpSpPr/>
          <p:nvPr/>
        </p:nvGrpSpPr>
        <p:grpSpPr>
          <a:xfrm>
            <a:off x="4968000" y="4074824"/>
            <a:ext cx="4094300" cy="686945"/>
            <a:chOff x="3978500" y="946003"/>
            <a:chExt cx="4094300" cy="686945"/>
          </a:xfrm>
        </p:grpSpPr>
        <p:grpSp>
          <p:nvGrpSpPr>
            <p:cNvPr id="192" name="Google Shape;192;p25"/>
            <p:cNvGrpSpPr/>
            <p:nvPr/>
          </p:nvGrpSpPr>
          <p:grpSpPr>
            <a:xfrm>
              <a:off x="4734025" y="1140951"/>
              <a:ext cx="529800" cy="414240"/>
              <a:chOff x="4318975" y="1083450"/>
              <a:chExt cx="529800" cy="306549"/>
            </a:xfrm>
          </p:grpSpPr>
          <p:sp>
            <p:nvSpPr>
              <p:cNvPr id="193" name="Google Shape;193;p25"/>
              <p:cNvSpPr/>
              <p:nvPr/>
            </p:nvSpPr>
            <p:spPr>
              <a:xfrm>
                <a:off x="4517125" y="1086099"/>
                <a:ext cx="133500" cy="3039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4" name="Google Shape;194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F382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95" name="Google Shape;195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 #3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25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p25"/>
          <p:cNvGrpSpPr/>
          <p:nvPr/>
        </p:nvGrpSpPr>
        <p:grpSpPr>
          <a:xfrm>
            <a:off x="4968000" y="3578369"/>
            <a:ext cx="4094300" cy="687026"/>
            <a:chOff x="3978500" y="946003"/>
            <a:chExt cx="4094300" cy="687026"/>
          </a:xfrm>
        </p:grpSpPr>
        <p:grpSp>
          <p:nvGrpSpPr>
            <p:cNvPr id="199" name="Google Shape;199;p25"/>
            <p:cNvGrpSpPr/>
            <p:nvPr/>
          </p:nvGrpSpPr>
          <p:grpSpPr>
            <a:xfrm>
              <a:off x="4734025" y="1140951"/>
              <a:ext cx="529800" cy="492079"/>
              <a:chOff x="4318975" y="1083450"/>
              <a:chExt cx="529800" cy="364152"/>
            </a:xfrm>
          </p:grpSpPr>
          <p:sp>
            <p:nvSpPr>
              <p:cNvPr id="200" name="Google Shape;200;p25"/>
              <p:cNvSpPr/>
              <p:nvPr/>
            </p:nvSpPr>
            <p:spPr>
              <a:xfrm>
                <a:off x="4517125" y="1086102"/>
                <a:ext cx="133500" cy="3615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1" name="Google Shape;201;p2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02" name="Google Shape;202;p25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Infusion reaction starts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-4 days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Google Shape;204;p25"/>
          <p:cNvSpPr txBox="1"/>
          <p:nvPr/>
        </p:nvSpPr>
        <p:spPr>
          <a:xfrm>
            <a:off x="6334100" y="3822625"/>
            <a:ext cx="27282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Fevers start 30 hours before admission</a:t>
            </a:r>
            <a:endParaRPr sz="850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idx="2" type="body"/>
          </p:nvPr>
        </p:nvSpPr>
        <p:spPr>
          <a:xfrm>
            <a:off x="5174225" y="663875"/>
            <a:ext cx="33744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Medicine pages at 8pm asking if he needs admission. Does he?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DDx for the labs?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Are his fevers infectious or non-infectious?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Empiric</a:t>
            </a:r>
            <a:r>
              <a:rPr lang="en"/>
              <a:t> treatment for neutropenic fever?</a:t>
            </a:r>
            <a:endParaRPr/>
          </a:p>
        </p:txBody>
      </p:sp>
      <p:sp>
        <p:nvSpPr>
          <p:cNvPr id="210" name="Google Shape;210;p26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54 y/o M</a:t>
            </a:r>
            <a:r>
              <a:rPr lang="en"/>
              <a:t> w/ T2DM (A1c 9.6), psoriasis, congenital foot deformity, </a:t>
            </a:r>
            <a:r>
              <a:rPr b="1" lang="en"/>
              <a:t>recent MRSA bacteremia</a:t>
            </a:r>
            <a:r>
              <a:rPr lang="en"/>
              <a:t> 2/2 toe OM c/b possible AoV endocarditis, recent fevers from PICC associated DVT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 weeks dry cough, peripheral opacities on CT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 days of infusion reactions, seemingly with cefepime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episodes of fevers while on antibiotics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Leukopenia, recent eosinophilia</a:t>
            </a:r>
            <a:endParaRPr/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graphicFrame>
        <p:nvGraphicFramePr>
          <p:cNvPr id="212" name="Google Shape;212;p26"/>
          <p:cNvGraphicFramePr/>
          <p:nvPr/>
        </p:nvGraphicFramePr>
        <p:xfrm>
          <a:off x="5398375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{68C82826-B839-417E-A03E-053BAF3F7D19}</a:tableStyleId>
              </a:tblPr>
              <a:tblGrid>
                <a:gridCol w="964050"/>
                <a:gridCol w="897125"/>
                <a:gridCol w="1064925"/>
              </a:tblGrid>
              <a:tr h="28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Admission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Discharge 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(2 weeks ago)</a:t>
                      </a:r>
                      <a:endParaRPr sz="9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</a:t>
                      </a:r>
                      <a:endParaRPr b="1" sz="1000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6.6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13.7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14.9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262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9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Neut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(4%)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3.43 (52%)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Lymph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0.50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(83%)</a:t>
                      </a:r>
                      <a:endParaRPr sz="9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1.48 (22%)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Mono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(13%)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0.91 (14%)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Eos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(0%)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0.72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(11%)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Baso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(0%)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(1%)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45700" marL="457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050" y="574990"/>
            <a:ext cx="3774300" cy="452916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</p:pic>
      <p:sp>
        <p:nvSpPr>
          <p:cNvPr id="218" name="Google Shape;218;p2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729325" y="1393075"/>
            <a:ext cx="4859700" cy="28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Blood cultures negative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Presumed neutropenia from cefepime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Fevers stopped with stopping antibiotics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Given neutropenic fever &amp; CT findings:</a:t>
            </a:r>
            <a:endParaRPr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Switched to Levaquin &amp; Zyvox</a:t>
            </a:r>
            <a:endParaRPr/>
          </a:p>
          <a:p>
            <a:pPr indent="-298450" lvl="1" marL="91440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Continued flagyl for treatment of OM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Counts recovered with stopping cefepime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Doing well off antibiotics at clinic visit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37</a:t>
            </a:r>
            <a:r>
              <a:rPr b="1" lang="en">
                <a:solidFill>
                  <a:srgbClr val="2D6987"/>
                </a:solidFill>
              </a:rPr>
              <a:t> y/o M</a:t>
            </a:r>
            <a:r>
              <a:rPr lang="en"/>
              <a:t> with PMH including PWID (sober for 2 months) was admitted to OSH </a:t>
            </a:r>
            <a:r>
              <a:rPr lang="en"/>
              <a:t>10 days ago </a:t>
            </a:r>
            <a:r>
              <a:rPr lang="en"/>
              <a:t>for </a:t>
            </a:r>
            <a:r>
              <a:rPr b="1" lang="en">
                <a:solidFill>
                  <a:srgbClr val="DF382C"/>
                </a:solidFill>
              </a:rPr>
              <a:t>MSSA tricuspid valve endocarditis</a:t>
            </a:r>
            <a:r>
              <a:rPr lang="en"/>
              <a:t> and was </a:t>
            </a:r>
            <a:r>
              <a:rPr lang="en"/>
              <a:t>transferred</a:t>
            </a:r>
            <a:r>
              <a:rPr lang="en"/>
              <a:t> for advanced GI evaluation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1)</a:t>
            </a:r>
            <a:endParaRPr sz="2155"/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37 y/o M</a:t>
            </a:r>
            <a:r>
              <a:rPr lang="en"/>
              <a:t> with PMH including PWID (sober for 2 months) was admitted to OSH 10 days ago for </a:t>
            </a:r>
            <a:r>
              <a:rPr b="1" lang="en">
                <a:solidFill>
                  <a:srgbClr val="1A1A1A"/>
                </a:solidFill>
              </a:rPr>
              <a:t>MSSA tricuspid valve endocarditis</a:t>
            </a:r>
            <a:endParaRPr b="1"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Presented with fevers, dyspnea, and back pain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Blood cultures positive (would be </a:t>
            </a:r>
            <a:r>
              <a:rPr lang="en">
                <a:solidFill>
                  <a:srgbClr val="DF382C"/>
                </a:solidFill>
              </a:rPr>
              <a:t>MSSA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2F5AA2"/>
                </a:solidFill>
              </a:rPr>
              <a:t>CT C/A/P</a:t>
            </a:r>
            <a:r>
              <a:rPr lang="en"/>
              <a:t>: Multiple </a:t>
            </a:r>
            <a:r>
              <a:rPr lang="en">
                <a:solidFill>
                  <a:srgbClr val="DF382C"/>
                </a:solidFill>
              </a:rPr>
              <a:t>bilateral cavitary nodules</a:t>
            </a:r>
            <a:endParaRPr>
              <a:solidFill>
                <a:srgbClr val="DF38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30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238" name="Google Shape;238;p30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39" name="Google Shape;239;p30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0" name="Google Shape;240;p30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41" name="Google Shape;241;p30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30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30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4" name="Google Shape;244;p30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245" name="Google Shape;245;p30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6" name="Google Shape;246;p30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7" name="Google Shape;247;p30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1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253" name="Google Shape;253;p31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4" name="Google Shape;254;p31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5" name="Google Shape;255;p31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6" name="Google Shape;256;p31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2 &amp; 3)</a:t>
            </a:r>
            <a:endParaRPr sz="2155"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TTE: </a:t>
            </a:r>
            <a:r>
              <a:rPr b="1" lang="en">
                <a:solidFill>
                  <a:srgbClr val="DF382C"/>
                </a:solidFill>
              </a:rPr>
              <a:t>10-15mm tricuspid valve</a:t>
            </a:r>
            <a:r>
              <a:rPr lang="en"/>
              <a:t> </a:t>
            </a:r>
            <a:r>
              <a:rPr lang="en"/>
              <a:t>vegetation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formal bubble study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 consulted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Switched from vanc &amp; ceftriaxone to </a:t>
            </a:r>
            <a:r>
              <a:rPr b="1" lang="en">
                <a:solidFill>
                  <a:srgbClr val="0C622E"/>
                </a:solidFill>
              </a:rPr>
              <a:t>Ancef</a:t>
            </a:r>
            <a:endParaRPr b="1">
              <a:solidFill>
                <a:srgbClr val="0C622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2F5AA2"/>
                </a:solidFill>
              </a:rPr>
              <a:t>HIV &amp; HCV screen</a:t>
            </a:r>
            <a:r>
              <a:rPr lang="en"/>
              <a:t> negative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31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259" name="Google Shape;259;p31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60" name="Google Shape;260;p31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1" name="Google Shape;261;p3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62" name="Google Shape;262;p31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31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31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" name="Google Shape;265;p31"/>
          <p:cNvGrpSpPr/>
          <p:nvPr/>
        </p:nvGrpSpPr>
        <p:grpSpPr>
          <a:xfrm>
            <a:off x="4968000" y="885131"/>
            <a:ext cx="4094300" cy="721631"/>
            <a:chOff x="3978500" y="808657"/>
            <a:chExt cx="4094300" cy="1300705"/>
          </a:xfrm>
        </p:grpSpPr>
        <p:grpSp>
          <p:nvGrpSpPr>
            <p:cNvPr id="266" name="Google Shape;266;p31"/>
            <p:cNvGrpSpPr/>
            <p:nvPr/>
          </p:nvGrpSpPr>
          <p:grpSpPr>
            <a:xfrm>
              <a:off x="4734025" y="1140951"/>
              <a:ext cx="529800" cy="968411"/>
              <a:chOff x="4318975" y="1083450"/>
              <a:chExt cx="529800" cy="716651"/>
            </a:xfrm>
          </p:grpSpPr>
          <p:sp>
            <p:nvSpPr>
              <p:cNvPr id="267" name="Google Shape;267;p31"/>
              <p:cNvSpPr/>
              <p:nvPr/>
            </p:nvSpPr>
            <p:spPr>
              <a:xfrm>
                <a:off x="4517125" y="1086101"/>
                <a:ext cx="133500" cy="7140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68" name="Google Shape;268;p31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69" name="Google Shape;269;p31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31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31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2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277" name="Google Shape;277;p32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8" name="Google Shape;278;p32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9" name="Google Shape;279;p32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0" name="Google Shape;280;p32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4)</a:t>
            </a:r>
            <a:endParaRPr sz="2155"/>
          </a:p>
        </p:txBody>
      </p:sp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Blood cultures clear by day 4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 documented in the EMR, but this is </a:t>
            </a:r>
            <a:r>
              <a:rPr b="1" lang="en"/>
              <a:t>when the patient first noticed a </a:t>
            </a:r>
            <a:r>
              <a:rPr b="1" lang="en">
                <a:solidFill>
                  <a:srgbClr val="DF382C"/>
                </a:solidFill>
              </a:rPr>
              <a:t>new rash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32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283" name="Google Shape;283;p32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84" name="Google Shape;284;p3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5" name="Google Shape;285;p3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86" name="Google Shape;286;p32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32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32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9" name="Google Shape;289;p32"/>
          <p:cNvGrpSpPr/>
          <p:nvPr/>
        </p:nvGrpSpPr>
        <p:grpSpPr>
          <a:xfrm>
            <a:off x="4968000" y="885131"/>
            <a:ext cx="4094300" cy="627618"/>
            <a:chOff x="3978500" y="808657"/>
            <a:chExt cx="4094300" cy="1131250"/>
          </a:xfrm>
        </p:grpSpPr>
        <p:grpSp>
          <p:nvGrpSpPr>
            <p:cNvPr id="290" name="Google Shape;290;p32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91" name="Google Shape;291;p3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2" name="Google Shape;292;p3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93" name="Google Shape;293;p32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32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32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6" name="Google Shape;296;p32"/>
          <p:cNvGrpSpPr/>
          <p:nvPr/>
        </p:nvGrpSpPr>
        <p:grpSpPr>
          <a:xfrm>
            <a:off x="4968000" y="1774145"/>
            <a:ext cx="4094300" cy="627618"/>
            <a:chOff x="3978500" y="808657"/>
            <a:chExt cx="4094300" cy="1131250"/>
          </a:xfrm>
        </p:grpSpPr>
        <p:grpSp>
          <p:nvGrpSpPr>
            <p:cNvPr id="297" name="Google Shape;297;p32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298" name="Google Shape;298;p3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99" name="Google Shape;299;p3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00" name="Google Shape;300;p32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32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2" name="Google Shape;302;p32"/>
          <p:cNvSpPr/>
          <p:nvPr/>
        </p:nvSpPr>
        <p:spPr>
          <a:xfrm>
            <a:off x="5921675" y="1472049"/>
            <a:ext cx="133500" cy="4851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33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309" name="Google Shape;309;p33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0" name="Google Shape;310;p33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1" name="Google Shape;311;p33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2" name="Google Shape;312;p33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5)</a:t>
            </a:r>
            <a:endParaRPr sz="2155"/>
          </a:p>
        </p:txBody>
      </p:sp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“Nurses found a </a:t>
            </a:r>
            <a:r>
              <a:rPr b="1" lang="en">
                <a:solidFill>
                  <a:srgbClr val="2F5AA2"/>
                </a:solidFill>
              </a:rPr>
              <a:t>cigarette/pipe looking object in his bed with brown residue</a:t>
            </a:r>
            <a:r>
              <a:rPr lang="en"/>
              <a:t>.  I did do a urine drug screen and it is still positive for fentanyl.  Should be negative by now.  Usually is out of the system in 24-72 hours… Patient has been </a:t>
            </a:r>
            <a:r>
              <a:rPr i="1" lang="en">
                <a:solidFill>
                  <a:srgbClr val="2F5AA2"/>
                </a:solidFill>
              </a:rPr>
              <a:t>acting ‘funny’</a:t>
            </a:r>
            <a:r>
              <a:rPr lang="en"/>
              <a:t> per nursing”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314" name="Google Shape;314;p33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315" name="Google Shape;315;p3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16" name="Google Shape;316;p3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17" name="Google Shape;317;p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18" name="Google Shape;318;p3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33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3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1" name="Google Shape;321;p33"/>
          <p:cNvGrpSpPr/>
          <p:nvPr/>
        </p:nvGrpSpPr>
        <p:grpSpPr>
          <a:xfrm>
            <a:off x="4968000" y="885131"/>
            <a:ext cx="4094300" cy="627618"/>
            <a:chOff x="3978500" y="808657"/>
            <a:chExt cx="4094300" cy="1131250"/>
          </a:xfrm>
        </p:grpSpPr>
        <p:grpSp>
          <p:nvGrpSpPr>
            <p:cNvPr id="322" name="Google Shape;322;p3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23" name="Google Shape;323;p3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24" name="Google Shape;324;p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25" name="Google Shape;325;p3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p33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3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8" name="Google Shape;328;p33"/>
          <p:cNvGrpSpPr/>
          <p:nvPr/>
        </p:nvGrpSpPr>
        <p:grpSpPr>
          <a:xfrm>
            <a:off x="4968000" y="1774145"/>
            <a:ext cx="4094300" cy="627618"/>
            <a:chOff x="3978500" y="808657"/>
            <a:chExt cx="4094300" cy="1131250"/>
          </a:xfrm>
        </p:grpSpPr>
        <p:grpSp>
          <p:nvGrpSpPr>
            <p:cNvPr id="329" name="Google Shape;329;p3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30" name="Google Shape;330;p3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31" name="Google Shape;331;p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32" name="Google Shape;332;p3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3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4" name="Google Shape;334;p33"/>
          <p:cNvGrpSpPr/>
          <p:nvPr/>
        </p:nvGrpSpPr>
        <p:grpSpPr>
          <a:xfrm>
            <a:off x="4968000" y="2218653"/>
            <a:ext cx="4094300" cy="627618"/>
            <a:chOff x="3978500" y="808657"/>
            <a:chExt cx="4094300" cy="1131250"/>
          </a:xfrm>
        </p:grpSpPr>
        <p:grpSp>
          <p:nvGrpSpPr>
            <p:cNvPr id="335" name="Google Shape;335;p3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36" name="Google Shape;336;p3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37" name="Google Shape;337;p3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38" name="Google Shape;338;p3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Nursing found a pipe with brown residue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33"/>
            <p:cNvSpPr txBox="1"/>
            <p:nvPr/>
          </p:nvSpPr>
          <p:spPr>
            <a:xfrm>
              <a:off x="5344600" y="1116752"/>
              <a:ext cx="2728200" cy="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UDS w/ fentanyl (should be negative by now)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3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5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1" name="Google Shape;341;p33"/>
          <p:cNvSpPr/>
          <p:nvPr/>
        </p:nvSpPr>
        <p:spPr>
          <a:xfrm>
            <a:off x="5921675" y="1472049"/>
            <a:ext cx="133500" cy="4851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4"/>
          <p:cNvGrpSpPr/>
          <p:nvPr/>
        </p:nvGrpSpPr>
        <p:grpSpPr>
          <a:xfrm>
            <a:off x="5723525" y="625001"/>
            <a:ext cx="529800" cy="4000558"/>
            <a:chOff x="5723525" y="625001"/>
            <a:chExt cx="529800" cy="4000558"/>
          </a:xfrm>
        </p:grpSpPr>
        <p:sp>
          <p:nvSpPr>
            <p:cNvPr id="348" name="Google Shape;348;p34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9" name="Google Shape;349;p34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0" name="Google Shape;350;p34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6)</a:t>
            </a:r>
            <a:endParaRPr sz="2155"/>
          </a:p>
        </p:txBody>
      </p:sp>
      <p:sp>
        <p:nvSpPr>
          <p:cNvPr id="351" name="Google Shape;351;p34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 there are finally pictures of the rash</a:t>
            </a:r>
            <a:endParaRPr b="1">
              <a:solidFill>
                <a:srgbClr val="1A1A1A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34"/>
          <p:cNvGrpSpPr/>
          <p:nvPr/>
        </p:nvGrpSpPr>
        <p:grpSpPr>
          <a:xfrm>
            <a:off x="4968000" y="2678536"/>
            <a:ext cx="1285325" cy="612255"/>
            <a:chOff x="3978500" y="836346"/>
            <a:chExt cx="1285325" cy="1103560"/>
          </a:xfrm>
        </p:grpSpPr>
        <p:grpSp>
          <p:nvGrpSpPr>
            <p:cNvPr id="353" name="Google Shape;353;p34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54" name="Google Shape;354;p3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55" name="Google Shape;355;p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1A1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56" name="Google Shape;356;p34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6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7" name="Google Shape;357;p34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358" name="Google Shape;358;p34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59" name="Google Shape;359;p3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0" name="Google Shape;360;p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61" name="Google Shape;361;p34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p34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34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4" name="Google Shape;364;p34"/>
          <p:cNvGrpSpPr/>
          <p:nvPr/>
        </p:nvGrpSpPr>
        <p:grpSpPr>
          <a:xfrm>
            <a:off x="4968000" y="885131"/>
            <a:ext cx="4094300" cy="627618"/>
            <a:chOff x="3978500" y="808657"/>
            <a:chExt cx="4094300" cy="1131250"/>
          </a:xfrm>
        </p:grpSpPr>
        <p:grpSp>
          <p:nvGrpSpPr>
            <p:cNvPr id="365" name="Google Shape;365;p34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66" name="Google Shape;366;p3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7" name="Google Shape;367;p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68" name="Google Shape;368;p34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9" name="Google Shape;369;p34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34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1" name="Google Shape;371;p34"/>
          <p:cNvGrpSpPr/>
          <p:nvPr/>
        </p:nvGrpSpPr>
        <p:grpSpPr>
          <a:xfrm>
            <a:off x="4968000" y="1774145"/>
            <a:ext cx="4094300" cy="627618"/>
            <a:chOff x="3978500" y="808657"/>
            <a:chExt cx="4094300" cy="1131250"/>
          </a:xfrm>
        </p:grpSpPr>
        <p:grpSp>
          <p:nvGrpSpPr>
            <p:cNvPr id="372" name="Google Shape;372;p34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73" name="Google Shape;373;p3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4" name="Google Shape;374;p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75" name="Google Shape;375;p34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6" name="Google Shape;376;p34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7" name="Google Shape;377;p34"/>
          <p:cNvGrpSpPr/>
          <p:nvPr/>
        </p:nvGrpSpPr>
        <p:grpSpPr>
          <a:xfrm>
            <a:off x="4968000" y="2218653"/>
            <a:ext cx="4094300" cy="627618"/>
            <a:chOff x="3978500" y="808657"/>
            <a:chExt cx="4094300" cy="1131250"/>
          </a:xfrm>
        </p:grpSpPr>
        <p:grpSp>
          <p:nvGrpSpPr>
            <p:cNvPr id="378" name="Google Shape;378;p34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379" name="Google Shape;379;p3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0" name="Google Shape;380;p3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81" name="Google Shape;381;p34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Nursing found a pipe with brown residue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34"/>
            <p:cNvSpPr txBox="1"/>
            <p:nvPr/>
          </p:nvSpPr>
          <p:spPr>
            <a:xfrm>
              <a:off x="5344600" y="1116752"/>
              <a:ext cx="2728200" cy="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UDS w/ fentanyl (should be negative by now)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p34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5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4" name="Google Shape;384;p34"/>
          <p:cNvSpPr/>
          <p:nvPr/>
        </p:nvSpPr>
        <p:spPr>
          <a:xfrm>
            <a:off x="5921675" y="1472049"/>
            <a:ext cx="133500" cy="4851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4"/>
          <p:cNvSpPr txBox="1"/>
          <p:nvPr/>
        </p:nvSpPr>
        <p:spPr>
          <a:xfrm>
            <a:off x="6334100" y="2879942"/>
            <a:ext cx="27282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First pictures of the rash</a:t>
            </a:r>
            <a:endParaRPr sz="900">
              <a:solidFill>
                <a:srgbClr val="858585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4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6334100" y="2681968"/>
            <a:ext cx="27282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Ancef changed to vanco </a:t>
            </a:r>
            <a:r>
              <a:rPr b="1" lang="en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(LFT increase)</a:t>
            </a:r>
            <a:endParaRPr b="1" sz="11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8" name="Google Shape;388;p34"/>
          <p:cNvPicPr preferRelativeResize="0"/>
          <p:nvPr/>
        </p:nvPicPr>
        <p:blipFill rotWithShape="1">
          <a:blip r:embed="rId3">
            <a:alphaModFix/>
          </a:blip>
          <a:srcRect b="0" l="6314" r="0" t="0"/>
          <a:stretch/>
        </p:blipFill>
        <p:spPr>
          <a:xfrm>
            <a:off x="2917975" y="2733500"/>
            <a:ext cx="2274975" cy="22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19" y="2733500"/>
            <a:ext cx="2727156" cy="222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5"/>
          <p:cNvGrpSpPr/>
          <p:nvPr/>
        </p:nvGrpSpPr>
        <p:grpSpPr>
          <a:xfrm>
            <a:off x="5723525" y="625001"/>
            <a:ext cx="529800" cy="4000558"/>
            <a:chOff x="5723525" y="625001"/>
            <a:chExt cx="529800" cy="4000558"/>
          </a:xfrm>
        </p:grpSpPr>
        <p:sp>
          <p:nvSpPr>
            <p:cNvPr id="395" name="Google Shape;395;p35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6" name="Google Shape;396;p35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97" name="Google Shape;397;p35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6)</a:t>
            </a:r>
            <a:endParaRPr sz="2155"/>
          </a:p>
        </p:txBody>
      </p:sp>
      <p:sp>
        <p:nvSpPr>
          <p:cNvPr id="398" name="Google Shape;398;p35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</a:t>
            </a:r>
            <a:r>
              <a:rPr b="1" lang="en">
                <a:solidFill>
                  <a:srgbClr val="DF382C"/>
                </a:solidFill>
              </a:rPr>
              <a:t>LFT elevation</a:t>
            </a:r>
            <a:r>
              <a:rPr lang="en"/>
              <a:t>, so changed from Ancef to </a:t>
            </a:r>
            <a:r>
              <a:rPr b="1" lang="en">
                <a:solidFill>
                  <a:srgbClr val="3B71CA"/>
                </a:solidFill>
              </a:rPr>
              <a:t>vancomycin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35"/>
          <p:cNvGrpSpPr/>
          <p:nvPr/>
        </p:nvGrpSpPr>
        <p:grpSpPr>
          <a:xfrm>
            <a:off x="4968000" y="2678536"/>
            <a:ext cx="1285325" cy="612255"/>
            <a:chOff x="3978500" y="836346"/>
            <a:chExt cx="1285325" cy="1103560"/>
          </a:xfrm>
        </p:grpSpPr>
        <p:grpSp>
          <p:nvGrpSpPr>
            <p:cNvPr id="400" name="Google Shape;400;p35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01" name="Google Shape;401;p3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02" name="Google Shape;402;p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1A1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03" name="Google Shape;403;p35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6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4" name="Google Shape;404;p35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405" name="Google Shape;405;p35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06" name="Google Shape;406;p3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07" name="Google Shape;407;p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08" name="Google Shape;408;p35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9" name="Google Shape;409;p35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0" name="Google Shape;410;p35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1" name="Google Shape;411;p35"/>
          <p:cNvGrpSpPr/>
          <p:nvPr/>
        </p:nvGrpSpPr>
        <p:grpSpPr>
          <a:xfrm>
            <a:off x="4968000" y="885131"/>
            <a:ext cx="4094300" cy="627618"/>
            <a:chOff x="3978500" y="808657"/>
            <a:chExt cx="4094300" cy="1131250"/>
          </a:xfrm>
        </p:grpSpPr>
        <p:grpSp>
          <p:nvGrpSpPr>
            <p:cNvPr id="412" name="Google Shape;412;p35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13" name="Google Shape;413;p3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14" name="Google Shape;414;p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15" name="Google Shape;415;p35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35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35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8" name="Google Shape;418;p35"/>
          <p:cNvGrpSpPr/>
          <p:nvPr/>
        </p:nvGrpSpPr>
        <p:grpSpPr>
          <a:xfrm>
            <a:off x="4968000" y="1774145"/>
            <a:ext cx="4094300" cy="627618"/>
            <a:chOff x="3978500" y="808657"/>
            <a:chExt cx="4094300" cy="1131250"/>
          </a:xfrm>
        </p:grpSpPr>
        <p:grpSp>
          <p:nvGrpSpPr>
            <p:cNvPr id="419" name="Google Shape;419;p35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20" name="Google Shape;420;p3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21" name="Google Shape;421;p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22" name="Google Shape;422;p35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3" name="Google Shape;423;p35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4" name="Google Shape;424;p35"/>
          <p:cNvGrpSpPr/>
          <p:nvPr/>
        </p:nvGrpSpPr>
        <p:grpSpPr>
          <a:xfrm>
            <a:off x="4968000" y="2218653"/>
            <a:ext cx="4094300" cy="627618"/>
            <a:chOff x="3978500" y="808657"/>
            <a:chExt cx="4094300" cy="1131250"/>
          </a:xfrm>
        </p:grpSpPr>
        <p:grpSp>
          <p:nvGrpSpPr>
            <p:cNvPr id="425" name="Google Shape;425;p35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26" name="Google Shape;426;p35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27" name="Google Shape;427;p35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28" name="Google Shape;428;p35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Nursing found a pipe with brown residue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9" name="Google Shape;429;p35"/>
            <p:cNvSpPr txBox="1"/>
            <p:nvPr/>
          </p:nvSpPr>
          <p:spPr>
            <a:xfrm>
              <a:off x="5344600" y="1116752"/>
              <a:ext cx="2728200" cy="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UDS w/ fentanyl (should be negative by now)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0" name="Google Shape;430;p35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5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1" name="Google Shape;431;p35"/>
          <p:cNvSpPr/>
          <p:nvPr/>
        </p:nvSpPr>
        <p:spPr>
          <a:xfrm>
            <a:off x="5921675" y="1472049"/>
            <a:ext cx="133500" cy="4851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5"/>
          <p:cNvSpPr txBox="1"/>
          <p:nvPr/>
        </p:nvSpPr>
        <p:spPr>
          <a:xfrm>
            <a:off x="6334100" y="2879942"/>
            <a:ext cx="27282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First pictures of the rash</a:t>
            </a:r>
            <a:endParaRPr sz="900">
              <a:solidFill>
                <a:srgbClr val="858585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35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35"/>
          <p:cNvSpPr txBox="1"/>
          <p:nvPr/>
        </p:nvSpPr>
        <p:spPr>
          <a:xfrm>
            <a:off x="6334100" y="2681968"/>
            <a:ext cx="27282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Ancef changed to vanco (LFT increase)</a:t>
            </a:r>
            <a:endParaRPr b="1" sz="11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5" name="Google Shape;435;p35"/>
          <p:cNvPicPr preferRelativeResize="0"/>
          <p:nvPr/>
        </p:nvPicPr>
        <p:blipFill rotWithShape="1">
          <a:blip r:embed="rId3">
            <a:alphaModFix/>
          </a:blip>
          <a:srcRect b="0" l="6314" r="0" t="0"/>
          <a:stretch/>
        </p:blipFill>
        <p:spPr>
          <a:xfrm>
            <a:off x="6712950" y="3361300"/>
            <a:ext cx="1660225" cy="165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00" y="3067675"/>
            <a:ext cx="5238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6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442" name="Google Shape;442;p36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43" name="Google Shape;443;p36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4" name="Google Shape;444;p36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5" name="Google Shape;445;p36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8)</a:t>
            </a:r>
            <a:endParaRPr sz="2155"/>
          </a:p>
        </p:txBody>
      </p:sp>
      <p:grpSp>
        <p:nvGrpSpPr>
          <p:cNvPr id="446" name="Google Shape;446;p36"/>
          <p:cNvGrpSpPr/>
          <p:nvPr/>
        </p:nvGrpSpPr>
        <p:grpSpPr>
          <a:xfrm>
            <a:off x="4968000" y="2678536"/>
            <a:ext cx="1285325" cy="612255"/>
            <a:chOff x="3978500" y="836346"/>
            <a:chExt cx="1285325" cy="1103560"/>
          </a:xfrm>
        </p:grpSpPr>
        <p:grpSp>
          <p:nvGrpSpPr>
            <p:cNvPr id="447" name="Google Shape;447;p36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48" name="Google Shape;448;p3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49" name="Google Shape;449;p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50" name="Google Shape;450;p36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6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1" name="Google Shape;451;p36"/>
          <p:cNvGrpSpPr/>
          <p:nvPr/>
        </p:nvGrpSpPr>
        <p:grpSpPr>
          <a:xfrm>
            <a:off x="5921675" y="3250200"/>
            <a:ext cx="3140625" cy="743029"/>
            <a:chOff x="4932175" y="1065541"/>
            <a:chExt cx="3140625" cy="1339274"/>
          </a:xfrm>
        </p:grpSpPr>
        <p:sp>
          <p:nvSpPr>
            <p:cNvPr id="452" name="Google Shape;452;p36"/>
            <p:cNvSpPr/>
            <p:nvPr/>
          </p:nvSpPr>
          <p:spPr>
            <a:xfrm>
              <a:off x="4932175" y="1065541"/>
              <a:ext cx="133500" cy="874500"/>
            </a:xfrm>
            <a:prstGeom prst="rect">
              <a:avLst/>
            </a:prstGeom>
            <a:solidFill>
              <a:srgbClr val="14A4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6"/>
            <p:cNvSpPr txBox="1"/>
            <p:nvPr/>
          </p:nvSpPr>
          <p:spPr>
            <a:xfrm>
              <a:off x="5344600" y="1994115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Second pictures of the rash</a:t>
              </a:r>
              <a:endParaRPr sz="7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4" name="Google Shape;454;p36"/>
          <p:cNvSpPr/>
          <p:nvPr/>
        </p:nvSpPr>
        <p:spPr>
          <a:xfrm>
            <a:off x="5921675" y="4183039"/>
            <a:ext cx="133500" cy="441274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5" name="Google Shape;455;p36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456" name="Google Shape;456;p36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57" name="Google Shape;457;p3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58" name="Google Shape;458;p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59" name="Google Shape;459;p36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p36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1" name="Google Shape;461;p36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2" name="Google Shape;462;p36"/>
          <p:cNvGrpSpPr/>
          <p:nvPr/>
        </p:nvGrpSpPr>
        <p:grpSpPr>
          <a:xfrm>
            <a:off x="4968000" y="885131"/>
            <a:ext cx="4094300" cy="627618"/>
            <a:chOff x="3978500" y="808657"/>
            <a:chExt cx="4094300" cy="1131250"/>
          </a:xfrm>
        </p:grpSpPr>
        <p:grpSp>
          <p:nvGrpSpPr>
            <p:cNvPr id="463" name="Google Shape;463;p36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64" name="Google Shape;464;p3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65" name="Google Shape;465;p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66" name="Google Shape;466;p36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36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8" name="Google Shape;468;p36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9" name="Google Shape;469;p36"/>
          <p:cNvGrpSpPr/>
          <p:nvPr/>
        </p:nvGrpSpPr>
        <p:grpSpPr>
          <a:xfrm>
            <a:off x="4968000" y="1774145"/>
            <a:ext cx="4094300" cy="627618"/>
            <a:chOff x="3978500" y="808657"/>
            <a:chExt cx="4094300" cy="1131250"/>
          </a:xfrm>
        </p:grpSpPr>
        <p:grpSp>
          <p:nvGrpSpPr>
            <p:cNvPr id="470" name="Google Shape;470;p36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71" name="Google Shape;471;p3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72" name="Google Shape;472;p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73" name="Google Shape;473;p36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36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5" name="Google Shape;475;p36"/>
          <p:cNvGrpSpPr/>
          <p:nvPr/>
        </p:nvGrpSpPr>
        <p:grpSpPr>
          <a:xfrm>
            <a:off x="4968000" y="2218653"/>
            <a:ext cx="4094300" cy="627618"/>
            <a:chOff x="3978500" y="808657"/>
            <a:chExt cx="4094300" cy="1131250"/>
          </a:xfrm>
        </p:grpSpPr>
        <p:grpSp>
          <p:nvGrpSpPr>
            <p:cNvPr id="476" name="Google Shape;476;p36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77" name="Google Shape;477;p3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78" name="Google Shape;478;p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79" name="Google Shape;479;p36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Nursing found a pipe with brown residue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36"/>
            <p:cNvSpPr txBox="1"/>
            <p:nvPr/>
          </p:nvSpPr>
          <p:spPr>
            <a:xfrm>
              <a:off x="5344600" y="1116752"/>
              <a:ext cx="2728200" cy="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UDS w/ fentanyl (should be negative by now)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36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5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2" name="Google Shape;482;p36"/>
          <p:cNvSpPr/>
          <p:nvPr/>
        </p:nvSpPr>
        <p:spPr>
          <a:xfrm>
            <a:off x="5921675" y="1472049"/>
            <a:ext cx="133500" cy="4851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36"/>
          <p:cNvGrpSpPr/>
          <p:nvPr/>
        </p:nvGrpSpPr>
        <p:grpSpPr>
          <a:xfrm>
            <a:off x="4968000" y="3552188"/>
            <a:ext cx="4094300" cy="627618"/>
            <a:chOff x="3978500" y="808657"/>
            <a:chExt cx="4094300" cy="1131250"/>
          </a:xfrm>
        </p:grpSpPr>
        <p:sp>
          <p:nvSpPr>
            <p:cNvPr id="484" name="Google Shape;484;p36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8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85" name="Google Shape;485;p36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486" name="Google Shape;486;p3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87" name="Google Shape;487;p3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488" name="Google Shape;488;p36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WBC begin to rise, LFTs still high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9" name="Google Shape;489;p36"/>
          <p:cNvSpPr txBox="1"/>
          <p:nvPr/>
        </p:nvSpPr>
        <p:spPr>
          <a:xfrm>
            <a:off x="6334100" y="2879942"/>
            <a:ext cx="27282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First pictures of the rash</a:t>
            </a:r>
            <a:endParaRPr sz="900">
              <a:solidFill>
                <a:srgbClr val="858585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36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36"/>
          <p:cNvSpPr txBox="1"/>
          <p:nvPr/>
        </p:nvSpPr>
        <p:spPr>
          <a:xfrm>
            <a:off x="6334100" y="2681968"/>
            <a:ext cx="27282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Ancef changed to vanco (LFT increase)</a:t>
            </a:r>
            <a:endParaRPr b="1" sz="11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36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Develops worsening </a:t>
            </a:r>
            <a:r>
              <a:rPr b="1" lang="en">
                <a:solidFill>
                  <a:srgbClr val="DF382C"/>
                </a:solidFill>
              </a:rPr>
              <a:t>leukocytosis</a:t>
            </a:r>
            <a:r>
              <a:rPr lang="en"/>
              <a:t> (back </a:t>
            </a:r>
            <a:r>
              <a:rPr b="1" lang="en"/>
              <a:t>in 20s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Ongoing LFT abnormalities (still cholestatic)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50" y="2415669"/>
            <a:ext cx="4555500" cy="2657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34757" y="3443200"/>
            <a:ext cx="2189343" cy="16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50" y="1849900"/>
            <a:ext cx="2820525" cy="3054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37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501" name="Google Shape;501;p37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02" name="Google Shape;502;p37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3" name="Google Shape;503;p37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4" name="Google Shape;504;p37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8)</a:t>
            </a:r>
            <a:endParaRPr sz="2155"/>
          </a:p>
        </p:txBody>
      </p:sp>
      <p:grpSp>
        <p:nvGrpSpPr>
          <p:cNvPr id="505" name="Google Shape;505;p37"/>
          <p:cNvGrpSpPr/>
          <p:nvPr/>
        </p:nvGrpSpPr>
        <p:grpSpPr>
          <a:xfrm>
            <a:off x="4968000" y="2678536"/>
            <a:ext cx="1285325" cy="612255"/>
            <a:chOff x="3978500" y="836346"/>
            <a:chExt cx="1285325" cy="1103560"/>
          </a:xfrm>
        </p:grpSpPr>
        <p:grpSp>
          <p:nvGrpSpPr>
            <p:cNvPr id="506" name="Google Shape;506;p3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07" name="Google Shape;507;p3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08" name="Google Shape;508;p3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09" name="Google Shape;509;p37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6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0" name="Google Shape;510;p37"/>
          <p:cNvGrpSpPr/>
          <p:nvPr/>
        </p:nvGrpSpPr>
        <p:grpSpPr>
          <a:xfrm>
            <a:off x="5921675" y="3250200"/>
            <a:ext cx="3140625" cy="743029"/>
            <a:chOff x="4932175" y="1065541"/>
            <a:chExt cx="3140625" cy="1339274"/>
          </a:xfrm>
        </p:grpSpPr>
        <p:sp>
          <p:nvSpPr>
            <p:cNvPr id="511" name="Google Shape;511;p37"/>
            <p:cNvSpPr/>
            <p:nvPr/>
          </p:nvSpPr>
          <p:spPr>
            <a:xfrm>
              <a:off x="4932175" y="1065541"/>
              <a:ext cx="133500" cy="874500"/>
            </a:xfrm>
            <a:prstGeom prst="rect">
              <a:avLst/>
            </a:prstGeom>
            <a:solidFill>
              <a:srgbClr val="14A4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 txBox="1"/>
            <p:nvPr/>
          </p:nvSpPr>
          <p:spPr>
            <a:xfrm>
              <a:off x="5344600" y="1994115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Second pictures of the rash</a:t>
              </a:r>
              <a:endParaRPr sz="7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3" name="Google Shape;513;p37"/>
          <p:cNvSpPr/>
          <p:nvPr/>
        </p:nvSpPr>
        <p:spPr>
          <a:xfrm>
            <a:off x="5921675" y="4183039"/>
            <a:ext cx="133500" cy="4413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4" name="Google Shape;514;p37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515" name="Google Shape;515;p3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16" name="Google Shape;516;p3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17" name="Google Shape;517;p3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18" name="Google Shape;518;p37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9" name="Google Shape;519;p37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37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1" name="Google Shape;521;p37"/>
          <p:cNvGrpSpPr/>
          <p:nvPr/>
        </p:nvGrpSpPr>
        <p:grpSpPr>
          <a:xfrm>
            <a:off x="4968000" y="885131"/>
            <a:ext cx="4094300" cy="627618"/>
            <a:chOff x="3978500" y="808657"/>
            <a:chExt cx="4094300" cy="1131250"/>
          </a:xfrm>
        </p:grpSpPr>
        <p:grpSp>
          <p:nvGrpSpPr>
            <p:cNvPr id="522" name="Google Shape;522;p3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23" name="Google Shape;523;p3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24" name="Google Shape;524;p3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25" name="Google Shape;525;p37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6" name="Google Shape;526;p37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37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28" name="Google Shape;528;p37"/>
          <p:cNvGrpSpPr/>
          <p:nvPr/>
        </p:nvGrpSpPr>
        <p:grpSpPr>
          <a:xfrm>
            <a:off x="4968000" y="1774145"/>
            <a:ext cx="4094300" cy="627618"/>
            <a:chOff x="3978500" y="808657"/>
            <a:chExt cx="4094300" cy="1131250"/>
          </a:xfrm>
        </p:grpSpPr>
        <p:grpSp>
          <p:nvGrpSpPr>
            <p:cNvPr id="529" name="Google Shape;529;p3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30" name="Google Shape;530;p3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31" name="Google Shape;531;p3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32" name="Google Shape;532;p37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37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" name="Google Shape;534;p37"/>
          <p:cNvGrpSpPr/>
          <p:nvPr/>
        </p:nvGrpSpPr>
        <p:grpSpPr>
          <a:xfrm>
            <a:off x="4968000" y="2218653"/>
            <a:ext cx="4094300" cy="627618"/>
            <a:chOff x="3978500" y="808657"/>
            <a:chExt cx="4094300" cy="1131250"/>
          </a:xfrm>
        </p:grpSpPr>
        <p:grpSp>
          <p:nvGrpSpPr>
            <p:cNvPr id="535" name="Google Shape;535;p3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36" name="Google Shape;536;p3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37" name="Google Shape;537;p3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38" name="Google Shape;538;p37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Nursing found a pipe with brown residue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9" name="Google Shape;539;p37"/>
            <p:cNvSpPr txBox="1"/>
            <p:nvPr/>
          </p:nvSpPr>
          <p:spPr>
            <a:xfrm>
              <a:off x="5344600" y="1116752"/>
              <a:ext cx="2728200" cy="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UDS w/ fentanyl (should be negative by now)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0" name="Google Shape;540;p37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5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1" name="Google Shape;541;p37"/>
          <p:cNvSpPr/>
          <p:nvPr/>
        </p:nvSpPr>
        <p:spPr>
          <a:xfrm>
            <a:off x="5921675" y="1472049"/>
            <a:ext cx="133500" cy="4851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37"/>
          <p:cNvGrpSpPr/>
          <p:nvPr/>
        </p:nvGrpSpPr>
        <p:grpSpPr>
          <a:xfrm>
            <a:off x="4968000" y="3552188"/>
            <a:ext cx="4094300" cy="627618"/>
            <a:chOff x="3978500" y="808657"/>
            <a:chExt cx="4094300" cy="1131250"/>
          </a:xfrm>
        </p:grpSpPr>
        <p:sp>
          <p:nvSpPr>
            <p:cNvPr id="543" name="Google Shape;543;p37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8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44" name="Google Shape;544;p3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45" name="Google Shape;545;p3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46" name="Google Shape;546;p3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47" name="Google Shape;547;p37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WBC begin to rise, LFTs still high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8" name="Google Shape;548;p37"/>
          <p:cNvSpPr txBox="1"/>
          <p:nvPr/>
        </p:nvSpPr>
        <p:spPr>
          <a:xfrm>
            <a:off x="6334100" y="2879942"/>
            <a:ext cx="27282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First pictures of the rash</a:t>
            </a:r>
            <a:endParaRPr sz="900">
              <a:solidFill>
                <a:srgbClr val="858585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37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37"/>
          <p:cNvSpPr txBox="1"/>
          <p:nvPr/>
        </p:nvSpPr>
        <p:spPr>
          <a:xfrm>
            <a:off x="6334100" y="2681968"/>
            <a:ext cx="27282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Ancef changed to vanco (LFT increase)</a:t>
            </a:r>
            <a:endParaRPr b="1" sz="11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37"/>
          <p:cNvSpPr txBox="1"/>
          <p:nvPr>
            <p:ph idx="1" type="body"/>
          </p:nvPr>
        </p:nvSpPr>
        <p:spPr>
          <a:xfrm>
            <a:off x="192650" y="1393075"/>
            <a:ext cx="3677400" cy="24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Top</a:t>
            </a:r>
            <a:r>
              <a:rPr lang="en"/>
              <a:t>: L arm; </a:t>
            </a:r>
            <a:r>
              <a:rPr lang="en" u="sng"/>
              <a:t>bottom</a:t>
            </a:r>
            <a:r>
              <a:rPr lang="en"/>
              <a:t>: back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2" name="Google Shape;552;p37"/>
          <p:cNvPicPr preferRelativeResize="0"/>
          <p:nvPr/>
        </p:nvPicPr>
        <p:blipFill rotWithShape="1">
          <a:blip r:embed="rId5">
            <a:alphaModFix/>
          </a:blip>
          <a:srcRect b="0" l="12602" r="27297" t="0"/>
          <a:stretch/>
        </p:blipFill>
        <p:spPr>
          <a:xfrm>
            <a:off x="2700910" y="1261175"/>
            <a:ext cx="2364164" cy="219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8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558" name="Google Shape;558;p38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9" name="Google Shape;559;p38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60" name="Google Shape;560;p38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1" name="Google Shape;561;p38"/>
          <p:cNvSpPr txBox="1"/>
          <p:nvPr>
            <p:ph type="title"/>
          </p:nvPr>
        </p:nvSpPr>
        <p:spPr>
          <a:xfrm>
            <a:off x="789575" y="624975"/>
            <a:ext cx="417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 sz="2155"/>
              <a:t>OSH (Day 9 &amp; 10)</a:t>
            </a:r>
            <a:endParaRPr sz="2155"/>
          </a:p>
        </p:txBody>
      </p:sp>
      <p:sp>
        <p:nvSpPr>
          <p:cNvPr id="562" name="Google Shape;562;p38"/>
          <p:cNvSpPr txBox="1"/>
          <p:nvPr>
            <p:ph idx="1" type="body"/>
          </p:nvPr>
        </p:nvSpPr>
        <p:spPr>
          <a:xfrm>
            <a:off x="729450" y="1393075"/>
            <a:ext cx="4555500" cy="35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CT C/A/P: </a:t>
            </a:r>
            <a:r>
              <a:rPr lang="en" sz="1200"/>
              <a:t>severe mural thickening/edema involving the crossing duodenum and proximal jejunum c/w </a:t>
            </a:r>
            <a:r>
              <a:rPr b="1" lang="en" sz="1200">
                <a:solidFill>
                  <a:srgbClr val="DF382C"/>
                </a:solidFill>
              </a:rPr>
              <a:t>infectious vs ischemic enteritis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Surgery recommended transfer for advanced GI </a:t>
            </a:r>
            <a:r>
              <a:rPr lang="en"/>
              <a:t>evaluation</a:t>
            </a:r>
            <a:r>
              <a:rPr lang="en"/>
              <a:t> (&amp; in case he needs high risk surgery)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Added </a:t>
            </a:r>
            <a:r>
              <a:rPr b="1" lang="en"/>
              <a:t>cefepime &amp; flagyl</a:t>
            </a:r>
            <a:endParaRPr b="1"/>
          </a:p>
        </p:txBody>
      </p:sp>
      <p:grpSp>
        <p:nvGrpSpPr>
          <p:cNvPr id="563" name="Google Shape;563;p38"/>
          <p:cNvGrpSpPr/>
          <p:nvPr/>
        </p:nvGrpSpPr>
        <p:grpSpPr>
          <a:xfrm>
            <a:off x="4968000" y="2678536"/>
            <a:ext cx="1285325" cy="612255"/>
            <a:chOff x="3978500" y="836346"/>
            <a:chExt cx="1285325" cy="1103560"/>
          </a:xfrm>
        </p:grpSpPr>
        <p:grpSp>
          <p:nvGrpSpPr>
            <p:cNvPr id="564" name="Google Shape;564;p3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65" name="Google Shape;565;p3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66" name="Google Shape;566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67" name="Google Shape;567;p38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6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8" name="Google Shape;568;p38"/>
          <p:cNvGrpSpPr/>
          <p:nvPr/>
        </p:nvGrpSpPr>
        <p:grpSpPr>
          <a:xfrm>
            <a:off x="5921675" y="3250200"/>
            <a:ext cx="3140625" cy="743029"/>
            <a:chOff x="4932175" y="1065541"/>
            <a:chExt cx="3140625" cy="1339274"/>
          </a:xfrm>
        </p:grpSpPr>
        <p:sp>
          <p:nvSpPr>
            <p:cNvPr id="569" name="Google Shape;569;p38"/>
            <p:cNvSpPr/>
            <p:nvPr/>
          </p:nvSpPr>
          <p:spPr>
            <a:xfrm>
              <a:off x="4932175" y="1065541"/>
              <a:ext cx="133500" cy="874500"/>
            </a:xfrm>
            <a:prstGeom prst="rect">
              <a:avLst/>
            </a:prstGeom>
            <a:solidFill>
              <a:srgbClr val="14A4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 txBox="1"/>
            <p:nvPr/>
          </p:nvSpPr>
          <p:spPr>
            <a:xfrm>
              <a:off x="5344600" y="1994115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1" name="Google Shape;571;p38"/>
          <p:cNvGrpSpPr/>
          <p:nvPr/>
        </p:nvGrpSpPr>
        <p:grpSpPr>
          <a:xfrm>
            <a:off x="4968000" y="3996695"/>
            <a:ext cx="4094300" cy="627618"/>
            <a:chOff x="3978500" y="808657"/>
            <a:chExt cx="4094300" cy="1131250"/>
          </a:xfrm>
        </p:grpSpPr>
        <p:grpSp>
          <p:nvGrpSpPr>
            <p:cNvPr id="572" name="Google Shape;572;p3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73" name="Google Shape;573;p3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DF38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74" name="Google Shape;574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75" name="Google Shape;575;p38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ischemic enteritis?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38"/>
            <p:cNvSpPr txBox="1"/>
            <p:nvPr/>
          </p:nvSpPr>
          <p:spPr>
            <a:xfrm>
              <a:off x="5344600" y="1151305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Added cefepime &amp; Flagyl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7" name="Google Shape;577;p38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Day 9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8" name="Google Shape;578;p38"/>
          <p:cNvGrpSpPr/>
          <p:nvPr/>
        </p:nvGrpSpPr>
        <p:grpSpPr>
          <a:xfrm>
            <a:off x="4968000" y="440624"/>
            <a:ext cx="4094300" cy="627618"/>
            <a:chOff x="3978500" y="808657"/>
            <a:chExt cx="4094300" cy="1131250"/>
          </a:xfrm>
        </p:grpSpPr>
        <p:grpSp>
          <p:nvGrpSpPr>
            <p:cNvPr id="579" name="Google Shape;579;p3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80" name="Google Shape;580;p3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81" name="Google Shape;581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82" name="Google Shape;582;p38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3" name="Google Shape;583;p38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38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5" name="Google Shape;585;p38"/>
          <p:cNvGrpSpPr/>
          <p:nvPr/>
        </p:nvGrpSpPr>
        <p:grpSpPr>
          <a:xfrm>
            <a:off x="4968000" y="885131"/>
            <a:ext cx="4094300" cy="627618"/>
            <a:chOff x="3978500" y="808657"/>
            <a:chExt cx="4094300" cy="1131250"/>
          </a:xfrm>
        </p:grpSpPr>
        <p:grpSp>
          <p:nvGrpSpPr>
            <p:cNvPr id="586" name="Google Shape;586;p3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87" name="Google Shape;587;p3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88" name="Google Shape;588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89" name="Google Shape;589;p38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38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38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2" name="Google Shape;592;p38"/>
          <p:cNvGrpSpPr/>
          <p:nvPr/>
        </p:nvGrpSpPr>
        <p:grpSpPr>
          <a:xfrm>
            <a:off x="4968000" y="1774145"/>
            <a:ext cx="4094300" cy="627618"/>
            <a:chOff x="3978500" y="808657"/>
            <a:chExt cx="4094300" cy="1131250"/>
          </a:xfrm>
        </p:grpSpPr>
        <p:grpSp>
          <p:nvGrpSpPr>
            <p:cNvPr id="593" name="Google Shape;593;p3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94" name="Google Shape;594;p3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95" name="Google Shape;595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96" name="Google Shape;596;p38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p38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4968000" y="2218653"/>
            <a:ext cx="4094300" cy="627618"/>
            <a:chOff x="3978500" y="808657"/>
            <a:chExt cx="4094300" cy="1131250"/>
          </a:xfrm>
        </p:grpSpPr>
        <p:grpSp>
          <p:nvGrpSpPr>
            <p:cNvPr id="599" name="Google Shape;599;p3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600" name="Google Shape;600;p3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1" name="Google Shape;601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02" name="Google Shape;602;p38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Nursing found a pipe with brown residue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3" name="Google Shape;603;p38"/>
            <p:cNvSpPr txBox="1"/>
            <p:nvPr/>
          </p:nvSpPr>
          <p:spPr>
            <a:xfrm>
              <a:off x="5344600" y="1116752"/>
              <a:ext cx="2728200" cy="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UDS w/ fentanyl (should be negative by now)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4" name="Google Shape;604;p38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5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05" name="Google Shape;605;p38"/>
          <p:cNvSpPr/>
          <p:nvPr/>
        </p:nvSpPr>
        <p:spPr>
          <a:xfrm>
            <a:off x="5921675" y="1472049"/>
            <a:ext cx="133500" cy="485100"/>
          </a:xfrm>
          <a:prstGeom prst="rect">
            <a:avLst/>
          </a:prstGeom>
          <a:solidFill>
            <a:srgbClr val="14A4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6" name="Google Shape;606;p38"/>
          <p:cNvGrpSpPr/>
          <p:nvPr/>
        </p:nvGrpSpPr>
        <p:grpSpPr>
          <a:xfrm>
            <a:off x="4968000" y="3552188"/>
            <a:ext cx="4094300" cy="627618"/>
            <a:chOff x="3978500" y="808657"/>
            <a:chExt cx="4094300" cy="1131250"/>
          </a:xfrm>
        </p:grpSpPr>
        <p:sp>
          <p:nvSpPr>
            <p:cNvPr id="607" name="Google Shape;607;p38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8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08" name="Google Shape;608;p3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609" name="Google Shape;609;p3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14A4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10" name="Google Shape;610;p3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11" name="Google Shape;611;p38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WBC begin to rise, LFTs still high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2" name="Google Shape;612;p38"/>
          <p:cNvSpPr txBox="1"/>
          <p:nvPr/>
        </p:nvSpPr>
        <p:spPr>
          <a:xfrm>
            <a:off x="6334100" y="2879942"/>
            <a:ext cx="27282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First pictures of the rash</a:t>
            </a:r>
            <a:endParaRPr sz="900">
              <a:solidFill>
                <a:srgbClr val="858585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38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38"/>
          <p:cNvSpPr txBox="1"/>
          <p:nvPr/>
        </p:nvSpPr>
        <p:spPr>
          <a:xfrm>
            <a:off x="6334100" y="2681968"/>
            <a:ext cx="27282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Ancef changed to vanco (LFT increase)</a:t>
            </a:r>
            <a:endParaRPr b="1" sz="11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00" y="1298875"/>
            <a:ext cx="4879025" cy="3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Outside hospital course</a:t>
            </a:r>
            <a:endParaRPr/>
          </a:p>
        </p:txBody>
      </p:sp>
      <p:sp>
        <p:nvSpPr>
          <p:cNvPr id="621" name="Google Shape;621;p39"/>
          <p:cNvSpPr/>
          <p:nvPr/>
        </p:nvSpPr>
        <p:spPr>
          <a:xfrm>
            <a:off x="5484725" y="1168050"/>
            <a:ext cx="2933400" cy="11484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Micro (OSH)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Initial &amp; repeat BCx: MSSA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1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Cleared by day 4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HIV &amp; HCV screen negative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1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HBV non-immune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39"/>
          <p:cNvSpPr/>
          <p:nvPr/>
        </p:nvSpPr>
        <p:spPr>
          <a:xfrm>
            <a:off x="5484725" y="2456025"/>
            <a:ext cx="2933400" cy="23412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Imaging</a:t>
            </a:r>
            <a:endParaRPr sz="12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CT C/A/P (Day 0):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Multiple bilateral cavitary nodules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MRI L-spine (Day 1):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Normal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TTE (Day 1):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1.3 cm tricuspid veggie</a:t>
            </a:r>
            <a:endParaRPr b="1" sz="12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CT C/A/P (HD #9):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severe mural thickening/edema involving the crossing duodenum and proximal jejunum c/w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infectious vs ischemic enteritis</a:t>
            </a:r>
            <a:endParaRPr b="1" sz="12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 sz="2550"/>
              <a:t> HPI &amp; Social History</a:t>
            </a:r>
            <a:endParaRPr sz="2550"/>
          </a:p>
        </p:txBody>
      </p:sp>
      <p:sp>
        <p:nvSpPr>
          <p:cNvPr id="628" name="Google Shape;628;p40"/>
          <p:cNvSpPr txBox="1"/>
          <p:nvPr>
            <p:ph idx="1" type="body"/>
          </p:nvPr>
        </p:nvSpPr>
        <p:spPr>
          <a:xfrm>
            <a:off x="729450" y="1393075"/>
            <a:ext cx="7688700" cy="27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Geographic &amp; Occupational</a:t>
            </a:r>
            <a:r>
              <a:rPr lang="en"/>
              <a:t>: The patient lives in Parkersburg, West Virginia w/ his two teenage children. He denies recent travel. They are not working presently.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/>
              <a:t>Substance</a:t>
            </a:r>
            <a:r>
              <a:rPr lang="en"/>
              <a:t>: They deny alcohol use and he is a </a:t>
            </a:r>
            <a:r>
              <a:rPr b="1" lang="en"/>
              <a:t>current 1/2 ppd smoker</a:t>
            </a:r>
            <a:r>
              <a:rPr lang="en"/>
              <a:t>. They report prior IVDU with opiates and meth, but have </a:t>
            </a:r>
            <a:r>
              <a:rPr b="1" lang="en">
                <a:solidFill>
                  <a:srgbClr val="DF382C"/>
                </a:solidFill>
              </a:rPr>
              <a:t>not used for the past 2 months</a:t>
            </a:r>
            <a:r>
              <a:rPr lang="en"/>
              <a:t> and is presently on methadone. </a:t>
            </a:r>
            <a:r>
              <a:rPr b="1" lang="en"/>
              <a:t>Still smokes weed</a:t>
            </a:r>
            <a:r>
              <a:rPr lang="en"/>
              <a:t>. Denies shared needles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/>
              <a:t>Animal Exposures</a:t>
            </a:r>
            <a:r>
              <a:rPr lang="en"/>
              <a:t>: The patient denies farm animal exposures or other animal exposure (aside from their pet cat, dogs, and </a:t>
            </a:r>
            <a:r>
              <a:rPr b="1" lang="en">
                <a:solidFill>
                  <a:srgbClr val="3B71CA"/>
                </a:solidFill>
              </a:rPr>
              <a:t>snake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/>
              <a:t>Sexual</a:t>
            </a:r>
            <a:r>
              <a:rPr lang="en"/>
              <a:t>: Not sexually active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u="sng"/>
              <a:t>Infectious PMH</a:t>
            </a:r>
            <a:r>
              <a:rPr lang="en"/>
              <a:t>: They deny previous intolerances/allergies to antimicrobials; He denies known prior exposure to tuberculosis.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 sz="2550"/>
              <a:t> Labs</a:t>
            </a:r>
            <a:endParaRPr/>
          </a:p>
        </p:txBody>
      </p:sp>
      <p:grpSp>
        <p:nvGrpSpPr>
          <p:cNvPr id="634" name="Google Shape;634;p41"/>
          <p:cNvGrpSpPr/>
          <p:nvPr/>
        </p:nvGrpSpPr>
        <p:grpSpPr>
          <a:xfrm>
            <a:off x="325035" y="3236762"/>
            <a:ext cx="3583414" cy="1813114"/>
            <a:chOff x="3085775" y="1504325"/>
            <a:chExt cx="3224525" cy="1631525"/>
          </a:xfrm>
        </p:grpSpPr>
        <p:pic>
          <p:nvPicPr>
            <p:cNvPr id="635" name="Google Shape;635;p41"/>
            <p:cNvPicPr preferRelativeResize="0"/>
            <p:nvPr/>
          </p:nvPicPr>
          <p:blipFill rotWithShape="1">
            <a:blip r:embed="rId3">
              <a:alphaModFix/>
            </a:blip>
            <a:srcRect b="0" l="0" r="63418" t="0"/>
            <a:stretch/>
          </p:blipFill>
          <p:spPr>
            <a:xfrm>
              <a:off x="3085775" y="1504325"/>
              <a:ext cx="1625575" cy="163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41"/>
            <p:cNvPicPr preferRelativeResize="0"/>
            <p:nvPr/>
          </p:nvPicPr>
          <p:blipFill rotWithShape="1">
            <a:blip r:embed="rId3">
              <a:alphaModFix/>
            </a:blip>
            <a:srcRect b="0" l="63418" r="0" t="0"/>
            <a:stretch/>
          </p:blipFill>
          <p:spPr>
            <a:xfrm>
              <a:off x="4684725" y="1504325"/>
              <a:ext cx="1625575" cy="1631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7" name="Google Shape;637;p41"/>
          <p:cNvSpPr txBox="1"/>
          <p:nvPr/>
        </p:nvSpPr>
        <p:spPr>
          <a:xfrm>
            <a:off x="2126309" y="2960860"/>
            <a:ext cx="889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Admission</a:t>
            </a:r>
            <a:endParaRPr b="1" sz="9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p41"/>
          <p:cNvSpPr txBox="1"/>
          <p:nvPr/>
        </p:nvSpPr>
        <p:spPr>
          <a:xfrm>
            <a:off x="3050534" y="2960860"/>
            <a:ext cx="834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3</a:t>
            </a:r>
            <a:endParaRPr b="1" sz="9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39" name="Google Shape;639;p41"/>
          <p:cNvGrpSpPr/>
          <p:nvPr/>
        </p:nvGrpSpPr>
        <p:grpSpPr>
          <a:xfrm>
            <a:off x="4103571" y="3992357"/>
            <a:ext cx="4607581" cy="911526"/>
            <a:chOff x="729450" y="4032025"/>
            <a:chExt cx="4891275" cy="967650"/>
          </a:xfrm>
        </p:grpSpPr>
        <p:pic>
          <p:nvPicPr>
            <p:cNvPr id="640" name="Google Shape;640;p41"/>
            <p:cNvPicPr preferRelativeResize="0"/>
            <p:nvPr/>
          </p:nvPicPr>
          <p:blipFill rotWithShape="1">
            <a:blip r:embed="rId4">
              <a:alphaModFix/>
            </a:blip>
            <a:srcRect b="0" l="0" r="67682" t="25694"/>
            <a:stretch/>
          </p:blipFill>
          <p:spPr>
            <a:xfrm>
              <a:off x="729450" y="4032025"/>
              <a:ext cx="2671199" cy="967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41"/>
            <p:cNvPicPr preferRelativeResize="0"/>
            <p:nvPr/>
          </p:nvPicPr>
          <p:blipFill rotWithShape="1">
            <a:blip r:embed="rId4">
              <a:alphaModFix/>
            </a:blip>
            <a:srcRect b="0" l="50033" r="23304" t="25694"/>
            <a:stretch/>
          </p:blipFill>
          <p:spPr>
            <a:xfrm>
              <a:off x="3417024" y="4032025"/>
              <a:ext cx="2203701" cy="967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2" name="Google Shape;64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75" y="1393076"/>
            <a:ext cx="4653374" cy="1567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3" name="Google Shape;643;p41"/>
          <p:cNvGraphicFramePr/>
          <p:nvPr/>
        </p:nvGraphicFramePr>
        <p:xfrm>
          <a:off x="5369475" y="93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{68C82826-B839-417E-A03E-053BAF3F7D19}</a:tableStyleId>
              </a:tblPr>
              <a:tblGrid>
                <a:gridCol w="1351125"/>
                <a:gridCol w="1257350"/>
              </a:tblGrid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WBC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10.8</a:t>
                      </a:r>
                      <a:endParaRPr b="1" sz="1300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Hgb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9.4</a:t>
                      </a:r>
                      <a:endParaRPr b="1" sz="1300">
                        <a:solidFill>
                          <a:srgbClr val="3B71C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PLTs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631</a:t>
                      </a:r>
                      <a:endParaRPr b="1" sz="1300">
                        <a:solidFill>
                          <a:srgbClr val="DF382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Neutrophils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7.8</a:t>
                      </a: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(73%)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Lymphocytes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1.91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(18%)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Monocytes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0.65</a:t>
                      </a:r>
                      <a:r>
                        <a:rPr b="1" lang="en" sz="1300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(6%)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Eosinophils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0.19 (1.8%)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Basophils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&lt;0.10 (0.4%)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54</a:t>
            </a:r>
            <a:r>
              <a:rPr b="1" lang="en">
                <a:solidFill>
                  <a:srgbClr val="2D6987"/>
                </a:solidFill>
              </a:rPr>
              <a:t> y/o M</a:t>
            </a:r>
            <a:r>
              <a:rPr lang="en"/>
              <a:t> with PMH including T2DM (A1c 9.6), psoriasis, congenital foot deformity p/w </a:t>
            </a:r>
            <a:r>
              <a:rPr b="1" lang="en">
                <a:solidFill>
                  <a:srgbClr val="DC4C64"/>
                </a:solidFill>
              </a:rPr>
              <a:t>fevers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 sz="2550"/>
              <a:t> Consultants</a:t>
            </a:r>
            <a:endParaRPr/>
          </a:p>
        </p:txBody>
      </p:sp>
      <p:sp>
        <p:nvSpPr>
          <p:cNvPr id="649" name="Google Shape;649;p42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3B71CA"/>
                </a:solidFill>
              </a:rPr>
              <a:t>Advanced GI’s opinion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650" name="Google Shape;650;p42"/>
          <p:cNvPicPr preferRelativeResize="0"/>
          <p:nvPr/>
        </p:nvPicPr>
        <p:blipFill rotWithShape="1">
          <a:blip r:embed="rId3">
            <a:alphaModFix/>
          </a:blip>
          <a:srcRect b="0" l="0" r="0" t="68101"/>
          <a:stretch/>
        </p:blipFill>
        <p:spPr>
          <a:xfrm>
            <a:off x="786125" y="3395525"/>
            <a:ext cx="3717500" cy="113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2"/>
          <p:cNvPicPr preferRelativeResize="0"/>
          <p:nvPr/>
        </p:nvPicPr>
        <p:blipFill rotWithShape="1">
          <a:blip r:embed="rId3">
            <a:alphaModFix/>
          </a:blip>
          <a:srcRect b="54462" l="0" r="0" t="0"/>
          <a:stretch/>
        </p:blipFill>
        <p:spPr>
          <a:xfrm>
            <a:off x="786125" y="1786925"/>
            <a:ext cx="3717500" cy="162439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42"/>
          <p:cNvSpPr/>
          <p:nvPr/>
        </p:nvSpPr>
        <p:spPr>
          <a:xfrm>
            <a:off x="841550" y="3411325"/>
            <a:ext cx="3574500" cy="800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42"/>
          <p:cNvSpPr/>
          <p:nvPr/>
        </p:nvSpPr>
        <p:spPr>
          <a:xfrm>
            <a:off x="841550" y="2573125"/>
            <a:ext cx="3574500" cy="3159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3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37 y/o M</a:t>
            </a:r>
            <a:r>
              <a:rPr lang="en"/>
              <a:t> with PMH including PWID (</a:t>
            </a:r>
            <a:r>
              <a:rPr b="1" lang="en">
                <a:solidFill>
                  <a:srgbClr val="356635"/>
                </a:solidFill>
              </a:rPr>
              <a:t>sober for 2 months</a:t>
            </a:r>
            <a:r>
              <a:rPr lang="en"/>
              <a:t>) was admitted to OSH 10 days ago for </a:t>
            </a:r>
            <a:r>
              <a:rPr b="1" lang="en">
                <a:solidFill>
                  <a:srgbClr val="DF382C"/>
                </a:solidFill>
              </a:rPr>
              <a:t>MSSA tricuspid valve endocarditis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# MSSA bacteremia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Tricuspid valve endocarditis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Elevated LFTs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Worsening WBC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New rash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Ischemic vs infectious enteritis</a:t>
            </a:r>
            <a:endParaRPr b="1"/>
          </a:p>
        </p:txBody>
      </p:sp>
      <p:sp>
        <p:nvSpPr>
          <p:cNvPr id="659" name="Google Shape;659;p43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Summary</a:t>
            </a:r>
            <a:endParaRPr/>
          </a:p>
        </p:txBody>
      </p:sp>
      <p:grpSp>
        <p:nvGrpSpPr>
          <p:cNvPr id="660" name="Google Shape;660;p43"/>
          <p:cNvGrpSpPr/>
          <p:nvPr/>
        </p:nvGrpSpPr>
        <p:grpSpPr>
          <a:xfrm>
            <a:off x="4968000" y="625001"/>
            <a:ext cx="1285325" cy="4023864"/>
            <a:chOff x="4968000" y="625001"/>
            <a:chExt cx="1285325" cy="4023864"/>
          </a:xfrm>
        </p:grpSpPr>
        <p:sp>
          <p:nvSpPr>
            <p:cNvPr id="661" name="Google Shape;661;p43"/>
            <p:cNvSpPr/>
            <p:nvPr/>
          </p:nvSpPr>
          <p:spPr>
            <a:xfrm>
              <a:off x="5921675" y="625001"/>
              <a:ext cx="133500" cy="4000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62" name="Google Shape;662;p43"/>
            <p:cNvCxnSpPr/>
            <p:nvPr/>
          </p:nvCxnSpPr>
          <p:spPr>
            <a:xfrm rot="10800000">
              <a:off x="5723525" y="4625559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DF382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3" name="Google Shape;663;p43"/>
            <p:cNvSpPr txBox="1"/>
            <p:nvPr/>
          </p:nvSpPr>
          <p:spPr>
            <a:xfrm>
              <a:off x="4968000" y="4456565"/>
              <a:ext cx="758400" cy="1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Transfer</a:t>
              </a:r>
              <a:endParaRPr sz="900">
                <a:solidFill>
                  <a:srgbClr val="DF382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4" name="Google Shape;664;p43"/>
          <p:cNvGrpSpPr/>
          <p:nvPr/>
        </p:nvGrpSpPr>
        <p:grpSpPr>
          <a:xfrm>
            <a:off x="4968000" y="2678536"/>
            <a:ext cx="1285325" cy="192405"/>
            <a:chOff x="3978500" y="836346"/>
            <a:chExt cx="1285325" cy="346800"/>
          </a:xfrm>
        </p:grpSpPr>
        <p:cxnSp>
          <p:nvCxnSpPr>
            <p:cNvPr id="665" name="Google Shape;665;p43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6" name="Google Shape;666;p4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6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7" name="Google Shape;667;p43"/>
          <p:cNvSpPr txBox="1"/>
          <p:nvPr/>
        </p:nvSpPr>
        <p:spPr>
          <a:xfrm>
            <a:off x="6334100" y="3765373"/>
            <a:ext cx="2728200" cy="2278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8" name="Google Shape;668;p43"/>
          <p:cNvGrpSpPr/>
          <p:nvPr/>
        </p:nvGrpSpPr>
        <p:grpSpPr>
          <a:xfrm>
            <a:off x="4968000" y="3996695"/>
            <a:ext cx="4094300" cy="627618"/>
            <a:chOff x="3978500" y="808657"/>
            <a:chExt cx="4094300" cy="1131250"/>
          </a:xfrm>
        </p:grpSpPr>
        <p:grpSp>
          <p:nvGrpSpPr>
            <p:cNvPr id="669" name="Google Shape;669;p4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670" name="Google Shape;670;p4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71" name="Google Shape;671;p4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72" name="Google Shape;672;p4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ischemic enteritis?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43"/>
            <p:cNvSpPr txBox="1"/>
            <p:nvPr/>
          </p:nvSpPr>
          <p:spPr>
            <a:xfrm>
              <a:off x="5344600" y="1151305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Added cefepime &amp; Flagyl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4" name="Google Shape;674;p4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9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5" name="Google Shape;675;p43"/>
          <p:cNvGrpSpPr/>
          <p:nvPr/>
        </p:nvGrpSpPr>
        <p:grpSpPr>
          <a:xfrm>
            <a:off x="4968000" y="440624"/>
            <a:ext cx="4094300" cy="551307"/>
            <a:chOff x="3978500" y="808657"/>
            <a:chExt cx="4094300" cy="993703"/>
          </a:xfrm>
        </p:grpSpPr>
        <p:cxnSp>
          <p:nvCxnSpPr>
            <p:cNvPr id="676" name="Google Shape;676;p43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7" name="Google Shape;677;p4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Blood Cx MSSA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8" name="Google Shape;678;p43"/>
            <p:cNvSpPr txBox="1"/>
            <p:nvPr/>
          </p:nvSpPr>
          <p:spPr>
            <a:xfrm>
              <a:off x="5344600" y="1183160"/>
              <a:ext cx="27282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CT C/A/P: Multiple bilateral cavitary nodules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9" name="Google Shape;679;p4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0" name="Google Shape;680;p43"/>
          <p:cNvGrpSpPr/>
          <p:nvPr/>
        </p:nvGrpSpPr>
        <p:grpSpPr>
          <a:xfrm>
            <a:off x="4968000" y="885131"/>
            <a:ext cx="4094300" cy="472352"/>
            <a:chOff x="3978500" y="808657"/>
            <a:chExt cx="4094300" cy="851392"/>
          </a:xfrm>
        </p:grpSpPr>
        <p:cxnSp>
          <p:nvCxnSpPr>
            <p:cNvPr id="681" name="Google Shape;681;p43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2" name="Google Shape;682;p4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TTE: 1.3 cm tricuspid veggie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43"/>
            <p:cNvSpPr txBox="1"/>
            <p:nvPr/>
          </p:nvSpPr>
          <p:spPr>
            <a:xfrm>
              <a:off x="5344600" y="1084648"/>
              <a:ext cx="272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MRI L-spine normal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Started Ancef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HIV &amp; HCV negative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4" name="Google Shape;684;p4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2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5" name="Google Shape;685;p43"/>
          <p:cNvGrpSpPr/>
          <p:nvPr/>
        </p:nvGrpSpPr>
        <p:grpSpPr>
          <a:xfrm>
            <a:off x="4968000" y="1774145"/>
            <a:ext cx="4094300" cy="207767"/>
            <a:chOff x="3978500" y="808657"/>
            <a:chExt cx="4094300" cy="374490"/>
          </a:xfrm>
        </p:grpSpPr>
        <p:cxnSp>
          <p:nvCxnSpPr>
            <p:cNvPr id="686" name="Google Shape;686;p43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7" name="Google Shape;687;p4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Developed rash (per patient)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8" name="Google Shape;688;p4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9" name="Google Shape;689;p43"/>
          <p:cNvGrpSpPr/>
          <p:nvPr/>
        </p:nvGrpSpPr>
        <p:grpSpPr>
          <a:xfrm>
            <a:off x="4968000" y="2218653"/>
            <a:ext cx="4094300" cy="514630"/>
            <a:chOff x="3978500" y="808657"/>
            <a:chExt cx="4094300" cy="927595"/>
          </a:xfrm>
        </p:grpSpPr>
        <p:cxnSp>
          <p:nvCxnSpPr>
            <p:cNvPr id="690" name="Google Shape;690;p43"/>
            <p:cNvCxnSpPr/>
            <p:nvPr/>
          </p:nvCxnSpPr>
          <p:spPr>
            <a:xfrm rot="10800000">
              <a:off x="4734025" y="1140951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91" name="Google Shape;691;p4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Nursing found a pipe with brown residue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2" name="Google Shape;692;p43"/>
            <p:cNvSpPr txBox="1"/>
            <p:nvPr/>
          </p:nvSpPr>
          <p:spPr>
            <a:xfrm>
              <a:off x="5344600" y="1116752"/>
              <a:ext cx="2728200" cy="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UDS w/ fentanyl (should be negative by now)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p4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5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4" name="Google Shape;694;p43"/>
          <p:cNvGrpSpPr/>
          <p:nvPr/>
        </p:nvGrpSpPr>
        <p:grpSpPr>
          <a:xfrm>
            <a:off x="4968000" y="3552188"/>
            <a:ext cx="4094300" cy="627618"/>
            <a:chOff x="3978500" y="808657"/>
            <a:chExt cx="4094300" cy="1131250"/>
          </a:xfrm>
        </p:grpSpPr>
        <p:sp>
          <p:nvSpPr>
            <p:cNvPr id="695" name="Google Shape;695;p43"/>
            <p:cNvSpPr txBox="1"/>
            <p:nvPr/>
          </p:nvSpPr>
          <p:spPr>
            <a:xfrm>
              <a:off x="3978500" y="836346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Day 8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96" name="Google Shape;696;p4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697" name="Google Shape;697;p4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98" name="Google Shape;698;p4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5858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99" name="Google Shape;699;p43"/>
            <p:cNvSpPr txBox="1"/>
            <p:nvPr/>
          </p:nvSpPr>
          <p:spPr>
            <a:xfrm>
              <a:off x="5344600" y="808657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WBC begin to rise, LFTs still high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00" name="Google Shape;700;p43"/>
          <p:cNvSpPr txBox="1"/>
          <p:nvPr/>
        </p:nvSpPr>
        <p:spPr>
          <a:xfrm>
            <a:off x="6334100" y="2879942"/>
            <a:ext cx="27282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rPr>
              <a:t>First pictures of the rash</a:t>
            </a:r>
            <a:endParaRPr sz="900">
              <a:solidFill>
                <a:srgbClr val="858585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43"/>
          <p:cNvSpPr txBox="1"/>
          <p:nvPr/>
        </p:nvSpPr>
        <p:spPr>
          <a:xfrm>
            <a:off x="6334100" y="1952651"/>
            <a:ext cx="27282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Blood cultures cleared</a:t>
            </a:r>
            <a:endParaRPr sz="9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43"/>
          <p:cNvSpPr txBox="1"/>
          <p:nvPr/>
        </p:nvSpPr>
        <p:spPr>
          <a:xfrm>
            <a:off x="6334100" y="2681968"/>
            <a:ext cx="2728200" cy="1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Ancef changed to vanco (LFT increase)</a:t>
            </a:r>
            <a:endParaRPr b="1" sz="11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4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MSSA bacteremia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Tricuspid valve endocarditis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Ischemic vs infectious enteritis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Elevated LFTs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Worsening WBC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# New rash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08" name="Google Shape;708;p44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Summary</a:t>
            </a:r>
            <a:endParaRPr/>
          </a:p>
        </p:txBody>
      </p:sp>
      <p:sp>
        <p:nvSpPr>
          <p:cNvPr id="709" name="Google Shape;709;p44"/>
          <p:cNvSpPr txBox="1"/>
          <p:nvPr/>
        </p:nvSpPr>
        <p:spPr>
          <a:xfrm>
            <a:off x="4912075" y="669100"/>
            <a:ext cx="393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there a unifying diagnosis that ties in: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lphaL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LFTs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lphaL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Rash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lphaL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CT findings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Additional workup?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AutoNum type="arabicPeriod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would you do about the antibiotics?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0" name="Google Shape;710;p44"/>
          <p:cNvPicPr preferRelativeResize="0"/>
          <p:nvPr/>
        </p:nvPicPr>
        <p:blipFill rotWithShape="1">
          <a:blip r:embed="rId3">
            <a:alphaModFix/>
          </a:blip>
          <a:srcRect b="6068" l="0" r="0" t="0"/>
          <a:stretch/>
        </p:blipFill>
        <p:spPr>
          <a:xfrm>
            <a:off x="4941875" y="2130700"/>
            <a:ext cx="4028825" cy="2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455" y="2571750"/>
            <a:ext cx="2316221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4"/>
          <p:cNvPicPr preferRelativeResize="0"/>
          <p:nvPr/>
        </p:nvPicPr>
        <p:blipFill rotWithShape="1">
          <a:blip r:embed="rId5">
            <a:alphaModFix/>
          </a:blip>
          <a:srcRect b="0" l="12602" r="27297" t="0"/>
          <a:stretch/>
        </p:blipFill>
        <p:spPr>
          <a:xfrm>
            <a:off x="366700" y="2967700"/>
            <a:ext cx="2273826" cy="21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red flags</a:t>
            </a:r>
            <a:endParaRPr/>
          </a:p>
        </p:txBody>
      </p:sp>
      <p:grpSp>
        <p:nvGrpSpPr>
          <p:cNvPr id="718" name="Google Shape;718;p45"/>
          <p:cNvGrpSpPr/>
          <p:nvPr/>
        </p:nvGrpSpPr>
        <p:grpSpPr>
          <a:xfrm>
            <a:off x="4659260" y="1732984"/>
            <a:ext cx="4089665" cy="2069263"/>
            <a:chOff x="3085775" y="1504325"/>
            <a:chExt cx="3224525" cy="1631525"/>
          </a:xfrm>
        </p:grpSpPr>
        <p:pic>
          <p:nvPicPr>
            <p:cNvPr id="719" name="Google Shape;719;p45"/>
            <p:cNvPicPr preferRelativeResize="0"/>
            <p:nvPr/>
          </p:nvPicPr>
          <p:blipFill rotWithShape="1">
            <a:blip r:embed="rId3">
              <a:alphaModFix/>
            </a:blip>
            <a:srcRect b="0" l="0" r="63418" t="0"/>
            <a:stretch/>
          </p:blipFill>
          <p:spPr>
            <a:xfrm>
              <a:off x="3085775" y="1504325"/>
              <a:ext cx="1625575" cy="163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45"/>
            <p:cNvPicPr preferRelativeResize="0"/>
            <p:nvPr/>
          </p:nvPicPr>
          <p:blipFill rotWithShape="1">
            <a:blip r:embed="rId3">
              <a:alphaModFix/>
            </a:blip>
            <a:srcRect b="0" l="63418" r="0" t="0"/>
            <a:stretch/>
          </p:blipFill>
          <p:spPr>
            <a:xfrm>
              <a:off x="4684725" y="1504325"/>
              <a:ext cx="1625575" cy="1631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1" name="Google Shape;721;p45"/>
          <p:cNvSpPr txBox="1"/>
          <p:nvPr/>
        </p:nvSpPr>
        <p:spPr>
          <a:xfrm>
            <a:off x="6746225" y="1345775"/>
            <a:ext cx="101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Admission</a:t>
            </a:r>
            <a:endParaRPr b="1" sz="12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45"/>
          <p:cNvSpPr txBox="1"/>
          <p:nvPr/>
        </p:nvSpPr>
        <p:spPr>
          <a:xfrm>
            <a:off x="7798739" y="1345775"/>
            <a:ext cx="95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3</a:t>
            </a:r>
            <a:endParaRPr b="1" sz="12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45"/>
          <p:cNvSpPr/>
          <p:nvPr/>
        </p:nvSpPr>
        <p:spPr>
          <a:xfrm>
            <a:off x="6596650" y="2770900"/>
            <a:ext cx="1227900" cy="346500"/>
          </a:xfrm>
          <a:prstGeom prst="ellipse">
            <a:avLst/>
          </a:prstGeom>
          <a:solidFill>
            <a:srgbClr val="FFFF00">
              <a:alpha val="20000"/>
            </a:srgbClr>
          </a:solidFill>
          <a:ln cap="flat" cmpd="sng" w="3810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4" name="Google Shape;724;p45"/>
          <p:cNvSpPr/>
          <p:nvPr/>
        </p:nvSpPr>
        <p:spPr>
          <a:xfrm>
            <a:off x="729450" y="1393075"/>
            <a:ext cx="3842700" cy="1227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Substance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They deny alcohol use and he is a current 1/2 ppd smoker. They report prior IVDU with opiates and meth, but have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not used for the past 2 months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is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presently on methadone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Still smokes weed. Denies shared needles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red flags</a:t>
            </a:r>
            <a:endParaRPr/>
          </a:p>
        </p:txBody>
      </p:sp>
      <p:pic>
        <p:nvPicPr>
          <p:cNvPr id="730" name="Google Shape;730;p46"/>
          <p:cNvPicPr preferRelativeResize="0"/>
          <p:nvPr/>
        </p:nvPicPr>
        <p:blipFill rotWithShape="1">
          <a:blip r:embed="rId3">
            <a:alphaModFix/>
          </a:blip>
          <a:srcRect b="0" l="0" r="23307" t="25694"/>
          <a:stretch/>
        </p:blipFill>
        <p:spPr>
          <a:xfrm>
            <a:off x="301950" y="2191550"/>
            <a:ext cx="6339074" cy="9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46"/>
          <p:cNvSpPr/>
          <p:nvPr/>
        </p:nvSpPr>
        <p:spPr>
          <a:xfrm>
            <a:off x="4581850" y="1727725"/>
            <a:ext cx="2059200" cy="3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Other hospital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red flags</a:t>
            </a:r>
            <a:endParaRPr/>
          </a:p>
        </p:txBody>
      </p:sp>
      <p:pic>
        <p:nvPicPr>
          <p:cNvPr id="737" name="Google Shape;7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50" y="1856921"/>
            <a:ext cx="8265750" cy="130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47"/>
          <p:cNvPicPr preferRelativeResize="0"/>
          <p:nvPr/>
        </p:nvPicPr>
        <p:blipFill rotWithShape="1">
          <a:blip r:embed="rId3">
            <a:alphaModFix/>
          </a:blip>
          <a:srcRect b="0" l="0" r="23307" t="25694"/>
          <a:stretch/>
        </p:blipFill>
        <p:spPr>
          <a:xfrm>
            <a:off x="301950" y="2191550"/>
            <a:ext cx="6339074" cy="9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7"/>
          <p:cNvSpPr/>
          <p:nvPr/>
        </p:nvSpPr>
        <p:spPr>
          <a:xfrm>
            <a:off x="4581850" y="1422925"/>
            <a:ext cx="2059200" cy="3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Other hospital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47"/>
          <p:cNvSpPr/>
          <p:nvPr/>
        </p:nvSpPr>
        <p:spPr>
          <a:xfrm>
            <a:off x="6641025" y="1422925"/>
            <a:ext cx="1926600" cy="3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Ruby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1" name="Google Shape;741;p47"/>
          <p:cNvSpPr/>
          <p:nvPr/>
        </p:nvSpPr>
        <p:spPr>
          <a:xfrm>
            <a:off x="4502725" y="2668575"/>
            <a:ext cx="732000" cy="181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47"/>
          <p:cNvSpPr/>
          <p:nvPr/>
        </p:nvSpPr>
        <p:spPr>
          <a:xfrm>
            <a:off x="301950" y="2668575"/>
            <a:ext cx="1503900" cy="181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48" name="Google Shape;748;p48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started </a:t>
            </a:r>
            <a:r>
              <a:rPr b="1" lang="en"/>
              <a:t>Levaquin &amp; Flagyl</a:t>
            </a:r>
            <a:r>
              <a:rPr lang="en"/>
              <a:t> for intraabdominal coverage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Diagnosed with </a:t>
            </a:r>
            <a:r>
              <a:rPr b="1" lang="en">
                <a:solidFill>
                  <a:srgbClr val="DF382C"/>
                </a:solidFill>
              </a:rPr>
              <a:t>acute HCV</a:t>
            </a:r>
            <a:r>
              <a:rPr lang="en"/>
              <a:t>, </a:t>
            </a:r>
            <a:r>
              <a:rPr b="1" lang="en">
                <a:solidFill>
                  <a:srgbClr val="3B71CA"/>
                </a:solidFill>
              </a:rPr>
              <a:t>switched back to Ancef</a:t>
            </a:r>
            <a:r>
              <a:rPr lang="en"/>
              <a:t> without issue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TEE did not show left sided disease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Still don’t know about a PFO</a:t>
            </a:r>
            <a:endParaRPr/>
          </a:p>
        </p:txBody>
      </p:sp>
      <p:pic>
        <p:nvPicPr>
          <p:cNvPr id="749" name="Google Shape;74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632850"/>
            <a:ext cx="4358250" cy="43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9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55" name="Google Shape;755;p49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>
                <a:solidFill>
                  <a:srgbClr val="1A1A1A"/>
                </a:solidFill>
              </a:rPr>
              <a:t>We started </a:t>
            </a:r>
            <a:r>
              <a:rPr b="1" lang="en">
                <a:solidFill>
                  <a:srgbClr val="1A1A1A"/>
                </a:solidFill>
              </a:rPr>
              <a:t>Levaquin &amp; Flagyl</a:t>
            </a:r>
            <a:r>
              <a:rPr lang="en">
                <a:solidFill>
                  <a:srgbClr val="1A1A1A"/>
                </a:solidFill>
              </a:rPr>
              <a:t> for intraabdominal coverage</a:t>
            </a:r>
            <a:endParaRPr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>
                <a:solidFill>
                  <a:srgbClr val="1A1A1A"/>
                </a:solidFill>
              </a:rPr>
              <a:t>Diagnosed with </a:t>
            </a:r>
            <a:r>
              <a:rPr b="1" lang="en">
                <a:solidFill>
                  <a:srgbClr val="3B71CA"/>
                </a:solidFill>
              </a:rPr>
              <a:t>acute HCV</a:t>
            </a:r>
            <a:r>
              <a:rPr lang="en">
                <a:solidFill>
                  <a:srgbClr val="1A1A1A"/>
                </a:solidFill>
              </a:rPr>
              <a:t>, </a:t>
            </a:r>
            <a:r>
              <a:rPr b="1" lang="en">
                <a:solidFill>
                  <a:srgbClr val="1A1A1A"/>
                </a:solidFill>
              </a:rPr>
              <a:t>switched back to Ancef</a:t>
            </a:r>
            <a:r>
              <a:rPr lang="en">
                <a:solidFill>
                  <a:srgbClr val="1A1A1A"/>
                </a:solidFill>
              </a:rPr>
              <a:t> without issue</a:t>
            </a:r>
            <a:endParaRPr>
              <a:solidFill>
                <a:srgbClr val="1A1A1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Char char="●"/>
            </a:pPr>
            <a:r>
              <a:rPr lang="en">
                <a:solidFill>
                  <a:srgbClr val="1A1A1A"/>
                </a:solidFill>
              </a:rPr>
              <a:t>TEE did not show left sided disease</a:t>
            </a:r>
            <a:endParaRPr>
              <a:solidFill>
                <a:srgbClr val="1A1A1A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○"/>
            </a:pPr>
            <a:r>
              <a:rPr lang="en">
                <a:solidFill>
                  <a:srgbClr val="1A1A1A"/>
                </a:solidFill>
              </a:rPr>
              <a:t>Still don’t know about a PFO</a:t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756" name="Google Shape;756;p49"/>
          <p:cNvSpPr txBox="1"/>
          <p:nvPr>
            <p:ph idx="2" type="body"/>
          </p:nvPr>
        </p:nvSpPr>
        <p:spPr>
          <a:xfrm>
            <a:off x="4643600" y="1393075"/>
            <a:ext cx="3774300" cy="27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Dermatology saw patient, suspected </a:t>
            </a:r>
            <a:r>
              <a:rPr b="1" lang="en">
                <a:solidFill>
                  <a:srgbClr val="DF382C"/>
                </a:solidFill>
              </a:rPr>
              <a:t>early leukocytoclastic vasculitis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Consideration given to </a:t>
            </a:r>
            <a:r>
              <a:rPr b="1" lang="en"/>
              <a:t>IgA vasculitis</a:t>
            </a:r>
            <a:r>
              <a:rPr lang="en"/>
              <a:t> &amp; </a:t>
            </a:r>
            <a:r>
              <a:rPr b="1" lang="en"/>
              <a:t>cryoglobulinemic vasculitis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Biopsy:</a:t>
            </a:r>
            <a:r>
              <a:rPr lang="en"/>
              <a:t> Superficial perivascular neutrophil-rich dermatitis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Immunofluorescence was negative for IgA vasculitis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Cryoglobulins:</a:t>
            </a:r>
            <a:r>
              <a:rPr lang="en"/>
              <a:t> negative</a:t>
            </a:r>
            <a:endParaRPr/>
          </a:p>
        </p:txBody>
      </p:sp>
      <p:sp>
        <p:nvSpPr>
          <p:cNvPr id="757" name="Google Shape;757;p49"/>
          <p:cNvSpPr/>
          <p:nvPr/>
        </p:nvSpPr>
        <p:spPr>
          <a:xfrm>
            <a:off x="2942700" y="3654175"/>
            <a:ext cx="3261900" cy="820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Since vasculitis workup was negative (</a:t>
            </a:r>
            <a:r>
              <a:rPr i="1"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LCV is a small vessel vasculitis</a:t>
            </a:r>
            <a:r>
              <a:rPr lang="en" sz="13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), enteritis was presumed emboli to the SMA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763" name="Google Shape;763;p50"/>
          <p:cNvSpPr txBox="1"/>
          <p:nvPr/>
        </p:nvSpPr>
        <p:spPr>
          <a:xfrm>
            <a:off x="5681275" y="3837950"/>
            <a:ext cx="2279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Links to articles discussed here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4" name="Google Shape;764;p50"/>
          <p:cNvPicPr preferRelativeResize="0"/>
          <p:nvPr/>
        </p:nvPicPr>
        <p:blipFill rotWithShape="1">
          <a:blip r:embed="rId3">
            <a:alphaModFix/>
          </a:blip>
          <a:srcRect b="10811" l="11348" r="10811" t="11355"/>
          <a:stretch/>
        </p:blipFill>
        <p:spPr>
          <a:xfrm>
            <a:off x="5694025" y="1344850"/>
            <a:ext cx="2279700" cy="22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Side effects of beta-lactams</a:t>
            </a:r>
            <a:endParaRPr/>
          </a:p>
        </p:txBody>
      </p:sp>
      <p:sp>
        <p:nvSpPr>
          <p:cNvPr id="770" name="Google Shape;770;p5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5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Identify select </a:t>
            </a:r>
            <a:r>
              <a:rPr b="1" lang="en">
                <a:solidFill>
                  <a:srgbClr val="DF382C"/>
                </a:solidFill>
              </a:rPr>
              <a:t>side effects</a:t>
            </a:r>
            <a:r>
              <a:rPr b="1" lang="en"/>
              <a:t> of beta-lactams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2F5AA2"/>
                </a:solidFill>
              </a:rPr>
              <a:t>Leukopenia</a:t>
            </a:r>
            <a:r>
              <a:rPr b="1" lang="en"/>
              <a:t>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2F5AA2"/>
                </a:solidFill>
              </a:rPr>
              <a:t>Eosinophilia</a:t>
            </a:r>
            <a:r>
              <a:rPr b="1" lang="en"/>
              <a:t>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2F5AA2"/>
                </a:solidFill>
              </a:rPr>
              <a:t>Liver injury</a:t>
            </a:r>
            <a:r>
              <a:rPr b="1" lang="en"/>
              <a:t> 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 </a:t>
            </a:r>
            <a:r>
              <a:rPr b="1" lang="en"/>
              <a:t>acute HCV</a:t>
            </a:r>
            <a:r>
              <a:rPr lang="en"/>
              <a:t> infection and recognize the appropriate </a:t>
            </a:r>
            <a:r>
              <a:rPr b="1" lang="en"/>
              <a:t>workup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Explore </a:t>
            </a:r>
            <a:r>
              <a:rPr lang="en"/>
              <a:t>the </a:t>
            </a:r>
            <a:r>
              <a:rPr b="1" lang="en"/>
              <a:t>differential diagnosis for v</a:t>
            </a:r>
            <a:r>
              <a:rPr b="1" lang="en"/>
              <a:t>asculitis</a:t>
            </a:r>
            <a:r>
              <a:rPr lang="en"/>
              <a:t> in the second case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Cryoglobulins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Antibiotic induced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Infectious</a:t>
            </a:r>
            <a:endParaRPr/>
          </a:p>
        </p:txBody>
      </p:sp>
      <p:pic>
        <p:nvPicPr>
          <p:cNvPr id="772" name="Google Shape;772;p51"/>
          <p:cNvPicPr preferRelativeResize="0"/>
          <p:nvPr/>
        </p:nvPicPr>
        <p:blipFill rotWithShape="1">
          <a:blip r:embed="rId3">
            <a:alphaModFix/>
          </a:blip>
          <a:srcRect b="10811" l="11348" r="10811" t="11355"/>
          <a:stretch/>
        </p:blipFill>
        <p:spPr>
          <a:xfrm>
            <a:off x="7710850" y="43625"/>
            <a:ext cx="1360500" cy="13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Backstory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54 y/o M</a:t>
            </a:r>
            <a:r>
              <a:rPr lang="en"/>
              <a:t> with PMH including T2DM (A1c 9.6), psoriasis, congenital foot deformity p/w </a:t>
            </a:r>
            <a:r>
              <a:rPr b="1" lang="en">
                <a:solidFill>
                  <a:srgbClr val="DC4C64"/>
                </a:solidFill>
              </a:rPr>
              <a:t>fevers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Admitted 5 weeks ago (- 36d) for MRSA </a:t>
            </a:r>
            <a:r>
              <a:rPr lang="en" sz="1400"/>
              <a:t>bacteremia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</a:t>
            </a:r>
            <a:r>
              <a:rPr lang="en" sz="1400"/>
              <a:t>acteremia 2/2 left great toe OM (s/p amputation with + margins; - 33d)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Cleared cultures on first set of repeats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Possible healed aortic valve vegetation on TEE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Has been on daptomycin + cefepime + Flagyl for past 5 weeks (1 more week to go)</a:t>
            </a:r>
            <a:endParaRPr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Antibiotic neutropenia:</a:t>
            </a:r>
            <a:r>
              <a:rPr lang="en"/>
              <a:t> Lam (2023) </a:t>
            </a:r>
            <a:r>
              <a:rPr baseline="30000" lang="en"/>
              <a:t>[1.1]</a:t>
            </a:r>
            <a:endParaRPr baseline="30000"/>
          </a:p>
        </p:txBody>
      </p:sp>
      <p:sp>
        <p:nvSpPr>
          <p:cNvPr id="778" name="Google Shape;778;p52"/>
          <p:cNvSpPr txBox="1"/>
          <p:nvPr>
            <p:ph idx="1" type="body"/>
          </p:nvPr>
        </p:nvSpPr>
        <p:spPr>
          <a:xfrm>
            <a:off x="729325" y="1393075"/>
            <a:ext cx="37743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Seven year review from Canada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2513 cases, 90% had 4-6 wk DOT</a:t>
            </a:r>
            <a:endParaRPr/>
          </a:p>
        </p:txBody>
      </p:sp>
      <p:sp>
        <p:nvSpPr>
          <p:cNvPr id="779" name="Google Shape;779;p52"/>
          <p:cNvSpPr/>
          <p:nvPr/>
        </p:nvSpPr>
        <p:spPr>
          <a:xfrm>
            <a:off x="815300" y="2073700"/>
            <a:ext cx="3688200" cy="845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Antibiotic induced neutropenia developed in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2.2% of patients</a:t>
            </a:r>
            <a:endParaRPr b="1" sz="12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estimates have rates as high as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34%</a:t>
            </a:r>
            <a:endParaRPr b="1" sz="11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p52"/>
          <p:cNvSpPr/>
          <p:nvPr/>
        </p:nvSpPr>
        <p:spPr>
          <a:xfrm>
            <a:off x="4820900" y="1401975"/>
            <a:ext cx="3558600" cy="1095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1" name="Google Shape;781;p52"/>
          <p:cNvSpPr txBox="1"/>
          <p:nvPr>
            <p:ph idx="2" type="body"/>
          </p:nvPr>
        </p:nvSpPr>
        <p:spPr>
          <a:xfrm>
            <a:off x="6564500" y="1402075"/>
            <a:ext cx="2023500" cy="17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Ampicillin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Cloxacillin 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Penicillin G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Zosyn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Ertapenem</a:t>
            </a:r>
            <a:endParaRPr sz="1102">
              <a:solidFill>
                <a:srgbClr val="1A1A1A"/>
              </a:solidFill>
            </a:endParaRPr>
          </a:p>
        </p:txBody>
      </p:sp>
      <p:sp>
        <p:nvSpPr>
          <p:cNvPr id="782" name="Google Shape;782;p52"/>
          <p:cNvSpPr txBox="1"/>
          <p:nvPr>
            <p:ph idx="2" type="body"/>
          </p:nvPr>
        </p:nvSpPr>
        <p:spPr>
          <a:xfrm>
            <a:off x="4820900" y="1401975"/>
            <a:ext cx="1921200" cy="10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Cefazolin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Ceftazidime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Ceftriaxone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Rifampin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Vancomycin</a:t>
            </a:r>
            <a:endParaRPr sz="1100">
              <a:solidFill>
                <a:srgbClr val="1A1A1A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900" y="2448175"/>
            <a:ext cx="4377349" cy="25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53"/>
          <p:cNvSpPr/>
          <p:nvPr/>
        </p:nvSpPr>
        <p:spPr>
          <a:xfrm>
            <a:off x="4820900" y="1401975"/>
            <a:ext cx="3558600" cy="1095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5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Antibiotic neutropenia:</a:t>
            </a:r>
            <a:r>
              <a:rPr lang="en"/>
              <a:t> Lam (2023) </a:t>
            </a:r>
            <a:r>
              <a:rPr baseline="30000" lang="en"/>
              <a:t>[1.1]</a:t>
            </a:r>
            <a:endParaRPr baseline="30000"/>
          </a:p>
        </p:txBody>
      </p:sp>
      <p:sp>
        <p:nvSpPr>
          <p:cNvPr id="790" name="Google Shape;790;p53"/>
          <p:cNvSpPr txBox="1"/>
          <p:nvPr>
            <p:ph idx="1" type="body"/>
          </p:nvPr>
        </p:nvSpPr>
        <p:spPr>
          <a:xfrm>
            <a:off x="729325" y="1393075"/>
            <a:ext cx="37743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Seven year review from Canada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2513 cases, 90% had 4-6 wk DOT</a:t>
            </a:r>
            <a:endParaRPr/>
          </a:p>
        </p:txBody>
      </p:sp>
      <p:sp>
        <p:nvSpPr>
          <p:cNvPr id="791" name="Google Shape;791;p53"/>
          <p:cNvSpPr txBox="1"/>
          <p:nvPr>
            <p:ph idx="2" type="body"/>
          </p:nvPr>
        </p:nvSpPr>
        <p:spPr>
          <a:xfrm>
            <a:off x="6564500" y="1402075"/>
            <a:ext cx="2023500" cy="18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3"/>
              <a:buChar char="❖"/>
            </a:pPr>
            <a:r>
              <a:rPr lang="en" sz="1102"/>
              <a:t>Ampicillin</a:t>
            </a:r>
            <a:endParaRPr sz="1102"/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3"/>
              <a:buChar char="❖"/>
            </a:pPr>
            <a:r>
              <a:rPr b="1" lang="en" sz="1102">
                <a:solidFill>
                  <a:srgbClr val="DF382C"/>
                </a:solidFill>
              </a:rPr>
              <a:t>Cloxacillin </a:t>
            </a:r>
            <a:r>
              <a:rPr lang="en" sz="1102"/>
              <a:t>(1.9%)</a:t>
            </a:r>
            <a:endParaRPr sz="1102"/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3"/>
              <a:buChar char="❖"/>
            </a:pPr>
            <a:r>
              <a:rPr lang="en" sz="1102"/>
              <a:t>Penicillin G</a:t>
            </a:r>
            <a:endParaRPr sz="1102"/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3"/>
              <a:buChar char="❖"/>
            </a:pPr>
            <a:r>
              <a:rPr lang="en" sz="1102"/>
              <a:t>Zosyn</a:t>
            </a:r>
            <a:endParaRPr sz="1102"/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3"/>
              <a:buChar char="❖"/>
            </a:pPr>
            <a:r>
              <a:rPr lang="en" sz="1102"/>
              <a:t>Ertapenem</a:t>
            </a:r>
            <a:endParaRPr sz="1102"/>
          </a:p>
        </p:txBody>
      </p:sp>
      <p:sp>
        <p:nvSpPr>
          <p:cNvPr id="792" name="Google Shape;792;p53"/>
          <p:cNvSpPr txBox="1"/>
          <p:nvPr>
            <p:ph idx="2" type="body"/>
          </p:nvPr>
        </p:nvSpPr>
        <p:spPr>
          <a:xfrm>
            <a:off x="4820900" y="1401975"/>
            <a:ext cx="1921200" cy="10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lang="en" sz="1100"/>
              <a:t>Cefazolin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lang="en" sz="1100"/>
              <a:t>Ceftazidime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b="1" lang="en" sz="1100">
                <a:solidFill>
                  <a:srgbClr val="DF382C"/>
                </a:solidFill>
              </a:rPr>
              <a:t>Ceftriaxone </a:t>
            </a:r>
            <a:r>
              <a:rPr lang="en" sz="1100"/>
              <a:t>(2.0%)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lang="en" sz="1100"/>
              <a:t>Rifampin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b="1" lang="en" sz="1100">
                <a:solidFill>
                  <a:srgbClr val="DF382C"/>
                </a:solidFill>
              </a:rPr>
              <a:t>Vancomycin </a:t>
            </a:r>
            <a:r>
              <a:rPr lang="en" sz="1100"/>
              <a:t>(3.9%)</a:t>
            </a:r>
            <a:endParaRPr sz="1100"/>
          </a:p>
        </p:txBody>
      </p:sp>
      <p:sp>
        <p:nvSpPr>
          <p:cNvPr id="793" name="Google Shape;793;p53"/>
          <p:cNvSpPr/>
          <p:nvPr/>
        </p:nvSpPr>
        <p:spPr>
          <a:xfrm>
            <a:off x="815300" y="2073700"/>
            <a:ext cx="3688200" cy="845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Antibiotic induced neutropenia developed in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2.2% of patients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estimates have rates as high as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34%</a:t>
            </a:r>
            <a:endParaRPr b="1"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p53"/>
          <p:cNvSpPr/>
          <p:nvPr/>
        </p:nvSpPr>
        <p:spPr>
          <a:xfrm>
            <a:off x="5673050" y="2835025"/>
            <a:ext cx="3316500" cy="6948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Other studies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have found higher rates with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penicillin,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Zosyn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and other semi-synthetic penicillins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4"/>
          <p:cNvSpPr/>
          <p:nvPr/>
        </p:nvSpPr>
        <p:spPr>
          <a:xfrm>
            <a:off x="4820900" y="1401975"/>
            <a:ext cx="3450300" cy="1095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p5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Antibiotic neutropenia:</a:t>
            </a:r>
            <a:r>
              <a:rPr lang="en"/>
              <a:t> Lam (2023) </a:t>
            </a:r>
            <a:r>
              <a:rPr baseline="30000" lang="en"/>
              <a:t>[1.1]</a:t>
            </a:r>
            <a:endParaRPr baseline="30000"/>
          </a:p>
        </p:txBody>
      </p:sp>
      <p:sp>
        <p:nvSpPr>
          <p:cNvPr id="801" name="Google Shape;801;p54"/>
          <p:cNvSpPr txBox="1"/>
          <p:nvPr>
            <p:ph idx="1" type="body"/>
          </p:nvPr>
        </p:nvSpPr>
        <p:spPr>
          <a:xfrm>
            <a:off x="729325" y="1393075"/>
            <a:ext cx="37743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Seven year review from Canada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2513 cases, 90% had 4-6 wk DOT</a:t>
            </a:r>
            <a:endParaRPr/>
          </a:p>
        </p:txBody>
      </p:sp>
      <p:sp>
        <p:nvSpPr>
          <p:cNvPr id="802" name="Google Shape;802;p54"/>
          <p:cNvSpPr txBox="1"/>
          <p:nvPr>
            <p:ph idx="2" type="body"/>
          </p:nvPr>
        </p:nvSpPr>
        <p:spPr>
          <a:xfrm>
            <a:off x="6564500" y="1402075"/>
            <a:ext cx="1706700" cy="10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Ampicillin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Cloxacillin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Penicillin G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Zosyn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Ertapenem</a:t>
            </a:r>
            <a:endParaRPr/>
          </a:p>
        </p:txBody>
      </p:sp>
      <p:sp>
        <p:nvSpPr>
          <p:cNvPr id="803" name="Google Shape;803;p54"/>
          <p:cNvSpPr txBox="1"/>
          <p:nvPr>
            <p:ph idx="2" type="body"/>
          </p:nvPr>
        </p:nvSpPr>
        <p:spPr>
          <a:xfrm>
            <a:off x="4820900" y="1401975"/>
            <a:ext cx="1743600" cy="10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Cefazolin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Ceftazidime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Ceftriaxone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Rifampin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/>
              <a:t>Vancomycin</a:t>
            </a:r>
            <a:endParaRPr/>
          </a:p>
        </p:txBody>
      </p:sp>
      <p:sp>
        <p:nvSpPr>
          <p:cNvPr id="804" name="Google Shape;804;p54"/>
          <p:cNvSpPr/>
          <p:nvPr/>
        </p:nvSpPr>
        <p:spPr>
          <a:xfrm>
            <a:off x="815300" y="2073700"/>
            <a:ext cx="3688200" cy="845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Antibiotic induced neutropenia developed in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2.2% of patients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estimates have rates as high as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34%</a:t>
            </a:r>
            <a:endParaRPr b="1"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54"/>
          <p:cNvSpPr/>
          <p:nvPr/>
        </p:nvSpPr>
        <p:spPr>
          <a:xfrm>
            <a:off x="815300" y="3061200"/>
            <a:ext cx="3688200" cy="8079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Median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days to neutropenia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  <a:r>
              <a:rPr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(IQR 19 to 30)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Similar to other studies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one in four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had any symptoms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6" name="Google Shape;80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600" y="1337024"/>
            <a:ext cx="4334100" cy="32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54"/>
          <p:cNvSpPr/>
          <p:nvPr/>
        </p:nvSpPr>
        <p:spPr>
          <a:xfrm>
            <a:off x="4866975" y="2569118"/>
            <a:ext cx="2763300" cy="203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Antibiotic neutropenia:</a:t>
            </a:r>
            <a:r>
              <a:rPr lang="en"/>
              <a:t> Lam (2023) </a:t>
            </a:r>
            <a:r>
              <a:rPr baseline="30000" lang="en"/>
              <a:t>[1.1]</a:t>
            </a:r>
            <a:endParaRPr baseline="30000"/>
          </a:p>
        </p:txBody>
      </p:sp>
      <p:sp>
        <p:nvSpPr>
          <p:cNvPr id="813" name="Google Shape;813;p55"/>
          <p:cNvSpPr txBox="1"/>
          <p:nvPr>
            <p:ph idx="1" type="body"/>
          </p:nvPr>
        </p:nvSpPr>
        <p:spPr>
          <a:xfrm>
            <a:off x="729325" y="1393075"/>
            <a:ext cx="37743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Seven year review from Canada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2513 cases, 90% had 4-6 wk DOT</a:t>
            </a:r>
            <a:endParaRPr/>
          </a:p>
        </p:txBody>
      </p:sp>
      <p:sp>
        <p:nvSpPr>
          <p:cNvPr id="814" name="Google Shape;814;p55"/>
          <p:cNvSpPr/>
          <p:nvPr/>
        </p:nvSpPr>
        <p:spPr>
          <a:xfrm>
            <a:off x="815300" y="2073700"/>
            <a:ext cx="3688200" cy="845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Antibiotic induced neutropenia developed in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2.2% of patients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estimates have rates as high as 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34%</a:t>
            </a:r>
            <a:endParaRPr b="1" sz="11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5" name="Google Shape;815;p55"/>
          <p:cNvSpPr/>
          <p:nvPr/>
        </p:nvSpPr>
        <p:spPr>
          <a:xfrm>
            <a:off x="4820900" y="1401975"/>
            <a:ext cx="3558600" cy="1095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6" name="Google Shape;816;p55"/>
          <p:cNvSpPr txBox="1"/>
          <p:nvPr>
            <p:ph idx="2" type="body"/>
          </p:nvPr>
        </p:nvSpPr>
        <p:spPr>
          <a:xfrm>
            <a:off x="6564500" y="1402075"/>
            <a:ext cx="2023500" cy="16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Ampicillin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b="1" lang="en" sz="1102">
                <a:solidFill>
                  <a:srgbClr val="1A1A1A"/>
                </a:solidFill>
              </a:rPr>
              <a:t>Cloxacillin </a:t>
            </a:r>
            <a:r>
              <a:rPr lang="en" sz="1102">
                <a:solidFill>
                  <a:srgbClr val="1A1A1A"/>
                </a:solidFill>
              </a:rPr>
              <a:t>(1.9%)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Penicillin G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Zosyn</a:t>
            </a:r>
            <a:endParaRPr sz="1102">
              <a:solidFill>
                <a:srgbClr val="1A1A1A"/>
              </a:solidFill>
            </a:endParaRPr>
          </a:p>
          <a:p>
            <a:pPr indent="-29860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3"/>
              <a:buChar char="❖"/>
            </a:pPr>
            <a:r>
              <a:rPr lang="en" sz="1102">
                <a:solidFill>
                  <a:srgbClr val="1A1A1A"/>
                </a:solidFill>
              </a:rPr>
              <a:t>Ertapenem</a:t>
            </a:r>
            <a:endParaRPr sz="1102">
              <a:solidFill>
                <a:srgbClr val="1A1A1A"/>
              </a:solidFill>
            </a:endParaRPr>
          </a:p>
        </p:txBody>
      </p:sp>
      <p:sp>
        <p:nvSpPr>
          <p:cNvPr id="817" name="Google Shape;817;p55"/>
          <p:cNvSpPr txBox="1"/>
          <p:nvPr>
            <p:ph idx="2" type="body"/>
          </p:nvPr>
        </p:nvSpPr>
        <p:spPr>
          <a:xfrm>
            <a:off x="4820900" y="1401975"/>
            <a:ext cx="1921200" cy="10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Cefazolin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Ceftazidime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b="1" lang="en" sz="1100">
                <a:solidFill>
                  <a:srgbClr val="1A1A1A"/>
                </a:solidFill>
              </a:rPr>
              <a:t>Ceftriaxone </a:t>
            </a:r>
            <a:r>
              <a:rPr lang="en" sz="1100">
                <a:solidFill>
                  <a:srgbClr val="1A1A1A"/>
                </a:solidFill>
              </a:rPr>
              <a:t>(2.0%)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lang="en" sz="1100">
                <a:solidFill>
                  <a:srgbClr val="1A1A1A"/>
                </a:solidFill>
              </a:rPr>
              <a:t>Rifampin</a:t>
            </a:r>
            <a:endParaRPr sz="1100">
              <a:solidFill>
                <a:srgbClr val="1A1A1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Char char="❖"/>
            </a:pPr>
            <a:r>
              <a:rPr b="1" lang="en" sz="1100">
                <a:solidFill>
                  <a:srgbClr val="1A1A1A"/>
                </a:solidFill>
              </a:rPr>
              <a:t>Vancomycin </a:t>
            </a:r>
            <a:r>
              <a:rPr lang="en" sz="1100">
                <a:solidFill>
                  <a:srgbClr val="1A1A1A"/>
                </a:solidFill>
              </a:rPr>
              <a:t>(3.9%)</a:t>
            </a:r>
            <a:endParaRPr sz="1100">
              <a:solidFill>
                <a:srgbClr val="1A1A1A"/>
              </a:solidFill>
            </a:endParaRPr>
          </a:p>
        </p:txBody>
      </p:sp>
      <p:sp>
        <p:nvSpPr>
          <p:cNvPr id="818" name="Google Shape;818;p55"/>
          <p:cNvSpPr/>
          <p:nvPr/>
        </p:nvSpPr>
        <p:spPr>
          <a:xfrm>
            <a:off x="815300" y="3061200"/>
            <a:ext cx="3688200" cy="8079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Median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days to neutropenia 25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(IQR 19 to 30)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Similar to other studies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➔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one in four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had any symptoms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9" name="Google Shape;819;p55"/>
          <p:cNvSpPr/>
          <p:nvPr/>
        </p:nvSpPr>
        <p:spPr>
          <a:xfrm>
            <a:off x="4820900" y="2811850"/>
            <a:ext cx="3558600" cy="14667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 16% of cases, the culprit beta-lactam antibiotic was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changed to another beta-lactam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agent </a:t>
            </a: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containing a structurally different side chain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Counts recovered in 100%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cases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Applied similar principles to IgE-mediated hypersensitivity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Beta-Lactam OPAT:</a:t>
            </a:r>
            <a:r>
              <a:rPr lang="en"/>
              <a:t> Zukauckas (2022) </a:t>
            </a:r>
            <a:r>
              <a:rPr baseline="30000" lang="en"/>
              <a:t>[1.2]</a:t>
            </a:r>
            <a:endParaRPr/>
          </a:p>
        </p:txBody>
      </p:sp>
      <p:sp>
        <p:nvSpPr>
          <p:cNvPr id="825" name="Google Shape;825;p56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18 month review from Utah, n=264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Only focused on beta-lactams (so </a:t>
            </a:r>
            <a:r>
              <a:rPr lang="en">
                <a:solidFill>
                  <a:srgbClr val="3B71CA"/>
                </a:solidFill>
              </a:rPr>
              <a:t>had patients on cefepime</a:t>
            </a:r>
            <a:r>
              <a:rPr lang="en"/>
              <a:t>, unlike Lam)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67% were on cephalosporins</a:t>
            </a:r>
            <a:r>
              <a:rPr lang="en"/>
              <a:t> </a:t>
            </a:r>
            <a:endParaRPr/>
          </a:p>
        </p:txBody>
      </p:sp>
      <p:sp>
        <p:nvSpPr>
          <p:cNvPr id="826" name="Google Shape;826;p56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Beta-Lactam OPAT:</a:t>
            </a:r>
            <a:r>
              <a:rPr lang="en"/>
              <a:t> Zukauckas (2022) </a:t>
            </a:r>
            <a:r>
              <a:rPr baseline="30000" lang="en"/>
              <a:t>[1.2]</a:t>
            </a:r>
            <a:endParaRPr/>
          </a:p>
        </p:txBody>
      </p:sp>
      <p:sp>
        <p:nvSpPr>
          <p:cNvPr id="832" name="Google Shape;832;p57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18 month review from Utah, n=264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Unlike Lam (2023), had patients with cefepime</a:t>
            </a:r>
            <a:endParaRPr/>
          </a:p>
        </p:txBody>
      </p:sp>
      <p:sp>
        <p:nvSpPr>
          <p:cNvPr id="833" name="Google Shape;833;p57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4" name="Google Shape;83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327" y="2212323"/>
            <a:ext cx="6745350" cy="27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57"/>
          <p:cNvSpPr/>
          <p:nvPr/>
        </p:nvSpPr>
        <p:spPr>
          <a:xfrm>
            <a:off x="4425275" y="4193575"/>
            <a:ext cx="2942400" cy="332100"/>
          </a:xfrm>
          <a:prstGeom prst="rect">
            <a:avLst/>
          </a:prstGeom>
          <a:solidFill>
            <a:srgbClr val="DF382C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57"/>
          <p:cNvSpPr/>
          <p:nvPr/>
        </p:nvSpPr>
        <p:spPr>
          <a:xfrm>
            <a:off x="2361200" y="4693500"/>
            <a:ext cx="1577400" cy="287100"/>
          </a:xfrm>
          <a:prstGeom prst="rect">
            <a:avLst/>
          </a:prstGeom>
          <a:solidFill>
            <a:srgbClr val="DF382C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57"/>
          <p:cNvSpPr/>
          <p:nvPr/>
        </p:nvSpPr>
        <p:spPr>
          <a:xfrm>
            <a:off x="4643600" y="1393075"/>
            <a:ext cx="3774300" cy="1178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52% of patients had abnormal labs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35%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had no change in OPAT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11%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had a change, but not due to labs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5.7%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had a change in therapy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due to labs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Beta-Lactam OPAT:</a:t>
            </a:r>
            <a:r>
              <a:rPr lang="en"/>
              <a:t> Zukauckas (2022) </a:t>
            </a:r>
            <a:r>
              <a:rPr baseline="30000" lang="en"/>
              <a:t>[1.2]</a:t>
            </a:r>
            <a:endParaRPr/>
          </a:p>
        </p:txBody>
      </p:sp>
      <p:pic>
        <p:nvPicPr>
          <p:cNvPr id="843" name="Google Shape;84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47" y="1270797"/>
            <a:ext cx="6406101" cy="36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58"/>
          <p:cNvSpPr/>
          <p:nvPr/>
        </p:nvSpPr>
        <p:spPr>
          <a:xfrm>
            <a:off x="1807175" y="1822625"/>
            <a:ext cx="872700" cy="1320600"/>
          </a:xfrm>
          <a:prstGeom prst="rect">
            <a:avLst/>
          </a:prstGeom>
          <a:noFill/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5" name="Google Shape;845;p58"/>
          <p:cNvSpPr/>
          <p:nvPr/>
        </p:nvSpPr>
        <p:spPr>
          <a:xfrm>
            <a:off x="1807175" y="3143250"/>
            <a:ext cx="872700" cy="803100"/>
          </a:xfrm>
          <a:prstGeom prst="rect">
            <a:avLst/>
          </a:prstGeom>
          <a:noFill/>
          <a:ln cap="flat" cmpd="sng" w="1905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6" name="Google Shape;846;p58"/>
          <p:cNvSpPr/>
          <p:nvPr/>
        </p:nvSpPr>
        <p:spPr>
          <a:xfrm>
            <a:off x="1807175" y="1822625"/>
            <a:ext cx="5529600" cy="535200"/>
          </a:xfrm>
          <a:prstGeom prst="rect">
            <a:avLst/>
          </a:prstGeom>
          <a:solidFill>
            <a:srgbClr val="9E9E9E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7" name="Google Shape;847;p58"/>
          <p:cNvSpPr/>
          <p:nvPr/>
        </p:nvSpPr>
        <p:spPr>
          <a:xfrm>
            <a:off x="1807175" y="3143250"/>
            <a:ext cx="5529600" cy="230400"/>
          </a:xfrm>
          <a:prstGeom prst="rect">
            <a:avLst/>
          </a:prstGeom>
          <a:solidFill>
            <a:srgbClr val="9E9E9E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8" name="Google Shape;848;p58"/>
          <p:cNvSpPr/>
          <p:nvPr/>
        </p:nvSpPr>
        <p:spPr>
          <a:xfrm>
            <a:off x="1807175" y="3715950"/>
            <a:ext cx="5529600" cy="230400"/>
          </a:xfrm>
          <a:prstGeom prst="rect">
            <a:avLst/>
          </a:prstGeom>
          <a:solidFill>
            <a:srgbClr val="9E9E9E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9" name="Google Shape;849;p58"/>
          <p:cNvSpPr/>
          <p:nvPr/>
        </p:nvSpPr>
        <p:spPr>
          <a:xfrm>
            <a:off x="1807175" y="4108625"/>
            <a:ext cx="5529600" cy="386100"/>
          </a:xfrm>
          <a:prstGeom prst="rect">
            <a:avLst/>
          </a:prstGeom>
          <a:solidFill>
            <a:srgbClr val="9E9E9E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0" name="Google Shape;850;p58"/>
          <p:cNvSpPr/>
          <p:nvPr/>
        </p:nvSpPr>
        <p:spPr>
          <a:xfrm>
            <a:off x="1807175" y="3946350"/>
            <a:ext cx="5529600" cy="162300"/>
          </a:xfrm>
          <a:prstGeom prst="rect">
            <a:avLst/>
          </a:prstGeom>
          <a:solidFill>
            <a:srgbClr val="14A44D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1" name="Google Shape;851;p58"/>
          <p:cNvSpPr/>
          <p:nvPr/>
        </p:nvSpPr>
        <p:spPr>
          <a:xfrm>
            <a:off x="1808850" y="2785850"/>
            <a:ext cx="5529600" cy="162300"/>
          </a:xfrm>
          <a:prstGeom prst="rect">
            <a:avLst/>
          </a:prstGeom>
          <a:solidFill>
            <a:srgbClr val="14A44D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58"/>
          <p:cNvSpPr/>
          <p:nvPr/>
        </p:nvSpPr>
        <p:spPr>
          <a:xfrm>
            <a:off x="1808850" y="2357825"/>
            <a:ext cx="5529600" cy="428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3" name="Google Shape;853;p58"/>
          <p:cNvSpPr/>
          <p:nvPr/>
        </p:nvSpPr>
        <p:spPr>
          <a:xfrm flipH="1" rot="10800000">
            <a:off x="1808850" y="2958150"/>
            <a:ext cx="5529600" cy="185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4" name="Google Shape;854;p58"/>
          <p:cNvSpPr/>
          <p:nvPr/>
        </p:nvSpPr>
        <p:spPr>
          <a:xfrm flipH="1" rot="10800000">
            <a:off x="1808850" y="4494725"/>
            <a:ext cx="5529600" cy="185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5" name="Google Shape;855;p58"/>
          <p:cNvSpPr/>
          <p:nvPr/>
        </p:nvSpPr>
        <p:spPr>
          <a:xfrm flipH="1" rot="10800000">
            <a:off x="1808850" y="3373650"/>
            <a:ext cx="5529600" cy="341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59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Eosinophilia </a:t>
            </a:r>
            <a:r>
              <a:rPr baseline="30000" lang="en">
                <a:solidFill>
                  <a:srgbClr val="356635"/>
                </a:solidFill>
              </a:rPr>
              <a:t>[1.3]</a:t>
            </a:r>
            <a:endParaRPr baseline="30000"/>
          </a:p>
        </p:txBody>
      </p:sp>
      <p:sp>
        <p:nvSpPr>
          <p:cNvPr id="861" name="Google Shape;861;p59"/>
          <p:cNvSpPr txBox="1"/>
          <p:nvPr>
            <p:ph idx="1" type="body"/>
          </p:nvPr>
        </p:nvSpPr>
        <p:spPr>
          <a:xfrm>
            <a:off x="729325" y="1393075"/>
            <a:ext cx="39144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Estimates vary, but development of </a:t>
            </a:r>
            <a:r>
              <a:rPr b="1" lang="en"/>
              <a:t>eosinophilia is common</a:t>
            </a:r>
            <a:r>
              <a:rPr lang="en"/>
              <a:t>. In one study </a:t>
            </a:r>
            <a:r>
              <a:rPr baseline="30000" lang="en"/>
              <a:t>[1.3]</a:t>
            </a:r>
            <a:r>
              <a:rPr lang="en"/>
              <a:t>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rgbClr val="B03D50"/>
                </a:solidFill>
              </a:rPr>
              <a:t>Incidence</a:t>
            </a:r>
            <a:r>
              <a:rPr lang="en"/>
              <a:t>: </a:t>
            </a:r>
            <a:r>
              <a:rPr b="1" lang="en">
                <a:solidFill>
                  <a:srgbClr val="DF382C"/>
                </a:solidFill>
              </a:rPr>
              <a:t>One in four</a:t>
            </a:r>
            <a:r>
              <a:rPr b="1" lang="en"/>
              <a:t> patients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rgbClr val="2F5AA2"/>
                </a:solidFill>
              </a:rPr>
              <a:t>Median onset</a:t>
            </a:r>
            <a:r>
              <a:rPr lang="en"/>
              <a:t>: </a:t>
            </a:r>
            <a:r>
              <a:rPr b="1" lang="en">
                <a:solidFill>
                  <a:srgbClr val="3B71CA"/>
                </a:solidFill>
              </a:rPr>
              <a:t>15 days</a:t>
            </a:r>
            <a:r>
              <a:rPr lang="en"/>
              <a:t> (IQR 8 to 22)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u="sng"/>
              <a:t>Peak</a:t>
            </a:r>
            <a:r>
              <a:rPr b="1" lang="en"/>
              <a:t>:</a:t>
            </a:r>
            <a:r>
              <a:rPr lang="en"/>
              <a:t> </a:t>
            </a:r>
            <a:r>
              <a:rPr b="1" lang="en">
                <a:solidFill>
                  <a:schemeClr val="dk2"/>
                </a:solidFill>
              </a:rPr>
              <a:t>726</a:t>
            </a:r>
            <a:r>
              <a:rPr b="1" lang="en"/>
              <a:t>/mL</a:t>
            </a:r>
            <a:r>
              <a:rPr lang="en"/>
              <a:t> (IQR 595 to 990)</a:t>
            </a:r>
            <a:endParaRPr/>
          </a:p>
        </p:txBody>
      </p:sp>
      <p:pic>
        <p:nvPicPr>
          <p:cNvPr id="862" name="Google Shape;86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350" y="632850"/>
            <a:ext cx="3670650" cy="36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6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Eosinophilia </a:t>
            </a:r>
            <a:r>
              <a:rPr baseline="30000" lang="en">
                <a:solidFill>
                  <a:srgbClr val="356635"/>
                </a:solidFill>
              </a:rPr>
              <a:t>[1.3]</a:t>
            </a:r>
            <a:endParaRPr baseline="30000"/>
          </a:p>
        </p:txBody>
      </p:sp>
      <p:sp>
        <p:nvSpPr>
          <p:cNvPr id="868" name="Google Shape;868;p60"/>
          <p:cNvSpPr txBox="1"/>
          <p:nvPr>
            <p:ph idx="1" type="body"/>
          </p:nvPr>
        </p:nvSpPr>
        <p:spPr>
          <a:xfrm>
            <a:off x="729325" y="1393075"/>
            <a:ext cx="39144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Estimates vary, but development of </a:t>
            </a:r>
            <a:r>
              <a:rPr b="1" lang="en"/>
              <a:t>eosinophilia is common</a:t>
            </a:r>
            <a:r>
              <a:rPr lang="en"/>
              <a:t>. In one study </a:t>
            </a:r>
            <a:r>
              <a:rPr baseline="30000" lang="en"/>
              <a:t>[1.3]</a:t>
            </a:r>
            <a:r>
              <a:rPr lang="en"/>
              <a:t>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rgbClr val="B03D50"/>
                </a:solidFill>
              </a:rPr>
              <a:t>Incidence</a:t>
            </a:r>
            <a:r>
              <a:rPr lang="en"/>
              <a:t>: </a:t>
            </a:r>
            <a:r>
              <a:rPr b="1" lang="en">
                <a:solidFill>
                  <a:srgbClr val="DF382C"/>
                </a:solidFill>
              </a:rPr>
              <a:t>One in four</a:t>
            </a:r>
            <a:r>
              <a:rPr b="1" lang="en"/>
              <a:t> patients</a:t>
            </a:r>
            <a:r>
              <a:rPr lang="en"/>
              <a:t> (210/827)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>
                <a:solidFill>
                  <a:srgbClr val="2F5AA2"/>
                </a:solidFill>
              </a:rPr>
              <a:t>Median onset</a:t>
            </a:r>
            <a:r>
              <a:rPr lang="en"/>
              <a:t>: </a:t>
            </a:r>
            <a:r>
              <a:rPr b="1" lang="en">
                <a:solidFill>
                  <a:srgbClr val="3B71CA"/>
                </a:solidFill>
              </a:rPr>
              <a:t>15 days</a:t>
            </a:r>
            <a:r>
              <a:rPr lang="en"/>
              <a:t> (IQR 8 to 22)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u="sng"/>
              <a:t>Peak</a:t>
            </a:r>
            <a:r>
              <a:rPr b="1" lang="en"/>
              <a:t>:</a:t>
            </a:r>
            <a:r>
              <a:rPr lang="en"/>
              <a:t> </a:t>
            </a:r>
            <a:r>
              <a:rPr b="1" lang="en">
                <a:solidFill>
                  <a:schemeClr val="dk2"/>
                </a:solidFill>
              </a:rPr>
              <a:t>726</a:t>
            </a:r>
            <a:r>
              <a:rPr b="1" lang="en"/>
              <a:t>/mL</a:t>
            </a:r>
            <a:r>
              <a:rPr lang="en"/>
              <a:t> (IQR 595 to 990)</a:t>
            </a:r>
            <a:endParaRPr/>
          </a:p>
        </p:txBody>
      </p:sp>
      <p:grpSp>
        <p:nvGrpSpPr>
          <p:cNvPr id="869" name="Google Shape;869;p60"/>
          <p:cNvGrpSpPr/>
          <p:nvPr/>
        </p:nvGrpSpPr>
        <p:grpSpPr>
          <a:xfrm>
            <a:off x="4729025" y="1469863"/>
            <a:ext cx="4343400" cy="2531275"/>
            <a:chOff x="152400" y="1320450"/>
            <a:chExt cx="4343400" cy="2531275"/>
          </a:xfrm>
        </p:grpSpPr>
        <p:pic>
          <p:nvPicPr>
            <p:cNvPr id="870" name="Google Shape;870;p60"/>
            <p:cNvPicPr preferRelativeResize="0"/>
            <p:nvPr/>
          </p:nvPicPr>
          <p:blipFill rotWithShape="1">
            <a:blip r:embed="rId3">
              <a:alphaModFix/>
            </a:blip>
            <a:srcRect b="0" l="76298" r="0" t="0"/>
            <a:stretch/>
          </p:blipFill>
          <p:spPr>
            <a:xfrm>
              <a:off x="2400825" y="1320450"/>
              <a:ext cx="2094974" cy="253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1" name="Google Shape;871;p60"/>
            <p:cNvPicPr preferRelativeResize="0"/>
            <p:nvPr/>
          </p:nvPicPr>
          <p:blipFill rotWithShape="1">
            <a:blip r:embed="rId3">
              <a:alphaModFix/>
            </a:blip>
            <a:srcRect b="0" l="0" r="74027" t="0"/>
            <a:stretch/>
          </p:blipFill>
          <p:spPr>
            <a:xfrm>
              <a:off x="152400" y="1320450"/>
              <a:ext cx="2295775" cy="2531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2" name="Google Shape;872;p60"/>
          <p:cNvSpPr txBox="1"/>
          <p:nvPr/>
        </p:nvSpPr>
        <p:spPr>
          <a:xfrm>
            <a:off x="4782575" y="4016450"/>
            <a:ext cx="4224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Table 2</a:t>
            </a:r>
            <a:r>
              <a:rPr b="1" baseline="30000" lang="en" sz="1200">
                <a:latin typeface="Open Sans"/>
                <a:ea typeface="Open Sans"/>
                <a:cs typeface="Open Sans"/>
                <a:sym typeface="Open Sans"/>
              </a:rPr>
              <a:t> [1.3]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Predictors of eosinophilia. Multivariate was only done if univariate model had p &lt; .50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73" name="Google Shape;873;p60"/>
          <p:cNvSpPr/>
          <p:nvPr/>
        </p:nvSpPr>
        <p:spPr>
          <a:xfrm>
            <a:off x="4729025" y="3182700"/>
            <a:ext cx="4277700" cy="14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4" name="Google Shape;874;p60"/>
          <p:cNvSpPr/>
          <p:nvPr/>
        </p:nvSpPr>
        <p:spPr>
          <a:xfrm>
            <a:off x="4729025" y="2496900"/>
            <a:ext cx="4277700" cy="343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Eosinophilia </a:t>
            </a:r>
            <a:r>
              <a:rPr baseline="30000" lang="en">
                <a:solidFill>
                  <a:srgbClr val="356635"/>
                </a:solidFill>
              </a:rPr>
              <a:t>[1.3]</a:t>
            </a:r>
            <a:endParaRPr baseline="30000"/>
          </a:p>
        </p:txBody>
      </p:sp>
      <p:sp>
        <p:nvSpPr>
          <p:cNvPr id="880" name="Google Shape;880;p61"/>
          <p:cNvSpPr txBox="1"/>
          <p:nvPr>
            <p:ph idx="1" type="body"/>
          </p:nvPr>
        </p:nvSpPr>
        <p:spPr>
          <a:xfrm>
            <a:off x="729325" y="1393075"/>
            <a:ext cx="39144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Estimates vary, but development of eosinophilia is common. In one study </a:t>
            </a:r>
            <a:r>
              <a:rPr baseline="30000" lang="en"/>
              <a:t>[1.3]</a:t>
            </a:r>
            <a:r>
              <a:rPr lang="en"/>
              <a:t>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Incidence</a:t>
            </a:r>
            <a:r>
              <a:rPr lang="en"/>
              <a:t>: </a:t>
            </a:r>
            <a:r>
              <a:rPr b="1" lang="en"/>
              <a:t>One in four</a:t>
            </a:r>
            <a:r>
              <a:rPr lang="en"/>
              <a:t> patients</a:t>
            </a:r>
            <a:r>
              <a:rPr lang="en"/>
              <a:t> (210/827)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Median onset</a:t>
            </a:r>
            <a:r>
              <a:rPr lang="en"/>
              <a:t>: </a:t>
            </a:r>
            <a:r>
              <a:rPr b="1" lang="en"/>
              <a:t>15 days</a:t>
            </a:r>
            <a:r>
              <a:rPr lang="en"/>
              <a:t> (IQR 8 to 22)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Peak</a:t>
            </a:r>
            <a:r>
              <a:rPr lang="en"/>
              <a:t>: </a:t>
            </a:r>
            <a:r>
              <a:rPr b="1" lang="en"/>
              <a:t>726/mL</a:t>
            </a:r>
            <a:r>
              <a:rPr lang="en"/>
              <a:t> (IQR 595 to 990)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Most are asymptomatic</a:t>
            </a:r>
            <a:r>
              <a:rPr lang="en"/>
              <a:t>, but some cases are associated with </a:t>
            </a:r>
            <a:r>
              <a:rPr b="1" lang="en">
                <a:solidFill>
                  <a:srgbClr val="896110"/>
                </a:solidFill>
              </a:rPr>
              <a:t>hypersensitivity reaction</a:t>
            </a:r>
            <a:r>
              <a:rPr lang="en"/>
              <a:t> (HSR)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896110"/>
                </a:solidFill>
              </a:rPr>
              <a:t>21%</a:t>
            </a:r>
            <a:r>
              <a:rPr lang="en"/>
              <a:t> </a:t>
            </a:r>
            <a:r>
              <a:rPr baseline="30000" lang="en"/>
              <a:t>[1.4]</a:t>
            </a:r>
            <a:r>
              <a:rPr lang="en"/>
              <a:t> </a:t>
            </a:r>
            <a:r>
              <a:rPr b="1" lang="en"/>
              <a:t>to </a:t>
            </a:r>
            <a:r>
              <a:rPr b="1" lang="en">
                <a:solidFill>
                  <a:srgbClr val="896110"/>
                </a:solidFill>
              </a:rPr>
              <a:t>30%</a:t>
            </a:r>
            <a:r>
              <a:rPr lang="en"/>
              <a:t> </a:t>
            </a:r>
            <a:r>
              <a:rPr baseline="30000" lang="en"/>
              <a:t>[1.3]</a:t>
            </a:r>
            <a:r>
              <a:rPr lang="en"/>
              <a:t> of cases a/w HSR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Cases with HSR had </a:t>
            </a:r>
            <a:r>
              <a:rPr b="1" lang="en">
                <a:solidFill>
                  <a:srgbClr val="2F2F2F"/>
                </a:solidFill>
              </a:rPr>
              <a:t>earlier onset of eosinophilia</a:t>
            </a:r>
            <a:r>
              <a:rPr lang="en"/>
              <a:t> (11 vs 17 days)</a:t>
            </a:r>
            <a:endParaRPr/>
          </a:p>
        </p:txBody>
      </p:sp>
      <p:pic>
        <p:nvPicPr>
          <p:cNvPr id="881" name="Google Shape;88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350" y="632850"/>
            <a:ext cx="3670650" cy="36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Backstory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729450" y="1393075"/>
            <a:ext cx="76887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54 y/o M</a:t>
            </a:r>
            <a:r>
              <a:rPr lang="en"/>
              <a:t> with PMH including T2DM (A1c 9.6), psoriasis, congenital foot deformity, </a:t>
            </a:r>
            <a:r>
              <a:rPr b="1" lang="en"/>
              <a:t>recent MRSA bacteremia</a:t>
            </a:r>
            <a:r>
              <a:rPr lang="en"/>
              <a:t> 2/2 toe OM c/b possible AoV endocarditis (on DAP/FEP/MTZ for past 5 weeks) p/w </a:t>
            </a:r>
            <a:r>
              <a:rPr b="1" lang="en">
                <a:solidFill>
                  <a:srgbClr val="DC4C64"/>
                </a:solidFill>
              </a:rPr>
              <a:t>fevers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Admitted 5 weeks ago (- 36d) for MRSA bacteremia </a:t>
            </a:r>
            <a:r>
              <a:rPr lang="en" sz="1400"/>
              <a:t>2/2 toe OM, discharged 4 weeks ago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Readmitted 2 weeks ago for fevers while on OPAT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During his two day readmission, fevers attributed to his newly discovered PICC </a:t>
            </a:r>
            <a:r>
              <a:rPr lang="en" sz="1200"/>
              <a:t>associated</a:t>
            </a:r>
            <a:r>
              <a:rPr lang="en" sz="1200"/>
              <a:t> DVT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 change in antimicrobials</a:t>
            </a:r>
            <a:endParaRPr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Eosinophilia </a:t>
            </a:r>
            <a:r>
              <a:rPr baseline="30000" lang="en">
                <a:solidFill>
                  <a:srgbClr val="356635"/>
                </a:solidFill>
              </a:rPr>
              <a:t>[1.3]</a:t>
            </a:r>
            <a:endParaRPr baseline="30000"/>
          </a:p>
        </p:txBody>
      </p:sp>
      <p:sp>
        <p:nvSpPr>
          <p:cNvPr id="887" name="Google Shape;887;p62"/>
          <p:cNvSpPr txBox="1"/>
          <p:nvPr>
            <p:ph idx="1" type="body"/>
          </p:nvPr>
        </p:nvSpPr>
        <p:spPr>
          <a:xfrm>
            <a:off x="729325" y="1393075"/>
            <a:ext cx="39144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Estimates vary, but development of eosinophilia is common. In one study </a:t>
            </a:r>
            <a:r>
              <a:rPr baseline="30000" lang="en"/>
              <a:t>[1.3]</a:t>
            </a:r>
            <a:r>
              <a:rPr lang="en"/>
              <a:t>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Incidence</a:t>
            </a:r>
            <a:r>
              <a:rPr lang="en"/>
              <a:t>: </a:t>
            </a:r>
            <a:r>
              <a:rPr b="1" lang="en"/>
              <a:t>One in four</a:t>
            </a:r>
            <a:r>
              <a:rPr lang="en"/>
              <a:t> patients</a:t>
            </a:r>
            <a:r>
              <a:rPr lang="en"/>
              <a:t> (210/827)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Median onset</a:t>
            </a:r>
            <a:r>
              <a:rPr lang="en"/>
              <a:t>: </a:t>
            </a:r>
            <a:r>
              <a:rPr b="1" lang="en"/>
              <a:t>15 days</a:t>
            </a:r>
            <a:r>
              <a:rPr lang="en"/>
              <a:t> (IQR 8 to 22)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Peak</a:t>
            </a:r>
            <a:r>
              <a:rPr lang="en"/>
              <a:t>: </a:t>
            </a:r>
            <a:r>
              <a:rPr b="1" lang="en"/>
              <a:t>726/mL</a:t>
            </a:r>
            <a:r>
              <a:rPr lang="en"/>
              <a:t> (IQR 595 to 990)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2F5AA2"/>
                </a:solidFill>
              </a:rPr>
              <a:t>Most are asymptomatic</a:t>
            </a:r>
            <a:r>
              <a:rPr lang="en"/>
              <a:t>, but some cases are associated with </a:t>
            </a:r>
            <a:r>
              <a:rPr b="1" lang="en"/>
              <a:t>hypersensitivity reaction</a:t>
            </a:r>
            <a:r>
              <a:rPr lang="en"/>
              <a:t> (HSR)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21%</a:t>
            </a:r>
            <a:r>
              <a:rPr lang="en"/>
              <a:t> </a:t>
            </a:r>
            <a:r>
              <a:rPr baseline="30000" lang="en"/>
              <a:t>[1.4]</a:t>
            </a:r>
            <a:r>
              <a:rPr lang="en"/>
              <a:t> </a:t>
            </a:r>
            <a:r>
              <a:rPr b="1" lang="en"/>
              <a:t>to 30%</a:t>
            </a:r>
            <a:r>
              <a:rPr lang="en"/>
              <a:t> </a:t>
            </a:r>
            <a:r>
              <a:rPr baseline="30000" lang="en"/>
              <a:t>[1.3]</a:t>
            </a:r>
            <a:r>
              <a:rPr lang="en"/>
              <a:t> of cases a/w HSR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Cases with HSR had </a:t>
            </a:r>
            <a:r>
              <a:rPr b="1" lang="en"/>
              <a:t>earlier onset of eosinophilia</a:t>
            </a:r>
            <a:r>
              <a:rPr lang="en"/>
              <a:t> (11</a:t>
            </a:r>
            <a:r>
              <a:rPr lang="en"/>
              <a:t> vs 17 days)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Peripheral eosinophilia </a:t>
            </a:r>
            <a:r>
              <a:rPr b="1" lang="en"/>
              <a:t>increases rates of </a:t>
            </a:r>
            <a:r>
              <a:rPr b="1" lang="en">
                <a:solidFill>
                  <a:srgbClr val="DF382C"/>
                </a:solidFill>
              </a:rPr>
              <a:t>rash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(</a:t>
            </a:r>
            <a:r>
              <a:rPr b="1" lang="en">
                <a:solidFill>
                  <a:srgbClr val="DF382C"/>
                </a:solidFill>
              </a:rPr>
              <a:t>x4</a:t>
            </a:r>
            <a:r>
              <a:rPr lang="en"/>
              <a:t>) and </a:t>
            </a:r>
            <a:r>
              <a:rPr b="1" lang="en">
                <a:solidFill>
                  <a:srgbClr val="3B71CA"/>
                </a:solidFill>
              </a:rPr>
              <a:t>renal injury</a:t>
            </a:r>
            <a:r>
              <a:rPr lang="en"/>
              <a:t> (</a:t>
            </a:r>
            <a:r>
              <a:rPr b="1" lang="en">
                <a:solidFill>
                  <a:srgbClr val="3B71CA"/>
                </a:solidFill>
              </a:rPr>
              <a:t>x2</a:t>
            </a:r>
            <a:r>
              <a:rPr lang="en"/>
              <a:t>) compared to those without eosinophilia</a:t>
            </a:r>
            <a:endParaRPr/>
          </a:p>
        </p:txBody>
      </p:sp>
      <p:graphicFrame>
        <p:nvGraphicFramePr>
          <p:cNvPr id="888" name="Google Shape;888;p62"/>
          <p:cNvGraphicFramePr/>
          <p:nvPr/>
        </p:nvGraphicFramePr>
        <p:xfrm>
          <a:off x="4914375" y="154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{68C82826-B839-417E-A03E-053BAF3F7D19}</a:tableStyleId>
              </a:tblPr>
              <a:tblGrid>
                <a:gridCol w="1157525"/>
                <a:gridCol w="1157525"/>
                <a:gridCol w="1157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1200">
                        <a:latin typeface="Open Sans ExtraBold"/>
                        <a:ea typeface="Open Sans ExtraBold"/>
                        <a:cs typeface="Open Sans ExtraBold"/>
                        <a:sym typeface="Open Sans Extra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HR 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(95% CI)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P-value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Rash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4.16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(2.54-6.83)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&lt;0.0001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Renal injury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2.13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(1.36-3.33)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0.0009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Liver injury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1.75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(0.92-3.33)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0.09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Any injury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2.65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(1.94-3.62)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&lt;0.0001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89" name="Google Shape;889;p62"/>
          <p:cNvSpPr txBox="1"/>
          <p:nvPr/>
        </p:nvSpPr>
        <p:spPr>
          <a:xfrm>
            <a:off x="4934975" y="3406850"/>
            <a:ext cx="422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Table 3</a:t>
            </a:r>
            <a:r>
              <a:rPr b="1" baseline="30000" lang="en" sz="1200">
                <a:latin typeface="Open Sans"/>
                <a:ea typeface="Open Sans"/>
                <a:cs typeface="Open Sans"/>
                <a:sym typeface="Open Sans"/>
              </a:rPr>
              <a:t> [1.3]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Eosinophilia as predictor of subsequent HSR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Eosinophilia </a:t>
            </a:r>
            <a:r>
              <a:rPr baseline="30000" lang="en">
                <a:solidFill>
                  <a:srgbClr val="356635"/>
                </a:solidFill>
              </a:rPr>
              <a:t>[1.3]</a:t>
            </a:r>
            <a:endParaRPr baseline="30000"/>
          </a:p>
        </p:txBody>
      </p:sp>
      <p:sp>
        <p:nvSpPr>
          <p:cNvPr id="895" name="Google Shape;895;p63"/>
          <p:cNvSpPr txBox="1"/>
          <p:nvPr>
            <p:ph idx="1" type="body"/>
          </p:nvPr>
        </p:nvSpPr>
        <p:spPr>
          <a:xfrm>
            <a:off x="729325" y="1393075"/>
            <a:ext cx="39144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Estimates vary, but development of eosinophilia is common. In one study </a:t>
            </a:r>
            <a:r>
              <a:rPr baseline="30000" lang="en"/>
              <a:t>[1.3]</a:t>
            </a:r>
            <a:r>
              <a:rPr lang="en"/>
              <a:t>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Incidence</a:t>
            </a:r>
            <a:r>
              <a:rPr lang="en"/>
              <a:t>: </a:t>
            </a:r>
            <a:r>
              <a:rPr b="1" lang="en"/>
              <a:t>One in four</a:t>
            </a:r>
            <a:r>
              <a:rPr lang="en"/>
              <a:t> patients</a:t>
            </a:r>
            <a:r>
              <a:rPr lang="en"/>
              <a:t> (210/827)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Median onset</a:t>
            </a:r>
            <a:r>
              <a:rPr lang="en"/>
              <a:t>: </a:t>
            </a:r>
            <a:r>
              <a:rPr b="1" lang="en"/>
              <a:t>15 days</a:t>
            </a:r>
            <a:r>
              <a:rPr lang="en"/>
              <a:t> (IQR 8 to 22)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Peak</a:t>
            </a:r>
            <a:r>
              <a:rPr lang="en"/>
              <a:t>: </a:t>
            </a:r>
            <a:r>
              <a:rPr b="1" lang="en"/>
              <a:t>726/mL</a:t>
            </a:r>
            <a:r>
              <a:rPr lang="en"/>
              <a:t> (IQR 595 to 990)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2F5AA2"/>
                </a:solidFill>
              </a:rPr>
              <a:t>Most are asymptomatic</a:t>
            </a:r>
            <a:r>
              <a:rPr lang="en"/>
              <a:t>, but some cases are associated with </a:t>
            </a:r>
            <a:r>
              <a:rPr b="1" lang="en"/>
              <a:t>hypersensitivity reaction</a:t>
            </a:r>
            <a:r>
              <a:rPr lang="en"/>
              <a:t> (HSR)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21%</a:t>
            </a:r>
            <a:r>
              <a:rPr lang="en"/>
              <a:t> </a:t>
            </a:r>
            <a:r>
              <a:rPr baseline="30000" lang="en"/>
              <a:t>[1.4]</a:t>
            </a:r>
            <a:r>
              <a:rPr lang="en"/>
              <a:t> </a:t>
            </a:r>
            <a:r>
              <a:rPr b="1" lang="en"/>
              <a:t>to 30%</a:t>
            </a:r>
            <a:r>
              <a:rPr lang="en"/>
              <a:t> </a:t>
            </a:r>
            <a:r>
              <a:rPr baseline="30000" lang="en"/>
              <a:t>[1.3]</a:t>
            </a:r>
            <a:r>
              <a:rPr lang="en"/>
              <a:t> of cases a/w HSR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Cases with HSR had </a:t>
            </a:r>
            <a:r>
              <a:rPr b="1" lang="en"/>
              <a:t>earlier onset of eosinophilia</a:t>
            </a:r>
            <a:r>
              <a:rPr lang="en"/>
              <a:t> (11 </a:t>
            </a:r>
            <a:r>
              <a:rPr lang="en"/>
              <a:t>vs 17 days)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Peripheral eosinophilia </a:t>
            </a:r>
            <a:r>
              <a:rPr b="1" lang="en"/>
              <a:t>increases rates of </a:t>
            </a:r>
            <a:r>
              <a:rPr b="1" lang="en">
                <a:solidFill>
                  <a:srgbClr val="1A1A1A"/>
                </a:solidFill>
              </a:rPr>
              <a:t>rash</a:t>
            </a:r>
            <a:r>
              <a:rPr lang="en">
                <a:solidFill>
                  <a:srgbClr val="1A1A1A"/>
                </a:solidFill>
              </a:rPr>
              <a:t> (</a:t>
            </a:r>
            <a:r>
              <a:rPr b="1" lang="en">
                <a:solidFill>
                  <a:srgbClr val="1A1A1A"/>
                </a:solidFill>
              </a:rPr>
              <a:t>x4</a:t>
            </a:r>
            <a:r>
              <a:rPr lang="en">
                <a:solidFill>
                  <a:srgbClr val="1A1A1A"/>
                </a:solidFill>
              </a:rPr>
              <a:t>) and </a:t>
            </a:r>
            <a:r>
              <a:rPr b="1" lang="en">
                <a:solidFill>
                  <a:srgbClr val="1A1A1A"/>
                </a:solidFill>
              </a:rPr>
              <a:t>renal injury</a:t>
            </a:r>
            <a:r>
              <a:rPr lang="en">
                <a:solidFill>
                  <a:srgbClr val="1A1A1A"/>
                </a:solidFill>
              </a:rPr>
              <a:t> (</a:t>
            </a:r>
            <a:r>
              <a:rPr b="1" lang="en">
                <a:solidFill>
                  <a:srgbClr val="1A1A1A"/>
                </a:solidFill>
              </a:rPr>
              <a:t>x2</a:t>
            </a:r>
            <a:r>
              <a:rPr lang="en">
                <a:solidFill>
                  <a:srgbClr val="1A1A1A"/>
                </a:solidFill>
              </a:rPr>
              <a:t>)</a:t>
            </a:r>
            <a:r>
              <a:rPr lang="en"/>
              <a:t> compared to those without eosinophilia</a:t>
            </a:r>
            <a:endParaRPr/>
          </a:p>
        </p:txBody>
      </p:sp>
      <p:graphicFrame>
        <p:nvGraphicFramePr>
          <p:cNvPr id="896" name="Google Shape;896;p63"/>
          <p:cNvGraphicFramePr/>
          <p:nvPr/>
        </p:nvGraphicFramePr>
        <p:xfrm>
          <a:off x="4914375" y="154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{68C82826-B839-417E-A03E-053BAF3F7D19}</a:tableStyleId>
              </a:tblPr>
              <a:tblGrid>
                <a:gridCol w="1157525"/>
                <a:gridCol w="1157525"/>
                <a:gridCol w="1157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1200">
                        <a:latin typeface="Open Sans ExtraBold"/>
                        <a:ea typeface="Open Sans ExtraBold"/>
                        <a:cs typeface="Open Sans ExtraBold"/>
                        <a:sym typeface="Open Sans Extra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HR 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(95% CI)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P-value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Rash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4.16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(2.54-6.83)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&lt;0.0001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Renal injury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2.13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(1.36-3.33)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0.0009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Liver injury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1.75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(0.92-3.33)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0.09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Any injury</a:t>
                      </a:r>
                      <a:endParaRPr sz="12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2.65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(1.94-3.62)</a:t>
                      </a:r>
                      <a:endParaRPr sz="1200"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&lt;0.0001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1A1A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97" name="Google Shape;897;p63"/>
          <p:cNvSpPr/>
          <p:nvPr/>
        </p:nvSpPr>
        <p:spPr>
          <a:xfrm>
            <a:off x="5128100" y="3865075"/>
            <a:ext cx="3289800" cy="8769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Don’t forget the base rate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70% of patients with eosinophilia do fine;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eosinophilia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should only heighten awareness for possible HSR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63"/>
          <p:cNvSpPr txBox="1"/>
          <p:nvPr/>
        </p:nvSpPr>
        <p:spPr>
          <a:xfrm>
            <a:off x="4934975" y="3406850"/>
            <a:ext cx="422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Table 3</a:t>
            </a:r>
            <a:r>
              <a:rPr b="1" baseline="30000" lang="en" sz="1200">
                <a:latin typeface="Open Sans"/>
                <a:ea typeface="Open Sans"/>
                <a:cs typeface="Open Sans"/>
                <a:sym typeface="Open Sans"/>
              </a:rPr>
              <a:t> [1.3]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Eosinophilia as predictor of subsequent HSR</a:t>
            </a:r>
            <a:endParaRPr sz="11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575" y="811400"/>
            <a:ext cx="4179700" cy="41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64"/>
          <p:cNvSpPr txBox="1"/>
          <p:nvPr>
            <p:ph type="title"/>
          </p:nvPr>
        </p:nvSpPr>
        <p:spPr>
          <a:xfrm>
            <a:off x="729450" y="632850"/>
            <a:ext cx="4970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Cephalosporin induced DILI </a:t>
            </a:r>
            <a:r>
              <a:rPr baseline="30000" lang="en">
                <a:solidFill>
                  <a:srgbClr val="356635"/>
                </a:solidFill>
              </a:rPr>
              <a:t>[3.1]</a:t>
            </a:r>
            <a:endParaRPr baseline="30000">
              <a:solidFill>
                <a:srgbClr val="35663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663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905" name="Google Shape;905;p64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described, and fairly common as a class</a:t>
            </a:r>
            <a:endParaRPr baseline="300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 to 11% in frequency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cases are very mild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Almost all are asymptomatic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DF382C"/>
                </a:solidFill>
              </a:rPr>
              <a:t>&lt;1%</a:t>
            </a:r>
            <a:r>
              <a:rPr lang="en"/>
              <a:t> of cases have </a:t>
            </a:r>
            <a:r>
              <a:rPr b="1" lang="en">
                <a:solidFill>
                  <a:srgbClr val="DF382C"/>
                </a:solidFill>
              </a:rPr>
              <a:t>AST/ALT over x5 ULN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Likely due to hypersensitivity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Abrupt onset, </a:t>
            </a:r>
            <a:r>
              <a:rPr b="1" lang="en">
                <a:solidFill>
                  <a:srgbClr val="DF382C"/>
                </a:solidFill>
              </a:rPr>
              <a:t>1-4 weeks</a:t>
            </a:r>
            <a:r>
              <a:rPr lang="en"/>
              <a:t> after first dose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64"/>
          <p:cNvSpPr txBox="1"/>
          <p:nvPr>
            <p:ph idx="2" type="body"/>
          </p:nvPr>
        </p:nvSpPr>
        <p:spPr>
          <a:xfrm>
            <a:off x="5807676" y="520375"/>
            <a:ext cx="31587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Case #2</a:t>
            </a:r>
            <a:r>
              <a:rPr lang="en"/>
              <a:t> (acute HCV)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Cephalosporin induced DILI </a:t>
            </a:r>
            <a:r>
              <a:rPr baseline="30000" lang="en">
                <a:solidFill>
                  <a:srgbClr val="356635"/>
                </a:solidFill>
              </a:rPr>
              <a:t>[3.1]</a:t>
            </a:r>
            <a:endParaRPr baseline="30000">
              <a:solidFill>
                <a:srgbClr val="356635"/>
              </a:solidFill>
            </a:endParaRPr>
          </a:p>
        </p:txBody>
      </p:sp>
      <p:sp>
        <p:nvSpPr>
          <p:cNvPr id="912" name="Google Shape;912;p65"/>
          <p:cNvSpPr txBox="1"/>
          <p:nvPr>
            <p:ph idx="1" type="body"/>
          </p:nvPr>
        </p:nvSpPr>
        <p:spPr>
          <a:xfrm>
            <a:off x="729325" y="1393075"/>
            <a:ext cx="4123200" cy="19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described, and fairly common as a class</a:t>
            </a:r>
            <a:endParaRPr baseline="300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 to 11% in frequency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cases are very mild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Almost all are asymptomatic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&lt;1%</a:t>
            </a:r>
            <a:r>
              <a:rPr lang="en"/>
              <a:t> of cases have </a:t>
            </a:r>
            <a:r>
              <a:rPr b="1" lang="en"/>
              <a:t>AST/ALT over x5 ULN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Likely due to hypersensitivity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Abrupt onset, </a:t>
            </a:r>
            <a:r>
              <a:rPr b="1" lang="en"/>
              <a:t>1-4 weeks</a:t>
            </a:r>
            <a:r>
              <a:rPr lang="en"/>
              <a:t> after first dose</a:t>
            </a:r>
            <a:endParaRPr/>
          </a:p>
        </p:txBody>
      </p:sp>
      <p:sp>
        <p:nvSpPr>
          <p:cNvPr id="913" name="Google Shape;913;p65"/>
          <p:cNvSpPr/>
          <p:nvPr/>
        </p:nvSpPr>
        <p:spPr>
          <a:xfrm>
            <a:off x="4955225" y="1360850"/>
            <a:ext cx="3702300" cy="15210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Cefazolin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 the top 10-15 causes of drug induced jaundice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Often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cholestatic pattern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but can be hepatocellular pattern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Commonly accompanied by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fever, rash &amp;/or eosinophilia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Cephalosporin induced DILI </a:t>
            </a:r>
            <a:r>
              <a:rPr baseline="30000" lang="en">
                <a:solidFill>
                  <a:srgbClr val="356635"/>
                </a:solidFill>
              </a:rPr>
              <a:t>[3.1]</a:t>
            </a:r>
            <a:endParaRPr baseline="30000">
              <a:solidFill>
                <a:srgbClr val="356635"/>
              </a:solidFill>
            </a:endParaRPr>
          </a:p>
        </p:txBody>
      </p:sp>
      <p:sp>
        <p:nvSpPr>
          <p:cNvPr id="919" name="Google Shape;919;p66"/>
          <p:cNvSpPr txBox="1"/>
          <p:nvPr>
            <p:ph idx="1" type="body"/>
          </p:nvPr>
        </p:nvSpPr>
        <p:spPr>
          <a:xfrm>
            <a:off x="729325" y="1393075"/>
            <a:ext cx="4123200" cy="19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described, and fairly common as a class</a:t>
            </a:r>
            <a:endParaRPr baseline="300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 to 11% in frequency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cases are very mild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Almost all are asymptomatic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&lt;1%</a:t>
            </a:r>
            <a:r>
              <a:rPr lang="en"/>
              <a:t> of cases have </a:t>
            </a:r>
            <a:r>
              <a:rPr b="1" lang="en"/>
              <a:t>AST/ALT over x5 ULN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Likely due to hypersensitivity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Abrupt onset, </a:t>
            </a:r>
            <a:r>
              <a:rPr b="1" lang="en"/>
              <a:t>1-4 weeks</a:t>
            </a:r>
            <a:r>
              <a:rPr lang="en"/>
              <a:t> after first dose</a:t>
            </a:r>
            <a:endParaRPr/>
          </a:p>
        </p:txBody>
      </p:sp>
      <p:sp>
        <p:nvSpPr>
          <p:cNvPr id="920" name="Google Shape;920;p66"/>
          <p:cNvSpPr/>
          <p:nvPr/>
        </p:nvSpPr>
        <p:spPr>
          <a:xfrm>
            <a:off x="4955225" y="3057200"/>
            <a:ext cx="3702300" cy="16926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Ceftriaxone</a:t>
            </a:r>
            <a:endParaRPr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3% - 46% frequency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Most common is “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pseudolithiasis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”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Gallstones made of ceftriaxone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Only 5% have symptoms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Resolve with stopping the drug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Can also have the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immunoallergic form of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cholestatic hepatitis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(seen as a class)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1" name="Google Shape;921;p66"/>
          <p:cNvSpPr/>
          <p:nvPr/>
        </p:nvSpPr>
        <p:spPr>
          <a:xfrm>
            <a:off x="4955225" y="1360850"/>
            <a:ext cx="3702300" cy="15210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Cefazolin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In the top 10-15 causes of drug induced jaundice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Often </a:t>
            </a: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cholestatic pattern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but can be hepatocellular pattern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Commonly accompanied by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fever, rash &amp;/or eosinophilia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6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Acute HCV</a:t>
            </a:r>
            <a:endParaRPr/>
          </a:p>
        </p:txBody>
      </p:sp>
      <p:sp>
        <p:nvSpPr>
          <p:cNvPr id="927" name="Google Shape;927;p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6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Identify select </a:t>
            </a:r>
            <a:r>
              <a:rPr b="1" lang="en"/>
              <a:t>side effects of beta-lactams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Leukopenia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Eosinophilia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Liver injury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 </a:t>
            </a:r>
            <a:r>
              <a:rPr b="1" lang="en">
                <a:solidFill>
                  <a:srgbClr val="DF382C"/>
                </a:solidFill>
              </a:rPr>
              <a:t>acute HCV</a:t>
            </a:r>
            <a:r>
              <a:rPr lang="en"/>
              <a:t> infection and recognize the appropriate </a:t>
            </a:r>
            <a:r>
              <a:rPr b="1" lang="en">
                <a:solidFill>
                  <a:srgbClr val="DF382C"/>
                </a:solidFill>
              </a:rPr>
              <a:t>workup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Explore the </a:t>
            </a:r>
            <a:r>
              <a:rPr b="1" lang="en"/>
              <a:t>differential diagnosis for vasculitis</a:t>
            </a:r>
            <a:r>
              <a:rPr lang="en"/>
              <a:t> in the second case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Cryoglobulins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Antibiotic induced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Infectious</a:t>
            </a:r>
            <a:endParaRPr/>
          </a:p>
        </p:txBody>
      </p:sp>
      <p:pic>
        <p:nvPicPr>
          <p:cNvPr id="929" name="Google Shape;929;p67"/>
          <p:cNvPicPr preferRelativeResize="0"/>
          <p:nvPr/>
        </p:nvPicPr>
        <p:blipFill rotWithShape="1">
          <a:blip r:embed="rId3">
            <a:alphaModFix/>
          </a:blip>
          <a:srcRect b="10811" l="11348" r="10811" t="11355"/>
          <a:stretch/>
        </p:blipFill>
        <p:spPr>
          <a:xfrm>
            <a:off x="7710850" y="43625"/>
            <a:ext cx="1360500" cy="13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200" y="1497394"/>
            <a:ext cx="3974875" cy="2571755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6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Acute HCV</a:t>
            </a:r>
            <a:r>
              <a:rPr lang="en"/>
              <a:t>: Timing</a:t>
            </a:r>
            <a:r>
              <a:rPr baseline="30000" lang="en"/>
              <a:t> [2.1, 3.2]</a:t>
            </a:r>
            <a:endParaRPr baseline="30000"/>
          </a:p>
        </p:txBody>
      </p:sp>
      <p:sp>
        <p:nvSpPr>
          <p:cNvPr id="936" name="Google Shape;936;p68"/>
          <p:cNvSpPr txBox="1"/>
          <p:nvPr>
            <p:ph idx="1" type="body"/>
          </p:nvPr>
        </p:nvSpPr>
        <p:spPr>
          <a:xfrm>
            <a:off x="729450" y="1393075"/>
            <a:ext cx="4584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By convention, “acute HCV” refers to the </a:t>
            </a:r>
            <a:r>
              <a:rPr b="1" lang="en"/>
              <a:t>first 6 months</a:t>
            </a:r>
            <a:r>
              <a:rPr lang="en"/>
              <a:t> of HCV infections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HCV RNA</a:t>
            </a:r>
            <a:r>
              <a:rPr lang="en"/>
              <a:t> becomes detectable in </a:t>
            </a:r>
            <a:r>
              <a:rPr b="1" lang="en">
                <a:solidFill>
                  <a:srgbClr val="1A1A1A"/>
                </a:solidFill>
              </a:rPr>
              <a:t>days to 8 weeks</a:t>
            </a:r>
            <a:r>
              <a:rPr lang="en"/>
              <a:t>, most often </a:t>
            </a:r>
            <a:r>
              <a:rPr b="1" lang="en">
                <a:solidFill>
                  <a:srgbClr val="DF382C"/>
                </a:solidFill>
              </a:rPr>
              <a:t>by 2 weeks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HCV antibodies</a:t>
            </a:r>
            <a:r>
              <a:rPr lang="en"/>
              <a:t> seroconvert between </a:t>
            </a:r>
            <a:r>
              <a:rPr b="1" lang="en">
                <a:solidFill>
                  <a:srgbClr val="3B71CA"/>
                </a:solidFill>
              </a:rPr>
              <a:t>2-6 months</a:t>
            </a:r>
            <a:endParaRPr b="1">
              <a:solidFill>
                <a:srgbClr val="3B71CA"/>
              </a:solidFill>
            </a:endParaRPr>
          </a:p>
        </p:txBody>
      </p:sp>
      <p:sp>
        <p:nvSpPr>
          <p:cNvPr id="937" name="Google Shape;937;p68"/>
          <p:cNvSpPr/>
          <p:nvPr/>
        </p:nvSpPr>
        <p:spPr>
          <a:xfrm>
            <a:off x="1326650" y="3654175"/>
            <a:ext cx="2782500" cy="7629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LFT abnormalities</a:t>
            </a:r>
            <a:r>
              <a:rPr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 will often be present </a:t>
            </a:r>
            <a:r>
              <a:rPr b="1"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before the antibody</a:t>
            </a:r>
            <a:r>
              <a:rPr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 is present</a:t>
            </a:r>
            <a:endParaRPr b="1" sz="13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Google Shape;94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200" y="1497394"/>
            <a:ext cx="3974875" cy="257175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6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Acute HCV</a:t>
            </a:r>
            <a:r>
              <a:rPr lang="en"/>
              <a:t>: When to get a PCR </a:t>
            </a:r>
            <a:r>
              <a:rPr baseline="30000" lang="en"/>
              <a:t>[2.1, 3.2]</a:t>
            </a:r>
            <a:endParaRPr baseline="30000"/>
          </a:p>
        </p:txBody>
      </p:sp>
      <p:sp>
        <p:nvSpPr>
          <p:cNvPr id="944" name="Google Shape;944;p69"/>
          <p:cNvSpPr txBox="1"/>
          <p:nvPr>
            <p:ph idx="1" type="body"/>
          </p:nvPr>
        </p:nvSpPr>
        <p:spPr>
          <a:xfrm>
            <a:off x="729450" y="1393075"/>
            <a:ext cx="4584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Guidelines suggest obtaining HCV Ab </a:t>
            </a:r>
            <a:r>
              <a:rPr b="1" lang="en">
                <a:solidFill>
                  <a:srgbClr val="DF382C"/>
                </a:solidFill>
              </a:rPr>
              <a:t>&amp; PCR</a:t>
            </a:r>
            <a:r>
              <a:rPr lang="en"/>
              <a:t> if </a:t>
            </a:r>
            <a:r>
              <a:rPr b="1" lang="en"/>
              <a:t>exposure is &lt;6 months</a:t>
            </a:r>
            <a:r>
              <a:rPr lang="en"/>
              <a:t> &amp; </a:t>
            </a:r>
            <a:r>
              <a:rPr b="1" lang="en"/>
              <a:t>signs/labs suggestive of acute hepatitis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</a:t>
            </a:r>
            <a:r>
              <a:rPr lang="en"/>
              <a:t>.e. acute, moderate transaminitis </a:t>
            </a:r>
            <a:r>
              <a:rPr lang="en"/>
              <a:t>(&gt;5x ULN)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“</a:t>
            </a:r>
            <a:r>
              <a:rPr i="1" lang="en">
                <a:solidFill>
                  <a:srgbClr val="3B71CA"/>
                </a:solidFill>
              </a:rPr>
              <a:t>acute hepatitis panels</a:t>
            </a:r>
            <a:r>
              <a:rPr lang="en"/>
              <a:t>” </a:t>
            </a:r>
            <a:r>
              <a:rPr lang="en"/>
              <a:t>(Quest, Labcorp, ARUP) </a:t>
            </a:r>
            <a:r>
              <a:rPr b="1" lang="en">
                <a:solidFill>
                  <a:srgbClr val="3B71CA"/>
                </a:solidFill>
              </a:rPr>
              <a:t>don’t include standalone HCV PCR</a:t>
            </a:r>
            <a:r>
              <a:rPr lang="en"/>
              <a:t>, only antibody with reflex to PCR</a:t>
            </a:r>
            <a:endParaRPr/>
          </a:p>
        </p:txBody>
      </p:sp>
      <p:sp>
        <p:nvSpPr>
          <p:cNvPr id="945" name="Google Shape;945;p69"/>
          <p:cNvSpPr/>
          <p:nvPr/>
        </p:nvSpPr>
        <p:spPr>
          <a:xfrm>
            <a:off x="1326650" y="3654175"/>
            <a:ext cx="2782500" cy="7629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LFT abnormalities</a:t>
            </a:r>
            <a:r>
              <a:rPr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 will often be present </a:t>
            </a:r>
            <a:r>
              <a:rPr b="1"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before the antibody</a:t>
            </a:r>
            <a:r>
              <a:rPr lang="en" sz="1300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 is present</a:t>
            </a:r>
            <a:endParaRPr b="1" sz="13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the cause of the vasculitis?</a:t>
            </a:r>
            <a:endParaRPr/>
          </a:p>
        </p:txBody>
      </p:sp>
      <p:sp>
        <p:nvSpPr>
          <p:cNvPr id="951" name="Google Shape;951;p7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7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Identify key </a:t>
            </a:r>
            <a:r>
              <a:rPr b="1" lang="en"/>
              <a:t>side effects of beta-lactams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Leukopenia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Eosinophilia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Liver injury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Define </a:t>
            </a:r>
            <a:r>
              <a:rPr b="1" lang="en"/>
              <a:t>acute HCV</a:t>
            </a:r>
            <a:r>
              <a:rPr lang="en"/>
              <a:t> infection and recognize the appropriate </a:t>
            </a:r>
            <a:r>
              <a:rPr b="1" lang="en"/>
              <a:t>workup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Explore the </a:t>
            </a:r>
            <a:r>
              <a:rPr b="1" lang="en">
                <a:solidFill>
                  <a:srgbClr val="DF382C"/>
                </a:solidFill>
              </a:rPr>
              <a:t>differential diagnosis for vasculitis</a:t>
            </a:r>
            <a:r>
              <a:rPr lang="en"/>
              <a:t> in the second case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2F5AA2"/>
                </a:solidFill>
              </a:rPr>
              <a:t>Cryoglobulins</a:t>
            </a:r>
            <a:r>
              <a:rPr b="1" lang="en"/>
              <a:t>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2F5AA2"/>
                </a:solidFill>
              </a:rPr>
              <a:t>Antibiotic induced</a:t>
            </a:r>
            <a:r>
              <a:rPr b="1" lang="en"/>
              <a:t>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2F5AA2"/>
                </a:solidFill>
              </a:rPr>
              <a:t>Infectious</a:t>
            </a:r>
            <a:r>
              <a:rPr b="1" lang="en"/>
              <a:t> </a:t>
            </a:r>
            <a:endParaRPr b="1"/>
          </a:p>
        </p:txBody>
      </p:sp>
      <p:pic>
        <p:nvPicPr>
          <p:cNvPr id="953" name="Google Shape;953;p70"/>
          <p:cNvPicPr preferRelativeResize="0"/>
          <p:nvPr/>
        </p:nvPicPr>
        <p:blipFill rotWithShape="1">
          <a:blip r:embed="rId3">
            <a:alphaModFix/>
          </a:blip>
          <a:srcRect b="10811" l="11348" r="10811" t="11355"/>
          <a:stretch/>
        </p:blipFill>
        <p:spPr>
          <a:xfrm>
            <a:off x="7710850" y="43625"/>
            <a:ext cx="1360500" cy="13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455" y="2571750"/>
            <a:ext cx="2316221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0"/>
          <p:cNvPicPr preferRelativeResize="0"/>
          <p:nvPr/>
        </p:nvPicPr>
        <p:blipFill rotWithShape="1">
          <a:blip r:embed="rId5">
            <a:alphaModFix/>
          </a:blip>
          <a:srcRect b="0" l="12602" r="27297" t="0"/>
          <a:stretch/>
        </p:blipFill>
        <p:spPr>
          <a:xfrm>
            <a:off x="366700" y="2967700"/>
            <a:ext cx="2273826" cy="21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7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Vasculitis:</a:t>
            </a:r>
            <a:r>
              <a:rPr lang="en"/>
              <a:t> Patient’s results</a:t>
            </a:r>
            <a:endParaRPr/>
          </a:p>
        </p:txBody>
      </p:sp>
      <p:sp>
        <p:nvSpPr>
          <p:cNvPr id="961" name="Google Shape;961;p71"/>
          <p:cNvSpPr txBox="1"/>
          <p:nvPr>
            <p:ph idx="1" type="body"/>
          </p:nvPr>
        </p:nvSpPr>
        <p:spPr>
          <a:xfrm>
            <a:off x="729325" y="1393075"/>
            <a:ext cx="5308500" cy="3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ExtraBold"/>
                <a:ea typeface="Open Sans ExtraBold"/>
                <a:cs typeface="Open Sans ExtraBold"/>
                <a:sym typeface="Open Sans ExtraBold"/>
              </a:rPr>
              <a:t>SKIN PUNCH BIOPSY:</a:t>
            </a:r>
            <a:r>
              <a:rPr lang="en"/>
              <a:t> </a:t>
            </a:r>
            <a:r>
              <a:rPr lang="en">
                <a:solidFill>
                  <a:srgbClr val="DF382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Superficial perivascular neutrophil-rich dermatitis, suggestive of an early phase of leukocytoclastic (aka hypersensitivity) vasculitis</a:t>
            </a:r>
            <a:r>
              <a:rPr lang="en"/>
              <a:t> 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71C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Examination of multiple levels reveals features suggestive but not fully diagnostic of leukocytoclastic vasculitis</a:t>
            </a:r>
            <a:r>
              <a:rPr lang="en"/>
              <a:t>. Fibrinoid degeneration of the blood vessel wall (</a:t>
            </a:r>
            <a:r>
              <a:rPr lang="en">
                <a:solidFill>
                  <a:srgbClr val="B03D5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fibrinoid necrosis</a:t>
            </a:r>
            <a:r>
              <a:rPr lang="en"/>
              <a:t>) </a:t>
            </a:r>
            <a:r>
              <a:rPr lang="en">
                <a:solidFill>
                  <a:srgbClr val="B03D5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is NOT observed</a:t>
            </a:r>
            <a:r>
              <a:rPr lang="en"/>
              <a:t>; </a:t>
            </a:r>
            <a:r>
              <a:rPr lang="en">
                <a:solidFill>
                  <a:srgbClr val="3B71C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however, there is a mildly dense </a:t>
            </a:r>
            <a:r>
              <a:rPr lang="en">
                <a:solidFill>
                  <a:srgbClr val="3B71C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predominantly</a:t>
            </a:r>
            <a:r>
              <a:rPr lang="en">
                <a:solidFill>
                  <a:srgbClr val="3B71C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lymphocytic, but neutrophil-rich</a:t>
            </a:r>
            <a:r>
              <a:rPr lang="en"/>
              <a:t> with scattered eosinophils superficial perivascular infiltrate and </a:t>
            </a:r>
            <a:r>
              <a:rPr lang="en">
                <a:solidFill>
                  <a:srgbClr val="3B71C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areas of focal nuclear dust</a:t>
            </a:r>
            <a:r>
              <a:rPr lang="en"/>
              <a:t> (karyorrhexis) and erythrocyte extravasation. </a:t>
            </a: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GMS, Gram, and PAS stain are negative for microorganisms. 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89611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Leukocytoclastic vasculitis is a time-dependent process that initially presents as lymphocyte-predominant perivasculitis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, and fully developed pathologic changes may not have evolved fully</a:t>
            </a:r>
            <a:r>
              <a:rPr lang="en"/>
              <a:t>. </a:t>
            </a: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The histologic differential diagnosis would include a dermal hypersensitivity reaction, such as urticaria. Clinical correlation is recommended.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2" name="Google Shape;962;p71"/>
          <p:cNvSpPr txBox="1"/>
          <p:nvPr>
            <p:ph idx="2" type="body"/>
          </p:nvPr>
        </p:nvSpPr>
        <p:spPr>
          <a:xfrm>
            <a:off x="6037750" y="1393075"/>
            <a:ext cx="2380500" cy="33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ExtraBold"/>
                <a:ea typeface="Open Sans ExtraBold"/>
                <a:cs typeface="Open Sans ExtraBold"/>
                <a:sym typeface="Open Sans ExtraBold"/>
              </a:rPr>
              <a:t>SKIN BIOPSY, FOR DIRECT IMMUNOFLUORESCENCE:</a:t>
            </a:r>
            <a:r>
              <a:rPr lang="en"/>
              <a:t>  </a:t>
            </a:r>
            <a:r>
              <a:rPr lang="en">
                <a:solidFill>
                  <a:srgbClr val="DF382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Entirely negative immunofluorescence exam</a:t>
            </a:r>
            <a:r>
              <a:rPr lang="en">
                <a:solidFill>
                  <a:srgbClr val="3B71CA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By immunofluorescence microscopy; direct immunofluorescence with conjugates </a:t>
            </a:r>
            <a:r>
              <a:rPr lang="en">
                <a:solidFill>
                  <a:srgbClr val="896110"/>
                </a:solidFill>
              </a:rPr>
              <a:t>including anti-IgG, anti-IgA, anti-IgM, anti-C3, and anti-fibrinogen</a:t>
            </a:r>
            <a:r>
              <a:rPr lang="en"/>
              <a:t> is </a:t>
            </a:r>
            <a:r>
              <a:rPr lang="en">
                <a:solidFill>
                  <a:srgbClr val="3B71C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negative for immunoreactants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Medical history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29450" y="1393075"/>
            <a:ext cx="7688700" cy="27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54 y/o M</a:t>
            </a:r>
            <a:r>
              <a:rPr lang="en"/>
              <a:t> with PMH including T2DM (A1c 9.6), psoriasis, congenital foot deformity, </a:t>
            </a:r>
            <a:r>
              <a:rPr b="1" lang="en"/>
              <a:t>recent MRSA bacteremia</a:t>
            </a:r>
            <a:r>
              <a:rPr lang="en"/>
              <a:t> 2/2 toe OM c/b possible AoV endocarditis (on DAP/FEP/MTZ for past 5 weeks), recent fevers from PICC associated DVT p/w </a:t>
            </a:r>
            <a:r>
              <a:rPr b="1" lang="en">
                <a:solidFill>
                  <a:srgbClr val="DC4C64"/>
                </a:solidFill>
              </a:rPr>
              <a:t>fevers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Allergies:</a:t>
            </a:r>
            <a:r>
              <a:rPr lang="en" sz="1400"/>
              <a:t> </a:t>
            </a:r>
            <a:r>
              <a:rPr b="1" lang="en" sz="1400">
                <a:solidFill>
                  <a:srgbClr val="3B71CA"/>
                </a:solidFill>
              </a:rPr>
              <a:t>Itchy rash</a:t>
            </a:r>
            <a:r>
              <a:rPr lang="en" sz="1400"/>
              <a:t> with chills after he got </a:t>
            </a:r>
            <a:r>
              <a:rPr b="1" lang="en" sz="1400">
                <a:solidFill>
                  <a:srgbClr val="3B71CA"/>
                </a:solidFill>
              </a:rPr>
              <a:t>penicillin</a:t>
            </a:r>
            <a:r>
              <a:rPr lang="en" sz="1400"/>
              <a:t> as a teenageer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P</a:t>
            </a:r>
            <a:r>
              <a:rPr b="1" lang="en" sz="1400"/>
              <a:t>soriasis:</a:t>
            </a:r>
            <a:r>
              <a:rPr lang="en" sz="1400"/>
              <a:t> Has some baseline rash, managed well with topicals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Congenital foot deformity:</a:t>
            </a:r>
            <a:r>
              <a:rPr lang="en" sz="1400"/>
              <a:t> Remote history of surgery, but no hardware</a:t>
            </a:r>
            <a:endParaRPr sz="1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V</a:t>
            </a:r>
            <a:r>
              <a:rPr lang="en">
                <a:solidFill>
                  <a:srgbClr val="356635"/>
                </a:solidFill>
              </a:rPr>
              <a:t>asculitis:</a:t>
            </a:r>
            <a:r>
              <a:rPr lang="en"/>
              <a:t> Overview of classification</a:t>
            </a:r>
            <a:endParaRPr/>
          </a:p>
        </p:txBody>
      </p:sp>
      <p:sp>
        <p:nvSpPr>
          <p:cNvPr id="968" name="Google Shape;968;p72"/>
          <p:cNvSpPr/>
          <p:nvPr/>
        </p:nvSpPr>
        <p:spPr>
          <a:xfrm>
            <a:off x="743100" y="1388250"/>
            <a:ext cx="2240400" cy="21270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Small-vessel vasculitis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9" name="Google Shape;969;p72"/>
          <p:cNvSpPr/>
          <p:nvPr/>
        </p:nvSpPr>
        <p:spPr>
          <a:xfrm>
            <a:off x="3183400" y="1388250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Medium-vessel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Polyarteritis nodosa (PAN)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Kawasaki disease (KD)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0" name="Google Shape;970;p72"/>
          <p:cNvSpPr/>
          <p:nvPr/>
        </p:nvSpPr>
        <p:spPr>
          <a:xfrm>
            <a:off x="877950" y="1725000"/>
            <a:ext cx="19401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ANCA associated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GPA, eosinophilic GPA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Microscopic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polyangiitis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1" name="Google Shape;971;p72"/>
          <p:cNvSpPr/>
          <p:nvPr/>
        </p:nvSpPr>
        <p:spPr>
          <a:xfrm>
            <a:off x="3183400" y="2177875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Large</a:t>
            </a: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Giant cell arteritis (GCA)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Takayasu arteritis (TAK)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2" name="Google Shape;972;p72"/>
          <p:cNvSpPr/>
          <p:nvPr/>
        </p:nvSpPr>
        <p:spPr>
          <a:xfrm>
            <a:off x="877950" y="2510100"/>
            <a:ext cx="19401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complex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Anti-GBM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IgA (HSP)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72"/>
          <p:cNvSpPr/>
          <p:nvPr/>
        </p:nvSpPr>
        <p:spPr>
          <a:xfrm>
            <a:off x="3183400" y="2967500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Variable</a:t>
            </a: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Behçet's syndrome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Cogan's syndrome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7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Vasculitis:</a:t>
            </a:r>
            <a:r>
              <a:rPr lang="en"/>
              <a:t> Overview of classification</a:t>
            </a:r>
            <a:endParaRPr/>
          </a:p>
        </p:txBody>
      </p:sp>
      <p:sp>
        <p:nvSpPr>
          <p:cNvPr id="979" name="Google Shape;979;p73"/>
          <p:cNvSpPr/>
          <p:nvPr/>
        </p:nvSpPr>
        <p:spPr>
          <a:xfrm>
            <a:off x="743100" y="1388250"/>
            <a:ext cx="2240400" cy="21270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Small-vessel vasculitis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0" name="Google Shape;980;p73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Primary CNS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vasculitis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1" name="Google Shape;981;p73"/>
          <p:cNvSpPr/>
          <p:nvPr/>
        </p:nvSpPr>
        <p:spPr>
          <a:xfrm>
            <a:off x="5505500" y="3356200"/>
            <a:ext cx="2641800" cy="14298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HCV cryoglobulinemia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HBV, syphilis, cancer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Drug associated ANCA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Drug associated immune complex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2" name="Google Shape;982;p73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Primary CNS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3" name="Google Shape;983;p73"/>
          <p:cNvSpPr/>
          <p:nvPr/>
        </p:nvSpPr>
        <p:spPr>
          <a:xfrm>
            <a:off x="3183400" y="1388250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Medium-vessel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Polyarteritis nodosa (PAN)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Kawasaki disease (KD)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4" name="Google Shape;984;p73"/>
          <p:cNvSpPr/>
          <p:nvPr/>
        </p:nvSpPr>
        <p:spPr>
          <a:xfrm>
            <a:off x="877950" y="1725000"/>
            <a:ext cx="19401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ANCA associated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GPA, eosinophilic GPA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Microscopic polyangiitis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5" name="Google Shape;985;p73"/>
          <p:cNvSpPr/>
          <p:nvPr/>
        </p:nvSpPr>
        <p:spPr>
          <a:xfrm>
            <a:off x="3183400" y="2177875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Large-vessel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Giant cell arteritis (GCA)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Takayasu arteritis (TAK)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6" name="Google Shape;986;p73"/>
          <p:cNvSpPr/>
          <p:nvPr/>
        </p:nvSpPr>
        <p:spPr>
          <a:xfrm>
            <a:off x="877950" y="2510100"/>
            <a:ext cx="19401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complex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Anti-GBM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IgA (HSP)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7" name="Google Shape;987;p73"/>
          <p:cNvSpPr/>
          <p:nvPr/>
        </p:nvSpPr>
        <p:spPr>
          <a:xfrm>
            <a:off x="3183400" y="2967500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Variable-vessel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Behçet's syndrome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Cogan's syndrome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8" name="Google Shape;988;p73"/>
          <p:cNvSpPr/>
          <p:nvPr/>
        </p:nvSpPr>
        <p:spPr>
          <a:xfrm>
            <a:off x="5505500" y="2372225"/>
            <a:ext cx="2641800" cy="881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systemic disease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Rheumatoid vasculitis, lupus vasculitis, IBD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vasculitis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others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7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Vasculitis:</a:t>
            </a:r>
            <a:r>
              <a:rPr lang="en"/>
              <a:t> Overview of classification</a:t>
            </a:r>
            <a:endParaRPr/>
          </a:p>
        </p:txBody>
      </p:sp>
      <p:sp>
        <p:nvSpPr>
          <p:cNvPr id="994" name="Google Shape;994;p74"/>
          <p:cNvSpPr txBox="1"/>
          <p:nvPr>
            <p:ph idx="1" type="body"/>
          </p:nvPr>
        </p:nvSpPr>
        <p:spPr>
          <a:xfrm>
            <a:off x="729450" y="3794250"/>
            <a:ext cx="4576200" cy="10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Leukocytoclastic vasculitis (LCV)</a:t>
            </a:r>
            <a:r>
              <a:rPr lang="en"/>
              <a:t> (hypersensitivity vasculitis)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Histopathologic term, not a diagnosis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Inflammatory infiltrate of small vessels composed of neutrophils</a:t>
            </a:r>
            <a:endParaRPr/>
          </a:p>
        </p:txBody>
      </p:sp>
      <p:sp>
        <p:nvSpPr>
          <p:cNvPr id="995" name="Google Shape;995;p74"/>
          <p:cNvSpPr/>
          <p:nvPr/>
        </p:nvSpPr>
        <p:spPr>
          <a:xfrm>
            <a:off x="743100" y="1388250"/>
            <a:ext cx="2240400" cy="21270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Small-vessel vasculitis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6" name="Google Shape;996;p74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Primary CNS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vasculitis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7" name="Google Shape;997;p74"/>
          <p:cNvSpPr/>
          <p:nvPr/>
        </p:nvSpPr>
        <p:spPr>
          <a:xfrm>
            <a:off x="5505500" y="3356200"/>
            <a:ext cx="2641800" cy="14298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HCV cryoglobulinemia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HBV, syphilis, cancer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Drug associated ANCA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Drug associated immune complex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8" name="Google Shape;998;p74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2F5A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Primary CNS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9" name="Google Shape;999;p74"/>
          <p:cNvSpPr/>
          <p:nvPr/>
        </p:nvSpPr>
        <p:spPr>
          <a:xfrm>
            <a:off x="3183400" y="1388250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Medium-vessel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Polyarteritis nodosa (PAN)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Kawasaki disease (KD)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0" name="Google Shape;1000;p74"/>
          <p:cNvSpPr/>
          <p:nvPr/>
        </p:nvSpPr>
        <p:spPr>
          <a:xfrm>
            <a:off x="877950" y="1725000"/>
            <a:ext cx="19401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ANCA associated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GPA, eosinophilic GPA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Microscopic polyangiitis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1" name="Google Shape;1001;p74"/>
          <p:cNvSpPr/>
          <p:nvPr/>
        </p:nvSpPr>
        <p:spPr>
          <a:xfrm>
            <a:off x="3183400" y="2177875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Large-vessel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Giant cell arteritis (GCA)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Takayasu arteritis (TAK)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2" name="Google Shape;1002;p74"/>
          <p:cNvSpPr/>
          <p:nvPr/>
        </p:nvSpPr>
        <p:spPr>
          <a:xfrm>
            <a:off x="877950" y="2510100"/>
            <a:ext cx="19401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complex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Anti-GBM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IgA (HSP)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3" name="Google Shape;1003;p74"/>
          <p:cNvSpPr/>
          <p:nvPr/>
        </p:nvSpPr>
        <p:spPr>
          <a:xfrm>
            <a:off x="3183400" y="2967500"/>
            <a:ext cx="2122200" cy="6915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Variable-vessel vasculitis</a:t>
            </a:r>
            <a:endParaRPr sz="1200">
              <a:solidFill>
                <a:srgbClr val="54B4D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Behçet's syndrome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Cogan's syndrome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4" name="Google Shape;1004;p74"/>
          <p:cNvSpPr/>
          <p:nvPr/>
        </p:nvSpPr>
        <p:spPr>
          <a:xfrm>
            <a:off x="5505500" y="2372225"/>
            <a:ext cx="2641800" cy="881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systemic disease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Rheumatoid vasculitis, lupus vasculitis, IBD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vasculitis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others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5"/>
          <p:cNvSpPr/>
          <p:nvPr/>
        </p:nvSpPr>
        <p:spPr>
          <a:xfrm>
            <a:off x="743100" y="1388250"/>
            <a:ext cx="2240400" cy="21270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Small-vessel vasculitis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7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Vasculitis:</a:t>
            </a:r>
            <a:r>
              <a:rPr lang="en"/>
              <a:t> Cryoglobulinemia</a:t>
            </a:r>
            <a:endParaRPr/>
          </a:p>
        </p:txBody>
      </p:sp>
      <p:sp>
        <p:nvSpPr>
          <p:cNvPr id="1011" name="Google Shape;1011;p75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Primary CNS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vasculitis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2" name="Google Shape;1012;p75"/>
          <p:cNvSpPr/>
          <p:nvPr/>
        </p:nvSpPr>
        <p:spPr>
          <a:xfrm>
            <a:off x="5505500" y="3356200"/>
            <a:ext cx="2641800" cy="14298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HCV cryoglobulinemia</a:t>
            </a:r>
            <a:endParaRPr sz="12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HBV, syphilis, cancer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Drug associated ANCA vasculitis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Drug associated immune complex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3" name="Google Shape;1013;p75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Cutaneous small-vessel vasculitis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Primary CNS vasculitis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4" name="Google Shape;1014;p75"/>
          <p:cNvSpPr/>
          <p:nvPr/>
        </p:nvSpPr>
        <p:spPr>
          <a:xfrm>
            <a:off x="3183400" y="1388250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Medium-vessel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Polyarteritis nodosa (PAN)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Kawasaki disease (KD)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5" name="Google Shape;1015;p75"/>
          <p:cNvSpPr/>
          <p:nvPr/>
        </p:nvSpPr>
        <p:spPr>
          <a:xfrm>
            <a:off x="877950" y="1725000"/>
            <a:ext cx="19401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ANCA associated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GPA, eosinophilic GPA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Microscopic polyangiitis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6" name="Google Shape;1016;p75"/>
          <p:cNvSpPr/>
          <p:nvPr/>
        </p:nvSpPr>
        <p:spPr>
          <a:xfrm>
            <a:off x="3183400" y="2177875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Large-vessel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Giant cell arteritis (GCA)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Takayasu arteritis (TAK)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7" name="Google Shape;1017;p75"/>
          <p:cNvSpPr/>
          <p:nvPr/>
        </p:nvSpPr>
        <p:spPr>
          <a:xfrm>
            <a:off x="877950" y="2510100"/>
            <a:ext cx="1940100" cy="8814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Immune complex</a:t>
            </a:r>
            <a:endParaRPr b="1"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Anti-GBM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IgA (HSP)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2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8" name="Google Shape;1018;p75"/>
          <p:cNvSpPr/>
          <p:nvPr/>
        </p:nvSpPr>
        <p:spPr>
          <a:xfrm>
            <a:off x="3183400" y="2967500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Variable-vessel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Behçet's syndrome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Cogan's syndrome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9" name="Google Shape;1019;p75"/>
          <p:cNvSpPr/>
          <p:nvPr/>
        </p:nvSpPr>
        <p:spPr>
          <a:xfrm>
            <a:off x="5505500" y="2372225"/>
            <a:ext cx="26418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systemic disease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</a:t>
            </a: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heumatoid vasculitis, lupus vasculitis, IBD vasculitis, others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Vasculitis:</a:t>
            </a:r>
            <a:r>
              <a:rPr lang="en"/>
              <a:t> Cryoglobulinemia</a:t>
            </a:r>
            <a:endParaRPr/>
          </a:p>
        </p:txBody>
      </p:sp>
      <p:sp>
        <p:nvSpPr>
          <p:cNvPr id="1025" name="Google Shape;1025;p76"/>
          <p:cNvSpPr txBox="1"/>
          <p:nvPr>
            <p:ph idx="1" type="body"/>
          </p:nvPr>
        </p:nvSpPr>
        <p:spPr>
          <a:xfrm>
            <a:off x="729450" y="1393075"/>
            <a:ext cx="7252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Main association with cryoglobulinemic vasculitis is </a:t>
            </a:r>
            <a:r>
              <a:rPr b="1" lang="en" sz="1400" u="sng"/>
              <a:t>chronic</a:t>
            </a:r>
            <a:r>
              <a:rPr baseline="30000" lang="en" sz="1400"/>
              <a:t>[2.4] </a:t>
            </a:r>
            <a:r>
              <a:rPr b="1" lang="en" sz="1400"/>
              <a:t> HCV infection</a:t>
            </a:r>
            <a:r>
              <a:rPr lang="en" sz="1400"/>
              <a:t> or </a:t>
            </a:r>
            <a:r>
              <a:rPr b="1" lang="en" sz="1400"/>
              <a:t>connective tissue diseases</a:t>
            </a:r>
            <a:endParaRPr b="1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Causes a </a:t>
            </a:r>
            <a:r>
              <a:rPr b="1" lang="en" sz="1200">
                <a:solidFill>
                  <a:srgbClr val="3B71CA"/>
                </a:solidFill>
              </a:rPr>
              <a:t>mixed cryoglobulinemia syndrome</a:t>
            </a:r>
            <a:endParaRPr b="1" sz="1200">
              <a:solidFill>
                <a:srgbClr val="3B71CA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DF382C"/>
                </a:solidFill>
              </a:rPr>
              <a:t>B-cell hyperactivation</a:t>
            </a:r>
            <a:r>
              <a:rPr lang="en" sz="1400"/>
              <a:t> → expansion of cryoglobulin-producing B-cell clones → Aggregation of immunoglobulins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80% of patients present with triad of </a:t>
            </a:r>
            <a:r>
              <a:rPr b="1" lang="en" sz="1400"/>
              <a:t>purpura, weakness, and arthralgia</a:t>
            </a:r>
            <a:r>
              <a:rPr lang="en" sz="1400"/>
              <a:t> </a:t>
            </a:r>
            <a:r>
              <a:rPr baseline="30000" lang="en" sz="1400"/>
              <a:t>[2.4] </a:t>
            </a:r>
            <a:endParaRPr sz="1400"/>
          </a:p>
        </p:txBody>
      </p:sp>
      <p:sp>
        <p:nvSpPr>
          <p:cNvPr id="1026" name="Google Shape;1026;p76"/>
          <p:cNvSpPr/>
          <p:nvPr/>
        </p:nvSpPr>
        <p:spPr>
          <a:xfrm>
            <a:off x="729450" y="3587775"/>
            <a:ext cx="2994000" cy="949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Skin Biopsy: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Leukocytoclastic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Immunofluorescence</a:t>
            </a: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deposits of IgM, IgG, and/or C3 complement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7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Vasculitis:</a:t>
            </a:r>
            <a:r>
              <a:rPr lang="en"/>
              <a:t> Cryoglobulinemia</a:t>
            </a:r>
            <a:endParaRPr/>
          </a:p>
        </p:txBody>
      </p:sp>
      <p:sp>
        <p:nvSpPr>
          <p:cNvPr id="1032" name="Google Shape;1032;p77"/>
          <p:cNvSpPr txBox="1"/>
          <p:nvPr>
            <p:ph idx="1" type="body"/>
          </p:nvPr>
        </p:nvSpPr>
        <p:spPr>
          <a:xfrm>
            <a:off x="729450" y="1393075"/>
            <a:ext cx="5424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Main association with cryoglobulinemic vasculitis is </a:t>
            </a:r>
            <a:r>
              <a:rPr b="1" lang="en" u="sng"/>
              <a:t>chronic</a:t>
            </a:r>
            <a:r>
              <a:rPr baseline="30000" lang="en"/>
              <a:t>[2.4] </a:t>
            </a:r>
            <a:r>
              <a:rPr b="1" lang="en"/>
              <a:t> HCV infection</a:t>
            </a:r>
            <a:r>
              <a:rPr lang="en"/>
              <a:t> or </a:t>
            </a:r>
            <a:r>
              <a:rPr b="1" lang="en"/>
              <a:t>connective tissue diseases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Causes a </a:t>
            </a:r>
            <a:r>
              <a:rPr b="1" lang="en">
                <a:solidFill>
                  <a:srgbClr val="3B71CA"/>
                </a:solidFill>
              </a:rPr>
              <a:t>mixed cryoglobulinemia syndrome</a:t>
            </a:r>
            <a:endParaRPr b="1">
              <a:solidFill>
                <a:srgbClr val="3B71C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B-cell hyperactivation</a:t>
            </a:r>
            <a:r>
              <a:rPr lang="en"/>
              <a:t> → expansion of cryoglobulin-producing B-cell clones → Aggregation of immunoglobulins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80% of patients present with triad of </a:t>
            </a:r>
            <a:r>
              <a:rPr b="1" lang="en"/>
              <a:t>purpura, weakness, and arthralgia</a:t>
            </a:r>
            <a:r>
              <a:rPr lang="en"/>
              <a:t> </a:t>
            </a:r>
            <a:r>
              <a:rPr baseline="30000" lang="en"/>
              <a:t>[2.4] </a:t>
            </a:r>
            <a:endParaRPr/>
          </a:p>
        </p:txBody>
      </p:sp>
      <p:sp>
        <p:nvSpPr>
          <p:cNvPr id="1033" name="Google Shape;1033;p77"/>
          <p:cNvSpPr/>
          <p:nvPr/>
        </p:nvSpPr>
        <p:spPr>
          <a:xfrm>
            <a:off x="7023600" y="907150"/>
            <a:ext cx="1979700" cy="11964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54B4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Small-vessel vasculitis</a:t>
            </a:r>
            <a:endParaRPr sz="10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4" name="Google Shape;1034;p77"/>
          <p:cNvSpPr/>
          <p:nvPr/>
        </p:nvSpPr>
        <p:spPr>
          <a:xfrm>
            <a:off x="7142752" y="1214380"/>
            <a:ext cx="1714200" cy="778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complex</a:t>
            </a:r>
            <a:endParaRPr b="1" sz="10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Anti-GBM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IgA (HSP)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0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5" name="Google Shape;1035;p77"/>
          <p:cNvSpPr/>
          <p:nvPr/>
        </p:nvSpPr>
        <p:spPr>
          <a:xfrm>
            <a:off x="7023500" y="2095875"/>
            <a:ext cx="1979700" cy="1263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0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HCV cryoglobulinemia</a:t>
            </a:r>
            <a:endParaRPr sz="10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HBV, syphilis, cancer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Drug associated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Drug associated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Others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6" name="Google Shape;1036;p77"/>
          <p:cNvSpPr/>
          <p:nvPr/>
        </p:nvSpPr>
        <p:spPr>
          <a:xfrm>
            <a:off x="4450700" y="3587775"/>
            <a:ext cx="3457500" cy="12633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Unlikely in our case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Serum cryoglobulins negative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No deposits on IF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Typically have other manifestations too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Acute HCV is uncommon cause (most cases are in </a:t>
            </a:r>
            <a:r>
              <a:rPr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chronic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HCV)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7" name="Google Shape;1037;p77"/>
          <p:cNvSpPr/>
          <p:nvPr/>
        </p:nvSpPr>
        <p:spPr>
          <a:xfrm>
            <a:off x="653250" y="3587775"/>
            <a:ext cx="2994000" cy="949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Skin Biopsy: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Leukocytoclastic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Immunofluorescence: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deposits of IgM, IgG, and/or C3 complement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8"/>
          <p:cNvSpPr/>
          <p:nvPr/>
        </p:nvSpPr>
        <p:spPr>
          <a:xfrm>
            <a:off x="743100" y="1388250"/>
            <a:ext cx="2240400" cy="21270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Small-vessel vasculitis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3" name="Google Shape;1043;p7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Vasculitis:</a:t>
            </a:r>
            <a:r>
              <a:rPr lang="en"/>
              <a:t> Antibiotic associated</a:t>
            </a:r>
            <a:endParaRPr/>
          </a:p>
        </p:txBody>
      </p:sp>
      <p:sp>
        <p:nvSpPr>
          <p:cNvPr id="1044" name="Google Shape;1044;p78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Primary CNS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vasculitis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5" name="Google Shape;1045;p78"/>
          <p:cNvSpPr/>
          <p:nvPr/>
        </p:nvSpPr>
        <p:spPr>
          <a:xfrm>
            <a:off x="5505500" y="3356200"/>
            <a:ext cx="2641800" cy="14298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trike="sng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HCV </a:t>
            </a:r>
            <a:r>
              <a:rPr lang="en" sz="1200" strike="sng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200" strike="sng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HBV, syphilis, cancer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Drug associated ANCA vasculitis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Drug associated immune complex</a:t>
            </a:r>
            <a:endParaRPr sz="12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6" name="Google Shape;1046;p78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Primary CNS vasculitis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7" name="Google Shape;1047;p78"/>
          <p:cNvSpPr/>
          <p:nvPr/>
        </p:nvSpPr>
        <p:spPr>
          <a:xfrm>
            <a:off x="877950" y="2510100"/>
            <a:ext cx="19401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complex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Anti-GBM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IgA (HSP)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trike="sng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8" name="Google Shape;1048;p78"/>
          <p:cNvSpPr/>
          <p:nvPr/>
        </p:nvSpPr>
        <p:spPr>
          <a:xfrm>
            <a:off x="3183400" y="1388250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Medium-vessel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Polyarteritis nodosa (PAN)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Kawasaki disease (KD)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9" name="Google Shape;1049;p78"/>
          <p:cNvSpPr/>
          <p:nvPr/>
        </p:nvSpPr>
        <p:spPr>
          <a:xfrm>
            <a:off x="877950" y="1725000"/>
            <a:ext cx="19401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ANCA associated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GPA, eosinophilic GPA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Microscopic polyangiitis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0" name="Google Shape;1050;p78"/>
          <p:cNvSpPr/>
          <p:nvPr/>
        </p:nvSpPr>
        <p:spPr>
          <a:xfrm>
            <a:off x="3183400" y="2177875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Large-vessel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Giant cell arteritis (GCA)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Takayasu arteritis (TAK)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1" name="Google Shape;1051;p78"/>
          <p:cNvSpPr/>
          <p:nvPr/>
        </p:nvSpPr>
        <p:spPr>
          <a:xfrm>
            <a:off x="3183400" y="2967500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Variable-vessel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Behçet's syndrome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Cogan's syndrome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2" name="Google Shape;1052;p78"/>
          <p:cNvSpPr/>
          <p:nvPr/>
        </p:nvSpPr>
        <p:spPr>
          <a:xfrm>
            <a:off x="5505500" y="2372225"/>
            <a:ext cx="26418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systemic disease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Rheumatoid vasculitis, lupus vasculitis, IBD vasculitis, others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Vasculitis:</a:t>
            </a:r>
            <a:r>
              <a:rPr lang="en"/>
              <a:t> Antibiotic associated</a:t>
            </a:r>
            <a:endParaRPr/>
          </a:p>
        </p:txBody>
      </p:sp>
      <p:sp>
        <p:nvSpPr>
          <p:cNvPr id="1058" name="Google Shape;1058;p7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Drug induced leukocytoclastic vasculitis</a:t>
            </a:r>
            <a:r>
              <a:rPr lang="en" sz="1400"/>
              <a:t> account for 10% of all vasculitis cases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2F5AA2"/>
                </a:solidFill>
              </a:rPr>
              <a:t>Antibiotics</a:t>
            </a:r>
            <a:r>
              <a:rPr lang="en" sz="1400">
                <a:solidFill>
                  <a:srgbClr val="2F5AA2"/>
                </a:solidFill>
              </a:rPr>
              <a:t> </a:t>
            </a:r>
            <a:r>
              <a:rPr lang="en" sz="1400"/>
              <a:t>(</a:t>
            </a:r>
            <a:r>
              <a:rPr lang="en" sz="1400"/>
              <a:t>quinolones, </a:t>
            </a:r>
            <a:r>
              <a:rPr lang="en" sz="1400"/>
              <a:t>beta lactams, sulfas) </a:t>
            </a:r>
            <a:r>
              <a:rPr b="1" lang="en" sz="1400">
                <a:solidFill>
                  <a:srgbClr val="2F5AA2"/>
                </a:solidFill>
              </a:rPr>
              <a:t>are common causes</a:t>
            </a:r>
            <a:endParaRPr b="1" sz="1400">
              <a:solidFill>
                <a:srgbClr val="2F5AA2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</a:t>
            </a:r>
            <a:r>
              <a:rPr lang="en" sz="1400"/>
              <a:t>kin lesions (</a:t>
            </a:r>
            <a:r>
              <a:rPr b="1" lang="en" sz="1400">
                <a:solidFill>
                  <a:srgbClr val="896110"/>
                </a:solidFill>
              </a:rPr>
              <a:t>palpable purpura</a:t>
            </a:r>
            <a:r>
              <a:rPr lang="en" sz="1400"/>
              <a:t>) begins </a:t>
            </a:r>
            <a:r>
              <a:rPr b="1" lang="en" sz="1400">
                <a:solidFill>
                  <a:srgbClr val="DF382C"/>
                </a:solidFill>
              </a:rPr>
              <a:t>7-21 days after exposure</a:t>
            </a:r>
            <a:endParaRPr b="1" sz="1400">
              <a:solidFill>
                <a:srgbClr val="DF382C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Mechanism unclear, but antibiotic can act as haptens </a:t>
            </a:r>
            <a:r>
              <a:rPr baseline="30000" lang="en" sz="1400"/>
              <a:t>[2.2, 2.4]</a:t>
            </a:r>
            <a:endParaRPr baseline="30000"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Most cases are </a:t>
            </a:r>
            <a:r>
              <a:rPr b="1" lang="en" sz="1200">
                <a:solidFill>
                  <a:srgbClr val="DF382C"/>
                </a:solidFill>
              </a:rPr>
              <a:t>type III </a:t>
            </a:r>
            <a:r>
              <a:rPr b="1" lang="en" sz="1200">
                <a:solidFill>
                  <a:srgbClr val="DF382C"/>
                </a:solidFill>
              </a:rPr>
              <a:t>hypersensitivity</a:t>
            </a:r>
            <a:r>
              <a:rPr lang="en" sz="1200"/>
              <a:t> (immune complex) reaction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Uncommon to see ANCA associated drug induced from antibiotics (versus hydralazine) </a:t>
            </a:r>
            <a:endParaRPr sz="12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en" sz="1400"/>
              <a:t>Half of patients</a:t>
            </a:r>
            <a:r>
              <a:rPr lang="en" sz="1400"/>
              <a:t> may have </a:t>
            </a:r>
            <a:r>
              <a:rPr b="1" lang="en" sz="1400"/>
              <a:t>systemic manifestations</a:t>
            </a:r>
            <a:r>
              <a:rPr lang="en" sz="1400"/>
              <a:t> (most often renal)</a:t>
            </a:r>
            <a:endParaRPr sz="1400"/>
          </a:p>
        </p:txBody>
      </p:sp>
      <p:sp>
        <p:nvSpPr>
          <p:cNvPr id="1059" name="Google Shape;1059;p79"/>
          <p:cNvSpPr/>
          <p:nvPr/>
        </p:nvSpPr>
        <p:spPr>
          <a:xfrm>
            <a:off x="653250" y="3663975"/>
            <a:ext cx="3377100" cy="1204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Skin Biopsy: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Leukocytoclastic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Immunofluorescence: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deposits of IgM, IgG, and/or C3 complement; </a:t>
            </a:r>
            <a:r>
              <a:rPr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only seen early on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within 48h of rash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8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Vasculitis:</a:t>
            </a:r>
            <a:r>
              <a:rPr lang="en"/>
              <a:t> Antibiotic associated</a:t>
            </a:r>
            <a:endParaRPr/>
          </a:p>
        </p:txBody>
      </p:sp>
      <p:sp>
        <p:nvSpPr>
          <p:cNvPr id="1065" name="Google Shape;1065;p80"/>
          <p:cNvSpPr txBox="1"/>
          <p:nvPr>
            <p:ph idx="1" type="body"/>
          </p:nvPr>
        </p:nvSpPr>
        <p:spPr>
          <a:xfrm>
            <a:off x="729450" y="1393075"/>
            <a:ext cx="5788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Drug induced leukocytoclastic vasculitis</a:t>
            </a:r>
            <a:r>
              <a:rPr lang="en"/>
              <a:t> account for 10% of all vasculitis cases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2F5AA2"/>
                </a:solidFill>
              </a:rPr>
              <a:t>Antibiotics</a:t>
            </a:r>
            <a:r>
              <a:rPr lang="en">
                <a:solidFill>
                  <a:srgbClr val="2F5AA2"/>
                </a:solidFill>
              </a:rPr>
              <a:t> </a:t>
            </a:r>
            <a:r>
              <a:rPr lang="en"/>
              <a:t>(quinolones, beta lactams, sulfas) </a:t>
            </a:r>
            <a:r>
              <a:rPr b="1" lang="en">
                <a:solidFill>
                  <a:srgbClr val="2F5AA2"/>
                </a:solidFill>
              </a:rPr>
              <a:t>are common causes</a:t>
            </a:r>
            <a:endParaRPr b="1">
              <a:solidFill>
                <a:srgbClr val="2F5AA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Skin lesions (</a:t>
            </a:r>
            <a:r>
              <a:rPr b="1" lang="en">
                <a:solidFill>
                  <a:srgbClr val="896110"/>
                </a:solidFill>
              </a:rPr>
              <a:t>palpable purpura</a:t>
            </a:r>
            <a:r>
              <a:rPr lang="en"/>
              <a:t>) begins </a:t>
            </a:r>
            <a:r>
              <a:rPr b="1" lang="en">
                <a:solidFill>
                  <a:srgbClr val="DF382C"/>
                </a:solidFill>
              </a:rPr>
              <a:t>7-21 days after exposure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Mechanism unclear, but antibiotic can act as haptens </a:t>
            </a:r>
            <a:r>
              <a:rPr baseline="30000" lang="en"/>
              <a:t>[2.2, 2.4]</a:t>
            </a:r>
            <a:endParaRPr baseline="300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cases are </a:t>
            </a:r>
            <a:r>
              <a:rPr b="1" lang="en">
                <a:solidFill>
                  <a:srgbClr val="DF382C"/>
                </a:solidFill>
              </a:rPr>
              <a:t>type III hypersensitivity</a:t>
            </a:r>
            <a:r>
              <a:rPr lang="en"/>
              <a:t> (immune complex) reaction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Uncommon to see ANCA associated drug induced from antibiotics (versus hydralazine)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Half of patients</a:t>
            </a:r>
            <a:r>
              <a:rPr lang="en"/>
              <a:t> may have </a:t>
            </a:r>
            <a:r>
              <a:rPr b="1" lang="en"/>
              <a:t>systemic manifestations</a:t>
            </a:r>
            <a:r>
              <a:rPr lang="en"/>
              <a:t> (most often renal)</a:t>
            </a:r>
            <a:endParaRPr/>
          </a:p>
        </p:txBody>
      </p:sp>
      <p:sp>
        <p:nvSpPr>
          <p:cNvPr id="1066" name="Google Shape;1066;p80"/>
          <p:cNvSpPr/>
          <p:nvPr/>
        </p:nvSpPr>
        <p:spPr>
          <a:xfrm>
            <a:off x="653250" y="3663975"/>
            <a:ext cx="3377100" cy="1204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Skin Biopsy: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Leukocytoclastic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Immunofluorescence: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deposits of IgM, IgG, and/or C3 complement; </a:t>
            </a:r>
            <a:r>
              <a:rPr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only seen early on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within 48h of rash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7" name="Google Shape;1067;p80"/>
          <p:cNvSpPr/>
          <p:nvPr/>
        </p:nvSpPr>
        <p:spPr>
          <a:xfrm>
            <a:off x="6582375" y="1880868"/>
            <a:ext cx="2226300" cy="1204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0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HCV cryoglobulinemia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HBV, syphilis, cancer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Drug associated ANCA vasculitis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Drug associated immune complex</a:t>
            </a:r>
            <a:endParaRPr sz="10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Others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68" name="Google Shape;1068;p80"/>
          <p:cNvSpPr/>
          <p:nvPr/>
        </p:nvSpPr>
        <p:spPr>
          <a:xfrm>
            <a:off x="6582375" y="1009775"/>
            <a:ext cx="2226300" cy="742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0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000">
              <a:solidFill>
                <a:srgbClr val="1A1A1A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Primary CNS vasculitis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Others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9" name="Google Shape;1069;p80"/>
          <p:cNvSpPr/>
          <p:nvPr/>
        </p:nvSpPr>
        <p:spPr>
          <a:xfrm>
            <a:off x="4450700" y="3587775"/>
            <a:ext cx="3279600" cy="9534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Less likely </a:t>
            </a: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in our case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Rash developed </a:t>
            </a: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4 days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after getting antibiotics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No further rash on Ancef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1"/>
          <p:cNvSpPr/>
          <p:nvPr/>
        </p:nvSpPr>
        <p:spPr>
          <a:xfrm>
            <a:off x="743100" y="1388250"/>
            <a:ext cx="2240400" cy="21270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Small-vessel vasculitis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5" name="Google Shape;1075;p8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Vasculitis:</a:t>
            </a:r>
            <a:r>
              <a:rPr lang="en"/>
              <a:t> Endocarditis</a:t>
            </a:r>
            <a:endParaRPr/>
          </a:p>
        </p:txBody>
      </p:sp>
      <p:sp>
        <p:nvSpPr>
          <p:cNvPr id="1076" name="Google Shape;1076;p81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Primary CNS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vasculitis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7" name="Google Shape;1077;p81"/>
          <p:cNvSpPr/>
          <p:nvPr/>
        </p:nvSpPr>
        <p:spPr>
          <a:xfrm>
            <a:off x="5505500" y="3356200"/>
            <a:ext cx="2641800" cy="14298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trike="sng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HCV cryoglobulinemia</a:t>
            </a:r>
            <a:endParaRPr sz="1200" strike="sng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HBV, syphilis, cancer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Drug associated ANCA vasculitis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trike="sng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Drug associated immune complex</a:t>
            </a:r>
            <a:endParaRPr sz="1200" strike="sng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Others (</a:t>
            </a:r>
            <a:r>
              <a:rPr lang="en" sz="12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endocarditis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8" name="Google Shape;1078;p81"/>
          <p:cNvSpPr/>
          <p:nvPr/>
        </p:nvSpPr>
        <p:spPr>
          <a:xfrm>
            <a:off x="5505500" y="1388250"/>
            <a:ext cx="26418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Single-organ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trike="sng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Cutaneous small-vessel vasculitis</a:t>
            </a:r>
            <a:endParaRPr sz="1200" strike="sng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Primary CNS vasculitis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Others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9" name="Google Shape;1079;p81"/>
          <p:cNvSpPr/>
          <p:nvPr/>
        </p:nvSpPr>
        <p:spPr>
          <a:xfrm>
            <a:off x="3183400" y="1388250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Medium-vessel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Polyarteritis nodosa (PAN)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Kawasaki disease (KD)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0" name="Google Shape;1080;p81"/>
          <p:cNvSpPr/>
          <p:nvPr/>
        </p:nvSpPr>
        <p:spPr>
          <a:xfrm>
            <a:off x="3183400" y="2177875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Large-vessel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Giant cell arteritis (GCA)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Takayasu arteritis (TAK)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1" name="Google Shape;1081;p81"/>
          <p:cNvSpPr/>
          <p:nvPr/>
        </p:nvSpPr>
        <p:spPr>
          <a:xfrm>
            <a:off x="3183400" y="2967500"/>
            <a:ext cx="21222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Variable-vessel vasculitis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Behçet's syndrome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Cogan's syndrome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2" name="Google Shape;1082;p81"/>
          <p:cNvSpPr/>
          <p:nvPr/>
        </p:nvSpPr>
        <p:spPr>
          <a:xfrm>
            <a:off x="5505500" y="2372225"/>
            <a:ext cx="26418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systemic disease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Rheumatoid vasculitis, lupus vasculitis, IBD vasculitis, others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3" name="Google Shape;1083;p81"/>
          <p:cNvSpPr/>
          <p:nvPr/>
        </p:nvSpPr>
        <p:spPr>
          <a:xfrm>
            <a:off x="877950" y="2510100"/>
            <a:ext cx="1940100" cy="8814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Immune complex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Anti-GBM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IgA (HSP)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trike="sng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Cryoglobulinemia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4" name="Google Shape;1084;p81"/>
          <p:cNvSpPr/>
          <p:nvPr/>
        </p:nvSpPr>
        <p:spPr>
          <a:xfrm>
            <a:off x="877950" y="1725000"/>
            <a:ext cx="1940100" cy="691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ANCA associated</a:t>
            </a:r>
            <a:endParaRPr b="1"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GPA, eosinophilic GPA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Microscopic polyangiitis</a:t>
            </a:r>
            <a:endParaRPr sz="12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729450" y="1393075"/>
            <a:ext cx="7688700" cy="30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54 y/o M</a:t>
            </a:r>
            <a:r>
              <a:rPr lang="en"/>
              <a:t> with PMH including T2DM (A1c 9.6), psoriasis, congenital foot deformity, </a:t>
            </a:r>
            <a:r>
              <a:rPr b="1" lang="en"/>
              <a:t>recent MRSA bacteremia</a:t>
            </a:r>
            <a:r>
              <a:rPr lang="en"/>
              <a:t> 2/2 toe OM c/b possible AoV endocarditis (on DAP/FEP/MTZ for past 5 weeks), recent fevers from PICC associated DVT p/w </a:t>
            </a:r>
            <a:r>
              <a:rPr b="1" lang="en">
                <a:solidFill>
                  <a:srgbClr val="1A1A1A"/>
                </a:solidFill>
              </a:rPr>
              <a:t>fevers</a:t>
            </a:r>
            <a:endParaRPr>
              <a:solidFill>
                <a:srgbClr val="1A1A1A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Since most recent discharge (2 weeks ago), has noted </a:t>
            </a:r>
            <a:r>
              <a:rPr b="1" lang="en" sz="1400">
                <a:solidFill>
                  <a:srgbClr val="3B71CA"/>
                </a:solidFill>
              </a:rPr>
              <a:t>dry cough</a:t>
            </a:r>
            <a:endParaRPr b="1" sz="1400">
              <a:solidFill>
                <a:srgbClr val="3B71CA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Eventually developed to </a:t>
            </a:r>
            <a:r>
              <a:rPr b="1" lang="en" sz="1200">
                <a:solidFill>
                  <a:srgbClr val="3B71CA"/>
                </a:solidFill>
              </a:rPr>
              <a:t>pleuritic</a:t>
            </a:r>
            <a:r>
              <a:rPr b="1" lang="en" sz="1200">
                <a:solidFill>
                  <a:srgbClr val="3B71CA"/>
                </a:solidFill>
              </a:rPr>
              <a:t> chest pain</a:t>
            </a:r>
            <a:endParaRPr b="1" sz="1200">
              <a:solidFill>
                <a:srgbClr val="3B71CA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 dyspnea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Four days ago, started </a:t>
            </a:r>
            <a:r>
              <a:rPr b="1" lang="en" sz="1400">
                <a:solidFill>
                  <a:srgbClr val="DF382C"/>
                </a:solidFill>
              </a:rPr>
              <a:t>having infusion reactions</a:t>
            </a:r>
            <a:r>
              <a:rPr lang="en" sz="1400"/>
              <a:t> shortly after giving cefepime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</a:t>
            </a:r>
            <a:r>
              <a:rPr lang="en" sz="1200"/>
              <a:t>ransient sensation of swelling/</a:t>
            </a:r>
            <a:r>
              <a:rPr b="1" lang="en" sz="1200"/>
              <a:t>fullness in his bilateral submandibular jaw</a:t>
            </a:r>
            <a:r>
              <a:rPr lang="en" sz="1200"/>
              <a:t>/neck with associated </a:t>
            </a:r>
            <a:r>
              <a:rPr b="1" lang="en" sz="1200">
                <a:solidFill>
                  <a:srgbClr val="3B71CA"/>
                </a:solidFill>
              </a:rPr>
              <a:t>stomach/upper abdominal discomfort</a:t>
            </a:r>
            <a:endParaRPr b="1" sz="1200">
              <a:solidFill>
                <a:srgbClr val="3B71CA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 new/changed rash or pruritus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Starting yesterday, developed </a:t>
            </a:r>
            <a:r>
              <a:rPr b="1" lang="en" sz="1400">
                <a:solidFill>
                  <a:srgbClr val="DF382C"/>
                </a:solidFill>
              </a:rPr>
              <a:t>fevers</a:t>
            </a:r>
            <a:r>
              <a:rPr lang="en" sz="1400"/>
              <a:t> (to 101’s)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Questionable if </a:t>
            </a:r>
            <a:r>
              <a:rPr lang="en" sz="1200"/>
              <a:t>temporally</a:t>
            </a:r>
            <a:r>
              <a:rPr lang="en" sz="1200"/>
              <a:t> related to cefepime</a:t>
            </a:r>
            <a:endParaRPr sz="12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8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Vasculitis:</a:t>
            </a:r>
            <a:r>
              <a:rPr lang="en"/>
              <a:t> Endocarditis</a:t>
            </a:r>
            <a:endParaRPr/>
          </a:p>
        </p:txBody>
      </p:sp>
      <p:sp>
        <p:nvSpPr>
          <p:cNvPr id="1090" name="Google Shape;1090;p82"/>
          <p:cNvSpPr txBox="1"/>
          <p:nvPr>
            <p:ph idx="1" type="body"/>
          </p:nvPr>
        </p:nvSpPr>
        <p:spPr>
          <a:xfrm>
            <a:off x="729450" y="1393075"/>
            <a:ext cx="7740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Tricky because </a:t>
            </a:r>
            <a:r>
              <a:rPr lang="en"/>
              <a:t>endocarditis’ embolic</a:t>
            </a:r>
            <a:r>
              <a:rPr lang="en"/>
              <a:t> phenomenon can </a:t>
            </a:r>
            <a:r>
              <a:rPr b="1" lang="en"/>
              <a:t>mimic vasculitis</a:t>
            </a:r>
            <a:r>
              <a:rPr lang="en"/>
              <a:t>, but endocarditis can also rarely </a:t>
            </a:r>
            <a:r>
              <a:rPr b="1" lang="en"/>
              <a:t>cause vasculitis </a:t>
            </a:r>
            <a:r>
              <a:rPr b="1" lang="en"/>
              <a:t>itself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review </a:t>
            </a:r>
            <a:r>
              <a:rPr baseline="30000" lang="en"/>
              <a:t>[2.5]</a:t>
            </a:r>
            <a:r>
              <a:rPr lang="en"/>
              <a:t>, higher risk for </a:t>
            </a:r>
            <a:r>
              <a:rPr b="1" lang="en">
                <a:solidFill>
                  <a:srgbClr val="DF382C"/>
                </a:solidFill>
              </a:rPr>
              <a:t>immunologic phenomenon in subacute endocarditis</a:t>
            </a:r>
            <a:r>
              <a:rPr lang="en"/>
              <a:t> (atypical pathogen, right sided)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Variable mechanisms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often </a:t>
            </a:r>
            <a:r>
              <a:rPr lang="en">
                <a:solidFill>
                  <a:srgbClr val="DF382C"/>
                </a:solidFill>
              </a:rPr>
              <a:t>immune complex mediated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Even </a:t>
            </a:r>
            <a:r>
              <a:rPr lang="en">
                <a:solidFill>
                  <a:srgbClr val="3B71CA"/>
                </a:solidFill>
              </a:rPr>
              <a:t>cryoglobulinemic</a:t>
            </a:r>
            <a:r>
              <a:rPr lang="en"/>
              <a:t> vasculitis (in a patient with chronic HCV </a:t>
            </a:r>
            <a:r>
              <a:rPr baseline="30000" lang="en"/>
              <a:t>[2.5]</a:t>
            </a:r>
            <a:r>
              <a:rPr lang="en"/>
              <a:t>)</a:t>
            </a:r>
            <a:endParaRPr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Some reports of inducing autoantibody formation (</a:t>
            </a:r>
            <a:r>
              <a:rPr lang="en">
                <a:solidFill>
                  <a:srgbClr val="3B71CA"/>
                </a:solidFill>
              </a:rPr>
              <a:t>ANCA </a:t>
            </a:r>
            <a:r>
              <a:rPr lang="en"/>
              <a:t>vasculitis) </a:t>
            </a:r>
            <a:r>
              <a:rPr baseline="30000" lang="en"/>
              <a:t>[2.2]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Often diagnosed by </a:t>
            </a:r>
            <a:r>
              <a:rPr b="1" lang="en">
                <a:solidFill>
                  <a:srgbClr val="0C622E"/>
                </a:solidFill>
              </a:rPr>
              <a:t>improvement of vasculitis with treatment of endocarditis</a:t>
            </a:r>
            <a:r>
              <a:rPr lang="en"/>
              <a:t> (including valve replacement)</a:t>
            </a:r>
            <a:endParaRPr/>
          </a:p>
        </p:txBody>
      </p:sp>
      <p:sp>
        <p:nvSpPr>
          <p:cNvPr id="1091" name="Google Shape;1091;p82"/>
          <p:cNvSpPr/>
          <p:nvPr/>
        </p:nvSpPr>
        <p:spPr>
          <a:xfrm>
            <a:off x="653250" y="3663975"/>
            <a:ext cx="3377100" cy="1271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Skin Biopsy: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Leukocytoclastic vasculitis or septic emboli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Immunofluorescence: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deposits of IgM, IgG, and/or C3 complement </a:t>
            </a:r>
            <a:r>
              <a:rPr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if immune complex mediated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otherwise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nonspecific</a:t>
            </a:r>
            <a:r>
              <a:rPr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aseline="30000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[2.3]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8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622E"/>
                </a:solidFill>
              </a:rPr>
              <a:t>Vasculitis:</a:t>
            </a:r>
            <a:r>
              <a:rPr lang="en"/>
              <a:t> Endocarditis</a:t>
            </a:r>
            <a:endParaRPr/>
          </a:p>
        </p:txBody>
      </p:sp>
      <p:sp>
        <p:nvSpPr>
          <p:cNvPr id="1097" name="Google Shape;1097;p83"/>
          <p:cNvSpPr txBox="1"/>
          <p:nvPr>
            <p:ph idx="1" type="body"/>
          </p:nvPr>
        </p:nvSpPr>
        <p:spPr>
          <a:xfrm>
            <a:off x="729450" y="1393075"/>
            <a:ext cx="5772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Tricky because endocarditis’ embolic phenomenon can </a:t>
            </a:r>
            <a:r>
              <a:rPr b="1" lang="en"/>
              <a:t>mimic vasculitis</a:t>
            </a:r>
            <a:r>
              <a:rPr lang="en"/>
              <a:t>, but endocarditis can also rarely </a:t>
            </a:r>
            <a:r>
              <a:rPr b="1" lang="en"/>
              <a:t>cause vasculitis itself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one review </a:t>
            </a:r>
            <a:r>
              <a:rPr baseline="30000" lang="en"/>
              <a:t>[2.5]</a:t>
            </a:r>
            <a:r>
              <a:rPr lang="en"/>
              <a:t>, higher risk for </a:t>
            </a:r>
            <a:r>
              <a:rPr b="1" lang="en">
                <a:solidFill>
                  <a:srgbClr val="DF382C"/>
                </a:solidFill>
              </a:rPr>
              <a:t>immunologic phenomenon in subacute endocarditis</a:t>
            </a:r>
            <a:r>
              <a:rPr lang="en"/>
              <a:t> (atypical pathogen, right sided) 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Variable mechanisms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Most often </a:t>
            </a:r>
            <a:r>
              <a:rPr lang="en">
                <a:solidFill>
                  <a:srgbClr val="DF382C"/>
                </a:solidFill>
              </a:rPr>
              <a:t>immune complex mediated</a:t>
            </a:r>
            <a:r>
              <a:rPr lang="en"/>
              <a:t>, even </a:t>
            </a:r>
            <a:r>
              <a:rPr lang="en">
                <a:solidFill>
                  <a:srgbClr val="3B71CA"/>
                </a:solidFill>
              </a:rPr>
              <a:t>cryoglobulinemic</a:t>
            </a:r>
            <a:r>
              <a:rPr lang="en"/>
              <a:t> </a:t>
            </a:r>
            <a:r>
              <a:rPr baseline="30000" lang="en"/>
              <a:t>[2.5]</a:t>
            </a:r>
            <a:endParaRPr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Some reports of inducing autoantibody formation (</a:t>
            </a:r>
            <a:r>
              <a:rPr lang="en">
                <a:solidFill>
                  <a:srgbClr val="3B71CA"/>
                </a:solidFill>
              </a:rPr>
              <a:t>ANCA </a:t>
            </a:r>
            <a:r>
              <a:rPr lang="en"/>
              <a:t>vasculitis) </a:t>
            </a:r>
            <a:r>
              <a:rPr baseline="30000" lang="en"/>
              <a:t>[2.2]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Diagnosed by </a:t>
            </a:r>
            <a:r>
              <a:rPr b="1" lang="en">
                <a:solidFill>
                  <a:srgbClr val="0C622E"/>
                </a:solidFill>
              </a:rPr>
              <a:t>improvement with treatment of endocarditis</a:t>
            </a:r>
            <a:endParaRPr/>
          </a:p>
        </p:txBody>
      </p:sp>
      <p:sp>
        <p:nvSpPr>
          <p:cNvPr id="1098" name="Google Shape;1098;p83"/>
          <p:cNvSpPr/>
          <p:nvPr/>
        </p:nvSpPr>
        <p:spPr>
          <a:xfrm>
            <a:off x="6558750" y="1393068"/>
            <a:ext cx="2226300" cy="12048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Vasculitis associated with probable etiology</a:t>
            </a:r>
            <a:endParaRPr sz="10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strike="sng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HCV cryoglobulinemia</a:t>
            </a:r>
            <a:endParaRPr sz="1000" strike="sng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HBV, syphilis, cancer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Drug associated ANCA vasculitis</a:t>
            </a:r>
            <a:endParaRPr sz="1000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strike="sngStrike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Drug associated immune complex</a:t>
            </a:r>
            <a:endParaRPr sz="1000" strike="sngStrike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A1A1A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Others</a:t>
            </a:r>
            <a:r>
              <a:rPr lang="en" sz="10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(endocarditis)</a:t>
            </a:r>
            <a:endParaRPr sz="10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9" name="Google Shape;1099;p83"/>
          <p:cNvSpPr/>
          <p:nvPr/>
        </p:nvSpPr>
        <p:spPr>
          <a:xfrm>
            <a:off x="653250" y="3663975"/>
            <a:ext cx="3377100" cy="1271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Skin Biopsy: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Leukocytoclastic vasculitis or septic emboli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Immunofluorescence: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deposits of IgM, IgG, and/or C3 complement </a:t>
            </a:r>
            <a:r>
              <a:rPr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if immune complex mediated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otherwise nonspecific</a:t>
            </a:r>
            <a:r>
              <a:rPr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aseline="30000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[2.3]</a:t>
            </a:r>
            <a:endParaRPr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0" name="Google Shape;1100;p83"/>
          <p:cNvSpPr/>
          <p:nvPr/>
        </p:nvSpPr>
        <p:spPr>
          <a:xfrm>
            <a:off x="4450700" y="3587775"/>
            <a:ext cx="3279600" cy="12048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Possible</a:t>
            </a:r>
            <a:r>
              <a:rPr b="1" i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in our case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Prompt resolution of rash with antibiotics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Doesn’t </a:t>
            </a:r>
            <a:r>
              <a:rPr i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have 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to be mediated by immune complexes (so IF could be negative)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85"/>
          <p:cNvSpPr txBox="1"/>
          <p:nvPr>
            <p:ph type="title"/>
          </p:nvPr>
        </p:nvSpPr>
        <p:spPr>
          <a:xfrm>
            <a:off x="729450" y="632850"/>
            <a:ext cx="531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  <p:sp>
        <p:nvSpPr>
          <p:cNvPr id="1111" name="Google Shape;1111;p85"/>
          <p:cNvSpPr txBox="1"/>
          <p:nvPr>
            <p:ph idx="1" type="body"/>
          </p:nvPr>
        </p:nvSpPr>
        <p:spPr>
          <a:xfrm>
            <a:off x="393225" y="1393075"/>
            <a:ext cx="6810900" cy="33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✓"/>
            </a:pPr>
            <a:r>
              <a:rPr lang="en"/>
              <a:t>Abnormal labs occur frequently during OPAT, but </a:t>
            </a:r>
            <a:r>
              <a:rPr b="1" lang="en"/>
              <a:t>labs alone rarely drive a change in therapy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b="1" lang="en">
                <a:solidFill>
                  <a:srgbClr val="0C622E"/>
                </a:solidFill>
              </a:rPr>
              <a:t>Antibiotic associated neutropenia</a:t>
            </a:r>
            <a:r>
              <a:rPr lang="en"/>
              <a:t> is common (2.2% - 34%), often </a:t>
            </a:r>
            <a:r>
              <a:rPr lang="en"/>
              <a:t>occurring</a:t>
            </a:r>
            <a:r>
              <a:rPr lang="en"/>
              <a:t> in the </a:t>
            </a:r>
            <a:r>
              <a:rPr b="1" lang="en">
                <a:solidFill>
                  <a:srgbClr val="3B71CA"/>
                </a:solidFill>
              </a:rPr>
              <a:t>third week of therapy</a:t>
            </a:r>
            <a:r>
              <a:rPr lang="en"/>
              <a:t>. Most patients will be </a:t>
            </a:r>
            <a:r>
              <a:rPr b="1" lang="en">
                <a:solidFill>
                  <a:srgbClr val="DF382C"/>
                </a:solidFill>
              </a:rPr>
              <a:t>asymptomatic</a:t>
            </a:r>
            <a:endParaRPr b="1">
              <a:solidFill>
                <a:srgbClr val="DF382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b="1" lang="en">
                <a:solidFill>
                  <a:srgbClr val="356635"/>
                </a:solidFill>
              </a:rPr>
              <a:t>Cephalosporin induced liver injury</a:t>
            </a:r>
            <a:r>
              <a:rPr lang="en"/>
              <a:t> is most often a </a:t>
            </a:r>
            <a:r>
              <a:rPr b="1" lang="en">
                <a:solidFill>
                  <a:srgbClr val="DF382C"/>
                </a:solidFill>
              </a:rPr>
              <a:t>mild cholestatic elevation</a:t>
            </a:r>
            <a:r>
              <a:rPr lang="en"/>
              <a:t> </a:t>
            </a:r>
            <a:r>
              <a:rPr lang="en"/>
              <a:t>occurring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1-4 weeks</a:t>
            </a:r>
            <a:r>
              <a:rPr lang="en"/>
              <a:t> after the first dose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b="1" lang="en">
                <a:solidFill>
                  <a:srgbClr val="356635"/>
                </a:solidFill>
              </a:rPr>
              <a:t>Eosinophilia </a:t>
            </a:r>
            <a:r>
              <a:rPr lang="en"/>
              <a:t>should </a:t>
            </a:r>
            <a:r>
              <a:rPr b="1" lang="en"/>
              <a:t>heighten</a:t>
            </a:r>
            <a:r>
              <a:rPr b="1" lang="en"/>
              <a:t> </a:t>
            </a:r>
            <a:r>
              <a:rPr b="1" lang="en"/>
              <a:t>awareness</a:t>
            </a:r>
            <a:r>
              <a:rPr b="1" lang="en"/>
              <a:t> for possible </a:t>
            </a:r>
            <a:r>
              <a:rPr b="1" lang="en">
                <a:solidFill>
                  <a:srgbClr val="DF382C"/>
                </a:solidFill>
              </a:rPr>
              <a:t>hypersensitivity reactions</a:t>
            </a:r>
            <a:r>
              <a:rPr lang="en"/>
              <a:t>, </a:t>
            </a:r>
            <a:r>
              <a:rPr lang="en"/>
              <a:t>particularly when it occurs early in the treatment course (in the </a:t>
            </a:r>
            <a:r>
              <a:rPr b="1" lang="en">
                <a:solidFill>
                  <a:srgbClr val="3B71CA"/>
                </a:solidFill>
              </a:rPr>
              <a:t>first two weeks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✓"/>
            </a:pPr>
            <a:r>
              <a:rPr b="1" lang="en">
                <a:solidFill>
                  <a:srgbClr val="356635"/>
                </a:solidFill>
              </a:rPr>
              <a:t>HCV’s</a:t>
            </a:r>
            <a:r>
              <a:rPr lang="en"/>
              <a:t> </a:t>
            </a:r>
            <a:r>
              <a:rPr b="1" lang="en"/>
              <a:t>eclipse period</a:t>
            </a:r>
            <a:r>
              <a:rPr lang="en"/>
              <a:t> is </a:t>
            </a:r>
            <a:r>
              <a:rPr b="1" lang="en"/>
              <a:t>~2 weeks</a:t>
            </a:r>
            <a:r>
              <a:rPr lang="en"/>
              <a:t>; </a:t>
            </a:r>
            <a:r>
              <a:rPr b="1" lang="en">
                <a:solidFill>
                  <a:srgbClr val="3B71CA"/>
                </a:solidFill>
              </a:rPr>
              <a:t>window period</a:t>
            </a:r>
            <a:r>
              <a:rPr lang="en"/>
              <a:t> is </a:t>
            </a:r>
            <a:r>
              <a:rPr b="1" lang="en">
                <a:solidFill>
                  <a:srgbClr val="3B71CA"/>
                </a:solidFill>
              </a:rPr>
              <a:t>2-6 months</a:t>
            </a:r>
            <a:endParaRPr b="1">
              <a:solidFill>
                <a:srgbClr val="3B71CA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❖"/>
            </a:pPr>
            <a:r>
              <a:rPr b="1" lang="en">
                <a:solidFill>
                  <a:srgbClr val="DF382C"/>
                </a:solidFill>
              </a:rPr>
              <a:t>LFT abnormalities</a:t>
            </a:r>
            <a:r>
              <a:rPr b="1" lang="en"/>
              <a:t> often occur </a:t>
            </a:r>
            <a:r>
              <a:rPr b="1" lang="en">
                <a:solidFill>
                  <a:srgbClr val="DF382C"/>
                </a:solidFill>
              </a:rPr>
              <a:t>before seroconversion</a:t>
            </a:r>
            <a:r>
              <a:rPr lang="en"/>
              <a:t>, so should obtain PCR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✓"/>
            </a:pPr>
            <a:r>
              <a:rPr b="1" lang="en">
                <a:solidFill>
                  <a:srgbClr val="356635"/>
                </a:solidFill>
              </a:rPr>
              <a:t>Vasculitis is complicated</a:t>
            </a:r>
            <a:r>
              <a:rPr lang="en"/>
              <a:t>; biopsy alone may not reveal the diagnosis so clinical context is key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1200"/>
              </a:spcAft>
              <a:buSzPts val="1100"/>
              <a:buChar char="❖"/>
            </a:pPr>
            <a:r>
              <a:rPr b="1" lang="en">
                <a:solidFill>
                  <a:srgbClr val="DF382C"/>
                </a:solidFill>
              </a:rPr>
              <a:t>Endocarditis</a:t>
            </a:r>
            <a:r>
              <a:rPr lang="en"/>
              <a:t>, particularly </a:t>
            </a:r>
            <a:r>
              <a:rPr b="1" lang="en">
                <a:solidFill>
                  <a:srgbClr val="DF382C"/>
                </a:solidFill>
              </a:rPr>
              <a:t>subacute </a:t>
            </a:r>
            <a:r>
              <a:rPr b="1" lang="en"/>
              <a:t>endocarditis</a:t>
            </a:r>
            <a:r>
              <a:rPr lang="en"/>
              <a:t>, may cause an </a:t>
            </a:r>
            <a:r>
              <a:rPr b="1" lang="en">
                <a:solidFill>
                  <a:srgbClr val="DF382C"/>
                </a:solidFill>
              </a:rPr>
              <a:t>immune complex mediated LCV</a:t>
            </a:r>
            <a:r>
              <a:rPr lang="en"/>
              <a:t>, though can also cause </a:t>
            </a:r>
            <a:r>
              <a:rPr b="1" lang="en"/>
              <a:t>cryoglobulinemic or ANCA vasculitis</a:t>
            </a:r>
            <a:endParaRPr b="1"/>
          </a:p>
        </p:txBody>
      </p:sp>
      <p:sp>
        <p:nvSpPr>
          <p:cNvPr id="1112" name="Google Shape;1112;p85"/>
          <p:cNvSpPr txBox="1"/>
          <p:nvPr/>
        </p:nvSpPr>
        <p:spPr>
          <a:xfrm>
            <a:off x="724950" y="4753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Slides available on </a:t>
            </a:r>
            <a:r>
              <a:rPr lang="en" sz="1200" u="sng">
                <a:solidFill>
                  <a:srgbClr val="1C367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hunterratliff1.com/talk/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; Citations available via QR code or via the  “citations” button on the website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3" name="Google Shape;111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4076" y="1575475"/>
            <a:ext cx="1813224" cy="27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85"/>
          <p:cNvPicPr preferRelativeResize="0"/>
          <p:nvPr/>
        </p:nvPicPr>
        <p:blipFill rotWithShape="1">
          <a:blip r:embed="rId5">
            <a:alphaModFix/>
          </a:blip>
          <a:srcRect b="10811" l="11348" r="10811" t="11355"/>
          <a:stretch/>
        </p:blipFill>
        <p:spPr>
          <a:xfrm>
            <a:off x="7710850" y="43625"/>
            <a:ext cx="1360500" cy="13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Social, Exposures, Risk Factors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729450" y="1393075"/>
            <a:ext cx="76887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Geographic &amp; Occupational: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The patient lives in Morgantown, West Virginia with his wife. He denies recent travel. </a:t>
            </a:r>
            <a:r>
              <a:rPr lang="en"/>
              <a:t>No worrisome risk factors for Legionella </a:t>
            </a:r>
            <a:r>
              <a:rPr lang="en">
                <a:solidFill>
                  <a:srgbClr val="858585"/>
                </a:solidFill>
              </a:rPr>
              <a:t>(has not worked on water tanks, AC, plumbing). </a:t>
            </a:r>
            <a:r>
              <a:rPr lang="en"/>
              <a:t>States </a:t>
            </a:r>
            <a:r>
              <a:rPr b="1" lang="en"/>
              <a:t>he </a:t>
            </a:r>
            <a:r>
              <a:rPr b="1" lang="en"/>
              <a:t>works in </a:t>
            </a:r>
            <a:r>
              <a:rPr b="1" lang="en">
                <a:solidFill>
                  <a:srgbClr val="DF382C"/>
                </a:solidFill>
              </a:rPr>
              <a:t>“IT”</a:t>
            </a:r>
            <a:r>
              <a:rPr lang="en"/>
              <a:t>; when asked further he states his employer is “</a:t>
            </a:r>
            <a:r>
              <a:rPr b="1" lang="en">
                <a:solidFill>
                  <a:srgbClr val="3B71CA"/>
                </a:solidFill>
              </a:rPr>
              <a:t>one of the three letter abbreviations</a:t>
            </a:r>
            <a:r>
              <a:rPr lang="en"/>
              <a:t>” and that he </a:t>
            </a:r>
            <a:r>
              <a:rPr b="1" lang="en"/>
              <a:t>cannot provide any further details about his occupation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Substance: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They deny alcohol use and he does not use tobacco . They report no recreational drug use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Animal Exposures: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The patient denies farm animal exposures, bird/reptile exposures, or other animal exposure (</a:t>
            </a:r>
            <a:r>
              <a:rPr lang="en"/>
              <a:t>aside from their pet cat</a:t>
            </a:r>
            <a:r>
              <a:rPr lang="en">
                <a:solidFill>
                  <a:srgbClr val="858585"/>
                </a:solidFill>
              </a:rPr>
              <a:t>).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Tattoos &amp; Piercing:</a:t>
            </a:r>
            <a:r>
              <a:rPr lang="en"/>
              <a:t> </a:t>
            </a:r>
            <a:r>
              <a:rPr lang="en">
                <a:solidFill>
                  <a:srgbClr val="858585"/>
                </a:solidFill>
              </a:rPr>
              <a:t>They have have not gotten unprofessional piercings or tattoos . 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Infectious PMH:</a:t>
            </a:r>
            <a:r>
              <a:rPr lang="en"/>
              <a:t> They </a:t>
            </a:r>
            <a:r>
              <a:rPr b="1" lang="en"/>
              <a:t>reports previous intolerances/allergies to antimicrobials</a:t>
            </a:r>
            <a:r>
              <a:rPr lang="en"/>
              <a:t> (itchy rash with penicillin in teenage years); </a:t>
            </a:r>
            <a:r>
              <a:rPr lang="en">
                <a:solidFill>
                  <a:srgbClr val="858585"/>
                </a:solidFill>
              </a:rPr>
              <a:t>They deny history of C. diff infections. He denies known prior exposure to tuberculosis. </a:t>
            </a:r>
            <a:r>
              <a:rPr lang="en"/>
              <a:t>No known sick contacts, and has not been in public (works remotely for past weeks) much because of frequency of IV antibiotics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Exam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729450" y="1393075"/>
            <a:ext cx="7688700" cy="27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Vitals</a:t>
            </a:r>
            <a:r>
              <a:rPr lang="en"/>
              <a:t>: BP 122/75  | Pulse 97  | 36.9 °C (98.4 °F) | SpO2 93%  | BMI 29.71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Gen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alert and oriented, NAD, vitals reviewed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Head/Neck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NCAT; trachea appears midline, no gross LAD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ENT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EOMI grossly, anicteric sclerae; MMM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Resp</a:t>
            </a:r>
            <a:r>
              <a:rPr lang="en"/>
              <a:t>: normal respiratory effort, symmetric chest rise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CV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RRR; extremities perfused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GI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non-distended; no TTP</a:t>
            </a:r>
            <a:endParaRPr>
              <a:solidFill>
                <a:srgbClr val="85858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Skin</a:t>
            </a:r>
            <a:r>
              <a:rPr lang="en"/>
              <a:t>: </a:t>
            </a:r>
            <a:r>
              <a:rPr b="1" lang="en">
                <a:solidFill>
                  <a:srgbClr val="0C622E"/>
                </a:solidFill>
              </a:rPr>
              <a:t>Rash on BUE&gt;BLE c/w known psoriasis</a:t>
            </a:r>
            <a:r>
              <a:rPr lang="en"/>
              <a:t>; no nail changes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Neuro/MSK</a:t>
            </a:r>
            <a:r>
              <a:rPr lang="en"/>
              <a:t>: </a:t>
            </a:r>
            <a:r>
              <a:rPr lang="en">
                <a:solidFill>
                  <a:srgbClr val="858585"/>
                </a:solidFill>
              </a:rPr>
              <a:t>moves extremities;</a:t>
            </a:r>
            <a:r>
              <a:rPr lang="en"/>
              <a:t> </a:t>
            </a:r>
            <a:r>
              <a:rPr b="1" lang="en">
                <a:solidFill>
                  <a:srgbClr val="0C622E"/>
                </a:solidFill>
              </a:rPr>
              <a:t>b/l feet look good</a:t>
            </a:r>
            <a:endParaRPr b="1">
              <a:solidFill>
                <a:srgbClr val="0C622E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Lines</a:t>
            </a:r>
            <a:r>
              <a:rPr lang="en"/>
              <a:t>: No pain or erythema at site of PICC line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