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</p:sldIdLst>
  <p:sldSz cy="5143500" cx="9144000"/>
  <p:notesSz cx="6858000" cy="9144000"/>
  <p:embeddedFontLst>
    <p:embeddedFont>
      <p:font typeface="Raleway"/>
      <p:regular r:id="rId92"/>
      <p:bold r:id="rId93"/>
      <p:italic r:id="rId94"/>
      <p:boldItalic r:id="rId95"/>
    </p:embeddedFont>
    <p:embeddedFont>
      <p:font typeface="Roboto"/>
      <p:regular r:id="rId96"/>
      <p:bold r:id="rId97"/>
      <p:italic r:id="rId98"/>
      <p:boldItalic r:id="rId99"/>
    </p:embeddedFont>
    <p:embeddedFont>
      <p:font typeface="Lato"/>
      <p:regular r:id="rId100"/>
      <p:bold r:id="rId101"/>
      <p:italic r:id="rId102"/>
      <p:boldItalic r:id="rId103"/>
    </p:embeddedFont>
    <p:embeddedFont>
      <p:font typeface="Raleway Black"/>
      <p:bold r:id="rId104"/>
      <p:boldItalic r:id="rId105"/>
    </p:embeddedFont>
    <p:embeddedFont>
      <p:font typeface="Open Sans Light"/>
      <p:regular r:id="rId106"/>
      <p:bold r:id="rId107"/>
      <p:italic r:id="rId108"/>
      <p:boldItalic r:id="rId109"/>
    </p:embeddedFont>
    <p:embeddedFont>
      <p:font typeface="Open Sans"/>
      <p:regular r:id="rId110"/>
      <p:bold r:id="rId111"/>
      <p:italic r:id="rId112"/>
      <p:boldItalic r:id="rId1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F46D826-2501-4646-B514-D49FCE01A0D7}">
  <a:tblStyle styleId="{1F46D826-2501-4646-B514-D49FCE01A0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font" Target="fonts/OpenSansLight-bold.fntdata"/><Relationship Id="rId106" Type="http://schemas.openxmlformats.org/officeDocument/2006/relationships/font" Target="fonts/OpenSansLight-regular.fntdata"/><Relationship Id="rId105" Type="http://schemas.openxmlformats.org/officeDocument/2006/relationships/font" Target="fonts/RalewayBlack-boldItalic.fntdata"/><Relationship Id="rId104" Type="http://schemas.openxmlformats.org/officeDocument/2006/relationships/font" Target="fonts/RalewayBlack-bold.fntdata"/><Relationship Id="rId109" Type="http://schemas.openxmlformats.org/officeDocument/2006/relationships/font" Target="fonts/OpenSansLight-boldItalic.fntdata"/><Relationship Id="rId108" Type="http://schemas.openxmlformats.org/officeDocument/2006/relationships/font" Target="fonts/OpenSansLight-italic.fntdata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font" Target="fonts/Lato-boldItalic.fntdata"/><Relationship Id="rId102" Type="http://schemas.openxmlformats.org/officeDocument/2006/relationships/font" Target="fonts/Lato-italic.fntdata"/><Relationship Id="rId101" Type="http://schemas.openxmlformats.org/officeDocument/2006/relationships/font" Target="fonts/Lato-bold.fntdata"/><Relationship Id="rId100" Type="http://schemas.openxmlformats.org/officeDocument/2006/relationships/font" Target="fonts/Lato-regular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font" Target="fonts/Raleway-boldItalic.fntdata"/><Relationship Id="rId94" Type="http://schemas.openxmlformats.org/officeDocument/2006/relationships/font" Target="fonts/Raleway-italic.fntdata"/><Relationship Id="rId97" Type="http://schemas.openxmlformats.org/officeDocument/2006/relationships/font" Target="fonts/Roboto-bold.fntdata"/><Relationship Id="rId96" Type="http://schemas.openxmlformats.org/officeDocument/2006/relationships/font" Target="fonts/Roboto-regular.fntdata"/><Relationship Id="rId11" Type="http://schemas.openxmlformats.org/officeDocument/2006/relationships/slide" Target="slides/slide5.xml"/><Relationship Id="rId99" Type="http://schemas.openxmlformats.org/officeDocument/2006/relationships/font" Target="fonts/Roboto-boldItalic.fntdata"/><Relationship Id="rId10" Type="http://schemas.openxmlformats.org/officeDocument/2006/relationships/slide" Target="slides/slide4.xml"/><Relationship Id="rId98" Type="http://schemas.openxmlformats.org/officeDocument/2006/relationships/font" Target="fonts/Roboto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font" Target="fonts/Raleway-bold.fntdata"/><Relationship Id="rId92" Type="http://schemas.openxmlformats.org/officeDocument/2006/relationships/font" Target="fonts/Raleway-regular.fntdata"/><Relationship Id="rId15" Type="http://schemas.openxmlformats.org/officeDocument/2006/relationships/slide" Target="slides/slide9.xml"/><Relationship Id="rId110" Type="http://schemas.openxmlformats.org/officeDocument/2006/relationships/font" Target="fonts/OpenSans-regular.fntdata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13" Type="http://schemas.openxmlformats.org/officeDocument/2006/relationships/font" Target="fonts/OpenSans-boldItalic.fntdata"/><Relationship Id="rId112" Type="http://schemas.openxmlformats.org/officeDocument/2006/relationships/font" Target="fonts/OpenSans-italic.fntdata"/><Relationship Id="rId111" Type="http://schemas.openxmlformats.org/officeDocument/2006/relationships/font" Target="fonts/OpenSans-bold.fntdata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mg.grepmed.com/uploads/8687/management-coccidioides-summary-valleyfever-diagnosis-original.jpeg" TargetMode="Externa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27201747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27201747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2424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(https://wvumdtv.zoom.us/j/4383197511?omn=93537052670)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075796cf05_1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075796cf05_1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40b0fe5c97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40b0fe5c9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075796cf05_1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075796cf05_1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418b49569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418b49569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351816616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351816616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3518166167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3518166167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3518166167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3518166167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3518166167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3518166167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3518166167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3518166167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3518166167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3518166167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075796cf05_1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075796cf05_1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3518166167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3518166167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351816616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351816616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3518166167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3518166167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3518166167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3518166167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351816616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351816616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40f81672c5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40f81672c5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40f81672c5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40f81672c5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40f81672c5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40f81672c5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40f81672c5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40f81672c5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40f81672c5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40f81672c5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34abb3143d_2_5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34abb3143d_2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40f81672c5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40f81672c5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40f81672c5_1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40f81672c5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40f81672c5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40f81672c5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40f81672c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40f81672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40f81672c5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40f81672c5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40f81672c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40f81672c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40f81672c5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40f81672c5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40f81672c5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40f81672c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40f81672c5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40f81672c5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40f81672c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40f81672c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075796cf05_1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075796cf05_1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40f31571a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40f31571a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40f31571a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40f31571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40f81672c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40f81672c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40f81672c5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40f81672c5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418b49569a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418b49569a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418b49569a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418b49569a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418b49569a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418b49569a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40f81672c5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40f81672c5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afaea8308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2afaea8308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afaea83080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afaea8308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40b0fe5c9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40b0fe5c9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afaea83080_0_5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afaea83080_0_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afaea83080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afaea83080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afaea83080_0_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afaea83080_0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afaea83080_0_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2afaea83080_0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afaea83080_0_4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afaea83080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afaea83080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afaea83080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afaea83080_0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2afaea83080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afaea83080_0_5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afaea83080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afaea83080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afaea83080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418b49569a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418b49569a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34abb3143d_2_5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34abb3143d_2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3eed6c3d6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3eed6c3d6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afaea83080_0_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2afaea83080_0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afaea83080_0_7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2afaea83080_0_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afaea83080_0_7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2afaea83080_0_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afaea83080_0_7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2afaea83080_0_7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40f81672c5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40f81672c5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3418b49569a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3418b49569a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44207f9b07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344207f9b07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44207f9b07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344207f9b07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44207f9b07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44207f9b07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35181661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35181661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44207f9b07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44207f9b07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44207f9b07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44207f9b07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40f81672c5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40f81672c5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340f81672c5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340f81672c5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40f81672c5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40f81672c5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340f81672c5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340f81672c5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40f81672c5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340f81672c5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https://img.grepmed.com/uploads/8687/management-coccidioides-summary-valleyfever-diagnosis-original.jpeg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https://img.grepmed.com/uploads/12640/diagnosis-cocci-coccidioidomycosis-coccidioides-workup-original.jpeg</a:t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340f81672c5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340f81672c5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40f81672c5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340f81672c5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340f81672c5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340f81672c5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351816616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351816616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340f81672c5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340f81672c5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40f81672c5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40f81672c5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40f81672c5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340f81672c5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340f81672c5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340f81672c5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2afaea83080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2afaea83080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2afaea83080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2afaea83080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3518166167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3518166167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eamline2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6328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0959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pubmed.ncbi.nlm.nih.gov/27402393/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pubmed.ncbi.nlm.nih.gov/27402393/" TargetMode="External"/><Relationship Id="rId4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pubmed.ncbi.nlm.nih.gov/27402393/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pubmed.ncbi.nlm.nih.gov/27402393/" TargetMode="External"/><Relationship Id="rId4" Type="http://schemas.openxmlformats.org/officeDocument/2006/relationships/hyperlink" Target="https://pubmed.ncbi.nlm.nih.gov/16704562/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pubmed.ncbi.nlm.nih.gov/36188002/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pubmed.ncbi.nlm.nih.gov/36188002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pubmed.ncbi.nlm.nih.gov/27402393/" TargetMode="External"/><Relationship Id="rId4" Type="http://schemas.openxmlformats.org/officeDocument/2006/relationships/hyperlink" Target="https://pubmed.ncbi.nlm.nih.gov/31677303/" TargetMode="External"/><Relationship Id="rId5" Type="http://schemas.openxmlformats.org/officeDocument/2006/relationships/image" Target="../media/image8.png"/><Relationship Id="rId6" Type="http://schemas.openxmlformats.org/officeDocument/2006/relationships/hyperlink" Target="https://pubmed.ncbi.nlm.nih.gov/31677303/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pubmed.ncbi.nlm.nih.gov/37907808/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png"/><Relationship Id="rId4" Type="http://schemas.openxmlformats.org/officeDocument/2006/relationships/hyperlink" Target="https://hunterratliff1.shinyapps.io/BayesPPV/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.png"/><Relationship Id="rId4" Type="http://schemas.openxmlformats.org/officeDocument/2006/relationships/hyperlink" Target="https://hunterratliff1.shinyapps.io/BayesPPV/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1.png"/><Relationship Id="rId4" Type="http://schemas.openxmlformats.org/officeDocument/2006/relationships/image" Target="../media/image14.gif"/><Relationship Id="rId5" Type="http://schemas.openxmlformats.org/officeDocument/2006/relationships/image" Target="../media/image16.gif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4.gif"/><Relationship Id="rId4" Type="http://schemas.openxmlformats.org/officeDocument/2006/relationships/image" Target="../media/image16.gif"/><Relationship Id="rId5" Type="http://schemas.openxmlformats.org/officeDocument/2006/relationships/image" Target="../media/image17.png"/><Relationship Id="rId6" Type="http://schemas.openxmlformats.org/officeDocument/2006/relationships/image" Target="../media/image1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4.gif"/><Relationship Id="rId4" Type="http://schemas.openxmlformats.org/officeDocument/2006/relationships/image" Target="../media/image16.gif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4.gif"/><Relationship Id="rId4" Type="http://schemas.openxmlformats.org/officeDocument/2006/relationships/image" Target="../media/image16.gif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gif"/><Relationship Id="rId4" Type="http://schemas.openxmlformats.org/officeDocument/2006/relationships/image" Target="../media/image15.gif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9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7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gif"/><Relationship Id="rId4" Type="http://schemas.openxmlformats.org/officeDocument/2006/relationships/image" Target="../media/image15.gif"/><Relationship Id="rId5" Type="http://schemas.openxmlformats.org/officeDocument/2006/relationships/image" Target="../media/image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0.png"/><Relationship Id="rId4" Type="http://schemas.openxmlformats.org/officeDocument/2006/relationships/hyperlink" Target="https://www.cdc.gov/valley-fever/areas/index.html" TargetMode="Externa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hyperlink" Target="https://pubmed.ncbi.nlm.nih.gov/23824371/" TargetMode="External"/><Relationship Id="rId4" Type="http://schemas.openxmlformats.org/officeDocument/2006/relationships/image" Target="../media/image2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hyperlink" Target="https://pubmed.ncbi.nlm.nih.gov/36883820/" TargetMode="Externa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hyperlink" Target="https://pubmed.ncbi.nlm.nih.gov/36883820/" TargetMode="Externa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hyperlink" Target="https://pubmed.ncbi.nlm.nih.gov/36883820/" TargetMode="External"/><Relationship Id="rId4" Type="http://schemas.openxmlformats.org/officeDocument/2006/relationships/image" Target="../media/image29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5.xml"/><Relationship Id="rId3" Type="http://schemas.openxmlformats.org/officeDocument/2006/relationships/hyperlink" Target="https://x.com/TheIDtrivia/status/1667904582935093249" TargetMode="External"/><Relationship Id="rId4" Type="http://schemas.openxmlformats.org/officeDocument/2006/relationships/hyperlink" Target="https://www.grepmed.com/GeraldMD" TargetMode="External"/><Relationship Id="rId11" Type="http://schemas.openxmlformats.org/officeDocument/2006/relationships/image" Target="../media/image24.png"/><Relationship Id="rId10" Type="http://schemas.openxmlformats.org/officeDocument/2006/relationships/image" Target="../media/image28.png"/><Relationship Id="rId9" Type="http://schemas.openxmlformats.org/officeDocument/2006/relationships/image" Target="../media/image25.png"/><Relationship Id="rId5" Type="http://schemas.openxmlformats.org/officeDocument/2006/relationships/hyperlink" Target="https://febrilepodcast.com/69-investigatingifi/" TargetMode="External"/><Relationship Id="rId6" Type="http://schemas.openxmlformats.org/officeDocument/2006/relationships/image" Target="../media/image29.png"/><Relationship Id="rId7" Type="http://schemas.openxmlformats.org/officeDocument/2006/relationships/image" Target="../media/image27.png"/><Relationship Id="rId8" Type="http://schemas.openxmlformats.org/officeDocument/2006/relationships/image" Target="../media/image23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6.xml"/><Relationship Id="rId3" Type="http://schemas.openxmlformats.org/officeDocument/2006/relationships/hyperlink" Target="https://x.com/TheIDtrivia/status/1667904582935093249" TargetMode="External"/><Relationship Id="rId4" Type="http://schemas.openxmlformats.org/officeDocument/2006/relationships/hyperlink" Target="https://www.grepmed.com/GeraldMD" TargetMode="External"/><Relationship Id="rId5" Type="http://schemas.openxmlformats.org/officeDocument/2006/relationships/hyperlink" Target="https://febrilepodcast.com/69-investigatingifi/" TargetMode="Externa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hyperlink" Target="https://pubmed.ncbi.nlm.nih.gov/23824371/" TargetMode="Externa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hyperlink" Target="https://pubmed.ncbi.nlm.nih.gov/23824371/" TargetMode="Externa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hyperlink" Target="https://pubmed.ncbi.nlm.nih.gov/23824371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0.xml"/><Relationship Id="rId3" Type="http://schemas.openxmlformats.org/officeDocument/2006/relationships/hyperlink" Target="https://pubmed.ncbi.nlm.nih.gov/23824371/" TargetMode="Externa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hyperlink" Target="https://pubmed.ncbi.nlm.nih.gov/23824371/" TargetMode="Externa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2.xml"/><Relationship Id="rId3" Type="http://schemas.openxmlformats.org/officeDocument/2006/relationships/hyperlink" Target="https://pubmed.ncbi.nlm.nih.gov/23824371/" TargetMode="Externa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3.xml"/><Relationship Id="rId3" Type="http://schemas.openxmlformats.org/officeDocument/2006/relationships/hyperlink" Target="https://pubmed.ncbi.nlm.nih.gov/23824371/" TargetMode="Externa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hyperlink" Target="https://hunterratliff1.shinyapps.io/Shiny_prevalence/" TargetMode="External"/><Relationship Id="rId4" Type="http://schemas.openxmlformats.org/officeDocument/2006/relationships/hyperlink" Target="https://www.hunterratliff1.com/talk/" TargetMode="External"/><Relationship Id="rId5" Type="http://schemas.openxmlformats.org/officeDocument/2006/relationships/image" Target="../media/image26.png"/><Relationship Id="rId6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/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 visit to the dentist</a:t>
            </a:r>
            <a:endParaRPr b="1" sz="38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729625" y="2987150"/>
            <a:ext cx="7688100" cy="13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CLINID </a:t>
            </a:r>
            <a:r>
              <a:rPr b="1"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conference</a:t>
            </a:r>
            <a:endParaRPr b="1"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Hunter Ratliff</a:t>
            </a:r>
            <a:endParaRPr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03/20/2025</a:t>
            </a:r>
            <a:endParaRPr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Ages, dates, and other identifying information may have been changed</a:t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I have no conflict of interest in relation to this presentation</a:t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</a:t>
            </a:r>
            <a:r>
              <a:rPr lang="en"/>
              <a:t>Chart review</a:t>
            </a:r>
            <a:endParaRPr/>
          </a:p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>
            <a:off x="729450" y="1393075"/>
            <a:ext cx="4705200" cy="31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Multiple admissions for DKA</a:t>
            </a:r>
            <a:endParaRPr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/>
              <a:t>A1c &gt;15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3 months ago</a:t>
            </a:r>
            <a:r>
              <a:rPr b="1" lang="en"/>
              <a:t>: NSTI groin &amp; scrotum</a:t>
            </a:r>
            <a:endParaRPr b="1"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/>
              <a:t>Done at OSH, so no micro records</a:t>
            </a:r>
            <a:endParaRPr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/>
              <a:t>Completed abx while inpatient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2.5 months ago</a:t>
            </a:r>
            <a:r>
              <a:rPr lang="en"/>
              <a:t>: </a:t>
            </a:r>
            <a:r>
              <a:rPr b="1" lang="en"/>
              <a:t>Wheeling for wounds</a:t>
            </a:r>
            <a:endParaRPr b="1"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/>
              <a:t>No surgical procedures done</a:t>
            </a:r>
            <a:endParaRPr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/>
              <a:t>ID saw him there, was on Vanc/Unasyn for 4 days</a:t>
            </a:r>
            <a:endParaRPr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/>
              <a:t>Pt declined OPAT</a:t>
            </a:r>
            <a:endParaRPr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/>
              <a:t>Sent home on doxy/Augmentin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Micro</a:t>
            </a:r>
            <a:r>
              <a:rPr lang="en"/>
              <a:t>: Lots of negative blood cultures in recent months</a:t>
            </a:r>
            <a:endParaRPr sz="1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Chart review</a:t>
            </a:r>
            <a:endParaRPr/>
          </a:p>
        </p:txBody>
      </p:sp>
      <p:sp>
        <p:nvSpPr>
          <p:cNvPr id="152" name="Google Shape;152;p23"/>
          <p:cNvSpPr txBox="1"/>
          <p:nvPr>
            <p:ph idx="1" type="body"/>
          </p:nvPr>
        </p:nvSpPr>
        <p:spPr>
          <a:xfrm>
            <a:off x="729450" y="1393075"/>
            <a:ext cx="4705200" cy="31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Multiple admissions for DKA</a:t>
            </a:r>
            <a:endParaRPr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/>
              <a:t>A1c &gt;15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3 months ago</a:t>
            </a:r>
            <a:r>
              <a:rPr b="1" lang="en"/>
              <a:t>: NSTI groin &amp; scrotum</a:t>
            </a:r>
            <a:endParaRPr b="1"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/>
              <a:t>Done at OSH, so no micro records</a:t>
            </a:r>
            <a:endParaRPr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/>
              <a:t>Completed abx while inpatient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2.5 months ago</a:t>
            </a:r>
            <a:r>
              <a:rPr lang="en"/>
              <a:t>: </a:t>
            </a:r>
            <a:r>
              <a:rPr b="1" lang="en"/>
              <a:t>Wheeling for wounds</a:t>
            </a:r>
            <a:endParaRPr b="1"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/>
              <a:t>No surgical procedures done</a:t>
            </a:r>
            <a:endParaRPr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/>
              <a:t>ID saw him there, was on Vanc/Unasyn for 4 days</a:t>
            </a:r>
            <a:endParaRPr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/>
              <a:t>Pt declined OPAT</a:t>
            </a:r>
            <a:endParaRPr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/>
              <a:t>Sent home on doxy/Augmentin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Micro</a:t>
            </a:r>
            <a:r>
              <a:rPr lang="en"/>
              <a:t>: Lots of negative blood cultures in recent months</a:t>
            </a:r>
            <a:endParaRPr sz="1600"/>
          </a:p>
        </p:txBody>
      </p:sp>
      <p:sp>
        <p:nvSpPr>
          <p:cNvPr id="153" name="Google Shape;153;p23"/>
          <p:cNvSpPr/>
          <p:nvPr/>
        </p:nvSpPr>
        <p:spPr>
          <a:xfrm>
            <a:off x="5544600" y="1337000"/>
            <a:ext cx="3481500" cy="26346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Hospital course (thus far)</a:t>
            </a:r>
            <a:endParaRPr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Admitted to MICU w/ septic shock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Groin I&amp;D with general surgery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Left groin abscess at the site that was spontaneously draining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 moderate amount of pus was expressed from abscess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No true NSTI (per note)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</a:pPr>
            <a:r>
              <a:rPr lang="en" sz="1100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Gram stain</a:t>
            </a: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: GPC, yeast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Pulm does bronch in OR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ID consult on hospital day 2</a:t>
            </a:r>
            <a:endParaRPr b="1" sz="10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27 y/o M</a:t>
            </a:r>
            <a:r>
              <a:rPr lang="en"/>
              <a:t> with PMH including poorly controlled DM, recent NSTI of groin p/w chronic groin </a:t>
            </a:r>
            <a:r>
              <a:rPr b="1" lang="en"/>
              <a:t>wound drainage</a:t>
            </a:r>
            <a:r>
              <a:rPr lang="en"/>
              <a:t> &amp; </a:t>
            </a:r>
            <a:r>
              <a:rPr b="1" lang="en"/>
              <a:t>productive cough</a:t>
            </a:r>
            <a:r>
              <a:rPr lang="en"/>
              <a:t> and found to have </a:t>
            </a:r>
            <a:r>
              <a:rPr b="1" lang="en"/>
              <a:t>numerous cavitary lesions</a:t>
            </a:r>
            <a:endParaRPr/>
          </a:p>
        </p:txBody>
      </p:sp>
      <p:sp>
        <p:nvSpPr>
          <p:cNvPr id="159" name="Google Shape;159;p24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Summary</a:t>
            </a:r>
            <a:endParaRPr/>
          </a:p>
        </p:txBody>
      </p:sp>
      <p:grpSp>
        <p:nvGrpSpPr>
          <p:cNvPr id="160" name="Google Shape;160;p24"/>
          <p:cNvGrpSpPr/>
          <p:nvPr/>
        </p:nvGrpSpPr>
        <p:grpSpPr>
          <a:xfrm>
            <a:off x="4968000" y="641203"/>
            <a:ext cx="4094300" cy="993903"/>
            <a:chOff x="3978500" y="946003"/>
            <a:chExt cx="4094300" cy="993903"/>
          </a:xfrm>
        </p:grpSpPr>
        <p:grpSp>
          <p:nvGrpSpPr>
            <p:cNvPr id="161" name="Google Shape;161;p24"/>
            <p:cNvGrpSpPr/>
            <p:nvPr/>
          </p:nvGrpSpPr>
          <p:grpSpPr>
            <a:xfrm>
              <a:off x="4734025" y="1140951"/>
              <a:ext cx="529800" cy="798956"/>
              <a:chOff x="4318975" y="1083450"/>
              <a:chExt cx="529800" cy="591250"/>
            </a:xfrm>
          </p:grpSpPr>
          <p:sp>
            <p:nvSpPr>
              <p:cNvPr id="162" name="Google Shape;162;p24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63" name="Google Shape;163;p24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64" name="Google Shape;164;p24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Normal CT chest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" name="Google Shape;165;p24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6" name="Google Shape;166;p24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-5 months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7" name="Google Shape;167;p24"/>
          <p:cNvGrpSpPr/>
          <p:nvPr/>
        </p:nvGrpSpPr>
        <p:grpSpPr>
          <a:xfrm>
            <a:off x="4968000" y="1137659"/>
            <a:ext cx="4094300" cy="993903"/>
            <a:chOff x="3978500" y="946003"/>
            <a:chExt cx="4094300" cy="993903"/>
          </a:xfrm>
        </p:grpSpPr>
        <p:grpSp>
          <p:nvGrpSpPr>
            <p:cNvPr id="168" name="Google Shape;168;p24"/>
            <p:cNvGrpSpPr/>
            <p:nvPr/>
          </p:nvGrpSpPr>
          <p:grpSpPr>
            <a:xfrm>
              <a:off x="4734025" y="1140951"/>
              <a:ext cx="529800" cy="798956"/>
              <a:chOff x="4318975" y="1083450"/>
              <a:chExt cx="529800" cy="591250"/>
            </a:xfrm>
          </p:grpSpPr>
          <p:sp>
            <p:nvSpPr>
              <p:cNvPr id="169" name="Google Shape;169;p24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70" name="Google Shape;170;p24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71" name="Google Shape;171;p24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Groin NSTI</a:t>
              </a: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(OSH)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2" name="Google Shape;172;p24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Debridement, unknow what Cx or abx he got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Ongoing wounds since then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3" name="Google Shape;173;p24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-3 mo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4" name="Google Shape;174;p24"/>
          <p:cNvGrpSpPr/>
          <p:nvPr/>
        </p:nvGrpSpPr>
        <p:grpSpPr>
          <a:xfrm>
            <a:off x="4968000" y="1941224"/>
            <a:ext cx="4094300" cy="803368"/>
            <a:chOff x="3978500" y="946003"/>
            <a:chExt cx="4094300" cy="803368"/>
          </a:xfrm>
        </p:grpSpPr>
        <p:grpSp>
          <p:nvGrpSpPr>
            <p:cNvPr id="175" name="Google Shape;175;p24"/>
            <p:cNvGrpSpPr/>
            <p:nvPr/>
          </p:nvGrpSpPr>
          <p:grpSpPr>
            <a:xfrm>
              <a:off x="4734025" y="1140951"/>
              <a:ext cx="529800" cy="608421"/>
              <a:chOff x="4318975" y="1083450"/>
              <a:chExt cx="529800" cy="450249"/>
            </a:xfrm>
          </p:grpSpPr>
          <p:sp>
            <p:nvSpPr>
              <p:cNvPr id="176" name="Google Shape;176;p24"/>
              <p:cNvSpPr/>
              <p:nvPr/>
            </p:nvSpPr>
            <p:spPr>
              <a:xfrm>
                <a:off x="4517125" y="1086099"/>
                <a:ext cx="133500" cy="447600"/>
              </a:xfrm>
              <a:prstGeom prst="rect">
                <a:avLst/>
              </a:prstGeom>
              <a:solidFill>
                <a:srgbClr val="3566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77" name="Google Shape;177;p24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5663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78" name="Google Shape;178;p24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This admission</a:t>
              </a:r>
              <a:endParaRPr b="1" sz="11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9" name="Google Shape;179;p24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0" name="Google Shape;180;p24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Now</a:t>
              </a:r>
              <a:endParaRPr sz="9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81" name="Google Shape;181;p24"/>
          <p:cNvPicPr preferRelativeResize="0"/>
          <p:nvPr/>
        </p:nvPicPr>
        <p:blipFill rotWithShape="1">
          <a:blip r:embed="rId3">
            <a:alphaModFix/>
          </a:blip>
          <a:srcRect b="12602" l="10389" r="19602" t="7582"/>
          <a:stretch/>
        </p:blipFill>
        <p:spPr>
          <a:xfrm>
            <a:off x="6281825" y="2257175"/>
            <a:ext cx="2644599" cy="169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4"/>
          <p:cNvSpPr/>
          <p:nvPr/>
        </p:nvSpPr>
        <p:spPr>
          <a:xfrm>
            <a:off x="1402000" y="3225875"/>
            <a:ext cx="2030400" cy="10158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400"/>
              <a:buFont typeface="Open Sans"/>
              <a:buChar char="❖"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DDx?</a:t>
            </a:r>
            <a:endParaRPr b="1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400"/>
              <a:buFont typeface="Open Sans"/>
              <a:buChar char="❖"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Workup?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Let's</a:t>
            </a:r>
            <a:r>
              <a:rPr lang="en"/>
              <a:t> place some bets</a:t>
            </a:r>
            <a:endParaRPr/>
          </a:p>
        </p:txBody>
      </p:sp>
      <p:sp>
        <p:nvSpPr>
          <p:cNvPr id="188" name="Google Shape;188;p25"/>
          <p:cNvSpPr/>
          <p:nvPr/>
        </p:nvSpPr>
        <p:spPr>
          <a:xfrm>
            <a:off x="4643600" y="2356400"/>
            <a:ext cx="3774300" cy="978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Necrotizing bacteria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Staph aureus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nterobacterales: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Kleb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E cloacae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Nonfermenters: Pseudomonas, Steno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" name="Google Shape;189;p25"/>
          <p:cNvSpPr/>
          <p:nvPr/>
        </p:nvSpPr>
        <p:spPr>
          <a:xfrm>
            <a:off x="729450" y="3489825"/>
            <a:ext cx="3774300" cy="808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Oral &amp; anaerobes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Streptococcus anginosus group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Bacteroides, fusobacterium, prevotella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" name="Google Shape;190;p25"/>
          <p:cNvSpPr/>
          <p:nvPr/>
        </p:nvSpPr>
        <p:spPr>
          <a:xfrm>
            <a:off x="4643600" y="3489825"/>
            <a:ext cx="3774300" cy="808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Filamentous gram positive rods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Nocardia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Actinomyces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p25"/>
          <p:cNvSpPr/>
          <p:nvPr/>
        </p:nvSpPr>
        <p:spPr>
          <a:xfrm>
            <a:off x="729450" y="2356400"/>
            <a:ext cx="1803000" cy="978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Endemic mycoses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Histo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Blasto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Cocci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25"/>
          <p:cNvSpPr/>
          <p:nvPr/>
        </p:nvSpPr>
        <p:spPr>
          <a:xfrm>
            <a:off x="729450" y="1393075"/>
            <a:ext cx="3774300" cy="808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Mycobacterial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Mycobacterium tuberculosis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NTM: M kansasii, M abscessus, MAC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25"/>
          <p:cNvSpPr/>
          <p:nvPr/>
        </p:nvSpPr>
        <p:spPr>
          <a:xfrm>
            <a:off x="2686500" y="2356400"/>
            <a:ext cx="1803000" cy="978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Other fungal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Crypto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Aspergillus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Mucor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4" name="Google Shape;19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8675" y="632850"/>
            <a:ext cx="3319224" cy="141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Workup</a:t>
            </a:r>
            <a:endParaRPr/>
          </a:p>
        </p:txBody>
      </p:sp>
      <p:graphicFrame>
        <p:nvGraphicFramePr>
          <p:cNvPr id="200" name="Google Shape;200;p26"/>
          <p:cNvGraphicFramePr/>
          <p:nvPr/>
        </p:nvGraphicFramePr>
        <p:xfrm>
          <a:off x="729450" y="294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1:1280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34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uStrep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01" name="Google Shape;201;p26"/>
          <p:cNvGraphicFramePr/>
          <p:nvPr/>
        </p:nvGraphicFramePr>
        <p:xfrm>
          <a:off x="729450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02" name="Google Shape;202;p26"/>
          <p:cNvGraphicFramePr/>
          <p:nvPr/>
        </p:nvGraphicFramePr>
        <p:xfrm>
          <a:off x="3448475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 (groin)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GPC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Yeast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GNR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Workup</a:t>
            </a:r>
            <a:endParaRPr/>
          </a:p>
        </p:txBody>
      </p:sp>
      <p:graphicFrame>
        <p:nvGraphicFramePr>
          <p:cNvPr id="208" name="Google Shape;208;p27"/>
          <p:cNvGraphicFramePr/>
          <p:nvPr/>
        </p:nvGraphicFramePr>
        <p:xfrm>
          <a:off x="729450" y="294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1:1280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34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uStrep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09" name="Google Shape;209;p27"/>
          <p:cNvGraphicFramePr/>
          <p:nvPr/>
        </p:nvGraphicFramePr>
        <p:xfrm>
          <a:off x="729450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10" name="Google Shape;210;p27"/>
          <p:cNvGraphicFramePr/>
          <p:nvPr/>
        </p:nvGraphicFramePr>
        <p:xfrm>
          <a:off x="3448475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63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635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 (groin)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GPC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Yeast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GNR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Workup</a:t>
            </a:r>
            <a:endParaRPr/>
          </a:p>
        </p:txBody>
      </p:sp>
      <p:graphicFrame>
        <p:nvGraphicFramePr>
          <p:cNvPr id="216" name="Google Shape;216;p28"/>
          <p:cNvGraphicFramePr/>
          <p:nvPr/>
        </p:nvGraphicFramePr>
        <p:xfrm>
          <a:off x="729450" y="294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34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uStrep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17" name="Google Shape;217;p28"/>
          <p:cNvGraphicFramePr/>
          <p:nvPr/>
        </p:nvGraphicFramePr>
        <p:xfrm>
          <a:off x="729450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18" name="Google Shape;218;p28"/>
          <p:cNvGraphicFramePr/>
          <p:nvPr/>
        </p:nvGraphicFramePr>
        <p:xfrm>
          <a:off x="3448475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 (groin)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GPC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Yeast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GNR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Workup</a:t>
            </a:r>
            <a:endParaRPr/>
          </a:p>
        </p:txBody>
      </p:sp>
      <p:graphicFrame>
        <p:nvGraphicFramePr>
          <p:cNvPr id="224" name="Google Shape;224;p29"/>
          <p:cNvGraphicFramePr/>
          <p:nvPr/>
        </p:nvGraphicFramePr>
        <p:xfrm>
          <a:off x="729450" y="294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34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uStrep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25" name="Google Shape;225;p29"/>
          <p:cNvGraphicFramePr/>
          <p:nvPr/>
        </p:nvGraphicFramePr>
        <p:xfrm>
          <a:off x="729450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26" name="Google Shape;226;p29"/>
          <p:cNvGraphicFramePr/>
          <p:nvPr/>
        </p:nvGraphicFramePr>
        <p:xfrm>
          <a:off x="3448475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 (groin)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GPC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Yeast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GNR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Workup</a:t>
            </a:r>
            <a:endParaRPr/>
          </a:p>
        </p:txBody>
      </p:sp>
      <p:graphicFrame>
        <p:nvGraphicFramePr>
          <p:cNvPr id="232" name="Google Shape;232;p30"/>
          <p:cNvGraphicFramePr/>
          <p:nvPr/>
        </p:nvGraphicFramePr>
        <p:xfrm>
          <a:off x="729450" y="294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34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uStrep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33" name="Google Shape;233;p30"/>
          <p:cNvGraphicFramePr/>
          <p:nvPr/>
        </p:nvGraphicFramePr>
        <p:xfrm>
          <a:off x="729450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34" name="Google Shape;234;p30"/>
          <p:cNvGraphicFramePr/>
          <p:nvPr/>
        </p:nvGraphicFramePr>
        <p:xfrm>
          <a:off x="3448475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286050"/>
                <a:gridCol w="220492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 (groin)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Mixed GP &amp; GN 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Strep Anginosus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 albicans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Proteus mirabilis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GNR</a:t>
                      </a: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(gram stain)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Workup</a:t>
            </a:r>
            <a:endParaRPr/>
          </a:p>
        </p:txBody>
      </p:sp>
      <p:graphicFrame>
        <p:nvGraphicFramePr>
          <p:cNvPr id="240" name="Google Shape;240;p31"/>
          <p:cNvGraphicFramePr/>
          <p:nvPr/>
        </p:nvGraphicFramePr>
        <p:xfrm>
          <a:off x="729450" y="294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1:1280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34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uStrep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41" name="Google Shape;241;p31"/>
          <p:cNvGraphicFramePr/>
          <p:nvPr/>
        </p:nvGraphicFramePr>
        <p:xfrm>
          <a:off x="729450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42" name="Google Shape;242;p31"/>
          <p:cNvGraphicFramePr/>
          <p:nvPr/>
        </p:nvGraphicFramePr>
        <p:xfrm>
          <a:off x="3448475" y="143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313325"/>
                <a:gridCol w="2665275"/>
              </a:tblGrid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4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 (groin)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4+ Mixed GP &amp; GN organisms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Strep Anginosus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 albicans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Proteus mirabilis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1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&gt;100k cfu </a:t>
                      </a: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Kleb pneumo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  </a:t>
                      </a:r>
                      <a:r>
                        <a:rPr b="1" lang="en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Mucoid kleb</a:t>
                      </a: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in the lab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Workup</a:t>
            </a:r>
            <a:endParaRPr/>
          </a:p>
        </p:txBody>
      </p:sp>
      <p:graphicFrame>
        <p:nvGraphicFramePr>
          <p:cNvPr id="248" name="Google Shape;248;p32"/>
          <p:cNvGraphicFramePr/>
          <p:nvPr/>
        </p:nvGraphicFramePr>
        <p:xfrm>
          <a:off x="5731400" y="1102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266700"/>
                <a:gridCol w="97377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Date of CrAG 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03D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Titer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03D50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Day 2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: 1280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Day 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: 320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49" name="Google Shape;249;p32"/>
          <p:cNvGraphicFramePr/>
          <p:nvPr/>
        </p:nvGraphicFramePr>
        <p:xfrm>
          <a:off x="729450" y="1407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313325"/>
                <a:gridCol w="2665275"/>
              </a:tblGrid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63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635"/>
                    </a:solidFill>
                  </a:tcPr>
                </a:tc>
              </a:tr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4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 (groin)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4+ Mixed GP &amp; GN organisms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Strep Anginosus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 albicans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Proteus mirabilis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1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&gt;100k cfu </a:t>
                      </a: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Kleb pneumo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  </a:t>
                      </a:r>
                      <a:r>
                        <a:rPr b="1" lang="en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Mucoid kleb</a:t>
                      </a: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in the lab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50" name="Google Shape;250;p32"/>
          <p:cNvSpPr txBox="1"/>
          <p:nvPr/>
        </p:nvSpPr>
        <p:spPr>
          <a:xfrm>
            <a:off x="5159225" y="2107725"/>
            <a:ext cx="3067200" cy="14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HIV: negative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CD4: 780 (56%, ratio 2.0)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7971875" y="807475"/>
            <a:ext cx="1030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4 fold decrease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52" name="Google Shape;252;p32"/>
          <p:cNvCxnSpPr>
            <a:stCxn id="251" idx="2"/>
          </p:cNvCxnSpPr>
          <p:nvPr/>
        </p:nvCxnSpPr>
        <p:spPr>
          <a:xfrm rot="5400000">
            <a:off x="8097875" y="1270375"/>
            <a:ext cx="328800" cy="449400"/>
          </a:xfrm>
          <a:prstGeom prst="curved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3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Workup</a:t>
            </a:r>
            <a:endParaRPr/>
          </a:p>
        </p:txBody>
      </p:sp>
      <p:graphicFrame>
        <p:nvGraphicFramePr>
          <p:cNvPr id="258" name="Google Shape;258;p33"/>
          <p:cNvGraphicFramePr/>
          <p:nvPr/>
        </p:nvGraphicFramePr>
        <p:xfrm>
          <a:off x="5731400" y="1102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266700"/>
                <a:gridCol w="97377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Date of CrAG 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03D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Titer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03D50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Day 2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: 1280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Day 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: 320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59" name="Google Shape;259;p33"/>
          <p:cNvGraphicFramePr/>
          <p:nvPr/>
        </p:nvGraphicFramePr>
        <p:xfrm>
          <a:off x="729450" y="1407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313325"/>
                <a:gridCol w="2665275"/>
              </a:tblGrid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63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635"/>
                    </a:solidFill>
                  </a:tcPr>
                </a:tc>
              </a:tr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4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 (groin)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4+ Mixed GP &amp; GN organisms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Strep Anginosus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 albicans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Proteus mirabilis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1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&gt;100k cfu </a:t>
                      </a: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Kleb pneumo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  </a:t>
                      </a:r>
                      <a:r>
                        <a:rPr b="1" lang="en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Mucoid kleb</a:t>
                      </a: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in the lab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60" name="Google Shape;260;p33"/>
          <p:cNvGraphicFramePr/>
          <p:nvPr/>
        </p:nvGraphicFramePr>
        <p:xfrm>
          <a:off x="5290975" y="2185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2035550"/>
                <a:gridCol w="113297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LP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Opening Pr </a:t>
                      </a: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(cm H2O)</a:t>
                      </a:r>
                      <a:endParaRPr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13 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WBC </a:t>
                      </a: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(Neut, lymph)</a:t>
                      </a:r>
                      <a:endParaRPr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50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(56%, 40%)</a:t>
                      </a:r>
                      <a:endParaRPr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RBC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875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 / Glu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40 / 131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Biofire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Cx </a:t>
                      </a: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(routine/</a:t>
                      </a: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AFB/fungal</a:t>
                      </a:r>
                      <a:r>
                        <a:rPr lang="en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)</a:t>
                      </a:r>
                      <a:endParaRPr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India ink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4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27 y/o M</a:t>
            </a:r>
            <a:r>
              <a:rPr lang="en"/>
              <a:t> with PMH including </a:t>
            </a:r>
            <a:r>
              <a:rPr b="1" lang="en"/>
              <a:t>poorly controlled DM</a:t>
            </a:r>
            <a:r>
              <a:rPr lang="en"/>
              <a:t>, recent NSTI of groin p/w chronic groin </a:t>
            </a:r>
            <a:r>
              <a:rPr b="1" lang="en"/>
              <a:t>wound drainage</a:t>
            </a:r>
            <a:r>
              <a:rPr lang="en"/>
              <a:t> &amp; </a:t>
            </a:r>
            <a:r>
              <a:rPr lang="en"/>
              <a:t>productive cough</a:t>
            </a:r>
            <a:r>
              <a:rPr lang="en"/>
              <a:t> and found to have </a:t>
            </a:r>
            <a:r>
              <a:rPr b="1" lang="en"/>
              <a:t>numerous </a:t>
            </a:r>
            <a:r>
              <a:rPr b="1" lang="en">
                <a:solidFill>
                  <a:srgbClr val="2F5AA2"/>
                </a:solidFill>
              </a:rPr>
              <a:t>cavitary lesions</a:t>
            </a:r>
            <a:r>
              <a:rPr lang="en"/>
              <a:t> that have grown </a:t>
            </a:r>
            <a:r>
              <a:rPr lang="en"/>
              <a:t>mucoid</a:t>
            </a:r>
            <a:r>
              <a:rPr lang="en"/>
              <a:t> </a:t>
            </a:r>
            <a:r>
              <a:rPr b="1" lang="en">
                <a:solidFill>
                  <a:srgbClr val="DF382C"/>
                </a:solidFill>
              </a:rPr>
              <a:t>kleb pneumo</a:t>
            </a:r>
            <a:r>
              <a:rPr lang="en"/>
              <a:t>, but </a:t>
            </a:r>
            <a:r>
              <a:rPr b="1" lang="en">
                <a:solidFill>
                  <a:srgbClr val="DF382C"/>
                </a:solidFill>
              </a:rPr>
              <a:t>serum CrAG</a:t>
            </a:r>
            <a:r>
              <a:rPr lang="en"/>
              <a:t> was also strongly positive</a:t>
            </a:r>
            <a:endParaRPr/>
          </a:p>
        </p:txBody>
      </p:sp>
      <p:sp>
        <p:nvSpPr>
          <p:cNvPr id="266" name="Google Shape;266;p34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Next steps</a:t>
            </a:r>
            <a:endParaRPr/>
          </a:p>
        </p:txBody>
      </p:sp>
      <p:sp>
        <p:nvSpPr>
          <p:cNvPr id="267" name="Google Shape;267;p34"/>
          <p:cNvSpPr/>
          <p:nvPr/>
        </p:nvSpPr>
        <p:spPr>
          <a:xfrm>
            <a:off x="945850" y="3417375"/>
            <a:ext cx="2687700" cy="10158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400"/>
              <a:buFont typeface="Open Sans"/>
              <a:buChar char="❖"/>
            </a:pPr>
            <a:r>
              <a:rPr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Is this </a:t>
            </a: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kleb </a:t>
            </a:r>
            <a:r>
              <a:rPr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or </a:t>
            </a: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crypto </a:t>
            </a:r>
            <a:r>
              <a:rPr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(or </a:t>
            </a: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both</a:t>
            </a:r>
            <a:r>
              <a:rPr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)?</a:t>
            </a:r>
            <a:endParaRPr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400"/>
              <a:buFont typeface="Open Sans"/>
              <a:buChar char="❖"/>
            </a:pPr>
            <a:r>
              <a:rPr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What do you do for</a:t>
            </a: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 treatment</a:t>
            </a:r>
            <a:r>
              <a:rPr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68" name="Google Shape;268;p34"/>
          <p:cNvGraphicFramePr/>
          <p:nvPr/>
        </p:nvGraphicFramePr>
        <p:xfrm>
          <a:off x="4905600" y="690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313325"/>
                <a:gridCol w="2665275"/>
              </a:tblGrid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63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6635"/>
                    </a:solidFill>
                  </a:tcPr>
                </a:tc>
              </a:tr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4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 (groin)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4+ Mixed GP &amp; GN organisms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Strep Anginosus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 albicans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1+ </a:t>
                      </a: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Proteus mirabilis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1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&gt;100k cfu </a:t>
                      </a: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Kleb pneumo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  </a:t>
                      </a:r>
                      <a:r>
                        <a:rPr b="1" lang="en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Mucoid kleb</a:t>
                      </a: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in the lab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69" name="Google Shape;269;p34"/>
          <p:cNvGraphicFramePr/>
          <p:nvPr/>
        </p:nvGraphicFramePr>
        <p:xfrm>
          <a:off x="5424675" y="3539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266700"/>
                <a:gridCol w="97377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Date of CrAG 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03D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Titer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03D50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Day 2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: 1280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Day 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: 320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70" name="Google Shape;270;p34"/>
          <p:cNvSpPr txBox="1"/>
          <p:nvPr/>
        </p:nvSpPr>
        <p:spPr>
          <a:xfrm>
            <a:off x="7815000" y="3483175"/>
            <a:ext cx="1329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W/O treatment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71" name="Google Shape;271;p34"/>
          <p:cNvCxnSpPr>
            <a:stCxn id="270" idx="2"/>
          </p:cNvCxnSpPr>
          <p:nvPr/>
        </p:nvCxnSpPr>
        <p:spPr>
          <a:xfrm rot="5400000">
            <a:off x="7995150" y="3627925"/>
            <a:ext cx="275100" cy="693600"/>
          </a:xfrm>
          <a:prstGeom prst="curved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277" name="Google Shape;277;p35"/>
          <p:cNvSpPr txBox="1"/>
          <p:nvPr>
            <p:ph idx="1" type="body"/>
          </p:nvPr>
        </p:nvSpPr>
        <p:spPr>
          <a:xfrm>
            <a:off x="729450" y="1393075"/>
            <a:ext cx="7688700" cy="28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Asked for </a:t>
            </a:r>
            <a:r>
              <a:rPr b="1" lang="en">
                <a:solidFill>
                  <a:srgbClr val="356635"/>
                </a:solidFill>
              </a:rPr>
              <a:t>TTE</a:t>
            </a:r>
            <a:r>
              <a:rPr lang="en"/>
              <a:t> (normal), </a:t>
            </a:r>
            <a:r>
              <a:rPr b="1" lang="en">
                <a:solidFill>
                  <a:srgbClr val="356635"/>
                </a:solidFill>
              </a:rPr>
              <a:t>CD4</a:t>
            </a:r>
            <a:r>
              <a:rPr lang="en"/>
              <a:t> (780, 56%, ratio 2.0)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Initially on </a:t>
            </a:r>
            <a:r>
              <a:rPr b="1" lang="en">
                <a:solidFill>
                  <a:srgbClr val="3B71CA"/>
                </a:solidFill>
              </a:rPr>
              <a:t>Zyvox + Zosyn</a:t>
            </a:r>
            <a:r>
              <a:rPr lang="en"/>
              <a:t> (for NSTI) → </a:t>
            </a:r>
            <a:r>
              <a:rPr b="1" lang="en">
                <a:solidFill>
                  <a:srgbClr val="3B71CA"/>
                </a:solidFill>
              </a:rPr>
              <a:t>Unasyn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After LP was done, added </a:t>
            </a:r>
            <a:r>
              <a:rPr b="1" lang="en">
                <a:solidFill>
                  <a:srgbClr val="3B71CA"/>
                </a:solidFill>
              </a:rPr>
              <a:t>fluconazole 400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Signed off: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Unasyn </a:t>
            </a:r>
            <a:r>
              <a:rPr lang="en"/>
              <a:t>→ </a:t>
            </a:r>
            <a:r>
              <a:rPr b="1" lang="en"/>
              <a:t>Augmentin </a:t>
            </a:r>
            <a:r>
              <a:rPr lang="en"/>
              <a:t>x6 weeks (w/ repeat imaging)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Fluconazole </a:t>
            </a:r>
            <a:r>
              <a:rPr lang="en"/>
              <a:t>(for 6 months?)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Worsening </a:t>
            </a:r>
            <a:r>
              <a:rPr b="1" lang="en">
                <a:solidFill>
                  <a:schemeClr val="lt1"/>
                </a:solidFill>
              </a:rPr>
              <a:t>pleural effusion</a:t>
            </a:r>
            <a:r>
              <a:rPr lang="en">
                <a:solidFill>
                  <a:schemeClr val="lt1"/>
                </a:solidFill>
              </a:rPr>
              <a:t>, got chest tube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Pleural fluid also grew </a:t>
            </a:r>
            <a:r>
              <a:rPr b="1" lang="en">
                <a:solidFill>
                  <a:schemeClr val="lt1"/>
                </a:solidFill>
              </a:rPr>
              <a:t>kleb pneumo</a:t>
            </a:r>
            <a:r>
              <a:rPr lang="en">
                <a:solidFill>
                  <a:schemeClr val="lt1"/>
                </a:solidFill>
              </a:rPr>
              <a:t> again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Started heading towards neutropenia on Unasyn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Switched to </a:t>
            </a:r>
            <a:r>
              <a:rPr b="1" lang="en">
                <a:solidFill>
                  <a:schemeClr val="lt1"/>
                </a:solidFill>
              </a:rPr>
              <a:t>ceftriaxone + Flagyl</a:t>
            </a:r>
            <a:r>
              <a:rPr lang="en">
                <a:solidFill>
                  <a:schemeClr val="lt1"/>
                </a:solidFill>
              </a:rPr>
              <a:t> → </a:t>
            </a:r>
            <a:r>
              <a:rPr b="1" lang="en">
                <a:solidFill>
                  <a:schemeClr val="lt1"/>
                </a:solidFill>
              </a:rPr>
              <a:t>cefpodoxime + Flagyl</a:t>
            </a:r>
            <a:endParaRPr b="1"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Still on </a:t>
            </a:r>
            <a:r>
              <a:rPr b="1" lang="en">
                <a:solidFill>
                  <a:schemeClr val="lt1"/>
                </a:solidFill>
              </a:rPr>
              <a:t>fluconazole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283" name="Google Shape;283;p36"/>
          <p:cNvSpPr txBox="1"/>
          <p:nvPr>
            <p:ph idx="1" type="body"/>
          </p:nvPr>
        </p:nvSpPr>
        <p:spPr>
          <a:xfrm>
            <a:off x="729450" y="1393075"/>
            <a:ext cx="7688700" cy="28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FA6B2"/>
              </a:buClr>
              <a:buSzPts val="1300"/>
              <a:buChar char="●"/>
            </a:pPr>
            <a:r>
              <a:rPr lang="en">
                <a:solidFill>
                  <a:srgbClr val="9FA6B2"/>
                </a:solidFill>
              </a:rPr>
              <a:t>Asked for </a:t>
            </a:r>
            <a:r>
              <a:rPr b="1" lang="en">
                <a:solidFill>
                  <a:srgbClr val="9FA6B2"/>
                </a:solidFill>
              </a:rPr>
              <a:t>TTE</a:t>
            </a:r>
            <a:r>
              <a:rPr lang="en">
                <a:solidFill>
                  <a:srgbClr val="9FA6B2"/>
                </a:solidFill>
              </a:rPr>
              <a:t> (normal), </a:t>
            </a:r>
            <a:r>
              <a:rPr b="1" lang="en">
                <a:solidFill>
                  <a:srgbClr val="9FA6B2"/>
                </a:solidFill>
              </a:rPr>
              <a:t>CD4</a:t>
            </a:r>
            <a:r>
              <a:rPr lang="en">
                <a:solidFill>
                  <a:srgbClr val="9FA6B2"/>
                </a:solidFill>
              </a:rPr>
              <a:t> (780, 56%, ratio 2.0)</a:t>
            </a:r>
            <a:endParaRPr>
              <a:solidFill>
                <a:srgbClr val="9FA6B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FA6B2"/>
              </a:buClr>
              <a:buSzPts val="1300"/>
              <a:buChar char="●"/>
            </a:pPr>
            <a:r>
              <a:rPr lang="en">
                <a:solidFill>
                  <a:srgbClr val="9FA6B2"/>
                </a:solidFill>
              </a:rPr>
              <a:t>Initially</a:t>
            </a:r>
            <a:r>
              <a:rPr lang="en">
                <a:solidFill>
                  <a:srgbClr val="9FA6B2"/>
                </a:solidFill>
              </a:rPr>
              <a:t> on </a:t>
            </a:r>
            <a:r>
              <a:rPr b="1" lang="en">
                <a:solidFill>
                  <a:srgbClr val="9FA6B2"/>
                </a:solidFill>
              </a:rPr>
              <a:t>Zyvox + Zosyn</a:t>
            </a:r>
            <a:r>
              <a:rPr lang="en">
                <a:solidFill>
                  <a:srgbClr val="9FA6B2"/>
                </a:solidFill>
              </a:rPr>
              <a:t> (for NSTI) → </a:t>
            </a:r>
            <a:r>
              <a:rPr b="1" lang="en">
                <a:solidFill>
                  <a:srgbClr val="9FA6B2"/>
                </a:solidFill>
              </a:rPr>
              <a:t>Unasyn</a:t>
            </a:r>
            <a:endParaRPr b="1">
              <a:solidFill>
                <a:srgbClr val="9FA6B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FA6B2"/>
              </a:buClr>
              <a:buSzPts val="1300"/>
              <a:buChar char="●"/>
            </a:pPr>
            <a:r>
              <a:rPr lang="en">
                <a:solidFill>
                  <a:srgbClr val="9FA6B2"/>
                </a:solidFill>
              </a:rPr>
              <a:t>After LP was done, added </a:t>
            </a:r>
            <a:r>
              <a:rPr b="1" lang="en">
                <a:solidFill>
                  <a:srgbClr val="9FA6B2"/>
                </a:solidFill>
              </a:rPr>
              <a:t>fluconazole 400</a:t>
            </a:r>
            <a:endParaRPr b="1">
              <a:solidFill>
                <a:srgbClr val="9FA6B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FA6B2"/>
              </a:buClr>
              <a:buSzPts val="1300"/>
              <a:buChar char="●"/>
            </a:pPr>
            <a:r>
              <a:rPr lang="en">
                <a:solidFill>
                  <a:srgbClr val="9FA6B2"/>
                </a:solidFill>
              </a:rPr>
              <a:t>Signed off:</a:t>
            </a:r>
            <a:endParaRPr>
              <a:solidFill>
                <a:srgbClr val="9FA6B2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9FA6B2"/>
              </a:buClr>
              <a:buSzPts val="1100"/>
              <a:buChar char="○"/>
            </a:pPr>
            <a:r>
              <a:rPr b="1" lang="en">
                <a:solidFill>
                  <a:srgbClr val="9FA6B2"/>
                </a:solidFill>
              </a:rPr>
              <a:t>Unasyn </a:t>
            </a:r>
            <a:r>
              <a:rPr lang="en">
                <a:solidFill>
                  <a:srgbClr val="9FA6B2"/>
                </a:solidFill>
              </a:rPr>
              <a:t>→ </a:t>
            </a:r>
            <a:r>
              <a:rPr b="1" lang="en">
                <a:solidFill>
                  <a:srgbClr val="9FA6B2"/>
                </a:solidFill>
              </a:rPr>
              <a:t>Augmentin </a:t>
            </a:r>
            <a:r>
              <a:rPr lang="en">
                <a:solidFill>
                  <a:srgbClr val="9FA6B2"/>
                </a:solidFill>
              </a:rPr>
              <a:t>x6 weeks (w/ repeat imaging)</a:t>
            </a:r>
            <a:endParaRPr>
              <a:solidFill>
                <a:srgbClr val="9FA6B2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9FA6B2"/>
              </a:buClr>
              <a:buSzPts val="1100"/>
              <a:buChar char="○"/>
            </a:pPr>
            <a:r>
              <a:rPr b="1" lang="en">
                <a:solidFill>
                  <a:srgbClr val="9FA6B2"/>
                </a:solidFill>
              </a:rPr>
              <a:t>Fluconazole </a:t>
            </a:r>
            <a:r>
              <a:rPr lang="en">
                <a:solidFill>
                  <a:srgbClr val="9FA6B2"/>
                </a:solidFill>
              </a:rPr>
              <a:t>(for 6 months?)</a:t>
            </a:r>
            <a:endParaRPr>
              <a:solidFill>
                <a:srgbClr val="9FA6B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Worsening </a:t>
            </a:r>
            <a:r>
              <a:rPr b="1" lang="en"/>
              <a:t>pleural effusion</a:t>
            </a:r>
            <a:r>
              <a:rPr lang="en"/>
              <a:t>, g</a:t>
            </a:r>
            <a:r>
              <a:rPr lang="en"/>
              <a:t>ot chest tube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Pleural fluid also grew </a:t>
            </a:r>
            <a:r>
              <a:rPr b="1" lang="en">
                <a:solidFill>
                  <a:srgbClr val="DF382C"/>
                </a:solidFill>
              </a:rPr>
              <a:t>kleb pneumo</a:t>
            </a:r>
            <a:r>
              <a:rPr lang="en"/>
              <a:t> again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Started heading towards </a:t>
            </a:r>
            <a:r>
              <a:rPr b="1" lang="en">
                <a:solidFill>
                  <a:srgbClr val="896110"/>
                </a:solidFill>
              </a:rPr>
              <a:t>neutropenia on Unasyn</a:t>
            </a:r>
            <a:endParaRPr b="1">
              <a:solidFill>
                <a:srgbClr val="896110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Switched to </a:t>
            </a:r>
            <a:r>
              <a:rPr b="1" lang="en">
                <a:solidFill>
                  <a:srgbClr val="3B71CA"/>
                </a:solidFill>
              </a:rPr>
              <a:t>ceftriaxone + Flagyl</a:t>
            </a:r>
            <a:r>
              <a:rPr lang="en"/>
              <a:t> → </a:t>
            </a:r>
            <a:r>
              <a:rPr b="1" lang="en">
                <a:solidFill>
                  <a:srgbClr val="3B71CA"/>
                </a:solidFill>
              </a:rPr>
              <a:t>cefpodoxime + Flagyl</a:t>
            </a:r>
            <a:endParaRPr b="1">
              <a:solidFill>
                <a:srgbClr val="3B71C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Still on </a:t>
            </a:r>
            <a:r>
              <a:rPr b="1" lang="en">
                <a:solidFill>
                  <a:srgbClr val="3B71CA"/>
                </a:solidFill>
              </a:rPr>
              <a:t>fluconazole</a:t>
            </a:r>
            <a:endParaRPr b="1">
              <a:solidFill>
                <a:srgbClr val="3B71CA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289" name="Google Shape;289;p37"/>
          <p:cNvSpPr txBox="1"/>
          <p:nvPr/>
        </p:nvSpPr>
        <p:spPr>
          <a:xfrm>
            <a:off x="5681275" y="3837950"/>
            <a:ext cx="22797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Links to articles discussed here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0" name="Google Shape;290;p37" title="frame (4).png"/>
          <p:cNvPicPr preferRelativeResize="0"/>
          <p:nvPr/>
        </p:nvPicPr>
        <p:blipFill rotWithShape="1">
          <a:blip r:embed="rId3">
            <a:alphaModFix/>
          </a:blip>
          <a:srcRect b="12846" l="12480" r="12382" t="12292"/>
          <a:stretch/>
        </p:blipFill>
        <p:spPr>
          <a:xfrm>
            <a:off x="5694025" y="1344850"/>
            <a:ext cx="2279700" cy="2271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8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Define </a:t>
            </a:r>
            <a:r>
              <a:rPr lang="en"/>
              <a:t>HmKp </a:t>
            </a:r>
            <a:r>
              <a:rPr lang="en"/>
              <a:t>and </a:t>
            </a:r>
            <a:r>
              <a:rPr b="1" lang="en">
                <a:solidFill>
                  <a:srgbClr val="DF382C"/>
                </a:solidFill>
              </a:rPr>
              <a:t>distinguish it from classical</a:t>
            </a:r>
            <a:r>
              <a:rPr b="1" lang="en"/>
              <a:t> </a:t>
            </a:r>
            <a:r>
              <a:rPr b="1" i="1" lang="en"/>
              <a:t>Klebsiella pneumoniae</a:t>
            </a:r>
            <a:r>
              <a:rPr lang="en"/>
              <a:t> based on genetic &amp; virulence factors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Analyze the </a:t>
            </a:r>
            <a:r>
              <a:rPr b="1" lang="en">
                <a:solidFill>
                  <a:srgbClr val="DF382C"/>
                </a:solidFill>
              </a:rPr>
              <a:t>geographic distribution</a:t>
            </a:r>
            <a:r>
              <a:rPr b="1" lang="en"/>
              <a:t> of </a:t>
            </a:r>
            <a:r>
              <a:rPr b="1" lang="en"/>
              <a:t>HmKp</a:t>
            </a:r>
            <a:r>
              <a:rPr lang="en"/>
              <a:t> highlighting its emergence as a global pathogen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SzPts val="1300"/>
              <a:buChar char="●"/>
            </a:pPr>
            <a:r>
              <a:rPr lang="en"/>
              <a:t>Recognize the </a:t>
            </a:r>
            <a:r>
              <a:rPr b="1" lang="en"/>
              <a:t>unique </a:t>
            </a:r>
            <a:r>
              <a:rPr b="1" lang="en">
                <a:solidFill>
                  <a:srgbClr val="DF382C"/>
                </a:solidFill>
              </a:rPr>
              <a:t>clinical manifestations</a:t>
            </a:r>
            <a:r>
              <a:rPr b="1" lang="en"/>
              <a:t> of </a:t>
            </a:r>
            <a:r>
              <a:rPr b="1" lang="en"/>
              <a:t>HmKp </a:t>
            </a:r>
            <a:r>
              <a:rPr b="1" lang="en"/>
              <a:t>infections</a:t>
            </a:r>
            <a:r>
              <a:rPr lang="en"/>
              <a:t> and differences in disease severity compared to classical </a:t>
            </a:r>
            <a:r>
              <a:rPr i="1" lang="en"/>
              <a:t>Klebsiella pneumoniae</a:t>
            </a:r>
            <a:r>
              <a:rPr lang="en"/>
              <a:t> infections</a:t>
            </a:r>
            <a:endParaRPr/>
          </a:p>
        </p:txBody>
      </p:sp>
      <p:sp>
        <p:nvSpPr>
          <p:cNvPr id="296" name="Google Shape;296;p38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Hypermucoviscous Klebsiella pneumoniae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(HmKp)</a:t>
            </a:r>
            <a:endParaRPr/>
          </a:p>
        </p:txBody>
      </p:sp>
      <p:sp>
        <p:nvSpPr>
          <p:cNvPr id="297" name="Google Shape;297;p38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p38" title="frame (4).png"/>
          <p:cNvPicPr preferRelativeResize="0"/>
          <p:nvPr/>
        </p:nvPicPr>
        <p:blipFill rotWithShape="1">
          <a:blip r:embed="rId3">
            <a:alphaModFix/>
          </a:blip>
          <a:srcRect b="12846" l="12480" r="12382" t="12292"/>
          <a:stretch/>
        </p:blipFill>
        <p:spPr>
          <a:xfrm>
            <a:off x="7683800" y="102225"/>
            <a:ext cx="1300500" cy="1295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HmKp</a:t>
            </a:r>
            <a:r>
              <a:rPr lang="en"/>
              <a:t>: What is it?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1.1</a:t>
            </a:r>
            <a:r>
              <a:rPr lang="en"/>
              <a:t>]</a:t>
            </a:r>
            <a:endParaRPr/>
          </a:p>
        </p:txBody>
      </p:sp>
      <p:sp>
        <p:nvSpPr>
          <p:cNvPr id="304" name="Google Shape;304;p39"/>
          <p:cNvSpPr txBox="1"/>
          <p:nvPr>
            <p:ph idx="1" type="body"/>
          </p:nvPr>
        </p:nvSpPr>
        <p:spPr>
          <a:xfrm>
            <a:off x="729450" y="13930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b="1" lang="en" sz="1302">
                <a:solidFill>
                  <a:srgbClr val="DF382C"/>
                </a:solidFill>
              </a:rPr>
              <a:t>Hypermucoviscous Klebsiella pneumoniae</a:t>
            </a:r>
            <a:r>
              <a:rPr lang="en" sz="1302"/>
              <a:t> (HmKp) is a phenotype of </a:t>
            </a:r>
            <a:r>
              <a:rPr i="1" lang="en" sz="1302"/>
              <a:t>K pneumoniae</a:t>
            </a:r>
            <a:r>
              <a:rPr lang="en" sz="1302"/>
              <a:t> that produces a thick, mucoid capsule</a:t>
            </a:r>
            <a:endParaRPr sz="1302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HmKp</a:t>
            </a:r>
            <a:r>
              <a:rPr lang="en"/>
              <a:t>: What is it? [</a:t>
            </a:r>
            <a:r>
              <a:rPr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1.1</a:t>
            </a:r>
            <a:r>
              <a:rPr lang="en"/>
              <a:t>]</a:t>
            </a:r>
            <a:endParaRPr/>
          </a:p>
        </p:txBody>
      </p:sp>
      <p:sp>
        <p:nvSpPr>
          <p:cNvPr id="310" name="Google Shape;310;p40"/>
          <p:cNvSpPr txBox="1"/>
          <p:nvPr>
            <p:ph idx="1" type="body"/>
          </p:nvPr>
        </p:nvSpPr>
        <p:spPr>
          <a:xfrm>
            <a:off x="729450" y="13930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b="1" lang="en" sz="1302"/>
              <a:t>Hypermucoviscous Klebsiella pneumoniae</a:t>
            </a:r>
            <a:r>
              <a:rPr lang="en" sz="1302"/>
              <a:t> (HmKp) is a phenotype of </a:t>
            </a:r>
            <a:r>
              <a:rPr i="1" lang="en" sz="1302"/>
              <a:t>K pneumoniae</a:t>
            </a:r>
            <a:r>
              <a:rPr lang="en" sz="1302"/>
              <a:t> that produces a thick, mucoid capsule</a:t>
            </a:r>
            <a:endParaRPr sz="1302"/>
          </a:p>
        </p:txBody>
      </p:sp>
      <p:pic>
        <p:nvPicPr>
          <p:cNvPr id="311" name="Google Shape;311;p40"/>
          <p:cNvPicPr preferRelativeResize="0"/>
          <p:nvPr/>
        </p:nvPicPr>
        <p:blipFill rotWithShape="1">
          <a:blip r:embed="rId4">
            <a:alphaModFix/>
          </a:blip>
          <a:srcRect b="20242" l="13828" r="21705" t="0"/>
          <a:stretch/>
        </p:blipFill>
        <p:spPr>
          <a:xfrm>
            <a:off x="5573025" y="1903250"/>
            <a:ext cx="3479224" cy="283127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0"/>
          <p:cNvSpPr/>
          <p:nvPr/>
        </p:nvSpPr>
        <p:spPr>
          <a:xfrm>
            <a:off x="5513150" y="3373925"/>
            <a:ext cx="739200" cy="346200"/>
          </a:xfrm>
          <a:prstGeom prst="rect">
            <a:avLst/>
          </a:prstGeom>
          <a:solidFill>
            <a:srgbClr val="E2EAF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&gt;5 mm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3" name="Google Shape;313;p40"/>
          <p:cNvSpPr/>
          <p:nvPr/>
        </p:nvSpPr>
        <p:spPr>
          <a:xfrm>
            <a:off x="6236700" y="3255975"/>
            <a:ext cx="149400" cy="5820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54B4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4" name="Google Shape;314;p40"/>
          <p:cNvSpPr txBox="1"/>
          <p:nvPr>
            <p:ph idx="1" type="body"/>
          </p:nvPr>
        </p:nvSpPr>
        <p:spPr>
          <a:xfrm>
            <a:off x="729450" y="2002675"/>
            <a:ext cx="48435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Identified with the </a:t>
            </a:r>
            <a:r>
              <a:rPr b="1" lang="en">
                <a:solidFill>
                  <a:srgbClr val="DF382C"/>
                </a:solidFill>
              </a:rPr>
              <a:t>string test</a:t>
            </a:r>
            <a:r>
              <a:rPr lang="en"/>
              <a:t>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Stretches over 5mm with an inoculation loop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HmKp</a:t>
            </a:r>
            <a:r>
              <a:rPr lang="en"/>
              <a:t>: What is it? [</a:t>
            </a:r>
            <a:r>
              <a:rPr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1.1</a:t>
            </a:r>
            <a:r>
              <a:rPr lang="en"/>
              <a:t>]</a:t>
            </a:r>
            <a:endParaRPr/>
          </a:p>
        </p:txBody>
      </p:sp>
      <p:pic>
        <p:nvPicPr>
          <p:cNvPr id="320" name="Google Shape;320;p41"/>
          <p:cNvPicPr preferRelativeResize="0"/>
          <p:nvPr/>
        </p:nvPicPr>
        <p:blipFill rotWithShape="1">
          <a:blip r:embed="rId4">
            <a:alphaModFix/>
          </a:blip>
          <a:srcRect b="20242" l="13828" r="21705" t="0"/>
          <a:stretch/>
        </p:blipFill>
        <p:spPr>
          <a:xfrm>
            <a:off x="5573025" y="1903250"/>
            <a:ext cx="3479224" cy="283127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1"/>
          <p:cNvSpPr/>
          <p:nvPr/>
        </p:nvSpPr>
        <p:spPr>
          <a:xfrm>
            <a:off x="5513150" y="3373925"/>
            <a:ext cx="739200" cy="346200"/>
          </a:xfrm>
          <a:prstGeom prst="rect">
            <a:avLst/>
          </a:prstGeom>
          <a:solidFill>
            <a:srgbClr val="E2EAF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&gt;5 mm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2" name="Google Shape;322;p41"/>
          <p:cNvSpPr/>
          <p:nvPr/>
        </p:nvSpPr>
        <p:spPr>
          <a:xfrm>
            <a:off x="6236700" y="3255975"/>
            <a:ext cx="149400" cy="5820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54B4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3" name="Google Shape;323;p41"/>
          <p:cNvSpPr/>
          <p:nvPr/>
        </p:nvSpPr>
        <p:spPr>
          <a:xfrm>
            <a:off x="1790550" y="1546200"/>
            <a:ext cx="27213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Virulence genes</a:t>
            </a:r>
            <a:r>
              <a:rPr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on plasmids (rmpA &amp; rmpA2)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4" name="Google Shape;324;p41"/>
          <p:cNvSpPr/>
          <p:nvPr/>
        </p:nvSpPr>
        <p:spPr>
          <a:xfrm>
            <a:off x="1790550" y="2380050"/>
            <a:ext cx="27213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Overproduction of </a:t>
            </a: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capsular polysaccharides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5" name="Google Shape;325;p41"/>
          <p:cNvSpPr/>
          <p:nvPr/>
        </p:nvSpPr>
        <p:spPr>
          <a:xfrm>
            <a:off x="1790550" y="3213900"/>
            <a:ext cx="27213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Reduced </a:t>
            </a: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complement deposition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&amp;  </a:t>
            </a: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phagocytosis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6" name="Google Shape;326;p41"/>
          <p:cNvSpPr/>
          <p:nvPr/>
        </p:nvSpPr>
        <p:spPr>
          <a:xfrm>
            <a:off x="2025300" y="4047750"/>
            <a:ext cx="2251800" cy="346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Evades immune defenses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27" name="Google Shape;327;p41"/>
          <p:cNvCxnSpPr>
            <a:stCxn id="323" idx="2"/>
            <a:endCxn id="324" idx="0"/>
          </p:cNvCxnSpPr>
          <p:nvPr/>
        </p:nvCxnSpPr>
        <p:spPr>
          <a:xfrm>
            <a:off x="3151200" y="2081400"/>
            <a:ext cx="0" cy="298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8" name="Google Shape;328;p41"/>
          <p:cNvCxnSpPr>
            <a:stCxn id="324" idx="2"/>
            <a:endCxn id="325" idx="0"/>
          </p:cNvCxnSpPr>
          <p:nvPr/>
        </p:nvCxnSpPr>
        <p:spPr>
          <a:xfrm>
            <a:off x="3151200" y="2915250"/>
            <a:ext cx="0" cy="298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9" name="Google Shape;329;p41"/>
          <p:cNvCxnSpPr>
            <a:stCxn id="325" idx="2"/>
            <a:endCxn id="326" idx="0"/>
          </p:cNvCxnSpPr>
          <p:nvPr/>
        </p:nvCxnSpPr>
        <p:spPr>
          <a:xfrm>
            <a:off x="3151200" y="3749100"/>
            <a:ext cx="0" cy="298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98" name="Google Shape;98;p15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27 y/o M</a:t>
            </a:r>
            <a:r>
              <a:rPr lang="en"/>
              <a:t> with PMH including poorly controlled DM p/w </a:t>
            </a:r>
            <a:r>
              <a:rPr b="1" lang="en">
                <a:solidFill>
                  <a:srgbClr val="DC4C64"/>
                </a:solidFill>
              </a:rPr>
              <a:t>chronic groin wound drainage </a:t>
            </a:r>
            <a:r>
              <a:rPr lang="en"/>
              <a:t>&amp;</a:t>
            </a:r>
            <a:r>
              <a:rPr b="1" lang="en">
                <a:solidFill>
                  <a:srgbClr val="DC4C64"/>
                </a:solidFill>
              </a:rPr>
              <a:t> productive cough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HmKp</a:t>
            </a:r>
            <a:r>
              <a:rPr lang="en"/>
              <a:t>: Who gets it? [</a:t>
            </a:r>
            <a:r>
              <a:rPr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1.1</a:t>
            </a:r>
            <a:r>
              <a:rPr lang="en"/>
              <a:t>][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1.2</a:t>
            </a:r>
            <a:r>
              <a:rPr lang="en"/>
              <a:t>] </a:t>
            </a:r>
            <a:endParaRPr/>
          </a:p>
        </p:txBody>
      </p:sp>
      <p:sp>
        <p:nvSpPr>
          <p:cNvPr id="335" name="Google Shape;335;p42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Initial identified in </a:t>
            </a:r>
            <a:r>
              <a:rPr b="1" lang="en"/>
              <a:t>East/Southeast Asia</a:t>
            </a:r>
            <a:r>
              <a:rPr lang="en"/>
              <a:t>, but </a:t>
            </a:r>
            <a:r>
              <a:rPr b="1" lang="en">
                <a:solidFill>
                  <a:srgbClr val="3B71CA"/>
                </a:solidFill>
              </a:rPr>
              <a:t>spreading world wide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More often </a:t>
            </a:r>
            <a:r>
              <a:rPr b="1" lang="en">
                <a:solidFill>
                  <a:srgbClr val="DF382C"/>
                </a:solidFill>
              </a:rPr>
              <a:t>community acquired</a:t>
            </a:r>
            <a:r>
              <a:rPr lang="en"/>
              <a:t> (as opposed to other strains of </a:t>
            </a:r>
            <a:r>
              <a:rPr i="1" lang="en"/>
              <a:t>K pneumo</a:t>
            </a:r>
            <a:r>
              <a:rPr lang="en"/>
              <a:t>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Often younger, healthier folks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Immunosuppression isn’t major risk factor, with the </a:t>
            </a:r>
            <a:r>
              <a:rPr b="1" lang="en"/>
              <a:t>exception of diabetes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HmKp</a:t>
            </a:r>
            <a:r>
              <a:rPr lang="en"/>
              <a:t>: Who gets it?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1.3</a:t>
            </a:r>
            <a:r>
              <a:rPr lang="en"/>
              <a:t>] </a:t>
            </a:r>
            <a:endParaRPr/>
          </a:p>
        </p:txBody>
      </p:sp>
      <p:sp>
        <p:nvSpPr>
          <p:cNvPr id="341" name="Google Shape;341;p43"/>
          <p:cNvSpPr txBox="1"/>
          <p:nvPr>
            <p:ph idx="1" type="body"/>
          </p:nvPr>
        </p:nvSpPr>
        <p:spPr>
          <a:xfrm>
            <a:off x="729450" y="1393075"/>
            <a:ext cx="71430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May be associated with </a:t>
            </a:r>
            <a:r>
              <a:rPr b="1" lang="en">
                <a:solidFill>
                  <a:srgbClr val="2F5AA2"/>
                </a:solidFill>
              </a:rPr>
              <a:t>extensive antimicrobial resistance</a:t>
            </a:r>
            <a:r>
              <a:rPr lang="en"/>
              <a:t>, especially </a:t>
            </a:r>
            <a:r>
              <a:rPr b="1" lang="en">
                <a:solidFill>
                  <a:srgbClr val="DF382C"/>
                </a:solidFill>
              </a:rPr>
              <a:t>internationally</a:t>
            </a:r>
            <a:endParaRPr b="1">
              <a:solidFill>
                <a:srgbClr val="DF382C"/>
              </a:solidFill>
            </a:endParaRPr>
          </a:p>
        </p:txBody>
      </p:sp>
      <p:pic>
        <p:nvPicPr>
          <p:cNvPr id="342" name="Google Shape;34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450" y="1749000"/>
            <a:ext cx="5819050" cy="295847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3"/>
          <p:cNvSpPr txBox="1"/>
          <p:nvPr/>
        </p:nvSpPr>
        <p:spPr>
          <a:xfrm>
            <a:off x="6724300" y="1832475"/>
            <a:ext cx="2194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4" name="Google Shape;344;p43"/>
          <p:cNvSpPr/>
          <p:nvPr/>
        </p:nvSpPr>
        <p:spPr>
          <a:xfrm>
            <a:off x="6905200" y="1832475"/>
            <a:ext cx="18324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Figure 1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[</a:t>
            </a:r>
            <a:r>
              <a:rPr lang="en" sz="1200">
                <a:solidFill>
                  <a:schemeClr val="accent5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1.3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]: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Global distribution of CR-hvKP (2015–2022)</a:t>
            </a:r>
            <a:endParaRPr b="1" sz="11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HmKp</a:t>
            </a:r>
            <a:r>
              <a:rPr lang="en"/>
              <a:t>: Clinical manifestations [</a:t>
            </a:r>
            <a:r>
              <a:rPr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1.1</a:t>
            </a:r>
            <a:r>
              <a:rPr lang="en"/>
              <a:t>][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1.4</a:t>
            </a:r>
            <a:r>
              <a:rPr lang="en"/>
              <a:t>] </a:t>
            </a:r>
            <a:endParaRPr/>
          </a:p>
        </p:txBody>
      </p:sp>
      <p:sp>
        <p:nvSpPr>
          <p:cNvPr id="350" name="Google Shape;350;p44"/>
          <p:cNvSpPr txBox="1"/>
          <p:nvPr>
            <p:ph idx="1" type="body"/>
          </p:nvPr>
        </p:nvSpPr>
        <p:spPr>
          <a:xfrm>
            <a:off x="729450" y="1393075"/>
            <a:ext cx="4351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High risk for </a:t>
            </a:r>
            <a:r>
              <a:rPr b="1" lang="en">
                <a:solidFill>
                  <a:srgbClr val="DF382C"/>
                </a:solidFill>
              </a:rPr>
              <a:t>metastatic spread</a:t>
            </a:r>
            <a:r>
              <a:rPr lang="en"/>
              <a:t> (12-28%)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Classically: </a:t>
            </a:r>
            <a:r>
              <a:rPr b="1" lang="en">
                <a:solidFill>
                  <a:srgbClr val="3B71CA"/>
                </a:solidFill>
              </a:rPr>
              <a:t>liver abscess</a:t>
            </a:r>
            <a:r>
              <a:rPr b="1" lang="en"/>
              <a:t> in </a:t>
            </a:r>
            <a:r>
              <a:rPr b="1" lang="en">
                <a:solidFill>
                  <a:srgbClr val="3B71CA"/>
                </a:solidFill>
              </a:rPr>
              <a:t>healthy adults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common sides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Meningitis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Pleural empyema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Endophthalmitis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Many reports with NSTIs (as was maybe our case)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Has been reported to seed almost anywhere</a:t>
            </a:r>
            <a:endParaRPr/>
          </a:p>
        </p:txBody>
      </p:sp>
      <p:pic>
        <p:nvPicPr>
          <p:cNvPr id="351" name="Google Shape;35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0650" y="1168050"/>
            <a:ext cx="3758550" cy="342660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4"/>
          <p:cNvSpPr/>
          <p:nvPr/>
        </p:nvSpPr>
        <p:spPr>
          <a:xfrm>
            <a:off x="5230000" y="4604594"/>
            <a:ext cx="3130200" cy="486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Figure 1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[</a:t>
            </a:r>
            <a:r>
              <a:rPr lang="en" sz="11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1.4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]:  Common sites of primary and metastatic infections caused by hvKp</a:t>
            </a:r>
            <a:endParaRPr b="1" sz="10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5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Evidence Bayes’ed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medicine</a:t>
            </a:r>
            <a:endParaRPr/>
          </a:p>
        </p:txBody>
      </p:sp>
      <p:sp>
        <p:nvSpPr>
          <p:cNvPr id="358" name="Google Shape;358;p4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Review </a:t>
            </a:r>
            <a:r>
              <a:rPr b="1" lang="en"/>
              <a:t>Bayes’ </a:t>
            </a:r>
            <a:r>
              <a:rPr b="1" lang="en"/>
              <a:t>theorem and it’s applications</a:t>
            </a:r>
            <a:r>
              <a:rPr lang="en"/>
              <a:t> (without talking too much about math)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SzPts val="1300"/>
              <a:buChar char="●"/>
            </a:pPr>
            <a:r>
              <a:rPr lang="en"/>
              <a:t>Highlight the key relationship between </a:t>
            </a:r>
            <a:r>
              <a:rPr b="1" lang="en"/>
              <a:t>pre-test probability and testing characteristics</a:t>
            </a:r>
            <a:r>
              <a:rPr lang="en"/>
              <a:t> (sensitivity, specificity)</a:t>
            </a:r>
            <a:endParaRPr/>
          </a:p>
        </p:txBody>
      </p:sp>
      <p:grpSp>
        <p:nvGrpSpPr>
          <p:cNvPr id="359" name="Google Shape;359;p45"/>
          <p:cNvGrpSpPr/>
          <p:nvPr/>
        </p:nvGrpSpPr>
        <p:grpSpPr>
          <a:xfrm>
            <a:off x="1088806" y="2674570"/>
            <a:ext cx="2583223" cy="1124909"/>
            <a:chOff x="4975900" y="672675"/>
            <a:chExt cx="2131900" cy="769800"/>
          </a:xfrm>
        </p:grpSpPr>
        <p:sp>
          <p:nvSpPr>
            <p:cNvPr id="360" name="Google Shape;360;p45"/>
            <p:cNvSpPr txBox="1"/>
            <p:nvPr/>
          </p:nvSpPr>
          <p:spPr>
            <a:xfrm>
              <a:off x="4975900" y="865125"/>
              <a:ext cx="10146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14A44D"/>
                  </a:solidFill>
                  <a:latin typeface="Open Sans"/>
                  <a:ea typeface="Open Sans"/>
                  <a:cs typeface="Open Sans"/>
                  <a:sym typeface="Open Sans"/>
                </a:rPr>
                <a:t>P(H|E)</a:t>
              </a:r>
              <a:r>
                <a:rPr b="1" lang="en" sz="18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 = </a:t>
              </a:r>
              <a:endParaRPr b="1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1" name="Google Shape;361;p45"/>
            <p:cNvSpPr txBox="1"/>
            <p:nvPr/>
          </p:nvSpPr>
          <p:spPr>
            <a:xfrm>
              <a:off x="5990600" y="672675"/>
              <a:ext cx="11172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2F5AA2"/>
                  </a:solidFill>
                  <a:latin typeface="Open Sans"/>
                  <a:ea typeface="Open Sans"/>
                  <a:cs typeface="Open Sans"/>
                  <a:sym typeface="Open Sans"/>
                </a:rPr>
                <a:t>P(E|H)</a:t>
              </a:r>
              <a:r>
                <a:rPr b="1" lang="en" sz="16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b="1" lang="en" sz="1600">
                  <a:solidFill>
                    <a:srgbClr val="DC4C64"/>
                  </a:solidFill>
                  <a:latin typeface="Open Sans"/>
                  <a:ea typeface="Open Sans"/>
                  <a:cs typeface="Open Sans"/>
                  <a:sym typeface="Open Sans"/>
                </a:rPr>
                <a:t>P(H)</a:t>
              </a:r>
              <a:r>
                <a:rPr b="1" lang="en" sz="16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b="1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2" name="Google Shape;362;p45"/>
            <p:cNvSpPr txBox="1"/>
            <p:nvPr/>
          </p:nvSpPr>
          <p:spPr>
            <a:xfrm>
              <a:off x="5796400" y="1057575"/>
              <a:ext cx="1311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896110"/>
                  </a:solidFill>
                  <a:latin typeface="Open Sans"/>
                  <a:ea typeface="Open Sans"/>
                  <a:cs typeface="Open Sans"/>
                  <a:sym typeface="Open Sans"/>
                </a:rPr>
                <a:t>P(E)</a:t>
              </a:r>
              <a:r>
                <a:rPr b="1" lang="en" sz="1600">
                  <a:solidFill>
                    <a:srgbClr val="89611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b="1" sz="16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363" name="Google Shape;363;p45"/>
          <p:cNvCxnSpPr>
            <a:stCxn id="360" idx="3"/>
          </p:cNvCxnSpPr>
          <p:nvPr/>
        </p:nvCxnSpPr>
        <p:spPr>
          <a:xfrm>
            <a:off x="2318197" y="3237025"/>
            <a:ext cx="1353900" cy="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6"/>
          <p:cNvSpPr/>
          <p:nvPr/>
        </p:nvSpPr>
        <p:spPr>
          <a:xfrm>
            <a:off x="5461100" y="1393075"/>
            <a:ext cx="2466600" cy="11403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Bayes Theorem</a:t>
            </a:r>
            <a:endParaRPr sz="15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9" name="Google Shape;369;p46"/>
          <p:cNvSpPr txBox="1"/>
          <p:nvPr>
            <p:ph type="title"/>
          </p:nvPr>
        </p:nvSpPr>
        <p:spPr>
          <a:xfrm>
            <a:off x="729450" y="632850"/>
            <a:ext cx="4020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Bayes theorem</a:t>
            </a:r>
            <a:endParaRPr/>
          </a:p>
        </p:txBody>
      </p:sp>
      <p:sp>
        <p:nvSpPr>
          <p:cNvPr id="370" name="Google Shape;370;p46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Named after Thomas Bayes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Law of conditional probability</a:t>
            </a:r>
            <a:endParaRPr/>
          </a:p>
        </p:txBody>
      </p:sp>
      <p:grpSp>
        <p:nvGrpSpPr>
          <p:cNvPr id="371" name="Google Shape;371;p46"/>
          <p:cNvGrpSpPr/>
          <p:nvPr/>
        </p:nvGrpSpPr>
        <p:grpSpPr>
          <a:xfrm>
            <a:off x="5628450" y="1727525"/>
            <a:ext cx="2131900" cy="769800"/>
            <a:chOff x="4975900" y="672675"/>
            <a:chExt cx="2131900" cy="769800"/>
          </a:xfrm>
        </p:grpSpPr>
        <p:sp>
          <p:nvSpPr>
            <p:cNvPr id="372" name="Google Shape;372;p46"/>
            <p:cNvSpPr txBox="1"/>
            <p:nvPr/>
          </p:nvSpPr>
          <p:spPr>
            <a:xfrm>
              <a:off x="4975900" y="865125"/>
              <a:ext cx="10146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P(A|B) = </a:t>
              </a:r>
              <a:endParaRPr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3" name="Google Shape;373;p46"/>
            <p:cNvSpPr txBox="1"/>
            <p:nvPr/>
          </p:nvSpPr>
          <p:spPr>
            <a:xfrm>
              <a:off x="5990600" y="672675"/>
              <a:ext cx="11172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P(B|A) P(A) </a:t>
              </a:r>
              <a:endPara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4" name="Google Shape;374;p46"/>
            <p:cNvSpPr txBox="1"/>
            <p:nvPr/>
          </p:nvSpPr>
          <p:spPr>
            <a:xfrm>
              <a:off x="5796400" y="1057575"/>
              <a:ext cx="1311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P(B) </a:t>
              </a:r>
              <a:endPara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375" name="Google Shape;375;p46"/>
          <p:cNvCxnSpPr>
            <a:stCxn id="372" idx="3"/>
          </p:cNvCxnSpPr>
          <p:nvPr/>
        </p:nvCxnSpPr>
        <p:spPr>
          <a:xfrm>
            <a:off x="6643050" y="2112425"/>
            <a:ext cx="1117500" cy="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7"/>
          <p:cNvSpPr/>
          <p:nvPr/>
        </p:nvSpPr>
        <p:spPr>
          <a:xfrm>
            <a:off x="4939025" y="1393075"/>
            <a:ext cx="2988600" cy="2625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Bayes Theorem</a:t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H </a:t>
            </a:r>
            <a:r>
              <a:rPr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= hypothesis</a:t>
            </a:r>
            <a:endParaRPr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 = evidence</a:t>
            </a:r>
            <a:endParaRPr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A|B</a:t>
            </a:r>
            <a:r>
              <a:rPr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 = means “A given B”</a:t>
            </a:r>
            <a:endParaRPr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1" name="Google Shape;381;p47"/>
          <p:cNvSpPr txBox="1"/>
          <p:nvPr>
            <p:ph type="title"/>
          </p:nvPr>
        </p:nvSpPr>
        <p:spPr>
          <a:xfrm>
            <a:off x="729450" y="632850"/>
            <a:ext cx="4020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Bayes theorem</a:t>
            </a:r>
            <a:endParaRPr/>
          </a:p>
        </p:txBody>
      </p:sp>
      <p:sp>
        <p:nvSpPr>
          <p:cNvPr id="382" name="Google Shape;382;p47"/>
          <p:cNvSpPr txBox="1"/>
          <p:nvPr>
            <p:ph idx="1" type="body"/>
          </p:nvPr>
        </p:nvSpPr>
        <p:spPr>
          <a:xfrm>
            <a:off x="729325" y="1393075"/>
            <a:ext cx="3774300" cy="30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1000"/>
              </a:spcAft>
              <a:buSzPts val="1300"/>
              <a:buChar char="●"/>
            </a:pPr>
            <a:r>
              <a:rPr b="1" lang="en">
                <a:solidFill>
                  <a:srgbClr val="14A44D"/>
                </a:solidFill>
              </a:rPr>
              <a:t>Posterior</a:t>
            </a:r>
            <a:r>
              <a:rPr lang="en"/>
              <a:t>: Probability the “hypothesis” being true, given observed “evidence”</a:t>
            </a:r>
            <a:endParaRPr/>
          </a:p>
        </p:txBody>
      </p:sp>
      <p:grpSp>
        <p:nvGrpSpPr>
          <p:cNvPr id="383" name="Google Shape;383;p47"/>
          <p:cNvGrpSpPr/>
          <p:nvPr/>
        </p:nvGrpSpPr>
        <p:grpSpPr>
          <a:xfrm>
            <a:off x="5142006" y="1881820"/>
            <a:ext cx="2583223" cy="1124909"/>
            <a:chOff x="4975900" y="672675"/>
            <a:chExt cx="2131900" cy="769800"/>
          </a:xfrm>
        </p:grpSpPr>
        <p:sp>
          <p:nvSpPr>
            <p:cNvPr id="384" name="Google Shape;384;p47"/>
            <p:cNvSpPr txBox="1"/>
            <p:nvPr/>
          </p:nvSpPr>
          <p:spPr>
            <a:xfrm>
              <a:off x="4975900" y="865125"/>
              <a:ext cx="10146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14A44D"/>
                  </a:solidFill>
                  <a:latin typeface="Open Sans"/>
                  <a:ea typeface="Open Sans"/>
                  <a:cs typeface="Open Sans"/>
                  <a:sym typeface="Open Sans"/>
                </a:rPr>
                <a:t>P(H|E)</a:t>
              </a:r>
              <a:r>
                <a:rPr lang="en" sz="18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 = </a:t>
              </a:r>
              <a:endPara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5" name="Google Shape;385;p47"/>
            <p:cNvSpPr txBox="1"/>
            <p:nvPr/>
          </p:nvSpPr>
          <p:spPr>
            <a:xfrm>
              <a:off x="5990600" y="672675"/>
              <a:ext cx="11172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P(E|H) P(H)</a:t>
              </a:r>
              <a:r>
                <a:rPr b="1" lang="en" sz="16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b="1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6" name="Google Shape;386;p47"/>
            <p:cNvSpPr txBox="1"/>
            <p:nvPr/>
          </p:nvSpPr>
          <p:spPr>
            <a:xfrm>
              <a:off x="5796400" y="1057575"/>
              <a:ext cx="1311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P(E) </a:t>
              </a:r>
              <a:endPara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387" name="Google Shape;387;p47"/>
          <p:cNvCxnSpPr>
            <a:stCxn id="384" idx="3"/>
          </p:cNvCxnSpPr>
          <p:nvPr/>
        </p:nvCxnSpPr>
        <p:spPr>
          <a:xfrm>
            <a:off x="6371397" y="2444275"/>
            <a:ext cx="1353900" cy="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8"/>
          <p:cNvSpPr/>
          <p:nvPr/>
        </p:nvSpPr>
        <p:spPr>
          <a:xfrm>
            <a:off x="4939025" y="1393075"/>
            <a:ext cx="2988600" cy="2625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Bayes Theorem</a:t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H </a:t>
            </a:r>
            <a:r>
              <a:rPr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= hypothesis</a:t>
            </a:r>
            <a:endParaRPr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 = evidence</a:t>
            </a:r>
            <a:endParaRPr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A|B</a:t>
            </a:r>
            <a:r>
              <a:rPr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 = means “A given B”</a:t>
            </a:r>
            <a:endParaRPr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3" name="Google Shape;393;p48"/>
          <p:cNvSpPr txBox="1"/>
          <p:nvPr>
            <p:ph type="title"/>
          </p:nvPr>
        </p:nvSpPr>
        <p:spPr>
          <a:xfrm>
            <a:off x="729450" y="632850"/>
            <a:ext cx="4020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Bayes theorem</a:t>
            </a:r>
            <a:endParaRPr/>
          </a:p>
        </p:txBody>
      </p:sp>
      <p:sp>
        <p:nvSpPr>
          <p:cNvPr id="394" name="Google Shape;394;p48"/>
          <p:cNvSpPr txBox="1"/>
          <p:nvPr>
            <p:ph idx="1" type="body"/>
          </p:nvPr>
        </p:nvSpPr>
        <p:spPr>
          <a:xfrm>
            <a:off x="729325" y="1393075"/>
            <a:ext cx="3774300" cy="30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14A44D"/>
                </a:solidFill>
              </a:rPr>
              <a:t>Posterior</a:t>
            </a:r>
            <a:r>
              <a:rPr lang="en"/>
              <a:t>: </a:t>
            </a:r>
            <a:r>
              <a:rPr lang="en">
                <a:solidFill>
                  <a:schemeClr val="accent1"/>
                </a:solidFill>
              </a:rPr>
              <a:t>Probability the “hypothesis” being true, given observed “evidence”</a:t>
            </a:r>
            <a:endParaRPr b="1">
              <a:solidFill>
                <a:schemeClr val="accent1"/>
              </a:solidFill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SzPts val="1300"/>
              <a:buChar char="●"/>
            </a:pPr>
            <a:r>
              <a:rPr b="1" lang="en">
                <a:solidFill>
                  <a:srgbClr val="2F5AA2"/>
                </a:solidFill>
              </a:rPr>
              <a:t>Likelihood</a:t>
            </a:r>
            <a:r>
              <a:rPr lang="en"/>
              <a:t>: Probability that “evidence” occurs if “hypothesis” is true</a:t>
            </a:r>
            <a:endParaRPr/>
          </a:p>
        </p:txBody>
      </p:sp>
      <p:grpSp>
        <p:nvGrpSpPr>
          <p:cNvPr id="395" name="Google Shape;395;p48"/>
          <p:cNvGrpSpPr/>
          <p:nvPr/>
        </p:nvGrpSpPr>
        <p:grpSpPr>
          <a:xfrm>
            <a:off x="5142006" y="1881820"/>
            <a:ext cx="2583223" cy="1124909"/>
            <a:chOff x="4975900" y="672675"/>
            <a:chExt cx="2131900" cy="769800"/>
          </a:xfrm>
        </p:grpSpPr>
        <p:sp>
          <p:nvSpPr>
            <p:cNvPr id="396" name="Google Shape;396;p48"/>
            <p:cNvSpPr txBox="1"/>
            <p:nvPr/>
          </p:nvSpPr>
          <p:spPr>
            <a:xfrm>
              <a:off x="4975900" y="865125"/>
              <a:ext cx="10146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14A44D"/>
                  </a:solidFill>
                  <a:latin typeface="Open Sans"/>
                  <a:ea typeface="Open Sans"/>
                  <a:cs typeface="Open Sans"/>
                  <a:sym typeface="Open Sans"/>
                </a:rPr>
                <a:t>P(H|E)</a:t>
              </a:r>
              <a:r>
                <a:rPr lang="en" sz="18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 = </a:t>
              </a:r>
              <a:endPara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7" name="Google Shape;397;p48"/>
            <p:cNvSpPr txBox="1"/>
            <p:nvPr/>
          </p:nvSpPr>
          <p:spPr>
            <a:xfrm>
              <a:off x="5990600" y="672675"/>
              <a:ext cx="11172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2F5AA2"/>
                  </a:solidFill>
                  <a:latin typeface="Open Sans"/>
                  <a:ea typeface="Open Sans"/>
                  <a:cs typeface="Open Sans"/>
                  <a:sym typeface="Open Sans"/>
                </a:rPr>
                <a:t>P(E|H)</a:t>
              </a:r>
              <a:r>
                <a:rPr lang="en" sz="16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 P(H)</a:t>
              </a:r>
              <a:r>
                <a:rPr b="1" lang="en" sz="16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b="1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8" name="Google Shape;398;p48"/>
            <p:cNvSpPr txBox="1"/>
            <p:nvPr/>
          </p:nvSpPr>
          <p:spPr>
            <a:xfrm>
              <a:off x="5796400" y="1057575"/>
              <a:ext cx="1311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P(E) </a:t>
              </a:r>
              <a:endPara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399" name="Google Shape;399;p48"/>
          <p:cNvCxnSpPr>
            <a:stCxn id="396" idx="3"/>
          </p:cNvCxnSpPr>
          <p:nvPr/>
        </p:nvCxnSpPr>
        <p:spPr>
          <a:xfrm>
            <a:off x="6371397" y="2444275"/>
            <a:ext cx="1353900" cy="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9"/>
          <p:cNvSpPr/>
          <p:nvPr/>
        </p:nvSpPr>
        <p:spPr>
          <a:xfrm>
            <a:off x="4939025" y="1393075"/>
            <a:ext cx="2988600" cy="2625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Bayes Theorem</a:t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H </a:t>
            </a:r>
            <a:r>
              <a:rPr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= hypothesis</a:t>
            </a:r>
            <a:endParaRPr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 = evidence</a:t>
            </a:r>
            <a:endParaRPr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A|B</a:t>
            </a:r>
            <a:r>
              <a:rPr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 = means “A given B”</a:t>
            </a:r>
            <a:endParaRPr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5" name="Google Shape;405;p49"/>
          <p:cNvSpPr txBox="1"/>
          <p:nvPr>
            <p:ph type="title"/>
          </p:nvPr>
        </p:nvSpPr>
        <p:spPr>
          <a:xfrm>
            <a:off x="729450" y="632850"/>
            <a:ext cx="4020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Bayes theorem</a:t>
            </a:r>
            <a:endParaRPr/>
          </a:p>
        </p:txBody>
      </p:sp>
      <p:sp>
        <p:nvSpPr>
          <p:cNvPr id="406" name="Google Shape;406;p49"/>
          <p:cNvSpPr txBox="1"/>
          <p:nvPr>
            <p:ph idx="1" type="body"/>
          </p:nvPr>
        </p:nvSpPr>
        <p:spPr>
          <a:xfrm>
            <a:off x="729325" y="1393075"/>
            <a:ext cx="3774300" cy="30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14A44D"/>
                </a:solidFill>
              </a:rPr>
              <a:t>Posterior</a:t>
            </a:r>
            <a:r>
              <a:rPr lang="en"/>
              <a:t>: </a:t>
            </a:r>
            <a:r>
              <a:rPr lang="en">
                <a:solidFill>
                  <a:schemeClr val="accent1"/>
                </a:solidFill>
              </a:rPr>
              <a:t>Probability the “hypothesis” being true, given observed “evidence”</a:t>
            </a:r>
            <a:endParaRPr b="1">
              <a:solidFill>
                <a:schemeClr val="accent1"/>
              </a:solidFill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2F5AA2"/>
                </a:solidFill>
              </a:rPr>
              <a:t>Likelihood</a:t>
            </a:r>
            <a:r>
              <a:rPr lang="en"/>
              <a:t>: </a:t>
            </a:r>
            <a:r>
              <a:rPr lang="en">
                <a:solidFill>
                  <a:schemeClr val="accent1"/>
                </a:solidFill>
              </a:rPr>
              <a:t>Probability that “evidence” occurs if “hypothesis” is true</a:t>
            </a:r>
            <a:endParaRPr>
              <a:solidFill>
                <a:schemeClr val="accent1"/>
              </a:solidFill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SzPts val="1300"/>
              <a:buChar char="●"/>
            </a:pPr>
            <a:r>
              <a:rPr b="1" lang="en">
                <a:solidFill>
                  <a:srgbClr val="DC4C64"/>
                </a:solidFill>
              </a:rPr>
              <a:t>Prior</a:t>
            </a:r>
            <a:r>
              <a:rPr lang="en"/>
              <a:t>: The pre-test probability the “hypothesis” is true</a:t>
            </a:r>
            <a:endParaRPr/>
          </a:p>
        </p:txBody>
      </p:sp>
      <p:grpSp>
        <p:nvGrpSpPr>
          <p:cNvPr id="407" name="Google Shape;407;p49"/>
          <p:cNvGrpSpPr/>
          <p:nvPr/>
        </p:nvGrpSpPr>
        <p:grpSpPr>
          <a:xfrm>
            <a:off x="5142006" y="1881820"/>
            <a:ext cx="2583223" cy="1124909"/>
            <a:chOff x="4975900" y="672675"/>
            <a:chExt cx="2131900" cy="769800"/>
          </a:xfrm>
        </p:grpSpPr>
        <p:sp>
          <p:nvSpPr>
            <p:cNvPr id="408" name="Google Shape;408;p49"/>
            <p:cNvSpPr txBox="1"/>
            <p:nvPr/>
          </p:nvSpPr>
          <p:spPr>
            <a:xfrm>
              <a:off x="4975900" y="865125"/>
              <a:ext cx="10146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14A44D"/>
                  </a:solidFill>
                  <a:latin typeface="Open Sans"/>
                  <a:ea typeface="Open Sans"/>
                  <a:cs typeface="Open Sans"/>
                  <a:sym typeface="Open Sans"/>
                </a:rPr>
                <a:t>P(H|E)</a:t>
              </a:r>
              <a:r>
                <a:rPr lang="en" sz="18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 = </a:t>
              </a:r>
              <a:endPara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9" name="Google Shape;409;p49"/>
            <p:cNvSpPr txBox="1"/>
            <p:nvPr/>
          </p:nvSpPr>
          <p:spPr>
            <a:xfrm>
              <a:off x="5990600" y="672675"/>
              <a:ext cx="11172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2F5AA2"/>
                  </a:solidFill>
                  <a:latin typeface="Open Sans"/>
                  <a:ea typeface="Open Sans"/>
                  <a:cs typeface="Open Sans"/>
                  <a:sym typeface="Open Sans"/>
                </a:rPr>
                <a:t>P(E|H)</a:t>
              </a:r>
              <a:r>
                <a:rPr lang="en" sz="16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b="1" lang="en" sz="1600">
                  <a:solidFill>
                    <a:srgbClr val="DC4C64"/>
                  </a:solidFill>
                  <a:latin typeface="Open Sans"/>
                  <a:ea typeface="Open Sans"/>
                  <a:cs typeface="Open Sans"/>
                  <a:sym typeface="Open Sans"/>
                </a:rPr>
                <a:t>P(H)</a:t>
              </a:r>
              <a:r>
                <a:rPr b="1" lang="en" sz="16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b="1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0" name="Google Shape;410;p49"/>
            <p:cNvSpPr txBox="1"/>
            <p:nvPr/>
          </p:nvSpPr>
          <p:spPr>
            <a:xfrm>
              <a:off x="5796400" y="1057575"/>
              <a:ext cx="1311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P(E) </a:t>
              </a:r>
              <a:endPara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411" name="Google Shape;411;p49"/>
          <p:cNvCxnSpPr>
            <a:stCxn id="408" idx="3"/>
          </p:cNvCxnSpPr>
          <p:nvPr/>
        </p:nvCxnSpPr>
        <p:spPr>
          <a:xfrm>
            <a:off x="6371397" y="2444275"/>
            <a:ext cx="1353900" cy="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0"/>
          <p:cNvSpPr/>
          <p:nvPr/>
        </p:nvSpPr>
        <p:spPr>
          <a:xfrm>
            <a:off x="4939025" y="1393075"/>
            <a:ext cx="2988600" cy="2625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Bayes Theorem</a:t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H </a:t>
            </a:r>
            <a:r>
              <a:rPr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= hypothesis</a:t>
            </a:r>
            <a:endParaRPr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 = evidence</a:t>
            </a:r>
            <a:endParaRPr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A|B</a:t>
            </a:r>
            <a:r>
              <a:rPr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 = means “A given B”</a:t>
            </a:r>
            <a:endParaRPr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7" name="Google Shape;417;p50"/>
          <p:cNvSpPr txBox="1"/>
          <p:nvPr>
            <p:ph type="title"/>
          </p:nvPr>
        </p:nvSpPr>
        <p:spPr>
          <a:xfrm>
            <a:off x="729450" y="632850"/>
            <a:ext cx="4020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Bayes theorem</a:t>
            </a:r>
            <a:endParaRPr/>
          </a:p>
        </p:txBody>
      </p:sp>
      <p:sp>
        <p:nvSpPr>
          <p:cNvPr id="418" name="Google Shape;418;p50"/>
          <p:cNvSpPr txBox="1"/>
          <p:nvPr>
            <p:ph idx="1" type="body"/>
          </p:nvPr>
        </p:nvSpPr>
        <p:spPr>
          <a:xfrm>
            <a:off x="729325" y="1393075"/>
            <a:ext cx="3774300" cy="30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14A44D"/>
                </a:solidFill>
              </a:rPr>
              <a:t>Posterior</a:t>
            </a:r>
            <a:r>
              <a:rPr lang="en"/>
              <a:t>: </a:t>
            </a:r>
            <a:r>
              <a:rPr lang="en">
                <a:solidFill>
                  <a:schemeClr val="accent1"/>
                </a:solidFill>
              </a:rPr>
              <a:t>Probability the “hypothesis” being true, given observed “evidence”</a:t>
            </a:r>
            <a:endParaRPr b="1">
              <a:solidFill>
                <a:schemeClr val="accent1"/>
              </a:solidFill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2F5AA2"/>
                </a:solidFill>
              </a:rPr>
              <a:t>Likelihood</a:t>
            </a:r>
            <a:r>
              <a:rPr lang="en"/>
              <a:t>: </a:t>
            </a:r>
            <a:r>
              <a:rPr lang="en">
                <a:solidFill>
                  <a:schemeClr val="accent1"/>
                </a:solidFill>
              </a:rPr>
              <a:t>Probability that “evidence” occurs if “hypothesis” is true</a:t>
            </a:r>
            <a:endParaRPr>
              <a:solidFill>
                <a:schemeClr val="accent1"/>
              </a:solidFill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C4C64"/>
                </a:solidFill>
              </a:rPr>
              <a:t>Prior</a:t>
            </a:r>
            <a:r>
              <a:rPr lang="en"/>
              <a:t>: </a:t>
            </a:r>
            <a:r>
              <a:rPr lang="en">
                <a:solidFill>
                  <a:schemeClr val="accent1"/>
                </a:solidFill>
              </a:rPr>
              <a:t>The pre-test probability the “hypothesis” is true</a:t>
            </a:r>
            <a:endParaRPr>
              <a:solidFill>
                <a:schemeClr val="accent1"/>
              </a:solidFill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SzPts val="1300"/>
              <a:buChar char="●"/>
            </a:pPr>
            <a:r>
              <a:rPr b="1" lang="en">
                <a:solidFill>
                  <a:srgbClr val="896110"/>
                </a:solidFill>
              </a:rPr>
              <a:t>Evidence</a:t>
            </a:r>
            <a:r>
              <a:rPr lang="en"/>
              <a:t>:</a:t>
            </a:r>
            <a:r>
              <a:rPr lang="en"/>
              <a:t> The probability of the “evidence” occurring (regardless of “hypothesis”)</a:t>
            </a:r>
            <a:endParaRPr/>
          </a:p>
        </p:txBody>
      </p:sp>
      <p:grpSp>
        <p:nvGrpSpPr>
          <p:cNvPr id="419" name="Google Shape;419;p50"/>
          <p:cNvGrpSpPr/>
          <p:nvPr/>
        </p:nvGrpSpPr>
        <p:grpSpPr>
          <a:xfrm>
            <a:off x="5142006" y="1881820"/>
            <a:ext cx="2583223" cy="1124909"/>
            <a:chOff x="4975900" y="672675"/>
            <a:chExt cx="2131900" cy="769800"/>
          </a:xfrm>
        </p:grpSpPr>
        <p:sp>
          <p:nvSpPr>
            <p:cNvPr id="420" name="Google Shape;420;p50"/>
            <p:cNvSpPr txBox="1"/>
            <p:nvPr/>
          </p:nvSpPr>
          <p:spPr>
            <a:xfrm>
              <a:off x="4975900" y="865125"/>
              <a:ext cx="10146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14A44D"/>
                  </a:solidFill>
                  <a:latin typeface="Open Sans"/>
                  <a:ea typeface="Open Sans"/>
                  <a:cs typeface="Open Sans"/>
                  <a:sym typeface="Open Sans"/>
                </a:rPr>
                <a:t>P(H|E)</a:t>
              </a:r>
              <a:r>
                <a:rPr lang="en" sz="18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 = </a:t>
              </a:r>
              <a:endPara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1" name="Google Shape;421;p50"/>
            <p:cNvSpPr txBox="1"/>
            <p:nvPr/>
          </p:nvSpPr>
          <p:spPr>
            <a:xfrm>
              <a:off x="5990600" y="672675"/>
              <a:ext cx="11172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2F5AA2"/>
                  </a:solidFill>
                  <a:latin typeface="Open Sans"/>
                  <a:ea typeface="Open Sans"/>
                  <a:cs typeface="Open Sans"/>
                  <a:sym typeface="Open Sans"/>
                </a:rPr>
                <a:t>P(E|H)</a:t>
              </a:r>
              <a:r>
                <a:rPr lang="en" sz="16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" sz="1600">
                  <a:solidFill>
                    <a:srgbClr val="DC4C64"/>
                  </a:solidFill>
                  <a:latin typeface="Open Sans"/>
                  <a:ea typeface="Open Sans"/>
                  <a:cs typeface="Open Sans"/>
                  <a:sym typeface="Open Sans"/>
                </a:rPr>
                <a:t>P(H)</a:t>
              </a:r>
              <a:r>
                <a:rPr lang="en" sz="16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2" name="Google Shape;422;p50"/>
            <p:cNvSpPr txBox="1"/>
            <p:nvPr/>
          </p:nvSpPr>
          <p:spPr>
            <a:xfrm>
              <a:off x="5796400" y="1057575"/>
              <a:ext cx="1311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896110"/>
                  </a:solidFill>
                  <a:latin typeface="Open Sans"/>
                  <a:ea typeface="Open Sans"/>
                  <a:cs typeface="Open Sans"/>
                  <a:sym typeface="Open Sans"/>
                </a:rPr>
                <a:t>P(E)</a:t>
              </a:r>
              <a:r>
                <a:rPr b="1" lang="en" sz="1600">
                  <a:solidFill>
                    <a:srgbClr val="14A44D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b="1" sz="1600">
                <a:solidFill>
                  <a:srgbClr val="14A44D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423" name="Google Shape;423;p50"/>
          <p:cNvCxnSpPr>
            <a:stCxn id="420" idx="3"/>
          </p:cNvCxnSpPr>
          <p:nvPr/>
        </p:nvCxnSpPr>
        <p:spPr>
          <a:xfrm>
            <a:off x="6371397" y="2444275"/>
            <a:ext cx="1353900" cy="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1"/>
          <p:cNvSpPr/>
          <p:nvPr/>
        </p:nvSpPr>
        <p:spPr>
          <a:xfrm>
            <a:off x="4939025" y="707275"/>
            <a:ext cx="2988600" cy="35004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Bayes Theorem</a:t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Posterior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Probability the “hypothesis” being true, given observed “evidence”</a:t>
            </a:r>
            <a:endParaRPr b="1" sz="11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Likelihood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Probability that “evidence” occurs if “hypothesis” is true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Prior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pre-test probability the “hypothesis” is true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Evidence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probability of the “evidence” occurring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9" name="Google Shape;429;p51"/>
          <p:cNvSpPr txBox="1"/>
          <p:nvPr>
            <p:ph type="title"/>
          </p:nvPr>
        </p:nvSpPr>
        <p:spPr>
          <a:xfrm>
            <a:off x="729450" y="632850"/>
            <a:ext cx="4020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good news</a:t>
            </a:r>
            <a:endParaRPr/>
          </a:p>
        </p:txBody>
      </p:sp>
      <p:sp>
        <p:nvSpPr>
          <p:cNvPr id="430" name="Google Shape;430;p51"/>
          <p:cNvSpPr txBox="1"/>
          <p:nvPr>
            <p:ph idx="1" type="body"/>
          </p:nvPr>
        </p:nvSpPr>
        <p:spPr>
          <a:xfrm>
            <a:off x="729325" y="1393075"/>
            <a:ext cx="3774300" cy="30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don’t need to do the math!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important takeaway is that the </a:t>
            </a:r>
            <a:r>
              <a:rPr b="1" lang="en">
                <a:solidFill>
                  <a:srgbClr val="14A44D"/>
                </a:solidFill>
              </a:rPr>
              <a:t>chance our hypothesis is right</a:t>
            </a:r>
            <a:r>
              <a:rPr b="1" lang="en">
                <a:solidFill>
                  <a:schemeClr val="accent1"/>
                </a:solidFill>
              </a:rPr>
              <a:t>, given the </a:t>
            </a:r>
            <a:r>
              <a:rPr b="1" lang="en">
                <a:solidFill>
                  <a:srgbClr val="14A44D"/>
                </a:solidFill>
              </a:rPr>
              <a:t>evidence</a:t>
            </a:r>
            <a:r>
              <a:rPr lang="en">
                <a:solidFill>
                  <a:srgbClr val="14A44D"/>
                </a:solidFill>
              </a:rPr>
              <a:t> </a:t>
            </a:r>
            <a:r>
              <a:rPr lang="en"/>
              <a:t>is </a:t>
            </a:r>
            <a:r>
              <a:rPr i="1" lang="en"/>
              <a:t>equally</a:t>
            </a:r>
            <a:r>
              <a:rPr lang="en"/>
              <a:t> influenced by of </a:t>
            </a:r>
            <a:r>
              <a:rPr b="1" lang="en" u="sng"/>
              <a:t>BOTH</a:t>
            </a:r>
            <a:endParaRPr b="1" u="sng"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The </a:t>
            </a:r>
            <a:r>
              <a:rPr b="1" lang="en" sz="1300">
                <a:solidFill>
                  <a:srgbClr val="2F5AA2"/>
                </a:solidFill>
              </a:rPr>
              <a:t>quality of the test</a:t>
            </a:r>
            <a:r>
              <a:rPr lang="en" sz="1300"/>
              <a:t> (e.g. sensitivity, specificity)</a:t>
            </a:r>
            <a:endParaRPr sz="1300"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The </a:t>
            </a:r>
            <a:r>
              <a:rPr lang="en" sz="1300">
                <a:solidFill>
                  <a:srgbClr val="DF382C"/>
                </a:solidFill>
              </a:rPr>
              <a:t>pre-test probability</a:t>
            </a:r>
            <a:r>
              <a:rPr lang="en" sz="1300"/>
              <a:t> (</a:t>
            </a:r>
            <a:r>
              <a:rPr lang="en"/>
              <a:t>e.g.</a:t>
            </a:r>
            <a:r>
              <a:rPr lang="en" sz="1300"/>
              <a:t> the base rate)</a:t>
            </a:r>
            <a:endParaRPr sz="1300"/>
          </a:p>
        </p:txBody>
      </p:sp>
      <p:grpSp>
        <p:nvGrpSpPr>
          <p:cNvPr id="431" name="Google Shape;431;p51"/>
          <p:cNvGrpSpPr/>
          <p:nvPr/>
        </p:nvGrpSpPr>
        <p:grpSpPr>
          <a:xfrm>
            <a:off x="5142006" y="1196020"/>
            <a:ext cx="2583223" cy="1124909"/>
            <a:chOff x="4975900" y="672675"/>
            <a:chExt cx="2131900" cy="769800"/>
          </a:xfrm>
        </p:grpSpPr>
        <p:sp>
          <p:nvSpPr>
            <p:cNvPr id="432" name="Google Shape;432;p51"/>
            <p:cNvSpPr txBox="1"/>
            <p:nvPr/>
          </p:nvSpPr>
          <p:spPr>
            <a:xfrm>
              <a:off x="4975900" y="865125"/>
              <a:ext cx="10146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14A44D"/>
                  </a:solidFill>
                  <a:latin typeface="Open Sans"/>
                  <a:ea typeface="Open Sans"/>
                  <a:cs typeface="Open Sans"/>
                  <a:sym typeface="Open Sans"/>
                </a:rPr>
                <a:t>P(H|E)</a:t>
              </a:r>
              <a:r>
                <a:rPr lang="en" sz="18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 = </a:t>
              </a:r>
              <a:endPara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3" name="Google Shape;433;p51"/>
            <p:cNvSpPr txBox="1"/>
            <p:nvPr/>
          </p:nvSpPr>
          <p:spPr>
            <a:xfrm>
              <a:off x="5990600" y="672675"/>
              <a:ext cx="11172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2F5AA2"/>
                  </a:solidFill>
                  <a:latin typeface="Open Sans"/>
                  <a:ea typeface="Open Sans"/>
                  <a:cs typeface="Open Sans"/>
                  <a:sym typeface="Open Sans"/>
                </a:rPr>
                <a:t>P(E|H)</a:t>
              </a:r>
              <a:r>
                <a:rPr lang="en" sz="16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" sz="1600">
                  <a:solidFill>
                    <a:srgbClr val="DC4C64"/>
                  </a:solidFill>
                  <a:latin typeface="Open Sans"/>
                  <a:ea typeface="Open Sans"/>
                  <a:cs typeface="Open Sans"/>
                  <a:sym typeface="Open Sans"/>
                </a:rPr>
                <a:t>P(H)</a:t>
              </a:r>
              <a:r>
                <a:rPr lang="en" sz="16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4" name="Google Shape;434;p51"/>
            <p:cNvSpPr txBox="1"/>
            <p:nvPr/>
          </p:nvSpPr>
          <p:spPr>
            <a:xfrm>
              <a:off x="5796400" y="1057575"/>
              <a:ext cx="1311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896110"/>
                  </a:solidFill>
                  <a:latin typeface="Open Sans"/>
                  <a:ea typeface="Open Sans"/>
                  <a:cs typeface="Open Sans"/>
                  <a:sym typeface="Open Sans"/>
                </a:rPr>
                <a:t>P(E)</a:t>
              </a:r>
              <a:r>
                <a:rPr b="1" lang="en" sz="1600">
                  <a:solidFill>
                    <a:srgbClr val="89611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b="1" sz="16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435" name="Google Shape;435;p51"/>
          <p:cNvCxnSpPr>
            <a:stCxn id="432" idx="3"/>
          </p:cNvCxnSpPr>
          <p:nvPr/>
        </p:nvCxnSpPr>
        <p:spPr>
          <a:xfrm>
            <a:off x="6371397" y="1758475"/>
            <a:ext cx="1353900" cy="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729450" y="1393075"/>
            <a:ext cx="7780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27</a:t>
            </a:r>
            <a:r>
              <a:rPr b="1" lang="en">
                <a:solidFill>
                  <a:srgbClr val="2D6987"/>
                </a:solidFill>
              </a:rPr>
              <a:t> y/o M</a:t>
            </a:r>
            <a:r>
              <a:rPr lang="en"/>
              <a:t> with PMH including poorly controlled DM p/w </a:t>
            </a:r>
            <a:r>
              <a:rPr b="1" lang="en">
                <a:solidFill>
                  <a:srgbClr val="DC4C64"/>
                </a:solidFill>
              </a:rPr>
              <a:t>chronic groin wound drainage </a:t>
            </a:r>
            <a:r>
              <a:rPr lang="en"/>
              <a:t>&amp;</a:t>
            </a:r>
            <a:r>
              <a:rPr b="1" lang="en">
                <a:solidFill>
                  <a:srgbClr val="DC4C64"/>
                </a:solidFill>
              </a:rPr>
              <a:t> productive cough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Tenderness with purulent drainage from wounds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High blood sugar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Right sided chest tightness &amp; productive cough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Ongoing for “months”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the pre-test probability?</a:t>
            </a:r>
            <a:endParaRPr/>
          </a:p>
        </p:txBody>
      </p:sp>
      <p:sp>
        <p:nvSpPr>
          <p:cNvPr id="441" name="Google Shape;441;p52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often would you expect this to be caused by </a:t>
            </a:r>
            <a:r>
              <a:rPr lang="en"/>
              <a:t>cryptococcus</a:t>
            </a:r>
            <a:r>
              <a:rPr lang="en"/>
              <a:t>?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One in 10?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One in 20?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One in 50?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One in 100?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One in 1000?</a:t>
            </a:r>
            <a:endParaRPr/>
          </a:p>
        </p:txBody>
      </p:sp>
      <p:sp>
        <p:nvSpPr>
          <p:cNvPr id="442" name="Google Shape;442;p52"/>
          <p:cNvSpPr/>
          <p:nvPr/>
        </p:nvSpPr>
        <p:spPr>
          <a:xfrm>
            <a:off x="4643850" y="1393075"/>
            <a:ext cx="3774300" cy="1705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b="1" lang="en" sz="1200">
                <a:solidFill>
                  <a:srgbClr val="2D6987"/>
                </a:solidFill>
                <a:latin typeface="Open Sans"/>
                <a:ea typeface="Open Sans"/>
                <a:cs typeface="Open Sans"/>
                <a:sym typeface="Open Sans"/>
              </a:rPr>
              <a:t>27 y/o M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with PMH including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poorly controlled DM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recent NSTI of groin was found to have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numerous </a:t>
            </a: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cavitary lesions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BAL: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Kleb pneumo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 risk factors for Cryptococcus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 fungal growth or yeast on slides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Serum </a:t>
            </a:r>
            <a:r>
              <a:rPr lang="en"/>
              <a:t>cryptococcal</a:t>
            </a:r>
            <a:r>
              <a:rPr lang="en"/>
              <a:t> antigen</a:t>
            </a:r>
            <a:endParaRPr/>
          </a:p>
        </p:txBody>
      </p:sp>
      <p:sp>
        <p:nvSpPr>
          <p:cNvPr id="448" name="Google Shape;448;p53"/>
          <p:cNvSpPr txBox="1"/>
          <p:nvPr/>
        </p:nvSpPr>
        <p:spPr>
          <a:xfrm>
            <a:off x="267400" y="4608700"/>
            <a:ext cx="8619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Source: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https://www.immy.com/package_inserts/cr2003/CR2003%20IFU%20(Int'l)%20-%20English.pdf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449" name="Google Shape;449;p53"/>
          <p:cNvGraphicFramePr/>
          <p:nvPr/>
        </p:nvGraphicFramePr>
        <p:xfrm>
          <a:off x="729450" y="138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956425"/>
                <a:gridCol w="956425"/>
                <a:gridCol w="956425"/>
                <a:gridCol w="956425"/>
              </a:tblGrid>
              <a:tr h="381000">
                <a:tc gridSpan="2"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Serum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CrAg EIA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45700" marR="45700" marL="45700" anchor="b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1000">
                <a:tc gridSpan="2" vMerge="1"/>
                <a:tc hMerge="1"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Positive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45700" marR="45700" marL="45700" anchor="b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Negative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45700" marR="45700" marL="45700" anchor="b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row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CrAg LFA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Positive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96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14A4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C4C64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7</a:t>
                      </a:r>
                      <a:endParaRPr>
                        <a:solidFill>
                          <a:srgbClr val="DC4C64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CF1E4"/>
                    </a:solidFill>
                  </a:tcPr>
                </a:tc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Negative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C4C64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</a:t>
                      </a:r>
                      <a:endParaRPr>
                        <a:solidFill>
                          <a:srgbClr val="DC4C64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94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solidFill>
                      <a:srgbClr val="896110"/>
                    </a:solidFill>
                  </a:tcPr>
                </a:tc>
              </a:tr>
            </a:tbl>
          </a:graphicData>
        </a:graphic>
      </p:graphicFrame>
      <p:sp>
        <p:nvSpPr>
          <p:cNvPr id="450" name="Google Shape;450;p53"/>
          <p:cNvSpPr txBox="1"/>
          <p:nvPr>
            <p:ph idx="1" type="body"/>
          </p:nvPr>
        </p:nvSpPr>
        <p:spPr>
          <a:xfrm>
            <a:off x="729450" y="3126350"/>
            <a:ext cx="3825600" cy="8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Sensitivity </a:t>
            </a:r>
            <a:r>
              <a:rPr lang="en"/>
              <a:t>= 96 / (96 + 0) = </a:t>
            </a:r>
            <a:r>
              <a:rPr b="1" lang="en"/>
              <a:t>100%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Specificity </a:t>
            </a:r>
            <a:r>
              <a:rPr lang="en"/>
              <a:t>= 94 / (94 + 7) = </a:t>
            </a:r>
            <a:r>
              <a:rPr b="1" lang="en"/>
              <a:t>93.1%</a:t>
            </a:r>
            <a:endParaRPr b="1"/>
          </a:p>
        </p:txBody>
      </p:sp>
      <p:sp>
        <p:nvSpPr>
          <p:cNvPr id="451" name="Google Shape;451;p53"/>
          <p:cNvSpPr/>
          <p:nvPr/>
        </p:nvSpPr>
        <p:spPr>
          <a:xfrm>
            <a:off x="5112700" y="1168050"/>
            <a:ext cx="3412500" cy="23316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2" name="Google Shape;452;p53"/>
          <p:cNvSpPr txBox="1"/>
          <p:nvPr>
            <p:ph idx="1" type="body"/>
          </p:nvPr>
        </p:nvSpPr>
        <p:spPr>
          <a:xfrm>
            <a:off x="5791825" y="2528200"/>
            <a:ext cx="2626200" cy="8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Sensitivity = T</a:t>
            </a:r>
            <a:r>
              <a:rPr lang="en"/>
              <a:t>P</a:t>
            </a:r>
            <a:r>
              <a:rPr lang="en"/>
              <a:t> / (T</a:t>
            </a:r>
            <a:r>
              <a:rPr lang="en"/>
              <a:t>P</a:t>
            </a:r>
            <a:r>
              <a:rPr lang="en"/>
              <a:t> + FN)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Specificity = TN / (TN + FP)</a:t>
            </a:r>
            <a:endParaRPr/>
          </a:p>
        </p:txBody>
      </p:sp>
      <p:graphicFrame>
        <p:nvGraphicFramePr>
          <p:cNvPr id="453" name="Google Shape;453;p53"/>
          <p:cNvGraphicFramePr/>
          <p:nvPr/>
        </p:nvGraphicFramePr>
        <p:xfrm>
          <a:off x="5371050" y="138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420775"/>
                <a:gridCol w="877200"/>
                <a:gridCol w="885550"/>
                <a:gridCol w="863575"/>
              </a:tblGrid>
              <a:tr h="245350">
                <a:tc gridSpan="2"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Disease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45700" marR="45700" marL="45700" anchor="b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45350">
                <a:tc gridSpan="2" vMerge="1"/>
                <a:tc hMerge="1"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Positive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45700" marR="45700" marL="45700" anchor="b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Negative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45700" marR="45700" marL="45700" anchor="b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5350">
                <a:tc row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Test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Positive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True Pos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False Pos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45350">
                <a:tc vMerge="1"/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Negative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False Neg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True Neg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Serum cryptococcal antigen</a:t>
            </a:r>
            <a:endParaRPr/>
          </a:p>
        </p:txBody>
      </p:sp>
      <p:sp>
        <p:nvSpPr>
          <p:cNvPr id="459" name="Google Shape;459;p54"/>
          <p:cNvSpPr txBox="1"/>
          <p:nvPr/>
        </p:nvSpPr>
        <p:spPr>
          <a:xfrm>
            <a:off x="267400" y="4608700"/>
            <a:ext cx="8619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Source: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https://www.immy.com/package_inserts/cr2003/CR2003%20IFU%20(Int'l)%20-%20English.pdf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460" name="Google Shape;460;p54"/>
          <p:cNvGraphicFramePr/>
          <p:nvPr/>
        </p:nvGraphicFramePr>
        <p:xfrm>
          <a:off x="729450" y="138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956425"/>
                <a:gridCol w="956425"/>
                <a:gridCol w="956425"/>
                <a:gridCol w="956425"/>
              </a:tblGrid>
              <a:tr h="381000">
                <a:tc gridSpan="2"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Serum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CrAg EIA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45700" marR="45700" marL="45700" anchor="b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1000">
                <a:tc gridSpan="2" vMerge="1"/>
                <a:tc hMerge="1"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Positive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45700" marR="45700" marL="45700" anchor="b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Negative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45700" marR="45700" marL="45700" anchor="b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row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CrAg LFA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Positive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96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14A4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C4C64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7</a:t>
                      </a:r>
                      <a:endParaRPr>
                        <a:solidFill>
                          <a:srgbClr val="DC4C64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CF1E4"/>
                    </a:solidFill>
                  </a:tcPr>
                </a:tc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Negative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C4C64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</a:t>
                      </a:r>
                      <a:endParaRPr>
                        <a:solidFill>
                          <a:srgbClr val="DC4C64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94</a:t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45700" marL="45700" anchor="ctr">
                    <a:solidFill>
                      <a:srgbClr val="896110"/>
                    </a:solidFill>
                  </a:tcPr>
                </a:tc>
              </a:tr>
            </a:tbl>
          </a:graphicData>
        </a:graphic>
      </p:graphicFrame>
      <p:sp>
        <p:nvSpPr>
          <p:cNvPr id="461" name="Google Shape;461;p54"/>
          <p:cNvSpPr txBox="1"/>
          <p:nvPr>
            <p:ph idx="1" type="body"/>
          </p:nvPr>
        </p:nvSpPr>
        <p:spPr>
          <a:xfrm>
            <a:off x="729450" y="3126350"/>
            <a:ext cx="3825600" cy="8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Sensitivity = 96 / (96 + 0) = 100%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Specificity </a:t>
            </a:r>
            <a:r>
              <a:rPr lang="en"/>
              <a:t>= 94 / (94 + 7) = </a:t>
            </a:r>
            <a:r>
              <a:rPr b="1" lang="en">
                <a:solidFill>
                  <a:srgbClr val="3B71CA"/>
                </a:solidFill>
              </a:rPr>
              <a:t>93.1%</a:t>
            </a:r>
            <a:endParaRPr b="1">
              <a:solidFill>
                <a:srgbClr val="3B71CA"/>
              </a:solidFill>
            </a:endParaRPr>
          </a:p>
        </p:txBody>
      </p:sp>
      <p:sp>
        <p:nvSpPr>
          <p:cNvPr id="462" name="Google Shape;462;p54"/>
          <p:cNvSpPr txBox="1"/>
          <p:nvPr>
            <p:ph idx="2" type="body"/>
          </p:nvPr>
        </p:nvSpPr>
        <p:spPr>
          <a:xfrm>
            <a:off x="47198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LR+ = sensitivity / (1 - specificity)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LR+ = Pr(T+ | D+) / Pr(T+ | D-)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LR+ = 1 / (1 - .931) = 14.5</a:t>
            </a:r>
            <a:endParaRPr/>
          </a:p>
        </p:txBody>
      </p:sp>
      <p:sp>
        <p:nvSpPr>
          <p:cNvPr id="463" name="Google Shape;463;p54"/>
          <p:cNvSpPr/>
          <p:nvPr/>
        </p:nvSpPr>
        <p:spPr>
          <a:xfrm>
            <a:off x="4719800" y="1385200"/>
            <a:ext cx="3396600" cy="14304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Likelihood</a:t>
            </a:r>
            <a:r>
              <a:rPr b="1" lang="en" sz="15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 ratio</a:t>
            </a:r>
            <a:endParaRPr sz="1500"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LR+ = sensitivity / (1 - specificity)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LR+ = Pr(T+ | D+) / Pr(T+ | D-)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LR+ = 1 / (1 - </a:t>
            </a:r>
            <a:r>
              <a:rPr lang="en" sz="13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.931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 =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14.5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Post-test probability</a:t>
            </a:r>
            <a:endParaRPr/>
          </a:p>
        </p:txBody>
      </p:sp>
      <p:sp>
        <p:nvSpPr>
          <p:cNvPr id="469" name="Google Shape;469;p5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often would you expect this to be caused by cryptococcus?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One in 10?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One in 20?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One in 50?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One in 100?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One in 1000?</a:t>
            </a:r>
            <a:endParaRPr/>
          </a:p>
        </p:txBody>
      </p:sp>
      <p:sp>
        <p:nvSpPr>
          <p:cNvPr id="470" name="Google Shape;470;p55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Post-test probability</a:t>
            </a:r>
            <a:endParaRPr/>
          </a:p>
        </p:txBody>
      </p:sp>
      <p:sp>
        <p:nvSpPr>
          <p:cNvPr id="476" name="Google Shape;476;p56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often would you expect this to be caused by cryptococcus?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One in 10?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One in 20?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One in 50?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One in 100?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One in 1000?</a:t>
            </a:r>
            <a:endParaRPr/>
          </a:p>
        </p:txBody>
      </p:sp>
      <p:sp>
        <p:nvSpPr>
          <p:cNvPr id="477" name="Google Shape;477;p56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56"/>
          <p:cNvSpPr/>
          <p:nvPr/>
        </p:nvSpPr>
        <p:spPr>
          <a:xfrm>
            <a:off x="4643600" y="1393075"/>
            <a:ext cx="3774300" cy="12006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Among 44 cryptococcosis patients with DM2 as the only identifiable risk factor for disease, the annual incidence of cryptococcosis was 0.001% (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 in a thousand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), with a prevalence of 0.002%. [</a:t>
            </a:r>
            <a:r>
              <a:rPr lang="en" sz="13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1.5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sz="1800"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495" y="0"/>
            <a:ext cx="682433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7"/>
          <p:cNvSpPr txBox="1"/>
          <p:nvPr>
            <p:ph idx="1" type="body"/>
          </p:nvPr>
        </p:nvSpPr>
        <p:spPr>
          <a:xfrm>
            <a:off x="0" y="4577050"/>
            <a:ext cx="34053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05" u="sng">
                <a:solidFill>
                  <a:schemeClr val="hlink"/>
                </a:solidFill>
                <a:hlinkClick r:id="rId4"/>
              </a:rPr>
              <a:t>https://hunterratliff1.shinyapps.io/BayesPPV/</a:t>
            </a:r>
            <a:endParaRPr sz="1105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463" y="0"/>
            <a:ext cx="680038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8"/>
          <p:cNvSpPr txBox="1"/>
          <p:nvPr>
            <p:ph idx="1" type="body"/>
          </p:nvPr>
        </p:nvSpPr>
        <p:spPr>
          <a:xfrm>
            <a:off x="0" y="4577050"/>
            <a:ext cx="34053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05" u="sng">
                <a:solidFill>
                  <a:schemeClr val="hlink"/>
                </a:solidFill>
                <a:hlinkClick r:id="rId4"/>
              </a:rPr>
              <a:t>https://hunterratliff1.shinyapps.io/BayesPPV/</a:t>
            </a:r>
            <a:endParaRPr sz="1105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59" title="Rplot02_400x4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666750"/>
            <a:ext cx="4272275" cy="427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Post-test probability</a:t>
            </a:r>
            <a:endParaRPr/>
          </a:p>
        </p:txBody>
      </p:sp>
      <p:sp>
        <p:nvSpPr>
          <p:cNvPr id="497" name="Google Shape;497;p59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often would you expect this to be caused by cryptococcus?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One in 10? </a:t>
            </a:r>
            <a:r>
              <a:rPr b="1" lang="en"/>
              <a:t>Pr(post) = </a:t>
            </a:r>
            <a:r>
              <a:rPr b="1" lang="en">
                <a:solidFill>
                  <a:srgbClr val="DF382C"/>
                </a:solidFill>
              </a:rPr>
              <a:t>61.7</a:t>
            </a:r>
            <a:r>
              <a:rPr b="1" lang="en"/>
              <a:t>%</a:t>
            </a:r>
            <a:endParaRPr b="1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One in 20? </a:t>
            </a:r>
            <a:r>
              <a:rPr b="1" lang="en"/>
              <a:t>Pr(post) = </a:t>
            </a:r>
            <a:r>
              <a:rPr b="1" lang="en">
                <a:solidFill>
                  <a:srgbClr val="DF382C"/>
                </a:solidFill>
              </a:rPr>
              <a:t>43.2</a:t>
            </a:r>
            <a:r>
              <a:rPr b="1" lang="en"/>
              <a:t>%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One in 50? </a:t>
            </a:r>
            <a:r>
              <a:rPr b="1" lang="en"/>
              <a:t>Pr(post) = </a:t>
            </a:r>
            <a:r>
              <a:rPr b="1" lang="en">
                <a:solidFill>
                  <a:srgbClr val="DF382C"/>
                </a:solidFill>
              </a:rPr>
              <a:t>22.8</a:t>
            </a:r>
            <a:r>
              <a:rPr b="1" lang="en"/>
              <a:t>%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One in 100? </a:t>
            </a:r>
            <a:r>
              <a:rPr b="1" lang="en"/>
              <a:t>Pr(post) = </a:t>
            </a:r>
            <a:r>
              <a:rPr b="1" lang="en">
                <a:solidFill>
                  <a:srgbClr val="DF382C"/>
                </a:solidFill>
              </a:rPr>
              <a:t>12.8</a:t>
            </a:r>
            <a:r>
              <a:rPr b="1" lang="en"/>
              <a:t>%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One in 1000? </a:t>
            </a:r>
            <a:r>
              <a:rPr b="1" lang="en"/>
              <a:t>Pr(post) = </a:t>
            </a:r>
            <a:r>
              <a:rPr b="1" lang="en">
                <a:solidFill>
                  <a:srgbClr val="DF382C"/>
                </a:solidFill>
              </a:rPr>
              <a:t>1.4</a:t>
            </a:r>
            <a:r>
              <a:rPr b="1" lang="en"/>
              <a:t>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59"/>
          <p:cNvSpPr/>
          <p:nvPr/>
        </p:nvSpPr>
        <p:spPr>
          <a:xfrm>
            <a:off x="4503625" y="2123400"/>
            <a:ext cx="348900" cy="975300"/>
          </a:xfrm>
          <a:prstGeom prst="ellipse">
            <a:avLst/>
          </a:prstGeom>
          <a:noFill/>
          <a:ln cap="flat" cmpd="sng" w="28575">
            <a:solidFill>
              <a:srgbClr val="DC4C6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0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#2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509" name="Google Shape;509;p61"/>
          <p:cNvSpPr txBox="1"/>
          <p:nvPr>
            <p:ph idx="1" type="body"/>
          </p:nvPr>
        </p:nvSpPr>
        <p:spPr>
          <a:xfrm>
            <a:off x="729450" y="1393075"/>
            <a:ext cx="4761300" cy="33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22 y/o M</a:t>
            </a:r>
            <a:r>
              <a:rPr lang="en"/>
              <a:t> with no PMH who p/w </a:t>
            </a:r>
            <a:r>
              <a:rPr b="1" lang="en"/>
              <a:t>subacute cough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4 weeks ago: sore throat → fevers, cough, anorexia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After 7-10 days, still having productive cough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But all other symptoms resolved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Never took antibiotics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Went to urgent care due to cough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Obtained CXR → Sent to ED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Cracked a tooth 4 years ago, but no new symptoms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Had routine dental cleaning (2 weeks ago)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This was well after onset of fever &amp; cough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Says exam &amp; X-rays were normal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10" name="Google Shape;510;p61"/>
          <p:cNvPicPr preferRelativeResize="0"/>
          <p:nvPr/>
        </p:nvPicPr>
        <p:blipFill rotWithShape="1">
          <a:blip r:embed="rId3">
            <a:alphaModFix/>
          </a:blip>
          <a:srcRect b="0" l="0" r="7218" t="0"/>
          <a:stretch/>
        </p:blipFill>
        <p:spPr>
          <a:xfrm>
            <a:off x="6140475" y="514775"/>
            <a:ext cx="2715925" cy="304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729450" y="1393075"/>
            <a:ext cx="7780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27 y/o M</a:t>
            </a:r>
            <a:r>
              <a:rPr lang="en"/>
              <a:t> with PMH including poorly controlled DM p/w </a:t>
            </a:r>
            <a:r>
              <a:rPr b="1" lang="en">
                <a:solidFill>
                  <a:srgbClr val="DC4C64"/>
                </a:solidFill>
              </a:rPr>
              <a:t>chronic groin wound drainage </a:t>
            </a:r>
            <a:r>
              <a:rPr lang="en"/>
              <a:t>&amp;</a:t>
            </a:r>
            <a:r>
              <a:rPr b="1" lang="en">
                <a:solidFill>
                  <a:srgbClr val="DC4C64"/>
                </a:solidFill>
              </a:rPr>
              <a:t> productive cough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Tenderness with purulent drainage from wounds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High blood sugar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Right sided chest tightness &amp; productive cough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Ongoing for “months”</a:t>
            </a:r>
            <a:endParaRPr/>
          </a:p>
        </p:txBody>
      </p:sp>
      <p:sp>
        <p:nvSpPr>
          <p:cNvPr id="111" name="Google Shape;111;p17"/>
          <p:cNvSpPr/>
          <p:nvPr/>
        </p:nvSpPr>
        <p:spPr>
          <a:xfrm>
            <a:off x="3196050" y="3308150"/>
            <a:ext cx="2847000" cy="9987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ROS 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fevers, chills, night sweats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DOE, but no dyspnea at rest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Chronic diarrhea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516" name="Google Shape;516;p62"/>
          <p:cNvSpPr txBox="1"/>
          <p:nvPr>
            <p:ph idx="1" type="body"/>
          </p:nvPr>
        </p:nvSpPr>
        <p:spPr>
          <a:xfrm>
            <a:off x="729450" y="1393075"/>
            <a:ext cx="4761300" cy="33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22 y/o M</a:t>
            </a:r>
            <a:r>
              <a:rPr lang="en"/>
              <a:t> with no PMH who p/w </a:t>
            </a:r>
            <a:r>
              <a:rPr b="1" lang="en"/>
              <a:t>subacute cough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4 weeks ago: sore throat → fevers, cough, anorexia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After 7-10 days, still having productive cough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But all other symptoms resolved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Never took antibiotics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Went to urgent care due to cough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Obtained CXR → Sent to ED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Cracked a tooth 4 years ago, but no new symptoms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Had routine dental cleaning (2 weeks ago)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This was well after onset of fever &amp; cough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Says exam &amp; X-rays were normal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517" name="Google Shape;517;p62"/>
          <p:cNvGrpSpPr/>
          <p:nvPr/>
        </p:nvGrpSpPr>
        <p:grpSpPr>
          <a:xfrm>
            <a:off x="3385407" y="3536828"/>
            <a:ext cx="2373183" cy="1548599"/>
            <a:chOff x="2621375" y="3067925"/>
            <a:chExt cx="2927325" cy="1910200"/>
          </a:xfrm>
        </p:grpSpPr>
        <p:pic>
          <p:nvPicPr>
            <p:cNvPr id="518" name="Google Shape;518;p62"/>
            <p:cNvPicPr preferRelativeResize="0"/>
            <p:nvPr/>
          </p:nvPicPr>
          <p:blipFill rotWithShape="1">
            <a:blip r:embed="rId3">
              <a:alphaModFix/>
            </a:blip>
            <a:srcRect b="9611" l="13534" r="9167" t="15594"/>
            <a:stretch/>
          </p:blipFill>
          <p:spPr>
            <a:xfrm>
              <a:off x="2621375" y="3067925"/>
              <a:ext cx="2927325" cy="1910200"/>
            </a:xfrm>
            <a:prstGeom prst="rect">
              <a:avLst/>
            </a:prstGeom>
            <a:noFill/>
            <a:ln cap="flat" cmpd="sng" w="9525">
              <a:solidFill>
                <a:srgbClr val="B03D50"/>
              </a:solidFill>
              <a:prstDash val="solid"/>
              <a:round/>
              <a:headEnd len="sm" w="sm" type="none"/>
              <a:tailEnd len="sm" w="sm" type="none"/>
            </a:ln>
          </p:spPr>
        </p:pic>
        <p:cxnSp>
          <p:nvCxnSpPr>
            <p:cNvPr id="519" name="Google Shape;519;p62"/>
            <p:cNvCxnSpPr/>
            <p:nvPr/>
          </p:nvCxnSpPr>
          <p:spPr>
            <a:xfrm>
              <a:off x="4027150" y="3671575"/>
              <a:ext cx="256500" cy="727800"/>
            </a:xfrm>
            <a:prstGeom prst="straightConnector1">
              <a:avLst/>
            </a:prstGeom>
            <a:noFill/>
            <a:ln cap="flat" cmpd="sng" w="28575">
              <a:solidFill>
                <a:srgbClr val="B03D5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pic>
        <p:nvPicPr>
          <p:cNvPr id="520" name="Google Shape;520;p62"/>
          <p:cNvPicPr preferRelativeResize="0"/>
          <p:nvPr/>
        </p:nvPicPr>
        <p:blipFill rotWithShape="1">
          <a:blip r:embed="rId4">
            <a:alphaModFix/>
          </a:blip>
          <a:srcRect b="0" l="24139" r="23890" t="0"/>
          <a:stretch/>
        </p:blipFill>
        <p:spPr>
          <a:xfrm>
            <a:off x="6008165" y="632854"/>
            <a:ext cx="2811221" cy="3047625"/>
          </a:xfrm>
          <a:prstGeom prst="rect">
            <a:avLst/>
          </a:prstGeom>
          <a:noFill/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1" name="Google Shape;521;p62"/>
          <p:cNvPicPr preferRelativeResize="0"/>
          <p:nvPr/>
        </p:nvPicPr>
        <p:blipFill rotWithShape="1">
          <a:blip r:embed="rId5">
            <a:alphaModFix/>
          </a:blip>
          <a:srcRect b="0" l="7428" r="10028" t="0"/>
          <a:stretch/>
        </p:blipFill>
        <p:spPr>
          <a:xfrm>
            <a:off x="6008175" y="3224642"/>
            <a:ext cx="2811200" cy="1918858"/>
          </a:xfrm>
          <a:prstGeom prst="rect">
            <a:avLst/>
          </a:prstGeom>
          <a:noFill/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2" name="Google Shape;522;p62"/>
          <p:cNvSpPr/>
          <p:nvPr/>
        </p:nvSpPr>
        <p:spPr>
          <a:xfrm>
            <a:off x="1561650" y="1985675"/>
            <a:ext cx="3096900" cy="13056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CT chest impression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Ill-defined </a:t>
            </a: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4 cm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thick-walled cavitary mass </a:t>
            </a:r>
            <a:r>
              <a:rPr b="1"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posterior RUL</a:t>
            </a:r>
            <a:endParaRPr b="1"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10 mm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round subpleural nodule </a:t>
            </a:r>
            <a:r>
              <a:rPr b="1"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posterior medial LLL</a:t>
            </a:r>
            <a:endParaRPr b="1"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3"/>
          <p:cNvSpPr txBox="1"/>
          <p:nvPr>
            <p:ph idx="1" type="body"/>
          </p:nvPr>
        </p:nvSpPr>
        <p:spPr>
          <a:xfrm>
            <a:off x="729450" y="1393075"/>
            <a:ext cx="4761300" cy="33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22 y/o M</a:t>
            </a:r>
            <a:r>
              <a:rPr lang="en"/>
              <a:t> with no PMH who p/w </a:t>
            </a:r>
            <a:r>
              <a:rPr b="1" lang="en"/>
              <a:t>subacute cough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4 weeks ago: sore throat → fevers, cough, anorexia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After 7-10 days, still having productive cough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But all other symptoms resolved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Never took antibiotics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Went to urgent care due to cough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Obtained CXR → Sent to ED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Cracked a tooth 4 years ago, but no new symptoms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Had routine dental cleaning (2 weeks ago)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This was well after onset of fever &amp; cough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Says exam &amp; X-rays were normal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28" name="Google Shape;528;p63"/>
          <p:cNvSpPr/>
          <p:nvPr/>
        </p:nvSpPr>
        <p:spPr>
          <a:xfrm>
            <a:off x="491875" y="2226000"/>
            <a:ext cx="5263500" cy="26859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Prior XR (14 months ago)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9" name="Google Shape;529;p6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pic>
        <p:nvPicPr>
          <p:cNvPr id="530" name="Google Shape;530;p63"/>
          <p:cNvPicPr preferRelativeResize="0"/>
          <p:nvPr/>
        </p:nvPicPr>
        <p:blipFill rotWithShape="1">
          <a:blip r:embed="rId3">
            <a:alphaModFix/>
          </a:blip>
          <a:srcRect b="0" l="24139" r="23890" t="0"/>
          <a:stretch/>
        </p:blipFill>
        <p:spPr>
          <a:xfrm>
            <a:off x="6008165" y="632854"/>
            <a:ext cx="2811221" cy="3047625"/>
          </a:xfrm>
          <a:prstGeom prst="rect">
            <a:avLst/>
          </a:prstGeom>
          <a:noFill/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1" name="Google Shape;531;p63"/>
          <p:cNvPicPr preferRelativeResize="0"/>
          <p:nvPr/>
        </p:nvPicPr>
        <p:blipFill rotWithShape="1">
          <a:blip r:embed="rId4">
            <a:alphaModFix/>
          </a:blip>
          <a:srcRect b="0" l="7428" r="10028" t="0"/>
          <a:stretch/>
        </p:blipFill>
        <p:spPr>
          <a:xfrm>
            <a:off x="6008175" y="3224642"/>
            <a:ext cx="2811200" cy="1918858"/>
          </a:xfrm>
          <a:prstGeom prst="rect">
            <a:avLst/>
          </a:prstGeom>
          <a:noFill/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2" name="Google Shape;532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775" y="2571755"/>
            <a:ext cx="2811199" cy="225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1712" y="2571750"/>
            <a:ext cx="2124188" cy="225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539" name="Google Shape;539;p64"/>
          <p:cNvSpPr txBox="1"/>
          <p:nvPr>
            <p:ph idx="1" type="body"/>
          </p:nvPr>
        </p:nvSpPr>
        <p:spPr>
          <a:xfrm>
            <a:off x="729450" y="1393075"/>
            <a:ext cx="4761300" cy="33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22 y/o M</a:t>
            </a:r>
            <a:r>
              <a:rPr lang="en"/>
              <a:t> with no PMH who p/w </a:t>
            </a:r>
            <a:r>
              <a:rPr b="1" lang="en"/>
              <a:t>subacute cough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896110"/>
                </a:solidFill>
              </a:rPr>
              <a:t>4 weeks ago</a:t>
            </a:r>
            <a:r>
              <a:rPr lang="en"/>
              <a:t>: </a:t>
            </a:r>
            <a:r>
              <a:rPr b="1" lang="en"/>
              <a:t>sore throat</a:t>
            </a:r>
            <a:r>
              <a:rPr lang="en"/>
              <a:t> → </a:t>
            </a:r>
            <a:r>
              <a:rPr b="1" lang="en">
                <a:solidFill>
                  <a:srgbClr val="DF382C"/>
                </a:solidFill>
              </a:rPr>
              <a:t>fevers</a:t>
            </a:r>
            <a:r>
              <a:rPr b="1" lang="en"/>
              <a:t>, </a:t>
            </a:r>
            <a:r>
              <a:rPr b="1" lang="en">
                <a:solidFill>
                  <a:srgbClr val="DF382C"/>
                </a:solidFill>
              </a:rPr>
              <a:t>cough</a:t>
            </a:r>
            <a:r>
              <a:rPr lang="en"/>
              <a:t>, anorexia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After </a:t>
            </a:r>
            <a:r>
              <a:rPr lang="en">
                <a:solidFill>
                  <a:srgbClr val="896110"/>
                </a:solidFill>
              </a:rPr>
              <a:t>7-10 days</a:t>
            </a:r>
            <a:r>
              <a:rPr lang="en"/>
              <a:t>, still having </a:t>
            </a:r>
            <a:r>
              <a:rPr b="1" lang="en"/>
              <a:t>productive cough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But </a:t>
            </a:r>
            <a:r>
              <a:rPr b="1" lang="en">
                <a:solidFill>
                  <a:srgbClr val="14A44D"/>
                </a:solidFill>
              </a:rPr>
              <a:t>all other symptoms resolved</a:t>
            </a:r>
            <a:endParaRPr b="1">
              <a:solidFill>
                <a:srgbClr val="14A44D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>
                <a:solidFill>
                  <a:srgbClr val="14A44D"/>
                </a:solidFill>
              </a:rPr>
              <a:t>Never took antibiotics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Went to urgent care due to cough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Obtained CXR → Sent to 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Cracked a tooth 4 years ago, but no new symptoms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Had routine dental cleaning (2 weeks ago)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This was well after onset of fever &amp; cough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Says exam &amp; X-rays were normal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40" name="Google Shape;540;p64"/>
          <p:cNvPicPr preferRelativeResize="0"/>
          <p:nvPr/>
        </p:nvPicPr>
        <p:blipFill rotWithShape="1">
          <a:blip r:embed="rId3">
            <a:alphaModFix/>
          </a:blip>
          <a:srcRect b="0" l="24139" r="23890" t="0"/>
          <a:stretch/>
        </p:blipFill>
        <p:spPr>
          <a:xfrm>
            <a:off x="6008165" y="632854"/>
            <a:ext cx="2811221" cy="3047625"/>
          </a:xfrm>
          <a:prstGeom prst="rect">
            <a:avLst/>
          </a:prstGeom>
          <a:noFill/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41" name="Google Shape;541;p64"/>
          <p:cNvPicPr preferRelativeResize="0"/>
          <p:nvPr/>
        </p:nvPicPr>
        <p:blipFill rotWithShape="1">
          <a:blip r:embed="rId4">
            <a:alphaModFix/>
          </a:blip>
          <a:srcRect b="0" l="7428" r="10028" t="0"/>
          <a:stretch/>
        </p:blipFill>
        <p:spPr>
          <a:xfrm>
            <a:off x="6008175" y="3224642"/>
            <a:ext cx="2811200" cy="1918858"/>
          </a:xfrm>
          <a:prstGeom prst="rect">
            <a:avLst/>
          </a:prstGeom>
          <a:noFill/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547" name="Google Shape;547;p65"/>
          <p:cNvSpPr txBox="1"/>
          <p:nvPr>
            <p:ph idx="1" type="body"/>
          </p:nvPr>
        </p:nvSpPr>
        <p:spPr>
          <a:xfrm>
            <a:off x="729450" y="1393075"/>
            <a:ext cx="4761300" cy="33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22 y/o M</a:t>
            </a:r>
            <a:r>
              <a:rPr lang="en"/>
              <a:t> with no PMH who p/w </a:t>
            </a:r>
            <a:r>
              <a:rPr b="1" lang="en"/>
              <a:t>subacute cough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solidFill>
                  <a:srgbClr val="896110"/>
                </a:solidFill>
              </a:rPr>
              <a:t>4 weeks ago</a:t>
            </a:r>
            <a:r>
              <a:rPr lang="en"/>
              <a:t>: sore throat → </a:t>
            </a:r>
            <a:r>
              <a:rPr b="1" lang="en"/>
              <a:t>fevers, cough</a:t>
            </a:r>
            <a:r>
              <a:rPr lang="en"/>
              <a:t>, anorexia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After </a:t>
            </a:r>
            <a:r>
              <a:rPr lang="en">
                <a:solidFill>
                  <a:srgbClr val="0C622E"/>
                </a:solidFill>
              </a:rPr>
              <a:t>7-10 days</a:t>
            </a:r>
            <a:r>
              <a:rPr lang="en"/>
              <a:t>, still having productive cough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But </a:t>
            </a:r>
            <a:r>
              <a:rPr lang="en">
                <a:solidFill>
                  <a:srgbClr val="0C622E"/>
                </a:solidFill>
              </a:rPr>
              <a:t>all other symptoms resolved</a:t>
            </a:r>
            <a:endParaRPr>
              <a:solidFill>
                <a:srgbClr val="0C622E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Never took antibiotics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Went to urgent care due to cough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Obtained CXR → Sent to 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Cracked a tooth </a:t>
            </a:r>
            <a:r>
              <a:rPr b="1" lang="en">
                <a:solidFill>
                  <a:srgbClr val="896110"/>
                </a:solidFill>
              </a:rPr>
              <a:t>4 years ago</a:t>
            </a:r>
            <a:r>
              <a:rPr lang="en"/>
              <a:t>, but </a:t>
            </a:r>
            <a:r>
              <a:rPr lang="en">
                <a:solidFill>
                  <a:srgbClr val="14A44D"/>
                </a:solidFill>
              </a:rPr>
              <a:t>no new symptoms</a:t>
            </a:r>
            <a:endParaRPr>
              <a:solidFill>
                <a:srgbClr val="14A44D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Had routine dental cleaning (</a:t>
            </a:r>
            <a:r>
              <a:rPr b="1" lang="en">
                <a:solidFill>
                  <a:srgbClr val="896110"/>
                </a:solidFill>
              </a:rPr>
              <a:t>2 weeks ago</a:t>
            </a:r>
            <a:r>
              <a:rPr lang="en"/>
              <a:t>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This was well after onset of fever &amp; cough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Says </a:t>
            </a:r>
            <a:r>
              <a:rPr b="1" lang="en">
                <a:solidFill>
                  <a:srgbClr val="14A44D"/>
                </a:solidFill>
              </a:rPr>
              <a:t>exam &amp; X-rays</a:t>
            </a:r>
            <a:r>
              <a:rPr lang="en"/>
              <a:t> were normal</a:t>
            </a:r>
            <a:endParaRPr/>
          </a:p>
        </p:txBody>
      </p:sp>
      <p:pic>
        <p:nvPicPr>
          <p:cNvPr id="548" name="Google Shape;548;p65"/>
          <p:cNvPicPr preferRelativeResize="0"/>
          <p:nvPr/>
        </p:nvPicPr>
        <p:blipFill rotWithShape="1">
          <a:blip r:embed="rId3">
            <a:alphaModFix/>
          </a:blip>
          <a:srcRect b="0" l="24139" r="23890" t="0"/>
          <a:stretch/>
        </p:blipFill>
        <p:spPr>
          <a:xfrm>
            <a:off x="6008165" y="632854"/>
            <a:ext cx="2811221" cy="3047625"/>
          </a:xfrm>
          <a:prstGeom prst="rect">
            <a:avLst/>
          </a:prstGeom>
          <a:noFill/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49" name="Google Shape;549;p65"/>
          <p:cNvPicPr preferRelativeResize="0"/>
          <p:nvPr/>
        </p:nvPicPr>
        <p:blipFill rotWithShape="1">
          <a:blip r:embed="rId4">
            <a:alphaModFix/>
          </a:blip>
          <a:srcRect b="0" l="7428" r="10028" t="0"/>
          <a:stretch/>
        </p:blipFill>
        <p:spPr>
          <a:xfrm>
            <a:off x="6008175" y="3224642"/>
            <a:ext cx="2811200" cy="1918858"/>
          </a:xfrm>
          <a:prstGeom prst="rect">
            <a:avLst/>
          </a:prstGeom>
          <a:noFill/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Social &amp; Exposure History</a:t>
            </a:r>
            <a:endParaRPr/>
          </a:p>
        </p:txBody>
      </p:sp>
      <p:graphicFrame>
        <p:nvGraphicFramePr>
          <p:cNvPr id="555" name="Google Shape;555;p66"/>
          <p:cNvGraphicFramePr/>
          <p:nvPr/>
        </p:nvGraphicFramePr>
        <p:xfrm>
          <a:off x="581433" y="13537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343975"/>
                <a:gridCol w="2817775"/>
                <a:gridCol w="1279675"/>
                <a:gridCol w="2539700"/>
              </a:tblGrid>
              <a:tr h="601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Geographic &amp; Travel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patient lives in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Tennessee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(between Nashville &amp; Memphis) for </a:t>
                      </a:r>
                      <a:r>
                        <a:rPr b="1" lang="en" sz="1200">
                          <a:solidFill>
                            <a:srgbClr val="89611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past year</a:t>
                      </a:r>
                      <a:endParaRPr b="1" sz="1200">
                        <a:solidFill>
                          <a:srgbClr val="89611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1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○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Before that, lived in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Washington state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for </a:t>
                      </a:r>
                      <a:r>
                        <a:rPr b="1" lang="en" sz="1200">
                          <a:solidFill>
                            <a:srgbClr val="89611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 few years</a:t>
                      </a:r>
                      <a:endParaRPr b="1" sz="1200">
                        <a:solidFill>
                          <a:srgbClr val="89611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Visits parents in </a:t>
                      </a:r>
                      <a:r>
                        <a:rPr b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Morgantown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frequently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 </a:t>
                      </a:r>
                      <a:r>
                        <a:rPr b="1" lang="en" sz="1200">
                          <a:solidFill>
                            <a:srgbClr val="89611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few months ago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some time in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northern California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for a family reunion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Has driven through the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Southwest states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(Arizona, Texas), but did not spend much time there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Only </a:t>
                      </a:r>
                      <a:r>
                        <a:rPr b="1" i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international travel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has been to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Canada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(Alberta/BC area)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Social &amp; Exposure History</a:t>
            </a:r>
            <a:endParaRPr/>
          </a:p>
        </p:txBody>
      </p:sp>
      <p:graphicFrame>
        <p:nvGraphicFramePr>
          <p:cNvPr id="561" name="Google Shape;561;p67"/>
          <p:cNvGraphicFramePr/>
          <p:nvPr/>
        </p:nvGraphicFramePr>
        <p:xfrm>
          <a:off x="581433" y="13537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343975"/>
                <a:gridCol w="2817775"/>
                <a:gridCol w="1279675"/>
                <a:gridCol w="2539700"/>
              </a:tblGrid>
              <a:tr h="601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Geographic &amp; Travel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patient lives in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Tennessee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(between Nashville &amp; Memphis) for </a:t>
                      </a:r>
                      <a:r>
                        <a:rPr b="1" lang="en" sz="1200">
                          <a:solidFill>
                            <a:srgbClr val="89611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past year</a:t>
                      </a:r>
                      <a:endParaRPr b="1" sz="1200">
                        <a:solidFill>
                          <a:srgbClr val="89611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1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○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Before that, lived in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Washington state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for </a:t>
                      </a:r>
                      <a:r>
                        <a:rPr b="1" lang="en" sz="1200">
                          <a:solidFill>
                            <a:srgbClr val="89611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 few years</a:t>
                      </a:r>
                      <a:endParaRPr b="1" sz="1200">
                        <a:solidFill>
                          <a:srgbClr val="89611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Visits parents in </a:t>
                      </a:r>
                      <a:r>
                        <a:rPr b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Morgantown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frequently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 </a:t>
                      </a:r>
                      <a:r>
                        <a:rPr b="1" lang="en" sz="1200">
                          <a:solidFill>
                            <a:srgbClr val="89611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few months ago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some time in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northern California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for a family reunion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Has driven through the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Southwest states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(Arizona, Texas), but did not spend much time there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Only </a:t>
                      </a:r>
                      <a:r>
                        <a:rPr b="1" i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international travel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has been to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Canada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(Alberta/BC area)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411800"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Environmental exposures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Did live in house with 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?mold</a:t>
                      </a:r>
                      <a:endParaRPr b="1" sz="1200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</a:t>
                      </a:r>
                      <a:r>
                        <a:rPr lang="en" sz="12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caves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</a:t>
                      </a:r>
                      <a:r>
                        <a:rPr lang="en" sz="12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landscaping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</a:t>
                      </a:r>
                      <a:r>
                        <a:rPr lang="en" sz="12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wood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or </a:t>
                      </a:r>
                      <a:r>
                        <a:rPr lang="en" sz="12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dust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/</a:t>
                      </a:r>
                      <a:r>
                        <a:rPr lang="en" sz="12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dirt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/</a:t>
                      </a:r>
                      <a:r>
                        <a:rPr lang="en" sz="12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soil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exposure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Helping parents with their 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house renovations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Occupational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Doordash driver in TN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100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Substance &amp; needles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NoEtOH, tobacco, drugs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tattoos or piercings 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8450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TB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b="1" lang="en" sz="1200">
                          <a:solidFill>
                            <a:srgbClr val="14A4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TB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risk factors</a:t>
                      </a:r>
                      <a:endParaRPr b="1"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Social &amp; Exposure History</a:t>
            </a:r>
            <a:endParaRPr/>
          </a:p>
        </p:txBody>
      </p:sp>
      <p:graphicFrame>
        <p:nvGraphicFramePr>
          <p:cNvPr id="567" name="Google Shape;567;p68"/>
          <p:cNvGraphicFramePr/>
          <p:nvPr/>
        </p:nvGraphicFramePr>
        <p:xfrm>
          <a:off x="581433" y="13537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343975"/>
                <a:gridCol w="2817775"/>
                <a:gridCol w="1279675"/>
                <a:gridCol w="2539700"/>
              </a:tblGrid>
              <a:tr h="601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Geographic &amp; Travel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patient lives in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Tennessee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(between Nashville &amp; Memphis) for </a:t>
                      </a:r>
                      <a:r>
                        <a:rPr b="1" lang="en" sz="1200">
                          <a:solidFill>
                            <a:srgbClr val="89611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past year</a:t>
                      </a:r>
                      <a:endParaRPr b="1" sz="1200">
                        <a:solidFill>
                          <a:srgbClr val="89611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1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○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Before that, lived in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Washington state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for </a:t>
                      </a:r>
                      <a:r>
                        <a:rPr b="1" lang="en" sz="1200">
                          <a:solidFill>
                            <a:srgbClr val="89611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 few years</a:t>
                      </a:r>
                      <a:endParaRPr b="1" sz="1200">
                        <a:solidFill>
                          <a:srgbClr val="89611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Visits parents in </a:t>
                      </a:r>
                      <a:r>
                        <a:rPr b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Morgantown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frequently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 </a:t>
                      </a:r>
                      <a:r>
                        <a:rPr b="1" lang="en" sz="1200">
                          <a:solidFill>
                            <a:srgbClr val="89611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few months ago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some time in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northern California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for a family reunion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Has driven through the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Southwest states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(Arizona, Texas), but did not spend much time there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Only </a:t>
                      </a:r>
                      <a:r>
                        <a:rPr b="1" i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international travel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has been to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Canada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(Alberta/BC area)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411800"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Environmental exposures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Did live in 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house with 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?mold</a:t>
                      </a:r>
                      <a:endParaRPr b="1" sz="1200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</a:t>
                      </a:r>
                      <a:r>
                        <a:rPr lang="en" sz="12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caves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</a:t>
                      </a:r>
                      <a:r>
                        <a:rPr lang="en" sz="12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landscaping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</a:t>
                      </a:r>
                      <a:r>
                        <a:rPr lang="en" sz="12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wood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or </a:t>
                      </a:r>
                      <a:r>
                        <a:rPr lang="en" sz="12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dust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/</a:t>
                      </a:r>
                      <a:r>
                        <a:rPr lang="en" sz="12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dirt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/</a:t>
                      </a:r>
                      <a:r>
                        <a:rPr lang="en" sz="12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soil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exposure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Helping parents with their 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house renovations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Occupational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oordash driver in TN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100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Substance &amp; needles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EtOH, tobacco, drugs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tattoos or piercings 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8450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TB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b="1" lang="en" sz="1200">
                          <a:solidFill>
                            <a:srgbClr val="14A4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TB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risk factors</a:t>
                      </a:r>
                      <a:endParaRPr b="1"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0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Animals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Rodent exposure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(cleaned </a:t>
                      </a:r>
                      <a:r>
                        <a:rPr lang="en" sz="1200">
                          <a:solidFill>
                            <a:srgbClr val="B03D5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mouse feces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) w/o appropriate PPE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While working as delivery driver, 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 pet a cat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on the street (unclear if feral)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Otherwise,  </a:t>
                      </a:r>
                      <a:r>
                        <a:rPr b="1" lang="en" sz="1200">
                          <a:solidFill>
                            <a:srgbClr val="14A4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other animal exposures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(including </a:t>
                      </a:r>
                      <a:r>
                        <a:rPr b="1" lang="en" sz="12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birds</a:t>
                      </a:r>
                      <a:r>
                        <a:rPr b="1"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</a:t>
                      </a:r>
                      <a:r>
                        <a:rPr b="1" lang="en" sz="1200">
                          <a:solidFill>
                            <a:srgbClr val="0C622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bats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pets)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Exam &amp; </a:t>
            </a:r>
            <a:r>
              <a:rPr lang="en"/>
              <a:t>initial</a:t>
            </a:r>
            <a:r>
              <a:rPr lang="en"/>
              <a:t> labs</a:t>
            </a:r>
            <a:endParaRPr/>
          </a:p>
        </p:txBody>
      </p:sp>
      <p:sp>
        <p:nvSpPr>
          <p:cNvPr id="573" name="Google Shape;573;p69"/>
          <p:cNvSpPr txBox="1"/>
          <p:nvPr>
            <p:ph idx="1" type="body"/>
          </p:nvPr>
        </p:nvSpPr>
        <p:spPr>
          <a:xfrm>
            <a:off x="729325" y="1393075"/>
            <a:ext cx="5766900" cy="26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Vitals</a:t>
            </a:r>
            <a:r>
              <a:rPr lang="en"/>
              <a:t>: BP 100/57| Pulse 62 | Temp 37.1 °C  | SpO2 98%  | BMI 18 kg/m²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u="sng"/>
              <a:t>Gen</a:t>
            </a:r>
            <a:r>
              <a:rPr lang="en"/>
              <a:t>: alert and oriented, NAD, physically fit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u="sng"/>
              <a:t>ENT</a:t>
            </a:r>
            <a:r>
              <a:rPr lang="en"/>
              <a:t>: EOMI grossly, anicteric sclerae, MMM; </a:t>
            </a:r>
            <a:r>
              <a:rPr b="1" lang="en">
                <a:solidFill>
                  <a:srgbClr val="3B71CA"/>
                </a:solidFill>
              </a:rPr>
              <a:t>good detention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u="sng"/>
              <a:t>Resp</a:t>
            </a:r>
            <a:r>
              <a:rPr lang="en"/>
              <a:t>: normal respiratory effort, CTAB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u="sng"/>
              <a:t>CV</a:t>
            </a:r>
            <a:r>
              <a:rPr lang="en"/>
              <a:t>: RRR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u="sng"/>
              <a:t>GI</a:t>
            </a:r>
            <a:r>
              <a:rPr lang="en"/>
              <a:t>: no TTP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u="sng"/>
              <a:t>Neuro/MSK</a:t>
            </a:r>
            <a:r>
              <a:rPr lang="en"/>
              <a:t>: moves extremities</a:t>
            </a:r>
            <a:endParaRPr>
              <a:solidFill>
                <a:srgbClr val="9FA6B2"/>
              </a:solidFill>
            </a:endParaRPr>
          </a:p>
        </p:txBody>
      </p:sp>
      <p:sp>
        <p:nvSpPr>
          <p:cNvPr id="574" name="Google Shape;574;p69"/>
          <p:cNvSpPr txBox="1"/>
          <p:nvPr>
            <p:ph idx="2" type="body"/>
          </p:nvPr>
        </p:nvSpPr>
        <p:spPr>
          <a:xfrm>
            <a:off x="6637800" y="1393075"/>
            <a:ext cx="1780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CBC w/ diff</a:t>
            </a:r>
            <a:r>
              <a:rPr lang="en"/>
              <a:t>: Normal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BMP</a:t>
            </a:r>
            <a:r>
              <a:rPr lang="en"/>
              <a:t>: Normal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LFTs</a:t>
            </a:r>
            <a:r>
              <a:rPr lang="en"/>
              <a:t>: Not available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HIV</a:t>
            </a:r>
            <a:r>
              <a:rPr lang="en"/>
              <a:t>: Negative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0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22 y/o M</a:t>
            </a:r>
            <a:r>
              <a:rPr lang="en"/>
              <a:t> with no PMH who p/w </a:t>
            </a:r>
            <a:r>
              <a:rPr b="1" lang="en"/>
              <a:t>subacute cough</a:t>
            </a:r>
            <a:r>
              <a:rPr lang="en"/>
              <a:t> x 1 month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New 4cm RUL cavity, 1cm LLL nodule (vs XR 14 mo ago)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Lots of fun travel &amp; exposures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Some dental issues?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SzPts val="1300"/>
              <a:buChar char="●"/>
            </a:pPr>
            <a:r>
              <a:rPr lang="en"/>
              <a:t>HIV negative</a:t>
            </a:r>
            <a:endParaRPr/>
          </a:p>
        </p:txBody>
      </p:sp>
      <p:sp>
        <p:nvSpPr>
          <p:cNvPr id="580" name="Google Shape;580;p70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Summary</a:t>
            </a:r>
            <a:endParaRPr/>
          </a:p>
        </p:txBody>
      </p:sp>
      <p:grpSp>
        <p:nvGrpSpPr>
          <p:cNvPr id="581" name="Google Shape;581;p70"/>
          <p:cNvGrpSpPr/>
          <p:nvPr/>
        </p:nvGrpSpPr>
        <p:grpSpPr>
          <a:xfrm>
            <a:off x="4968000" y="641203"/>
            <a:ext cx="4094300" cy="1679000"/>
            <a:chOff x="3978500" y="946003"/>
            <a:chExt cx="4094300" cy="1679000"/>
          </a:xfrm>
        </p:grpSpPr>
        <p:grpSp>
          <p:nvGrpSpPr>
            <p:cNvPr id="582" name="Google Shape;582;p70"/>
            <p:cNvGrpSpPr/>
            <p:nvPr/>
          </p:nvGrpSpPr>
          <p:grpSpPr>
            <a:xfrm>
              <a:off x="4734025" y="1140951"/>
              <a:ext cx="529800" cy="1484053"/>
              <a:chOff x="4318975" y="1083450"/>
              <a:chExt cx="529800" cy="1098241"/>
            </a:xfrm>
          </p:grpSpPr>
          <p:sp>
            <p:nvSpPr>
              <p:cNvPr id="583" name="Google Shape;583;p70"/>
              <p:cNvSpPr/>
              <p:nvPr/>
            </p:nvSpPr>
            <p:spPr>
              <a:xfrm>
                <a:off x="4517125" y="1086091"/>
                <a:ext cx="133500" cy="1095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584" name="Google Shape;584;p70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585" name="Google Shape;585;p70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Living in </a:t>
              </a:r>
              <a:r>
                <a:rPr b="1" lang="en" sz="110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Washington State</a:t>
              </a:r>
              <a:endParaRPr b="1" sz="1100">
                <a:solidFill>
                  <a:srgbClr val="3B71CA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86" name="Google Shape;586;p70"/>
            <p:cNvSpPr txBox="1"/>
            <p:nvPr/>
          </p:nvSpPr>
          <p:spPr>
            <a:xfrm>
              <a:off x="5344600" y="1222251"/>
              <a:ext cx="2728200" cy="68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857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Lived in a house with “mold”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57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International travel to British </a:t>
              </a: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Columbia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87" name="Google Shape;587;p70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-3 years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88" name="Google Shape;588;p70"/>
          <p:cNvGrpSpPr/>
          <p:nvPr/>
        </p:nvGrpSpPr>
        <p:grpSpPr>
          <a:xfrm>
            <a:off x="4968000" y="2052059"/>
            <a:ext cx="4094300" cy="1424004"/>
            <a:chOff x="3978500" y="946003"/>
            <a:chExt cx="4094300" cy="1424004"/>
          </a:xfrm>
        </p:grpSpPr>
        <p:grpSp>
          <p:nvGrpSpPr>
            <p:cNvPr id="589" name="Google Shape;589;p70"/>
            <p:cNvGrpSpPr/>
            <p:nvPr/>
          </p:nvGrpSpPr>
          <p:grpSpPr>
            <a:xfrm>
              <a:off x="4734025" y="1140951"/>
              <a:ext cx="529800" cy="1229057"/>
              <a:chOff x="4318975" y="1083450"/>
              <a:chExt cx="529800" cy="909537"/>
            </a:xfrm>
          </p:grpSpPr>
          <p:sp>
            <p:nvSpPr>
              <p:cNvPr id="590" name="Google Shape;590;p70"/>
              <p:cNvSpPr/>
              <p:nvPr/>
            </p:nvSpPr>
            <p:spPr>
              <a:xfrm>
                <a:off x="4517125" y="1086087"/>
                <a:ext cx="133500" cy="9069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591" name="Google Shape;591;p70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592" name="Google Shape;592;p70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Moved to </a:t>
              </a:r>
              <a:r>
                <a:rPr b="1" lang="en" sz="110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Tennessee</a:t>
              </a:r>
              <a:endParaRPr b="1" sz="1100">
                <a:solidFill>
                  <a:srgbClr val="3B71CA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93" name="Google Shape;593;p70"/>
            <p:cNvSpPr txBox="1"/>
            <p:nvPr/>
          </p:nvSpPr>
          <p:spPr>
            <a:xfrm>
              <a:off x="5344600" y="1222245"/>
              <a:ext cx="2728200" cy="9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82575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850"/>
                <a:buFont typeface="Roboto"/>
                <a:buChar char="●"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Normal CXR around this time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2575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850"/>
                <a:buFont typeface="Roboto"/>
                <a:buChar char="●"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Travel to </a:t>
              </a:r>
              <a:r>
                <a:rPr lang="en" sz="85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northern California</a:t>
              </a:r>
              <a:endParaRPr sz="850">
                <a:solidFill>
                  <a:srgbClr val="3B71CA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2575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850"/>
                <a:buFont typeface="Roboto"/>
                <a:buChar char="●"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Did cross </a:t>
              </a:r>
              <a:r>
                <a:rPr lang="en" sz="850">
                  <a:solidFill>
                    <a:srgbClr val="3B71CA"/>
                  </a:solidFill>
                  <a:latin typeface="Roboto"/>
                  <a:ea typeface="Roboto"/>
                  <a:cs typeface="Roboto"/>
                  <a:sym typeface="Roboto"/>
                </a:rPr>
                <a:t>country trips</a:t>
              </a: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 too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2575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850"/>
                <a:buFont typeface="Roboto"/>
                <a:buChar char="●"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House renovations (in WV)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94" name="Google Shape;594;p70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-1 year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95" name="Google Shape;595;p70"/>
          <p:cNvGrpSpPr/>
          <p:nvPr/>
        </p:nvGrpSpPr>
        <p:grpSpPr>
          <a:xfrm>
            <a:off x="4968000" y="3234314"/>
            <a:ext cx="4094300" cy="610745"/>
            <a:chOff x="3978500" y="946003"/>
            <a:chExt cx="4094300" cy="610745"/>
          </a:xfrm>
        </p:grpSpPr>
        <p:grpSp>
          <p:nvGrpSpPr>
            <p:cNvPr id="596" name="Google Shape;596;p70"/>
            <p:cNvGrpSpPr/>
            <p:nvPr/>
          </p:nvGrpSpPr>
          <p:grpSpPr>
            <a:xfrm>
              <a:off x="4734025" y="1140951"/>
              <a:ext cx="529800" cy="414249"/>
              <a:chOff x="4318975" y="1083450"/>
              <a:chExt cx="529800" cy="306556"/>
            </a:xfrm>
          </p:grpSpPr>
          <p:sp>
            <p:nvSpPr>
              <p:cNvPr id="597" name="Google Shape;597;p70"/>
              <p:cNvSpPr/>
              <p:nvPr/>
            </p:nvSpPr>
            <p:spPr>
              <a:xfrm>
                <a:off x="4517125" y="1086106"/>
                <a:ext cx="133500" cy="303900"/>
              </a:xfrm>
              <a:prstGeom prst="rect">
                <a:avLst/>
              </a:prstGeom>
              <a:solidFill>
                <a:srgbClr val="DF38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598" name="Google Shape;598;p70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599" name="Google Shape;599;p70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Fever, cough, sore throat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00" name="Google Shape;600;p70"/>
            <p:cNvSpPr txBox="1"/>
            <p:nvPr/>
          </p:nvSpPr>
          <p:spPr>
            <a:xfrm>
              <a:off x="5344600" y="1146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Self resolved after 7-10 days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01" name="Google Shape;601;p70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-1 month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02" name="Google Shape;602;p70"/>
          <p:cNvGrpSpPr/>
          <p:nvPr/>
        </p:nvGrpSpPr>
        <p:grpSpPr>
          <a:xfrm>
            <a:off x="4968000" y="3617692"/>
            <a:ext cx="4094300" cy="885667"/>
            <a:chOff x="3978500" y="946003"/>
            <a:chExt cx="4094300" cy="885667"/>
          </a:xfrm>
        </p:grpSpPr>
        <p:grpSp>
          <p:nvGrpSpPr>
            <p:cNvPr id="603" name="Google Shape;603;p70"/>
            <p:cNvGrpSpPr/>
            <p:nvPr/>
          </p:nvGrpSpPr>
          <p:grpSpPr>
            <a:xfrm>
              <a:off x="4734025" y="1140951"/>
              <a:ext cx="529800" cy="690720"/>
              <a:chOff x="4318975" y="1083450"/>
              <a:chExt cx="529800" cy="511152"/>
            </a:xfrm>
          </p:grpSpPr>
          <p:sp>
            <p:nvSpPr>
              <p:cNvPr id="604" name="Google Shape;604;p70"/>
              <p:cNvSpPr/>
              <p:nvPr/>
            </p:nvSpPr>
            <p:spPr>
              <a:xfrm>
                <a:off x="4517125" y="1086102"/>
                <a:ext cx="133500" cy="5085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605" name="Google Shape;605;p70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606" name="Google Shape;606;p70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Symptoms gone aside from cough</a:t>
              </a:r>
              <a:endParaRPr b="1" sz="11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07" name="Google Shape;607;p70"/>
            <p:cNvSpPr txBox="1"/>
            <p:nvPr/>
          </p:nvSpPr>
          <p:spPr>
            <a:xfrm>
              <a:off x="5344600" y="11460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Did go to the dentist</a:t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08" name="Google Shape;608;p70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-3 weeks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09" name="Google Shape;609;p70"/>
          <p:cNvGrpSpPr/>
          <p:nvPr/>
        </p:nvGrpSpPr>
        <p:grpSpPr>
          <a:xfrm>
            <a:off x="4968000" y="4227224"/>
            <a:ext cx="4094300" cy="687022"/>
            <a:chOff x="3978500" y="946003"/>
            <a:chExt cx="4094300" cy="687022"/>
          </a:xfrm>
        </p:grpSpPr>
        <p:grpSp>
          <p:nvGrpSpPr>
            <p:cNvPr id="610" name="Google Shape;610;p70"/>
            <p:cNvGrpSpPr/>
            <p:nvPr/>
          </p:nvGrpSpPr>
          <p:grpSpPr>
            <a:xfrm>
              <a:off x="4734025" y="1140951"/>
              <a:ext cx="529800" cy="492075"/>
              <a:chOff x="4318975" y="1083450"/>
              <a:chExt cx="529800" cy="364149"/>
            </a:xfrm>
          </p:grpSpPr>
          <p:sp>
            <p:nvSpPr>
              <p:cNvPr id="611" name="Google Shape;611;p70"/>
              <p:cNvSpPr/>
              <p:nvPr/>
            </p:nvSpPr>
            <p:spPr>
              <a:xfrm>
                <a:off x="4517125" y="1086099"/>
                <a:ext cx="133500" cy="361500"/>
              </a:xfrm>
              <a:prstGeom prst="rect">
                <a:avLst/>
              </a:prstGeom>
              <a:solidFill>
                <a:srgbClr val="3566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612" name="Google Shape;612;p70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5663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613" name="Google Shape;613;p70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Admission</a:t>
              </a:r>
              <a:endParaRPr b="1" sz="11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14" name="Google Shape;614;p70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7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15" name="Google Shape;615;p70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Now</a:t>
              </a:r>
              <a:endParaRPr sz="9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616" name="Google Shape;616;p70"/>
          <p:cNvPicPr preferRelativeResize="0"/>
          <p:nvPr/>
        </p:nvPicPr>
        <p:blipFill rotWithShape="1">
          <a:blip r:embed="rId3">
            <a:alphaModFix/>
          </a:blip>
          <a:srcRect b="0" l="0" r="7218" t="0"/>
          <a:stretch/>
        </p:blipFill>
        <p:spPr>
          <a:xfrm>
            <a:off x="2927775" y="3035775"/>
            <a:ext cx="1878301" cy="210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Let's place some bets</a:t>
            </a:r>
            <a:endParaRPr/>
          </a:p>
        </p:txBody>
      </p:sp>
      <p:sp>
        <p:nvSpPr>
          <p:cNvPr id="622" name="Google Shape;622;p71"/>
          <p:cNvSpPr/>
          <p:nvPr/>
        </p:nvSpPr>
        <p:spPr>
          <a:xfrm>
            <a:off x="4643600" y="2356400"/>
            <a:ext cx="3774300" cy="978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Necrotizing bacteria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Staph aureus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Klebsiella pneumoniae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Pseudomonas, E cloacae, Steno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3" name="Google Shape;623;p71"/>
          <p:cNvSpPr/>
          <p:nvPr/>
        </p:nvSpPr>
        <p:spPr>
          <a:xfrm>
            <a:off x="729450" y="3489825"/>
            <a:ext cx="3774300" cy="808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Oral &amp; anaerobes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Streptococcus anginosus group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Bacteroides, fusobacterium, prevotella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4" name="Google Shape;624;p71"/>
          <p:cNvSpPr/>
          <p:nvPr/>
        </p:nvSpPr>
        <p:spPr>
          <a:xfrm>
            <a:off x="4643600" y="3489825"/>
            <a:ext cx="3774300" cy="808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Filamentous gram positive rods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Nocardia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Actinomyces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5" name="Google Shape;625;p71"/>
          <p:cNvSpPr/>
          <p:nvPr/>
        </p:nvSpPr>
        <p:spPr>
          <a:xfrm>
            <a:off x="729450" y="2356400"/>
            <a:ext cx="1803000" cy="978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Endemic mycoses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Histo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Blasto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Cocci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6" name="Google Shape;626;p71"/>
          <p:cNvSpPr/>
          <p:nvPr/>
        </p:nvSpPr>
        <p:spPr>
          <a:xfrm>
            <a:off x="729450" y="1393075"/>
            <a:ext cx="3774300" cy="808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Mycobacterial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Mycobacterium tuberculosis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NTM: M kansasii, M abscessus, MAC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7" name="Google Shape;627;p71"/>
          <p:cNvSpPr/>
          <p:nvPr/>
        </p:nvSpPr>
        <p:spPr>
          <a:xfrm>
            <a:off x="2686500" y="2356400"/>
            <a:ext cx="1803000" cy="978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Other fungal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Crypto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Aspergillus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Mucor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28" name="Google Shape;62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8675" y="632850"/>
            <a:ext cx="3319224" cy="141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729450" y="1393075"/>
            <a:ext cx="3842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27 y/o M</a:t>
            </a:r>
            <a:r>
              <a:rPr lang="en"/>
              <a:t> with PMH including poorly controlled DM p/w </a:t>
            </a:r>
            <a:r>
              <a:rPr b="1" lang="en">
                <a:solidFill>
                  <a:srgbClr val="DC4C64"/>
                </a:solidFill>
              </a:rPr>
              <a:t>chronic groin wound drainage </a:t>
            </a:r>
            <a:r>
              <a:rPr lang="en"/>
              <a:t>&amp;</a:t>
            </a:r>
            <a:r>
              <a:rPr b="1" lang="en">
                <a:solidFill>
                  <a:srgbClr val="DC4C64"/>
                </a:solidFill>
              </a:rPr>
              <a:t> productive cough</a:t>
            </a:r>
            <a:r>
              <a:rPr lang="en"/>
              <a:t> </a:t>
            </a:r>
            <a:r>
              <a:rPr lang="en"/>
              <a:t> </a:t>
            </a:r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350" y="414050"/>
            <a:ext cx="405765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0350" y="2757750"/>
            <a:ext cx="405765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7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Workup</a:t>
            </a:r>
            <a:endParaRPr/>
          </a:p>
        </p:txBody>
      </p:sp>
      <p:sp>
        <p:nvSpPr>
          <p:cNvPr id="634" name="Google Shape;634;p72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35" name="Google Shape;635;p72"/>
          <p:cNvGraphicFramePr/>
          <p:nvPr/>
        </p:nvGraphicFramePr>
        <p:xfrm>
          <a:off x="72945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Strep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QuantGOLD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36" name="Google Shape;636;p72"/>
          <p:cNvGraphicFramePr/>
          <p:nvPr/>
        </p:nvGraphicFramePr>
        <p:xfrm>
          <a:off x="3369175" y="139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DNA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37" name="Google Shape;637;p72"/>
          <p:cNvGraphicFramePr/>
          <p:nvPr/>
        </p:nvGraphicFramePr>
        <p:xfrm>
          <a:off x="600890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7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Workup</a:t>
            </a:r>
            <a:endParaRPr/>
          </a:p>
        </p:txBody>
      </p:sp>
      <p:sp>
        <p:nvSpPr>
          <p:cNvPr id="643" name="Google Shape;643;p73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44" name="Google Shape;644;p73"/>
          <p:cNvGraphicFramePr/>
          <p:nvPr/>
        </p:nvGraphicFramePr>
        <p:xfrm>
          <a:off x="72945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&lt;31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Strep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QuantGOLD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45" name="Google Shape;645;p73"/>
          <p:cNvGraphicFramePr/>
          <p:nvPr/>
        </p:nvGraphicFramePr>
        <p:xfrm>
          <a:off x="3369175" y="139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DNA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46" name="Google Shape;646;p73"/>
          <p:cNvGraphicFramePr/>
          <p:nvPr/>
        </p:nvGraphicFramePr>
        <p:xfrm>
          <a:off x="600890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47" name="Google Shape;647;p73"/>
          <p:cNvSpPr/>
          <p:nvPr/>
        </p:nvSpPr>
        <p:spPr>
          <a:xfrm>
            <a:off x="3657600" y="4144425"/>
            <a:ext cx="1832400" cy="691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Any other tests?</a:t>
            </a:r>
            <a:endParaRPr sz="15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7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Workup</a:t>
            </a:r>
            <a:endParaRPr/>
          </a:p>
        </p:txBody>
      </p:sp>
      <p:sp>
        <p:nvSpPr>
          <p:cNvPr id="653" name="Google Shape;653;p7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54" name="Google Shape;654;p74"/>
          <p:cNvGraphicFramePr/>
          <p:nvPr/>
        </p:nvGraphicFramePr>
        <p:xfrm>
          <a:off x="72945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Serum / Urine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Fungitell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&lt;31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Strep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Ag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QuantGOLD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55" name="Google Shape;655;p74"/>
          <p:cNvGraphicFramePr/>
          <p:nvPr/>
        </p:nvGraphicFramePr>
        <p:xfrm>
          <a:off x="3369175" y="139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DNA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56" name="Google Shape;656;p74"/>
          <p:cNvGraphicFramePr/>
          <p:nvPr/>
        </p:nvGraphicFramePr>
        <p:xfrm>
          <a:off x="600890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57" name="Google Shape;657;p74"/>
          <p:cNvSpPr/>
          <p:nvPr/>
        </p:nvSpPr>
        <p:spPr>
          <a:xfrm>
            <a:off x="3657600" y="4144425"/>
            <a:ext cx="1832400" cy="691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Any other tests?</a:t>
            </a:r>
            <a:endParaRPr b="1" sz="15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58" name="Google Shape;65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7600" y="3237100"/>
            <a:ext cx="2825239" cy="746863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74"/>
          <p:cNvSpPr txBox="1"/>
          <p:nvPr/>
        </p:nvSpPr>
        <p:spPr>
          <a:xfrm>
            <a:off x="6474840" y="3121295"/>
            <a:ext cx="5751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sz="5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7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Workup</a:t>
            </a:r>
            <a:endParaRPr/>
          </a:p>
        </p:txBody>
      </p:sp>
      <p:sp>
        <p:nvSpPr>
          <p:cNvPr id="665" name="Google Shape;665;p75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66" name="Google Shape;666;p75"/>
          <p:cNvGraphicFramePr/>
          <p:nvPr/>
        </p:nvGraphicFramePr>
        <p:xfrm>
          <a:off x="3369175" y="139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B71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GM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MTB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PJP 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Legionella DNA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67" name="Google Shape;667;p75"/>
          <p:cNvGraphicFramePr/>
          <p:nvPr/>
        </p:nvGraphicFramePr>
        <p:xfrm>
          <a:off x="6008900" y="139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545450"/>
                <a:gridCol w="860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C622E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(routine)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(AFB)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 (fungal)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NG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668" name="Google Shape;668;p75"/>
          <p:cNvGrpSpPr/>
          <p:nvPr/>
        </p:nvGrpSpPr>
        <p:grpSpPr>
          <a:xfrm>
            <a:off x="3810000" y="3425575"/>
            <a:ext cx="4219800" cy="1181700"/>
            <a:chOff x="3657600" y="3654175"/>
            <a:chExt cx="4219800" cy="1181700"/>
          </a:xfrm>
        </p:grpSpPr>
        <p:sp>
          <p:nvSpPr>
            <p:cNvPr id="669" name="Google Shape;669;p75"/>
            <p:cNvSpPr/>
            <p:nvPr/>
          </p:nvSpPr>
          <p:spPr>
            <a:xfrm>
              <a:off x="3657600" y="3654175"/>
              <a:ext cx="4219800" cy="1181700"/>
            </a:xfrm>
            <a:prstGeom prst="rect">
              <a:avLst/>
            </a:prstGeom>
            <a:solidFill>
              <a:srgbClr val="FAE4E8"/>
            </a:solidFill>
            <a:ln cap="flat" cmpd="sng" w="9525">
              <a:solidFill>
                <a:srgbClr val="B03D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B03D50"/>
                  </a:solidFill>
                  <a:latin typeface="Open Sans"/>
                  <a:ea typeface="Open Sans"/>
                  <a:cs typeface="Open Sans"/>
                  <a:sym typeface="Open Sans"/>
                </a:rPr>
                <a:t>Coccidioides antibody</a:t>
              </a:r>
              <a:r>
                <a:rPr lang="en" sz="1200">
                  <a:solidFill>
                    <a:srgbClr val="B03D50"/>
                  </a:solidFill>
                  <a:latin typeface="Open Sans"/>
                  <a:ea typeface="Open Sans"/>
                  <a:cs typeface="Open Sans"/>
                  <a:sym typeface="Open Sans"/>
                </a:rPr>
                <a:t>, serum</a:t>
              </a:r>
              <a:endParaRPr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0" name="Google Shape;670;p75"/>
            <p:cNvSpPr/>
            <p:nvPr/>
          </p:nvSpPr>
          <p:spPr>
            <a:xfrm>
              <a:off x="3810000" y="4011283"/>
              <a:ext cx="1881300" cy="691500"/>
            </a:xfrm>
            <a:prstGeom prst="rect">
              <a:avLst/>
            </a:prstGeom>
            <a:solidFill>
              <a:srgbClr val="F1F2F3"/>
            </a:solidFill>
            <a:ln cap="flat" cmpd="sng" w="9525">
              <a:solidFill>
                <a:srgbClr val="4042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404247"/>
                  </a:solidFill>
                  <a:latin typeface="Open Sans"/>
                  <a:ea typeface="Open Sans"/>
                  <a:cs typeface="Open Sans"/>
                  <a:sym typeface="Open Sans"/>
                </a:rPr>
                <a:t>Complement fixation</a:t>
              </a:r>
              <a:endParaRPr sz="12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1A1A1A"/>
                  </a:solidFill>
                  <a:latin typeface="Open Sans"/>
                  <a:ea typeface="Open Sans"/>
                  <a:cs typeface="Open Sans"/>
                  <a:sym typeface="Open Sans"/>
                </a:rPr>
                <a:t>Antibody detected (</a:t>
              </a:r>
              <a:r>
                <a:rPr b="1" lang="en" sz="1200">
                  <a:solidFill>
                    <a:srgbClr val="DF382C"/>
                  </a:solidFill>
                  <a:latin typeface="Open Sans"/>
                  <a:ea typeface="Open Sans"/>
                  <a:cs typeface="Open Sans"/>
                  <a:sym typeface="Open Sans"/>
                </a:rPr>
                <a:t>1:2</a:t>
              </a:r>
              <a:r>
                <a:rPr lang="en" sz="1200">
                  <a:solidFill>
                    <a:srgbClr val="1A1A1A"/>
                  </a:solidFill>
                  <a:latin typeface="Open Sans"/>
                  <a:ea typeface="Open Sans"/>
                  <a:cs typeface="Open Sans"/>
                  <a:sym typeface="Open Sans"/>
                </a:rPr>
                <a:t>)</a:t>
              </a:r>
              <a:endParaRPr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1" name="Google Shape;671;p75"/>
            <p:cNvSpPr/>
            <p:nvPr/>
          </p:nvSpPr>
          <p:spPr>
            <a:xfrm>
              <a:off x="5843700" y="4011283"/>
              <a:ext cx="1881300" cy="691500"/>
            </a:xfrm>
            <a:prstGeom prst="rect">
              <a:avLst/>
            </a:prstGeom>
            <a:solidFill>
              <a:srgbClr val="F1F2F3"/>
            </a:solidFill>
            <a:ln cap="flat" cmpd="sng" w="9525">
              <a:solidFill>
                <a:srgbClr val="4042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404247"/>
                  </a:solidFill>
                  <a:latin typeface="Open Sans"/>
                  <a:ea typeface="Open Sans"/>
                  <a:cs typeface="Open Sans"/>
                  <a:sym typeface="Open Sans"/>
                </a:rPr>
                <a:t>Immunodiffusion</a:t>
              </a:r>
              <a:endParaRPr sz="12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1A1A1A"/>
                  </a:solidFill>
                  <a:latin typeface="Open Sans"/>
                  <a:ea typeface="Open Sans"/>
                  <a:cs typeface="Open Sans"/>
                  <a:sym typeface="Open Sans"/>
                </a:rPr>
                <a:t>Antibody not detected</a:t>
              </a:r>
              <a:endParaRPr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672" name="Google Shape;672;p75"/>
          <p:cNvPicPr preferRelativeResize="0"/>
          <p:nvPr/>
        </p:nvPicPr>
        <p:blipFill rotWithShape="1">
          <a:blip r:embed="rId3">
            <a:alphaModFix/>
          </a:blip>
          <a:srcRect b="29343" l="8666" r="49649" t="0"/>
          <a:stretch/>
        </p:blipFill>
        <p:spPr>
          <a:xfrm>
            <a:off x="729450" y="1399825"/>
            <a:ext cx="2639724" cy="251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75"/>
          <p:cNvPicPr preferRelativeResize="0"/>
          <p:nvPr/>
        </p:nvPicPr>
        <p:blipFill rotWithShape="1">
          <a:blip r:embed="rId3">
            <a:alphaModFix/>
          </a:blip>
          <a:srcRect b="0" l="34216" r="30599" t="87875"/>
          <a:stretch/>
        </p:blipFill>
        <p:spPr>
          <a:xfrm>
            <a:off x="729450" y="3469175"/>
            <a:ext cx="2107749" cy="408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4" name="Google Shape;674;p75"/>
          <p:cNvGrpSpPr/>
          <p:nvPr/>
        </p:nvGrpSpPr>
        <p:grpSpPr>
          <a:xfrm>
            <a:off x="50250" y="3844653"/>
            <a:ext cx="4094300" cy="1217947"/>
            <a:chOff x="3978500" y="946003"/>
            <a:chExt cx="4094300" cy="1217947"/>
          </a:xfrm>
        </p:grpSpPr>
        <p:grpSp>
          <p:nvGrpSpPr>
            <p:cNvPr id="675" name="Google Shape;675;p75"/>
            <p:cNvGrpSpPr/>
            <p:nvPr/>
          </p:nvGrpSpPr>
          <p:grpSpPr>
            <a:xfrm>
              <a:off x="4734025" y="1140951"/>
              <a:ext cx="529800" cy="818406"/>
              <a:chOff x="4318975" y="1083450"/>
              <a:chExt cx="529800" cy="605643"/>
            </a:xfrm>
          </p:grpSpPr>
          <p:sp>
            <p:nvSpPr>
              <p:cNvPr id="676" name="Google Shape;676;p75"/>
              <p:cNvSpPr/>
              <p:nvPr/>
            </p:nvSpPr>
            <p:spPr>
              <a:xfrm>
                <a:off x="4517125" y="1086093"/>
                <a:ext cx="133500" cy="6030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677" name="Google Shape;677;p75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678" name="Google Shape;678;p75"/>
            <p:cNvSpPr txBox="1"/>
            <p:nvPr/>
          </p:nvSpPr>
          <p:spPr>
            <a:xfrm>
              <a:off x="53446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Living in </a:t>
              </a:r>
              <a:r>
                <a:rPr b="1" lang="en" sz="1100">
                  <a:solidFill>
                    <a:srgbClr val="F1652F"/>
                  </a:solidFill>
                  <a:latin typeface="Roboto"/>
                  <a:ea typeface="Roboto"/>
                  <a:cs typeface="Roboto"/>
                  <a:sym typeface="Roboto"/>
                </a:rPr>
                <a:t>Washington State</a:t>
              </a:r>
              <a:endParaRPr b="1" sz="1100">
                <a:solidFill>
                  <a:srgbClr val="F165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9" name="Google Shape;679;p75"/>
            <p:cNvSpPr txBox="1"/>
            <p:nvPr/>
          </p:nvSpPr>
          <p:spPr>
            <a:xfrm>
              <a:off x="5344600" y="1222250"/>
              <a:ext cx="1868700" cy="94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857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Lived in a house with “mold”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57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8585"/>
                </a:buClr>
                <a:buSzPts val="900"/>
                <a:buFont typeface="Roboto"/>
                <a:buChar char="●"/>
              </a:pPr>
              <a:r>
                <a:rPr lang="en" sz="9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International travel to British Columbia</a:t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80" name="Google Shape;680;p75"/>
            <p:cNvSpPr txBox="1"/>
            <p:nvPr/>
          </p:nvSpPr>
          <p:spPr>
            <a:xfrm>
              <a:off x="39785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-3 years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Workup</a:t>
            </a:r>
            <a:endParaRPr/>
          </a:p>
        </p:txBody>
      </p:sp>
      <p:sp>
        <p:nvSpPr>
          <p:cNvPr id="686" name="Google Shape;686;p76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76"/>
          <p:cNvSpPr/>
          <p:nvPr/>
        </p:nvSpPr>
        <p:spPr>
          <a:xfrm>
            <a:off x="729450" y="1393075"/>
            <a:ext cx="3642300" cy="31401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247"/>
                </a:solidFill>
                <a:latin typeface="Raleway Black"/>
                <a:ea typeface="Raleway Black"/>
                <a:cs typeface="Raleway Black"/>
                <a:sym typeface="Raleway Black"/>
              </a:rPr>
              <a:t>Complement fixation</a:t>
            </a:r>
            <a:endParaRPr>
              <a:solidFill>
                <a:srgbClr val="9FA6B2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Antibody detected (</a:t>
            </a:r>
            <a:r>
              <a:rPr b="1" lang="en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1:2</a:t>
            </a: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All serum titers </a:t>
            </a:r>
            <a:r>
              <a:rPr lang="en" sz="12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&gt;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1:2 should be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considered evidence indicative of coccidioidomycosis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although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titers of 1:2 and 1:4 should be confirmed by </a:t>
            </a:r>
            <a:r>
              <a:rPr lang="en" sz="1200">
                <a:solidFill>
                  <a:srgbClr val="2F5AA2"/>
                </a:solidFill>
                <a:latin typeface="Raleway Black"/>
                <a:ea typeface="Raleway Black"/>
                <a:cs typeface="Raleway Black"/>
                <a:sym typeface="Raleway Black"/>
              </a:rPr>
              <a:t>immunodiffusion testing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. Titers exceeding 1:16 usually reflect disseminated disease. In general, higher titers are correlated with disease severity, and changes in serial titers are of prognostic value.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negative CF test does not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however,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rule out diagnosis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. Only 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70% of patients with cavitary diseases are positive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and only 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30% of patients with nodular disease are positive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8" name="Google Shape;688;p76"/>
          <p:cNvSpPr/>
          <p:nvPr/>
        </p:nvSpPr>
        <p:spPr>
          <a:xfrm>
            <a:off x="4775850" y="1393075"/>
            <a:ext cx="3642300" cy="3106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247"/>
                </a:solidFill>
                <a:latin typeface="Raleway Black"/>
                <a:ea typeface="Raleway Black"/>
                <a:cs typeface="Raleway Black"/>
                <a:sym typeface="Raleway Black"/>
              </a:rPr>
              <a:t>Immunodiffusion</a:t>
            </a:r>
            <a:endParaRPr>
              <a:solidFill>
                <a:srgbClr val="9FA6B2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Antibody not detected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The immunodiffusion (ID) procedure correlates both in sensitivity and clinical utility with the CF test. The ID test, which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detects IgG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directed to the "F" antigen, becomes positive within 4 weeks after infection and remains 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positive throughout clinically active disease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It is most useful in confirming the specificity of low CF titers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where lines of identity are formed with reference antisera. Positive ID reactions are diagnostic for coccidioidomycosis and usually indicate active or recent disease and remain detectable for up to 1 year thereafter.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7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Workup</a:t>
            </a:r>
            <a:endParaRPr/>
          </a:p>
        </p:txBody>
      </p:sp>
      <p:sp>
        <p:nvSpPr>
          <p:cNvPr id="694" name="Google Shape;694;p77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77"/>
          <p:cNvSpPr/>
          <p:nvPr/>
        </p:nvSpPr>
        <p:spPr>
          <a:xfrm>
            <a:off x="729450" y="1393075"/>
            <a:ext cx="3642300" cy="31401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247"/>
                </a:solidFill>
                <a:latin typeface="Raleway Black"/>
                <a:ea typeface="Raleway Black"/>
                <a:cs typeface="Raleway Black"/>
                <a:sym typeface="Raleway Black"/>
              </a:rPr>
              <a:t>Complement fixation</a:t>
            </a:r>
            <a:endParaRPr>
              <a:solidFill>
                <a:srgbClr val="9FA6B2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Antibody detected (</a:t>
            </a:r>
            <a:r>
              <a:rPr b="1" lang="en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1:2</a:t>
            </a: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All serum titers </a:t>
            </a:r>
            <a:r>
              <a:rPr lang="en" sz="12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&gt;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1:2 should be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considered evidence indicative of coccidioidomycosis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although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titers of 1:2 and 1:4 should be confirmed by </a:t>
            </a:r>
            <a:r>
              <a:rPr lang="en" sz="1200">
                <a:solidFill>
                  <a:srgbClr val="2F5AA2"/>
                </a:solidFill>
                <a:latin typeface="Raleway Black"/>
                <a:ea typeface="Raleway Black"/>
                <a:cs typeface="Raleway Black"/>
                <a:sym typeface="Raleway Black"/>
              </a:rPr>
              <a:t>immunodiffusion testing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. Titers exceeding 1:16 usually reflect disseminated disease. In general, higher titers are correlated with disease severity, and changes in serial titers are of prognostic value.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negative CF test does not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however,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rule out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diagnosis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. Only 70% of patients with cavitary diseases are positive, and only 30% of patients with nodular disease are positive.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6" name="Google Shape;696;p77"/>
          <p:cNvSpPr/>
          <p:nvPr/>
        </p:nvSpPr>
        <p:spPr>
          <a:xfrm>
            <a:off x="4775850" y="1393075"/>
            <a:ext cx="3642300" cy="3106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247"/>
                </a:solidFill>
                <a:latin typeface="Raleway Black"/>
                <a:ea typeface="Raleway Black"/>
                <a:cs typeface="Raleway Black"/>
                <a:sym typeface="Raleway Black"/>
              </a:rPr>
              <a:t>Immunodiffusion</a:t>
            </a:r>
            <a:endParaRPr>
              <a:solidFill>
                <a:srgbClr val="9FA6B2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Antibody not detected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The immunodiffusion (ID) procedure correlates both in sensitivity and clinical utility with the CF test. The ID test, which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detects IgG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directed to the "F" antigen, becomes positive within 4 weeks after infection and remains </a:t>
            </a:r>
            <a:r>
              <a:rPr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positive throughout clinically active disease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It is most useful in confirming the specificity of low CF titers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where lines of identity are formed with reference antisera. Positive ID reactions are diagnostic for coccidioidomycosis and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usually indicate active or recent disease and </a:t>
            </a:r>
            <a:r>
              <a:rPr b="1" lang="en" sz="1200">
                <a:solidFill>
                  <a:srgbClr val="DF382C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remain detectable for up to 1 year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thereafter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7" name="Google Shape;697;p77"/>
          <p:cNvSpPr/>
          <p:nvPr/>
        </p:nvSpPr>
        <p:spPr>
          <a:xfrm>
            <a:off x="1380600" y="2909925"/>
            <a:ext cx="2340000" cy="20334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Prior XR (14 months ago)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98" name="Google Shape;69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9050" y="3219000"/>
            <a:ext cx="2063100" cy="165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7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Coccidioides</a:t>
            </a:r>
            <a:endParaRPr/>
          </a:p>
        </p:txBody>
      </p:sp>
      <p:sp>
        <p:nvSpPr>
          <p:cNvPr id="704" name="Google Shape;704;p78"/>
          <p:cNvSpPr txBox="1"/>
          <p:nvPr/>
        </p:nvSpPr>
        <p:spPr>
          <a:xfrm>
            <a:off x="5681275" y="3837950"/>
            <a:ext cx="22797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Links to articles discussed here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05" name="Google Shape;705;p78" title="frame (4).png"/>
          <p:cNvPicPr preferRelativeResize="0"/>
          <p:nvPr/>
        </p:nvPicPr>
        <p:blipFill rotWithShape="1">
          <a:blip r:embed="rId3">
            <a:alphaModFix/>
          </a:blip>
          <a:srcRect b="12846" l="12480" r="12382" t="12292"/>
          <a:stretch/>
        </p:blipFill>
        <p:spPr>
          <a:xfrm>
            <a:off x="5694025" y="1344850"/>
            <a:ext cx="2279700" cy="2271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7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Coccidioides</a:t>
            </a:r>
            <a:endParaRPr/>
          </a:p>
        </p:txBody>
      </p:sp>
      <p:sp>
        <p:nvSpPr>
          <p:cNvPr id="711" name="Google Shape;711;p7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7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Describe the </a:t>
            </a:r>
            <a:r>
              <a:rPr b="1" lang="en">
                <a:solidFill>
                  <a:srgbClr val="DF382C"/>
                </a:solidFill>
              </a:rPr>
              <a:t>epidemiology</a:t>
            </a:r>
            <a:r>
              <a:rPr b="1" lang="en"/>
              <a:t> of Coccidioides</a:t>
            </a:r>
            <a:r>
              <a:rPr lang="en"/>
              <a:t>, including geographic distribution &amp; seasonal patterns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Explain the modes of transmission and </a:t>
            </a:r>
            <a:r>
              <a:rPr b="1" lang="en">
                <a:solidFill>
                  <a:srgbClr val="DF382C"/>
                </a:solidFill>
              </a:rPr>
              <a:t>key risk factors</a:t>
            </a:r>
            <a:r>
              <a:rPr b="1" lang="en"/>
              <a:t> for Coccidioides infection</a:t>
            </a:r>
            <a:endParaRPr b="1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Discuss the </a:t>
            </a:r>
            <a:r>
              <a:rPr b="1" lang="en">
                <a:solidFill>
                  <a:srgbClr val="DF382C"/>
                </a:solidFill>
              </a:rPr>
              <a:t>diagnostic approaches</a:t>
            </a:r>
            <a:r>
              <a:rPr lang="en"/>
              <a:t> </a:t>
            </a:r>
            <a:r>
              <a:rPr b="1" lang="en"/>
              <a:t>for coccidioidomycosis</a:t>
            </a:r>
            <a:r>
              <a:rPr lang="en"/>
              <a:t>, including serologic testing, culture, and molecular methods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SzPts val="1300"/>
              <a:buChar char="●"/>
            </a:pPr>
            <a:r>
              <a:rPr lang="en"/>
              <a:t>Characterize the </a:t>
            </a:r>
            <a:r>
              <a:rPr b="1" lang="en">
                <a:solidFill>
                  <a:srgbClr val="DF382C"/>
                </a:solidFill>
              </a:rPr>
              <a:t>spectrum of disease</a:t>
            </a:r>
            <a:r>
              <a:rPr b="1" lang="en"/>
              <a:t> caused by Coccidioides</a:t>
            </a:r>
            <a:endParaRPr/>
          </a:p>
        </p:txBody>
      </p:sp>
      <p:pic>
        <p:nvPicPr>
          <p:cNvPr id="713" name="Google Shape;713;p79" title="frame (4).png"/>
          <p:cNvPicPr preferRelativeResize="0"/>
          <p:nvPr/>
        </p:nvPicPr>
        <p:blipFill rotWithShape="1">
          <a:blip r:embed="rId3">
            <a:alphaModFix/>
          </a:blip>
          <a:srcRect b="12846" l="12480" r="12382" t="12292"/>
          <a:stretch/>
        </p:blipFill>
        <p:spPr>
          <a:xfrm>
            <a:off x="7683800" y="102225"/>
            <a:ext cx="1300500" cy="1295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8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Coccidioides (Valley fever)</a:t>
            </a:r>
            <a:endParaRPr/>
          </a:p>
        </p:txBody>
      </p:sp>
      <p:sp>
        <p:nvSpPr>
          <p:cNvPr id="719" name="Google Shape;719;p80"/>
          <p:cNvSpPr txBox="1"/>
          <p:nvPr>
            <p:ph idx="1" type="body"/>
          </p:nvPr>
        </p:nvSpPr>
        <p:spPr>
          <a:xfrm>
            <a:off x="729450" y="1393075"/>
            <a:ext cx="321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California, AZ, </a:t>
            </a:r>
            <a:r>
              <a:rPr lang="en"/>
              <a:t>Washington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i="1" lang="en"/>
              <a:t>Coccidioides immitis</a:t>
            </a:r>
            <a:r>
              <a:rPr lang="en"/>
              <a:t> more common in California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i="1" lang="en"/>
              <a:t>C posadasii</a:t>
            </a:r>
            <a:r>
              <a:rPr lang="en"/>
              <a:t> elsewhere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 clinical difference</a:t>
            </a:r>
            <a:endParaRPr/>
          </a:p>
        </p:txBody>
      </p:sp>
      <p:pic>
        <p:nvPicPr>
          <p:cNvPr id="720" name="Google Shape;720;p80"/>
          <p:cNvPicPr preferRelativeResize="0"/>
          <p:nvPr/>
        </p:nvPicPr>
        <p:blipFill rotWithShape="1">
          <a:blip r:embed="rId3">
            <a:alphaModFix/>
          </a:blip>
          <a:srcRect b="0" l="8665" r="8887" t="0"/>
          <a:stretch/>
        </p:blipFill>
        <p:spPr>
          <a:xfrm>
            <a:off x="3987375" y="1393075"/>
            <a:ext cx="4939026" cy="3369526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80"/>
          <p:cNvSpPr txBox="1"/>
          <p:nvPr/>
        </p:nvSpPr>
        <p:spPr>
          <a:xfrm>
            <a:off x="3987375" y="4762600"/>
            <a:ext cx="453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https://www.cdc.gov/valley-fever/areas/index.html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Coccidioides (Valley fever)</a:t>
            </a:r>
            <a:endParaRPr/>
          </a:p>
        </p:txBody>
      </p:sp>
      <p:sp>
        <p:nvSpPr>
          <p:cNvPr id="727" name="Google Shape;727;p81"/>
          <p:cNvSpPr txBox="1"/>
          <p:nvPr>
            <p:ph idx="1" type="body"/>
          </p:nvPr>
        </p:nvSpPr>
        <p:spPr>
          <a:xfrm>
            <a:off x="729450" y="1393075"/>
            <a:ext cx="321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California, AZ, Washington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i="1" lang="en"/>
              <a:t>Coccidioides immitis</a:t>
            </a:r>
            <a:r>
              <a:rPr lang="en"/>
              <a:t> more common in California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i="1" lang="en"/>
              <a:t>C posadasii</a:t>
            </a:r>
            <a:r>
              <a:rPr lang="en"/>
              <a:t> elsewhere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 clinical difference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Also seen in Mexico, Central America, and some areas of South America</a:t>
            </a:r>
            <a:endParaRPr/>
          </a:p>
        </p:txBody>
      </p:sp>
      <p:pic>
        <p:nvPicPr>
          <p:cNvPr id="728" name="Google Shape;728;p81"/>
          <p:cNvPicPr preferRelativeResize="0"/>
          <p:nvPr/>
        </p:nvPicPr>
        <p:blipFill rotWithShape="1">
          <a:blip r:embed="rId3">
            <a:alphaModFix/>
          </a:blip>
          <a:srcRect b="10817" l="0" r="65008" t="0"/>
          <a:stretch/>
        </p:blipFill>
        <p:spPr>
          <a:xfrm>
            <a:off x="5851700" y="564125"/>
            <a:ext cx="3161226" cy="453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81"/>
          <p:cNvPicPr preferRelativeResize="0"/>
          <p:nvPr/>
        </p:nvPicPr>
        <p:blipFill rotWithShape="1">
          <a:blip r:embed="rId3">
            <a:alphaModFix/>
          </a:blip>
          <a:srcRect b="4339" l="36262" r="23913" t="75018"/>
          <a:stretch/>
        </p:blipFill>
        <p:spPr>
          <a:xfrm>
            <a:off x="4286600" y="3631920"/>
            <a:ext cx="3161226" cy="921755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81"/>
          <p:cNvSpPr txBox="1"/>
          <p:nvPr/>
        </p:nvSpPr>
        <p:spPr>
          <a:xfrm>
            <a:off x="3987375" y="4762600"/>
            <a:ext cx="453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https://www.cdc.gov/valley-fever/areas/index.html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350" y="414050"/>
            <a:ext cx="405765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0350" y="2757750"/>
            <a:ext cx="405765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/>
          <p:nvPr/>
        </p:nvSpPr>
        <p:spPr>
          <a:xfrm>
            <a:off x="1022375" y="1572300"/>
            <a:ext cx="2854800" cy="26745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Prior CT</a:t>
            </a:r>
            <a:r>
              <a:rPr b="1" lang="en" sz="15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5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(5 months ago)</a:t>
            </a:r>
            <a:endParaRPr sz="1500"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6075" y="2008675"/>
            <a:ext cx="2610499" cy="21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113" y="1253684"/>
            <a:ext cx="6191775" cy="3482875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8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Coccidioides (Valley fever)</a:t>
            </a:r>
            <a:endParaRPr/>
          </a:p>
        </p:txBody>
      </p:sp>
      <p:sp>
        <p:nvSpPr>
          <p:cNvPr id="737" name="Google Shape;737;p82"/>
          <p:cNvSpPr txBox="1"/>
          <p:nvPr/>
        </p:nvSpPr>
        <p:spPr>
          <a:xfrm>
            <a:off x="180900" y="4762600"/>
            <a:ext cx="876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County incidence (per 100,000) from 2011 - 2017 </a:t>
            </a:r>
            <a:r>
              <a:rPr lang="en" sz="1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https://www.cdc.gov/valley-fever/areas/index.html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8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Coccidioides: Transmission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2.1</a:t>
            </a:r>
            <a:r>
              <a:rPr lang="en"/>
              <a:t>]</a:t>
            </a:r>
            <a:endParaRPr/>
          </a:p>
        </p:txBody>
      </p:sp>
      <p:sp>
        <p:nvSpPr>
          <p:cNvPr id="743" name="Google Shape;743;p83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Inhalation of </a:t>
            </a:r>
            <a:r>
              <a:rPr b="1" lang="en"/>
              <a:t>arthroconidia</a:t>
            </a:r>
            <a:r>
              <a:rPr lang="en"/>
              <a:t> from contaminated soil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Dust storms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Construction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Earthquakes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More common in the dry season</a:t>
            </a:r>
            <a:endParaRPr/>
          </a:p>
        </p:txBody>
      </p:sp>
      <p:pic>
        <p:nvPicPr>
          <p:cNvPr id="744" name="Google Shape;744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00" y="2403900"/>
            <a:ext cx="5581299" cy="236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8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Coccidioides: Diagnosis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2.2</a:t>
            </a:r>
            <a:r>
              <a:rPr lang="en"/>
              <a:t>]</a:t>
            </a:r>
            <a:endParaRPr/>
          </a:p>
        </p:txBody>
      </p:sp>
      <p:sp>
        <p:nvSpPr>
          <p:cNvPr id="750" name="Google Shape;750;p84"/>
          <p:cNvSpPr txBox="1"/>
          <p:nvPr>
            <p:ph idx="1" type="body"/>
          </p:nvPr>
        </p:nvSpPr>
        <p:spPr>
          <a:xfrm>
            <a:off x="729450" y="1393075"/>
            <a:ext cx="7688700" cy="31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Most common</a:t>
            </a:r>
            <a:r>
              <a:rPr lang="en"/>
              <a:t>: EIA (screen) → immunodiffusion (confirmation)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May have false negative </a:t>
            </a:r>
            <a:r>
              <a:rPr lang="en"/>
              <a:t>early in the disease (re-test 1-3 weeks later)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EIA is prone to false positives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If immunodiffusion is positive → quantification should be done (either QID or CF)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8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Coccidioides: Diagnosis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2.2</a:t>
            </a:r>
            <a:r>
              <a:rPr lang="en"/>
              <a:t>]</a:t>
            </a:r>
            <a:endParaRPr/>
          </a:p>
        </p:txBody>
      </p:sp>
      <p:sp>
        <p:nvSpPr>
          <p:cNvPr id="756" name="Google Shape;756;p85"/>
          <p:cNvSpPr txBox="1"/>
          <p:nvPr>
            <p:ph idx="1" type="body"/>
          </p:nvPr>
        </p:nvSpPr>
        <p:spPr>
          <a:xfrm>
            <a:off x="729450" y="1393075"/>
            <a:ext cx="7688700" cy="31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Most common</a:t>
            </a:r>
            <a:r>
              <a:rPr lang="en"/>
              <a:t>: EIA (screen) → immunodiffusion (confirmation)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May have false negatives early in the disease (re-test 1-3 weeks later)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EIA is prone to false positives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If immunodiffusion is positive → quantification should be done (either QID or CF)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Complement-fixation</a:t>
            </a:r>
            <a:r>
              <a:rPr lang="en"/>
              <a:t> (CF) assay was the original method of diagnosis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Still helpful in running on the CSF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Not as sensitive or specific as 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8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Coccidioides: Diagnosis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2.2</a:t>
            </a:r>
            <a:r>
              <a:rPr lang="en"/>
              <a:t>]</a:t>
            </a:r>
            <a:endParaRPr/>
          </a:p>
        </p:txBody>
      </p:sp>
      <p:sp>
        <p:nvSpPr>
          <p:cNvPr id="762" name="Google Shape;762;p86"/>
          <p:cNvSpPr txBox="1"/>
          <p:nvPr>
            <p:ph idx="1" type="body"/>
          </p:nvPr>
        </p:nvSpPr>
        <p:spPr>
          <a:xfrm>
            <a:off x="729450" y="1393075"/>
            <a:ext cx="7688700" cy="31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Most common</a:t>
            </a:r>
            <a:r>
              <a:rPr lang="en"/>
              <a:t>: EIA (screen) → immunodiffusion (confirmation)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May have false negatives early in the disease (re-test 1-3 weeks later)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EIA is prone to false positives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If immunodiffusion is positive → quantification should be done (either QID or CF)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Complement-fixation</a:t>
            </a:r>
            <a:r>
              <a:rPr lang="en"/>
              <a:t> (CF) assay was the original method of diagnosis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Still helpful in running on the CSF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Not as sensitive or specific as 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Culture</a:t>
            </a:r>
            <a:r>
              <a:rPr lang="en"/>
              <a:t>: Coccidioides grows on most media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Growth usually evident within a week</a:t>
            </a:r>
            <a:endParaRPr/>
          </a:p>
        </p:txBody>
      </p:sp>
      <p:pic>
        <p:nvPicPr>
          <p:cNvPr id="763" name="Google Shape;763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9423" y="2626802"/>
            <a:ext cx="2227250" cy="217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87"/>
          <p:cNvSpPr/>
          <p:nvPr/>
        </p:nvSpPr>
        <p:spPr>
          <a:xfrm>
            <a:off x="458250" y="147850"/>
            <a:ext cx="9045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9" name="Google Shape;769;p87"/>
          <p:cNvSpPr txBox="1"/>
          <p:nvPr/>
        </p:nvSpPr>
        <p:spPr>
          <a:xfrm>
            <a:off x="338175" y="94375"/>
            <a:ext cx="6111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Adapted from </a:t>
            </a:r>
            <a:r>
              <a:rPr lang="en" sz="1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@TheIDTrivia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1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@GeraldMD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&amp; Febrile </a:t>
            </a:r>
            <a:r>
              <a:rPr lang="en" sz="1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podcast #69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770" name="Google Shape;770;p87"/>
          <p:cNvGraphicFramePr/>
          <p:nvPr/>
        </p:nvGraphicFramePr>
        <p:xfrm>
          <a:off x="458250" y="560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964700"/>
                <a:gridCol w="2378200"/>
                <a:gridCol w="2438400"/>
                <a:gridCol w="2438400"/>
              </a:tblGrid>
              <a:tr h="348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Coccidioidomycosis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lastomycosis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Histoplasmosis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92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Spherules with multiple endospores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road based, single-budding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Small yeast, narrow based budding. </a:t>
                      </a:r>
                      <a:r>
                        <a:rPr lang="en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May be in macrophages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771" name="Google Shape;771;p87"/>
          <p:cNvSpPr/>
          <p:nvPr/>
        </p:nvSpPr>
        <p:spPr>
          <a:xfrm>
            <a:off x="1362750" y="147850"/>
            <a:ext cx="24384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2" name="Google Shape;772;p87"/>
          <p:cNvSpPr/>
          <p:nvPr/>
        </p:nvSpPr>
        <p:spPr>
          <a:xfrm>
            <a:off x="3801150" y="147850"/>
            <a:ext cx="24384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3" name="Google Shape;773;p87"/>
          <p:cNvSpPr/>
          <p:nvPr/>
        </p:nvSpPr>
        <p:spPr>
          <a:xfrm>
            <a:off x="6239550" y="147850"/>
            <a:ext cx="24384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774" name="Google Shape;774;p87"/>
          <p:cNvGraphicFramePr/>
          <p:nvPr/>
        </p:nvGraphicFramePr>
        <p:xfrm>
          <a:off x="462150" y="2876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964700"/>
                <a:gridCol w="2378200"/>
                <a:gridCol w="2438400"/>
                <a:gridCol w="2438400"/>
              </a:tblGrid>
              <a:tr h="28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Cryptococcus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spergillosis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Mucor and 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hizopus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1763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Narrow budding yeast with mucicarmine (+) capsules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Septate hyphae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cute angle branching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Forms conidial heads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ibbon-like hyphae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ight angle branching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are septations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pic>
        <p:nvPicPr>
          <p:cNvPr id="775" name="Google Shape;775;p87"/>
          <p:cNvPicPr preferRelativeResize="0"/>
          <p:nvPr/>
        </p:nvPicPr>
        <p:blipFill rotWithShape="1">
          <a:blip r:embed="rId6">
            <a:alphaModFix/>
          </a:blip>
          <a:srcRect b="36536" l="15668" r="6685" t="0"/>
          <a:stretch/>
        </p:blipFill>
        <p:spPr>
          <a:xfrm>
            <a:off x="1911075" y="1492354"/>
            <a:ext cx="1404725" cy="112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87"/>
          <p:cNvPicPr preferRelativeResize="0"/>
          <p:nvPr/>
        </p:nvPicPr>
        <p:blipFill rotWithShape="1">
          <a:blip r:embed="rId7">
            <a:alphaModFix/>
          </a:blip>
          <a:srcRect b="35412" l="12322" r="13039" t="3448"/>
          <a:stretch/>
        </p:blipFill>
        <p:spPr>
          <a:xfrm>
            <a:off x="4355875" y="1475950"/>
            <a:ext cx="1330805" cy="115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87"/>
          <p:cNvPicPr preferRelativeResize="0"/>
          <p:nvPr/>
        </p:nvPicPr>
        <p:blipFill rotWithShape="1">
          <a:blip r:embed="rId8">
            <a:alphaModFix/>
          </a:blip>
          <a:srcRect b="35788" l="14854" r="16340" t="3075"/>
          <a:stretch/>
        </p:blipFill>
        <p:spPr>
          <a:xfrm>
            <a:off x="6726750" y="1475950"/>
            <a:ext cx="1404725" cy="115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87"/>
          <p:cNvPicPr preferRelativeResize="0"/>
          <p:nvPr/>
        </p:nvPicPr>
        <p:blipFill rotWithShape="1">
          <a:blip r:embed="rId9">
            <a:alphaModFix/>
          </a:blip>
          <a:srcRect b="36378" l="15243" r="5611" t="0"/>
          <a:stretch/>
        </p:blipFill>
        <p:spPr>
          <a:xfrm>
            <a:off x="1745950" y="3773875"/>
            <a:ext cx="1526976" cy="12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7"/>
          <p:cNvPicPr preferRelativeResize="0"/>
          <p:nvPr/>
        </p:nvPicPr>
        <p:blipFill rotWithShape="1">
          <a:blip r:embed="rId10">
            <a:alphaModFix/>
          </a:blip>
          <a:srcRect b="34953" l="9002" r="1424" t="2806"/>
          <a:stretch/>
        </p:blipFill>
        <p:spPr>
          <a:xfrm>
            <a:off x="4355875" y="3952759"/>
            <a:ext cx="1330800" cy="103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87"/>
          <p:cNvPicPr preferRelativeResize="0"/>
          <p:nvPr/>
        </p:nvPicPr>
        <p:blipFill rotWithShape="1">
          <a:blip r:embed="rId11">
            <a:alphaModFix/>
          </a:blip>
          <a:srcRect b="38812" l="6028" r="2220" t="1328"/>
          <a:stretch/>
        </p:blipFill>
        <p:spPr>
          <a:xfrm>
            <a:off x="6653358" y="3952748"/>
            <a:ext cx="1610791" cy="103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88"/>
          <p:cNvSpPr/>
          <p:nvPr/>
        </p:nvSpPr>
        <p:spPr>
          <a:xfrm>
            <a:off x="458250" y="147850"/>
            <a:ext cx="9045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6" name="Google Shape;786;p88"/>
          <p:cNvSpPr txBox="1"/>
          <p:nvPr/>
        </p:nvSpPr>
        <p:spPr>
          <a:xfrm>
            <a:off x="338175" y="94375"/>
            <a:ext cx="6111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Adapted from </a:t>
            </a:r>
            <a:r>
              <a:rPr lang="en" sz="1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@TheIDTrivia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@GeraldMD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&amp; 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Febrile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podcast #69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787" name="Google Shape;787;p88"/>
          <p:cNvGraphicFramePr/>
          <p:nvPr/>
        </p:nvGraphicFramePr>
        <p:xfrm>
          <a:off x="458250" y="560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964700"/>
                <a:gridCol w="2378200"/>
                <a:gridCol w="2438400"/>
                <a:gridCol w="2438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Coccidioidomycosis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Blastomycosis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Histoplasmosis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Risk factors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Working in dusty areas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Working, playing, or hunting in wooded areas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Chickens, barns, caves, or any bird droppings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B-D glucan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+/-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FB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+/-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FBF1D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Galacto-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mannan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+/-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FB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+/-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FBF1DD"/>
                    </a:solidFill>
                  </a:tcPr>
                </a:tc>
              </a:tr>
            </a:tbl>
          </a:graphicData>
        </a:graphic>
      </p:graphicFrame>
      <p:sp>
        <p:nvSpPr>
          <p:cNvPr id="788" name="Google Shape;788;p88"/>
          <p:cNvSpPr/>
          <p:nvPr/>
        </p:nvSpPr>
        <p:spPr>
          <a:xfrm>
            <a:off x="1362750" y="147850"/>
            <a:ext cx="24384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9" name="Google Shape;789;p88"/>
          <p:cNvSpPr/>
          <p:nvPr/>
        </p:nvSpPr>
        <p:spPr>
          <a:xfrm>
            <a:off x="3801150" y="147850"/>
            <a:ext cx="24384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0" name="Google Shape;790;p88"/>
          <p:cNvSpPr/>
          <p:nvPr/>
        </p:nvSpPr>
        <p:spPr>
          <a:xfrm>
            <a:off x="6239550" y="147850"/>
            <a:ext cx="24384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791" name="Google Shape;791;p88"/>
          <p:cNvGraphicFramePr/>
          <p:nvPr/>
        </p:nvGraphicFramePr>
        <p:xfrm>
          <a:off x="462150" y="2876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964700"/>
                <a:gridCol w="2378200"/>
                <a:gridCol w="2438400"/>
                <a:gridCol w="2438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Cryptococcus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Aspergillosis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Mucorales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Risk factors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Steroids, AIDs, sarcoid, liver dz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Steroids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neutropenia, transplant, viral infections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DM, DKA, steroids, burns, transplant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B-D glucan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Yes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FAE4E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Galacto-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mannan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+/-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FB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Yes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FAE4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Coccidioides: Spectrum of disease [</a:t>
            </a:r>
            <a:r>
              <a:rPr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2.1</a:t>
            </a:r>
            <a:r>
              <a:rPr lang="en"/>
              <a:t>]</a:t>
            </a:r>
            <a:endParaRPr/>
          </a:p>
        </p:txBody>
      </p:sp>
      <p:sp>
        <p:nvSpPr>
          <p:cNvPr id="797" name="Google Shape;797;p89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Majority of patients (</a:t>
            </a:r>
            <a:r>
              <a:rPr lang="en"/>
              <a:t>2/3</a:t>
            </a:r>
            <a:r>
              <a:rPr lang="en"/>
              <a:t>) are </a:t>
            </a:r>
            <a:r>
              <a:rPr lang="en"/>
              <a:t>asymptomatic</a:t>
            </a:r>
            <a:endParaRPr/>
          </a:p>
        </p:txBody>
      </p:sp>
      <p:sp>
        <p:nvSpPr>
          <p:cNvPr id="798" name="Google Shape;798;p89"/>
          <p:cNvSpPr/>
          <p:nvPr/>
        </p:nvSpPr>
        <p:spPr>
          <a:xfrm>
            <a:off x="914400" y="45693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9" name="Google Shape;799;p89"/>
          <p:cNvSpPr/>
          <p:nvPr/>
        </p:nvSpPr>
        <p:spPr>
          <a:xfrm>
            <a:off x="9144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Asymptomatic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9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Coccidioides: Spectrum of disease [</a:t>
            </a:r>
            <a:r>
              <a:rPr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2.1</a:t>
            </a:r>
            <a:r>
              <a:rPr lang="en"/>
              <a:t>]</a:t>
            </a:r>
            <a:endParaRPr/>
          </a:p>
        </p:txBody>
      </p:sp>
      <p:sp>
        <p:nvSpPr>
          <p:cNvPr id="805" name="Google Shape;805;p90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pulmonary disease</a:t>
            </a:r>
            <a:endParaRPr sz="1100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 endemic areas, can account for 1 in 4 cases of CAP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Often self limiting, some will have “multiple visits for unimproved symptoms (despite abx)”</a:t>
            </a:r>
            <a:endParaRPr/>
          </a:p>
        </p:txBody>
      </p:sp>
      <p:sp>
        <p:nvSpPr>
          <p:cNvPr id="806" name="Google Shape;806;p90"/>
          <p:cNvSpPr/>
          <p:nvPr/>
        </p:nvSpPr>
        <p:spPr>
          <a:xfrm>
            <a:off x="914400" y="45693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7" name="Google Shape;807;p90"/>
          <p:cNvSpPr/>
          <p:nvPr/>
        </p:nvSpPr>
        <p:spPr>
          <a:xfrm>
            <a:off x="9144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Asymptomatic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8" name="Google Shape;808;p90"/>
          <p:cNvSpPr/>
          <p:nvPr/>
        </p:nvSpPr>
        <p:spPr>
          <a:xfrm>
            <a:off x="2743200" y="4569375"/>
            <a:ext cx="36576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Pulmonary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9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Coccidioides: Spectrum of disease [</a:t>
            </a:r>
            <a:r>
              <a:rPr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2.1</a:t>
            </a:r>
            <a:r>
              <a:rPr lang="en"/>
              <a:t>]</a:t>
            </a:r>
            <a:endParaRPr/>
          </a:p>
        </p:txBody>
      </p:sp>
      <p:sp>
        <p:nvSpPr>
          <p:cNvPr id="814" name="Google Shape;814;p91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pulmonary disease</a:t>
            </a:r>
            <a:endParaRPr sz="1100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 endemic areas, can account for 1 in 4 cases of CAP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Often self limiting, some will have “multiple visits for unimproved symptoms (despite abx)”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u="sng"/>
              <a:t>Systemic symptoms</a:t>
            </a:r>
            <a:r>
              <a:rPr lang="en"/>
              <a:t>: Fevers, night sweats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u="sng"/>
              <a:t>Immunologic</a:t>
            </a:r>
            <a:r>
              <a:rPr lang="en"/>
              <a:t>: </a:t>
            </a:r>
            <a:r>
              <a:rPr b="1" lang="en">
                <a:solidFill>
                  <a:srgbClr val="DF382C"/>
                </a:solidFill>
              </a:rPr>
              <a:t>arthralgias</a:t>
            </a:r>
            <a:r>
              <a:rPr b="1" lang="en">
                <a:solidFill>
                  <a:srgbClr val="DF382C"/>
                </a:solidFill>
              </a:rPr>
              <a:t> </a:t>
            </a:r>
            <a:r>
              <a:rPr lang="en"/>
              <a:t>(“desert rheumatism”), erythema nodosum, erythema multiforme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u="sng"/>
              <a:t>Labs</a:t>
            </a:r>
            <a:r>
              <a:rPr lang="en"/>
              <a:t>: One in four have </a:t>
            </a:r>
            <a:r>
              <a:rPr b="1" lang="en"/>
              <a:t>peripheral</a:t>
            </a:r>
            <a:r>
              <a:rPr b="1" lang="en"/>
              <a:t> eosinophilia</a:t>
            </a:r>
            <a:endParaRPr/>
          </a:p>
        </p:txBody>
      </p:sp>
      <p:sp>
        <p:nvSpPr>
          <p:cNvPr id="815" name="Google Shape;815;p91"/>
          <p:cNvSpPr/>
          <p:nvPr/>
        </p:nvSpPr>
        <p:spPr>
          <a:xfrm>
            <a:off x="914400" y="45693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6" name="Google Shape;816;p91"/>
          <p:cNvSpPr/>
          <p:nvPr/>
        </p:nvSpPr>
        <p:spPr>
          <a:xfrm>
            <a:off x="9144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Asymptomatic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7" name="Google Shape;817;p91"/>
          <p:cNvSpPr/>
          <p:nvPr/>
        </p:nvSpPr>
        <p:spPr>
          <a:xfrm>
            <a:off x="2743200" y="4569375"/>
            <a:ext cx="36576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Pulmonary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Social &amp; Exposure History</a:t>
            </a:r>
            <a:endParaRPr/>
          </a:p>
        </p:txBody>
      </p:sp>
      <p:graphicFrame>
        <p:nvGraphicFramePr>
          <p:cNvPr id="134" name="Google Shape;134;p20"/>
          <p:cNvGraphicFramePr/>
          <p:nvPr/>
        </p:nvGraphicFramePr>
        <p:xfrm>
          <a:off x="581433" y="13537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{1F46D826-2501-4646-B514-D49FCE01A0D7}</a:tableStyleId>
              </a:tblPr>
              <a:tblGrid>
                <a:gridCol w="1245900"/>
                <a:gridCol w="6735250"/>
              </a:tblGrid>
              <a:tr h="601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Geographic &amp; Travel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patient lives in </a:t>
                      </a:r>
                      <a:r>
                        <a:rPr b="1"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Ohio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with parents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 denies recent foreign or domestic travel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Occupational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Not working; no hobbies; doesn’t do outdoor activities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33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Substance &amp; needles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Denies EtOH 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(prior ID notes state “alcohol abuse” in problem list)</a:t>
                      </a:r>
                      <a:endParaRPr sz="1200">
                        <a:solidFill>
                          <a:srgbClr val="1A1A1A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b="1"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Vapes tobacco</a:t>
                      </a:r>
                      <a:endParaRPr b="1"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b="1"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Smokes weed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no other drugs; never IVDU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Remote hx of </a:t>
                      </a:r>
                      <a:r>
                        <a:rPr b="1"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unprofessional tattoos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8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Animals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animals (including birds, bats), aside from </a:t>
                      </a:r>
                      <a:r>
                        <a:rPr b="1"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pet cat</a:t>
                      </a:r>
                      <a:endParaRPr b="1"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0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Exposures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TB risk factors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exposures to soil; no dead/decaying wood or </a:t>
                      </a: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vegetation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1A1A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water exposures (e.g. hot tubs, humidifiers)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9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Coccidioides: Spectrum of disease [</a:t>
            </a:r>
            <a:r>
              <a:rPr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2.1</a:t>
            </a:r>
            <a:r>
              <a:rPr lang="en"/>
              <a:t>]</a:t>
            </a:r>
            <a:endParaRPr/>
          </a:p>
        </p:txBody>
      </p:sp>
      <p:sp>
        <p:nvSpPr>
          <p:cNvPr id="823" name="Google Shape;823;p92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pulmonary disease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300"/>
              <a:buChar char="●"/>
            </a:pPr>
            <a:r>
              <a:rPr lang="en" u="sng">
                <a:solidFill>
                  <a:srgbClr val="595959"/>
                </a:solidFill>
              </a:rPr>
              <a:t>Systemic symptoms</a:t>
            </a:r>
            <a:r>
              <a:rPr lang="en">
                <a:solidFill>
                  <a:srgbClr val="595959"/>
                </a:solidFill>
              </a:rPr>
              <a:t>: Fevers, night sweats</a:t>
            </a:r>
            <a:endParaRPr>
              <a:solidFill>
                <a:srgbClr val="595959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Char char="●"/>
            </a:pPr>
            <a:r>
              <a:rPr lang="en" u="sng">
                <a:solidFill>
                  <a:srgbClr val="595959"/>
                </a:solidFill>
              </a:rPr>
              <a:t>Immunologic</a:t>
            </a:r>
            <a:r>
              <a:rPr lang="en">
                <a:solidFill>
                  <a:srgbClr val="595959"/>
                </a:solidFill>
              </a:rPr>
              <a:t>: arthralgias, erythema nodosum, erythema multiforme</a:t>
            </a:r>
            <a:endParaRPr>
              <a:solidFill>
                <a:srgbClr val="595959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Char char="●"/>
            </a:pPr>
            <a:r>
              <a:rPr lang="en" u="sng">
                <a:solidFill>
                  <a:srgbClr val="595959"/>
                </a:solidFill>
              </a:rPr>
              <a:t>Labs</a:t>
            </a:r>
            <a:r>
              <a:rPr lang="en">
                <a:solidFill>
                  <a:srgbClr val="595959"/>
                </a:solidFill>
              </a:rPr>
              <a:t>: Eosinophilia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824" name="Google Shape;824;p92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Radiographically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Unilateral (upper &gt; lower) infiltrate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Associated hilar LAD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Nodules &amp;/or cavities (4-8%)</a:t>
            </a:r>
            <a:endParaRPr/>
          </a:p>
        </p:txBody>
      </p:sp>
      <p:sp>
        <p:nvSpPr>
          <p:cNvPr id="825" name="Google Shape;825;p92"/>
          <p:cNvSpPr/>
          <p:nvPr/>
        </p:nvSpPr>
        <p:spPr>
          <a:xfrm>
            <a:off x="914400" y="45693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6" name="Google Shape;826;p92"/>
          <p:cNvSpPr/>
          <p:nvPr/>
        </p:nvSpPr>
        <p:spPr>
          <a:xfrm>
            <a:off x="9144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Asymptomatic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7" name="Google Shape;827;p92"/>
          <p:cNvSpPr/>
          <p:nvPr/>
        </p:nvSpPr>
        <p:spPr>
          <a:xfrm>
            <a:off x="27432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Pneumonia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8" name="Google Shape;828;p92"/>
          <p:cNvSpPr/>
          <p:nvPr/>
        </p:nvSpPr>
        <p:spPr>
          <a:xfrm>
            <a:off x="45720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Nodules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9" name="Google Shape;829;p92"/>
          <p:cNvSpPr/>
          <p:nvPr/>
        </p:nvSpPr>
        <p:spPr>
          <a:xfrm>
            <a:off x="1303075" y="3232325"/>
            <a:ext cx="2626800" cy="691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These do </a:t>
            </a:r>
            <a:r>
              <a:rPr lang="en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not</a:t>
            </a: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mean they have disseminated disease!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9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Coccidioides: Spectrum of disease [</a:t>
            </a:r>
            <a:r>
              <a:rPr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2.1</a:t>
            </a:r>
            <a:r>
              <a:rPr lang="en"/>
              <a:t>]</a:t>
            </a:r>
            <a:endParaRPr/>
          </a:p>
        </p:txBody>
      </p:sp>
      <p:sp>
        <p:nvSpPr>
          <p:cNvPr id="835" name="Google Shape;835;p93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F382C"/>
                </a:solidFill>
              </a:rPr>
              <a:t>Disseminated disease</a:t>
            </a:r>
            <a:r>
              <a:rPr lang="en"/>
              <a:t> is rare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Skin and soft tissue</a:t>
            </a:r>
            <a:r>
              <a:rPr lang="en"/>
              <a:t>: Granulomatous infections (</a:t>
            </a:r>
            <a:r>
              <a:rPr i="1" lang="en"/>
              <a:t>not the immunologic </a:t>
            </a:r>
            <a:r>
              <a:rPr i="1" lang="en"/>
              <a:t>phenomena</a:t>
            </a:r>
            <a:r>
              <a:rPr lang="en"/>
              <a:t>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Bone &amp; joint</a:t>
            </a:r>
            <a:r>
              <a:rPr lang="en"/>
              <a:t>: May progress to osteomyelitis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Others</a:t>
            </a:r>
            <a:r>
              <a:rPr lang="en"/>
              <a:t>: GU, peritoneum, eyes, pericardium</a:t>
            </a:r>
            <a:endParaRPr/>
          </a:p>
        </p:txBody>
      </p:sp>
      <p:sp>
        <p:nvSpPr>
          <p:cNvPr id="836" name="Google Shape;836;p93"/>
          <p:cNvSpPr/>
          <p:nvPr/>
        </p:nvSpPr>
        <p:spPr>
          <a:xfrm>
            <a:off x="914400" y="45693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7" name="Google Shape;837;p93"/>
          <p:cNvSpPr/>
          <p:nvPr/>
        </p:nvSpPr>
        <p:spPr>
          <a:xfrm>
            <a:off x="9144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Asymptomatic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8" name="Google Shape;838;p93"/>
          <p:cNvSpPr/>
          <p:nvPr/>
        </p:nvSpPr>
        <p:spPr>
          <a:xfrm>
            <a:off x="27432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Pneumonia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9" name="Google Shape;839;p93"/>
          <p:cNvSpPr/>
          <p:nvPr/>
        </p:nvSpPr>
        <p:spPr>
          <a:xfrm>
            <a:off x="45720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Nodules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0" name="Google Shape;840;p93"/>
          <p:cNvSpPr/>
          <p:nvPr/>
        </p:nvSpPr>
        <p:spPr>
          <a:xfrm>
            <a:off x="64008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Disseminated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9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Coccidioides: Spectrum of disease [</a:t>
            </a:r>
            <a:r>
              <a:rPr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2.1</a:t>
            </a:r>
            <a:r>
              <a:rPr lang="en"/>
              <a:t>]</a:t>
            </a:r>
            <a:endParaRPr/>
          </a:p>
        </p:txBody>
      </p:sp>
      <p:sp>
        <p:nvSpPr>
          <p:cNvPr id="846" name="Google Shape;846;p94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Disseminated disease</a:t>
            </a:r>
            <a:r>
              <a:rPr lang="en"/>
              <a:t> is rare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Skin and soft tissue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Bone &amp; joint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Others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feared is </a:t>
            </a:r>
            <a:r>
              <a:rPr b="1" lang="en">
                <a:solidFill>
                  <a:srgbClr val="DF382C"/>
                </a:solidFill>
              </a:rPr>
              <a:t>CNS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Most common symptom: headache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95% mortality if untreated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High rates of relapse</a:t>
            </a:r>
            <a:endParaRPr/>
          </a:p>
        </p:txBody>
      </p:sp>
      <p:sp>
        <p:nvSpPr>
          <p:cNvPr id="847" name="Google Shape;847;p94"/>
          <p:cNvSpPr/>
          <p:nvPr/>
        </p:nvSpPr>
        <p:spPr>
          <a:xfrm>
            <a:off x="914400" y="45693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8" name="Google Shape;848;p94"/>
          <p:cNvSpPr/>
          <p:nvPr/>
        </p:nvSpPr>
        <p:spPr>
          <a:xfrm>
            <a:off x="9144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Asymptomatic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9" name="Google Shape;849;p94"/>
          <p:cNvSpPr/>
          <p:nvPr/>
        </p:nvSpPr>
        <p:spPr>
          <a:xfrm>
            <a:off x="27432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Pneumonia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0" name="Google Shape;850;p94"/>
          <p:cNvSpPr/>
          <p:nvPr/>
        </p:nvSpPr>
        <p:spPr>
          <a:xfrm>
            <a:off x="45720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Nodules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1" name="Google Shape;851;p94"/>
          <p:cNvSpPr/>
          <p:nvPr/>
        </p:nvSpPr>
        <p:spPr>
          <a:xfrm>
            <a:off x="64008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Disseminated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9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Coccidioides: Spectrum of disease [</a:t>
            </a:r>
            <a:r>
              <a:rPr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2.1</a:t>
            </a:r>
            <a:r>
              <a:rPr lang="en"/>
              <a:t>]</a:t>
            </a:r>
            <a:endParaRPr/>
          </a:p>
        </p:txBody>
      </p:sp>
      <p:sp>
        <p:nvSpPr>
          <p:cNvPr id="857" name="Google Shape;857;p9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Disseminated disease</a:t>
            </a:r>
            <a:r>
              <a:rPr lang="en"/>
              <a:t> is rare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Skin and soft tissue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Bone &amp; joint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Others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feared is </a:t>
            </a:r>
            <a:r>
              <a:rPr b="1" lang="en">
                <a:solidFill>
                  <a:srgbClr val="DF382C"/>
                </a:solidFill>
              </a:rPr>
              <a:t>CNS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Most common symptom: headache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95% mortality if untreated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High rates of relapse</a:t>
            </a:r>
            <a:endParaRPr/>
          </a:p>
        </p:txBody>
      </p:sp>
      <p:sp>
        <p:nvSpPr>
          <p:cNvPr id="858" name="Google Shape;858;p95"/>
          <p:cNvSpPr/>
          <p:nvPr/>
        </p:nvSpPr>
        <p:spPr>
          <a:xfrm>
            <a:off x="914400" y="4569375"/>
            <a:ext cx="7315200" cy="440400"/>
          </a:xfrm>
          <a:prstGeom prst="rect">
            <a:avLst/>
          </a:prstGeom>
          <a:gradFill>
            <a:gsLst>
              <a:gs pos="0">
                <a:srgbClr val="14A44D"/>
              </a:gs>
              <a:gs pos="32000">
                <a:srgbClr val="DCF1E4"/>
              </a:gs>
              <a:gs pos="60000">
                <a:srgbClr val="FBF1DD"/>
              </a:gs>
              <a:gs pos="84000">
                <a:srgbClr val="D69797"/>
              </a:gs>
              <a:gs pos="100000">
                <a:srgbClr val="B03D50"/>
              </a:gs>
            </a:gsLst>
            <a:lin ang="0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9" name="Google Shape;859;p95"/>
          <p:cNvSpPr/>
          <p:nvPr/>
        </p:nvSpPr>
        <p:spPr>
          <a:xfrm>
            <a:off x="9144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Asymptomatic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0" name="Google Shape;860;p95"/>
          <p:cNvSpPr/>
          <p:nvPr/>
        </p:nvSpPr>
        <p:spPr>
          <a:xfrm>
            <a:off x="27432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Pneumonia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1" name="Google Shape;861;p95"/>
          <p:cNvSpPr/>
          <p:nvPr/>
        </p:nvSpPr>
        <p:spPr>
          <a:xfrm>
            <a:off x="45720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Nodules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2" name="Google Shape;862;p95"/>
          <p:cNvSpPr/>
          <p:nvPr/>
        </p:nvSpPr>
        <p:spPr>
          <a:xfrm>
            <a:off x="6400800" y="4569375"/>
            <a:ext cx="18288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Disseminated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3" name="Google Shape;863;p95"/>
          <p:cNvSpPr/>
          <p:nvPr/>
        </p:nvSpPr>
        <p:spPr>
          <a:xfrm>
            <a:off x="5041250" y="1503175"/>
            <a:ext cx="3122400" cy="7944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CSF studies</a:t>
            </a:r>
            <a:endParaRPr sz="1200"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Common to have eosinophilia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Uncommon to grow on Cx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96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points &amp; take aways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97"/>
          <p:cNvSpPr txBox="1"/>
          <p:nvPr>
            <p:ph type="title"/>
          </p:nvPr>
        </p:nvSpPr>
        <p:spPr>
          <a:xfrm>
            <a:off x="729450" y="632850"/>
            <a:ext cx="5310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points &amp; take aways</a:t>
            </a:r>
            <a:endParaRPr/>
          </a:p>
        </p:txBody>
      </p:sp>
      <p:sp>
        <p:nvSpPr>
          <p:cNvPr id="874" name="Google Shape;874;p97"/>
          <p:cNvSpPr txBox="1"/>
          <p:nvPr>
            <p:ph idx="1" type="body"/>
          </p:nvPr>
        </p:nvSpPr>
        <p:spPr>
          <a:xfrm>
            <a:off x="729450" y="1393075"/>
            <a:ext cx="7688700" cy="32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Hypermucoviscous Klebsiella pneumoniae (HmKp) is a </a:t>
            </a:r>
            <a:r>
              <a:rPr b="1" lang="en">
                <a:solidFill>
                  <a:srgbClr val="DF382C"/>
                </a:solidFill>
              </a:rPr>
              <a:t>thick, mucoid</a:t>
            </a:r>
            <a:r>
              <a:rPr lang="en"/>
              <a:t> phenotype of </a:t>
            </a:r>
            <a:r>
              <a:rPr i="1" lang="en"/>
              <a:t>K </a:t>
            </a:r>
            <a:r>
              <a:rPr i="1" lang="en"/>
              <a:t>pneumoniae</a:t>
            </a:r>
            <a:r>
              <a:rPr lang="en"/>
              <a:t> (</a:t>
            </a:r>
            <a:r>
              <a:rPr b="1" lang="en">
                <a:solidFill>
                  <a:srgbClr val="3B71CA"/>
                </a:solidFill>
              </a:rPr>
              <a:t>string test</a:t>
            </a:r>
            <a:r>
              <a:rPr lang="en"/>
              <a:t>),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Predisposition to cause </a:t>
            </a:r>
            <a:r>
              <a:rPr b="1" lang="en">
                <a:solidFill>
                  <a:srgbClr val="3B71CA"/>
                </a:solidFill>
              </a:rPr>
              <a:t>more severe infections</a:t>
            </a:r>
            <a:r>
              <a:rPr lang="en"/>
              <a:t> in </a:t>
            </a:r>
            <a:r>
              <a:rPr b="1" lang="en"/>
              <a:t>immunocompetent hosts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Likes to </a:t>
            </a:r>
            <a:r>
              <a:rPr b="1" lang="en">
                <a:solidFill>
                  <a:srgbClr val="DF382C"/>
                </a:solidFill>
              </a:rPr>
              <a:t>metastasize</a:t>
            </a:r>
            <a:r>
              <a:rPr lang="en"/>
              <a:t>: Liver, CNS, lungs, brain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Can have </a:t>
            </a:r>
            <a:r>
              <a:rPr b="1" lang="en"/>
              <a:t>extensive antimicrobial resistance</a:t>
            </a:r>
            <a:r>
              <a:rPr lang="en"/>
              <a:t>, especially internationally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Coccidioides is most often </a:t>
            </a:r>
            <a:r>
              <a:rPr b="1" lang="en"/>
              <a:t>asymptomatic or mild pulmonary infections</a:t>
            </a:r>
            <a:r>
              <a:rPr lang="en"/>
              <a:t>, but can be severe in immunocompromise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Risk factors: Travel to the </a:t>
            </a:r>
            <a:r>
              <a:rPr b="1" lang="en">
                <a:solidFill>
                  <a:srgbClr val="3B71CA"/>
                </a:solidFill>
              </a:rPr>
              <a:t>Western US</a:t>
            </a:r>
            <a:r>
              <a:rPr lang="en"/>
              <a:t> + </a:t>
            </a:r>
            <a:r>
              <a:rPr b="1" lang="en">
                <a:solidFill>
                  <a:srgbClr val="DF382C"/>
                </a:solidFill>
              </a:rPr>
              <a:t>dry dirt/soil</a:t>
            </a:r>
            <a:r>
              <a:rPr b="1" lang="en"/>
              <a:t> exposure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Testing for coccidioides is multi-step, and subject to </a:t>
            </a:r>
            <a:r>
              <a:rPr b="1" lang="en"/>
              <a:t>false positives &amp; false negatives</a:t>
            </a:r>
            <a:endParaRPr b="1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Interpreting the test results depends on both the nature of the test itself and the </a:t>
            </a:r>
            <a:r>
              <a:rPr b="1" lang="en">
                <a:solidFill>
                  <a:srgbClr val="DF382C"/>
                </a:solidFill>
              </a:rPr>
              <a:t>pre-test probability</a:t>
            </a:r>
            <a:endParaRPr b="1">
              <a:solidFill>
                <a:srgbClr val="DF382C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1200"/>
              </a:spcAft>
              <a:buSzPts val="1100"/>
              <a:buChar char="○"/>
            </a:pPr>
            <a:r>
              <a:rPr lang="en"/>
              <a:t>You don’t need to know Bayes Theorem itself, but </a:t>
            </a:r>
            <a:r>
              <a:rPr lang="en" u="sng">
                <a:solidFill>
                  <a:schemeClr val="hlink"/>
                </a:solidFill>
                <a:hlinkClick r:id="rId3"/>
              </a:rPr>
              <a:t>online calculators</a:t>
            </a:r>
            <a:r>
              <a:rPr lang="en"/>
              <a:t> can help improve our numeracy</a:t>
            </a:r>
            <a:endParaRPr/>
          </a:p>
        </p:txBody>
      </p:sp>
      <p:sp>
        <p:nvSpPr>
          <p:cNvPr id="875" name="Google Shape;875;p97"/>
          <p:cNvSpPr txBox="1"/>
          <p:nvPr/>
        </p:nvSpPr>
        <p:spPr>
          <a:xfrm>
            <a:off x="724950" y="46011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Slides available on </a:t>
            </a:r>
            <a:r>
              <a:rPr lang="en" sz="1200" u="sng">
                <a:solidFill>
                  <a:srgbClr val="1C3678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hunterratliff1.com/talk/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; Citations available via QR code or via the  “citations” button on the website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76" name="Google Shape;876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3600" y="472558"/>
            <a:ext cx="1426301" cy="855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97" title="frame (4).png"/>
          <p:cNvPicPr preferRelativeResize="0"/>
          <p:nvPr/>
        </p:nvPicPr>
        <p:blipFill rotWithShape="1">
          <a:blip r:embed="rId6">
            <a:alphaModFix/>
          </a:blip>
          <a:srcRect b="12846" l="12480" r="12382" t="12292"/>
          <a:stretch/>
        </p:blipFill>
        <p:spPr>
          <a:xfrm>
            <a:off x="7683800" y="102225"/>
            <a:ext cx="1300500" cy="1295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Physical exam</a:t>
            </a:r>
            <a:endParaRPr/>
          </a:p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729450" y="1393075"/>
            <a:ext cx="7688700" cy="27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Vitals</a:t>
            </a:r>
            <a:r>
              <a:rPr lang="en"/>
              <a:t>: BP 102/61 (</a:t>
            </a:r>
            <a:r>
              <a:rPr b="1" lang="en">
                <a:solidFill>
                  <a:srgbClr val="DF382C"/>
                </a:solidFill>
              </a:rPr>
              <a:t>on levophed</a:t>
            </a:r>
            <a:r>
              <a:rPr lang="en"/>
              <a:t>) | </a:t>
            </a:r>
            <a:r>
              <a:rPr b="1" lang="en"/>
              <a:t>Pulse 102 </a:t>
            </a:r>
            <a:r>
              <a:rPr lang="en"/>
              <a:t> | Temp 36.6 °C  | SpO2 94%  | BMI 25.13 kg/m²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u="sng"/>
              <a:t>Gen</a:t>
            </a:r>
            <a:r>
              <a:rPr lang="en"/>
              <a:t>: alert and oriented, NAD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u="sng"/>
              <a:t>Head/Neck</a:t>
            </a:r>
            <a:r>
              <a:rPr lang="en"/>
              <a:t>: NCAT; trachea appears midline, no gross LAD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u="sng"/>
              <a:t>ENT</a:t>
            </a:r>
            <a:r>
              <a:rPr lang="en"/>
              <a:t>: EOMI grossly, anicteric sclerae; </a:t>
            </a:r>
            <a:r>
              <a:rPr b="1" lang="en">
                <a:solidFill>
                  <a:srgbClr val="3B71CA"/>
                </a:solidFill>
              </a:rPr>
              <a:t>good </a:t>
            </a:r>
            <a:r>
              <a:rPr b="1" lang="en">
                <a:solidFill>
                  <a:srgbClr val="3B71CA"/>
                </a:solidFill>
              </a:rPr>
              <a:t>detention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u="sng"/>
              <a:t>Resp</a:t>
            </a:r>
            <a:r>
              <a:rPr lang="en"/>
              <a:t>: normal respiratory effort, CTAB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u="sng"/>
              <a:t>CV</a:t>
            </a:r>
            <a:r>
              <a:rPr lang="en"/>
              <a:t>: RRR; extremities perfused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u="sng"/>
              <a:t>GI</a:t>
            </a:r>
            <a:r>
              <a:rPr lang="en"/>
              <a:t>: non-distended; no TTP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u="sng"/>
              <a:t>Neuro/MSK</a:t>
            </a:r>
            <a:r>
              <a:rPr lang="en"/>
              <a:t>: moves extremities, CN exam normal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u="sng"/>
              <a:t>Psych</a:t>
            </a:r>
            <a:r>
              <a:rPr lang="en"/>
              <a:t>: normal mood; appropriate affect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