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125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124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  <p:sldId id="370" r:id="rId121"/>
    <p:sldId id="371" r:id="rId122"/>
    <p:sldId id="372" r:id="rId123"/>
    <p:sldId id="373" r:id="rId124"/>
    <p:sldId id="374" r:id="rId125"/>
    <p:sldId id="375" r:id="rId126"/>
    <p:sldId id="376" r:id="rId127"/>
    <p:sldId id="377" r:id="rId128"/>
    <p:sldId id="378" r:id="rId129"/>
    <p:sldId id="379" r:id="rId130"/>
    <p:sldId id="380" r:id="rId131"/>
  </p:sldIdLst>
  <p:sldSz cy="5143500" cx="9144000"/>
  <p:notesSz cx="6858000" cy="9144000"/>
  <p:embeddedFontLst>
    <p:embeddedFont>
      <p:font typeface="Raleway"/>
      <p:regular r:id="rId132"/>
      <p:bold r:id="rId133"/>
      <p:italic r:id="rId134"/>
      <p:boldItalic r:id="rId135"/>
    </p:embeddedFont>
    <p:embeddedFont>
      <p:font typeface="Roboto"/>
      <p:regular r:id="rId136"/>
      <p:bold r:id="rId137"/>
      <p:italic r:id="rId138"/>
      <p:boldItalic r:id="rId139"/>
    </p:embeddedFont>
    <p:embeddedFont>
      <p:font typeface="Lato"/>
      <p:regular r:id="rId140"/>
      <p:bold r:id="rId141"/>
      <p:italic r:id="rId142"/>
      <p:boldItalic r:id="rId143"/>
    </p:embeddedFont>
    <p:embeddedFont>
      <p:font typeface="Open Sans Light"/>
      <p:regular r:id="rId144"/>
      <p:bold r:id="rId145"/>
      <p:italic r:id="rId146"/>
      <p:boldItalic r:id="rId147"/>
    </p:embeddedFont>
    <p:embeddedFont>
      <p:font typeface="Open Sans"/>
      <p:regular r:id="rId148"/>
      <p:bold r:id="rId149"/>
      <p:italic r:id="rId150"/>
      <p:boldItalic r:id="rId1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05FD676-0480-44C0-80A4-AB69DDA5F983}">
  <a:tblStyle styleId="{205FD676-0480-44C0-80A4-AB69DDA5F98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7" Type="http://schemas.openxmlformats.org/officeDocument/2006/relationships/slide" Target="slides/slide101.xml"/><Relationship Id="rId106" Type="http://schemas.openxmlformats.org/officeDocument/2006/relationships/slide" Target="slides/slide100.xml"/><Relationship Id="rId105" Type="http://schemas.openxmlformats.org/officeDocument/2006/relationships/slide" Target="slides/slide99.xml"/><Relationship Id="rId104" Type="http://schemas.openxmlformats.org/officeDocument/2006/relationships/slide" Target="slides/slide98.xml"/><Relationship Id="rId109" Type="http://schemas.openxmlformats.org/officeDocument/2006/relationships/slide" Target="slides/slide103.xml"/><Relationship Id="rId108" Type="http://schemas.openxmlformats.org/officeDocument/2006/relationships/slide" Target="slides/slide102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slide" Target="slides/slide97.xml"/><Relationship Id="rId102" Type="http://schemas.openxmlformats.org/officeDocument/2006/relationships/slide" Target="slides/slide96.xml"/><Relationship Id="rId101" Type="http://schemas.openxmlformats.org/officeDocument/2006/relationships/slide" Target="slides/slide95.xml"/><Relationship Id="rId100" Type="http://schemas.openxmlformats.org/officeDocument/2006/relationships/slide" Target="slides/slide94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29" Type="http://schemas.openxmlformats.org/officeDocument/2006/relationships/slide" Target="slides/slide123.xml"/><Relationship Id="rId128" Type="http://schemas.openxmlformats.org/officeDocument/2006/relationships/slide" Target="slides/slide122.xml"/><Relationship Id="rId127" Type="http://schemas.openxmlformats.org/officeDocument/2006/relationships/slide" Target="slides/slide121.xml"/><Relationship Id="rId126" Type="http://schemas.openxmlformats.org/officeDocument/2006/relationships/slide" Target="slides/slide120.xml"/><Relationship Id="rId26" Type="http://schemas.openxmlformats.org/officeDocument/2006/relationships/slide" Target="slides/slide20.xml"/><Relationship Id="rId121" Type="http://schemas.openxmlformats.org/officeDocument/2006/relationships/slide" Target="slides/slide115.xml"/><Relationship Id="rId25" Type="http://schemas.openxmlformats.org/officeDocument/2006/relationships/slide" Target="slides/slide19.xml"/><Relationship Id="rId120" Type="http://schemas.openxmlformats.org/officeDocument/2006/relationships/slide" Target="slides/slide114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125" Type="http://schemas.openxmlformats.org/officeDocument/2006/relationships/slide" Target="slides/slide119.xml"/><Relationship Id="rId29" Type="http://schemas.openxmlformats.org/officeDocument/2006/relationships/slide" Target="slides/slide23.xml"/><Relationship Id="rId124" Type="http://schemas.openxmlformats.org/officeDocument/2006/relationships/slide" Target="slides/slide118.xml"/><Relationship Id="rId123" Type="http://schemas.openxmlformats.org/officeDocument/2006/relationships/slide" Target="slides/slide117.xml"/><Relationship Id="rId122" Type="http://schemas.openxmlformats.org/officeDocument/2006/relationships/slide" Target="slides/slide116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slide" Target="slides/slide91.xml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slide" Target="slides/slide93.xml"/><Relationship Id="rId10" Type="http://schemas.openxmlformats.org/officeDocument/2006/relationships/slide" Target="slides/slide4.xml"/><Relationship Id="rId98" Type="http://schemas.openxmlformats.org/officeDocument/2006/relationships/slide" Target="slides/slide92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18" Type="http://schemas.openxmlformats.org/officeDocument/2006/relationships/slide" Target="slides/slide112.xml"/><Relationship Id="rId117" Type="http://schemas.openxmlformats.org/officeDocument/2006/relationships/slide" Target="slides/slide111.xml"/><Relationship Id="rId116" Type="http://schemas.openxmlformats.org/officeDocument/2006/relationships/slide" Target="slides/slide110.xml"/><Relationship Id="rId115" Type="http://schemas.openxmlformats.org/officeDocument/2006/relationships/slide" Target="slides/slide109.xml"/><Relationship Id="rId119" Type="http://schemas.openxmlformats.org/officeDocument/2006/relationships/slide" Target="slides/slide113.xml"/><Relationship Id="rId15" Type="http://schemas.openxmlformats.org/officeDocument/2006/relationships/slide" Target="slides/slide9.xml"/><Relationship Id="rId110" Type="http://schemas.openxmlformats.org/officeDocument/2006/relationships/slide" Target="slides/slide104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14" Type="http://schemas.openxmlformats.org/officeDocument/2006/relationships/slide" Target="slides/slide108.xml"/><Relationship Id="rId18" Type="http://schemas.openxmlformats.org/officeDocument/2006/relationships/slide" Target="slides/slide12.xml"/><Relationship Id="rId113" Type="http://schemas.openxmlformats.org/officeDocument/2006/relationships/slide" Target="slides/slide107.xml"/><Relationship Id="rId112" Type="http://schemas.openxmlformats.org/officeDocument/2006/relationships/slide" Target="slides/slide106.xml"/><Relationship Id="rId111" Type="http://schemas.openxmlformats.org/officeDocument/2006/relationships/slide" Target="slides/slide105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150" Type="http://schemas.openxmlformats.org/officeDocument/2006/relationships/font" Target="fonts/OpenSans-italic.fntdata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149" Type="http://schemas.openxmlformats.org/officeDocument/2006/relationships/font" Target="fonts/OpenSans-bold.fntdata"/><Relationship Id="rId4" Type="http://schemas.openxmlformats.org/officeDocument/2006/relationships/tableStyles" Target="tableStyles.xml"/><Relationship Id="rId148" Type="http://schemas.openxmlformats.org/officeDocument/2006/relationships/font" Target="fonts/OpenSans-regular.fntdata"/><Relationship Id="rId9" Type="http://schemas.openxmlformats.org/officeDocument/2006/relationships/slide" Target="slides/slide3.xml"/><Relationship Id="rId143" Type="http://schemas.openxmlformats.org/officeDocument/2006/relationships/font" Target="fonts/Lato-boldItalic.fntdata"/><Relationship Id="rId142" Type="http://schemas.openxmlformats.org/officeDocument/2006/relationships/font" Target="fonts/Lato-italic.fntdata"/><Relationship Id="rId141" Type="http://schemas.openxmlformats.org/officeDocument/2006/relationships/font" Target="fonts/Lato-bold.fntdata"/><Relationship Id="rId140" Type="http://schemas.openxmlformats.org/officeDocument/2006/relationships/font" Target="fonts/Lato-regular.fntdata"/><Relationship Id="rId5" Type="http://schemas.openxmlformats.org/officeDocument/2006/relationships/slideMaster" Target="slideMasters/slideMaster1.xml"/><Relationship Id="rId147" Type="http://schemas.openxmlformats.org/officeDocument/2006/relationships/font" Target="fonts/OpenSansLight-boldItalic.fntdata"/><Relationship Id="rId6" Type="http://schemas.openxmlformats.org/officeDocument/2006/relationships/notesMaster" Target="notesMasters/notesMaster1.xml"/><Relationship Id="rId146" Type="http://schemas.openxmlformats.org/officeDocument/2006/relationships/font" Target="fonts/OpenSansLight-italic.fntdata"/><Relationship Id="rId7" Type="http://schemas.openxmlformats.org/officeDocument/2006/relationships/slide" Target="slides/slide1.xml"/><Relationship Id="rId145" Type="http://schemas.openxmlformats.org/officeDocument/2006/relationships/font" Target="fonts/OpenSansLight-bold.fntdata"/><Relationship Id="rId8" Type="http://schemas.openxmlformats.org/officeDocument/2006/relationships/slide" Target="slides/slide2.xml"/><Relationship Id="rId144" Type="http://schemas.openxmlformats.org/officeDocument/2006/relationships/font" Target="fonts/OpenSansLight-regular.fntdata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139" Type="http://schemas.openxmlformats.org/officeDocument/2006/relationships/font" Target="fonts/Roboto-boldItalic.fntdata"/><Relationship Id="rId138" Type="http://schemas.openxmlformats.org/officeDocument/2006/relationships/font" Target="fonts/Roboto-italic.fntdata"/><Relationship Id="rId137" Type="http://schemas.openxmlformats.org/officeDocument/2006/relationships/font" Target="fonts/Roboto-bold.fntdata"/><Relationship Id="rId132" Type="http://schemas.openxmlformats.org/officeDocument/2006/relationships/font" Target="fonts/Raleway-regular.fntdata"/><Relationship Id="rId131" Type="http://schemas.openxmlformats.org/officeDocument/2006/relationships/slide" Target="slides/slide125.xml"/><Relationship Id="rId130" Type="http://schemas.openxmlformats.org/officeDocument/2006/relationships/slide" Target="slides/slide124.xml"/><Relationship Id="rId136" Type="http://schemas.openxmlformats.org/officeDocument/2006/relationships/font" Target="fonts/Roboto-regular.fntdata"/><Relationship Id="rId135" Type="http://schemas.openxmlformats.org/officeDocument/2006/relationships/font" Target="fonts/Raleway-boldItalic.fntdata"/><Relationship Id="rId134" Type="http://schemas.openxmlformats.org/officeDocument/2006/relationships/font" Target="fonts/Raleway-italic.fntdata"/><Relationship Id="rId133" Type="http://schemas.openxmlformats.org/officeDocument/2006/relationships/font" Target="fonts/Raleway-bold.fntdata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Relationship Id="rId151" Type="http://schemas.openxmlformats.org/officeDocument/2006/relationships/font" Target="fonts/OpenSans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272017477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272017477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506a1d8a99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506a1d8a99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305175a0894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305175a0894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305175a089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1" name="Google Shape;1081;g305175a089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305175a0894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9" name="Google Shape;1089;g305175a0894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305175a0894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305175a0894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305175a0894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6" name="Google Shape;1106;g305175a0894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3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05175a0894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05175a0894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305175a0894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g305175a0894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3051bb90b40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9" name="Google Shape;1129;g3051bb90b40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3051bb90b4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5" name="Google Shape;1135;g3051bb90b4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3051bb90b40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5" name="Google Shape;1145;g3051bb90b40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506a1d8a99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506a1d8a99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305175a0894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305175a0894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305175a0894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305175a0894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8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305175a0894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305175a0894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5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305175a0894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7" name="Google Shape;1177;g305175a0894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335e248f6df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335e248f6df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335e248f6df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335e248f6df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335e248f6df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335e248f6df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g335e248f6df_1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1" name="Google Shape;1211;g335e248f6df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4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g335e248f6df_1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6" name="Google Shape;1226;g335e248f6df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335e248f6df_1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335e248f6df_1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06a1d8a99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506a1d8a99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9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g335e248f6df_1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1" name="Google Shape;1261;g335e248f6df_1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6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335e248f6df_1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335e248f6df_1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3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335e248f6df_1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335e248f6df_1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g335e248f6df_1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3" name="Google Shape;1293;g335e248f6df_1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0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g3075796cf05_1_4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2" name="Google Shape;1302;g3075796cf05_1_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3075796cf05_1_4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7" name="Google Shape;1307;g3075796cf05_1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506a1d8a99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506a1d8a99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506a1d8a99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506a1d8a99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04ffe62bc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04ffe62bc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506a1d8a99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506a1d8a99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04ffe62bcd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04ffe62bcd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506a1d8a99_0_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506a1d8a99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506a1d8a99_0_3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506a1d8a99_0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06a1d8a9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506a1d8a9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506a1d8a99_0_4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506a1d8a99_0_4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506a1d8a99_0_4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506a1d8a99_0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506a1d8a99_0_4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506a1d8a99_0_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506a1d8a99_0_4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3506a1d8a99_0_4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506a1d8a99_0_7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3506a1d8a99_0_7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506a1d8a99_0_9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506a1d8a99_0_9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506a1d8a99_0_9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3506a1d8a99_0_9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506a1d8a99_0_8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506a1d8a99_0_8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52f950a57d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352f950a57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52f950a57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52f950a5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075796cf0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075796cf0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52f950a57d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52f950a57d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52f950a57d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352f950a57d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506a1d8a99_0_7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3506a1d8a99_0_7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52f950a57d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52f950a57d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506a1d8a99_0_7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3506a1d8a99_0_7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52f950a57d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352f950a57d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52f950a57d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352f950a57d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305175a0894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305175a0894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52f950a57d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52f950a57d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54e57edf92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354e57edf9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506a1d8a9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506a1d8a9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354e57edf92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354e57edf92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52f950a57d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352f950a57d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354e57edf92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354e57edf92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52f950a57d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52f950a57d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352f950a57d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352f950a57d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352f950a57d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352f950a57d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04ffe62bcd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304ffe62bcd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52f950a57d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352f950a57d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04ffe62bcd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304ffe62bcd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04ffe62bcd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04ffe62bcd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04ffe62bcd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04ffe62bcd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352f950a57d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352f950a57d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352f950a57d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352f950a57d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352f950a57d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352f950a57d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352f950a57d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352f950a57d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352f950a57d_0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352f950a57d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Resolution: 450 x 150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tibble(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day = 1:31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) %&gt;%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mutate(levoflox = between(day, 2, 16)|between(day, 20, 28),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vori = between(day, 5, 25),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isav = day &gt;=25,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valGAN = day &gt;=6,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Admitted = between(day, 1, 26)|day&gt;=28) %&gt;%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pivot_longer(-day, names_to = "Antimicrobial") %&gt;%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filter(value) %&gt;%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ggplot(aes(x=day, y=Antimicrobial)) +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geom_point() +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# geom_point(aes(color=value)) +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sjPlot::theme_sjplot() +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labs(x="Hospital Day", y="") +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scale_x_continuous(breaks=0:4*7, limits = c(0,28))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52f950a57d_0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352f950a57d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Resolution: 450 x 150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tibble(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day = 1:31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) %&gt;%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mutate(levoflox = between(day, 2, 16)|between(day, 20, 28),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       vori = between(day, 5, 25),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       isav = day &gt;=25,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       valGAN = day &gt;=6,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       Admitted = between(day, 1, 26)|day&gt;=28) %&gt;%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pivot_longer(-day, names_to = "Antimicrobial") %&gt;%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filter(value) %&gt;%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ggplot(aes(x=day, y=Antimicrobial)) +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geom_point() +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# geom_point(aes(color=value)) +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sjPlot::theme_sjplot() +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labs(x="Hospital Day", y="") +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scale_x_continuous(breaks=0:4*7, limits = c(0,28))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352f950a57d_0_2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352f950a57d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304ffe62bcd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304ffe62bcd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506a1d8a99_0_4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506a1d8a99_0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506a1d8a99_0_5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3506a1d8a99_0_5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04ffe62bcd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04ffe62bcd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352f950a57d_0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352f950a57d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506a1d8a99_0_5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3506a1d8a99_0_5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352f950a57d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352f950a57d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352f950a57d_0_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352f950a57d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3506a1d8a99_0_5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3506a1d8a99_0_5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3506a1d8a99_0_5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3506a1d8a99_0_5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3506a1d8a99_0_5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3506a1d8a99_0_5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3506a1d8a99_0_5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3506a1d8a99_0_5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3506a1d8a99_0_5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3506a1d8a99_0_5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506a1d8a99_0_5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3506a1d8a99_0_5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06a1d8a99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06a1d8a99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3506a1d8a99_0_5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3506a1d8a99_0_5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305175a0894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305175a0894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3506a1d8a99_0_5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3506a1d8a99_0_5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506a1d8a99_0_6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3506a1d8a99_0_6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3506a1d8a99_0_6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3506a1d8a99_0_6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3506a1d8a99_0_6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3506a1d8a99_0_6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305175a0894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305175a0894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3506a1d8a99_0_6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3506a1d8a99_0_6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3506a1d8a99_0_6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3506a1d8a99_0_6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3506a1d8a99_0_6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3506a1d8a99_0_6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54e57edf9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54e57edf9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506a1d8a99_0_6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3506a1d8a99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352f950a57d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352f950a57d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304ffe62bcd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304ffe62bcd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304ffe62bcd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304ffe62bcd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3506a1d8a99_0_6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3506a1d8a99_0_6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3506a1d8a99_0_6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1" name="Google Shape;961;g3506a1d8a99_0_6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3506a1d8a99_0_6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3506a1d8a99_0_6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3506a1d8a99_0_6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g3506a1d8a99_0_6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304ffe62bcd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7" name="Google Shape;987;g304ffe62bcd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3075796cf05_1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3075796cf05_1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506a1d8a99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506a1d8a99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307b0312dc2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307b0312dc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305175a0894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1" name="Google Shape;1011;g305175a0894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g3075796cf05_1_5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9" name="Google Shape;1019;g3075796cf05_1_5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305175a0894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305175a0894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304ffe62bcd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4" name="Google Shape;1034;g304ffe62bcd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304ffe62bcd_0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2" name="Google Shape;1042;g304ffe62bcd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305175a0894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305175a0894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304ffe62bcd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304ffe62bcd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335e248f6df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335e248f6df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335e248f6d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8" name="Google Shape;1068;g335e248f6d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reamline2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6328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0959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■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●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■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●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■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32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2.png"/><Relationship Id="rId4" Type="http://schemas.openxmlformats.org/officeDocument/2006/relationships/image" Target="../media/image31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34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34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34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34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6.xml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7.xml"/><Relationship Id="rId3" Type="http://schemas.openxmlformats.org/officeDocument/2006/relationships/hyperlink" Target="https://pubmed.ncbi.nlm.nih.gov/24330484/" TargetMode="External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8.xml"/><Relationship Id="rId3" Type="http://schemas.openxmlformats.org/officeDocument/2006/relationships/hyperlink" Target="https://pubmed.ncbi.nlm.nih.gov/24330484/" TargetMode="External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9.xml"/><Relationship Id="rId3" Type="http://schemas.openxmlformats.org/officeDocument/2006/relationships/hyperlink" Target="https://pubmed.ncbi.nlm.nih.gov/24330484/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0.xml"/><Relationship Id="rId3" Type="http://schemas.openxmlformats.org/officeDocument/2006/relationships/hyperlink" Target="https://pubmed.ncbi.nlm.nih.gov/24330484/" TargetMode="External"/><Relationship Id="rId4" Type="http://schemas.openxmlformats.org/officeDocument/2006/relationships/image" Target="../media/image46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1.xml"/><Relationship Id="rId3" Type="http://schemas.openxmlformats.org/officeDocument/2006/relationships/hyperlink" Target="https://pubmed.ncbi.nlm.nih.gov/24330484/" TargetMode="External"/><Relationship Id="rId4" Type="http://schemas.openxmlformats.org/officeDocument/2006/relationships/image" Target="../media/image46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2.xml"/><Relationship Id="rId3" Type="http://schemas.openxmlformats.org/officeDocument/2006/relationships/hyperlink" Target="https://pubmed.ncbi.nlm.nih.gov/24330484/" TargetMode="External"/><Relationship Id="rId4" Type="http://schemas.openxmlformats.org/officeDocument/2006/relationships/image" Target="../media/image44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3.xml"/><Relationship Id="rId3" Type="http://schemas.openxmlformats.org/officeDocument/2006/relationships/hyperlink" Target="https://pubmed.ncbi.nlm.nih.gov/24330484/" TargetMode="External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4.xml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40.pn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51.pn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7.xml"/><Relationship Id="rId3" Type="http://schemas.openxmlformats.org/officeDocument/2006/relationships/hyperlink" Target="https://pubmed.ncbi.nlm.nih.gov/23915094" TargetMode="External"/><Relationship Id="rId4" Type="http://schemas.openxmlformats.org/officeDocument/2006/relationships/image" Target="../media/image39.pn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8.xml"/><Relationship Id="rId3" Type="http://schemas.openxmlformats.org/officeDocument/2006/relationships/hyperlink" Target="https://pubmed.ncbi.nlm.nih.gov/23915094" TargetMode="External"/><Relationship Id="rId4" Type="http://schemas.openxmlformats.org/officeDocument/2006/relationships/image" Target="../media/image39.png"/><Relationship Id="rId5" Type="http://schemas.openxmlformats.org/officeDocument/2006/relationships/image" Target="../media/image38.pn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9.xml"/><Relationship Id="rId3" Type="http://schemas.openxmlformats.org/officeDocument/2006/relationships/hyperlink" Target="https://pubmed.ncbi.nlm.nih.gov/27904113" TargetMode="External"/><Relationship Id="rId4" Type="http://schemas.openxmlformats.org/officeDocument/2006/relationships/image" Target="../media/image4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19.gif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0.xml"/><Relationship Id="rId3" Type="http://schemas.openxmlformats.org/officeDocument/2006/relationships/hyperlink" Target="https://pubmed.ncbi.nlm.nih.gov/27904113" TargetMode="External"/><Relationship Id="rId4" Type="http://schemas.openxmlformats.org/officeDocument/2006/relationships/image" Target="../media/image42.pn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1.xml"/><Relationship Id="rId3" Type="http://schemas.openxmlformats.org/officeDocument/2006/relationships/hyperlink" Target="https://pubmed.ncbi.nlm.nih.gov/29877286" TargetMode="External"/><Relationship Id="rId4" Type="http://schemas.openxmlformats.org/officeDocument/2006/relationships/hyperlink" Target="https://pubmed.ncbi.nlm.nih.gov/24330484/" TargetMode="External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2.xml"/><Relationship Id="rId3" Type="http://schemas.openxmlformats.org/officeDocument/2006/relationships/hyperlink" Target="https://pubmed.ncbi.nlm.nih.gov/29877286" TargetMode="External"/><Relationship Id="rId4" Type="http://schemas.openxmlformats.org/officeDocument/2006/relationships/hyperlink" Target="https://pubmed.ncbi.nlm.nih.gov/26092072" TargetMode="External"/><Relationship Id="rId5" Type="http://schemas.openxmlformats.org/officeDocument/2006/relationships/image" Target="../media/image52.png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3.xml"/><Relationship Id="rId3" Type="http://schemas.openxmlformats.org/officeDocument/2006/relationships/hyperlink" Target="https://pubmed.ncbi.nlm.nih.gov/29877286" TargetMode="External"/><Relationship Id="rId4" Type="http://schemas.openxmlformats.org/officeDocument/2006/relationships/hyperlink" Target="https://pubmed.ncbi.nlm.nih.gov/26092072" TargetMode="External"/><Relationship Id="rId5" Type="http://schemas.openxmlformats.org/officeDocument/2006/relationships/image" Target="../media/image50.png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4.xml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5.xml"/><Relationship Id="rId3" Type="http://schemas.openxmlformats.org/officeDocument/2006/relationships/hyperlink" Target="https://pubmed.ncbi.nlm.nih.gov/24330484" TargetMode="External"/><Relationship Id="rId4" Type="http://schemas.openxmlformats.org/officeDocument/2006/relationships/hyperlink" Target="http://www.hunterratliff1.com/talk/cid-2024-09/" TargetMode="External"/><Relationship Id="rId9" Type="http://schemas.openxmlformats.org/officeDocument/2006/relationships/image" Target="../media/image47.png"/><Relationship Id="rId5" Type="http://schemas.openxmlformats.org/officeDocument/2006/relationships/hyperlink" Target="http://www.hunterratliff1.com/talk/acp_prep/" TargetMode="External"/><Relationship Id="rId6" Type="http://schemas.openxmlformats.org/officeDocument/2006/relationships/hyperlink" Target="https://www.hunterratliff1.com/talk/" TargetMode="External"/><Relationship Id="rId7" Type="http://schemas.openxmlformats.org/officeDocument/2006/relationships/image" Target="../media/image28.png"/><Relationship Id="rId8" Type="http://schemas.openxmlformats.org/officeDocument/2006/relationships/image" Target="../media/image4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49.gif"/><Relationship Id="rId6" Type="http://schemas.openxmlformats.org/officeDocument/2006/relationships/image" Target="../media/image8.png"/><Relationship Id="rId7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Relationship Id="rId5" Type="http://schemas.openxmlformats.org/officeDocument/2006/relationships/image" Target="../media/image20.gif"/><Relationship Id="rId6" Type="http://schemas.openxmlformats.org/officeDocument/2006/relationships/image" Target="../media/image22.gif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gif"/><Relationship Id="rId4" Type="http://schemas.openxmlformats.org/officeDocument/2006/relationships/image" Target="../media/image11.gif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0.gif"/><Relationship Id="rId4" Type="http://schemas.openxmlformats.org/officeDocument/2006/relationships/image" Target="../media/image22.gif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gif"/><Relationship Id="rId4" Type="http://schemas.openxmlformats.org/officeDocument/2006/relationships/image" Target="../media/image11.gif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0.gif"/><Relationship Id="rId4" Type="http://schemas.openxmlformats.org/officeDocument/2006/relationships/image" Target="../media/image22.gif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0.gif"/><Relationship Id="rId4" Type="http://schemas.openxmlformats.org/officeDocument/2006/relationships/image" Target="../media/image22.gif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0.gif"/><Relationship Id="rId4" Type="http://schemas.openxmlformats.org/officeDocument/2006/relationships/image" Target="../media/image22.gif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0.gif"/><Relationship Id="rId4" Type="http://schemas.openxmlformats.org/officeDocument/2006/relationships/image" Target="../media/image22.gif"/><Relationship Id="rId5" Type="http://schemas.openxmlformats.org/officeDocument/2006/relationships/image" Target="../media/image2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1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2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gif"/><Relationship Id="rId4" Type="http://schemas.openxmlformats.org/officeDocument/2006/relationships/image" Target="../media/image11.gif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1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25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23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36.gif"/><Relationship Id="rId4" Type="http://schemas.openxmlformats.org/officeDocument/2006/relationships/image" Target="../media/image35.gif"/><Relationship Id="rId5" Type="http://schemas.openxmlformats.org/officeDocument/2006/relationships/image" Target="../media/image41.gif"/><Relationship Id="rId6" Type="http://schemas.openxmlformats.org/officeDocument/2006/relationships/image" Target="../media/image37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41.gif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2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2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27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28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1.xml"/><Relationship Id="rId3" Type="http://schemas.openxmlformats.org/officeDocument/2006/relationships/hyperlink" Target="https://pmc.ncbi.nlm.nih.gov/articles/PMC7128814/" TargetMode="External"/><Relationship Id="rId4" Type="http://schemas.openxmlformats.org/officeDocument/2006/relationships/hyperlink" Target="https://pubmed.ncbi.nlm.nih.gov/24330484/" TargetMode="External"/><Relationship Id="rId5" Type="http://schemas.openxmlformats.org/officeDocument/2006/relationships/image" Target="../media/image33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26.png"/><Relationship Id="rId4" Type="http://schemas.openxmlformats.org/officeDocument/2006/relationships/hyperlink" Target="https://pubmed.ncbi.nlm.nih.gov/19952481/" TargetMode="External"/><Relationship Id="rId5" Type="http://schemas.openxmlformats.org/officeDocument/2006/relationships/hyperlink" Target="https://pubmed.ncbi.nlm.nih.gov/19952481/" TargetMode="External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26.png"/><Relationship Id="rId4" Type="http://schemas.openxmlformats.org/officeDocument/2006/relationships/hyperlink" Target="https://pubmed.ncbi.nlm.nih.gov/19952481/" TargetMode="External"/><Relationship Id="rId5" Type="http://schemas.openxmlformats.org/officeDocument/2006/relationships/hyperlink" Target="https://pubmed.ncbi.nlm.nih.gov/19952481/" TargetMode="External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4.xml"/><Relationship Id="rId3" Type="http://schemas.openxmlformats.org/officeDocument/2006/relationships/hyperlink" Target="https://pmc.ncbi.nlm.nih.gov/articles/PMC7128814/" TargetMode="External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5.xml"/><Relationship Id="rId3" Type="http://schemas.openxmlformats.org/officeDocument/2006/relationships/hyperlink" Target="https://pubmed.ncbi.nlm.nih.gov/28204479/" TargetMode="External"/><Relationship Id="rId4" Type="http://schemas.openxmlformats.org/officeDocument/2006/relationships/hyperlink" Target="https://pubmed.ncbi.nlm.nih.gov/28267637/" TargetMode="External"/><Relationship Id="rId5" Type="http://schemas.openxmlformats.org/officeDocument/2006/relationships/hyperlink" Target="https://pubmed.ncbi.nlm.nih.gov/25722195/" TargetMode="External"/><Relationship Id="rId6" Type="http://schemas.openxmlformats.org/officeDocument/2006/relationships/image" Target="../media/image30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6.xml"/><Relationship Id="rId3" Type="http://schemas.openxmlformats.org/officeDocument/2006/relationships/hyperlink" Target="https://pmc.ncbi.nlm.nih.gov/articles/PMC7128814/" TargetMode="External"/><Relationship Id="rId4" Type="http://schemas.openxmlformats.org/officeDocument/2006/relationships/hyperlink" Target="https://pubmed.ncbi.nlm.nih.gov/28204479/" TargetMode="External"/><Relationship Id="rId5" Type="http://schemas.openxmlformats.org/officeDocument/2006/relationships/image" Target="../media/image30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7.xml"/><Relationship Id="rId3" Type="http://schemas.openxmlformats.org/officeDocument/2006/relationships/hyperlink" Target="https://pmc.ncbi.nlm.nih.gov/articles/PMC7128814/" TargetMode="External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8.xml"/><Relationship Id="rId3" Type="http://schemas.openxmlformats.org/officeDocument/2006/relationships/hyperlink" Target="https://pmc.ncbi.nlm.nih.gov/articles/PMC7128814/" TargetMode="External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9.xml"/><Relationship Id="rId3" Type="http://schemas.openxmlformats.org/officeDocument/2006/relationships/hyperlink" Target="https://pmc.ncbi.nlm.nih.gov/articles/PMC7128814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/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A visit to the dentist</a:t>
            </a:r>
            <a:endParaRPr b="1" sz="38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- Part 2 -</a:t>
            </a:r>
            <a:endParaRPr b="1" sz="3800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729625" y="2987150"/>
            <a:ext cx="7688100" cy="13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CLINID </a:t>
            </a:r>
            <a:r>
              <a:rPr b="1" lang="en" sz="16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conference</a:t>
            </a:r>
            <a:endParaRPr b="1" sz="16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Hunter Ratliff</a:t>
            </a:r>
            <a:endParaRPr sz="16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05/15/2025</a:t>
            </a:r>
            <a:endParaRPr sz="16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Ages, dates, and other identifying information may have been changed</a:t>
            </a:r>
            <a:endParaRPr i="1" sz="16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I have no conflict of interest in relation to this presentation</a:t>
            </a:r>
            <a:endParaRPr i="1" sz="16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2"/>
          <p:cNvGrpSpPr/>
          <p:nvPr/>
        </p:nvGrpSpPr>
        <p:grpSpPr>
          <a:xfrm>
            <a:off x="715441" y="1393048"/>
            <a:ext cx="3740255" cy="2109900"/>
            <a:chOff x="615725" y="1851900"/>
            <a:chExt cx="3002051" cy="1693475"/>
          </a:xfrm>
        </p:grpSpPr>
        <p:pic>
          <p:nvPicPr>
            <p:cNvPr id="165" name="Google Shape;165;p22"/>
            <p:cNvPicPr preferRelativeResize="0"/>
            <p:nvPr/>
          </p:nvPicPr>
          <p:blipFill rotWithShape="1">
            <a:blip r:embed="rId3">
              <a:alphaModFix/>
            </a:blip>
            <a:srcRect b="0" l="0" r="0" t="26530"/>
            <a:stretch/>
          </p:blipFill>
          <p:spPr>
            <a:xfrm>
              <a:off x="615725" y="1851900"/>
              <a:ext cx="1685925" cy="1693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2"/>
            <p:cNvPicPr preferRelativeResize="0"/>
            <p:nvPr/>
          </p:nvPicPr>
          <p:blipFill rotWithShape="1">
            <a:blip r:embed="rId4">
              <a:alphaModFix/>
            </a:blip>
            <a:srcRect b="0" l="67291" r="0" t="25782"/>
            <a:stretch/>
          </p:blipFill>
          <p:spPr>
            <a:xfrm>
              <a:off x="2169075" y="2630922"/>
              <a:ext cx="1448701" cy="657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7" name="Google Shape;167;p22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Updates since conference</a:t>
            </a:r>
            <a:endParaRPr/>
          </a:p>
        </p:txBody>
      </p:sp>
      <p:sp>
        <p:nvSpPr>
          <p:cNvPr id="168" name="Google Shape;168;p22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2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2"/>
          <p:cNvSpPr/>
          <p:nvPr/>
        </p:nvSpPr>
        <p:spPr>
          <a:xfrm>
            <a:off x="4790000" y="1393050"/>
            <a:ext cx="3481500" cy="8031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Admitted to Ruby</a:t>
            </a:r>
            <a:endParaRPr>
              <a:solidFill>
                <a:srgbClr val="E4A1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Admitted with..?</a:t>
            </a:r>
            <a:endParaRPr b="1" sz="10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5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112"/>
          <p:cNvSpPr txBox="1"/>
          <p:nvPr>
            <p:ph idx="2" type="body"/>
          </p:nvPr>
        </p:nvSpPr>
        <p:spPr>
          <a:xfrm>
            <a:off x="730000" y="140767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Classically, legionella is associated with hyponatremia…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 thought it might be interesting to look up why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Then I remembered why I don’t like sodium</a:t>
            </a:r>
            <a:endParaRPr/>
          </a:p>
        </p:txBody>
      </p:sp>
      <p:sp>
        <p:nvSpPr>
          <p:cNvPr id="1077" name="Google Shape;1077;p112"/>
          <p:cNvSpPr txBox="1"/>
          <p:nvPr>
            <p:ph type="title"/>
          </p:nvPr>
        </p:nvSpPr>
        <p:spPr>
          <a:xfrm>
            <a:off x="729450" y="632850"/>
            <a:ext cx="3769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40"/>
              <a:t>Legionella &amp; hyponatremia</a:t>
            </a:r>
            <a:endParaRPr sz="2040">
              <a:solidFill>
                <a:srgbClr val="356635"/>
              </a:solidFill>
            </a:endParaRPr>
          </a:p>
        </p:txBody>
      </p:sp>
      <p:pic>
        <p:nvPicPr>
          <p:cNvPr id="1078" name="Google Shape;1078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8351" y="752437"/>
            <a:ext cx="3820899" cy="3638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1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the low sodium?</a:t>
            </a:r>
            <a:endParaRPr/>
          </a:p>
        </p:txBody>
      </p:sp>
      <p:sp>
        <p:nvSpPr>
          <p:cNvPr id="1084" name="Google Shape;1084;p113"/>
          <p:cNvSpPr txBox="1"/>
          <p:nvPr>
            <p:ph idx="1" type="body"/>
          </p:nvPr>
        </p:nvSpPr>
        <p:spPr>
          <a:xfrm>
            <a:off x="729450" y="1393075"/>
            <a:ext cx="41592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/>
              <a:t>Multiple choice</a:t>
            </a:r>
            <a:endParaRPr sz="1400"/>
          </a:p>
        </p:txBody>
      </p:sp>
      <p:pic>
        <p:nvPicPr>
          <p:cNvPr id="1085" name="Google Shape;1085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2325" y="1094875"/>
            <a:ext cx="2857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1675" y="2290338"/>
            <a:ext cx="1809750" cy="237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114"/>
          <p:cNvSpPr txBox="1"/>
          <p:nvPr>
            <p:ph type="title"/>
          </p:nvPr>
        </p:nvSpPr>
        <p:spPr>
          <a:xfrm>
            <a:off x="729450" y="632850"/>
            <a:ext cx="3774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Quick refresher</a:t>
            </a:r>
            <a:endParaRPr/>
          </a:p>
        </p:txBody>
      </p:sp>
      <p:sp>
        <p:nvSpPr>
          <p:cNvPr id="1092" name="Google Shape;1092;p114"/>
          <p:cNvSpPr txBox="1"/>
          <p:nvPr>
            <p:ph idx="1" type="body"/>
          </p:nvPr>
        </p:nvSpPr>
        <p:spPr>
          <a:xfrm>
            <a:off x="729325" y="1393075"/>
            <a:ext cx="3774300" cy="26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Hyponatremia is a problem with water retention, not salt </a:t>
            </a:r>
            <a:r>
              <a:rPr i="1" lang="en"/>
              <a:t>per se</a:t>
            </a:r>
            <a:endParaRPr i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ADH makes the </a:t>
            </a:r>
            <a:r>
              <a:rPr lang="en"/>
              <a:t>kidneys hold on to water</a:t>
            </a:r>
            <a:endParaRPr>
              <a:solidFill>
                <a:srgbClr val="14929D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93" name="Google Shape;1093;p114"/>
          <p:cNvPicPr preferRelativeResize="0"/>
          <p:nvPr/>
        </p:nvPicPr>
        <p:blipFill rotWithShape="1">
          <a:blip r:embed="rId3">
            <a:alphaModFix/>
          </a:blip>
          <a:srcRect b="13911" l="0" r="0" t="0"/>
          <a:stretch/>
        </p:blipFill>
        <p:spPr>
          <a:xfrm>
            <a:off x="4622500" y="632850"/>
            <a:ext cx="4397601" cy="4427827"/>
          </a:xfrm>
          <a:prstGeom prst="rect">
            <a:avLst/>
          </a:prstGeom>
          <a:noFill/>
          <a:ln>
            <a:noFill/>
          </a:ln>
        </p:spPr>
      </p:pic>
      <p:sp>
        <p:nvSpPr>
          <p:cNvPr id="1094" name="Google Shape;1094;p114"/>
          <p:cNvSpPr txBox="1"/>
          <p:nvPr>
            <p:ph idx="2" type="body"/>
          </p:nvPr>
        </p:nvSpPr>
        <p:spPr>
          <a:xfrm>
            <a:off x="2905500" y="4648175"/>
            <a:ext cx="3158100" cy="4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14929D"/>
                </a:solidFill>
              </a:rPr>
              <a:t>EABV </a:t>
            </a:r>
            <a:r>
              <a:rPr lang="en">
                <a:solidFill>
                  <a:srgbClr val="14929D"/>
                </a:solidFill>
              </a:rPr>
              <a:t>= Effective arterial blood volume</a:t>
            </a:r>
            <a:endParaRPr>
              <a:solidFill>
                <a:srgbClr val="14929D"/>
              </a:solidFill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15"/>
          <p:cNvSpPr txBox="1"/>
          <p:nvPr>
            <p:ph type="title"/>
          </p:nvPr>
        </p:nvSpPr>
        <p:spPr>
          <a:xfrm>
            <a:off x="729450" y="632850"/>
            <a:ext cx="3774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Quick refresher</a:t>
            </a:r>
            <a:endParaRPr/>
          </a:p>
        </p:txBody>
      </p:sp>
      <p:sp>
        <p:nvSpPr>
          <p:cNvPr id="1100" name="Google Shape;1100;p115"/>
          <p:cNvSpPr txBox="1"/>
          <p:nvPr>
            <p:ph idx="1" type="body"/>
          </p:nvPr>
        </p:nvSpPr>
        <p:spPr>
          <a:xfrm>
            <a:off x="729325" y="1393075"/>
            <a:ext cx="3774300" cy="26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Hyponatremia is a problem with </a:t>
            </a:r>
            <a:r>
              <a:rPr lang="en"/>
              <a:t>water retention</a:t>
            </a:r>
            <a:r>
              <a:rPr lang="en"/>
              <a:t>, not salt </a:t>
            </a:r>
            <a:r>
              <a:rPr i="1" lang="en"/>
              <a:t>per se</a:t>
            </a:r>
            <a:endParaRPr i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ADH makes the kidneys hold on to water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↑↑ ADH makes sense when kidneys think there is low blood volume (</a:t>
            </a:r>
            <a:r>
              <a:rPr b="1" lang="en">
                <a:solidFill>
                  <a:srgbClr val="14929D"/>
                </a:solidFill>
              </a:rPr>
              <a:t>EABV</a:t>
            </a:r>
            <a:r>
              <a:rPr lang="en"/>
              <a:t>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Includes states like CHF, cirrhosis</a:t>
            </a:r>
            <a:endParaRPr>
              <a:solidFill>
                <a:srgbClr val="14929D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01" name="Google Shape;1101;p115"/>
          <p:cNvPicPr preferRelativeResize="0"/>
          <p:nvPr/>
        </p:nvPicPr>
        <p:blipFill rotWithShape="1">
          <a:blip r:embed="rId3">
            <a:alphaModFix/>
          </a:blip>
          <a:srcRect b="13911" l="0" r="0" t="0"/>
          <a:stretch/>
        </p:blipFill>
        <p:spPr>
          <a:xfrm>
            <a:off x="4622500" y="632850"/>
            <a:ext cx="4397601" cy="4427827"/>
          </a:xfrm>
          <a:prstGeom prst="rect">
            <a:avLst/>
          </a:prstGeom>
          <a:noFill/>
          <a:ln>
            <a:noFill/>
          </a:ln>
        </p:spPr>
      </p:pic>
      <p:sp>
        <p:nvSpPr>
          <p:cNvPr id="1102" name="Google Shape;1102;p115"/>
          <p:cNvSpPr txBox="1"/>
          <p:nvPr>
            <p:ph idx="2" type="body"/>
          </p:nvPr>
        </p:nvSpPr>
        <p:spPr>
          <a:xfrm>
            <a:off x="2905500" y="4648175"/>
            <a:ext cx="3158100" cy="4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14929D"/>
                </a:solidFill>
              </a:rPr>
              <a:t>EABV </a:t>
            </a:r>
            <a:r>
              <a:rPr lang="en">
                <a:solidFill>
                  <a:srgbClr val="14929D"/>
                </a:solidFill>
              </a:rPr>
              <a:t>= Effective arterial blood volume</a:t>
            </a:r>
            <a:endParaRPr>
              <a:solidFill>
                <a:srgbClr val="14929D"/>
              </a:solidFill>
            </a:endParaRPr>
          </a:p>
        </p:txBody>
      </p:sp>
      <p:sp>
        <p:nvSpPr>
          <p:cNvPr id="1103" name="Google Shape;1103;p115"/>
          <p:cNvSpPr/>
          <p:nvPr/>
        </p:nvSpPr>
        <p:spPr>
          <a:xfrm rot="-343539">
            <a:off x="6910674" y="1646538"/>
            <a:ext cx="2044801" cy="1354674"/>
          </a:xfrm>
          <a:prstGeom prst="ellipse">
            <a:avLst/>
          </a:prstGeom>
          <a:solidFill>
            <a:srgbClr val="FFFF00">
              <a:alpha val="20000"/>
            </a:srgbClr>
          </a:solidFill>
          <a:ln cap="flat" cmpd="sng" w="28575">
            <a:solidFill>
              <a:srgbClr val="DF382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116"/>
          <p:cNvSpPr txBox="1"/>
          <p:nvPr>
            <p:ph type="title"/>
          </p:nvPr>
        </p:nvSpPr>
        <p:spPr>
          <a:xfrm>
            <a:off x="729450" y="632850"/>
            <a:ext cx="3774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Quick refresher</a:t>
            </a:r>
            <a:endParaRPr/>
          </a:p>
        </p:txBody>
      </p:sp>
      <p:sp>
        <p:nvSpPr>
          <p:cNvPr id="1109" name="Google Shape;1109;p116"/>
          <p:cNvSpPr txBox="1"/>
          <p:nvPr>
            <p:ph idx="1" type="body"/>
          </p:nvPr>
        </p:nvSpPr>
        <p:spPr>
          <a:xfrm>
            <a:off x="729325" y="1393075"/>
            <a:ext cx="3774300" cy="26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Hyponatremia is a problem with </a:t>
            </a:r>
            <a:r>
              <a:rPr lang="en"/>
              <a:t>water retention</a:t>
            </a:r>
            <a:r>
              <a:rPr lang="en"/>
              <a:t>, not salt </a:t>
            </a:r>
            <a:r>
              <a:rPr i="1" lang="en"/>
              <a:t>per se</a:t>
            </a:r>
            <a:endParaRPr i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ADH makes the kidneys hold on to water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↑↑ ADH makes sense when kidneys think there is low blood volume (</a:t>
            </a:r>
            <a:r>
              <a:rPr b="1" lang="en">
                <a:solidFill>
                  <a:srgbClr val="14929D"/>
                </a:solidFill>
              </a:rPr>
              <a:t>EABV</a:t>
            </a:r>
            <a:r>
              <a:rPr lang="en"/>
              <a:t>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Includes states like CHF</a:t>
            </a:r>
            <a:r>
              <a:rPr lang="en"/>
              <a:t>, cirrhosis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SIADH: ↑↑ ADH disproportionate to ↓</a:t>
            </a:r>
            <a:r>
              <a:rPr b="1" lang="en">
                <a:solidFill>
                  <a:srgbClr val="14929D"/>
                </a:solidFill>
              </a:rPr>
              <a:t>EABV</a:t>
            </a:r>
            <a:endParaRPr>
              <a:solidFill>
                <a:srgbClr val="14929D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10" name="Google Shape;1110;p116"/>
          <p:cNvPicPr preferRelativeResize="0"/>
          <p:nvPr/>
        </p:nvPicPr>
        <p:blipFill rotWithShape="1">
          <a:blip r:embed="rId3">
            <a:alphaModFix/>
          </a:blip>
          <a:srcRect b="13911" l="0" r="0" t="0"/>
          <a:stretch/>
        </p:blipFill>
        <p:spPr>
          <a:xfrm>
            <a:off x="4622500" y="632850"/>
            <a:ext cx="4397601" cy="4427827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p116"/>
          <p:cNvSpPr txBox="1"/>
          <p:nvPr>
            <p:ph idx="2" type="body"/>
          </p:nvPr>
        </p:nvSpPr>
        <p:spPr>
          <a:xfrm>
            <a:off x="2905500" y="4648175"/>
            <a:ext cx="3158100" cy="4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14929D"/>
                </a:solidFill>
              </a:rPr>
              <a:t>EABV </a:t>
            </a:r>
            <a:r>
              <a:rPr lang="en">
                <a:solidFill>
                  <a:srgbClr val="14929D"/>
                </a:solidFill>
              </a:rPr>
              <a:t>= Effective arterial blood volume</a:t>
            </a:r>
            <a:endParaRPr>
              <a:solidFill>
                <a:srgbClr val="14929D"/>
              </a:solidFill>
            </a:endParaRPr>
          </a:p>
        </p:txBody>
      </p:sp>
      <p:sp>
        <p:nvSpPr>
          <p:cNvPr id="1112" name="Google Shape;1112;p116"/>
          <p:cNvSpPr/>
          <p:nvPr/>
        </p:nvSpPr>
        <p:spPr>
          <a:xfrm rot="-1799520">
            <a:off x="6423127" y="3368406"/>
            <a:ext cx="2044694" cy="1354808"/>
          </a:xfrm>
          <a:prstGeom prst="ellipse">
            <a:avLst/>
          </a:prstGeom>
          <a:solidFill>
            <a:srgbClr val="FFFF00">
              <a:alpha val="20000"/>
            </a:srgbClr>
          </a:solidFill>
          <a:ln cap="flat" cmpd="sng" w="28575">
            <a:solidFill>
              <a:srgbClr val="DF382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6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17"/>
          <p:cNvSpPr txBox="1"/>
          <p:nvPr>
            <p:ph type="title"/>
          </p:nvPr>
        </p:nvSpPr>
        <p:spPr>
          <a:xfrm>
            <a:off x="729450" y="632850"/>
            <a:ext cx="3774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Quick refresher</a:t>
            </a:r>
            <a:endParaRPr/>
          </a:p>
        </p:txBody>
      </p:sp>
      <p:sp>
        <p:nvSpPr>
          <p:cNvPr id="1118" name="Google Shape;1118;p117"/>
          <p:cNvSpPr txBox="1"/>
          <p:nvPr>
            <p:ph idx="1" type="body"/>
          </p:nvPr>
        </p:nvSpPr>
        <p:spPr>
          <a:xfrm>
            <a:off x="729325" y="1393075"/>
            <a:ext cx="3774300" cy="30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Hyponatremia is a problem with </a:t>
            </a:r>
            <a:r>
              <a:rPr b="1" lang="en" strike="sngStrike">
                <a:solidFill>
                  <a:srgbClr val="DF382C"/>
                </a:solidFill>
              </a:rPr>
              <a:t>water retention</a:t>
            </a:r>
            <a:r>
              <a:rPr lang="en"/>
              <a:t>, not salt </a:t>
            </a:r>
            <a:r>
              <a:rPr i="1" lang="en"/>
              <a:t>per se</a:t>
            </a:r>
            <a:endParaRPr i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ADH makes the kidneys hold on to water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↑↑ ADH makes sense when kidneys think there is low blood volume (</a:t>
            </a:r>
            <a:r>
              <a:rPr b="1" lang="en">
                <a:solidFill>
                  <a:srgbClr val="14929D"/>
                </a:solidFill>
              </a:rPr>
              <a:t>EABV</a:t>
            </a:r>
            <a:r>
              <a:rPr lang="en"/>
              <a:t>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SIADH: ↑↑ ADH disproportionate to ↓</a:t>
            </a:r>
            <a:r>
              <a:rPr b="1" lang="en">
                <a:solidFill>
                  <a:srgbClr val="14929D"/>
                </a:solidFill>
              </a:rPr>
              <a:t>EABV</a:t>
            </a:r>
            <a:endParaRPr>
              <a:solidFill>
                <a:srgbClr val="14929D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There is also </a:t>
            </a:r>
            <a:r>
              <a:rPr b="1" lang="en"/>
              <a:t>renal salt wasting</a:t>
            </a:r>
            <a:r>
              <a:rPr lang="en"/>
              <a:t> </a:t>
            </a:r>
            <a:r>
              <a:rPr lang="en" sz="1200">
                <a:latin typeface="Open Sans Light"/>
                <a:ea typeface="Open Sans Light"/>
                <a:cs typeface="Open Sans Light"/>
                <a:sym typeface="Open Sans Light"/>
              </a:rPr>
              <a:t>(formerly cerebral salt wasting)</a:t>
            </a:r>
            <a:r>
              <a:rPr lang="en"/>
              <a:t>, </a:t>
            </a:r>
            <a:r>
              <a:rPr i="1" lang="en">
                <a:solidFill>
                  <a:srgbClr val="B03D50"/>
                </a:solidFill>
              </a:rPr>
              <a:t>too complicated</a:t>
            </a:r>
            <a:r>
              <a:rPr lang="en"/>
              <a:t> to discuss here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Appears similar to SIADH but </a:t>
            </a:r>
            <a:r>
              <a:rPr i="1" lang="en"/>
              <a:t>better</a:t>
            </a:r>
            <a:r>
              <a:rPr lang="en"/>
              <a:t> with normal saline (not water restriction)</a:t>
            </a:r>
            <a:endParaRPr/>
          </a:p>
        </p:txBody>
      </p:sp>
      <p:pic>
        <p:nvPicPr>
          <p:cNvPr id="1119" name="Google Shape;1119;p117"/>
          <p:cNvPicPr preferRelativeResize="0"/>
          <p:nvPr/>
        </p:nvPicPr>
        <p:blipFill rotWithShape="1">
          <a:blip r:embed="rId3">
            <a:alphaModFix/>
          </a:blip>
          <a:srcRect b="13911" l="0" r="0" t="0"/>
          <a:stretch/>
        </p:blipFill>
        <p:spPr>
          <a:xfrm>
            <a:off x="4622500" y="632850"/>
            <a:ext cx="4397601" cy="4427827"/>
          </a:xfrm>
          <a:prstGeom prst="rect">
            <a:avLst/>
          </a:prstGeom>
          <a:noFill/>
          <a:ln>
            <a:noFill/>
          </a:ln>
        </p:spPr>
      </p:pic>
      <p:sp>
        <p:nvSpPr>
          <p:cNvPr id="1120" name="Google Shape;1120;p117"/>
          <p:cNvSpPr txBox="1"/>
          <p:nvPr>
            <p:ph idx="2" type="body"/>
          </p:nvPr>
        </p:nvSpPr>
        <p:spPr>
          <a:xfrm>
            <a:off x="2905500" y="4648175"/>
            <a:ext cx="3158100" cy="4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14929D"/>
                </a:solidFill>
              </a:rPr>
              <a:t>EABV </a:t>
            </a:r>
            <a:r>
              <a:rPr lang="en">
                <a:solidFill>
                  <a:srgbClr val="14929D"/>
                </a:solidFill>
              </a:rPr>
              <a:t>= Effective arterial blood volume</a:t>
            </a:r>
            <a:endParaRPr>
              <a:solidFill>
                <a:srgbClr val="14929D"/>
              </a:solidFill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1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Does Legionella cause hyponatremia?</a:t>
            </a:r>
            <a:endParaRPr/>
          </a:p>
        </p:txBody>
      </p:sp>
      <p:sp>
        <p:nvSpPr>
          <p:cNvPr id="1126" name="Google Shape;1126;p118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Pneumonia (of all types) have been associated with SIADH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Legionella </a:t>
            </a:r>
            <a:r>
              <a:rPr b="1" i="1" lang="en"/>
              <a:t>disproportionately</a:t>
            </a:r>
            <a:r>
              <a:rPr b="1" i="1" lang="en"/>
              <a:t> </a:t>
            </a:r>
            <a:r>
              <a:rPr lang="en"/>
              <a:t>causes hyponatremia</a:t>
            </a:r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11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Does Legionella cause hyponatremia?</a:t>
            </a:r>
            <a:endParaRPr/>
          </a:p>
        </p:txBody>
      </p:sp>
      <p:sp>
        <p:nvSpPr>
          <p:cNvPr id="1132" name="Google Shape;1132;p119"/>
          <p:cNvSpPr txBox="1"/>
          <p:nvPr>
            <p:ph idx="1" type="body"/>
          </p:nvPr>
        </p:nvSpPr>
        <p:spPr>
          <a:xfrm>
            <a:off x="729450" y="1393075"/>
            <a:ext cx="7688700" cy="15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Pneumonia (of all types) have been associated with SIADH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Legionella </a:t>
            </a:r>
            <a:r>
              <a:rPr i="1" lang="en"/>
              <a:t>disproportionately </a:t>
            </a:r>
            <a:r>
              <a:rPr lang="en"/>
              <a:t>causes hyponatremia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Highlighted by a large, multicenter prospective study (</a:t>
            </a:r>
            <a:r>
              <a:rPr b="1" lang="en">
                <a:solidFill>
                  <a:srgbClr val="DF382C"/>
                </a:solidFill>
              </a:rPr>
              <a:t>Schuetz et al</a:t>
            </a:r>
            <a:r>
              <a:rPr lang="en"/>
              <a:t>, 2013)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5</a:t>
            </a:r>
            <a:r>
              <a:rPr lang="en"/>
              <a:t>]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Post-hoc analysis of </a:t>
            </a:r>
            <a:r>
              <a:rPr b="1" lang="en"/>
              <a:t>873 patients</a:t>
            </a:r>
            <a:r>
              <a:rPr lang="en"/>
              <a:t> enrolled in a </a:t>
            </a:r>
            <a:r>
              <a:rPr b="1" lang="en"/>
              <a:t>pneumonia </a:t>
            </a:r>
            <a:r>
              <a:rPr b="1" lang="en"/>
              <a:t>trial</a:t>
            </a:r>
            <a:r>
              <a:rPr lang="en"/>
              <a:t> </a:t>
            </a:r>
            <a:r>
              <a:rPr lang="en"/>
              <a:t>looking at procalcitonin</a:t>
            </a:r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12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Does Legionella cause hyponatremia?</a:t>
            </a:r>
            <a:endParaRPr/>
          </a:p>
        </p:txBody>
      </p:sp>
      <p:sp>
        <p:nvSpPr>
          <p:cNvPr id="1138" name="Google Shape;1138;p120"/>
          <p:cNvSpPr txBox="1"/>
          <p:nvPr>
            <p:ph idx="1" type="body"/>
          </p:nvPr>
        </p:nvSpPr>
        <p:spPr>
          <a:xfrm>
            <a:off x="729450" y="1393075"/>
            <a:ext cx="7688700" cy="30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Pneumonia (of all types) have been associated with SIADH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Legionella </a:t>
            </a:r>
            <a:r>
              <a:rPr i="1" lang="en"/>
              <a:t>disproportionately </a:t>
            </a:r>
            <a:r>
              <a:rPr lang="en"/>
              <a:t>causes hyponatremia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Highlighted by a large, multicenter prospective study (</a:t>
            </a:r>
            <a:r>
              <a:rPr b="1" lang="en"/>
              <a:t>Schuetz et al</a:t>
            </a:r>
            <a:r>
              <a:rPr lang="en"/>
              <a:t>, 2013)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5</a:t>
            </a:r>
            <a:r>
              <a:rPr lang="en"/>
              <a:t>]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Post-hoc analysis of </a:t>
            </a:r>
            <a:r>
              <a:rPr b="1" lang="en"/>
              <a:t>873 patients</a:t>
            </a:r>
            <a:r>
              <a:rPr lang="en"/>
              <a:t> enrolled in a </a:t>
            </a:r>
            <a:r>
              <a:rPr b="1" lang="en"/>
              <a:t>pneumonia </a:t>
            </a:r>
            <a:r>
              <a:rPr b="1" lang="en"/>
              <a:t>trial</a:t>
            </a:r>
            <a:r>
              <a:rPr lang="en"/>
              <a:t> looking at procalcitonin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39" name="Google Shape;1139;p120"/>
          <p:cNvSpPr/>
          <p:nvPr/>
        </p:nvSpPr>
        <p:spPr>
          <a:xfrm>
            <a:off x="3090800" y="2847000"/>
            <a:ext cx="1549500" cy="5898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Legionnaires’ dz 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(n=27)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0" name="Google Shape;1140;p120"/>
          <p:cNvSpPr/>
          <p:nvPr/>
        </p:nvSpPr>
        <p:spPr>
          <a:xfrm>
            <a:off x="5072000" y="2847000"/>
            <a:ext cx="1604400" cy="5898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Other form of CAP</a:t>
            </a:r>
            <a:endParaRPr sz="12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(n=846)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1" name="Google Shape;1141;p120"/>
          <p:cNvSpPr/>
          <p:nvPr/>
        </p:nvSpPr>
        <p:spPr>
          <a:xfrm>
            <a:off x="4640300" y="2847000"/>
            <a:ext cx="431700" cy="58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vs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2" name="Google Shape;1142;p120"/>
          <p:cNvSpPr txBox="1"/>
          <p:nvPr/>
        </p:nvSpPr>
        <p:spPr>
          <a:xfrm>
            <a:off x="1620200" y="2847000"/>
            <a:ext cx="1470600" cy="58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They 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compared: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12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Does Legionella cause hyponatremia?</a:t>
            </a:r>
            <a:endParaRPr/>
          </a:p>
        </p:txBody>
      </p:sp>
      <p:sp>
        <p:nvSpPr>
          <p:cNvPr id="1148" name="Google Shape;1148;p121"/>
          <p:cNvSpPr txBox="1"/>
          <p:nvPr>
            <p:ph idx="1" type="body"/>
          </p:nvPr>
        </p:nvSpPr>
        <p:spPr>
          <a:xfrm>
            <a:off x="729450" y="1393075"/>
            <a:ext cx="7688700" cy="30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Pneumonia (of all types) have been associated with SIADH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Legionella </a:t>
            </a:r>
            <a:r>
              <a:rPr i="1" lang="en"/>
              <a:t>disproportionately </a:t>
            </a:r>
            <a:r>
              <a:rPr lang="en"/>
              <a:t>causes hyponatremia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Highlighted by a large, multicenter prospective study (</a:t>
            </a:r>
            <a:r>
              <a:rPr b="1" lang="en"/>
              <a:t>Schuetz et al</a:t>
            </a:r>
            <a:r>
              <a:rPr lang="en"/>
              <a:t>, 2013)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5</a:t>
            </a:r>
            <a:r>
              <a:rPr lang="en"/>
              <a:t>]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Post-hoc analysis of </a:t>
            </a:r>
            <a:r>
              <a:rPr b="1" lang="en"/>
              <a:t>873 patients</a:t>
            </a:r>
            <a:r>
              <a:rPr lang="en"/>
              <a:t> enrolled in a </a:t>
            </a:r>
            <a:r>
              <a:rPr b="1" lang="en"/>
              <a:t>pneumonia trial</a:t>
            </a:r>
            <a:r>
              <a:rPr lang="en"/>
              <a:t> looking at procalcitonin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Used left over blood to measure </a:t>
            </a:r>
            <a:r>
              <a:rPr b="1" lang="en">
                <a:solidFill>
                  <a:srgbClr val="356635"/>
                </a:solidFill>
              </a:rPr>
              <a:t>copeptin</a:t>
            </a:r>
            <a:r>
              <a:rPr lang="en"/>
              <a:t>, in addition to serum sodium levels (on admission)</a:t>
            </a:r>
            <a:endParaRPr b="1">
              <a:solidFill>
                <a:srgbClr val="DF382C"/>
              </a:solidFill>
            </a:endParaRPr>
          </a:p>
        </p:txBody>
      </p:sp>
      <p:sp>
        <p:nvSpPr>
          <p:cNvPr id="1149" name="Google Shape;1149;p121"/>
          <p:cNvSpPr/>
          <p:nvPr/>
        </p:nvSpPr>
        <p:spPr>
          <a:xfrm>
            <a:off x="3090800" y="2847000"/>
            <a:ext cx="1549500" cy="5898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Legionnaires’ dz 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(n=27)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50" name="Google Shape;1150;p121"/>
          <p:cNvSpPr/>
          <p:nvPr/>
        </p:nvSpPr>
        <p:spPr>
          <a:xfrm>
            <a:off x="5072000" y="2847000"/>
            <a:ext cx="1604400" cy="5898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Other form of CAP</a:t>
            </a:r>
            <a:endParaRPr sz="12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(n=846)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51" name="Google Shape;1151;p121"/>
          <p:cNvSpPr/>
          <p:nvPr/>
        </p:nvSpPr>
        <p:spPr>
          <a:xfrm>
            <a:off x="4640300" y="2847000"/>
            <a:ext cx="431700" cy="58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vs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52" name="Google Shape;1152;p121"/>
          <p:cNvSpPr txBox="1"/>
          <p:nvPr/>
        </p:nvSpPr>
        <p:spPr>
          <a:xfrm>
            <a:off x="1620200" y="2847000"/>
            <a:ext cx="1470600" cy="58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They compared: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53" name="Google Shape;1153;p121"/>
          <p:cNvSpPr/>
          <p:nvPr/>
        </p:nvSpPr>
        <p:spPr>
          <a:xfrm>
            <a:off x="5701875" y="3976550"/>
            <a:ext cx="2920800" cy="10206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56635"/>
                </a:solidFill>
                <a:latin typeface="Open Sans"/>
                <a:ea typeface="Open Sans"/>
                <a:cs typeface="Open Sans"/>
                <a:sym typeface="Open Sans"/>
              </a:rPr>
              <a:t>Copeptin / CT-ProVasopressin</a:t>
            </a:r>
            <a:endParaRPr sz="1200">
              <a:solidFill>
                <a:srgbClr val="35663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 terminal provasopressin (referred to as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CT-ProVasopressin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in the article) is a stable laboratory surrogate of ADH levels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Updates since conference</a:t>
            </a:r>
            <a:endParaRPr/>
          </a:p>
        </p:txBody>
      </p:sp>
      <p:sp>
        <p:nvSpPr>
          <p:cNvPr id="176" name="Google Shape;176;p23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3"/>
          <p:cNvSpPr/>
          <p:nvPr/>
        </p:nvSpPr>
        <p:spPr>
          <a:xfrm>
            <a:off x="4790000" y="1393050"/>
            <a:ext cx="3481500" cy="11787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Admitted to Ruby (DKA)</a:t>
            </a:r>
            <a:endParaRPr>
              <a:solidFill>
                <a:srgbClr val="E4A1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No real infectious concerns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They get a CT chest (as one does for DKA)</a:t>
            </a:r>
            <a:endParaRPr b="1" sz="10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78" name="Google Shape;178;p23"/>
          <p:cNvGrpSpPr/>
          <p:nvPr/>
        </p:nvGrpSpPr>
        <p:grpSpPr>
          <a:xfrm>
            <a:off x="939022" y="1393050"/>
            <a:ext cx="3516676" cy="3261026"/>
            <a:chOff x="1460147" y="1558625"/>
            <a:chExt cx="3516676" cy="3261026"/>
          </a:xfrm>
        </p:grpSpPr>
        <p:pic>
          <p:nvPicPr>
            <p:cNvPr id="179" name="Google Shape;179;p23"/>
            <p:cNvPicPr preferRelativeResize="0"/>
            <p:nvPr/>
          </p:nvPicPr>
          <p:blipFill rotWithShape="1">
            <a:blip r:embed="rId3">
              <a:alphaModFix/>
            </a:blip>
            <a:srcRect b="0" l="80311" r="0" t="0"/>
            <a:stretch/>
          </p:blipFill>
          <p:spPr>
            <a:xfrm>
              <a:off x="3707708" y="1558625"/>
              <a:ext cx="1269116" cy="3261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3"/>
            <p:cNvPicPr preferRelativeResize="0"/>
            <p:nvPr/>
          </p:nvPicPr>
          <p:blipFill rotWithShape="1">
            <a:blip r:embed="rId3">
              <a:alphaModFix/>
            </a:blip>
            <a:srcRect b="0" l="0" r="64864" t="0"/>
            <a:stretch/>
          </p:blipFill>
          <p:spPr>
            <a:xfrm>
              <a:off x="1460147" y="1558625"/>
              <a:ext cx="2264916" cy="326102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12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Schuetz et al (2013)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5</a:t>
            </a:r>
            <a:r>
              <a:rPr lang="en"/>
              <a:t>]</a:t>
            </a:r>
            <a:endParaRPr/>
          </a:p>
        </p:txBody>
      </p:sp>
      <p:sp>
        <p:nvSpPr>
          <p:cNvPr id="1159" name="Google Shape;1159;p122"/>
          <p:cNvSpPr txBox="1"/>
          <p:nvPr>
            <p:ph idx="1" type="body"/>
          </p:nvPr>
        </p:nvSpPr>
        <p:spPr>
          <a:xfrm>
            <a:off x="729450" y="1393075"/>
            <a:ext cx="47130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Patients with </a:t>
            </a:r>
            <a:r>
              <a:rPr b="1" lang="en">
                <a:solidFill>
                  <a:srgbClr val="2F5AA2"/>
                </a:solidFill>
              </a:rPr>
              <a:t>Legionnaires’ disease</a:t>
            </a:r>
            <a:r>
              <a:rPr lang="en"/>
              <a:t> 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More frequently had </a:t>
            </a:r>
            <a:r>
              <a:rPr b="1" lang="en">
                <a:solidFill>
                  <a:srgbClr val="DF382C"/>
                </a:solidFill>
              </a:rPr>
              <a:t>low sodium levels</a:t>
            </a:r>
            <a:r>
              <a:rPr lang="en"/>
              <a:t>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Defined as Na &lt; 130 (mmol/L)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44.4% vs 8.2% (p &lt; 0.01)</a:t>
            </a:r>
            <a:endParaRPr/>
          </a:p>
        </p:txBody>
      </p:sp>
      <p:pic>
        <p:nvPicPr>
          <p:cNvPr id="1160" name="Google Shape;1160;p122"/>
          <p:cNvPicPr preferRelativeResize="0"/>
          <p:nvPr/>
        </p:nvPicPr>
        <p:blipFill rotWithShape="1">
          <a:blip r:embed="rId4">
            <a:alphaModFix/>
          </a:blip>
          <a:srcRect b="51463" l="0" r="0" t="0"/>
          <a:stretch/>
        </p:blipFill>
        <p:spPr>
          <a:xfrm>
            <a:off x="5494775" y="1257525"/>
            <a:ext cx="3371899" cy="34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12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Schuetz et al (2013)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5</a:t>
            </a:r>
            <a:r>
              <a:rPr lang="en"/>
              <a:t>]</a:t>
            </a:r>
            <a:endParaRPr/>
          </a:p>
        </p:txBody>
      </p:sp>
      <p:sp>
        <p:nvSpPr>
          <p:cNvPr id="1166" name="Google Shape;1166;p123"/>
          <p:cNvSpPr txBox="1"/>
          <p:nvPr>
            <p:ph idx="1" type="body"/>
          </p:nvPr>
        </p:nvSpPr>
        <p:spPr>
          <a:xfrm>
            <a:off x="729450" y="1393075"/>
            <a:ext cx="47130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Patients with </a:t>
            </a:r>
            <a:r>
              <a:rPr b="1" lang="en">
                <a:solidFill>
                  <a:srgbClr val="2F5AA2"/>
                </a:solidFill>
              </a:rPr>
              <a:t>Legionnaires’ disease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More frequently had </a:t>
            </a:r>
            <a:r>
              <a:rPr b="1" lang="en"/>
              <a:t>low sodium levels</a:t>
            </a:r>
            <a:endParaRPr b="1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44.4% vs 8.2% (p &lt; 0.01)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Had </a:t>
            </a:r>
            <a:r>
              <a:rPr b="1" lang="en">
                <a:solidFill>
                  <a:srgbClr val="DF382C"/>
                </a:solidFill>
              </a:rPr>
              <a:t>similar levels</a:t>
            </a:r>
            <a:r>
              <a:rPr lang="en"/>
              <a:t> of CT-ProVasopressin/</a:t>
            </a:r>
            <a:r>
              <a:rPr b="1" lang="en">
                <a:solidFill>
                  <a:srgbClr val="356635"/>
                </a:solidFill>
              </a:rPr>
              <a:t>copeptin</a:t>
            </a:r>
            <a:endParaRPr b="1">
              <a:solidFill>
                <a:srgbClr val="356635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39.4 ±7 vs 51.2 ±2.7 (p = 0.43)</a:t>
            </a:r>
            <a:endParaRPr/>
          </a:p>
        </p:txBody>
      </p:sp>
      <p:pic>
        <p:nvPicPr>
          <p:cNvPr id="1167" name="Google Shape;1167;p123"/>
          <p:cNvPicPr preferRelativeResize="0"/>
          <p:nvPr/>
        </p:nvPicPr>
        <p:blipFill rotWithShape="1">
          <a:blip r:embed="rId4">
            <a:alphaModFix/>
          </a:blip>
          <a:srcRect b="0" l="0" r="0" t="48445"/>
          <a:stretch/>
        </p:blipFill>
        <p:spPr>
          <a:xfrm>
            <a:off x="5494775" y="1069625"/>
            <a:ext cx="3277526" cy="35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12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Schuetz et al (2013)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5</a:t>
            </a:r>
            <a:r>
              <a:rPr lang="en"/>
              <a:t>]</a:t>
            </a:r>
            <a:endParaRPr/>
          </a:p>
        </p:txBody>
      </p:sp>
      <p:sp>
        <p:nvSpPr>
          <p:cNvPr id="1173" name="Google Shape;1173;p124"/>
          <p:cNvSpPr txBox="1"/>
          <p:nvPr>
            <p:ph idx="1" type="body"/>
          </p:nvPr>
        </p:nvSpPr>
        <p:spPr>
          <a:xfrm>
            <a:off x="729450" y="1393075"/>
            <a:ext cx="4569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Patients with </a:t>
            </a:r>
            <a:r>
              <a:rPr b="1" lang="en">
                <a:solidFill>
                  <a:srgbClr val="2F5AA2"/>
                </a:solidFill>
              </a:rPr>
              <a:t>Legionnaires’ disease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More frequently had </a:t>
            </a:r>
            <a:r>
              <a:rPr b="1" lang="en"/>
              <a:t>low sodium levels</a:t>
            </a:r>
            <a:endParaRPr b="1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44.4% vs 8.2% (p &lt; 0.01)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Had </a:t>
            </a:r>
            <a:r>
              <a:rPr b="1" lang="en"/>
              <a:t>similar levels</a:t>
            </a:r>
            <a:r>
              <a:rPr lang="en"/>
              <a:t> of CT-ProVasopressin/</a:t>
            </a:r>
            <a:r>
              <a:rPr b="1" lang="en">
                <a:solidFill>
                  <a:srgbClr val="356635"/>
                </a:solidFill>
              </a:rPr>
              <a:t>copeptin</a:t>
            </a:r>
            <a:endParaRPr b="1">
              <a:solidFill>
                <a:srgbClr val="356635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39.4 ±7 vs 51.2 ±2.7 (p = 0.43)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Interestingly, </a:t>
            </a:r>
            <a:r>
              <a:rPr b="1" lang="en">
                <a:solidFill>
                  <a:srgbClr val="356635"/>
                </a:solidFill>
              </a:rPr>
              <a:t>copeptin </a:t>
            </a:r>
            <a:r>
              <a:rPr lang="en"/>
              <a:t>levels were associated with </a:t>
            </a:r>
            <a:r>
              <a:rPr b="1" lang="en"/>
              <a:t>increased </a:t>
            </a:r>
            <a:r>
              <a:rPr b="1" lang="en">
                <a:solidFill>
                  <a:srgbClr val="DF382C"/>
                </a:solidFill>
              </a:rPr>
              <a:t>severity of pneumonia</a:t>
            </a:r>
            <a:r>
              <a:rPr lang="en"/>
              <a:t>, just not with the etiology of the pneumonia</a:t>
            </a:r>
            <a:endParaRPr/>
          </a:p>
        </p:txBody>
      </p:sp>
      <p:pic>
        <p:nvPicPr>
          <p:cNvPr id="1174" name="Google Shape;1174;p124"/>
          <p:cNvPicPr preferRelativeResize="0"/>
          <p:nvPr/>
        </p:nvPicPr>
        <p:blipFill rotWithShape="1">
          <a:blip r:embed="rId4">
            <a:alphaModFix/>
          </a:blip>
          <a:srcRect b="0" l="0" r="0" t="47246"/>
          <a:stretch/>
        </p:blipFill>
        <p:spPr>
          <a:xfrm>
            <a:off x="5298763" y="1166962"/>
            <a:ext cx="3669551" cy="271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8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12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Schuetz et al (2013)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5</a:t>
            </a:r>
            <a:r>
              <a:rPr lang="en"/>
              <a:t>]</a:t>
            </a:r>
            <a:endParaRPr/>
          </a:p>
        </p:txBody>
      </p:sp>
      <p:sp>
        <p:nvSpPr>
          <p:cNvPr id="1180" name="Google Shape;1180;p125"/>
          <p:cNvSpPr txBox="1"/>
          <p:nvPr>
            <p:ph idx="1" type="body"/>
          </p:nvPr>
        </p:nvSpPr>
        <p:spPr>
          <a:xfrm>
            <a:off x="729450" y="1393075"/>
            <a:ext cx="4626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Patients with </a:t>
            </a:r>
            <a:r>
              <a:rPr b="1" lang="en">
                <a:solidFill>
                  <a:srgbClr val="2F5AA2"/>
                </a:solidFill>
              </a:rPr>
              <a:t>Legionnaires’ disease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More frequently had </a:t>
            </a:r>
            <a:r>
              <a:rPr b="1" lang="en"/>
              <a:t>low sodium levels</a:t>
            </a:r>
            <a:endParaRPr b="1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44.4% vs 8.2% (p &lt; 0.01)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Had </a:t>
            </a:r>
            <a:r>
              <a:rPr b="1" lang="en"/>
              <a:t>similar levels</a:t>
            </a:r>
            <a:r>
              <a:rPr lang="en"/>
              <a:t> of CT-ProVasopressin/</a:t>
            </a:r>
            <a:r>
              <a:rPr b="1" lang="en">
                <a:solidFill>
                  <a:srgbClr val="0C622E"/>
                </a:solidFill>
              </a:rPr>
              <a:t>copeptin</a:t>
            </a:r>
            <a:endParaRPr b="1">
              <a:solidFill>
                <a:srgbClr val="0C622E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39.4 ±7 vs 51.2 ±2.7 (p = 0.43)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Interestingly, </a:t>
            </a:r>
            <a:r>
              <a:rPr b="1" lang="en">
                <a:solidFill>
                  <a:srgbClr val="0C622E"/>
                </a:solidFill>
              </a:rPr>
              <a:t>copeptin </a:t>
            </a:r>
            <a:r>
              <a:rPr lang="en"/>
              <a:t>levels were associated with </a:t>
            </a:r>
            <a:r>
              <a:rPr b="1" lang="en"/>
              <a:t>increased severity of pneumonia</a:t>
            </a:r>
            <a:r>
              <a:rPr lang="en"/>
              <a:t>, just not with the etiology of the pneumonia</a:t>
            </a:r>
            <a:endParaRPr b="1"/>
          </a:p>
        </p:txBody>
      </p:sp>
      <p:sp>
        <p:nvSpPr>
          <p:cNvPr id="1181" name="Google Shape;1181;p125"/>
          <p:cNvSpPr/>
          <p:nvPr/>
        </p:nvSpPr>
        <p:spPr>
          <a:xfrm>
            <a:off x="5788400" y="1168050"/>
            <a:ext cx="2878500" cy="19899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Author’s conclusions</a:t>
            </a:r>
            <a:endParaRPr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Although legionella is associated with hyponatremia, there is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no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evidence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that </a:t>
            </a:r>
            <a:r>
              <a:rPr b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ADH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is driving this process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Rather, an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ADH-independent process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may be driving hyponatremia, such as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direct renal effects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of cytokines or toxins, as well as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natriuretic hormones</a:t>
            </a:r>
            <a:endParaRPr b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82" name="Google Shape;1182;p125"/>
          <p:cNvSpPr/>
          <p:nvPr/>
        </p:nvSpPr>
        <p:spPr>
          <a:xfrm>
            <a:off x="5788400" y="3452575"/>
            <a:ext cx="2878500" cy="11718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Why it matters?</a:t>
            </a:r>
            <a:endParaRPr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Volume management with sepsis &amp; ARDS is challenging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Fluid restricting when it’s not ADH makes things worse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26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not SIADH, then what </a:t>
            </a:r>
            <a:r>
              <a:rPr i="1" lang="en"/>
              <a:t>does</a:t>
            </a:r>
            <a:r>
              <a:rPr lang="en"/>
              <a:t> cause hyponatremia?</a:t>
            </a:r>
            <a:endParaRPr/>
          </a:p>
        </p:txBody>
      </p:sp>
      <p:sp>
        <p:nvSpPr>
          <p:cNvPr id="1188" name="Google Shape;1188;p126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Not a whole lot on the </a:t>
            </a:r>
            <a:r>
              <a:rPr lang="en"/>
              <a:t>pathophysiology</a:t>
            </a:r>
            <a:r>
              <a:rPr lang="en"/>
              <a:t> that I could find on PubMed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 few interesting case reports on  </a:t>
            </a:r>
            <a:r>
              <a:rPr b="1" lang="en"/>
              <a:t>acquired Fanconi syndrome</a:t>
            </a:r>
            <a:r>
              <a:rPr lang="en"/>
              <a:t> in Legionella</a:t>
            </a:r>
            <a:endParaRPr/>
          </a:p>
        </p:txBody>
      </p:sp>
      <p:sp>
        <p:nvSpPr>
          <p:cNvPr id="1189" name="Google Shape;1189;p126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90" name="Google Shape;1190;p126"/>
          <p:cNvSpPr/>
          <p:nvPr/>
        </p:nvSpPr>
        <p:spPr>
          <a:xfrm>
            <a:off x="4923275" y="1393075"/>
            <a:ext cx="2878500" cy="19899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Author’s conclusions</a:t>
            </a:r>
            <a:endParaRPr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Although legionella is associated with hyponatremia, there is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no evidence that </a:t>
            </a:r>
            <a:r>
              <a:rPr b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ADH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is driving this process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Rather, an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ADH-independent process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may be driving hyponatremia, such as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direct renal effects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of cytokines or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toxins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, as well as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natriuretic hormones</a:t>
            </a:r>
            <a:endParaRPr b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127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Fanconi syndrome (more nephrology)</a:t>
            </a:r>
            <a:endParaRPr/>
          </a:p>
        </p:txBody>
      </p:sp>
      <p:sp>
        <p:nvSpPr>
          <p:cNvPr id="1196" name="Google Shape;1196;p127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DF382C"/>
                </a:solidFill>
              </a:rPr>
              <a:t>Fanconi syndrome</a:t>
            </a:r>
            <a:r>
              <a:rPr lang="en"/>
              <a:t> is </a:t>
            </a:r>
            <a:r>
              <a:rPr lang="en"/>
              <a:t>generalized dysfunction of </a:t>
            </a:r>
            <a:r>
              <a:rPr lang="en"/>
              <a:t>the PCT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Same syndrome that occurs with </a:t>
            </a:r>
            <a:r>
              <a:rPr b="1" lang="en"/>
              <a:t>aminoglycosides</a:t>
            </a:r>
            <a:r>
              <a:rPr lang="en"/>
              <a:t>, </a:t>
            </a:r>
            <a:r>
              <a:rPr b="1" lang="en">
                <a:solidFill>
                  <a:srgbClr val="3B71CA"/>
                </a:solidFill>
              </a:rPr>
              <a:t>tenofovir</a:t>
            </a:r>
            <a:r>
              <a:rPr lang="en"/>
              <a:t>, </a:t>
            </a:r>
            <a:r>
              <a:rPr b="1" lang="en"/>
              <a:t>tetracyclines</a:t>
            </a:r>
            <a:endParaRPr b="1"/>
          </a:p>
        </p:txBody>
      </p:sp>
      <p:sp>
        <p:nvSpPr>
          <p:cNvPr id="1197" name="Google Shape;1197;p127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98" name="Google Shape;1198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9322" y="1276000"/>
            <a:ext cx="3322150" cy="380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9" name="Google Shape;1199;p127"/>
          <p:cNvSpPr/>
          <p:nvPr/>
        </p:nvSpPr>
        <p:spPr>
          <a:xfrm>
            <a:off x="5009800" y="1242625"/>
            <a:ext cx="1777500" cy="613500"/>
          </a:xfrm>
          <a:prstGeom prst="rect">
            <a:avLst/>
          </a:prstGeom>
          <a:solidFill>
            <a:srgbClr val="FFFF00">
              <a:alpha val="20000"/>
            </a:srgbClr>
          </a:solidFill>
          <a:ln cap="flat" cmpd="sng" w="19050">
            <a:solidFill>
              <a:srgbClr val="DF382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128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Fanconi syndrome (more nephrology)</a:t>
            </a:r>
            <a:endParaRPr/>
          </a:p>
        </p:txBody>
      </p:sp>
      <p:sp>
        <p:nvSpPr>
          <p:cNvPr id="1205" name="Google Shape;1205;p128"/>
          <p:cNvSpPr txBox="1"/>
          <p:nvPr>
            <p:ph idx="1" type="body"/>
          </p:nvPr>
        </p:nvSpPr>
        <p:spPr>
          <a:xfrm>
            <a:off x="729325" y="1393075"/>
            <a:ext cx="3774300" cy="26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Fanconi syndrome</a:t>
            </a:r>
            <a:r>
              <a:rPr lang="en"/>
              <a:t> is generalized dysfunction of the PCT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PCT reabsorbs key nutrients, such as </a:t>
            </a:r>
            <a:r>
              <a:rPr lang="en"/>
              <a:t>phosphate</a:t>
            </a:r>
            <a:r>
              <a:rPr lang="en"/>
              <a:t>, glucose, and amino acids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Results in</a:t>
            </a:r>
            <a:r>
              <a:rPr lang="en"/>
              <a:t>: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Hypokalemia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3B71CA"/>
              </a:buClr>
              <a:buSzPts val="1100"/>
              <a:buChar char="○"/>
            </a:pPr>
            <a:r>
              <a:rPr b="1" lang="en">
                <a:solidFill>
                  <a:srgbClr val="3B71CA"/>
                </a:solidFill>
              </a:rPr>
              <a:t>Hypophosphatemia</a:t>
            </a:r>
            <a:r>
              <a:rPr lang="en">
                <a:solidFill>
                  <a:srgbClr val="3B71CA"/>
                </a:solidFill>
              </a:rPr>
              <a:t> </a:t>
            </a:r>
            <a:endParaRPr>
              <a:solidFill>
                <a:srgbClr val="3B71CA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>
                <a:solidFill>
                  <a:srgbClr val="DF382C"/>
                </a:solidFill>
              </a:rPr>
              <a:t>Hypouricemia</a:t>
            </a:r>
            <a:r>
              <a:rPr lang="en"/>
              <a:t>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Metabolic acidosis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+/- hyponatremia (collecting duct can compensate, with use of ADH)</a:t>
            </a:r>
            <a:endParaRPr/>
          </a:p>
        </p:txBody>
      </p:sp>
      <p:sp>
        <p:nvSpPr>
          <p:cNvPr id="1206" name="Google Shape;1206;p128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07" name="Google Shape;1207;p128"/>
          <p:cNvPicPr preferRelativeResize="0"/>
          <p:nvPr/>
        </p:nvPicPr>
        <p:blipFill rotWithShape="1">
          <a:blip r:embed="rId3">
            <a:alphaModFix/>
          </a:blip>
          <a:srcRect b="0" l="0" r="31759" t="0"/>
          <a:stretch/>
        </p:blipFill>
        <p:spPr>
          <a:xfrm>
            <a:off x="4643600" y="1393075"/>
            <a:ext cx="3873975" cy="348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8" name="Google Shape;1208;p128"/>
          <p:cNvSpPr/>
          <p:nvPr/>
        </p:nvSpPr>
        <p:spPr>
          <a:xfrm>
            <a:off x="5294675" y="1604400"/>
            <a:ext cx="1591800" cy="17538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2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129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Kinoshita-Katahashi et al (2013)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6</a:t>
            </a:r>
            <a:r>
              <a:rPr lang="en"/>
              <a:t>]</a:t>
            </a:r>
            <a:endParaRPr/>
          </a:p>
        </p:txBody>
      </p:sp>
      <p:sp>
        <p:nvSpPr>
          <p:cNvPr id="1214" name="Google Shape;1214;p129"/>
          <p:cNvSpPr txBox="1"/>
          <p:nvPr>
            <p:ph idx="1" type="body"/>
          </p:nvPr>
        </p:nvSpPr>
        <p:spPr>
          <a:xfrm>
            <a:off x="729325" y="1393075"/>
            <a:ext cx="7688400" cy="4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Case report of 2 cases of acquired Fanconi syndrome + Legionella out of Japan</a:t>
            </a:r>
            <a:endParaRPr/>
          </a:p>
        </p:txBody>
      </p:sp>
      <p:grpSp>
        <p:nvGrpSpPr>
          <p:cNvPr id="1215" name="Google Shape;1215;p129"/>
          <p:cNvGrpSpPr/>
          <p:nvPr/>
        </p:nvGrpSpPr>
        <p:grpSpPr>
          <a:xfrm>
            <a:off x="1233173" y="1832575"/>
            <a:ext cx="5849277" cy="3010923"/>
            <a:chOff x="1233173" y="1832575"/>
            <a:chExt cx="5849277" cy="3010923"/>
          </a:xfrm>
        </p:grpSpPr>
        <p:grpSp>
          <p:nvGrpSpPr>
            <p:cNvPr id="1216" name="Google Shape;1216;p129"/>
            <p:cNvGrpSpPr/>
            <p:nvPr/>
          </p:nvGrpSpPr>
          <p:grpSpPr>
            <a:xfrm>
              <a:off x="1233173" y="1832575"/>
              <a:ext cx="5849277" cy="3010923"/>
              <a:chOff x="1233173" y="1832575"/>
              <a:chExt cx="5849277" cy="3010923"/>
            </a:xfrm>
          </p:grpSpPr>
          <p:pic>
            <p:nvPicPr>
              <p:cNvPr id="1217" name="Google Shape;1217;p129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233173" y="1850273"/>
                <a:ext cx="5849275" cy="29932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18" name="Google Shape;1218;p129"/>
              <p:cNvSpPr/>
              <p:nvPr/>
            </p:nvSpPr>
            <p:spPr>
              <a:xfrm>
                <a:off x="1281950" y="1863925"/>
                <a:ext cx="943800" cy="243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Open Sans"/>
                    <a:ea typeface="Open Sans"/>
                    <a:cs typeface="Open Sans"/>
                    <a:sym typeface="Open Sans"/>
                  </a:rPr>
                  <a:t>CRP</a:t>
                </a:r>
                <a:endParaRPr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19" name="Google Shape;1219;p129"/>
              <p:cNvSpPr/>
              <p:nvPr/>
            </p:nvSpPr>
            <p:spPr>
              <a:xfrm>
                <a:off x="6138650" y="1832575"/>
                <a:ext cx="943800" cy="243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Open Sans"/>
                    <a:ea typeface="Open Sans"/>
                    <a:cs typeface="Open Sans"/>
                    <a:sym typeface="Open Sans"/>
                  </a:rPr>
                  <a:t>Phos</a:t>
                </a:r>
                <a:endParaRPr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sp>
          <p:nvSpPr>
            <p:cNvPr id="1220" name="Google Shape;1220;p129"/>
            <p:cNvSpPr txBox="1"/>
            <p:nvPr/>
          </p:nvSpPr>
          <p:spPr>
            <a:xfrm>
              <a:off x="2996425" y="2094175"/>
              <a:ext cx="18168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rgbClr val="14A44D"/>
                  </a:solidFill>
                  <a:latin typeface="Open Sans"/>
                  <a:ea typeface="Open Sans"/>
                  <a:cs typeface="Open Sans"/>
                  <a:sym typeface="Open Sans"/>
                </a:rPr>
                <a:t>Case 1</a:t>
              </a:r>
              <a:endParaRPr b="1" sz="1300">
                <a:solidFill>
                  <a:srgbClr val="14A44D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221" name="Google Shape;1221;p129"/>
          <p:cNvSpPr/>
          <p:nvPr/>
        </p:nvSpPr>
        <p:spPr>
          <a:xfrm>
            <a:off x="2342700" y="2586425"/>
            <a:ext cx="3695600" cy="1017150"/>
          </a:xfrm>
          <a:custGeom>
            <a:rect b="b" l="l" r="r" t="t"/>
            <a:pathLst>
              <a:path extrusionOk="0" h="40686" w="147824">
                <a:moveTo>
                  <a:pt x="0" y="40288"/>
                </a:moveTo>
                <a:lnTo>
                  <a:pt x="13927" y="40686"/>
                </a:lnTo>
                <a:lnTo>
                  <a:pt x="22482" y="38995"/>
                </a:lnTo>
                <a:lnTo>
                  <a:pt x="35912" y="33623"/>
                </a:lnTo>
                <a:lnTo>
                  <a:pt x="45064" y="30042"/>
                </a:lnTo>
                <a:lnTo>
                  <a:pt x="53818" y="21786"/>
                </a:lnTo>
                <a:lnTo>
                  <a:pt x="67148" y="10147"/>
                </a:lnTo>
                <a:lnTo>
                  <a:pt x="84855" y="0"/>
                </a:lnTo>
                <a:lnTo>
                  <a:pt x="147824" y="2586"/>
                </a:lnTo>
              </a:path>
            </a:pathLst>
          </a:custGeom>
          <a:noFill/>
          <a:ln cap="flat" cmpd="sng" w="19050">
            <a:solidFill>
              <a:srgbClr val="DF382C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22" name="Google Shape;1222;p129"/>
          <p:cNvSpPr/>
          <p:nvPr/>
        </p:nvSpPr>
        <p:spPr>
          <a:xfrm>
            <a:off x="2355125" y="3422025"/>
            <a:ext cx="3678200" cy="581950"/>
          </a:xfrm>
          <a:custGeom>
            <a:rect b="b" l="l" r="r" t="t"/>
            <a:pathLst>
              <a:path extrusionOk="0" h="23278" w="147128">
                <a:moveTo>
                  <a:pt x="147128" y="5273"/>
                </a:moveTo>
                <a:lnTo>
                  <a:pt x="84656" y="0"/>
                </a:lnTo>
                <a:lnTo>
                  <a:pt x="66651" y="2089"/>
                </a:lnTo>
                <a:lnTo>
                  <a:pt x="53122" y="3681"/>
                </a:lnTo>
                <a:lnTo>
                  <a:pt x="43970" y="3980"/>
                </a:lnTo>
                <a:lnTo>
                  <a:pt x="35216" y="10844"/>
                </a:lnTo>
                <a:lnTo>
                  <a:pt x="13430" y="16016"/>
                </a:lnTo>
                <a:lnTo>
                  <a:pt x="4576" y="20692"/>
                </a:lnTo>
                <a:lnTo>
                  <a:pt x="0" y="23278"/>
                </a:lnTo>
              </a:path>
            </a:pathLst>
          </a:custGeom>
          <a:noFill/>
          <a:ln cap="flat" cmpd="sng" w="19050">
            <a:solidFill>
              <a:srgbClr val="3B71CA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23" name="Google Shape;1223;p129"/>
          <p:cNvSpPr/>
          <p:nvPr/>
        </p:nvSpPr>
        <p:spPr>
          <a:xfrm>
            <a:off x="7082450" y="2304475"/>
            <a:ext cx="1832400" cy="691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Key</a:t>
            </a:r>
            <a:endParaRPr sz="12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Serum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uric acid</a:t>
            </a:r>
            <a:endParaRPr b="1" sz="12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Serum </a:t>
            </a: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phosphate</a:t>
            </a:r>
            <a:endParaRPr b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7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130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Kinoshita-Katahashi et al (2013)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6</a:t>
            </a:r>
            <a:r>
              <a:rPr lang="en"/>
              <a:t>]</a:t>
            </a:r>
            <a:endParaRPr/>
          </a:p>
        </p:txBody>
      </p:sp>
      <p:sp>
        <p:nvSpPr>
          <p:cNvPr id="1229" name="Google Shape;1229;p130"/>
          <p:cNvSpPr txBox="1"/>
          <p:nvPr>
            <p:ph idx="1" type="body"/>
          </p:nvPr>
        </p:nvSpPr>
        <p:spPr>
          <a:xfrm>
            <a:off x="729325" y="1393075"/>
            <a:ext cx="7688400" cy="4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Case report of 2 cases of acquired Fanconi syndrome + Legionella out of Japan</a:t>
            </a:r>
            <a:endParaRPr/>
          </a:p>
        </p:txBody>
      </p:sp>
      <p:pic>
        <p:nvPicPr>
          <p:cNvPr id="1230" name="Google Shape;1230;p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3173" y="1850273"/>
            <a:ext cx="5849275" cy="299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1" name="Google Shape;1231;p130"/>
          <p:cNvSpPr/>
          <p:nvPr/>
        </p:nvSpPr>
        <p:spPr>
          <a:xfrm>
            <a:off x="1295675" y="1850275"/>
            <a:ext cx="943800" cy="24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2" name="Google Shape;1232;p130"/>
          <p:cNvSpPr/>
          <p:nvPr/>
        </p:nvSpPr>
        <p:spPr>
          <a:xfrm>
            <a:off x="6247550" y="1832575"/>
            <a:ext cx="943800" cy="24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233" name="Google Shape;1233;p130"/>
          <p:cNvGrpSpPr/>
          <p:nvPr/>
        </p:nvGrpSpPr>
        <p:grpSpPr>
          <a:xfrm>
            <a:off x="1295665" y="1785548"/>
            <a:ext cx="5951834" cy="3122675"/>
            <a:chOff x="1295665" y="1785548"/>
            <a:chExt cx="5951834" cy="3122675"/>
          </a:xfrm>
        </p:grpSpPr>
        <p:pic>
          <p:nvPicPr>
            <p:cNvPr id="1234" name="Google Shape;1234;p1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295665" y="1785548"/>
              <a:ext cx="5951834" cy="3122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5" name="Google Shape;1235;p130"/>
            <p:cNvSpPr txBox="1"/>
            <p:nvPr/>
          </p:nvSpPr>
          <p:spPr>
            <a:xfrm>
              <a:off x="2996425" y="2094175"/>
              <a:ext cx="18168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rgbClr val="14A44D"/>
                  </a:solidFill>
                  <a:latin typeface="Open Sans"/>
                  <a:ea typeface="Open Sans"/>
                  <a:cs typeface="Open Sans"/>
                  <a:sym typeface="Open Sans"/>
                </a:rPr>
                <a:t>Case 2</a:t>
              </a:r>
              <a:endParaRPr b="1" sz="1300">
                <a:solidFill>
                  <a:srgbClr val="14A44D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236" name="Google Shape;1236;p130"/>
          <p:cNvSpPr/>
          <p:nvPr/>
        </p:nvSpPr>
        <p:spPr>
          <a:xfrm>
            <a:off x="2542225" y="2250150"/>
            <a:ext cx="3561075" cy="1523350"/>
          </a:xfrm>
          <a:custGeom>
            <a:rect b="b" l="l" r="r" t="t"/>
            <a:pathLst>
              <a:path extrusionOk="0" h="60934" w="142443">
                <a:moveTo>
                  <a:pt x="0" y="42614"/>
                </a:moveTo>
                <a:lnTo>
                  <a:pt x="8097" y="34118"/>
                </a:lnTo>
                <a:lnTo>
                  <a:pt x="19514" y="39162"/>
                </a:lnTo>
                <a:lnTo>
                  <a:pt x="27214" y="43676"/>
                </a:lnTo>
                <a:lnTo>
                  <a:pt x="34781" y="60934"/>
                </a:lnTo>
                <a:lnTo>
                  <a:pt x="46463" y="56155"/>
                </a:lnTo>
                <a:lnTo>
                  <a:pt x="54163" y="46198"/>
                </a:lnTo>
                <a:lnTo>
                  <a:pt x="61995" y="42216"/>
                </a:lnTo>
                <a:lnTo>
                  <a:pt x="73544" y="33587"/>
                </a:lnTo>
                <a:lnTo>
                  <a:pt x="84828" y="30401"/>
                </a:lnTo>
                <a:lnTo>
                  <a:pt x="100759" y="26285"/>
                </a:lnTo>
                <a:lnTo>
                  <a:pt x="112175" y="16860"/>
                </a:lnTo>
                <a:lnTo>
                  <a:pt x="127575" y="10753"/>
                </a:lnTo>
                <a:lnTo>
                  <a:pt x="134611" y="8364"/>
                </a:lnTo>
                <a:lnTo>
                  <a:pt x="142443" y="0"/>
                </a:lnTo>
              </a:path>
            </a:pathLst>
          </a:custGeom>
          <a:noFill/>
          <a:ln cap="flat" cmpd="sng" w="19050">
            <a:solidFill>
              <a:srgbClr val="DF382C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37" name="Google Shape;1237;p130"/>
          <p:cNvSpPr/>
          <p:nvPr/>
        </p:nvSpPr>
        <p:spPr>
          <a:xfrm>
            <a:off x="2366325" y="3229200"/>
            <a:ext cx="3750250" cy="730150"/>
          </a:xfrm>
          <a:custGeom>
            <a:rect b="b" l="l" r="r" t="t"/>
            <a:pathLst>
              <a:path extrusionOk="0" h="29206" w="150010">
                <a:moveTo>
                  <a:pt x="150010" y="0"/>
                </a:moveTo>
                <a:lnTo>
                  <a:pt x="141514" y="1062"/>
                </a:lnTo>
                <a:lnTo>
                  <a:pt x="134611" y="5974"/>
                </a:lnTo>
                <a:lnTo>
                  <a:pt x="118680" y="11550"/>
                </a:lnTo>
                <a:lnTo>
                  <a:pt x="107662" y="5045"/>
                </a:lnTo>
                <a:lnTo>
                  <a:pt x="91864" y="13807"/>
                </a:lnTo>
                <a:lnTo>
                  <a:pt x="80448" y="11284"/>
                </a:lnTo>
                <a:lnTo>
                  <a:pt x="69429" y="11284"/>
                </a:lnTo>
                <a:lnTo>
                  <a:pt x="61331" y="16329"/>
                </a:lnTo>
                <a:lnTo>
                  <a:pt x="53499" y="18718"/>
                </a:lnTo>
                <a:lnTo>
                  <a:pt x="42082" y="27878"/>
                </a:lnTo>
                <a:lnTo>
                  <a:pt x="34515" y="19515"/>
                </a:lnTo>
                <a:lnTo>
                  <a:pt x="26816" y="18187"/>
                </a:lnTo>
                <a:lnTo>
                  <a:pt x="15266" y="12479"/>
                </a:lnTo>
                <a:lnTo>
                  <a:pt x="7699" y="29206"/>
                </a:lnTo>
                <a:lnTo>
                  <a:pt x="0" y="22568"/>
                </a:lnTo>
              </a:path>
            </a:pathLst>
          </a:custGeom>
          <a:noFill/>
          <a:ln cap="flat" cmpd="sng" w="19050">
            <a:solidFill>
              <a:srgbClr val="3B71CA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38" name="Google Shape;1238;p130"/>
          <p:cNvSpPr/>
          <p:nvPr/>
        </p:nvSpPr>
        <p:spPr>
          <a:xfrm>
            <a:off x="7082450" y="2304475"/>
            <a:ext cx="1832400" cy="691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Key</a:t>
            </a:r>
            <a:endParaRPr sz="12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Serum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uric acid</a:t>
            </a:r>
            <a:endParaRPr b="1" sz="12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Serum </a:t>
            </a: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phosphate</a:t>
            </a:r>
            <a:endParaRPr b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9" name="Google Shape;1239;p130"/>
          <p:cNvSpPr/>
          <p:nvPr/>
        </p:nvSpPr>
        <p:spPr>
          <a:xfrm>
            <a:off x="1281950" y="1852093"/>
            <a:ext cx="943800" cy="24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CRP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40" name="Google Shape;1240;p130"/>
          <p:cNvSpPr/>
          <p:nvPr/>
        </p:nvSpPr>
        <p:spPr>
          <a:xfrm>
            <a:off x="6138650" y="1832575"/>
            <a:ext cx="943800" cy="24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Phos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4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131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Ryuge et al (2016) [</a:t>
            </a:r>
            <a:r>
              <a:rPr lang="en">
                <a:solidFill>
                  <a:schemeClr val="accent5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7</a:t>
            </a:r>
            <a:r>
              <a:rPr lang="en"/>
              <a:t>]</a:t>
            </a:r>
            <a:endParaRPr/>
          </a:p>
        </p:txBody>
      </p:sp>
      <p:sp>
        <p:nvSpPr>
          <p:cNvPr id="1246" name="Google Shape;1246;p131"/>
          <p:cNvSpPr txBox="1"/>
          <p:nvPr>
            <p:ph idx="1" type="body"/>
          </p:nvPr>
        </p:nvSpPr>
        <p:spPr>
          <a:xfrm>
            <a:off x="729325" y="1393075"/>
            <a:ext cx="7688400" cy="4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/>
              <a:t>Anothe</a:t>
            </a:r>
            <a:r>
              <a:rPr lang="en"/>
              <a:t>r 2 cases of acquired Fanconi syndrome + Legionella out of Japan</a:t>
            </a:r>
            <a:endParaRPr/>
          </a:p>
        </p:txBody>
      </p:sp>
      <p:sp>
        <p:nvSpPr>
          <p:cNvPr id="1247" name="Google Shape;1247;p131"/>
          <p:cNvSpPr/>
          <p:nvPr/>
        </p:nvSpPr>
        <p:spPr>
          <a:xfrm>
            <a:off x="7116350" y="2729750"/>
            <a:ext cx="1832400" cy="1053900"/>
          </a:xfrm>
          <a:prstGeom prst="rect">
            <a:avLst/>
          </a:prstGeom>
          <a:solidFill>
            <a:srgbClr val="F1F2F3"/>
          </a:solidFill>
          <a:ln cap="flat" cmpd="sng" w="19050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Key</a:t>
            </a:r>
            <a:endParaRPr sz="12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Serum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uric acid</a:t>
            </a:r>
            <a:endParaRPr b="1" sz="12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Serum </a:t>
            </a: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phosphate</a:t>
            </a:r>
            <a:endParaRPr b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Urine </a:t>
            </a:r>
            <a:r>
              <a:rPr b="1" lang="en" sz="1200">
                <a:solidFill>
                  <a:srgbClr val="14A44D"/>
                </a:solidFill>
                <a:latin typeface="Open Sans"/>
                <a:ea typeface="Open Sans"/>
                <a:cs typeface="Open Sans"/>
                <a:sym typeface="Open Sans"/>
              </a:rPr>
              <a:t>FE urea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Urine </a:t>
            </a:r>
            <a:r>
              <a:rPr b="1" lang="en" sz="12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Osm</a:t>
            </a:r>
            <a:endParaRPr b="1" sz="1200">
              <a:solidFill>
                <a:srgbClr val="89611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248" name="Google Shape;1248;p131"/>
          <p:cNvGrpSpPr/>
          <p:nvPr/>
        </p:nvGrpSpPr>
        <p:grpSpPr>
          <a:xfrm>
            <a:off x="1192512" y="1832566"/>
            <a:ext cx="5844590" cy="3310725"/>
            <a:chOff x="1649712" y="1832566"/>
            <a:chExt cx="5844590" cy="3310725"/>
          </a:xfrm>
        </p:grpSpPr>
        <p:grpSp>
          <p:nvGrpSpPr>
            <p:cNvPr id="1249" name="Google Shape;1249;p131"/>
            <p:cNvGrpSpPr/>
            <p:nvPr/>
          </p:nvGrpSpPr>
          <p:grpSpPr>
            <a:xfrm>
              <a:off x="1649712" y="1832566"/>
              <a:ext cx="5844590" cy="3310725"/>
              <a:chOff x="1649712" y="1832566"/>
              <a:chExt cx="5844590" cy="3310725"/>
            </a:xfrm>
          </p:grpSpPr>
          <p:grpSp>
            <p:nvGrpSpPr>
              <p:cNvPr id="1250" name="Google Shape;1250;p131"/>
              <p:cNvGrpSpPr/>
              <p:nvPr/>
            </p:nvGrpSpPr>
            <p:grpSpPr>
              <a:xfrm>
                <a:off x="1649712" y="1832566"/>
                <a:ext cx="5844590" cy="3310725"/>
                <a:chOff x="1723718" y="1393070"/>
                <a:chExt cx="6620515" cy="3750255"/>
              </a:xfrm>
            </p:grpSpPr>
            <p:pic>
              <p:nvPicPr>
                <p:cNvPr id="1251" name="Google Shape;1251;p13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36696"/>
                <a:stretch/>
              </p:blipFill>
              <p:spPr>
                <a:xfrm>
                  <a:off x="1723736" y="2278718"/>
                  <a:ext cx="6620496" cy="286460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52" name="Google Shape;1252;p13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80428" l="0" r="0" t="0"/>
                <a:stretch/>
              </p:blipFill>
              <p:spPr>
                <a:xfrm>
                  <a:off x="1723718" y="1393070"/>
                  <a:ext cx="6620495" cy="88567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253" name="Google Shape;1253;p131"/>
              <p:cNvSpPr txBox="1"/>
              <p:nvPr/>
            </p:nvSpPr>
            <p:spPr>
              <a:xfrm>
                <a:off x="6260275" y="1866100"/>
                <a:ext cx="1202100" cy="384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300">
                    <a:solidFill>
                      <a:srgbClr val="14A44D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Case 1</a:t>
                </a:r>
                <a:endParaRPr b="1" sz="1300">
                  <a:solidFill>
                    <a:srgbClr val="14A44D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sp>
          <p:nvSpPr>
            <p:cNvPr id="1254" name="Google Shape;1254;p131"/>
            <p:cNvSpPr/>
            <p:nvPr/>
          </p:nvSpPr>
          <p:spPr>
            <a:xfrm>
              <a:off x="2801075" y="2777850"/>
              <a:ext cx="3139600" cy="401575"/>
            </a:xfrm>
            <a:custGeom>
              <a:rect b="b" l="l" r="r" t="t"/>
              <a:pathLst>
                <a:path extrusionOk="0" h="16063" w="125584">
                  <a:moveTo>
                    <a:pt x="0" y="16063"/>
                  </a:moveTo>
                  <a:lnTo>
                    <a:pt x="19780" y="12080"/>
                  </a:lnTo>
                  <a:lnTo>
                    <a:pt x="125584" y="0"/>
                  </a:lnTo>
                </a:path>
              </a:pathLst>
            </a:custGeom>
            <a:noFill/>
            <a:ln cap="flat" cmpd="sng" w="19050">
              <a:solidFill>
                <a:srgbClr val="DF382C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255" name="Google Shape;1255;p131"/>
            <p:cNvSpPr/>
            <p:nvPr/>
          </p:nvSpPr>
          <p:spPr>
            <a:xfrm>
              <a:off x="2801075" y="3043350"/>
              <a:ext cx="3136275" cy="375025"/>
            </a:xfrm>
            <a:custGeom>
              <a:rect b="b" l="l" r="r" t="t"/>
              <a:pathLst>
                <a:path extrusionOk="0" h="15001" w="125451">
                  <a:moveTo>
                    <a:pt x="0" y="15001"/>
                  </a:moveTo>
                  <a:lnTo>
                    <a:pt x="9824" y="9558"/>
                  </a:lnTo>
                  <a:lnTo>
                    <a:pt x="19515" y="0"/>
                  </a:lnTo>
                  <a:lnTo>
                    <a:pt x="125451" y="5974"/>
                  </a:lnTo>
                </a:path>
              </a:pathLst>
            </a:custGeom>
            <a:noFill/>
            <a:ln cap="flat" cmpd="sng" w="19050">
              <a:solidFill>
                <a:srgbClr val="3B71CA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1256" name="Google Shape;1256;p131"/>
          <p:cNvSpPr/>
          <p:nvPr/>
        </p:nvSpPr>
        <p:spPr>
          <a:xfrm>
            <a:off x="2352450" y="4106825"/>
            <a:ext cx="3114450" cy="549350"/>
          </a:xfrm>
          <a:custGeom>
            <a:rect b="b" l="l" r="r" t="t"/>
            <a:pathLst>
              <a:path extrusionOk="0" h="21974" w="124578">
                <a:moveTo>
                  <a:pt x="0" y="8329"/>
                </a:moveTo>
                <a:lnTo>
                  <a:pt x="9924" y="18607"/>
                </a:lnTo>
                <a:lnTo>
                  <a:pt x="28885" y="21974"/>
                </a:lnTo>
                <a:lnTo>
                  <a:pt x="124578" y="0"/>
                </a:lnTo>
              </a:path>
            </a:pathLst>
          </a:custGeom>
          <a:noFill/>
          <a:ln cap="flat" cmpd="sng" w="19050">
            <a:solidFill>
              <a:srgbClr val="89611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57" name="Google Shape;1257;p131"/>
          <p:cNvSpPr/>
          <p:nvPr/>
        </p:nvSpPr>
        <p:spPr>
          <a:xfrm>
            <a:off x="2348025" y="3287225"/>
            <a:ext cx="3136600" cy="128475"/>
          </a:xfrm>
          <a:custGeom>
            <a:rect b="b" l="l" r="r" t="t"/>
            <a:pathLst>
              <a:path extrusionOk="0" h="5139" w="125464">
                <a:moveTo>
                  <a:pt x="0" y="0"/>
                </a:moveTo>
                <a:lnTo>
                  <a:pt x="19670" y="2658"/>
                </a:lnTo>
                <a:lnTo>
                  <a:pt x="125464" y="5139"/>
                </a:lnTo>
              </a:path>
            </a:pathLst>
          </a:custGeom>
          <a:noFill/>
          <a:ln cap="flat" cmpd="sng" w="19050">
            <a:solidFill>
              <a:srgbClr val="14A44D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58" name="Google Shape;1258;p131"/>
          <p:cNvSpPr/>
          <p:nvPr/>
        </p:nvSpPr>
        <p:spPr>
          <a:xfrm>
            <a:off x="2093925" y="1928625"/>
            <a:ext cx="905400" cy="4395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4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Updates since conference</a:t>
            </a:r>
            <a:endParaRPr/>
          </a:p>
        </p:txBody>
      </p:sp>
      <p:sp>
        <p:nvSpPr>
          <p:cNvPr id="186" name="Google Shape;186;p24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4"/>
          <p:cNvSpPr/>
          <p:nvPr/>
        </p:nvSpPr>
        <p:spPr>
          <a:xfrm>
            <a:off x="4790000" y="1393050"/>
            <a:ext cx="3481500" cy="11787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Admitted to Ruby (DKA)</a:t>
            </a:r>
            <a:endParaRPr>
              <a:solidFill>
                <a:srgbClr val="E4A1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No real infectious concerns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They get a CT chest (as one does for DKA)</a:t>
            </a:r>
            <a:endParaRPr b="1" sz="10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88" name="Google Shape;188;p24"/>
          <p:cNvGrpSpPr/>
          <p:nvPr/>
        </p:nvGrpSpPr>
        <p:grpSpPr>
          <a:xfrm>
            <a:off x="939022" y="1393050"/>
            <a:ext cx="3516676" cy="3261026"/>
            <a:chOff x="1460147" y="1558625"/>
            <a:chExt cx="3516676" cy="3261026"/>
          </a:xfrm>
        </p:grpSpPr>
        <p:pic>
          <p:nvPicPr>
            <p:cNvPr id="189" name="Google Shape;189;p24"/>
            <p:cNvPicPr preferRelativeResize="0"/>
            <p:nvPr/>
          </p:nvPicPr>
          <p:blipFill rotWithShape="1">
            <a:blip r:embed="rId3">
              <a:alphaModFix/>
            </a:blip>
            <a:srcRect b="0" l="80311" r="0" t="0"/>
            <a:stretch/>
          </p:blipFill>
          <p:spPr>
            <a:xfrm>
              <a:off x="3707708" y="1558625"/>
              <a:ext cx="1269116" cy="3261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24"/>
            <p:cNvPicPr preferRelativeResize="0"/>
            <p:nvPr/>
          </p:nvPicPr>
          <p:blipFill rotWithShape="1">
            <a:blip r:embed="rId3">
              <a:alphaModFix/>
            </a:blip>
            <a:srcRect b="0" l="0" r="64864" t="0"/>
            <a:stretch/>
          </p:blipFill>
          <p:spPr>
            <a:xfrm>
              <a:off x="1460147" y="1558625"/>
              <a:ext cx="2264916" cy="32610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1" name="Google Shape;191;p24" title="Untitled video - Made with Clipchamp (1).gif"/>
          <p:cNvPicPr preferRelativeResize="0"/>
          <p:nvPr/>
        </p:nvPicPr>
        <p:blipFill rotWithShape="1">
          <a:blip r:embed="rId4">
            <a:alphaModFix/>
          </a:blip>
          <a:srcRect b="15840" l="0" r="50219" t="19081"/>
          <a:stretch/>
        </p:blipFill>
        <p:spPr>
          <a:xfrm>
            <a:off x="4716825" y="2715825"/>
            <a:ext cx="3627849" cy="2032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2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132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Ryuge et al (2016) [</a:t>
            </a:r>
            <a:r>
              <a:rPr lang="en">
                <a:solidFill>
                  <a:schemeClr val="accent5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7</a:t>
            </a:r>
            <a:r>
              <a:rPr lang="en"/>
              <a:t>]</a:t>
            </a:r>
            <a:endParaRPr/>
          </a:p>
        </p:txBody>
      </p:sp>
      <p:sp>
        <p:nvSpPr>
          <p:cNvPr id="1264" name="Google Shape;1264;p132"/>
          <p:cNvSpPr txBox="1"/>
          <p:nvPr>
            <p:ph idx="1" type="body"/>
          </p:nvPr>
        </p:nvSpPr>
        <p:spPr>
          <a:xfrm>
            <a:off x="729325" y="1393075"/>
            <a:ext cx="7688400" cy="4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/>
              <a:t>Anothe</a:t>
            </a:r>
            <a:r>
              <a:rPr lang="en"/>
              <a:t>r 2 cases of acquired Fanconi syndrome + Legionella out of Japan</a:t>
            </a:r>
            <a:endParaRPr/>
          </a:p>
        </p:txBody>
      </p:sp>
      <p:grpSp>
        <p:nvGrpSpPr>
          <p:cNvPr id="1265" name="Google Shape;1265;p132"/>
          <p:cNvGrpSpPr/>
          <p:nvPr/>
        </p:nvGrpSpPr>
        <p:grpSpPr>
          <a:xfrm>
            <a:off x="1300559" y="1832572"/>
            <a:ext cx="5780878" cy="3311035"/>
            <a:chOff x="1681559" y="1832572"/>
            <a:chExt cx="5780878" cy="3311035"/>
          </a:xfrm>
        </p:grpSpPr>
        <p:grpSp>
          <p:nvGrpSpPr>
            <p:cNvPr id="1266" name="Google Shape;1266;p132"/>
            <p:cNvGrpSpPr/>
            <p:nvPr/>
          </p:nvGrpSpPr>
          <p:grpSpPr>
            <a:xfrm>
              <a:off x="1681559" y="1832572"/>
              <a:ext cx="5780878" cy="3311035"/>
              <a:chOff x="837925" y="865125"/>
              <a:chExt cx="7469800" cy="4278375"/>
            </a:xfrm>
          </p:grpSpPr>
          <p:pic>
            <p:nvPicPr>
              <p:cNvPr id="1267" name="Google Shape;1267;p132"/>
              <p:cNvPicPr preferRelativeResize="0"/>
              <p:nvPr/>
            </p:nvPicPr>
            <p:blipFill rotWithShape="1">
              <a:blip r:embed="rId4">
                <a:alphaModFix/>
              </a:blip>
              <a:srcRect b="82721" l="0" r="0" t="0"/>
              <a:stretch/>
            </p:blipFill>
            <p:spPr>
              <a:xfrm>
                <a:off x="839575" y="865125"/>
                <a:ext cx="7468150" cy="8886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8" name="Google Shape;1268;p132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34097"/>
              <a:stretch/>
            </p:blipFill>
            <p:spPr>
              <a:xfrm>
                <a:off x="837925" y="1753825"/>
                <a:ext cx="7468150" cy="33896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69" name="Google Shape;1269;p132"/>
            <p:cNvSpPr txBox="1"/>
            <p:nvPr/>
          </p:nvSpPr>
          <p:spPr>
            <a:xfrm>
              <a:off x="6260275" y="1866100"/>
              <a:ext cx="1202100" cy="384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rgbClr val="14A44D"/>
                  </a:solidFill>
                  <a:latin typeface="Open Sans"/>
                  <a:ea typeface="Open Sans"/>
                  <a:cs typeface="Open Sans"/>
                  <a:sym typeface="Open Sans"/>
                </a:rPr>
                <a:t>Case 2</a:t>
              </a:r>
              <a:endParaRPr b="1" sz="1300">
                <a:solidFill>
                  <a:srgbClr val="14A44D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70" name="Google Shape;1270;p132"/>
            <p:cNvSpPr/>
            <p:nvPr/>
          </p:nvSpPr>
          <p:spPr>
            <a:xfrm>
              <a:off x="2698200" y="2728075"/>
              <a:ext cx="3657325" cy="683675"/>
            </a:xfrm>
            <a:custGeom>
              <a:rect b="b" l="l" r="r" t="t"/>
              <a:pathLst>
                <a:path extrusionOk="0" h="27347" w="146293">
                  <a:moveTo>
                    <a:pt x="0" y="27347"/>
                  </a:moveTo>
                  <a:lnTo>
                    <a:pt x="8629" y="22169"/>
                  </a:lnTo>
                  <a:lnTo>
                    <a:pt x="33055" y="25223"/>
                  </a:lnTo>
                  <a:lnTo>
                    <a:pt x="49384" y="21107"/>
                  </a:lnTo>
                  <a:lnTo>
                    <a:pt x="65314" y="11284"/>
                  </a:lnTo>
                  <a:lnTo>
                    <a:pt x="146293" y="0"/>
                  </a:lnTo>
                </a:path>
              </a:pathLst>
            </a:custGeom>
            <a:noFill/>
            <a:ln cap="flat" cmpd="sng" w="19050">
              <a:solidFill>
                <a:srgbClr val="DF382C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271" name="Google Shape;1271;p132"/>
            <p:cNvSpPr/>
            <p:nvPr/>
          </p:nvSpPr>
          <p:spPr>
            <a:xfrm>
              <a:off x="2714800" y="3030075"/>
              <a:ext cx="3637425" cy="421500"/>
            </a:xfrm>
            <a:custGeom>
              <a:rect b="b" l="l" r="r" t="t"/>
              <a:pathLst>
                <a:path extrusionOk="0" h="16860" w="145497">
                  <a:moveTo>
                    <a:pt x="0" y="16860"/>
                  </a:moveTo>
                  <a:lnTo>
                    <a:pt x="8098" y="13275"/>
                  </a:lnTo>
                  <a:lnTo>
                    <a:pt x="32126" y="7169"/>
                  </a:lnTo>
                  <a:lnTo>
                    <a:pt x="48322" y="5443"/>
                  </a:lnTo>
                  <a:lnTo>
                    <a:pt x="64650" y="3983"/>
                  </a:lnTo>
                  <a:lnTo>
                    <a:pt x="145497" y="0"/>
                  </a:lnTo>
                </a:path>
              </a:pathLst>
            </a:custGeom>
            <a:noFill/>
            <a:ln cap="flat" cmpd="sng" w="19050">
              <a:solidFill>
                <a:srgbClr val="3B71CA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1272" name="Google Shape;1272;p132"/>
          <p:cNvSpPr/>
          <p:nvPr/>
        </p:nvSpPr>
        <p:spPr>
          <a:xfrm>
            <a:off x="7116350" y="2729750"/>
            <a:ext cx="1832400" cy="1053900"/>
          </a:xfrm>
          <a:prstGeom prst="rect">
            <a:avLst/>
          </a:prstGeom>
          <a:solidFill>
            <a:srgbClr val="F1F2F3"/>
          </a:solidFill>
          <a:ln cap="flat" cmpd="sng" w="19050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Key</a:t>
            </a:r>
            <a:endParaRPr sz="12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Serum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uric acid</a:t>
            </a:r>
            <a:endParaRPr b="1" sz="12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Serum </a:t>
            </a: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phosphate</a:t>
            </a:r>
            <a:endParaRPr b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Urine </a:t>
            </a:r>
            <a:r>
              <a:rPr b="1" lang="en" sz="1200">
                <a:solidFill>
                  <a:srgbClr val="14A44D"/>
                </a:solidFill>
                <a:latin typeface="Open Sans"/>
                <a:ea typeface="Open Sans"/>
                <a:cs typeface="Open Sans"/>
                <a:sym typeface="Open Sans"/>
              </a:rPr>
              <a:t>FE urea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Urine </a:t>
            </a:r>
            <a:r>
              <a:rPr b="1" lang="en" sz="12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Osm</a:t>
            </a:r>
            <a:endParaRPr b="1" sz="1200">
              <a:solidFill>
                <a:srgbClr val="89611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73" name="Google Shape;1273;p132"/>
          <p:cNvSpPr/>
          <p:nvPr/>
        </p:nvSpPr>
        <p:spPr>
          <a:xfrm>
            <a:off x="2348025" y="4186575"/>
            <a:ext cx="1608175" cy="509475"/>
          </a:xfrm>
          <a:custGeom>
            <a:rect b="b" l="l" r="r" t="t"/>
            <a:pathLst>
              <a:path extrusionOk="0" h="20379" w="64327">
                <a:moveTo>
                  <a:pt x="0" y="2658"/>
                </a:moveTo>
                <a:lnTo>
                  <a:pt x="8506" y="0"/>
                </a:lnTo>
                <a:lnTo>
                  <a:pt x="32252" y="13999"/>
                </a:lnTo>
                <a:lnTo>
                  <a:pt x="48378" y="20379"/>
                </a:lnTo>
                <a:lnTo>
                  <a:pt x="64327" y="8506"/>
                </a:lnTo>
              </a:path>
            </a:pathLst>
          </a:custGeom>
          <a:noFill/>
          <a:ln cap="flat" cmpd="sng" w="19050">
            <a:solidFill>
              <a:srgbClr val="89611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74" name="Google Shape;1274;p132"/>
          <p:cNvSpPr/>
          <p:nvPr/>
        </p:nvSpPr>
        <p:spPr>
          <a:xfrm>
            <a:off x="2529675" y="2901800"/>
            <a:ext cx="3451150" cy="505050"/>
          </a:xfrm>
          <a:custGeom>
            <a:rect b="b" l="l" r="r" t="t"/>
            <a:pathLst>
              <a:path extrusionOk="0" h="20202" w="138046">
                <a:moveTo>
                  <a:pt x="0" y="4785"/>
                </a:moveTo>
                <a:lnTo>
                  <a:pt x="24809" y="0"/>
                </a:lnTo>
                <a:lnTo>
                  <a:pt x="40758" y="3013"/>
                </a:lnTo>
                <a:lnTo>
                  <a:pt x="57238" y="13291"/>
                </a:lnTo>
                <a:lnTo>
                  <a:pt x="138046" y="20202"/>
                </a:lnTo>
              </a:path>
            </a:pathLst>
          </a:custGeom>
          <a:noFill/>
          <a:ln cap="flat" cmpd="sng" w="19050">
            <a:solidFill>
              <a:srgbClr val="14A44D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75" name="Google Shape;1275;p132"/>
          <p:cNvSpPr/>
          <p:nvPr/>
        </p:nvSpPr>
        <p:spPr>
          <a:xfrm>
            <a:off x="2235625" y="1849900"/>
            <a:ext cx="1608300" cy="4395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13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Speculation</a:t>
            </a:r>
            <a:endParaRPr/>
          </a:p>
        </p:txBody>
      </p:sp>
      <p:sp>
        <p:nvSpPr>
          <p:cNvPr id="1281" name="Google Shape;1281;p133"/>
          <p:cNvSpPr txBox="1"/>
          <p:nvPr>
            <p:ph idx="1" type="body"/>
          </p:nvPr>
        </p:nvSpPr>
        <p:spPr>
          <a:xfrm>
            <a:off x="729450" y="1393075"/>
            <a:ext cx="51768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additional case report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8</a:t>
            </a:r>
            <a:r>
              <a:rPr lang="en"/>
              <a:t>] discusses evidence of </a:t>
            </a:r>
            <a:r>
              <a:rPr b="1" lang="en">
                <a:solidFill>
                  <a:srgbClr val="DF382C"/>
                </a:solidFill>
              </a:rPr>
              <a:t>Legionella involvement in the kidneys</a:t>
            </a:r>
            <a:r>
              <a:rPr lang="en"/>
              <a:t> themselves 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Specifically, an autopsy case report showed </a:t>
            </a:r>
            <a:r>
              <a:rPr b="1" lang="en"/>
              <a:t>positive </a:t>
            </a:r>
            <a:r>
              <a:rPr b="1" lang="en"/>
              <a:t>immunofluorescence</a:t>
            </a:r>
            <a:r>
              <a:rPr lang="en"/>
              <a:t> in the renal </a:t>
            </a:r>
            <a:r>
              <a:rPr b="1" lang="en"/>
              <a:t>proximal tubules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282" name="Google Shape;1282;p133"/>
          <p:cNvSpPr/>
          <p:nvPr/>
        </p:nvSpPr>
        <p:spPr>
          <a:xfrm>
            <a:off x="5906250" y="1393075"/>
            <a:ext cx="2878500" cy="19899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Schuetz et al (2013) [</a:t>
            </a:r>
            <a:r>
              <a:rPr b="1" lang="en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/>
              </a:rPr>
              <a:t>5</a:t>
            </a:r>
            <a:r>
              <a:rPr b="1"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]</a:t>
            </a:r>
            <a:endParaRPr b="1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Although legionella is associated with hyponatremia, there is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no evidence that </a:t>
            </a:r>
            <a:r>
              <a:rPr b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ADH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is driving this process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Rather, an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ADH-independent process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may be driving hyponatremia, such as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direct renal effects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of cytokines or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toxins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, as well as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natriuretic hormones</a:t>
            </a:r>
            <a:endParaRPr b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6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13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Speculation</a:t>
            </a:r>
            <a:endParaRPr/>
          </a:p>
        </p:txBody>
      </p:sp>
      <p:sp>
        <p:nvSpPr>
          <p:cNvPr id="1288" name="Google Shape;1288;p134"/>
          <p:cNvSpPr txBox="1"/>
          <p:nvPr>
            <p:ph idx="1" type="body"/>
          </p:nvPr>
        </p:nvSpPr>
        <p:spPr>
          <a:xfrm>
            <a:off x="729450" y="1393075"/>
            <a:ext cx="5176800" cy="29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additional case report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8</a:t>
            </a:r>
            <a:r>
              <a:rPr lang="en"/>
              <a:t>] discusses evidence of </a:t>
            </a:r>
            <a:r>
              <a:rPr b="1" lang="en">
                <a:solidFill>
                  <a:srgbClr val="DF382C"/>
                </a:solidFill>
              </a:rPr>
              <a:t>Legionella involvement in the kidneys</a:t>
            </a:r>
            <a:r>
              <a:rPr lang="en"/>
              <a:t> themselves 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Specifically, an autopsy case report showed </a:t>
            </a:r>
            <a:r>
              <a:rPr b="1" lang="en"/>
              <a:t>positive immunofluorescence</a:t>
            </a:r>
            <a:r>
              <a:rPr lang="en"/>
              <a:t> in the renal </a:t>
            </a:r>
            <a:r>
              <a:rPr b="1" lang="en"/>
              <a:t>proximal tubules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Some authors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4"/>
              </a:rPr>
              <a:t>10</a:t>
            </a:r>
            <a:r>
              <a:rPr lang="en"/>
              <a:t>] include </a:t>
            </a:r>
            <a:r>
              <a:rPr b="1" lang="en">
                <a:solidFill>
                  <a:srgbClr val="DF382C"/>
                </a:solidFill>
              </a:rPr>
              <a:t>hypophosphatemia</a:t>
            </a:r>
            <a:r>
              <a:rPr lang="en"/>
              <a:t> as a </a:t>
            </a:r>
            <a:r>
              <a:rPr lang="en"/>
              <a:t>diagnostic</a:t>
            </a:r>
            <a:r>
              <a:rPr lang="en"/>
              <a:t> clue for Legionella 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This may imply that the </a:t>
            </a:r>
            <a:r>
              <a:rPr lang="en"/>
              <a:t>kidneys (PCT specifically) </a:t>
            </a:r>
            <a:r>
              <a:rPr lang="en"/>
              <a:t>are taking more of a hit than previously expected</a:t>
            </a:r>
            <a:endParaRPr/>
          </a:p>
        </p:txBody>
      </p:sp>
      <p:pic>
        <p:nvPicPr>
          <p:cNvPr id="1289" name="Google Shape;1289;p1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8650" y="1320450"/>
            <a:ext cx="2725902" cy="367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0" name="Google Shape;1290;p134"/>
          <p:cNvSpPr/>
          <p:nvPr/>
        </p:nvSpPr>
        <p:spPr>
          <a:xfrm>
            <a:off x="6158050" y="2980725"/>
            <a:ext cx="1030200" cy="3069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13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Speculation</a:t>
            </a:r>
            <a:endParaRPr/>
          </a:p>
        </p:txBody>
      </p:sp>
      <p:sp>
        <p:nvSpPr>
          <p:cNvPr id="1296" name="Google Shape;1296;p135"/>
          <p:cNvSpPr txBox="1"/>
          <p:nvPr>
            <p:ph idx="1" type="body"/>
          </p:nvPr>
        </p:nvSpPr>
        <p:spPr>
          <a:xfrm>
            <a:off x="729450" y="1393075"/>
            <a:ext cx="5176800" cy="29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additional case report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8</a:t>
            </a:r>
            <a:r>
              <a:rPr lang="en"/>
              <a:t>] discusses evidence of </a:t>
            </a:r>
            <a:r>
              <a:rPr b="1" lang="en">
                <a:solidFill>
                  <a:srgbClr val="DF382C"/>
                </a:solidFill>
              </a:rPr>
              <a:t>Legionella involvement in the kidneys</a:t>
            </a:r>
            <a:r>
              <a:rPr lang="en"/>
              <a:t> themselves 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Specifically, an autopsy case report showed </a:t>
            </a:r>
            <a:r>
              <a:rPr b="1" lang="en"/>
              <a:t>positive immunofluorescence</a:t>
            </a:r>
            <a:r>
              <a:rPr lang="en"/>
              <a:t> in the renal </a:t>
            </a:r>
            <a:r>
              <a:rPr b="1" lang="en"/>
              <a:t>proximal tubules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Some authors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4"/>
              </a:rPr>
              <a:t>10</a:t>
            </a:r>
            <a:r>
              <a:rPr lang="en"/>
              <a:t>] include </a:t>
            </a:r>
            <a:r>
              <a:rPr b="1" lang="en">
                <a:solidFill>
                  <a:srgbClr val="DF382C"/>
                </a:solidFill>
              </a:rPr>
              <a:t>hypophosphatemia</a:t>
            </a:r>
            <a:r>
              <a:rPr lang="en"/>
              <a:t> as a diagnostic clue for Legionella 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This may imply that the kidneys (PCT specifically) are taking more of a hit than previously expected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Renal salt wasting?</a:t>
            </a:r>
            <a:endParaRPr b="1"/>
          </a:p>
        </p:txBody>
      </p:sp>
      <p:pic>
        <p:nvPicPr>
          <p:cNvPr id="1297" name="Google Shape;1297;p135"/>
          <p:cNvPicPr preferRelativeResize="0"/>
          <p:nvPr/>
        </p:nvPicPr>
        <p:blipFill rotWithShape="1">
          <a:blip r:embed="rId5">
            <a:alphaModFix/>
          </a:blip>
          <a:srcRect b="0" l="53842" r="0" t="0"/>
          <a:stretch/>
        </p:blipFill>
        <p:spPr>
          <a:xfrm>
            <a:off x="6441150" y="537825"/>
            <a:ext cx="2099901" cy="22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p135"/>
          <p:cNvPicPr preferRelativeResize="0"/>
          <p:nvPr/>
        </p:nvPicPr>
        <p:blipFill rotWithShape="1">
          <a:blip r:embed="rId5">
            <a:alphaModFix/>
          </a:blip>
          <a:srcRect b="0" l="0" r="49083" t="0"/>
          <a:stretch/>
        </p:blipFill>
        <p:spPr>
          <a:xfrm>
            <a:off x="6441149" y="2930069"/>
            <a:ext cx="2099901" cy="2040406"/>
          </a:xfrm>
          <a:prstGeom prst="rect">
            <a:avLst/>
          </a:prstGeom>
          <a:noFill/>
          <a:ln>
            <a:noFill/>
          </a:ln>
        </p:spPr>
      </p:pic>
      <p:sp>
        <p:nvSpPr>
          <p:cNvPr id="1299" name="Google Shape;1299;p135"/>
          <p:cNvSpPr txBox="1"/>
          <p:nvPr/>
        </p:nvSpPr>
        <p:spPr>
          <a:xfrm>
            <a:off x="30450" y="4758600"/>
            <a:ext cx="6574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https://ajkdblog.org/2018/03/15/nephmadness-2018-hyponatremia-region/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136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points &amp; take aways</a:t>
            </a:r>
            <a:endParaRPr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137"/>
          <p:cNvSpPr txBox="1"/>
          <p:nvPr>
            <p:ph type="title"/>
          </p:nvPr>
        </p:nvSpPr>
        <p:spPr>
          <a:xfrm>
            <a:off x="729450" y="632850"/>
            <a:ext cx="53106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points &amp; take aways</a:t>
            </a:r>
            <a:endParaRPr/>
          </a:p>
        </p:txBody>
      </p:sp>
      <p:sp>
        <p:nvSpPr>
          <p:cNvPr id="1310" name="Google Shape;1310;p137"/>
          <p:cNvSpPr txBox="1"/>
          <p:nvPr>
            <p:ph idx="1" type="body"/>
          </p:nvPr>
        </p:nvSpPr>
        <p:spPr>
          <a:xfrm>
            <a:off x="729450" y="1393075"/>
            <a:ext cx="7688700" cy="32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When testing for legionella, combination testing (e.g. uAg + PCR) is best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Legionella</a:t>
            </a:r>
            <a:r>
              <a:rPr lang="en"/>
              <a:t> rarely causes cavitary disease (though can happen in immunocompromise)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Up to 10% of patients with Legionella will have co-infections with other pathogens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May be t</a:t>
            </a:r>
            <a:r>
              <a:rPr lang="en"/>
              <a:t>ypical respiratory bacteria (H flu, pneumococcus), staph aureus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But don’t forget about PJP, </a:t>
            </a:r>
            <a:r>
              <a:rPr b="1" lang="en"/>
              <a:t>nocardia</a:t>
            </a:r>
            <a:r>
              <a:rPr lang="en"/>
              <a:t>, aspergillus, tuberculosis, cryptococcus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Legionella can cause hyponatremia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Traditionally thought to be from SIADH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An analysis of trial data (Schuetz et al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5</a:t>
            </a:r>
            <a:r>
              <a:rPr lang="en"/>
              <a:t>]) suggests it is </a:t>
            </a:r>
            <a:r>
              <a:rPr i="1" lang="en"/>
              <a:t>not</a:t>
            </a:r>
            <a:r>
              <a:rPr lang="en"/>
              <a:t> from SIADH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Possibly mediated by direct injury to the kidney?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Prior talks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Nocardia: </a:t>
            </a:r>
            <a:r>
              <a:rPr lang="en" u="sng">
                <a:solidFill>
                  <a:schemeClr val="hlink"/>
                </a:solidFill>
                <a:hlinkClick r:id="rId4"/>
              </a:rPr>
              <a:t>www.hunterratliff1.com/talk/cid-2024-09/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Hyponatremia (for ABIM): </a:t>
            </a:r>
            <a:r>
              <a:rPr lang="en" u="sng">
                <a:solidFill>
                  <a:schemeClr val="hlink"/>
                </a:solidFill>
                <a:hlinkClick r:id="rId5"/>
              </a:rPr>
              <a:t>www.hunterratliff1.com/talk/acp_prep/</a:t>
            </a:r>
            <a:endParaRPr/>
          </a:p>
        </p:txBody>
      </p:sp>
      <p:sp>
        <p:nvSpPr>
          <p:cNvPr id="1311" name="Google Shape;1311;p137"/>
          <p:cNvSpPr txBox="1"/>
          <p:nvPr/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Slides available on </a:t>
            </a:r>
            <a:r>
              <a:rPr lang="en" sz="1200" u="sng">
                <a:solidFill>
                  <a:srgbClr val="1C3678"/>
                </a:solid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hunterratliff1.com/talk/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; Citations available via QR code or via the  “citations” button on the website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12" name="Google Shape;1312;p137" title="frame (5).png"/>
          <p:cNvPicPr preferRelativeResize="0"/>
          <p:nvPr/>
        </p:nvPicPr>
        <p:blipFill rotWithShape="1">
          <a:blip r:embed="rId7">
            <a:alphaModFix/>
          </a:blip>
          <a:srcRect b="11972" l="12368" r="12262" t="12396"/>
          <a:stretch/>
        </p:blipFill>
        <p:spPr>
          <a:xfrm>
            <a:off x="7762150" y="43627"/>
            <a:ext cx="1300500" cy="1304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3" name="Google Shape;1313;p1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44050" y="94963"/>
            <a:ext cx="1202300" cy="120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4" name="Google Shape;1314;p1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54000" y="3287438"/>
            <a:ext cx="1116776" cy="111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Updates since conference</a:t>
            </a:r>
            <a:endParaRPr/>
          </a:p>
        </p:txBody>
      </p:sp>
      <p:sp>
        <p:nvSpPr>
          <p:cNvPr id="197" name="Google Shape;197;p25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5"/>
          <p:cNvSpPr/>
          <p:nvPr/>
        </p:nvSpPr>
        <p:spPr>
          <a:xfrm>
            <a:off x="4790000" y="1393050"/>
            <a:ext cx="3481500" cy="11787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Admitted to Ruby (DKA)</a:t>
            </a:r>
            <a:endParaRPr>
              <a:solidFill>
                <a:srgbClr val="E4A1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No real infectious concerns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They get a CT chest (as one does for DKA)</a:t>
            </a:r>
            <a:endParaRPr b="1" sz="10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9" name="Google Shape;199;p25" title="Untitled video - Made with Clipchamp (1).gif"/>
          <p:cNvPicPr preferRelativeResize="0"/>
          <p:nvPr/>
        </p:nvPicPr>
        <p:blipFill rotWithShape="1">
          <a:blip r:embed="rId3">
            <a:alphaModFix/>
          </a:blip>
          <a:srcRect b="15840" l="0" r="50219" t="19081"/>
          <a:stretch/>
        </p:blipFill>
        <p:spPr>
          <a:xfrm>
            <a:off x="4716825" y="2715825"/>
            <a:ext cx="3627849" cy="203266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5"/>
          <p:cNvSpPr/>
          <p:nvPr/>
        </p:nvSpPr>
        <p:spPr>
          <a:xfrm>
            <a:off x="1086213" y="1393075"/>
            <a:ext cx="3222300" cy="25680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Last conference </a:t>
            </a:r>
            <a:r>
              <a:rPr lang="en" sz="15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(2 months ago)</a:t>
            </a:r>
            <a:endParaRPr sz="1500">
              <a:solidFill>
                <a:srgbClr val="3B7E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1" name="Google Shape;201;p25" title="Untitled video - Made with Clipchamp (1).gif"/>
          <p:cNvPicPr preferRelativeResize="0"/>
          <p:nvPr/>
        </p:nvPicPr>
        <p:blipFill rotWithShape="1">
          <a:blip r:embed="rId3">
            <a:alphaModFix/>
          </a:blip>
          <a:srcRect b="9220" l="50219" r="0" t="7708"/>
          <a:stretch/>
        </p:blipFill>
        <p:spPr>
          <a:xfrm>
            <a:off x="1369688" y="1866275"/>
            <a:ext cx="2655351" cy="189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#2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"/>
          <p:cNvSpPr txBox="1"/>
          <p:nvPr>
            <p:ph idx="2" type="body"/>
          </p:nvPr>
        </p:nvSpPr>
        <p:spPr>
          <a:xfrm>
            <a:off x="730000" y="140767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22 y/o M</a:t>
            </a:r>
            <a:r>
              <a:rPr lang="en"/>
              <a:t> with no PMH who p/w </a:t>
            </a:r>
            <a:r>
              <a:rPr b="1" lang="en"/>
              <a:t>subacute cough</a:t>
            </a:r>
            <a:r>
              <a:rPr lang="en"/>
              <a:t> x 1 month. Found to have a new 4cm RUL cavity, 1cm LLL nodule (vs XR 14 mo ago)</a:t>
            </a:r>
            <a:endParaRPr/>
          </a:p>
        </p:txBody>
      </p:sp>
      <p:sp>
        <p:nvSpPr>
          <p:cNvPr id="212" name="Google Shape;212;p27"/>
          <p:cNvSpPr txBox="1"/>
          <p:nvPr>
            <p:ph type="title"/>
          </p:nvPr>
        </p:nvSpPr>
        <p:spPr>
          <a:xfrm>
            <a:off x="729450" y="632850"/>
            <a:ext cx="3769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Coccidioides</a:t>
            </a:r>
            <a:endParaRPr/>
          </a:p>
        </p:txBody>
      </p:sp>
      <p:grpSp>
        <p:nvGrpSpPr>
          <p:cNvPr id="213" name="Google Shape;213;p27"/>
          <p:cNvGrpSpPr/>
          <p:nvPr/>
        </p:nvGrpSpPr>
        <p:grpSpPr>
          <a:xfrm>
            <a:off x="4968000" y="641203"/>
            <a:ext cx="4094300" cy="1679000"/>
            <a:chOff x="3978500" y="946003"/>
            <a:chExt cx="4094300" cy="1679000"/>
          </a:xfrm>
        </p:grpSpPr>
        <p:grpSp>
          <p:nvGrpSpPr>
            <p:cNvPr id="214" name="Google Shape;214;p27"/>
            <p:cNvGrpSpPr/>
            <p:nvPr/>
          </p:nvGrpSpPr>
          <p:grpSpPr>
            <a:xfrm>
              <a:off x="4734025" y="1140951"/>
              <a:ext cx="529800" cy="1484053"/>
              <a:chOff x="4318975" y="1083450"/>
              <a:chExt cx="529800" cy="1098241"/>
            </a:xfrm>
          </p:grpSpPr>
          <p:sp>
            <p:nvSpPr>
              <p:cNvPr id="215" name="Google Shape;215;p27"/>
              <p:cNvSpPr/>
              <p:nvPr/>
            </p:nvSpPr>
            <p:spPr>
              <a:xfrm>
                <a:off x="4517125" y="1086091"/>
                <a:ext cx="133500" cy="10956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16" name="Google Shape;216;p27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217" name="Google Shape;217;p27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Living in </a:t>
              </a:r>
              <a:r>
                <a:rPr b="1" lang="en" sz="1100">
                  <a:solidFill>
                    <a:srgbClr val="3B71CA"/>
                  </a:solidFill>
                  <a:latin typeface="Roboto"/>
                  <a:ea typeface="Roboto"/>
                  <a:cs typeface="Roboto"/>
                  <a:sym typeface="Roboto"/>
                </a:rPr>
                <a:t>Washington State</a:t>
              </a:r>
              <a:endParaRPr b="1" sz="1100">
                <a:solidFill>
                  <a:srgbClr val="3B71CA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8" name="Google Shape;218;p27"/>
            <p:cNvSpPr txBox="1"/>
            <p:nvPr/>
          </p:nvSpPr>
          <p:spPr>
            <a:xfrm>
              <a:off x="5344600" y="1222251"/>
              <a:ext cx="2728200" cy="68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857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8585"/>
                </a:buClr>
                <a:buSzPts val="900"/>
                <a:buFont typeface="Roboto"/>
                <a:buChar char="●"/>
              </a:pPr>
              <a:r>
                <a:rPr lang="en" sz="9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Lived in a house with “mold”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857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8585"/>
                </a:buClr>
                <a:buSzPts val="900"/>
                <a:buFont typeface="Roboto"/>
                <a:buChar char="●"/>
              </a:pPr>
              <a:r>
                <a:rPr lang="en" sz="9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International travel to British Columbia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9" name="Google Shape;219;p27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-3 years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20" name="Google Shape;220;p27"/>
          <p:cNvGrpSpPr/>
          <p:nvPr/>
        </p:nvGrpSpPr>
        <p:grpSpPr>
          <a:xfrm>
            <a:off x="4968000" y="1366259"/>
            <a:ext cx="4094300" cy="1424004"/>
            <a:chOff x="3978500" y="946003"/>
            <a:chExt cx="4094300" cy="1424004"/>
          </a:xfrm>
        </p:grpSpPr>
        <p:grpSp>
          <p:nvGrpSpPr>
            <p:cNvPr id="221" name="Google Shape;221;p27"/>
            <p:cNvGrpSpPr/>
            <p:nvPr/>
          </p:nvGrpSpPr>
          <p:grpSpPr>
            <a:xfrm>
              <a:off x="4734025" y="1140951"/>
              <a:ext cx="529800" cy="1229057"/>
              <a:chOff x="4318975" y="1083450"/>
              <a:chExt cx="529800" cy="909537"/>
            </a:xfrm>
          </p:grpSpPr>
          <p:sp>
            <p:nvSpPr>
              <p:cNvPr id="222" name="Google Shape;222;p27"/>
              <p:cNvSpPr/>
              <p:nvPr/>
            </p:nvSpPr>
            <p:spPr>
              <a:xfrm>
                <a:off x="4517125" y="1086087"/>
                <a:ext cx="133500" cy="9069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23" name="Google Shape;223;p27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224" name="Google Shape;224;p27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Moved to </a:t>
              </a:r>
              <a:r>
                <a:rPr b="1" lang="en" sz="1100">
                  <a:solidFill>
                    <a:srgbClr val="3B71CA"/>
                  </a:solidFill>
                  <a:latin typeface="Roboto"/>
                  <a:ea typeface="Roboto"/>
                  <a:cs typeface="Roboto"/>
                  <a:sym typeface="Roboto"/>
                </a:rPr>
                <a:t>Tennessee</a:t>
              </a:r>
              <a:endParaRPr b="1" sz="1100">
                <a:solidFill>
                  <a:srgbClr val="3B71CA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5" name="Google Shape;225;p27"/>
            <p:cNvSpPr txBox="1"/>
            <p:nvPr/>
          </p:nvSpPr>
          <p:spPr>
            <a:xfrm>
              <a:off x="5344600" y="1222245"/>
              <a:ext cx="2728200" cy="99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82575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8585"/>
                </a:buClr>
                <a:buSzPts val="850"/>
                <a:buFont typeface="Roboto"/>
                <a:buChar char="●"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Normal CXR around this time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82575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8585"/>
                </a:buClr>
                <a:buSzPts val="850"/>
                <a:buFont typeface="Roboto"/>
                <a:buChar char="●"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Travel to </a:t>
              </a:r>
              <a:r>
                <a:rPr lang="en" sz="850">
                  <a:solidFill>
                    <a:srgbClr val="3B71CA"/>
                  </a:solidFill>
                  <a:latin typeface="Roboto"/>
                  <a:ea typeface="Roboto"/>
                  <a:cs typeface="Roboto"/>
                  <a:sym typeface="Roboto"/>
                </a:rPr>
                <a:t>northern California</a:t>
              </a:r>
              <a:endParaRPr sz="850">
                <a:solidFill>
                  <a:srgbClr val="3B71CA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82575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8585"/>
                </a:buClr>
                <a:buSzPts val="850"/>
                <a:buFont typeface="Roboto"/>
                <a:buChar char="●"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Did cross </a:t>
              </a:r>
              <a:r>
                <a:rPr lang="en" sz="850">
                  <a:solidFill>
                    <a:srgbClr val="3B71CA"/>
                  </a:solidFill>
                  <a:latin typeface="Roboto"/>
                  <a:ea typeface="Roboto"/>
                  <a:cs typeface="Roboto"/>
                  <a:sym typeface="Roboto"/>
                </a:rPr>
                <a:t>country trips</a:t>
              </a: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 too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82575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8585"/>
                </a:buClr>
                <a:buSzPts val="850"/>
                <a:buFont typeface="Roboto"/>
                <a:buChar char="●"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House renovations (in WV)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6" name="Google Shape;226;p27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-1 year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27" name="Google Shape;227;p27"/>
          <p:cNvGrpSpPr/>
          <p:nvPr/>
        </p:nvGrpSpPr>
        <p:grpSpPr>
          <a:xfrm>
            <a:off x="4968000" y="2319914"/>
            <a:ext cx="4094300" cy="610745"/>
            <a:chOff x="3978500" y="946003"/>
            <a:chExt cx="4094300" cy="610745"/>
          </a:xfrm>
        </p:grpSpPr>
        <p:grpSp>
          <p:nvGrpSpPr>
            <p:cNvPr id="228" name="Google Shape;228;p27"/>
            <p:cNvGrpSpPr/>
            <p:nvPr/>
          </p:nvGrpSpPr>
          <p:grpSpPr>
            <a:xfrm>
              <a:off x="4734025" y="1140951"/>
              <a:ext cx="529800" cy="414249"/>
              <a:chOff x="4318975" y="1083450"/>
              <a:chExt cx="529800" cy="306556"/>
            </a:xfrm>
          </p:grpSpPr>
          <p:sp>
            <p:nvSpPr>
              <p:cNvPr id="229" name="Google Shape;229;p27"/>
              <p:cNvSpPr/>
              <p:nvPr/>
            </p:nvSpPr>
            <p:spPr>
              <a:xfrm>
                <a:off x="4517125" y="1086106"/>
                <a:ext cx="133500" cy="303900"/>
              </a:xfrm>
              <a:prstGeom prst="rect">
                <a:avLst/>
              </a:prstGeom>
              <a:solidFill>
                <a:srgbClr val="DF382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30" name="Google Shape;230;p27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231" name="Google Shape;231;p27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Fever, cough, sore throat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1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2" name="Google Shape;232;p27"/>
            <p:cNvSpPr txBox="1"/>
            <p:nvPr/>
          </p:nvSpPr>
          <p:spPr>
            <a:xfrm>
              <a:off x="5344600" y="11460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Self resolved after 7-10 days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3" name="Google Shape;233;p27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-1 month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34" name="Google Shape;234;p27"/>
          <p:cNvGrpSpPr/>
          <p:nvPr/>
        </p:nvGrpSpPr>
        <p:grpSpPr>
          <a:xfrm>
            <a:off x="4968000" y="2703292"/>
            <a:ext cx="4094300" cy="885667"/>
            <a:chOff x="3978500" y="946003"/>
            <a:chExt cx="4094300" cy="885667"/>
          </a:xfrm>
        </p:grpSpPr>
        <p:grpSp>
          <p:nvGrpSpPr>
            <p:cNvPr id="235" name="Google Shape;235;p27"/>
            <p:cNvGrpSpPr/>
            <p:nvPr/>
          </p:nvGrpSpPr>
          <p:grpSpPr>
            <a:xfrm>
              <a:off x="4734025" y="1140951"/>
              <a:ext cx="529800" cy="690720"/>
              <a:chOff x="4318975" y="1083450"/>
              <a:chExt cx="529800" cy="511152"/>
            </a:xfrm>
          </p:grpSpPr>
          <p:sp>
            <p:nvSpPr>
              <p:cNvPr id="236" name="Google Shape;236;p27"/>
              <p:cNvSpPr/>
              <p:nvPr/>
            </p:nvSpPr>
            <p:spPr>
              <a:xfrm>
                <a:off x="4517125" y="1086102"/>
                <a:ext cx="133500" cy="5085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37" name="Google Shape;237;p27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238" name="Google Shape;238;p27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Symptoms gone aside from cough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9" name="Google Shape;239;p27"/>
            <p:cNvSpPr txBox="1"/>
            <p:nvPr/>
          </p:nvSpPr>
          <p:spPr>
            <a:xfrm>
              <a:off x="5344600" y="11460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Did go to the dentist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0" name="Google Shape;240;p27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-3 weeks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41" name="Google Shape;241;p27"/>
          <p:cNvGrpSpPr/>
          <p:nvPr/>
        </p:nvGrpSpPr>
        <p:grpSpPr>
          <a:xfrm>
            <a:off x="4968000" y="3312824"/>
            <a:ext cx="4094300" cy="686945"/>
            <a:chOff x="3978500" y="946003"/>
            <a:chExt cx="4094300" cy="686945"/>
          </a:xfrm>
        </p:grpSpPr>
        <p:grpSp>
          <p:nvGrpSpPr>
            <p:cNvPr id="242" name="Google Shape;242;p27"/>
            <p:cNvGrpSpPr/>
            <p:nvPr/>
          </p:nvGrpSpPr>
          <p:grpSpPr>
            <a:xfrm>
              <a:off x="4734025" y="1140951"/>
              <a:ext cx="529800" cy="230192"/>
              <a:chOff x="4318975" y="1083450"/>
              <a:chExt cx="529800" cy="170349"/>
            </a:xfrm>
          </p:grpSpPr>
          <p:sp>
            <p:nvSpPr>
              <p:cNvPr id="243" name="Google Shape;243;p27"/>
              <p:cNvSpPr/>
              <p:nvPr/>
            </p:nvSpPr>
            <p:spPr>
              <a:xfrm>
                <a:off x="4517125" y="1086099"/>
                <a:ext cx="133500" cy="167700"/>
              </a:xfrm>
              <a:prstGeom prst="rect">
                <a:avLst/>
              </a:prstGeom>
              <a:solidFill>
                <a:srgbClr val="35663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44" name="Google Shape;244;p27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35663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245" name="Google Shape;245;p27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356635"/>
                  </a:solidFill>
                  <a:latin typeface="Roboto"/>
                  <a:ea typeface="Roboto"/>
                  <a:cs typeface="Roboto"/>
                  <a:sym typeface="Roboto"/>
                </a:rPr>
                <a:t>Admission</a:t>
              </a:r>
              <a:endParaRPr b="1" sz="1100">
                <a:solidFill>
                  <a:srgbClr val="35663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6" name="Google Shape;246;p27"/>
            <p:cNvSpPr txBox="1"/>
            <p:nvPr/>
          </p:nvSpPr>
          <p:spPr>
            <a:xfrm>
              <a:off x="53446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sz="7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7" name="Google Shape;247;p27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356635"/>
                  </a:solidFill>
                  <a:latin typeface="Roboto"/>
                  <a:ea typeface="Roboto"/>
                  <a:cs typeface="Roboto"/>
                  <a:sym typeface="Roboto"/>
                </a:rPr>
                <a:t>Now</a:t>
              </a:r>
              <a:endParaRPr sz="900">
                <a:solidFill>
                  <a:srgbClr val="35663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8"/>
          <p:cNvSpPr txBox="1"/>
          <p:nvPr>
            <p:ph idx="2" type="body"/>
          </p:nvPr>
        </p:nvSpPr>
        <p:spPr>
          <a:xfrm>
            <a:off x="730000" y="140767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22 y/o M</a:t>
            </a:r>
            <a:r>
              <a:rPr lang="en"/>
              <a:t> with no PMH who p/w </a:t>
            </a:r>
            <a:r>
              <a:rPr b="1" lang="en"/>
              <a:t>subacute cough</a:t>
            </a:r>
            <a:r>
              <a:rPr lang="en"/>
              <a:t> x 1 month. Found to have a new 4cm RUL cavity, 1cm LLL nodule (vs XR 14 mo ago)</a:t>
            </a:r>
            <a:endParaRPr/>
          </a:p>
        </p:txBody>
      </p:sp>
      <p:sp>
        <p:nvSpPr>
          <p:cNvPr id="253" name="Google Shape;253;p28"/>
          <p:cNvSpPr txBox="1"/>
          <p:nvPr>
            <p:ph type="title"/>
          </p:nvPr>
        </p:nvSpPr>
        <p:spPr>
          <a:xfrm>
            <a:off x="729450" y="632850"/>
            <a:ext cx="3769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</a:t>
            </a:r>
            <a:r>
              <a:rPr lang="en"/>
              <a:t>Coccidioides</a:t>
            </a:r>
            <a:endParaRPr/>
          </a:p>
        </p:txBody>
      </p:sp>
      <p:grpSp>
        <p:nvGrpSpPr>
          <p:cNvPr id="254" name="Google Shape;254;p28"/>
          <p:cNvGrpSpPr/>
          <p:nvPr/>
        </p:nvGrpSpPr>
        <p:grpSpPr>
          <a:xfrm>
            <a:off x="4968000" y="641203"/>
            <a:ext cx="4094300" cy="1679000"/>
            <a:chOff x="3978500" y="946003"/>
            <a:chExt cx="4094300" cy="1679000"/>
          </a:xfrm>
        </p:grpSpPr>
        <p:grpSp>
          <p:nvGrpSpPr>
            <p:cNvPr id="255" name="Google Shape;255;p28"/>
            <p:cNvGrpSpPr/>
            <p:nvPr/>
          </p:nvGrpSpPr>
          <p:grpSpPr>
            <a:xfrm>
              <a:off x="4734025" y="1140951"/>
              <a:ext cx="529800" cy="1484053"/>
              <a:chOff x="4318975" y="1083450"/>
              <a:chExt cx="529800" cy="1098241"/>
            </a:xfrm>
          </p:grpSpPr>
          <p:sp>
            <p:nvSpPr>
              <p:cNvPr id="256" name="Google Shape;256;p28"/>
              <p:cNvSpPr/>
              <p:nvPr/>
            </p:nvSpPr>
            <p:spPr>
              <a:xfrm>
                <a:off x="4517125" y="1086091"/>
                <a:ext cx="133500" cy="10956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57" name="Google Shape;257;p28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258" name="Google Shape;258;p28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Living in </a:t>
              </a:r>
              <a:r>
                <a:rPr b="1" lang="en" sz="1100">
                  <a:solidFill>
                    <a:srgbClr val="3B71CA"/>
                  </a:solidFill>
                  <a:latin typeface="Roboto"/>
                  <a:ea typeface="Roboto"/>
                  <a:cs typeface="Roboto"/>
                  <a:sym typeface="Roboto"/>
                </a:rPr>
                <a:t>Washington State</a:t>
              </a:r>
              <a:endParaRPr b="1" sz="1100">
                <a:solidFill>
                  <a:srgbClr val="3B71CA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9" name="Google Shape;259;p28"/>
            <p:cNvSpPr txBox="1"/>
            <p:nvPr/>
          </p:nvSpPr>
          <p:spPr>
            <a:xfrm>
              <a:off x="5344600" y="1222251"/>
              <a:ext cx="2728200" cy="68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857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8585"/>
                </a:buClr>
                <a:buSzPts val="900"/>
                <a:buFont typeface="Roboto"/>
                <a:buChar char="●"/>
              </a:pPr>
              <a:r>
                <a:rPr lang="en" sz="9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Lived in a house with “mold”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857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8585"/>
                </a:buClr>
                <a:buSzPts val="900"/>
                <a:buFont typeface="Roboto"/>
                <a:buChar char="●"/>
              </a:pPr>
              <a:r>
                <a:rPr lang="en" sz="9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International travel to British Columbia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0" name="Google Shape;260;p28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-3 years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1" name="Google Shape;261;p28"/>
          <p:cNvGrpSpPr/>
          <p:nvPr/>
        </p:nvGrpSpPr>
        <p:grpSpPr>
          <a:xfrm>
            <a:off x="4968000" y="1366259"/>
            <a:ext cx="4094300" cy="1424004"/>
            <a:chOff x="3978500" y="946003"/>
            <a:chExt cx="4094300" cy="1424004"/>
          </a:xfrm>
        </p:grpSpPr>
        <p:grpSp>
          <p:nvGrpSpPr>
            <p:cNvPr id="262" name="Google Shape;262;p28"/>
            <p:cNvGrpSpPr/>
            <p:nvPr/>
          </p:nvGrpSpPr>
          <p:grpSpPr>
            <a:xfrm>
              <a:off x="4734025" y="1140951"/>
              <a:ext cx="529800" cy="1229057"/>
              <a:chOff x="4318975" y="1083450"/>
              <a:chExt cx="529800" cy="909537"/>
            </a:xfrm>
          </p:grpSpPr>
          <p:sp>
            <p:nvSpPr>
              <p:cNvPr id="263" name="Google Shape;263;p28"/>
              <p:cNvSpPr/>
              <p:nvPr/>
            </p:nvSpPr>
            <p:spPr>
              <a:xfrm>
                <a:off x="4517125" y="1086087"/>
                <a:ext cx="133500" cy="9069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64" name="Google Shape;264;p28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265" name="Google Shape;265;p28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Moved to </a:t>
              </a:r>
              <a:r>
                <a:rPr b="1" lang="en" sz="1100">
                  <a:solidFill>
                    <a:srgbClr val="3B71CA"/>
                  </a:solidFill>
                  <a:latin typeface="Roboto"/>
                  <a:ea typeface="Roboto"/>
                  <a:cs typeface="Roboto"/>
                  <a:sym typeface="Roboto"/>
                </a:rPr>
                <a:t>Tennessee</a:t>
              </a:r>
              <a:endParaRPr b="1" sz="1100">
                <a:solidFill>
                  <a:srgbClr val="3B71CA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6" name="Google Shape;266;p28"/>
            <p:cNvSpPr txBox="1"/>
            <p:nvPr/>
          </p:nvSpPr>
          <p:spPr>
            <a:xfrm>
              <a:off x="5344600" y="1222245"/>
              <a:ext cx="2728200" cy="99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82575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8585"/>
                </a:buClr>
                <a:buSzPts val="850"/>
                <a:buFont typeface="Roboto"/>
                <a:buChar char="●"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Normal CXR around this time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82575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8585"/>
                </a:buClr>
                <a:buSzPts val="850"/>
                <a:buFont typeface="Roboto"/>
                <a:buChar char="●"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Travel to </a:t>
              </a:r>
              <a:r>
                <a:rPr lang="en" sz="850">
                  <a:solidFill>
                    <a:srgbClr val="3B71CA"/>
                  </a:solidFill>
                  <a:latin typeface="Roboto"/>
                  <a:ea typeface="Roboto"/>
                  <a:cs typeface="Roboto"/>
                  <a:sym typeface="Roboto"/>
                </a:rPr>
                <a:t>northern California</a:t>
              </a:r>
              <a:endParaRPr sz="850">
                <a:solidFill>
                  <a:srgbClr val="3B71CA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82575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8585"/>
                </a:buClr>
                <a:buSzPts val="850"/>
                <a:buFont typeface="Roboto"/>
                <a:buChar char="●"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Did cross </a:t>
              </a:r>
              <a:r>
                <a:rPr lang="en" sz="850">
                  <a:solidFill>
                    <a:srgbClr val="3B71CA"/>
                  </a:solidFill>
                  <a:latin typeface="Roboto"/>
                  <a:ea typeface="Roboto"/>
                  <a:cs typeface="Roboto"/>
                  <a:sym typeface="Roboto"/>
                </a:rPr>
                <a:t>country trips</a:t>
              </a: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 too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82575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8585"/>
                </a:buClr>
                <a:buSzPts val="850"/>
                <a:buFont typeface="Roboto"/>
                <a:buChar char="●"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House renovations (in WV)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7" name="Google Shape;267;p28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-1 year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8" name="Google Shape;268;p28"/>
          <p:cNvGrpSpPr/>
          <p:nvPr/>
        </p:nvGrpSpPr>
        <p:grpSpPr>
          <a:xfrm>
            <a:off x="4968000" y="2319914"/>
            <a:ext cx="4094300" cy="610745"/>
            <a:chOff x="3978500" y="946003"/>
            <a:chExt cx="4094300" cy="610745"/>
          </a:xfrm>
        </p:grpSpPr>
        <p:grpSp>
          <p:nvGrpSpPr>
            <p:cNvPr id="269" name="Google Shape;269;p28"/>
            <p:cNvGrpSpPr/>
            <p:nvPr/>
          </p:nvGrpSpPr>
          <p:grpSpPr>
            <a:xfrm>
              <a:off x="4734025" y="1140951"/>
              <a:ext cx="529800" cy="414249"/>
              <a:chOff x="4318975" y="1083450"/>
              <a:chExt cx="529800" cy="306556"/>
            </a:xfrm>
          </p:grpSpPr>
          <p:sp>
            <p:nvSpPr>
              <p:cNvPr id="270" name="Google Shape;270;p28"/>
              <p:cNvSpPr/>
              <p:nvPr/>
            </p:nvSpPr>
            <p:spPr>
              <a:xfrm>
                <a:off x="4517125" y="1086106"/>
                <a:ext cx="133500" cy="303900"/>
              </a:xfrm>
              <a:prstGeom prst="rect">
                <a:avLst/>
              </a:prstGeom>
              <a:solidFill>
                <a:srgbClr val="DF382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71" name="Google Shape;271;p28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272" name="Google Shape;272;p28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Fever, cough, sore throat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1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3" name="Google Shape;273;p28"/>
            <p:cNvSpPr txBox="1"/>
            <p:nvPr/>
          </p:nvSpPr>
          <p:spPr>
            <a:xfrm>
              <a:off x="5344600" y="11460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Self resolved after 7-10 days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4" name="Google Shape;274;p28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-1 month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75" name="Google Shape;275;p28"/>
          <p:cNvGrpSpPr/>
          <p:nvPr/>
        </p:nvGrpSpPr>
        <p:grpSpPr>
          <a:xfrm>
            <a:off x="4968000" y="2703292"/>
            <a:ext cx="4094300" cy="885667"/>
            <a:chOff x="3978500" y="946003"/>
            <a:chExt cx="4094300" cy="885667"/>
          </a:xfrm>
        </p:grpSpPr>
        <p:grpSp>
          <p:nvGrpSpPr>
            <p:cNvPr id="276" name="Google Shape;276;p28"/>
            <p:cNvGrpSpPr/>
            <p:nvPr/>
          </p:nvGrpSpPr>
          <p:grpSpPr>
            <a:xfrm>
              <a:off x="4734025" y="1140951"/>
              <a:ext cx="529800" cy="690720"/>
              <a:chOff x="4318975" y="1083450"/>
              <a:chExt cx="529800" cy="511152"/>
            </a:xfrm>
          </p:grpSpPr>
          <p:sp>
            <p:nvSpPr>
              <p:cNvPr id="277" name="Google Shape;277;p28"/>
              <p:cNvSpPr/>
              <p:nvPr/>
            </p:nvSpPr>
            <p:spPr>
              <a:xfrm>
                <a:off x="4517125" y="1086102"/>
                <a:ext cx="133500" cy="5085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78" name="Google Shape;278;p28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279" name="Google Shape;279;p28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Symptoms gone aside from cough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0" name="Google Shape;280;p28"/>
            <p:cNvSpPr txBox="1"/>
            <p:nvPr/>
          </p:nvSpPr>
          <p:spPr>
            <a:xfrm>
              <a:off x="5344600" y="11460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Did go to the dentist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1" name="Google Shape;281;p28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-3 weeks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82" name="Google Shape;282;p28"/>
          <p:cNvGrpSpPr/>
          <p:nvPr/>
        </p:nvGrpSpPr>
        <p:grpSpPr>
          <a:xfrm>
            <a:off x="4968000" y="3312824"/>
            <a:ext cx="4094300" cy="686945"/>
            <a:chOff x="3978500" y="946003"/>
            <a:chExt cx="4094300" cy="686945"/>
          </a:xfrm>
        </p:grpSpPr>
        <p:grpSp>
          <p:nvGrpSpPr>
            <p:cNvPr id="283" name="Google Shape;283;p28"/>
            <p:cNvGrpSpPr/>
            <p:nvPr/>
          </p:nvGrpSpPr>
          <p:grpSpPr>
            <a:xfrm>
              <a:off x="4734025" y="1140951"/>
              <a:ext cx="529800" cy="230192"/>
              <a:chOff x="4318975" y="1083450"/>
              <a:chExt cx="529800" cy="170349"/>
            </a:xfrm>
          </p:grpSpPr>
          <p:sp>
            <p:nvSpPr>
              <p:cNvPr id="284" name="Google Shape;284;p28"/>
              <p:cNvSpPr/>
              <p:nvPr/>
            </p:nvSpPr>
            <p:spPr>
              <a:xfrm>
                <a:off x="4517125" y="1086099"/>
                <a:ext cx="133500" cy="167700"/>
              </a:xfrm>
              <a:prstGeom prst="rect">
                <a:avLst/>
              </a:prstGeom>
              <a:solidFill>
                <a:srgbClr val="35663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85" name="Google Shape;285;p28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35663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286" name="Google Shape;286;p28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356635"/>
                  </a:solidFill>
                  <a:latin typeface="Roboto"/>
                  <a:ea typeface="Roboto"/>
                  <a:cs typeface="Roboto"/>
                  <a:sym typeface="Roboto"/>
                </a:rPr>
                <a:t>Admission</a:t>
              </a:r>
              <a:endParaRPr b="1" sz="1100">
                <a:solidFill>
                  <a:srgbClr val="35663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7" name="Google Shape;287;p28"/>
            <p:cNvSpPr txBox="1"/>
            <p:nvPr/>
          </p:nvSpPr>
          <p:spPr>
            <a:xfrm>
              <a:off x="53446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sz="7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8" name="Google Shape;288;p28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356635"/>
                  </a:solidFill>
                  <a:latin typeface="Roboto"/>
                  <a:ea typeface="Roboto"/>
                  <a:cs typeface="Roboto"/>
                  <a:sym typeface="Roboto"/>
                </a:rPr>
                <a:t>Now</a:t>
              </a:r>
              <a:endParaRPr sz="900">
                <a:solidFill>
                  <a:srgbClr val="35663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289" name="Google Shape;289;p28"/>
          <p:cNvPicPr preferRelativeResize="0"/>
          <p:nvPr/>
        </p:nvPicPr>
        <p:blipFill rotWithShape="1">
          <a:blip r:embed="rId3">
            <a:alphaModFix/>
          </a:blip>
          <a:srcRect b="0" l="0" r="7218" t="0"/>
          <a:stretch/>
        </p:blipFill>
        <p:spPr>
          <a:xfrm>
            <a:off x="3080175" y="2471338"/>
            <a:ext cx="1878301" cy="210772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8"/>
          <p:cNvSpPr/>
          <p:nvPr/>
        </p:nvSpPr>
        <p:spPr>
          <a:xfrm>
            <a:off x="4806075" y="3847250"/>
            <a:ext cx="4219800" cy="1181700"/>
          </a:xfrm>
          <a:prstGeom prst="rect">
            <a:avLst/>
          </a:prstGeom>
          <a:solidFill>
            <a:srgbClr val="FAE4E8"/>
          </a:solidFill>
          <a:ln cap="flat" cmpd="sng" w="9525">
            <a:solidFill>
              <a:srgbClr val="B03D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B03D50"/>
                </a:solidFill>
                <a:latin typeface="Open Sans"/>
                <a:ea typeface="Open Sans"/>
                <a:cs typeface="Open Sans"/>
                <a:sym typeface="Open Sans"/>
              </a:rPr>
              <a:t>Coccidioides antibody</a:t>
            </a:r>
            <a:r>
              <a:rPr lang="en" sz="1200">
                <a:solidFill>
                  <a:srgbClr val="B03D50"/>
                </a:solidFill>
                <a:latin typeface="Open Sans"/>
                <a:ea typeface="Open Sans"/>
                <a:cs typeface="Open Sans"/>
                <a:sym typeface="Open Sans"/>
              </a:rPr>
              <a:t>, serum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1" name="Google Shape;291;p28"/>
          <p:cNvSpPr/>
          <p:nvPr/>
        </p:nvSpPr>
        <p:spPr>
          <a:xfrm>
            <a:off x="4958475" y="4204358"/>
            <a:ext cx="1881300" cy="691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Complement fixation</a:t>
            </a:r>
            <a:endParaRPr sz="12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Antibody detected (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1:2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2" name="Google Shape;292;p28"/>
          <p:cNvSpPr/>
          <p:nvPr/>
        </p:nvSpPr>
        <p:spPr>
          <a:xfrm>
            <a:off x="6992175" y="4204358"/>
            <a:ext cx="1881300" cy="691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Immunodiffusion</a:t>
            </a:r>
            <a:endParaRPr sz="12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Antibody not detected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9"/>
          <p:cNvSpPr txBox="1"/>
          <p:nvPr>
            <p:ph idx="2" type="body"/>
          </p:nvPr>
        </p:nvSpPr>
        <p:spPr>
          <a:xfrm>
            <a:off x="730000" y="140767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22 y/o M</a:t>
            </a:r>
            <a:r>
              <a:rPr lang="en"/>
              <a:t> with no PMH who p/w </a:t>
            </a:r>
            <a:r>
              <a:rPr b="1" lang="en"/>
              <a:t>subacute cough</a:t>
            </a:r>
            <a:r>
              <a:rPr lang="en"/>
              <a:t> x 1 month. Found to have a new 4cm RUL cavity, 1cm LLL nodule (vs XR 14 mo ago)</a:t>
            </a:r>
            <a:endParaRPr/>
          </a:p>
        </p:txBody>
      </p:sp>
      <p:sp>
        <p:nvSpPr>
          <p:cNvPr id="298" name="Google Shape;298;p29"/>
          <p:cNvSpPr txBox="1"/>
          <p:nvPr>
            <p:ph type="title"/>
          </p:nvPr>
        </p:nvSpPr>
        <p:spPr>
          <a:xfrm>
            <a:off x="729450" y="632850"/>
            <a:ext cx="3769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Coccidioides</a:t>
            </a:r>
            <a:endParaRPr/>
          </a:p>
        </p:txBody>
      </p:sp>
      <p:grpSp>
        <p:nvGrpSpPr>
          <p:cNvPr id="299" name="Google Shape;299;p29"/>
          <p:cNvGrpSpPr/>
          <p:nvPr/>
        </p:nvGrpSpPr>
        <p:grpSpPr>
          <a:xfrm>
            <a:off x="4968000" y="641203"/>
            <a:ext cx="4094300" cy="1679000"/>
            <a:chOff x="3978500" y="946003"/>
            <a:chExt cx="4094300" cy="1679000"/>
          </a:xfrm>
        </p:grpSpPr>
        <p:grpSp>
          <p:nvGrpSpPr>
            <p:cNvPr id="300" name="Google Shape;300;p29"/>
            <p:cNvGrpSpPr/>
            <p:nvPr/>
          </p:nvGrpSpPr>
          <p:grpSpPr>
            <a:xfrm>
              <a:off x="4734025" y="1140951"/>
              <a:ext cx="529800" cy="1484053"/>
              <a:chOff x="4318975" y="1083450"/>
              <a:chExt cx="529800" cy="1098241"/>
            </a:xfrm>
          </p:grpSpPr>
          <p:sp>
            <p:nvSpPr>
              <p:cNvPr id="301" name="Google Shape;301;p29"/>
              <p:cNvSpPr/>
              <p:nvPr/>
            </p:nvSpPr>
            <p:spPr>
              <a:xfrm>
                <a:off x="4517125" y="1086091"/>
                <a:ext cx="133500" cy="10956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302" name="Google Shape;302;p29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303" name="Google Shape;303;p29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Living in </a:t>
              </a:r>
              <a:r>
                <a:rPr b="1" lang="en" sz="1100">
                  <a:solidFill>
                    <a:srgbClr val="3B71CA"/>
                  </a:solidFill>
                  <a:latin typeface="Roboto"/>
                  <a:ea typeface="Roboto"/>
                  <a:cs typeface="Roboto"/>
                  <a:sym typeface="Roboto"/>
                </a:rPr>
                <a:t>Washington State</a:t>
              </a:r>
              <a:endParaRPr b="1" sz="1100">
                <a:solidFill>
                  <a:srgbClr val="3B71CA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4" name="Google Shape;304;p29"/>
            <p:cNvSpPr txBox="1"/>
            <p:nvPr/>
          </p:nvSpPr>
          <p:spPr>
            <a:xfrm>
              <a:off x="5344600" y="1222251"/>
              <a:ext cx="2728200" cy="68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857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8585"/>
                </a:buClr>
                <a:buSzPts val="900"/>
                <a:buFont typeface="Roboto"/>
                <a:buChar char="●"/>
              </a:pPr>
              <a:r>
                <a:rPr lang="en" sz="9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Lived in a house with “mold”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857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8585"/>
                </a:buClr>
                <a:buSzPts val="900"/>
                <a:buFont typeface="Roboto"/>
                <a:buChar char="●"/>
              </a:pPr>
              <a:r>
                <a:rPr lang="en" sz="9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International travel to British Columbia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5" name="Google Shape;305;p29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-3 years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06" name="Google Shape;306;p29"/>
          <p:cNvGrpSpPr/>
          <p:nvPr/>
        </p:nvGrpSpPr>
        <p:grpSpPr>
          <a:xfrm>
            <a:off x="4968000" y="1366259"/>
            <a:ext cx="4094300" cy="1424004"/>
            <a:chOff x="3978500" y="946003"/>
            <a:chExt cx="4094300" cy="1424004"/>
          </a:xfrm>
        </p:grpSpPr>
        <p:grpSp>
          <p:nvGrpSpPr>
            <p:cNvPr id="307" name="Google Shape;307;p29"/>
            <p:cNvGrpSpPr/>
            <p:nvPr/>
          </p:nvGrpSpPr>
          <p:grpSpPr>
            <a:xfrm>
              <a:off x="4734025" y="1140951"/>
              <a:ext cx="529800" cy="1229057"/>
              <a:chOff x="4318975" y="1083450"/>
              <a:chExt cx="529800" cy="909537"/>
            </a:xfrm>
          </p:grpSpPr>
          <p:sp>
            <p:nvSpPr>
              <p:cNvPr id="308" name="Google Shape;308;p29"/>
              <p:cNvSpPr/>
              <p:nvPr/>
            </p:nvSpPr>
            <p:spPr>
              <a:xfrm>
                <a:off x="4517125" y="1086087"/>
                <a:ext cx="133500" cy="9069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309" name="Google Shape;309;p29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310" name="Google Shape;310;p29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Moved to </a:t>
              </a:r>
              <a:r>
                <a:rPr b="1" lang="en" sz="1100">
                  <a:solidFill>
                    <a:srgbClr val="3B71CA"/>
                  </a:solidFill>
                  <a:latin typeface="Roboto"/>
                  <a:ea typeface="Roboto"/>
                  <a:cs typeface="Roboto"/>
                  <a:sym typeface="Roboto"/>
                </a:rPr>
                <a:t>Tennessee</a:t>
              </a:r>
              <a:endParaRPr b="1" sz="1100">
                <a:solidFill>
                  <a:srgbClr val="3B71CA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1" name="Google Shape;311;p29"/>
            <p:cNvSpPr txBox="1"/>
            <p:nvPr/>
          </p:nvSpPr>
          <p:spPr>
            <a:xfrm>
              <a:off x="5344600" y="1222245"/>
              <a:ext cx="2728200" cy="99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82575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8585"/>
                </a:buClr>
                <a:buSzPts val="850"/>
                <a:buFont typeface="Roboto"/>
                <a:buChar char="●"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Normal CXR around this time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82575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8585"/>
                </a:buClr>
                <a:buSzPts val="850"/>
                <a:buFont typeface="Roboto"/>
                <a:buChar char="●"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Travel to </a:t>
              </a:r>
              <a:r>
                <a:rPr lang="en" sz="850">
                  <a:solidFill>
                    <a:srgbClr val="3B71CA"/>
                  </a:solidFill>
                  <a:latin typeface="Roboto"/>
                  <a:ea typeface="Roboto"/>
                  <a:cs typeface="Roboto"/>
                  <a:sym typeface="Roboto"/>
                </a:rPr>
                <a:t>northern California</a:t>
              </a:r>
              <a:endParaRPr sz="850">
                <a:solidFill>
                  <a:srgbClr val="3B71CA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82575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8585"/>
                </a:buClr>
                <a:buSzPts val="850"/>
                <a:buFont typeface="Roboto"/>
                <a:buChar char="●"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Did cross </a:t>
              </a:r>
              <a:r>
                <a:rPr lang="en" sz="850">
                  <a:solidFill>
                    <a:srgbClr val="3B71CA"/>
                  </a:solidFill>
                  <a:latin typeface="Roboto"/>
                  <a:ea typeface="Roboto"/>
                  <a:cs typeface="Roboto"/>
                  <a:sym typeface="Roboto"/>
                </a:rPr>
                <a:t>country trips</a:t>
              </a: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 too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82575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8585"/>
                </a:buClr>
                <a:buSzPts val="850"/>
                <a:buFont typeface="Roboto"/>
                <a:buChar char="●"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House renovations (in WV)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2" name="Google Shape;312;p29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-1 year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13" name="Google Shape;313;p29"/>
          <p:cNvGrpSpPr/>
          <p:nvPr/>
        </p:nvGrpSpPr>
        <p:grpSpPr>
          <a:xfrm>
            <a:off x="4968000" y="2319914"/>
            <a:ext cx="4094300" cy="610745"/>
            <a:chOff x="3978500" y="946003"/>
            <a:chExt cx="4094300" cy="610745"/>
          </a:xfrm>
        </p:grpSpPr>
        <p:grpSp>
          <p:nvGrpSpPr>
            <p:cNvPr id="314" name="Google Shape;314;p29"/>
            <p:cNvGrpSpPr/>
            <p:nvPr/>
          </p:nvGrpSpPr>
          <p:grpSpPr>
            <a:xfrm>
              <a:off x="4734025" y="1140951"/>
              <a:ext cx="529800" cy="414249"/>
              <a:chOff x="4318975" y="1083450"/>
              <a:chExt cx="529800" cy="306556"/>
            </a:xfrm>
          </p:grpSpPr>
          <p:sp>
            <p:nvSpPr>
              <p:cNvPr id="315" name="Google Shape;315;p29"/>
              <p:cNvSpPr/>
              <p:nvPr/>
            </p:nvSpPr>
            <p:spPr>
              <a:xfrm>
                <a:off x="4517125" y="1086106"/>
                <a:ext cx="133500" cy="303900"/>
              </a:xfrm>
              <a:prstGeom prst="rect">
                <a:avLst/>
              </a:prstGeom>
              <a:solidFill>
                <a:srgbClr val="DF382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316" name="Google Shape;316;p29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317" name="Google Shape;317;p29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Fever, cough, sore throat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1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8" name="Google Shape;318;p29"/>
            <p:cNvSpPr txBox="1"/>
            <p:nvPr/>
          </p:nvSpPr>
          <p:spPr>
            <a:xfrm>
              <a:off x="5344600" y="11460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Self resolved after 7-10 days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9" name="Google Shape;319;p29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-1 month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20" name="Google Shape;320;p29"/>
          <p:cNvGrpSpPr/>
          <p:nvPr/>
        </p:nvGrpSpPr>
        <p:grpSpPr>
          <a:xfrm>
            <a:off x="4968000" y="2703292"/>
            <a:ext cx="4094300" cy="885667"/>
            <a:chOff x="3978500" y="946003"/>
            <a:chExt cx="4094300" cy="885667"/>
          </a:xfrm>
        </p:grpSpPr>
        <p:grpSp>
          <p:nvGrpSpPr>
            <p:cNvPr id="321" name="Google Shape;321;p29"/>
            <p:cNvGrpSpPr/>
            <p:nvPr/>
          </p:nvGrpSpPr>
          <p:grpSpPr>
            <a:xfrm>
              <a:off x="4734025" y="1140951"/>
              <a:ext cx="529800" cy="690720"/>
              <a:chOff x="4318975" y="1083450"/>
              <a:chExt cx="529800" cy="511152"/>
            </a:xfrm>
          </p:grpSpPr>
          <p:sp>
            <p:nvSpPr>
              <p:cNvPr id="322" name="Google Shape;322;p29"/>
              <p:cNvSpPr/>
              <p:nvPr/>
            </p:nvSpPr>
            <p:spPr>
              <a:xfrm>
                <a:off x="4517125" y="1086102"/>
                <a:ext cx="133500" cy="5085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323" name="Google Shape;323;p29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324" name="Google Shape;324;p29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Symptoms gone aside from cough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5" name="Google Shape;325;p29"/>
            <p:cNvSpPr txBox="1"/>
            <p:nvPr/>
          </p:nvSpPr>
          <p:spPr>
            <a:xfrm>
              <a:off x="5344600" y="11460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Did go to the dentist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6" name="Google Shape;326;p29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-3 weeks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27" name="Google Shape;327;p29"/>
          <p:cNvGrpSpPr/>
          <p:nvPr/>
        </p:nvGrpSpPr>
        <p:grpSpPr>
          <a:xfrm>
            <a:off x="4968000" y="3312824"/>
            <a:ext cx="4094300" cy="686945"/>
            <a:chOff x="3978500" y="946003"/>
            <a:chExt cx="4094300" cy="686945"/>
          </a:xfrm>
        </p:grpSpPr>
        <p:grpSp>
          <p:nvGrpSpPr>
            <p:cNvPr id="328" name="Google Shape;328;p29"/>
            <p:cNvGrpSpPr/>
            <p:nvPr/>
          </p:nvGrpSpPr>
          <p:grpSpPr>
            <a:xfrm>
              <a:off x="4734025" y="1140951"/>
              <a:ext cx="529800" cy="230192"/>
              <a:chOff x="4318975" y="1083450"/>
              <a:chExt cx="529800" cy="170349"/>
            </a:xfrm>
          </p:grpSpPr>
          <p:sp>
            <p:nvSpPr>
              <p:cNvPr id="329" name="Google Shape;329;p29"/>
              <p:cNvSpPr/>
              <p:nvPr/>
            </p:nvSpPr>
            <p:spPr>
              <a:xfrm>
                <a:off x="4517125" y="1086099"/>
                <a:ext cx="133500" cy="167700"/>
              </a:xfrm>
              <a:prstGeom prst="rect">
                <a:avLst/>
              </a:prstGeom>
              <a:solidFill>
                <a:srgbClr val="35663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330" name="Google Shape;330;p29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35663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331" name="Google Shape;331;p29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356635"/>
                  </a:solidFill>
                  <a:latin typeface="Roboto"/>
                  <a:ea typeface="Roboto"/>
                  <a:cs typeface="Roboto"/>
                  <a:sym typeface="Roboto"/>
                </a:rPr>
                <a:t>Admission</a:t>
              </a:r>
              <a:endParaRPr b="1" sz="1100">
                <a:solidFill>
                  <a:srgbClr val="35663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2" name="Google Shape;332;p29"/>
            <p:cNvSpPr txBox="1"/>
            <p:nvPr/>
          </p:nvSpPr>
          <p:spPr>
            <a:xfrm>
              <a:off x="53446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sz="7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3" name="Google Shape;333;p29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356635"/>
                  </a:solidFill>
                  <a:latin typeface="Roboto"/>
                  <a:ea typeface="Roboto"/>
                  <a:cs typeface="Roboto"/>
                  <a:sym typeface="Roboto"/>
                </a:rPr>
                <a:t>Now</a:t>
              </a:r>
              <a:endParaRPr sz="900">
                <a:solidFill>
                  <a:srgbClr val="35663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334" name="Google Shape;334;p29"/>
          <p:cNvPicPr preferRelativeResize="0"/>
          <p:nvPr/>
        </p:nvPicPr>
        <p:blipFill rotWithShape="1">
          <a:blip r:embed="rId3">
            <a:alphaModFix/>
          </a:blip>
          <a:srcRect b="0" l="0" r="7218" t="0"/>
          <a:stretch/>
        </p:blipFill>
        <p:spPr>
          <a:xfrm>
            <a:off x="3080175" y="2471338"/>
            <a:ext cx="1878301" cy="210772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9"/>
          <p:cNvSpPr/>
          <p:nvPr/>
        </p:nvSpPr>
        <p:spPr>
          <a:xfrm>
            <a:off x="4806075" y="3847250"/>
            <a:ext cx="4219800" cy="1181700"/>
          </a:xfrm>
          <a:prstGeom prst="rect">
            <a:avLst/>
          </a:prstGeom>
          <a:solidFill>
            <a:srgbClr val="FAE4E8"/>
          </a:solidFill>
          <a:ln cap="flat" cmpd="sng" w="9525">
            <a:solidFill>
              <a:srgbClr val="B03D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B03D50"/>
                </a:solidFill>
                <a:latin typeface="Open Sans"/>
                <a:ea typeface="Open Sans"/>
                <a:cs typeface="Open Sans"/>
                <a:sym typeface="Open Sans"/>
              </a:rPr>
              <a:t>Coccidioides antibody</a:t>
            </a:r>
            <a:r>
              <a:rPr lang="en" sz="1200">
                <a:solidFill>
                  <a:srgbClr val="B03D50"/>
                </a:solidFill>
                <a:latin typeface="Open Sans"/>
                <a:ea typeface="Open Sans"/>
                <a:cs typeface="Open Sans"/>
                <a:sym typeface="Open Sans"/>
              </a:rPr>
              <a:t>, serum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6" name="Google Shape;336;p29"/>
          <p:cNvSpPr/>
          <p:nvPr/>
        </p:nvSpPr>
        <p:spPr>
          <a:xfrm>
            <a:off x="4958475" y="4204358"/>
            <a:ext cx="1881300" cy="691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Complement fixation</a:t>
            </a:r>
            <a:endParaRPr sz="12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Antibody detected (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1:2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7" name="Google Shape;337;p29"/>
          <p:cNvSpPr/>
          <p:nvPr/>
        </p:nvSpPr>
        <p:spPr>
          <a:xfrm>
            <a:off x="6992175" y="4204358"/>
            <a:ext cx="1881300" cy="691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Immunodiffusion</a:t>
            </a:r>
            <a:endParaRPr sz="12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Antibody not detected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8" name="Google Shape;338;p29"/>
          <p:cNvSpPr/>
          <p:nvPr/>
        </p:nvSpPr>
        <p:spPr>
          <a:xfrm>
            <a:off x="381900" y="3441350"/>
            <a:ext cx="2350800" cy="4299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Augmentin </a:t>
            </a:r>
            <a:r>
              <a:rPr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(4 weeks)</a:t>
            </a:r>
            <a:endParaRPr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0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Updates since conference</a:t>
            </a:r>
            <a:endParaRPr/>
          </a:p>
        </p:txBody>
      </p:sp>
      <p:sp>
        <p:nvSpPr>
          <p:cNvPr id="344" name="Google Shape;344;p30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30"/>
          <p:cNvSpPr/>
          <p:nvPr/>
        </p:nvSpPr>
        <p:spPr>
          <a:xfrm>
            <a:off x="4516900" y="1391700"/>
            <a:ext cx="4485300" cy="28956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46" name="Google Shape;346;p30"/>
          <p:cNvPicPr preferRelativeResize="0"/>
          <p:nvPr/>
        </p:nvPicPr>
        <p:blipFill rotWithShape="1">
          <a:blip r:embed="rId3">
            <a:alphaModFix/>
          </a:blip>
          <a:srcRect b="5695" l="0" r="0" t="0"/>
          <a:stretch/>
        </p:blipFill>
        <p:spPr>
          <a:xfrm>
            <a:off x="4578325" y="1474225"/>
            <a:ext cx="4362450" cy="2730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7" name="Google Shape;347;p30"/>
          <p:cNvGrpSpPr/>
          <p:nvPr/>
        </p:nvGrpSpPr>
        <p:grpSpPr>
          <a:xfrm>
            <a:off x="561225" y="1639213"/>
            <a:ext cx="3128025" cy="1768838"/>
            <a:chOff x="152400" y="1320450"/>
            <a:chExt cx="3128025" cy="1768838"/>
          </a:xfrm>
        </p:grpSpPr>
        <p:pic>
          <p:nvPicPr>
            <p:cNvPr id="348" name="Google Shape;348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2400" y="1320450"/>
              <a:ext cx="3105150" cy="171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9" name="Google Shape;349;p30"/>
            <p:cNvPicPr preferRelativeResize="0"/>
            <p:nvPr/>
          </p:nvPicPr>
          <p:blipFill rotWithShape="1">
            <a:blip r:embed="rId5">
              <a:alphaModFix/>
            </a:blip>
            <a:srcRect b="0" l="1088" r="0" t="0"/>
            <a:stretch/>
          </p:blipFill>
          <p:spPr>
            <a:xfrm>
              <a:off x="152400" y="2432063"/>
              <a:ext cx="3128025" cy="657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0" name="Google Shape;350;p30"/>
          <p:cNvSpPr/>
          <p:nvPr/>
        </p:nvSpPr>
        <p:spPr>
          <a:xfrm>
            <a:off x="561225" y="2474802"/>
            <a:ext cx="3128100" cy="2607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1" name="Google Shape;351;p30"/>
          <p:cNvSpPr/>
          <p:nvPr/>
        </p:nvSpPr>
        <p:spPr>
          <a:xfrm>
            <a:off x="6766225" y="2127725"/>
            <a:ext cx="1994700" cy="2361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2" name="Google Shape;352;p30"/>
          <p:cNvSpPr/>
          <p:nvPr/>
        </p:nvSpPr>
        <p:spPr>
          <a:xfrm>
            <a:off x="7486425" y="2363825"/>
            <a:ext cx="1397700" cy="2079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3" name="Google Shape;353;p30"/>
          <p:cNvSpPr/>
          <p:nvPr/>
        </p:nvSpPr>
        <p:spPr>
          <a:xfrm>
            <a:off x="4643600" y="2543866"/>
            <a:ext cx="1158600" cy="1770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1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Updates since conference</a:t>
            </a:r>
            <a:endParaRPr/>
          </a:p>
        </p:txBody>
      </p:sp>
      <p:grpSp>
        <p:nvGrpSpPr>
          <p:cNvPr id="359" name="Google Shape;359;p31"/>
          <p:cNvGrpSpPr/>
          <p:nvPr/>
        </p:nvGrpSpPr>
        <p:grpSpPr>
          <a:xfrm>
            <a:off x="561225" y="1639213"/>
            <a:ext cx="3128025" cy="1768838"/>
            <a:chOff x="152400" y="1320450"/>
            <a:chExt cx="3128025" cy="1768838"/>
          </a:xfrm>
        </p:grpSpPr>
        <p:pic>
          <p:nvPicPr>
            <p:cNvPr id="360" name="Google Shape;360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320450"/>
              <a:ext cx="3105150" cy="171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1" name="Google Shape;361;p31"/>
            <p:cNvPicPr preferRelativeResize="0"/>
            <p:nvPr/>
          </p:nvPicPr>
          <p:blipFill rotWithShape="1">
            <a:blip r:embed="rId4">
              <a:alphaModFix/>
            </a:blip>
            <a:srcRect b="0" l="1088" r="0" t="0"/>
            <a:stretch/>
          </p:blipFill>
          <p:spPr>
            <a:xfrm>
              <a:off x="152400" y="2432063"/>
              <a:ext cx="3128025" cy="657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2" name="Google Shape;362;p31"/>
          <p:cNvSpPr/>
          <p:nvPr/>
        </p:nvSpPr>
        <p:spPr>
          <a:xfrm>
            <a:off x="561188" y="1911002"/>
            <a:ext cx="3128100" cy="2607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3" name="Google Shape;363;p31" title="Recording 2025-04-26 134704.gif"/>
          <p:cNvPicPr preferRelativeResize="0"/>
          <p:nvPr/>
        </p:nvPicPr>
        <p:blipFill rotWithShape="1">
          <a:blip r:embed="rId5">
            <a:alphaModFix/>
          </a:blip>
          <a:srcRect b="0" l="50529" r="0" t="0"/>
          <a:stretch/>
        </p:blipFill>
        <p:spPr>
          <a:xfrm>
            <a:off x="5550056" y="2702600"/>
            <a:ext cx="3337044" cy="22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1"/>
          <p:cNvSpPr/>
          <p:nvPr/>
        </p:nvSpPr>
        <p:spPr>
          <a:xfrm>
            <a:off x="561200" y="2857500"/>
            <a:ext cx="4572000" cy="20457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Last conference </a:t>
            </a:r>
            <a:r>
              <a:rPr lang="en" sz="15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(1.5 months ago)</a:t>
            </a:r>
            <a:endParaRPr sz="1500">
              <a:solidFill>
                <a:srgbClr val="3B7E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5" name="Google Shape;365;p31" title="Recording 2025-04-26 134704.gif"/>
          <p:cNvPicPr preferRelativeResize="0"/>
          <p:nvPr/>
        </p:nvPicPr>
        <p:blipFill rotWithShape="1">
          <a:blip r:embed="rId5">
            <a:alphaModFix/>
          </a:blip>
          <a:srcRect b="0" l="0" r="50929" t="0"/>
          <a:stretch/>
        </p:blipFill>
        <p:spPr>
          <a:xfrm>
            <a:off x="2819415" y="3276750"/>
            <a:ext cx="2263108" cy="153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1"/>
          <p:cNvPicPr preferRelativeResize="0"/>
          <p:nvPr/>
        </p:nvPicPr>
        <p:blipFill rotWithShape="1">
          <a:blip r:embed="rId6">
            <a:alphaModFix/>
          </a:blip>
          <a:srcRect b="24541" l="0" r="7218" t="8054"/>
          <a:stretch/>
        </p:blipFill>
        <p:spPr>
          <a:xfrm>
            <a:off x="696475" y="3228200"/>
            <a:ext cx="2088950" cy="158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1"/>
          <p:cNvPicPr preferRelativeResize="0"/>
          <p:nvPr/>
        </p:nvPicPr>
        <p:blipFill rotWithShape="1">
          <a:blip r:embed="rId7">
            <a:alphaModFix/>
          </a:blip>
          <a:srcRect b="16391" l="0" r="0" t="4955"/>
          <a:stretch/>
        </p:blipFill>
        <p:spPr>
          <a:xfrm>
            <a:off x="6271050" y="632850"/>
            <a:ext cx="2201074" cy="227437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1"/>
          <p:cNvSpPr/>
          <p:nvPr/>
        </p:nvSpPr>
        <p:spPr>
          <a:xfrm>
            <a:off x="6271050" y="1034875"/>
            <a:ext cx="919200" cy="718200"/>
          </a:xfrm>
          <a:prstGeom prst="ellipse">
            <a:avLst/>
          </a:prstGeom>
          <a:noFill/>
          <a:ln cap="flat" cmpd="sng" w="28575">
            <a:solidFill>
              <a:srgbClr val="DF382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Updates on prior cases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2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Updates since conference</a:t>
            </a:r>
            <a:endParaRPr/>
          </a:p>
        </p:txBody>
      </p:sp>
      <p:grpSp>
        <p:nvGrpSpPr>
          <p:cNvPr id="374" name="Google Shape;374;p32"/>
          <p:cNvGrpSpPr/>
          <p:nvPr/>
        </p:nvGrpSpPr>
        <p:grpSpPr>
          <a:xfrm>
            <a:off x="561225" y="1639213"/>
            <a:ext cx="3128025" cy="1768838"/>
            <a:chOff x="152400" y="1320450"/>
            <a:chExt cx="3128025" cy="1768838"/>
          </a:xfrm>
        </p:grpSpPr>
        <p:pic>
          <p:nvPicPr>
            <p:cNvPr id="375" name="Google Shape;375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320450"/>
              <a:ext cx="3105150" cy="171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6" name="Google Shape;376;p32"/>
            <p:cNvPicPr preferRelativeResize="0"/>
            <p:nvPr/>
          </p:nvPicPr>
          <p:blipFill rotWithShape="1">
            <a:blip r:embed="rId4">
              <a:alphaModFix/>
            </a:blip>
            <a:srcRect b="0" l="1088" r="0" t="0"/>
            <a:stretch/>
          </p:blipFill>
          <p:spPr>
            <a:xfrm>
              <a:off x="152400" y="2432063"/>
              <a:ext cx="3128025" cy="657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7" name="Google Shape;377;p32"/>
          <p:cNvSpPr/>
          <p:nvPr/>
        </p:nvSpPr>
        <p:spPr>
          <a:xfrm>
            <a:off x="561188" y="1637094"/>
            <a:ext cx="3128100" cy="2607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8" name="Google Shape;378;p32"/>
          <p:cNvSpPr/>
          <p:nvPr/>
        </p:nvSpPr>
        <p:spPr>
          <a:xfrm>
            <a:off x="4643550" y="1897800"/>
            <a:ext cx="3774300" cy="9099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Pulmonology clinic</a:t>
            </a:r>
            <a:endParaRPr b="1"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Doing great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RTC: PRN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3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cases!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#3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HPI</a:t>
            </a:r>
            <a:endParaRPr/>
          </a:p>
        </p:txBody>
      </p:sp>
      <p:sp>
        <p:nvSpPr>
          <p:cNvPr id="394" name="Google Shape;394;p35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60 y/o M</a:t>
            </a:r>
            <a:r>
              <a:rPr lang="en"/>
              <a:t> with PMH including untreated large granular lymphocytic leukemia, </a:t>
            </a:r>
            <a:r>
              <a:rPr lang="en"/>
              <a:t>TTP </a:t>
            </a:r>
            <a:r>
              <a:rPr lang="en"/>
              <a:t>(on </a:t>
            </a:r>
            <a:r>
              <a:rPr lang="en"/>
              <a:t>pred 20</a:t>
            </a:r>
            <a:r>
              <a:rPr lang="en"/>
              <a:t>) p/w 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DF382C"/>
                </a:solidFill>
              </a:rPr>
              <a:t>Hypoxia</a:t>
            </a:r>
            <a:r>
              <a:rPr lang="en"/>
              <a:t> </a:t>
            </a:r>
            <a:endParaRPr b="1">
              <a:solidFill>
                <a:srgbClr val="3B71CA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3B71CA"/>
                </a:solidFill>
              </a:rPr>
              <a:t>AMS</a:t>
            </a:r>
            <a:r>
              <a:rPr lang="en"/>
              <a:t>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Hyponatremia 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HPI</a:t>
            </a:r>
            <a:endParaRPr/>
          </a:p>
        </p:txBody>
      </p:sp>
      <p:sp>
        <p:nvSpPr>
          <p:cNvPr id="400" name="Google Shape;400;p36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60 y/o M</a:t>
            </a:r>
            <a:r>
              <a:rPr lang="en"/>
              <a:t> with PMH including untreated large granular lymphocytic leukemia, TTP (on pred 20) p/w </a:t>
            </a:r>
            <a:r>
              <a:rPr b="1" lang="en">
                <a:solidFill>
                  <a:srgbClr val="DF382C"/>
                </a:solidFill>
              </a:rPr>
              <a:t>AMS, </a:t>
            </a:r>
            <a:r>
              <a:rPr b="1" lang="en">
                <a:solidFill>
                  <a:srgbClr val="DF382C"/>
                </a:solidFill>
              </a:rPr>
              <a:t>hyponatremia, &amp; hypoxia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Generally feeling weak for </a:t>
            </a:r>
            <a:r>
              <a:rPr b="1" lang="en"/>
              <a:t>past week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Productive </a:t>
            </a:r>
            <a:r>
              <a:rPr lang="en"/>
              <a:t>cough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Unable to ascertain further symptoms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HPI</a:t>
            </a:r>
            <a:endParaRPr/>
          </a:p>
        </p:txBody>
      </p:sp>
      <p:sp>
        <p:nvSpPr>
          <p:cNvPr id="406" name="Google Shape;406;p37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60 y/o M</a:t>
            </a:r>
            <a:r>
              <a:rPr lang="en"/>
              <a:t> with PMH including untreated large granular lymphocytic leukemia, TTP (on pred 20) p/w </a:t>
            </a:r>
            <a:r>
              <a:rPr b="1" lang="en">
                <a:solidFill>
                  <a:srgbClr val="DF382C"/>
                </a:solidFill>
              </a:rPr>
              <a:t>AMS, hyponatremia, &amp; hypoxia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Generally feeling weak for past week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Productive cough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Unable to ascertain further symptoms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37"/>
          <p:cNvSpPr/>
          <p:nvPr/>
        </p:nvSpPr>
        <p:spPr>
          <a:xfrm>
            <a:off x="4904100" y="1963175"/>
            <a:ext cx="3514200" cy="9639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Medical Hx / medications</a:t>
            </a:r>
            <a:endParaRPr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Leukemia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: Not on meds / chemo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Admission one </a:t>
            </a:r>
            <a:r>
              <a:rPr b="1" i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month ago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for non-ID reasons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HPI</a:t>
            </a:r>
            <a:endParaRPr/>
          </a:p>
        </p:txBody>
      </p:sp>
      <p:sp>
        <p:nvSpPr>
          <p:cNvPr id="413" name="Google Shape;413;p38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60 y/o M</a:t>
            </a:r>
            <a:r>
              <a:rPr lang="en"/>
              <a:t> with PMH including untreated large granular lymphocytic leukemia, TTP (on pred 20) p/w </a:t>
            </a:r>
            <a:r>
              <a:rPr b="1" lang="en">
                <a:solidFill>
                  <a:srgbClr val="DF382C"/>
                </a:solidFill>
              </a:rPr>
              <a:t>AMS, hyponatremia, &amp; hypoxia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Generally feeling weak for past week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Productive cough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Unable to ascertain further symptoms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38"/>
          <p:cNvSpPr/>
          <p:nvPr/>
        </p:nvSpPr>
        <p:spPr>
          <a:xfrm>
            <a:off x="4904100" y="1963175"/>
            <a:ext cx="3514200" cy="20451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Medical Hx / medications</a:t>
            </a:r>
            <a:endParaRPr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Leukemia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: Not on meds / chemo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Admission one </a:t>
            </a:r>
            <a:r>
              <a:rPr b="1" i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month ago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for non-ID reasons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Dx with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hyperviscosity syndrome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, perhaps MGUS?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Also had w/up for </a:t>
            </a:r>
            <a:r>
              <a:rPr i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thrombocytopenia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, favored to be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TTP</a:t>
            </a:r>
            <a:endParaRPr b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Start prednisone 20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No PJP ppx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HPI</a:t>
            </a:r>
            <a:endParaRPr/>
          </a:p>
        </p:txBody>
      </p:sp>
      <p:sp>
        <p:nvSpPr>
          <p:cNvPr id="420" name="Google Shape;420;p39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60 y/o M</a:t>
            </a:r>
            <a:r>
              <a:rPr lang="en"/>
              <a:t> with PMH including untreated large granular lymphocytic leukemia, TTP (on pred 20) p/w </a:t>
            </a:r>
            <a:r>
              <a:rPr b="1" lang="en">
                <a:solidFill>
                  <a:srgbClr val="DF382C"/>
                </a:solidFill>
              </a:rPr>
              <a:t>AMS, hyponatremia, &amp; hypoxia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39"/>
          <p:cNvSpPr/>
          <p:nvPr/>
        </p:nvSpPr>
        <p:spPr>
          <a:xfrm>
            <a:off x="4904100" y="1963175"/>
            <a:ext cx="3514200" cy="24081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Medical Hx / medications</a:t>
            </a:r>
            <a:endParaRPr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Leukemia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: Not on meds / chemo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Admission one </a:t>
            </a:r>
            <a:r>
              <a:rPr b="1" i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month ago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for non-ID reasons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Dx with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hyperviscosity syndrome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, perhaps MGUS?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Also had w/up for </a:t>
            </a:r>
            <a:r>
              <a:rPr i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thrombocytopenia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, favored to be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TTP</a:t>
            </a:r>
            <a:endParaRPr b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Start prednisone 20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No PJP ppx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Incidental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left 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lower lobe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lung mass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10 x 12 mm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2" name="Google Shape;422;p39"/>
          <p:cNvSpPr/>
          <p:nvPr/>
        </p:nvSpPr>
        <p:spPr>
          <a:xfrm>
            <a:off x="185350" y="2811150"/>
            <a:ext cx="4386600" cy="20061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1.5 months ago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23" name="Google Shape;42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3150" y="3182796"/>
            <a:ext cx="2500974" cy="1522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550" y="3243451"/>
            <a:ext cx="2252075" cy="14010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425" name="Google Shape;425;p39"/>
          <p:cNvCxnSpPr/>
          <p:nvPr/>
        </p:nvCxnSpPr>
        <p:spPr>
          <a:xfrm flipH="1">
            <a:off x="4114050" y="4162675"/>
            <a:ext cx="1346100" cy="131400"/>
          </a:xfrm>
          <a:prstGeom prst="straightConnector1">
            <a:avLst/>
          </a:prstGeom>
          <a:noFill/>
          <a:ln cap="flat" cmpd="sng" w="28575">
            <a:solidFill>
              <a:srgbClr val="DF382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6" name="Google Shape;426;p39"/>
          <p:cNvSpPr/>
          <p:nvPr/>
        </p:nvSpPr>
        <p:spPr>
          <a:xfrm>
            <a:off x="2085200" y="4286250"/>
            <a:ext cx="3529400" cy="648725"/>
          </a:xfrm>
          <a:custGeom>
            <a:rect b="b" l="l" r="r" t="t"/>
            <a:pathLst>
              <a:path extrusionOk="0" h="25949" w="141176">
                <a:moveTo>
                  <a:pt x="141176" y="0"/>
                </a:moveTo>
                <a:lnTo>
                  <a:pt x="80319" y="25949"/>
                </a:lnTo>
                <a:lnTo>
                  <a:pt x="20080" y="25949"/>
                </a:lnTo>
                <a:lnTo>
                  <a:pt x="0" y="927"/>
                </a:lnTo>
              </a:path>
            </a:pathLst>
          </a:custGeom>
          <a:noFill/>
          <a:ln cap="flat" cmpd="sng" w="28575">
            <a:solidFill>
              <a:srgbClr val="DF382C"/>
            </a:solidFill>
            <a:prstDash val="solid"/>
            <a:round/>
            <a:headEnd len="med" w="med" type="none"/>
            <a:tailEnd len="med" w="med" type="triangle"/>
          </a:ln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Exposure History</a:t>
            </a:r>
            <a:endParaRPr/>
          </a:p>
        </p:txBody>
      </p:sp>
      <p:graphicFrame>
        <p:nvGraphicFramePr>
          <p:cNvPr id="432" name="Google Shape;432;p40"/>
          <p:cNvGraphicFramePr/>
          <p:nvPr/>
        </p:nvGraphicFramePr>
        <p:xfrm>
          <a:off x="583233" y="156609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245900"/>
                <a:gridCol w="6735250"/>
              </a:tblGrid>
              <a:tr h="400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Geographic &amp; Travel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Lives in West Virginia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Never international travel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7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Occupational 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b="1"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Cattle farmer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3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Substance &amp; needles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EtOH, tobacco, drugs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needle exposures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0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Animals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Cattle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46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Exposures &amp; hobbies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Does work outdoors, namely with the cattle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known TB risk factors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Exam (per MICU note)</a:t>
            </a:r>
            <a:endParaRPr/>
          </a:p>
        </p:txBody>
      </p:sp>
      <p:sp>
        <p:nvSpPr>
          <p:cNvPr id="438" name="Google Shape;438;p41"/>
          <p:cNvSpPr txBox="1"/>
          <p:nvPr>
            <p:ph idx="1" type="body"/>
          </p:nvPr>
        </p:nvSpPr>
        <p:spPr>
          <a:xfrm>
            <a:off x="729450" y="1393075"/>
            <a:ext cx="7688700" cy="27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666666"/>
                </a:solidFill>
              </a:rPr>
              <a:t>Vitals:</a:t>
            </a:r>
            <a:r>
              <a:rPr lang="en">
                <a:solidFill>
                  <a:srgbClr val="666666"/>
                </a:solidFill>
              </a:rPr>
              <a:t>      36.5    |    71    |    </a:t>
            </a:r>
            <a:r>
              <a:rPr b="1" lang="en">
                <a:solidFill>
                  <a:srgbClr val="1A1A1A"/>
                </a:solidFill>
              </a:rPr>
              <a:t>101/63</a:t>
            </a:r>
            <a:r>
              <a:rPr lang="en">
                <a:solidFill>
                  <a:srgbClr val="666666"/>
                </a:solidFill>
              </a:rPr>
              <a:t>    |    96%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666666"/>
                </a:solidFill>
              </a:rPr>
              <a:t>General</a:t>
            </a:r>
            <a:r>
              <a:rPr lang="en">
                <a:solidFill>
                  <a:srgbClr val="666666"/>
                </a:solidFill>
              </a:rPr>
              <a:t>: appears chronically ill 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666666"/>
                </a:solidFill>
              </a:rPr>
              <a:t>Eyes</a:t>
            </a:r>
            <a:r>
              <a:rPr lang="en">
                <a:solidFill>
                  <a:srgbClr val="666666"/>
                </a:solidFill>
              </a:rPr>
              <a:t>: Conjunctiva clear, Pupils equal and round, Sclera non-icteric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u="sng"/>
              <a:t>HENT</a:t>
            </a:r>
            <a:r>
              <a:rPr lang="en"/>
              <a:t>: </a:t>
            </a:r>
            <a:r>
              <a:rPr lang="en">
                <a:solidFill>
                  <a:srgbClr val="595959"/>
                </a:solidFill>
              </a:rPr>
              <a:t>Head atraumatic and normocephalic.</a:t>
            </a:r>
            <a:r>
              <a:rPr lang="en"/>
              <a:t> </a:t>
            </a:r>
            <a:r>
              <a:rPr b="1" lang="en">
                <a:solidFill>
                  <a:srgbClr val="2F5AA2"/>
                </a:solidFill>
              </a:rPr>
              <a:t>Vesicular/blisters under lower lip</a:t>
            </a:r>
            <a:r>
              <a:rPr lang="en"/>
              <a:t>. Two ulcers on lower lip that is blood filled but contained.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666666"/>
                </a:solidFill>
              </a:rPr>
              <a:t>Neck</a:t>
            </a:r>
            <a:r>
              <a:rPr lang="en">
                <a:solidFill>
                  <a:srgbClr val="666666"/>
                </a:solidFill>
              </a:rPr>
              <a:t>: Trachea Midline 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666666"/>
                </a:solidFill>
              </a:rPr>
              <a:t>Lungs</a:t>
            </a:r>
            <a:r>
              <a:rPr lang="en">
                <a:solidFill>
                  <a:srgbClr val="666666"/>
                </a:solidFill>
              </a:rPr>
              <a:t>: Clear to auscultation bilaterally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666666"/>
                </a:solidFill>
              </a:rPr>
              <a:t>Cardiovascular</a:t>
            </a:r>
            <a:r>
              <a:rPr lang="en">
                <a:solidFill>
                  <a:srgbClr val="666666"/>
                </a:solidFill>
              </a:rPr>
              <a:t>: Regular rate and rhythm, no murmur, click, rub or gallop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666666"/>
                </a:solidFill>
              </a:rPr>
              <a:t>Abdomen</a:t>
            </a:r>
            <a:r>
              <a:rPr lang="en">
                <a:solidFill>
                  <a:srgbClr val="666666"/>
                </a:solidFill>
              </a:rPr>
              <a:t>: Soft, non-tender, Bowel sounds normal, non-distended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666666"/>
                </a:solidFill>
              </a:rPr>
              <a:t>Extremities</a:t>
            </a:r>
            <a:r>
              <a:rPr lang="en">
                <a:solidFill>
                  <a:srgbClr val="666666"/>
                </a:solidFill>
              </a:rPr>
              <a:t>: No cyanosis or edema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666666"/>
                </a:solidFill>
              </a:rPr>
              <a:t>Skin</a:t>
            </a:r>
            <a:r>
              <a:rPr lang="en">
                <a:solidFill>
                  <a:srgbClr val="666666"/>
                </a:solidFill>
              </a:rPr>
              <a:t>: Skin warm and dry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b="1" lang="en" u="sng">
                <a:solidFill>
                  <a:srgbClr val="666666"/>
                </a:solidFill>
              </a:rPr>
              <a:t>Neurologic</a:t>
            </a:r>
            <a:r>
              <a:rPr lang="en">
                <a:solidFill>
                  <a:srgbClr val="666666"/>
                </a:solidFill>
              </a:rPr>
              <a:t>: Alert and oriented x 3. </a:t>
            </a:r>
            <a:r>
              <a:rPr b="1" lang="en"/>
              <a:t>Answers questions but has </a:t>
            </a:r>
            <a:r>
              <a:rPr b="1" lang="en">
                <a:solidFill>
                  <a:srgbClr val="2F5AA2"/>
                </a:solidFill>
              </a:rPr>
              <a:t>confusion</a:t>
            </a:r>
            <a:r>
              <a:rPr lang="en"/>
              <a:t>.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#1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Labs</a:t>
            </a:r>
            <a:endParaRPr/>
          </a:p>
        </p:txBody>
      </p:sp>
      <p:sp>
        <p:nvSpPr>
          <p:cNvPr id="444" name="Google Shape;444;p42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445" name="Google Shape;445;p42"/>
          <p:cNvGraphicFramePr/>
          <p:nvPr/>
        </p:nvGraphicFramePr>
        <p:xfrm>
          <a:off x="729450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030050"/>
                <a:gridCol w="6835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CBC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WBC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23.7</a:t>
                      </a:r>
                      <a:endParaRPr b="1">
                        <a:solidFill>
                          <a:srgbClr val="DF382C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Hgb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9.5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Platelets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2"/>
                          </a:solidFill>
                        </a:rPr>
                        <a:t>113</a:t>
                      </a:r>
                      <a:endParaRPr b="1"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Neut %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25%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Lymph %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72%</a:t>
                      </a:r>
                      <a:endParaRPr b="1"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Eos %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0%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446" name="Google Shape;446;p42"/>
          <p:cNvGraphicFramePr/>
          <p:nvPr/>
        </p:nvGraphicFramePr>
        <p:xfrm>
          <a:off x="2808700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946375"/>
                <a:gridCol w="627975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Chem7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107</a:t>
                      </a:r>
                      <a:endParaRPr b="1">
                        <a:solidFill>
                          <a:srgbClr val="DF382C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2.9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Cl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2"/>
                          </a:solidFill>
                        </a:rPr>
                        <a:t>82</a:t>
                      </a:r>
                      <a:endParaRPr b="1"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HCO3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12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1.16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447" name="Google Shape;447;p42"/>
          <p:cNvGraphicFramePr/>
          <p:nvPr/>
        </p:nvGraphicFramePr>
        <p:xfrm>
          <a:off x="3302950" y="3317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092200"/>
                <a:gridCol w="72475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Misc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sOsm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288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Lactate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5.3</a:t>
                      </a:r>
                      <a:endParaRPr b="1">
                        <a:solidFill>
                          <a:srgbClr val="DF382C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LFTs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WNL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Labs</a:t>
            </a:r>
            <a:endParaRPr/>
          </a:p>
        </p:txBody>
      </p:sp>
      <p:sp>
        <p:nvSpPr>
          <p:cNvPr id="453" name="Google Shape;453;p43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454" name="Google Shape;454;p43"/>
          <p:cNvGraphicFramePr/>
          <p:nvPr/>
        </p:nvGraphicFramePr>
        <p:xfrm>
          <a:off x="729450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030050"/>
                <a:gridCol w="6835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CBC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WBC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23.7</a:t>
                      </a:r>
                      <a:endParaRPr b="1">
                        <a:solidFill>
                          <a:srgbClr val="DF382C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Hgb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9.5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Platelets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2"/>
                          </a:solidFill>
                        </a:rPr>
                        <a:t>113</a:t>
                      </a:r>
                      <a:endParaRPr b="1"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Neut %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25%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Lymph %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72%</a:t>
                      </a:r>
                      <a:endParaRPr b="1"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Eos %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0%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455" name="Google Shape;455;p43"/>
          <p:cNvGraphicFramePr/>
          <p:nvPr/>
        </p:nvGraphicFramePr>
        <p:xfrm>
          <a:off x="2808700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946375"/>
                <a:gridCol w="627975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Chem7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Initial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107</a:t>
                      </a:r>
                      <a:endParaRPr b="1">
                        <a:solidFill>
                          <a:srgbClr val="DF382C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2.9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Cl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2"/>
                          </a:solidFill>
                        </a:rPr>
                        <a:t>82</a:t>
                      </a:r>
                      <a:endParaRPr b="1"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HCO3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12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1.16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456" name="Google Shape;456;p43"/>
          <p:cNvGraphicFramePr/>
          <p:nvPr/>
        </p:nvGraphicFramePr>
        <p:xfrm>
          <a:off x="4958675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946375"/>
                <a:gridCol w="627975"/>
                <a:gridCol w="627975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Chem7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Repeat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VBG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4A4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127</a:t>
                      </a:r>
                      <a:endParaRPr b="1">
                        <a:solidFill>
                          <a:srgbClr val="14A44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131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3.4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3.8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Cl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</a:rPr>
                        <a:t>102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</a:rPr>
                        <a:t>99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HCO3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16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20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1.32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57" name="Google Shape;457;p43"/>
          <p:cNvSpPr txBox="1"/>
          <p:nvPr/>
        </p:nvSpPr>
        <p:spPr>
          <a:xfrm>
            <a:off x="4958550" y="1053875"/>
            <a:ext cx="2202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5 hour repeat</a:t>
            </a:r>
            <a:endParaRPr sz="13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458" name="Google Shape;458;p43"/>
          <p:cNvGraphicFramePr/>
          <p:nvPr/>
        </p:nvGraphicFramePr>
        <p:xfrm>
          <a:off x="3302950" y="3317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092200"/>
                <a:gridCol w="724750"/>
                <a:gridCol w="72475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Misc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Initial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Repeat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sOsm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288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281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Lactate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5.3</a:t>
                      </a:r>
                      <a:endParaRPr b="1">
                        <a:solidFill>
                          <a:srgbClr val="DF382C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2.6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LFTs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WNL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[Q3.1] DDx</a:t>
            </a:r>
            <a:endParaRPr/>
          </a:p>
        </p:txBody>
      </p:sp>
      <p:sp>
        <p:nvSpPr>
          <p:cNvPr id="464" name="Google Shape;464;p44"/>
          <p:cNvSpPr txBox="1"/>
          <p:nvPr>
            <p:ph idx="1" type="body"/>
          </p:nvPr>
        </p:nvSpPr>
        <p:spPr>
          <a:xfrm>
            <a:off x="729450" y="1393075"/>
            <a:ext cx="41592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/>
              <a:t>free response, vote</a:t>
            </a:r>
            <a:endParaRPr sz="1400"/>
          </a:p>
        </p:txBody>
      </p:sp>
      <p:pic>
        <p:nvPicPr>
          <p:cNvPr id="465" name="Google Shape;46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2325" y="1094875"/>
            <a:ext cx="2857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[Q3.2] </a:t>
            </a:r>
            <a:r>
              <a:rPr lang="en"/>
              <a:t>Additional work up?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45"/>
          <p:cNvSpPr txBox="1"/>
          <p:nvPr>
            <p:ph idx="1" type="body"/>
          </p:nvPr>
        </p:nvSpPr>
        <p:spPr>
          <a:xfrm>
            <a:off x="729450" y="1393075"/>
            <a:ext cx="41592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/>
              <a:t>Word cloud</a:t>
            </a:r>
            <a:endParaRPr sz="1400"/>
          </a:p>
        </p:txBody>
      </p:sp>
      <p:pic>
        <p:nvPicPr>
          <p:cNvPr id="472" name="Google Shape;47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2325" y="1094875"/>
            <a:ext cx="2857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6"/>
          <p:cNvSpPr/>
          <p:nvPr/>
        </p:nvSpPr>
        <p:spPr>
          <a:xfrm>
            <a:off x="6252450" y="1132525"/>
            <a:ext cx="2652300" cy="36492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1.5 months</a:t>
            </a:r>
            <a:r>
              <a:rPr b="1"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 ago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8" name="Google Shape;478;p4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Imaging</a:t>
            </a:r>
            <a:endParaRPr/>
          </a:p>
        </p:txBody>
      </p:sp>
      <p:sp>
        <p:nvSpPr>
          <p:cNvPr id="479" name="Google Shape;479;p46"/>
          <p:cNvSpPr txBox="1"/>
          <p:nvPr>
            <p:ph idx="1" type="body"/>
          </p:nvPr>
        </p:nvSpPr>
        <p:spPr>
          <a:xfrm>
            <a:off x="729450" y="1393075"/>
            <a:ext cx="5420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60 y/o M</a:t>
            </a:r>
            <a:r>
              <a:rPr lang="en"/>
              <a:t> with PMH including untreated large granular lymphocytic leukemia, TTP (on pred 20) p/w </a:t>
            </a:r>
            <a:r>
              <a:rPr b="1" lang="en">
                <a:solidFill>
                  <a:srgbClr val="DF382C"/>
                </a:solidFill>
              </a:rPr>
              <a:t>AMS, hyponatremia, &amp; hypoxia</a:t>
            </a:r>
            <a:endParaRPr/>
          </a:p>
        </p:txBody>
      </p:sp>
      <p:pic>
        <p:nvPicPr>
          <p:cNvPr id="480" name="Google Shape;48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5900" y="3147271"/>
            <a:ext cx="2500974" cy="1522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5900" y="1475388"/>
            <a:ext cx="2500976" cy="1555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7"/>
          <p:cNvSpPr/>
          <p:nvPr/>
        </p:nvSpPr>
        <p:spPr>
          <a:xfrm>
            <a:off x="6252450" y="1132525"/>
            <a:ext cx="2652300" cy="36492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1.5 months ago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7" name="Google Shape;487;p4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</a:t>
            </a:r>
            <a:r>
              <a:rPr lang="en"/>
              <a:t>Imaging</a:t>
            </a:r>
            <a:endParaRPr/>
          </a:p>
        </p:txBody>
      </p:sp>
      <p:pic>
        <p:nvPicPr>
          <p:cNvPr id="488" name="Google Shape;48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5900" y="3147271"/>
            <a:ext cx="2500974" cy="1522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5900" y="1475388"/>
            <a:ext cx="2500976" cy="155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7"/>
          <p:cNvPicPr preferRelativeResize="0"/>
          <p:nvPr/>
        </p:nvPicPr>
        <p:blipFill rotWithShape="1">
          <a:blip r:embed="rId5">
            <a:alphaModFix/>
          </a:blip>
          <a:srcRect b="5994" l="18922" r="19440" t="7998"/>
          <a:stretch/>
        </p:blipFill>
        <p:spPr>
          <a:xfrm>
            <a:off x="485100" y="3002287"/>
            <a:ext cx="2500975" cy="1966175"/>
          </a:xfrm>
          <a:prstGeom prst="rect">
            <a:avLst/>
          </a:prstGeom>
          <a:noFill/>
          <a:ln cap="flat" cmpd="sng" w="9525">
            <a:solidFill>
              <a:srgbClr val="B03D5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91" name="Google Shape;491;p47"/>
          <p:cNvPicPr preferRelativeResize="0"/>
          <p:nvPr/>
        </p:nvPicPr>
        <p:blipFill rotWithShape="1">
          <a:blip r:embed="rId6">
            <a:alphaModFix/>
          </a:blip>
          <a:srcRect b="11174" l="11563" r="12263" t="5436"/>
          <a:stretch/>
        </p:blipFill>
        <p:spPr>
          <a:xfrm>
            <a:off x="3096700" y="3332600"/>
            <a:ext cx="2652375" cy="1635850"/>
          </a:xfrm>
          <a:prstGeom prst="rect">
            <a:avLst/>
          </a:prstGeom>
          <a:noFill/>
          <a:ln cap="flat" cmpd="sng" w="9525">
            <a:solidFill>
              <a:srgbClr val="B03D5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92" name="Google Shape;492;p47"/>
          <p:cNvSpPr/>
          <p:nvPr/>
        </p:nvSpPr>
        <p:spPr>
          <a:xfrm>
            <a:off x="485100" y="1393075"/>
            <a:ext cx="5342700" cy="13758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Interval increased size of a LLL lesion with cavitation (1.2 → 2.8 cm). A halo of groundglass opacity surrounds this consolidation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Impression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: Constellation of findings are compatible with fungal infection in the lung, with concern for focal invasive aspergillosis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350" y="2435025"/>
            <a:ext cx="6622049" cy="2194575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4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[Q3.3] invasive aspergillosis or something else?</a:t>
            </a:r>
            <a:endParaRPr/>
          </a:p>
        </p:txBody>
      </p:sp>
      <p:sp>
        <p:nvSpPr>
          <p:cNvPr id="499" name="Google Shape;499;p48"/>
          <p:cNvSpPr txBox="1"/>
          <p:nvPr>
            <p:ph idx="1" type="body"/>
          </p:nvPr>
        </p:nvSpPr>
        <p:spPr>
          <a:xfrm>
            <a:off x="729450" y="1393075"/>
            <a:ext cx="41592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Slider response (disagree vs agree)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500" name="Google Shape;50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2325" y="1094875"/>
            <a:ext cx="2857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[Q3.4] What’s going on?</a:t>
            </a:r>
            <a:endParaRPr/>
          </a:p>
        </p:txBody>
      </p:sp>
      <p:sp>
        <p:nvSpPr>
          <p:cNvPr id="506" name="Google Shape;506;p49"/>
          <p:cNvSpPr txBox="1"/>
          <p:nvPr>
            <p:ph idx="1" type="body"/>
          </p:nvPr>
        </p:nvSpPr>
        <p:spPr>
          <a:xfrm>
            <a:off x="729450" y="1393075"/>
            <a:ext cx="41592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/>
              <a:t>Distribute responses (on 100pt scale)</a:t>
            </a:r>
            <a:endParaRPr sz="1400"/>
          </a:p>
        </p:txBody>
      </p:sp>
      <p:pic>
        <p:nvPicPr>
          <p:cNvPr id="507" name="Google Shape;50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2325" y="1094875"/>
            <a:ext cx="2857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5400" y="2274999"/>
            <a:ext cx="1638600" cy="269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Workup</a:t>
            </a:r>
            <a:endParaRPr/>
          </a:p>
        </p:txBody>
      </p:sp>
      <p:sp>
        <p:nvSpPr>
          <p:cNvPr id="514" name="Google Shape;514;p50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515" name="Google Shape;515;p50"/>
          <p:cNvGraphicFramePr/>
          <p:nvPr/>
        </p:nvGraphicFramePr>
        <p:xfrm>
          <a:off x="729450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Serum / Urine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Blasto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Crypto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Fungitell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&lt;31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Legionella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Pos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QuantGOLD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516" name="Google Shape;516;p50"/>
          <p:cNvGraphicFramePr/>
          <p:nvPr/>
        </p:nvGraphicFramePr>
        <p:xfrm>
          <a:off x="3369175" y="1393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MTB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PJP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Legionella DNA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517" name="Google Shape;517;p50"/>
          <p:cNvGraphicFramePr/>
          <p:nvPr/>
        </p:nvGraphicFramePr>
        <p:xfrm>
          <a:off x="6008900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Micro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Blood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Urine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(routine)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(AFB)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(fungal)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9E9E9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518" name="Google Shape;518;p50"/>
          <p:cNvGraphicFramePr/>
          <p:nvPr/>
        </p:nvGraphicFramePr>
        <p:xfrm>
          <a:off x="3369175" y="3303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Resp Biofire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…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…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Workup</a:t>
            </a:r>
            <a:endParaRPr/>
          </a:p>
        </p:txBody>
      </p:sp>
      <p:sp>
        <p:nvSpPr>
          <p:cNvPr id="524" name="Google Shape;524;p51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525" name="Google Shape;525;p51"/>
          <p:cNvGraphicFramePr/>
          <p:nvPr/>
        </p:nvGraphicFramePr>
        <p:xfrm>
          <a:off x="3369175" y="1393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MTB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PJP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Legionella DNA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526" name="Google Shape;526;p51"/>
          <p:cNvGraphicFramePr/>
          <p:nvPr/>
        </p:nvGraphicFramePr>
        <p:xfrm>
          <a:off x="6008900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Micro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Blood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Urine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(routine)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(AFB)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(fungal)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9E9E9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527" name="Google Shape;527;p51"/>
          <p:cNvGraphicFramePr/>
          <p:nvPr/>
        </p:nvGraphicFramePr>
        <p:xfrm>
          <a:off x="3369175" y="3303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Resp Biofire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…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…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528" name="Google Shape;528;p51"/>
          <p:cNvGraphicFramePr/>
          <p:nvPr/>
        </p:nvGraphicFramePr>
        <p:xfrm>
          <a:off x="729450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Serum / Urine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Blasto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Crypto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Fungitell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&lt;31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Legionella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Pos</a:t>
                      </a:r>
                      <a:endParaRPr b="1">
                        <a:solidFill>
                          <a:srgbClr val="DF382C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QuantGOLD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/>
          <p:nvPr>
            <p:ph idx="2" type="body"/>
          </p:nvPr>
        </p:nvSpPr>
        <p:spPr>
          <a:xfrm>
            <a:off x="730000" y="140767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27 y/o M</a:t>
            </a:r>
            <a:r>
              <a:rPr lang="en"/>
              <a:t> with PMH including </a:t>
            </a:r>
            <a:r>
              <a:rPr b="1" lang="en"/>
              <a:t>poorly controlled DM</a:t>
            </a:r>
            <a:r>
              <a:rPr lang="en"/>
              <a:t>, recent NSTI of groin p/w chronic groin </a:t>
            </a:r>
            <a:r>
              <a:rPr b="1" lang="en"/>
              <a:t>wound drainage</a:t>
            </a:r>
            <a:r>
              <a:rPr lang="en"/>
              <a:t> &amp; productive cough and found to have </a:t>
            </a:r>
            <a:r>
              <a:rPr b="1" lang="en"/>
              <a:t>numerous </a:t>
            </a:r>
            <a:r>
              <a:rPr b="1" lang="en">
                <a:solidFill>
                  <a:srgbClr val="2F5AA2"/>
                </a:solidFill>
              </a:rPr>
              <a:t>cavitary lesions</a:t>
            </a:r>
            <a:r>
              <a:rPr lang="en"/>
              <a:t> </a:t>
            </a:r>
            <a:endParaRPr/>
          </a:p>
        </p:txBody>
      </p:sp>
      <p:sp>
        <p:nvSpPr>
          <p:cNvPr id="103" name="Google Shape;103;p16"/>
          <p:cNvSpPr txBox="1"/>
          <p:nvPr>
            <p:ph type="title"/>
          </p:nvPr>
        </p:nvSpPr>
        <p:spPr>
          <a:xfrm>
            <a:off x="729450" y="632850"/>
            <a:ext cx="3769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Kleb/Crypto</a:t>
            </a:r>
            <a:endParaRPr/>
          </a:p>
        </p:txBody>
      </p:sp>
      <p:pic>
        <p:nvPicPr>
          <p:cNvPr id="104" name="Google Shape;10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0300" y="2953868"/>
            <a:ext cx="3769200" cy="2123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6225" y="1582723"/>
            <a:ext cx="2363975" cy="133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Workup</a:t>
            </a:r>
            <a:endParaRPr/>
          </a:p>
        </p:txBody>
      </p:sp>
      <p:sp>
        <p:nvSpPr>
          <p:cNvPr id="534" name="Google Shape;534;p52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535" name="Google Shape;535;p52"/>
          <p:cNvGraphicFramePr/>
          <p:nvPr/>
        </p:nvGraphicFramePr>
        <p:xfrm>
          <a:off x="6008900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Micro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Blood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Urine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(routine)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(AFB)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(fungal)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9E9E9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536" name="Google Shape;536;p52"/>
          <p:cNvGraphicFramePr/>
          <p:nvPr/>
        </p:nvGraphicFramePr>
        <p:xfrm>
          <a:off x="3369175" y="3303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Resp Biofire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…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…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537" name="Google Shape;537;p52"/>
          <p:cNvGraphicFramePr/>
          <p:nvPr/>
        </p:nvGraphicFramePr>
        <p:xfrm>
          <a:off x="729450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Serum / Urine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Blasto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Crypto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Fungitell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&lt;31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Legionella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Pos</a:t>
                      </a:r>
                      <a:endParaRPr b="1">
                        <a:solidFill>
                          <a:srgbClr val="DF382C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QuantGOLD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538" name="Google Shape;538;p52"/>
          <p:cNvGraphicFramePr/>
          <p:nvPr/>
        </p:nvGraphicFramePr>
        <p:xfrm>
          <a:off x="3369175" y="1393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MTB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PJP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Legionella DNA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</a:t>
            </a:r>
            <a:r>
              <a:rPr lang="en"/>
              <a:t>Workup</a:t>
            </a:r>
            <a:endParaRPr/>
          </a:p>
        </p:txBody>
      </p:sp>
      <p:sp>
        <p:nvSpPr>
          <p:cNvPr id="544" name="Google Shape;544;p53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545" name="Google Shape;545;p53"/>
          <p:cNvGraphicFramePr/>
          <p:nvPr/>
        </p:nvGraphicFramePr>
        <p:xfrm>
          <a:off x="729450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Serum / Urine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Blasto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Crypto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Fungitell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&lt;31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Legionella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Pos</a:t>
                      </a:r>
                      <a:endParaRPr b="1">
                        <a:solidFill>
                          <a:srgbClr val="DF382C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QuantGOLD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546" name="Google Shape;546;p53"/>
          <p:cNvGraphicFramePr/>
          <p:nvPr/>
        </p:nvGraphicFramePr>
        <p:xfrm>
          <a:off x="3369175" y="1393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MTB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PJP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Legionella DNA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547" name="Google Shape;547;p53"/>
          <p:cNvGraphicFramePr/>
          <p:nvPr/>
        </p:nvGraphicFramePr>
        <p:xfrm>
          <a:off x="3369175" y="3303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843550"/>
                <a:gridCol w="1026125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Resp Biofire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Metapneumovirus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Pos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Parainfluenza 4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Pos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548" name="Google Shape;548;p53"/>
          <p:cNvGraphicFramePr/>
          <p:nvPr/>
        </p:nvGraphicFramePr>
        <p:xfrm>
          <a:off x="6008900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Micro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Blood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Urine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(routine)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(AFB)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(fungal)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9E9E9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Workup</a:t>
            </a:r>
            <a:endParaRPr/>
          </a:p>
        </p:txBody>
      </p:sp>
      <p:sp>
        <p:nvSpPr>
          <p:cNvPr id="554" name="Google Shape;554;p54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555" name="Google Shape;555;p54"/>
          <p:cNvGraphicFramePr/>
          <p:nvPr/>
        </p:nvGraphicFramePr>
        <p:xfrm>
          <a:off x="729450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Serum / Urine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Blasto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Crypto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Fungitell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&lt;31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Legionella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Pos</a:t>
                      </a:r>
                      <a:endParaRPr b="1">
                        <a:solidFill>
                          <a:srgbClr val="DF382C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QuantGOLD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556" name="Google Shape;556;p54"/>
          <p:cNvGraphicFramePr/>
          <p:nvPr/>
        </p:nvGraphicFramePr>
        <p:xfrm>
          <a:off x="3369175" y="1393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MTB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PJP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Legionella DNA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557" name="Google Shape;557;p54"/>
          <p:cNvGraphicFramePr/>
          <p:nvPr/>
        </p:nvGraphicFramePr>
        <p:xfrm>
          <a:off x="6008900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261550"/>
                <a:gridCol w="1608125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Micro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Blood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Urine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(routine)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(AFB)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(fungal)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C. tropicalis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558" name="Google Shape;558;p54"/>
          <p:cNvGraphicFramePr/>
          <p:nvPr/>
        </p:nvGraphicFramePr>
        <p:xfrm>
          <a:off x="3369175" y="3303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843550"/>
                <a:gridCol w="1026125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Resp Biofire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Metapneumovirus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Pos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Parainfluenza 4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Pos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5"/>
          <p:cNvSpPr txBox="1"/>
          <p:nvPr>
            <p:ph idx="2" type="body"/>
          </p:nvPr>
        </p:nvSpPr>
        <p:spPr>
          <a:xfrm>
            <a:off x="730000" y="140767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60 y/o M</a:t>
            </a:r>
            <a:r>
              <a:rPr lang="en"/>
              <a:t> with PMH including untreated T-cell LGL, ITP/TTP (on pred 20) p/w AMS,</a:t>
            </a:r>
            <a:r>
              <a:rPr b="1" lang="en">
                <a:solidFill>
                  <a:srgbClr val="DF382C"/>
                </a:solidFill>
              </a:rPr>
              <a:t> </a:t>
            </a:r>
            <a:r>
              <a:rPr lang="en" strike="sngStrike"/>
              <a:t>hyponatremia</a:t>
            </a:r>
            <a:r>
              <a:rPr lang="en"/>
              <a:t>, &amp; hypoxia found to have expanding LLL cavitary lesion w/ halo sign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 u="sng"/>
              <a:t>Biofire</a:t>
            </a:r>
            <a:r>
              <a:rPr lang="en"/>
              <a:t>: </a:t>
            </a:r>
            <a:r>
              <a:rPr b="1" lang="en">
                <a:solidFill>
                  <a:srgbClr val="DF382C"/>
                </a:solidFill>
              </a:rPr>
              <a:t>hMPV</a:t>
            </a:r>
            <a:r>
              <a:rPr lang="en"/>
              <a:t>, </a:t>
            </a:r>
            <a:r>
              <a:rPr b="1" lang="en">
                <a:solidFill>
                  <a:srgbClr val="DF382C"/>
                </a:solidFill>
              </a:rPr>
              <a:t>paraflu</a:t>
            </a:r>
            <a:endParaRPr b="1">
              <a:solidFill>
                <a:srgbClr val="DF382C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u="sng"/>
              <a:t>Urine </a:t>
            </a:r>
            <a:r>
              <a:rPr b="1" lang="en" u="sng">
                <a:solidFill>
                  <a:srgbClr val="DF382C"/>
                </a:solidFill>
              </a:rPr>
              <a:t>legionella</a:t>
            </a:r>
            <a:r>
              <a:rPr lang="en"/>
              <a:t>: positive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u="sng"/>
              <a:t>BAL</a:t>
            </a:r>
            <a:r>
              <a:rPr lang="en"/>
              <a:t>: normal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1A1A1A"/>
              </a:solidFill>
            </a:endParaRPr>
          </a:p>
        </p:txBody>
      </p:sp>
      <p:sp>
        <p:nvSpPr>
          <p:cNvPr id="564" name="Google Shape;564;p55"/>
          <p:cNvSpPr txBox="1"/>
          <p:nvPr>
            <p:ph type="title"/>
          </p:nvPr>
        </p:nvSpPr>
        <p:spPr>
          <a:xfrm>
            <a:off x="729450" y="632850"/>
            <a:ext cx="3769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Summary</a:t>
            </a:r>
            <a:endParaRPr/>
          </a:p>
        </p:txBody>
      </p:sp>
      <p:pic>
        <p:nvPicPr>
          <p:cNvPr id="565" name="Google Shape;565;p55"/>
          <p:cNvPicPr preferRelativeResize="0"/>
          <p:nvPr/>
        </p:nvPicPr>
        <p:blipFill rotWithShape="1">
          <a:blip r:embed="rId3">
            <a:alphaModFix/>
          </a:blip>
          <a:srcRect b="5994" l="18922" r="19440" t="7998"/>
          <a:stretch/>
        </p:blipFill>
        <p:spPr>
          <a:xfrm>
            <a:off x="5531825" y="2467012"/>
            <a:ext cx="2500975" cy="19661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66" name="Google Shape;566;p55"/>
          <p:cNvPicPr preferRelativeResize="0"/>
          <p:nvPr/>
        </p:nvPicPr>
        <p:blipFill rotWithShape="1">
          <a:blip r:embed="rId4">
            <a:alphaModFix/>
          </a:blip>
          <a:srcRect b="11174" l="11563" r="12263" t="5436"/>
          <a:stretch/>
        </p:blipFill>
        <p:spPr>
          <a:xfrm>
            <a:off x="5456125" y="587350"/>
            <a:ext cx="2652375" cy="16358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[Q3.5] </a:t>
            </a:r>
            <a:r>
              <a:rPr lang="en"/>
              <a:t>DDx now?</a:t>
            </a:r>
            <a:endParaRPr/>
          </a:p>
        </p:txBody>
      </p:sp>
      <p:sp>
        <p:nvSpPr>
          <p:cNvPr id="572" name="Google Shape;572;p56"/>
          <p:cNvSpPr txBox="1"/>
          <p:nvPr>
            <p:ph idx="1" type="body"/>
          </p:nvPr>
        </p:nvSpPr>
        <p:spPr>
          <a:xfrm>
            <a:off x="729450" y="1393075"/>
            <a:ext cx="41592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What is driving his pulmonary process?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/>
              <a:t>Distribute responses (on 100pt scale)</a:t>
            </a:r>
            <a:endParaRPr sz="1400"/>
          </a:p>
        </p:txBody>
      </p:sp>
      <p:pic>
        <p:nvPicPr>
          <p:cNvPr id="573" name="Google Shape;57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2325" y="1094875"/>
            <a:ext cx="2857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7800" y="2209975"/>
            <a:ext cx="2696825" cy="293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5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[Q3.6] </a:t>
            </a:r>
            <a:r>
              <a:rPr lang="en"/>
              <a:t>How long to treat for legionella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57"/>
          <p:cNvSpPr txBox="1"/>
          <p:nvPr>
            <p:ph idx="1" type="body"/>
          </p:nvPr>
        </p:nvSpPr>
        <p:spPr>
          <a:xfrm>
            <a:off x="729450" y="1393075"/>
            <a:ext cx="41592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/>
              <a:t>Guess the number</a:t>
            </a:r>
            <a:endParaRPr sz="1400"/>
          </a:p>
        </p:txBody>
      </p:sp>
      <p:pic>
        <p:nvPicPr>
          <p:cNvPr id="581" name="Google Shape;58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2325" y="1094875"/>
            <a:ext cx="2857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58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Hospital course</a:t>
            </a:r>
            <a:endParaRPr/>
          </a:p>
        </p:txBody>
      </p:sp>
      <p:sp>
        <p:nvSpPr>
          <p:cNvPr id="587" name="Google Shape;587;p58"/>
          <p:cNvSpPr/>
          <p:nvPr/>
        </p:nvSpPr>
        <p:spPr>
          <a:xfrm>
            <a:off x="653125" y="1393075"/>
            <a:ext cx="2514600" cy="7470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Legionella</a:t>
            </a:r>
            <a:endParaRPr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Improved with 2 weeks of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levofloxacin</a:t>
            </a:r>
            <a:endParaRPr b="1" sz="12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8" name="Google Shape;588;p58"/>
          <p:cNvSpPr/>
          <p:nvPr/>
        </p:nvSpPr>
        <p:spPr>
          <a:xfrm>
            <a:off x="3316350" y="1393075"/>
            <a:ext cx="2514600" cy="14541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Fungal pneumonia?</a:t>
            </a:r>
            <a:endParaRPr sz="1200">
              <a:solidFill>
                <a:srgbClr val="E4A1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Initially on AmBisome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Transitioned to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voriconazole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once all the studies came back normal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Plan for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3+ month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course with reimaging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9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Hospital course</a:t>
            </a:r>
            <a:endParaRPr/>
          </a:p>
        </p:txBody>
      </p:sp>
      <p:sp>
        <p:nvSpPr>
          <p:cNvPr id="594" name="Google Shape;594;p59"/>
          <p:cNvSpPr/>
          <p:nvPr/>
        </p:nvSpPr>
        <p:spPr>
          <a:xfrm>
            <a:off x="653125" y="1393075"/>
            <a:ext cx="2514600" cy="18471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Legionella</a:t>
            </a:r>
            <a:endParaRPr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Improved with 2 weeks of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levofloxacin</a:t>
            </a:r>
            <a:endParaRPr b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Quickly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worsened after stopping</a:t>
            </a:r>
            <a:endParaRPr b="1" sz="12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Improved with resuming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Extended course to total of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4 weeks</a:t>
            </a:r>
            <a:endParaRPr b="1" sz="12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5" name="Google Shape;595;p59"/>
          <p:cNvSpPr/>
          <p:nvPr/>
        </p:nvSpPr>
        <p:spPr>
          <a:xfrm>
            <a:off x="3316350" y="1393075"/>
            <a:ext cx="2514600" cy="14541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Fungal pneumonia?</a:t>
            </a:r>
            <a:endParaRPr sz="1200">
              <a:solidFill>
                <a:srgbClr val="E4A1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Initially on AmBisome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Transitioned to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voriconazole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once all the studies came back normal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Plan for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3+ month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course with reimaging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60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Hospital course</a:t>
            </a:r>
            <a:endParaRPr/>
          </a:p>
        </p:txBody>
      </p:sp>
      <p:sp>
        <p:nvSpPr>
          <p:cNvPr id="601" name="Google Shape;601;p60"/>
          <p:cNvSpPr/>
          <p:nvPr/>
        </p:nvSpPr>
        <p:spPr>
          <a:xfrm>
            <a:off x="653125" y="1393075"/>
            <a:ext cx="2514600" cy="18471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Legionella</a:t>
            </a:r>
            <a:endParaRPr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Improved with 2 weeks of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levofloxacin</a:t>
            </a:r>
            <a:endParaRPr b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Quickly 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worsened after stopping</a:t>
            </a:r>
            <a:endParaRPr b="1"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Improved with resuming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Extended course to total of 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4 weeks</a:t>
            </a:r>
            <a:endParaRPr b="1"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2" name="Google Shape;602;p60"/>
          <p:cNvSpPr/>
          <p:nvPr/>
        </p:nvSpPr>
        <p:spPr>
          <a:xfrm>
            <a:off x="3316350" y="1393075"/>
            <a:ext cx="2514600" cy="14541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Fungal pneumonia?</a:t>
            </a:r>
            <a:endParaRPr sz="1200">
              <a:solidFill>
                <a:srgbClr val="E4A1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Initially on AmBisome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Transitioned to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voriconazole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once all the studies came back normal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Plan for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3+ month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course with reimaging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3" name="Google Shape;603;p60"/>
          <p:cNvSpPr/>
          <p:nvPr/>
        </p:nvSpPr>
        <p:spPr>
          <a:xfrm>
            <a:off x="5979575" y="2415000"/>
            <a:ext cx="2514600" cy="5967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Herpes labialis:</a:t>
            </a:r>
            <a:r>
              <a:rPr lang="en" sz="1200">
                <a:solidFill>
                  <a:srgbClr val="9FA6B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Treated with Valcyte (due to above)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4" name="Google Shape;604;p60"/>
          <p:cNvSpPr/>
          <p:nvPr/>
        </p:nvSpPr>
        <p:spPr>
          <a:xfrm>
            <a:off x="5979575" y="1393075"/>
            <a:ext cx="2514600" cy="8799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CMV viremia</a:t>
            </a: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rgbClr val="9FA6B2"/>
                </a:solidFill>
                <a:latin typeface="Open Sans"/>
                <a:ea typeface="Open Sans"/>
                <a:cs typeface="Open Sans"/>
                <a:sym typeface="Open Sans"/>
              </a:rPr>
              <a:t>(skipped over this)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Treated with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Valcyte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until virally suppressed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FA6B2"/>
                </a:solidFill>
                <a:latin typeface="Open Sans"/>
                <a:ea typeface="Open Sans"/>
                <a:cs typeface="Open Sans"/>
                <a:sym typeface="Open Sans"/>
              </a:rPr>
              <a:t>PCR: 15k → 544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61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Hospital course</a:t>
            </a:r>
            <a:endParaRPr/>
          </a:p>
        </p:txBody>
      </p:sp>
      <p:sp>
        <p:nvSpPr>
          <p:cNvPr id="610" name="Google Shape;610;p61"/>
          <p:cNvSpPr/>
          <p:nvPr/>
        </p:nvSpPr>
        <p:spPr>
          <a:xfrm>
            <a:off x="653125" y="1393075"/>
            <a:ext cx="2514600" cy="18471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Legionella</a:t>
            </a:r>
            <a:endParaRPr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Improved with 2 weeks of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levofloxacin</a:t>
            </a:r>
            <a:endParaRPr b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Quic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kly 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worsened after stopping</a:t>
            </a:r>
            <a:endParaRPr b="1"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Improved with resuming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Extended course to total of 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4 weeks</a:t>
            </a:r>
            <a:endParaRPr b="1"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1" name="Google Shape;611;p61"/>
          <p:cNvSpPr/>
          <p:nvPr/>
        </p:nvSpPr>
        <p:spPr>
          <a:xfrm>
            <a:off x="3316350" y="1393075"/>
            <a:ext cx="2514600" cy="14541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Fungal pneumonia?</a:t>
            </a:r>
            <a:endParaRPr sz="1200">
              <a:solidFill>
                <a:srgbClr val="E4A1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Initially on AmBisome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Transitioned to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voriconazole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once all the studies came back normal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Plan for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3+ month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course with reimaging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2" name="Google Shape;612;p61"/>
          <p:cNvSpPr/>
          <p:nvPr/>
        </p:nvSpPr>
        <p:spPr>
          <a:xfrm>
            <a:off x="5979575" y="2415000"/>
            <a:ext cx="2514600" cy="5967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Herpes labialis:</a:t>
            </a:r>
            <a:r>
              <a:rPr lang="en" sz="1200">
                <a:solidFill>
                  <a:srgbClr val="9FA6B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Treated with Valcyte (due to above)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3" name="Google Shape;613;p61"/>
          <p:cNvSpPr/>
          <p:nvPr/>
        </p:nvSpPr>
        <p:spPr>
          <a:xfrm>
            <a:off x="5979575" y="1393075"/>
            <a:ext cx="2514600" cy="8799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CMV viremia </a:t>
            </a:r>
            <a:r>
              <a:rPr lang="en" sz="1200">
                <a:solidFill>
                  <a:srgbClr val="9FA6B2"/>
                </a:solidFill>
                <a:latin typeface="Open Sans"/>
                <a:ea typeface="Open Sans"/>
                <a:cs typeface="Open Sans"/>
                <a:sym typeface="Open Sans"/>
              </a:rPr>
              <a:t>(skipped over this)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Treated with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Valcyte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until virally suppressed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FA6B2"/>
                </a:solidFill>
                <a:latin typeface="Open Sans"/>
                <a:ea typeface="Open Sans"/>
                <a:cs typeface="Open Sans"/>
                <a:sym typeface="Open Sans"/>
              </a:rPr>
              <a:t>PCR: 15k → 544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4" name="Google Shape;614;p61"/>
          <p:cNvSpPr/>
          <p:nvPr/>
        </p:nvSpPr>
        <p:spPr>
          <a:xfrm>
            <a:off x="5979575" y="3153725"/>
            <a:ext cx="2514600" cy="7470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Steroids/PJP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Remained on steroids so started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atovaquone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1500 q24h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/>
          <p:nvPr>
            <p:ph idx="2" type="body"/>
          </p:nvPr>
        </p:nvSpPr>
        <p:spPr>
          <a:xfrm>
            <a:off x="730000" y="140767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27 y/o M</a:t>
            </a:r>
            <a:r>
              <a:rPr lang="en"/>
              <a:t> with PMH including </a:t>
            </a:r>
            <a:r>
              <a:rPr b="1" lang="en"/>
              <a:t>poorly controlled DM</a:t>
            </a:r>
            <a:r>
              <a:rPr lang="en"/>
              <a:t>, recent NSTI of groin p/w chronic groin </a:t>
            </a:r>
            <a:r>
              <a:rPr b="1" lang="en"/>
              <a:t>wound drainage</a:t>
            </a:r>
            <a:r>
              <a:rPr lang="en"/>
              <a:t> &amp; productive cough and found to have </a:t>
            </a:r>
            <a:r>
              <a:rPr b="1" lang="en"/>
              <a:t>numerous </a:t>
            </a:r>
            <a:r>
              <a:rPr b="1" lang="en">
                <a:solidFill>
                  <a:srgbClr val="2F5AA2"/>
                </a:solidFill>
              </a:rPr>
              <a:t>cavitary lesions</a:t>
            </a:r>
            <a:r>
              <a:rPr lang="en"/>
              <a:t> that have grown mucoid </a:t>
            </a:r>
            <a:r>
              <a:rPr b="1" lang="en">
                <a:solidFill>
                  <a:srgbClr val="DF382C"/>
                </a:solidFill>
              </a:rPr>
              <a:t>kleb pneumo</a:t>
            </a:r>
            <a:r>
              <a:rPr lang="en"/>
              <a:t>, but </a:t>
            </a:r>
            <a:r>
              <a:rPr b="1" lang="en">
                <a:solidFill>
                  <a:srgbClr val="DF382C"/>
                </a:solidFill>
              </a:rPr>
              <a:t>serum CrAG</a:t>
            </a:r>
            <a:r>
              <a:rPr lang="en"/>
              <a:t> was also strongly positive</a:t>
            </a:r>
            <a:endParaRPr/>
          </a:p>
        </p:txBody>
      </p:sp>
      <p:sp>
        <p:nvSpPr>
          <p:cNvPr id="111" name="Google Shape;111;p17"/>
          <p:cNvSpPr txBox="1"/>
          <p:nvPr>
            <p:ph type="title"/>
          </p:nvPr>
        </p:nvSpPr>
        <p:spPr>
          <a:xfrm>
            <a:off x="729450" y="632850"/>
            <a:ext cx="3769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Kleb/Crypto</a:t>
            </a:r>
            <a:endParaRPr/>
          </a:p>
        </p:txBody>
      </p:sp>
      <p:graphicFrame>
        <p:nvGraphicFramePr>
          <p:cNvPr id="112" name="Google Shape;112;p17"/>
          <p:cNvGraphicFramePr/>
          <p:nvPr/>
        </p:nvGraphicFramePr>
        <p:xfrm>
          <a:off x="4905600" y="690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313325"/>
                <a:gridCol w="2665275"/>
              </a:tblGrid>
              <a:tr h="290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Micro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63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635"/>
                    </a:solidFill>
                  </a:tcPr>
                </a:tc>
              </a:tr>
              <a:tr h="481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(routine)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&gt;100k </a:t>
                      </a: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mucoid kleb pneumo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13" name="Google Shape;11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0300" y="2953868"/>
            <a:ext cx="3769200" cy="2123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6225" y="1582723"/>
            <a:ext cx="2363975" cy="13318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5" name="Google Shape;115;p17"/>
          <p:cNvGraphicFramePr/>
          <p:nvPr/>
        </p:nvGraphicFramePr>
        <p:xfrm>
          <a:off x="4787675" y="1582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805525"/>
                <a:gridCol w="829375"/>
              </a:tblGrid>
              <a:tr h="280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Date 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03D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CrAG 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03D50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Day 2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 : 1280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Day 3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 : 320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62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Hospital course</a:t>
            </a:r>
            <a:endParaRPr/>
          </a:p>
        </p:txBody>
      </p:sp>
      <p:sp>
        <p:nvSpPr>
          <p:cNvPr id="620" name="Google Shape;620;p62"/>
          <p:cNvSpPr/>
          <p:nvPr/>
        </p:nvSpPr>
        <p:spPr>
          <a:xfrm>
            <a:off x="653125" y="1393075"/>
            <a:ext cx="2514600" cy="18471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Legionella</a:t>
            </a:r>
            <a:endParaRPr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Improved with 2 weeks of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levofloxacin</a:t>
            </a:r>
            <a:endParaRPr b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Quickly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worsened after stopping</a:t>
            </a:r>
            <a:endParaRPr b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Improved with resuming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Extended course to total of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4 weeks</a:t>
            </a:r>
            <a:endParaRPr b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1" name="Google Shape;621;p62"/>
          <p:cNvSpPr/>
          <p:nvPr/>
        </p:nvSpPr>
        <p:spPr>
          <a:xfrm>
            <a:off x="3316350" y="1393075"/>
            <a:ext cx="2514600" cy="21933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Fungal pneumonia?</a:t>
            </a:r>
            <a:endParaRPr sz="1200">
              <a:solidFill>
                <a:srgbClr val="E4A1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Initially on AmBisome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Transitioned to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voriconazole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once all the studies came back normal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Plan for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3+ month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course with reimaging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Some concerns for drug interactions, so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switched vori to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Cresemba</a:t>
            </a:r>
            <a:endParaRPr b="1" sz="12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2" name="Google Shape;622;p62"/>
          <p:cNvSpPr/>
          <p:nvPr/>
        </p:nvSpPr>
        <p:spPr>
          <a:xfrm>
            <a:off x="5979575" y="2415000"/>
            <a:ext cx="2514600" cy="5967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Herpes labialis:</a:t>
            </a:r>
            <a:r>
              <a:rPr lang="en" sz="1200">
                <a:solidFill>
                  <a:srgbClr val="9FA6B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Treated with Valcyte (due to above)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3" name="Google Shape;623;p62"/>
          <p:cNvSpPr/>
          <p:nvPr/>
        </p:nvSpPr>
        <p:spPr>
          <a:xfrm>
            <a:off x="5979575" y="1393075"/>
            <a:ext cx="2514600" cy="8799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CMV viremia </a:t>
            </a:r>
            <a:r>
              <a:rPr lang="en" sz="1200">
                <a:solidFill>
                  <a:srgbClr val="9FA6B2"/>
                </a:solidFill>
                <a:latin typeface="Open Sans"/>
                <a:ea typeface="Open Sans"/>
                <a:cs typeface="Open Sans"/>
                <a:sym typeface="Open Sans"/>
              </a:rPr>
              <a:t>(skipped over this)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Treated with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Valcyte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until virally suppressed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FA6B2"/>
                </a:solidFill>
                <a:latin typeface="Open Sans"/>
                <a:ea typeface="Open Sans"/>
                <a:cs typeface="Open Sans"/>
                <a:sym typeface="Open Sans"/>
              </a:rPr>
              <a:t>PCR: 15k → 544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4" name="Google Shape;624;p62"/>
          <p:cNvSpPr/>
          <p:nvPr/>
        </p:nvSpPr>
        <p:spPr>
          <a:xfrm>
            <a:off x="5979575" y="3153725"/>
            <a:ext cx="2514600" cy="7470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Steroids/PJP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Remained on steroids so started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atovaquone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1500 q24h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6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#3.5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AE4E8"/>
                </a:solidFill>
              </a:rPr>
              <a:t>He’s back…</a:t>
            </a:r>
            <a:endParaRPr>
              <a:solidFill>
                <a:srgbClr val="FAE4E8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6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4:</a:t>
            </a:r>
            <a:r>
              <a:rPr lang="en"/>
              <a:t> HPI</a:t>
            </a:r>
            <a:endParaRPr/>
          </a:p>
        </p:txBody>
      </p:sp>
      <p:sp>
        <p:nvSpPr>
          <p:cNvPr id="635" name="Google Shape;635;p64"/>
          <p:cNvSpPr txBox="1"/>
          <p:nvPr>
            <p:ph idx="1" type="body"/>
          </p:nvPr>
        </p:nvSpPr>
        <p:spPr>
          <a:xfrm>
            <a:off x="729450" y="1393075"/>
            <a:ext cx="5420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60 y/o M</a:t>
            </a:r>
            <a:r>
              <a:rPr lang="en"/>
              <a:t> with PMH including untreated large granular lymphocytic leukemia, </a:t>
            </a:r>
            <a:r>
              <a:rPr lang="en">
                <a:solidFill>
                  <a:srgbClr val="DF382C"/>
                </a:solidFill>
              </a:rPr>
              <a:t>TTP</a:t>
            </a:r>
            <a:r>
              <a:rPr lang="en"/>
              <a:t> (on </a:t>
            </a:r>
            <a:r>
              <a:rPr b="1" lang="en"/>
              <a:t>pred 20</a:t>
            </a:r>
            <a:r>
              <a:rPr lang="en"/>
              <a:t> for past two months), recent admission for legionella p/w </a:t>
            </a:r>
            <a:r>
              <a:rPr b="1" lang="en">
                <a:solidFill>
                  <a:srgbClr val="DF382C"/>
                </a:solidFill>
              </a:rPr>
              <a:t>worsening respiratory status</a:t>
            </a:r>
            <a:endParaRPr b="1">
              <a:solidFill>
                <a:srgbClr val="DF382C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64"/>
          <p:cNvSpPr/>
          <p:nvPr/>
        </p:nvSpPr>
        <p:spPr>
          <a:xfrm>
            <a:off x="6252450" y="1132525"/>
            <a:ext cx="2652300" cy="36492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Recent admission</a:t>
            </a:r>
            <a:endParaRPr sz="1200">
              <a:solidFill>
                <a:srgbClr val="89611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37" name="Google Shape;637;p64"/>
          <p:cNvPicPr preferRelativeResize="0"/>
          <p:nvPr/>
        </p:nvPicPr>
        <p:blipFill rotWithShape="1">
          <a:blip r:embed="rId3">
            <a:alphaModFix/>
          </a:blip>
          <a:srcRect b="5994" l="18922" r="19440" t="7998"/>
          <a:stretch/>
        </p:blipFill>
        <p:spPr>
          <a:xfrm>
            <a:off x="6575975" y="1452952"/>
            <a:ext cx="2080828" cy="163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64"/>
          <p:cNvPicPr preferRelativeResize="0"/>
          <p:nvPr/>
        </p:nvPicPr>
        <p:blipFill rotWithShape="1">
          <a:blip r:embed="rId4">
            <a:alphaModFix/>
          </a:blip>
          <a:srcRect b="11174" l="11563" r="12263" t="5436"/>
          <a:stretch/>
        </p:blipFill>
        <p:spPr>
          <a:xfrm>
            <a:off x="6343313" y="3177350"/>
            <a:ext cx="2470575" cy="152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6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4:</a:t>
            </a:r>
            <a:r>
              <a:rPr lang="en"/>
              <a:t> HPI</a:t>
            </a:r>
            <a:endParaRPr/>
          </a:p>
        </p:txBody>
      </p:sp>
      <p:sp>
        <p:nvSpPr>
          <p:cNvPr id="644" name="Google Shape;644;p65"/>
          <p:cNvSpPr txBox="1"/>
          <p:nvPr>
            <p:ph idx="1" type="body"/>
          </p:nvPr>
        </p:nvSpPr>
        <p:spPr>
          <a:xfrm>
            <a:off x="729450" y="1393075"/>
            <a:ext cx="5420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60 y/o M</a:t>
            </a:r>
            <a:r>
              <a:rPr lang="en"/>
              <a:t> with PMH including untreated large granular lymphocytic leukemia, </a:t>
            </a:r>
            <a:r>
              <a:rPr lang="en">
                <a:solidFill>
                  <a:srgbClr val="DF382C"/>
                </a:solidFill>
              </a:rPr>
              <a:t>TTP</a:t>
            </a:r>
            <a:r>
              <a:rPr lang="en"/>
              <a:t> (on </a:t>
            </a:r>
            <a:r>
              <a:rPr b="1" lang="en"/>
              <a:t>pred 20</a:t>
            </a:r>
            <a:r>
              <a:rPr lang="en"/>
              <a:t> for past two months), recent admission for legionella p/w </a:t>
            </a:r>
            <a:r>
              <a:rPr b="1" lang="en">
                <a:solidFill>
                  <a:srgbClr val="DF382C"/>
                </a:solidFill>
              </a:rPr>
              <a:t>worsening respiratory status</a:t>
            </a:r>
            <a:endParaRPr b="1">
              <a:solidFill>
                <a:srgbClr val="DF382C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Only was out of the </a:t>
            </a:r>
            <a:r>
              <a:rPr b="1" lang="en">
                <a:solidFill>
                  <a:srgbClr val="3B71CA"/>
                </a:solidFill>
              </a:rPr>
              <a:t>hospital for 1-2 days</a:t>
            </a:r>
            <a:r>
              <a:rPr lang="en"/>
              <a:t>, now </a:t>
            </a:r>
            <a:r>
              <a:rPr b="1" lang="en">
                <a:solidFill>
                  <a:srgbClr val="B03D50"/>
                </a:solidFill>
              </a:rPr>
              <a:t>intubated</a:t>
            </a:r>
            <a:endParaRPr/>
          </a:p>
        </p:txBody>
      </p:sp>
      <p:sp>
        <p:nvSpPr>
          <p:cNvPr id="645" name="Google Shape;645;p65"/>
          <p:cNvSpPr/>
          <p:nvPr/>
        </p:nvSpPr>
        <p:spPr>
          <a:xfrm>
            <a:off x="6252450" y="1132525"/>
            <a:ext cx="2652300" cy="36492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Recent admission</a:t>
            </a:r>
            <a:endParaRPr sz="1200">
              <a:solidFill>
                <a:srgbClr val="89611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46" name="Google Shape;646;p65"/>
          <p:cNvPicPr preferRelativeResize="0"/>
          <p:nvPr/>
        </p:nvPicPr>
        <p:blipFill rotWithShape="1">
          <a:blip r:embed="rId3">
            <a:alphaModFix/>
          </a:blip>
          <a:srcRect b="5994" l="18922" r="19440" t="7998"/>
          <a:stretch/>
        </p:blipFill>
        <p:spPr>
          <a:xfrm>
            <a:off x="6575975" y="1452952"/>
            <a:ext cx="2080828" cy="163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65"/>
          <p:cNvPicPr preferRelativeResize="0"/>
          <p:nvPr/>
        </p:nvPicPr>
        <p:blipFill rotWithShape="1">
          <a:blip r:embed="rId4">
            <a:alphaModFix/>
          </a:blip>
          <a:srcRect b="11174" l="11563" r="12263" t="5436"/>
          <a:stretch/>
        </p:blipFill>
        <p:spPr>
          <a:xfrm>
            <a:off x="6343313" y="3177350"/>
            <a:ext cx="2470575" cy="152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66"/>
          <p:cNvSpPr txBox="1"/>
          <p:nvPr>
            <p:ph idx="1" type="body"/>
          </p:nvPr>
        </p:nvSpPr>
        <p:spPr>
          <a:xfrm>
            <a:off x="729450" y="1393075"/>
            <a:ext cx="5420700" cy="18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60 y/o M</a:t>
            </a:r>
            <a:r>
              <a:rPr lang="en"/>
              <a:t> with PMH including untreated large granular lymphocytic leukemia, </a:t>
            </a:r>
            <a:r>
              <a:rPr lang="en">
                <a:solidFill>
                  <a:srgbClr val="DF382C"/>
                </a:solidFill>
              </a:rPr>
              <a:t>TTP</a:t>
            </a:r>
            <a:r>
              <a:rPr lang="en"/>
              <a:t> (on </a:t>
            </a:r>
            <a:r>
              <a:rPr b="1" lang="en"/>
              <a:t>pred 20</a:t>
            </a:r>
            <a:r>
              <a:rPr lang="en"/>
              <a:t> for past two months), recent admission for legionella p/w </a:t>
            </a:r>
            <a:r>
              <a:rPr b="1" lang="en">
                <a:solidFill>
                  <a:srgbClr val="DF382C"/>
                </a:solidFill>
              </a:rPr>
              <a:t>worsening respiratory status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Only was out of the </a:t>
            </a:r>
            <a:r>
              <a:rPr b="1" lang="en">
                <a:solidFill>
                  <a:srgbClr val="3B71CA"/>
                </a:solidFill>
              </a:rPr>
              <a:t>hospital for 1-2 days</a:t>
            </a:r>
            <a:r>
              <a:rPr lang="en"/>
              <a:t>, now </a:t>
            </a:r>
            <a:r>
              <a:rPr b="1" lang="en">
                <a:solidFill>
                  <a:srgbClr val="B03D50"/>
                </a:solidFill>
              </a:rPr>
              <a:t>intubated</a:t>
            </a:r>
            <a:endParaRPr/>
          </a:p>
        </p:txBody>
      </p:sp>
      <p:sp>
        <p:nvSpPr>
          <p:cNvPr id="653" name="Google Shape;653;p6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4:</a:t>
            </a:r>
            <a:r>
              <a:rPr lang="en"/>
              <a:t> HPI</a:t>
            </a:r>
            <a:endParaRPr/>
          </a:p>
        </p:txBody>
      </p:sp>
      <p:sp>
        <p:nvSpPr>
          <p:cNvPr id="654" name="Google Shape;654;p66"/>
          <p:cNvSpPr/>
          <p:nvPr/>
        </p:nvSpPr>
        <p:spPr>
          <a:xfrm>
            <a:off x="6252450" y="1132525"/>
            <a:ext cx="2652300" cy="36492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Recent admission</a:t>
            </a:r>
            <a:endParaRPr sz="1200">
              <a:solidFill>
                <a:srgbClr val="89611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55" name="Google Shape;655;p66"/>
          <p:cNvPicPr preferRelativeResize="0"/>
          <p:nvPr/>
        </p:nvPicPr>
        <p:blipFill rotWithShape="1">
          <a:blip r:embed="rId3">
            <a:alphaModFix/>
          </a:blip>
          <a:srcRect b="5994" l="18922" r="19440" t="7998"/>
          <a:stretch/>
        </p:blipFill>
        <p:spPr>
          <a:xfrm>
            <a:off x="6575975" y="1452952"/>
            <a:ext cx="2080828" cy="163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66"/>
          <p:cNvPicPr preferRelativeResize="0"/>
          <p:nvPr/>
        </p:nvPicPr>
        <p:blipFill rotWithShape="1">
          <a:blip r:embed="rId4">
            <a:alphaModFix/>
          </a:blip>
          <a:srcRect b="11174" l="11563" r="12263" t="5436"/>
          <a:stretch/>
        </p:blipFill>
        <p:spPr>
          <a:xfrm>
            <a:off x="6343313" y="3177350"/>
            <a:ext cx="2470575" cy="1523725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66"/>
          <p:cNvSpPr/>
          <p:nvPr/>
        </p:nvSpPr>
        <p:spPr>
          <a:xfrm>
            <a:off x="1232775" y="2863050"/>
            <a:ext cx="3714000" cy="1737900"/>
          </a:xfrm>
          <a:prstGeom prst="rect">
            <a:avLst/>
          </a:prstGeom>
          <a:solidFill>
            <a:srgbClr val="FAE4E8"/>
          </a:solidFill>
          <a:ln cap="flat" cmpd="sng" w="9525">
            <a:solidFill>
              <a:srgbClr val="B03D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Respiratory status has declined </a:t>
            </a:r>
            <a:r>
              <a:rPr b="1" lang="en" sz="1300">
                <a:solidFill>
                  <a:srgbClr val="B03D50"/>
                </a:solidFill>
                <a:latin typeface="Open Sans"/>
                <a:ea typeface="Open Sans"/>
                <a:cs typeface="Open Sans"/>
                <a:sym typeface="Open Sans"/>
              </a:rPr>
              <a:t>despite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Negative workup </a:t>
            </a:r>
            <a:r>
              <a:rPr lang="en" sz="11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(aside from legionella &amp; viruses)</a:t>
            </a:r>
            <a:endParaRPr sz="1100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Levofloxacin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Cresemba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Valcyte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Atovaquone ppx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6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4:</a:t>
            </a:r>
            <a:r>
              <a:rPr lang="en"/>
              <a:t> HPI</a:t>
            </a:r>
            <a:endParaRPr/>
          </a:p>
        </p:txBody>
      </p:sp>
      <p:sp>
        <p:nvSpPr>
          <p:cNvPr id="663" name="Google Shape;663;p67"/>
          <p:cNvSpPr txBox="1"/>
          <p:nvPr>
            <p:ph idx="1" type="body"/>
          </p:nvPr>
        </p:nvSpPr>
        <p:spPr>
          <a:xfrm>
            <a:off x="729450" y="1393075"/>
            <a:ext cx="5420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60 y/o M</a:t>
            </a:r>
            <a:r>
              <a:rPr lang="en"/>
              <a:t> with PMH including untreated large granular lymphocytic leukemia, </a:t>
            </a:r>
            <a:r>
              <a:rPr lang="en">
                <a:solidFill>
                  <a:srgbClr val="DF382C"/>
                </a:solidFill>
              </a:rPr>
              <a:t>TTP</a:t>
            </a:r>
            <a:r>
              <a:rPr lang="en"/>
              <a:t> (on </a:t>
            </a:r>
            <a:r>
              <a:rPr b="1" lang="en"/>
              <a:t>pred 20</a:t>
            </a:r>
            <a:r>
              <a:rPr lang="en"/>
              <a:t> for past two months), recent admission for legionella p/w </a:t>
            </a:r>
            <a:r>
              <a:rPr b="1" lang="en">
                <a:solidFill>
                  <a:srgbClr val="DF382C"/>
                </a:solidFill>
              </a:rPr>
              <a:t>worsening respiratory status</a:t>
            </a:r>
            <a:endParaRPr b="1">
              <a:solidFill>
                <a:srgbClr val="DF382C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67"/>
          <p:cNvSpPr/>
          <p:nvPr/>
        </p:nvSpPr>
        <p:spPr>
          <a:xfrm>
            <a:off x="6252450" y="1132525"/>
            <a:ext cx="2652300" cy="36492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Recent admission</a:t>
            </a:r>
            <a:endParaRPr sz="1200">
              <a:solidFill>
                <a:srgbClr val="89611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65" name="Google Shape;665;p67"/>
          <p:cNvPicPr preferRelativeResize="0"/>
          <p:nvPr/>
        </p:nvPicPr>
        <p:blipFill rotWithShape="1">
          <a:blip r:embed="rId3">
            <a:alphaModFix/>
          </a:blip>
          <a:srcRect b="5994" l="18922" r="19440" t="7998"/>
          <a:stretch/>
        </p:blipFill>
        <p:spPr>
          <a:xfrm>
            <a:off x="6575975" y="1452952"/>
            <a:ext cx="2080828" cy="163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67"/>
          <p:cNvPicPr preferRelativeResize="0"/>
          <p:nvPr/>
        </p:nvPicPr>
        <p:blipFill rotWithShape="1">
          <a:blip r:embed="rId4">
            <a:alphaModFix/>
          </a:blip>
          <a:srcRect b="11174" l="11563" r="12263" t="5436"/>
          <a:stretch/>
        </p:blipFill>
        <p:spPr>
          <a:xfrm>
            <a:off x="6343313" y="3177350"/>
            <a:ext cx="2470575" cy="152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67" title="Rplot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3950" y="2571750"/>
            <a:ext cx="5420700" cy="180690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67"/>
          <p:cNvSpPr/>
          <p:nvPr/>
        </p:nvSpPr>
        <p:spPr>
          <a:xfrm>
            <a:off x="1649625" y="3594175"/>
            <a:ext cx="3501600" cy="204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Admit #1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9" name="Google Shape;669;p67"/>
          <p:cNvSpPr/>
          <p:nvPr/>
        </p:nvSpPr>
        <p:spPr>
          <a:xfrm>
            <a:off x="5425700" y="3594175"/>
            <a:ext cx="429600" cy="204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#2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68"/>
          <p:cNvSpPr txBox="1"/>
          <p:nvPr>
            <p:ph idx="2" type="body"/>
          </p:nvPr>
        </p:nvSpPr>
        <p:spPr>
          <a:xfrm>
            <a:off x="730000" y="140767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60 y/o M</a:t>
            </a:r>
            <a:r>
              <a:rPr lang="en"/>
              <a:t> with PMH including untreated large granular lymphocytic leukemia, </a:t>
            </a:r>
            <a:r>
              <a:rPr lang="en">
                <a:solidFill>
                  <a:srgbClr val="DF382C"/>
                </a:solidFill>
              </a:rPr>
              <a:t>TTP</a:t>
            </a:r>
            <a:r>
              <a:rPr lang="en"/>
              <a:t> (on </a:t>
            </a:r>
            <a:r>
              <a:rPr b="1" lang="en"/>
              <a:t>pred 20</a:t>
            </a:r>
            <a:r>
              <a:rPr lang="en"/>
              <a:t> for past two months), recent admission for legionella p/w </a:t>
            </a:r>
            <a:r>
              <a:rPr b="1" lang="en">
                <a:solidFill>
                  <a:srgbClr val="DF382C"/>
                </a:solidFill>
              </a:rPr>
              <a:t>worsening respiratory status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Only was out of the </a:t>
            </a:r>
            <a:r>
              <a:rPr b="1" lang="en">
                <a:solidFill>
                  <a:srgbClr val="3B71CA"/>
                </a:solidFill>
              </a:rPr>
              <a:t>hospital for 1-2 days</a:t>
            </a:r>
            <a:r>
              <a:rPr lang="en"/>
              <a:t>, now </a:t>
            </a:r>
            <a:r>
              <a:rPr b="1" lang="en">
                <a:solidFill>
                  <a:srgbClr val="B03D50"/>
                </a:solidFill>
              </a:rPr>
              <a:t>intubated</a:t>
            </a:r>
            <a:r>
              <a:rPr lang="en"/>
              <a:t> despite levofloxacin, Cresemba, Valcyte, &amp; atovaquone</a:t>
            </a:r>
            <a:endParaRPr/>
          </a:p>
        </p:txBody>
      </p:sp>
      <p:sp>
        <p:nvSpPr>
          <p:cNvPr id="675" name="Google Shape;675;p68"/>
          <p:cNvSpPr txBox="1"/>
          <p:nvPr>
            <p:ph type="title"/>
          </p:nvPr>
        </p:nvSpPr>
        <p:spPr>
          <a:xfrm>
            <a:off x="729450" y="632850"/>
            <a:ext cx="3769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4:</a:t>
            </a:r>
            <a:r>
              <a:rPr lang="en"/>
              <a:t> Summary</a:t>
            </a:r>
            <a:endParaRPr/>
          </a:p>
        </p:txBody>
      </p:sp>
      <p:pic>
        <p:nvPicPr>
          <p:cNvPr id="676" name="Google Shape;676;p68" title="Rplo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3100" y="3279575"/>
            <a:ext cx="5137567" cy="1712525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68"/>
          <p:cNvSpPr/>
          <p:nvPr/>
        </p:nvSpPr>
        <p:spPr>
          <a:xfrm>
            <a:off x="4967966" y="4248598"/>
            <a:ext cx="3318600" cy="193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Admit #1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8" name="Google Shape;678;p68"/>
          <p:cNvSpPr/>
          <p:nvPr/>
        </p:nvSpPr>
        <p:spPr>
          <a:xfrm>
            <a:off x="8546809" y="4248598"/>
            <a:ext cx="407400" cy="193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#2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6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[Q4.1] DDx now? Why is he getting worse?</a:t>
            </a:r>
            <a:endParaRPr/>
          </a:p>
        </p:txBody>
      </p:sp>
      <p:sp>
        <p:nvSpPr>
          <p:cNvPr id="684" name="Google Shape;684;p69"/>
          <p:cNvSpPr txBox="1"/>
          <p:nvPr>
            <p:ph idx="1" type="body"/>
          </p:nvPr>
        </p:nvSpPr>
        <p:spPr>
          <a:xfrm>
            <a:off x="729450" y="1393075"/>
            <a:ext cx="41592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/>
              <a:t>Free response</a:t>
            </a:r>
            <a:endParaRPr sz="1400">
              <a:highlight>
                <a:srgbClr val="FFFF00"/>
              </a:highlight>
            </a:endParaRPr>
          </a:p>
        </p:txBody>
      </p:sp>
      <p:pic>
        <p:nvPicPr>
          <p:cNvPr id="685" name="Google Shape;685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2325" y="1094875"/>
            <a:ext cx="2857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7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4:</a:t>
            </a:r>
            <a:r>
              <a:rPr lang="en"/>
              <a:t> Prior workup (last admission)</a:t>
            </a:r>
            <a:endParaRPr/>
          </a:p>
        </p:txBody>
      </p:sp>
      <p:sp>
        <p:nvSpPr>
          <p:cNvPr id="691" name="Google Shape;691;p70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692" name="Google Shape;692;p70"/>
          <p:cNvGraphicFramePr/>
          <p:nvPr/>
        </p:nvGraphicFramePr>
        <p:xfrm>
          <a:off x="729450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Serum / Urine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Blasto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Crypto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Fungitell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&lt;31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Legionella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Pos</a:t>
                      </a:r>
                      <a:endParaRPr b="1">
                        <a:solidFill>
                          <a:srgbClr val="DF382C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QuantGOLD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693" name="Google Shape;693;p70"/>
          <p:cNvGraphicFramePr/>
          <p:nvPr/>
        </p:nvGraphicFramePr>
        <p:xfrm>
          <a:off x="3369175" y="1393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MTB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PJP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Legionella DNA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694" name="Google Shape;694;p70"/>
          <p:cNvGraphicFramePr/>
          <p:nvPr/>
        </p:nvGraphicFramePr>
        <p:xfrm>
          <a:off x="6008900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261550"/>
                <a:gridCol w="1608125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Micro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Blood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Urine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(routine)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(AFB)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(fungal)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C. tropicalis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7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4:</a:t>
            </a:r>
            <a:r>
              <a:rPr lang="en"/>
              <a:t> Prior workup</a:t>
            </a:r>
            <a:r>
              <a:rPr lang="en"/>
              <a:t> (last admission)</a:t>
            </a:r>
            <a:endParaRPr/>
          </a:p>
        </p:txBody>
      </p:sp>
      <p:sp>
        <p:nvSpPr>
          <p:cNvPr id="700" name="Google Shape;700;p71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701" name="Google Shape;701;p71"/>
          <p:cNvGraphicFramePr/>
          <p:nvPr/>
        </p:nvGraphicFramePr>
        <p:xfrm>
          <a:off x="729450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Serum / Urine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Blasto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Crypto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Fungitell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&lt;31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Legionella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Pos</a:t>
                      </a:r>
                      <a:endParaRPr b="1">
                        <a:solidFill>
                          <a:srgbClr val="DF382C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QuantGOLD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702" name="Google Shape;702;p71"/>
          <p:cNvGraphicFramePr/>
          <p:nvPr/>
        </p:nvGraphicFramePr>
        <p:xfrm>
          <a:off x="3369175" y="1393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MTB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PJP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Legionella DNA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703" name="Google Shape;703;p71"/>
          <p:cNvGraphicFramePr/>
          <p:nvPr/>
        </p:nvGraphicFramePr>
        <p:xfrm>
          <a:off x="6008900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261550"/>
                <a:gridCol w="1608125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Micro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Blood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Urine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(routine)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(AFB)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(fungal)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C. tropicalis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Nocardia nova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704" name="Google Shape;704;p71"/>
          <p:cNvCxnSpPr>
            <a:stCxn id="705" idx="3"/>
          </p:cNvCxnSpPr>
          <p:nvPr/>
        </p:nvCxnSpPr>
        <p:spPr>
          <a:xfrm flipH="1" rot="10800000">
            <a:off x="7550225" y="3279500"/>
            <a:ext cx="597600" cy="847500"/>
          </a:xfrm>
          <a:prstGeom prst="curvedConnector2">
            <a:avLst/>
          </a:prstGeom>
          <a:noFill/>
          <a:ln cap="flat" cmpd="sng" w="28575">
            <a:solidFill>
              <a:srgbClr val="B03D5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05" name="Google Shape;705;p71"/>
          <p:cNvSpPr txBox="1"/>
          <p:nvPr/>
        </p:nvSpPr>
        <p:spPr>
          <a:xfrm>
            <a:off x="6181625" y="3879200"/>
            <a:ext cx="1368600" cy="4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03D50"/>
                </a:solidFill>
                <a:latin typeface="Open Sans"/>
                <a:ea typeface="Open Sans"/>
                <a:cs typeface="Open Sans"/>
                <a:sym typeface="Open Sans"/>
              </a:rPr>
              <a:t>24 days after BAL</a:t>
            </a:r>
            <a:endParaRPr sz="1300">
              <a:solidFill>
                <a:srgbClr val="B03D5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/>
          <p:nvPr>
            <p:ph idx="2" type="body"/>
          </p:nvPr>
        </p:nvSpPr>
        <p:spPr>
          <a:xfrm>
            <a:off x="730000" y="140767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27 y/o M</a:t>
            </a:r>
            <a:r>
              <a:rPr lang="en"/>
              <a:t> with PMH including </a:t>
            </a:r>
            <a:r>
              <a:rPr b="1" lang="en"/>
              <a:t>poorly controlled DM</a:t>
            </a:r>
            <a:r>
              <a:rPr lang="en"/>
              <a:t>, recent NSTI of groin p/w chronic groin </a:t>
            </a:r>
            <a:r>
              <a:rPr b="1" lang="en"/>
              <a:t>wound drainage</a:t>
            </a:r>
            <a:r>
              <a:rPr lang="en"/>
              <a:t> &amp; productive cough and found to have </a:t>
            </a:r>
            <a:r>
              <a:rPr b="1" lang="en"/>
              <a:t>numerous </a:t>
            </a:r>
            <a:r>
              <a:rPr b="1" lang="en">
                <a:solidFill>
                  <a:srgbClr val="2F5AA2"/>
                </a:solidFill>
              </a:rPr>
              <a:t>cavitary lesions</a:t>
            </a:r>
            <a:r>
              <a:rPr lang="en"/>
              <a:t> that have grown mucoid </a:t>
            </a:r>
            <a:r>
              <a:rPr b="1" lang="en">
                <a:solidFill>
                  <a:srgbClr val="DF382C"/>
                </a:solidFill>
              </a:rPr>
              <a:t>kleb pneumo</a:t>
            </a:r>
            <a:r>
              <a:rPr lang="en"/>
              <a:t>, but </a:t>
            </a:r>
            <a:r>
              <a:rPr b="1" lang="en">
                <a:solidFill>
                  <a:srgbClr val="DF382C"/>
                </a:solidFill>
              </a:rPr>
              <a:t>serum CrAG</a:t>
            </a:r>
            <a:r>
              <a:rPr lang="en"/>
              <a:t> was also strongly positive</a:t>
            </a:r>
            <a:endParaRPr/>
          </a:p>
        </p:txBody>
      </p:sp>
      <p:sp>
        <p:nvSpPr>
          <p:cNvPr id="121" name="Google Shape;121;p18"/>
          <p:cNvSpPr txBox="1"/>
          <p:nvPr>
            <p:ph type="title"/>
          </p:nvPr>
        </p:nvSpPr>
        <p:spPr>
          <a:xfrm>
            <a:off x="729450" y="632850"/>
            <a:ext cx="3769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Kleb/Crypto</a:t>
            </a:r>
            <a:endParaRPr/>
          </a:p>
        </p:txBody>
      </p:sp>
      <p:sp>
        <p:nvSpPr>
          <p:cNvPr id="122" name="Google Shape;122;p18"/>
          <p:cNvSpPr/>
          <p:nvPr/>
        </p:nvSpPr>
        <p:spPr>
          <a:xfrm>
            <a:off x="729450" y="3417375"/>
            <a:ext cx="3158400" cy="10158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400"/>
              <a:buFont typeface="Open Sans"/>
              <a:buChar char="❖"/>
            </a:pPr>
            <a:r>
              <a:rPr b="1"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Augmentin </a:t>
            </a:r>
            <a:r>
              <a:rPr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(6 weeks)</a:t>
            </a:r>
            <a:endParaRPr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400"/>
              <a:buFont typeface="Open Sans"/>
              <a:buChar char="➢"/>
            </a:pPr>
            <a:r>
              <a:rPr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Repeat CT</a:t>
            </a:r>
            <a:endParaRPr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400"/>
              <a:buFont typeface="Open Sans"/>
              <a:buChar char="❖"/>
            </a:pPr>
            <a:r>
              <a:rPr b="1"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Fluconazole </a:t>
            </a:r>
            <a:r>
              <a:rPr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(6 months?)</a:t>
            </a:r>
            <a:endParaRPr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23" name="Google Shape;123;p18"/>
          <p:cNvGraphicFramePr/>
          <p:nvPr/>
        </p:nvGraphicFramePr>
        <p:xfrm>
          <a:off x="4905600" y="690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313325"/>
                <a:gridCol w="2665275"/>
              </a:tblGrid>
              <a:tr h="290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Micro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63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635"/>
                    </a:solidFill>
                  </a:tcPr>
                </a:tc>
              </a:tr>
              <a:tr h="481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(routine)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&gt;100k </a:t>
                      </a: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mucoid kleb pneumo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24" name="Google Shape;12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0300" y="2953868"/>
            <a:ext cx="3769200" cy="2123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6225" y="1582723"/>
            <a:ext cx="2363975" cy="13318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6" name="Google Shape;126;p18"/>
          <p:cNvGraphicFramePr/>
          <p:nvPr/>
        </p:nvGraphicFramePr>
        <p:xfrm>
          <a:off x="4787675" y="1582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805525"/>
                <a:gridCol w="829375"/>
              </a:tblGrid>
              <a:tr h="280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Date 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03D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CrAG 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03D50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Day 2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 : 1280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Day 3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 : 320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7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4:</a:t>
            </a:r>
            <a:r>
              <a:rPr lang="en"/>
              <a:t> Prior workup</a:t>
            </a:r>
            <a:r>
              <a:rPr lang="en"/>
              <a:t> (last admission)</a:t>
            </a:r>
            <a:endParaRPr/>
          </a:p>
        </p:txBody>
      </p:sp>
      <p:sp>
        <p:nvSpPr>
          <p:cNvPr id="711" name="Google Shape;711;p72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712" name="Google Shape;712;p72"/>
          <p:cNvGraphicFramePr/>
          <p:nvPr/>
        </p:nvGraphicFramePr>
        <p:xfrm>
          <a:off x="729450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Serum / Urine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Blasto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Crypto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Fungitell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&lt;31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Legionella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Pos</a:t>
                      </a:r>
                      <a:endParaRPr b="1">
                        <a:solidFill>
                          <a:srgbClr val="DF382C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QuantGOLD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713" name="Google Shape;713;p72"/>
          <p:cNvGraphicFramePr/>
          <p:nvPr/>
        </p:nvGraphicFramePr>
        <p:xfrm>
          <a:off x="3369175" y="1393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MTB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PJP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Legionella DNA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714" name="Google Shape;714;p72"/>
          <p:cNvGraphicFramePr/>
          <p:nvPr/>
        </p:nvGraphicFramePr>
        <p:xfrm>
          <a:off x="6008900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261550"/>
                <a:gridCol w="1608125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Micro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Blood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Urine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(routine)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(AFB)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(fungal)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C. tropicalis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Nocardia nova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715" name="Google Shape;715;p72"/>
          <p:cNvCxnSpPr>
            <a:stCxn id="716" idx="3"/>
          </p:cNvCxnSpPr>
          <p:nvPr/>
        </p:nvCxnSpPr>
        <p:spPr>
          <a:xfrm flipH="1" rot="10800000">
            <a:off x="7550225" y="3279500"/>
            <a:ext cx="597600" cy="847500"/>
          </a:xfrm>
          <a:prstGeom prst="curvedConnector2">
            <a:avLst/>
          </a:prstGeom>
          <a:noFill/>
          <a:ln cap="flat" cmpd="sng" w="28575">
            <a:solidFill>
              <a:srgbClr val="B03D5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16" name="Google Shape;716;p72"/>
          <p:cNvSpPr txBox="1"/>
          <p:nvPr/>
        </p:nvSpPr>
        <p:spPr>
          <a:xfrm>
            <a:off x="6181625" y="3879200"/>
            <a:ext cx="1368600" cy="4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03D50"/>
                </a:solidFill>
                <a:latin typeface="Open Sans"/>
                <a:ea typeface="Open Sans"/>
                <a:cs typeface="Open Sans"/>
                <a:sym typeface="Open Sans"/>
              </a:rPr>
              <a:t>24 days after BAL</a:t>
            </a:r>
            <a:endParaRPr sz="1300">
              <a:solidFill>
                <a:srgbClr val="B03D5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17" name="Google Shape;717;p72" title="Rplot.png"/>
          <p:cNvPicPr preferRelativeResize="0"/>
          <p:nvPr/>
        </p:nvPicPr>
        <p:blipFill rotWithShape="1">
          <a:blip r:embed="rId3">
            <a:alphaModFix/>
          </a:blip>
          <a:srcRect b="0" l="0" r="0" t="53095"/>
          <a:stretch/>
        </p:blipFill>
        <p:spPr>
          <a:xfrm>
            <a:off x="1104000" y="4207500"/>
            <a:ext cx="5420700" cy="8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72"/>
          <p:cNvSpPr txBox="1"/>
          <p:nvPr/>
        </p:nvSpPr>
        <p:spPr>
          <a:xfrm>
            <a:off x="2842100" y="3741550"/>
            <a:ext cx="720600" cy="3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03D50"/>
                </a:solidFill>
                <a:latin typeface="Open Sans"/>
                <a:ea typeface="Open Sans"/>
                <a:cs typeface="Open Sans"/>
                <a:sym typeface="Open Sans"/>
              </a:rPr>
              <a:t>BAL</a:t>
            </a:r>
            <a:endParaRPr sz="1300">
              <a:solidFill>
                <a:srgbClr val="B03D5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19" name="Google Shape;719;p72"/>
          <p:cNvCxnSpPr>
            <a:stCxn id="718" idx="1"/>
          </p:cNvCxnSpPr>
          <p:nvPr/>
        </p:nvCxnSpPr>
        <p:spPr>
          <a:xfrm flipH="1">
            <a:off x="2603300" y="3930850"/>
            <a:ext cx="238800" cy="339600"/>
          </a:xfrm>
          <a:prstGeom prst="curvedConnector2">
            <a:avLst/>
          </a:prstGeom>
          <a:noFill/>
          <a:ln cap="flat" cmpd="sng" w="28575">
            <a:solidFill>
              <a:srgbClr val="B03D5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720" name="Google Shape;720;p72"/>
          <p:cNvSpPr txBox="1"/>
          <p:nvPr/>
        </p:nvSpPr>
        <p:spPr>
          <a:xfrm>
            <a:off x="3974050" y="3552250"/>
            <a:ext cx="1368600" cy="3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03D50"/>
                </a:solidFill>
                <a:latin typeface="Open Sans"/>
                <a:ea typeface="Open Sans"/>
                <a:cs typeface="Open Sans"/>
                <a:sym typeface="Open Sans"/>
              </a:rPr>
              <a:t>Growth in lab</a:t>
            </a:r>
            <a:endParaRPr sz="1300">
              <a:solidFill>
                <a:srgbClr val="B03D5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21" name="Google Shape;721;p72"/>
          <p:cNvCxnSpPr>
            <a:stCxn id="720" idx="3"/>
          </p:cNvCxnSpPr>
          <p:nvPr/>
        </p:nvCxnSpPr>
        <p:spPr>
          <a:xfrm>
            <a:off x="5342650" y="3741550"/>
            <a:ext cx="492900" cy="521100"/>
          </a:xfrm>
          <a:prstGeom prst="curvedConnector2">
            <a:avLst/>
          </a:prstGeom>
          <a:noFill/>
          <a:ln cap="flat" cmpd="sng" w="28575">
            <a:solidFill>
              <a:srgbClr val="B03D50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7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Cases 3-4:</a:t>
            </a:r>
            <a:r>
              <a:rPr lang="en"/>
              <a:t> Nocardia nova</a:t>
            </a:r>
            <a:endParaRPr/>
          </a:p>
        </p:txBody>
      </p:sp>
      <p:sp>
        <p:nvSpPr>
          <p:cNvPr id="727" name="Google Shape;727;p73"/>
          <p:cNvSpPr txBox="1"/>
          <p:nvPr>
            <p:ph idx="1" type="body"/>
          </p:nvPr>
        </p:nvSpPr>
        <p:spPr>
          <a:xfrm>
            <a:off x="729450" y="1422900"/>
            <a:ext cx="5365800" cy="32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Very, </a:t>
            </a:r>
            <a:r>
              <a:rPr b="1" lang="en">
                <a:solidFill>
                  <a:srgbClr val="DF382C"/>
                </a:solidFill>
              </a:rPr>
              <a:t>very late growth</a:t>
            </a:r>
            <a:r>
              <a:rPr b="1" lang="en"/>
              <a:t> of Nocardia</a:t>
            </a:r>
            <a:r>
              <a:rPr lang="en"/>
              <a:t> (24 days after BAL)</a:t>
            </a:r>
            <a:endParaRPr/>
          </a:p>
        </p:txBody>
      </p:sp>
      <p:graphicFrame>
        <p:nvGraphicFramePr>
          <p:cNvPr id="728" name="Google Shape;728;p73"/>
          <p:cNvGraphicFramePr/>
          <p:nvPr/>
        </p:nvGraphicFramePr>
        <p:xfrm>
          <a:off x="6574325" y="1422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252175"/>
                <a:gridCol w="843325"/>
              </a:tblGrid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Tobramycin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FAE4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32 (R)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FAE4E8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Linezolid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 (S)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DCF1E4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Bactrim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.25/4.8 (S)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DCF1E4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Doxycycline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FAE4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 (R)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FAE4E8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Ciprofloxacin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FAE4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16 (R)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FAE4E8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Augmentin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FAE4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128 (R)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FAE4E8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Moxifloxacin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FAE4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 (R)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FAE4E8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Amikacin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&lt;0.5 (S)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DCF1E4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Imipenem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 (S)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DCF1E4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Ceftriaxone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FB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32 (I)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FBF1DD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Clarithromycin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&lt;.03 (S)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DCF1E4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Minocycline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FB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 (I)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FBF1D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7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Cases 3-4:</a:t>
            </a:r>
            <a:r>
              <a:rPr lang="en"/>
              <a:t> Nocardia nova</a:t>
            </a:r>
            <a:endParaRPr>
              <a:solidFill>
                <a:srgbClr val="356635"/>
              </a:solidFill>
            </a:endParaRPr>
          </a:p>
        </p:txBody>
      </p:sp>
      <p:sp>
        <p:nvSpPr>
          <p:cNvPr id="734" name="Google Shape;734;p74"/>
          <p:cNvSpPr txBox="1"/>
          <p:nvPr>
            <p:ph idx="1" type="body"/>
          </p:nvPr>
        </p:nvSpPr>
        <p:spPr>
          <a:xfrm>
            <a:off x="729450" y="1422900"/>
            <a:ext cx="5365800" cy="32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Very, </a:t>
            </a:r>
            <a:r>
              <a:rPr b="1" lang="en"/>
              <a:t>very late growth of Nocardia</a:t>
            </a:r>
            <a:r>
              <a:rPr lang="en"/>
              <a:t> (24 days after BAL)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Missed during prior admission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To be fair, he was discharged the next day and readmitted 2 days later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So while Nocardia Tx wasn’t started until 28 days after BAL, only went 4 days without treatment (from time of results)</a:t>
            </a:r>
            <a:endParaRPr/>
          </a:p>
        </p:txBody>
      </p:sp>
      <p:graphicFrame>
        <p:nvGraphicFramePr>
          <p:cNvPr id="735" name="Google Shape;735;p74"/>
          <p:cNvGraphicFramePr/>
          <p:nvPr/>
        </p:nvGraphicFramePr>
        <p:xfrm>
          <a:off x="6574325" y="1422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252175"/>
                <a:gridCol w="843325"/>
              </a:tblGrid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Tobramycin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FAE4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32 (R)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FAE4E8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Linezolid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 (S)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DCF1E4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Bactrim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.25/4.8 (S)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DCF1E4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Doxycycline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FAE4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 (R)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FAE4E8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Ciprofloxacin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FAE4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16 (R)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FAE4E8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Augmentin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FAE4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128 (R)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FAE4E8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Moxifloxacin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FAE4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 (R)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FAE4E8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Amikacin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&lt;0.5 (S)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DCF1E4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Imipenem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 (S)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DCF1E4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Ceftriaxone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FB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32 (I)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FBF1DD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Clarithromycin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&lt;.03 (S)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DCF1E4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Minocycline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FB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 (I)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FBF1D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7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Cases 3-4:</a:t>
            </a:r>
            <a:r>
              <a:rPr lang="en"/>
              <a:t> Nocardia nova</a:t>
            </a:r>
            <a:endParaRPr>
              <a:solidFill>
                <a:srgbClr val="356635"/>
              </a:solidFill>
            </a:endParaRPr>
          </a:p>
        </p:txBody>
      </p:sp>
      <p:sp>
        <p:nvSpPr>
          <p:cNvPr id="741" name="Google Shape;741;p75"/>
          <p:cNvSpPr txBox="1"/>
          <p:nvPr>
            <p:ph idx="1" type="body"/>
          </p:nvPr>
        </p:nvSpPr>
        <p:spPr>
          <a:xfrm>
            <a:off x="729450" y="1422900"/>
            <a:ext cx="5365800" cy="32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Very, </a:t>
            </a:r>
            <a:r>
              <a:rPr b="1" lang="en"/>
              <a:t>very late growth of Nocardia</a:t>
            </a:r>
            <a:r>
              <a:rPr lang="en"/>
              <a:t> (24 days after BAL)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Missed during prior admission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To be fair, he was discharged the next day and readmitted 2 days later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So while Nocardia Tx wasn’t started until 28 days after BAL, only went 4 days without treatment (from time of results)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 sz="1300">
                <a:solidFill>
                  <a:schemeClr val="dk2"/>
                </a:solidFill>
              </a:rPr>
              <a:t>Multiple other (non-infectious issues) developed while in MICU (stokes, CRRT, etc)</a:t>
            </a:r>
            <a:endParaRPr sz="1300">
              <a:solidFill>
                <a:schemeClr val="dk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 sz="1300">
                <a:solidFill>
                  <a:schemeClr val="dk2"/>
                </a:solidFill>
              </a:rPr>
              <a:t>Went CMO after palliative consult</a:t>
            </a:r>
            <a:endParaRPr/>
          </a:p>
        </p:txBody>
      </p:sp>
      <p:graphicFrame>
        <p:nvGraphicFramePr>
          <p:cNvPr id="742" name="Google Shape;742;p75"/>
          <p:cNvGraphicFramePr/>
          <p:nvPr/>
        </p:nvGraphicFramePr>
        <p:xfrm>
          <a:off x="6574325" y="1422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252175"/>
                <a:gridCol w="843325"/>
              </a:tblGrid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Tobramycin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FAE4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32 (R)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FAE4E8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Linezolid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 (S)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DCF1E4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Bactrim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.25/4.8 (S)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DCF1E4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Doxycycline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FAE4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 (R)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FAE4E8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Ciprofloxacin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FAE4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16 (R)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FAE4E8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Augmentin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FAE4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128 (R)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FAE4E8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Moxifloxacin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FAE4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 (R)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FAE4E8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Amikacin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&lt;0.5 (S)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DCF1E4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Imipenem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 (S)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DCF1E4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Ceftriaxone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FB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32 (I)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FBF1DD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Clarithromycin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&lt;.03 (S)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DCF1E4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Minocycline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>
                    <a:solidFill>
                      <a:srgbClr val="FB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 (I)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solidFill>
                      <a:srgbClr val="FBF1D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76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#5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7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5:</a:t>
            </a:r>
            <a:r>
              <a:rPr lang="en"/>
              <a:t> HPI</a:t>
            </a:r>
            <a:endParaRPr/>
          </a:p>
        </p:txBody>
      </p:sp>
      <p:sp>
        <p:nvSpPr>
          <p:cNvPr id="753" name="Google Shape;753;p77"/>
          <p:cNvSpPr txBox="1"/>
          <p:nvPr>
            <p:ph idx="1" type="body"/>
          </p:nvPr>
        </p:nvSpPr>
        <p:spPr>
          <a:xfrm>
            <a:off x="729450" y="1393075"/>
            <a:ext cx="7688700" cy="65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37 y/o M</a:t>
            </a:r>
            <a:r>
              <a:rPr lang="en"/>
              <a:t> with PMH including poorly controlled DM (A1c </a:t>
            </a:r>
            <a:r>
              <a:rPr b="1" lang="en">
                <a:solidFill>
                  <a:srgbClr val="3B71CA"/>
                </a:solidFill>
              </a:rPr>
              <a:t>9.7</a:t>
            </a:r>
            <a:r>
              <a:rPr lang="en"/>
              <a:t>), TBI, sacral decubitus ulcer p/w </a:t>
            </a:r>
            <a:r>
              <a:rPr b="1" lang="en">
                <a:solidFill>
                  <a:srgbClr val="DF382C"/>
                </a:solidFill>
              </a:rPr>
              <a:t>DKA &amp; hypoxia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7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5:</a:t>
            </a:r>
            <a:r>
              <a:rPr lang="en"/>
              <a:t> HPI</a:t>
            </a:r>
            <a:endParaRPr/>
          </a:p>
        </p:txBody>
      </p:sp>
      <p:sp>
        <p:nvSpPr>
          <p:cNvPr id="759" name="Google Shape;759;p78"/>
          <p:cNvSpPr txBox="1"/>
          <p:nvPr>
            <p:ph idx="1" type="body"/>
          </p:nvPr>
        </p:nvSpPr>
        <p:spPr>
          <a:xfrm>
            <a:off x="729450" y="1393075"/>
            <a:ext cx="7688700" cy="65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37 y/o M</a:t>
            </a:r>
            <a:r>
              <a:rPr lang="en"/>
              <a:t> with PMH including poorly controlled DM (A1c 9.7), TBI, sacral decubitus ulcer p/w </a:t>
            </a:r>
            <a:r>
              <a:rPr b="1" lang="en">
                <a:solidFill>
                  <a:srgbClr val="896110"/>
                </a:solidFill>
              </a:rPr>
              <a:t>DKA &amp; hypoxia</a:t>
            </a:r>
            <a:endParaRPr/>
          </a:p>
        </p:txBody>
      </p:sp>
      <p:sp>
        <p:nvSpPr>
          <p:cNvPr id="760" name="Google Shape;760;p78"/>
          <p:cNvSpPr txBox="1"/>
          <p:nvPr>
            <p:ph idx="1" type="body"/>
          </p:nvPr>
        </p:nvSpPr>
        <p:spPr>
          <a:xfrm>
            <a:off x="729450" y="2052775"/>
            <a:ext cx="5051100" cy="17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DF382C"/>
                </a:solidFill>
              </a:rPr>
              <a:t>Influenza A positive</a:t>
            </a:r>
            <a:r>
              <a:rPr lang="en"/>
              <a:t> on admission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Respiratory status improved a little, but then worsened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79"/>
          <p:cNvSpPr/>
          <p:nvPr/>
        </p:nvSpPr>
        <p:spPr>
          <a:xfrm>
            <a:off x="5859175" y="2854875"/>
            <a:ext cx="2792100" cy="19506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A week ago (admission)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6" name="Google Shape;766;p7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5:</a:t>
            </a:r>
            <a:r>
              <a:rPr lang="en"/>
              <a:t> HPI</a:t>
            </a:r>
            <a:endParaRPr/>
          </a:p>
        </p:txBody>
      </p:sp>
      <p:sp>
        <p:nvSpPr>
          <p:cNvPr id="767" name="Google Shape;767;p79"/>
          <p:cNvSpPr txBox="1"/>
          <p:nvPr>
            <p:ph idx="1" type="body"/>
          </p:nvPr>
        </p:nvSpPr>
        <p:spPr>
          <a:xfrm>
            <a:off x="729450" y="1393075"/>
            <a:ext cx="7688700" cy="65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37 y/o M</a:t>
            </a:r>
            <a:r>
              <a:rPr lang="en"/>
              <a:t> with PMH including poorly controlled DM (A1c 9.7), TBI, sacral decubitus ulcer p/w </a:t>
            </a:r>
            <a:r>
              <a:rPr b="1" lang="en">
                <a:solidFill>
                  <a:srgbClr val="896110"/>
                </a:solidFill>
              </a:rPr>
              <a:t>DKA &amp; hypoxia</a:t>
            </a:r>
            <a:endParaRPr/>
          </a:p>
        </p:txBody>
      </p:sp>
      <p:sp>
        <p:nvSpPr>
          <p:cNvPr id="768" name="Google Shape;768;p79"/>
          <p:cNvSpPr txBox="1"/>
          <p:nvPr>
            <p:ph idx="1" type="body"/>
          </p:nvPr>
        </p:nvSpPr>
        <p:spPr>
          <a:xfrm>
            <a:off x="729450" y="2052775"/>
            <a:ext cx="5051100" cy="17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Influenza A positive</a:t>
            </a:r>
            <a:r>
              <a:rPr lang="en"/>
              <a:t> on admission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Respiratory status improved a little, but then worsened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69" name="Google Shape;769;p79"/>
          <p:cNvPicPr preferRelativeResize="0"/>
          <p:nvPr/>
        </p:nvPicPr>
        <p:blipFill rotWithShape="1">
          <a:blip r:embed="rId3">
            <a:alphaModFix/>
          </a:blip>
          <a:srcRect b="16345" l="9890" r="60436" t="32108"/>
          <a:stretch/>
        </p:blipFill>
        <p:spPr>
          <a:xfrm>
            <a:off x="2686073" y="3079100"/>
            <a:ext cx="3020704" cy="1502150"/>
          </a:xfrm>
          <a:prstGeom prst="rect">
            <a:avLst/>
          </a:prstGeom>
          <a:noFill/>
          <a:ln cap="flat" cmpd="sng" w="9525">
            <a:solidFill>
              <a:srgbClr val="B03D5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70" name="Google Shape;770;p79"/>
          <p:cNvPicPr preferRelativeResize="0"/>
          <p:nvPr/>
        </p:nvPicPr>
        <p:blipFill rotWithShape="1">
          <a:blip r:embed="rId3">
            <a:alphaModFix/>
          </a:blip>
          <a:srcRect b="15261" l="58896" r="9796" t="22089"/>
          <a:stretch/>
        </p:blipFill>
        <p:spPr>
          <a:xfrm>
            <a:off x="5924284" y="3201025"/>
            <a:ext cx="2622379" cy="1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80"/>
          <p:cNvSpPr/>
          <p:nvPr/>
        </p:nvSpPr>
        <p:spPr>
          <a:xfrm>
            <a:off x="5859175" y="2854875"/>
            <a:ext cx="2792100" cy="19506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A week ago (admission)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6" name="Google Shape;776;p8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5:</a:t>
            </a:r>
            <a:r>
              <a:rPr lang="en"/>
              <a:t> HPI</a:t>
            </a:r>
            <a:endParaRPr/>
          </a:p>
        </p:txBody>
      </p:sp>
      <p:sp>
        <p:nvSpPr>
          <p:cNvPr id="777" name="Google Shape;777;p80"/>
          <p:cNvSpPr txBox="1"/>
          <p:nvPr>
            <p:ph idx="1" type="body"/>
          </p:nvPr>
        </p:nvSpPr>
        <p:spPr>
          <a:xfrm>
            <a:off x="729450" y="1393075"/>
            <a:ext cx="7688700" cy="65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37 y/o M</a:t>
            </a:r>
            <a:r>
              <a:rPr lang="en"/>
              <a:t> with PMH including poorly controlled DM (A1c 9.7), TBI, sacral decubitus ulcer p/w </a:t>
            </a:r>
            <a:r>
              <a:rPr b="1" lang="en">
                <a:solidFill>
                  <a:srgbClr val="896110"/>
                </a:solidFill>
              </a:rPr>
              <a:t>DKA &amp; hypoxia</a:t>
            </a:r>
            <a:endParaRPr/>
          </a:p>
        </p:txBody>
      </p:sp>
      <p:sp>
        <p:nvSpPr>
          <p:cNvPr id="778" name="Google Shape;778;p80"/>
          <p:cNvSpPr txBox="1"/>
          <p:nvPr>
            <p:ph idx="1" type="body"/>
          </p:nvPr>
        </p:nvSpPr>
        <p:spPr>
          <a:xfrm>
            <a:off x="729450" y="2052775"/>
            <a:ext cx="5051100" cy="17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Influenza A positive</a:t>
            </a:r>
            <a:r>
              <a:rPr lang="en"/>
              <a:t> on admission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Respiratory status improved a little, but then worsened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79" name="Google Shape;779;p80"/>
          <p:cNvPicPr preferRelativeResize="0"/>
          <p:nvPr/>
        </p:nvPicPr>
        <p:blipFill rotWithShape="1">
          <a:blip r:embed="rId3">
            <a:alphaModFix/>
          </a:blip>
          <a:srcRect b="7418" l="57710" r="3756" t="12382"/>
          <a:stretch/>
        </p:blipFill>
        <p:spPr>
          <a:xfrm>
            <a:off x="5957201" y="3201025"/>
            <a:ext cx="2596035" cy="154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80"/>
          <p:cNvPicPr preferRelativeResize="0"/>
          <p:nvPr/>
        </p:nvPicPr>
        <p:blipFill rotWithShape="1">
          <a:blip r:embed="rId3">
            <a:alphaModFix/>
          </a:blip>
          <a:srcRect b="2055" l="6707" r="55963" t="19795"/>
          <a:stretch/>
        </p:blipFill>
        <p:spPr>
          <a:xfrm>
            <a:off x="2440363" y="2854875"/>
            <a:ext cx="3266412" cy="1950600"/>
          </a:xfrm>
          <a:prstGeom prst="rect">
            <a:avLst/>
          </a:prstGeom>
          <a:noFill/>
          <a:ln cap="flat" cmpd="sng" w="9525">
            <a:solidFill>
              <a:srgbClr val="B03D5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81" name="Google Shape;781;p80"/>
          <p:cNvSpPr/>
          <p:nvPr/>
        </p:nvSpPr>
        <p:spPr>
          <a:xfrm rot="-1593903">
            <a:off x="3075142" y="4254867"/>
            <a:ext cx="912316" cy="487418"/>
          </a:xfrm>
          <a:prstGeom prst="ellipse">
            <a:avLst/>
          </a:prstGeom>
          <a:noFill/>
          <a:ln cap="flat" cmpd="sng" w="28575">
            <a:solidFill>
              <a:srgbClr val="DF382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81"/>
          <p:cNvSpPr/>
          <p:nvPr/>
        </p:nvSpPr>
        <p:spPr>
          <a:xfrm>
            <a:off x="5859175" y="2854875"/>
            <a:ext cx="2792100" cy="19506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A week ago (admission)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7" name="Google Shape;787;p8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5:</a:t>
            </a:r>
            <a:r>
              <a:rPr lang="en"/>
              <a:t> HPI</a:t>
            </a:r>
            <a:endParaRPr/>
          </a:p>
        </p:txBody>
      </p:sp>
      <p:sp>
        <p:nvSpPr>
          <p:cNvPr id="788" name="Google Shape;788;p81"/>
          <p:cNvSpPr txBox="1"/>
          <p:nvPr>
            <p:ph idx="1" type="body"/>
          </p:nvPr>
        </p:nvSpPr>
        <p:spPr>
          <a:xfrm>
            <a:off x="729450" y="1393075"/>
            <a:ext cx="7688700" cy="65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37 y/o M</a:t>
            </a:r>
            <a:r>
              <a:rPr lang="en"/>
              <a:t> with PMH including poorly controlled DM (A1c 9.7), TBI, sacral decubitus ulcer p/w </a:t>
            </a:r>
            <a:r>
              <a:rPr b="1" lang="en">
                <a:solidFill>
                  <a:srgbClr val="896110"/>
                </a:solidFill>
              </a:rPr>
              <a:t>DKA &amp; hypoxia</a:t>
            </a:r>
            <a:endParaRPr/>
          </a:p>
        </p:txBody>
      </p:sp>
      <p:sp>
        <p:nvSpPr>
          <p:cNvPr id="789" name="Google Shape;789;p81"/>
          <p:cNvSpPr txBox="1"/>
          <p:nvPr>
            <p:ph idx="1" type="body"/>
          </p:nvPr>
        </p:nvSpPr>
        <p:spPr>
          <a:xfrm>
            <a:off x="729450" y="2052775"/>
            <a:ext cx="5051100" cy="17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Influenza A positive</a:t>
            </a:r>
            <a:r>
              <a:rPr lang="en"/>
              <a:t> on admission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Respiratory status improved a little, but then worsened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90" name="Google Shape;790;p81"/>
          <p:cNvPicPr preferRelativeResize="0"/>
          <p:nvPr/>
        </p:nvPicPr>
        <p:blipFill rotWithShape="1">
          <a:blip r:embed="rId3">
            <a:alphaModFix/>
          </a:blip>
          <a:srcRect b="6951" l="58280" r="3875" t="15893"/>
          <a:stretch/>
        </p:blipFill>
        <p:spPr>
          <a:xfrm>
            <a:off x="2641518" y="2854875"/>
            <a:ext cx="3065257" cy="1950601"/>
          </a:xfrm>
          <a:prstGeom prst="rect">
            <a:avLst/>
          </a:prstGeom>
          <a:noFill/>
          <a:ln cap="flat" cmpd="sng" w="9525">
            <a:solidFill>
              <a:srgbClr val="B03D5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91" name="Google Shape;791;p81"/>
          <p:cNvPicPr preferRelativeResize="0"/>
          <p:nvPr/>
        </p:nvPicPr>
        <p:blipFill rotWithShape="1">
          <a:blip r:embed="rId3">
            <a:alphaModFix/>
          </a:blip>
          <a:srcRect b="11260" l="5730" r="57887" t="16558"/>
          <a:stretch/>
        </p:blipFill>
        <p:spPr>
          <a:xfrm>
            <a:off x="6020475" y="3189350"/>
            <a:ext cx="2469499" cy="1529450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81"/>
          <p:cNvSpPr/>
          <p:nvPr/>
        </p:nvSpPr>
        <p:spPr>
          <a:xfrm>
            <a:off x="2862750" y="4231300"/>
            <a:ext cx="534900" cy="487500"/>
          </a:xfrm>
          <a:prstGeom prst="ellipse">
            <a:avLst/>
          </a:prstGeom>
          <a:noFill/>
          <a:ln cap="flat" cmpd="sng" w="28575">
            <a:solidFill>
              <a:srgbClr val="DF382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9"/>
          <p:cNvPicPr preferRelativeResize="0"/>
          <p:nvPr/>
        </p:nvPicPr>
        <p:blipFill rotWithShape="1">
          <a:blip r:embed="rId3">
            <a:alphaModFix/>
          </a:blip>
          <a:srcRect b="0" l="0" r="0" t="88628"/>
          <a:stretch/>
        </p:blipFill>
        <p:spPr>
          <a:xfrm>
            <a:off x="715450" y="3176400"/>
            <a:ext cx="2100475" cy="32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9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Updates since conference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5:</a:t>
            </a:r>
            <a:r>
              <a:rPr lang="en"/>
              <a:t> HPI</a:t>
            </a:r>
            <a:endParaRPr/>
          </a:p>
        </p:txBody>
      </p:sp>
      <p:sp>
        <p:nvSpPr>
          <p:cNvPr id="798" name="Google Shape;798;p82"/>
          <p:cNvSpPr txBox="1"/>
          <p:nvPr>
            <p:ph idx="1" type="body"/>
          </p:nvPr>
        </p:nvSpPr>
        <p:spPr>
          <a:xfrm>
            <a:off x="729450" y="1393075"/>
            <a:ext cx="7688700" cy="65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37 y/o M</a:t>
            </a:r>
            <a:r>
              <a:rPr lang="en"/>
              <a:t> with PMH including poorly controlled DM (A1c 9.7), TBI, sacral decubitus ulcer p/w </a:t>
            </a:r>
            <a:r>
              <a:rPr b="1" lang="en">
                <a:solidFill>
                  <a:srgbClr val="896110"/>
                </a:solidFill>
              </a:rPr>
              <a:t>DKA &amp; hypoxia</a:t>
            </a:r>
            <a:endParaRPr/>
          </a:p>
        </p:txBody>
      </p:sp>
      <p:sp>
        <p:nvSpPr>
          <p:cNvPr id="799" name="Google Shape;799;p82"/>
          <p:cNvSpPr txBox="1"/>
          <p:nvPr>
            <p:ph idx="1" type="body"/>
          </p:nvPr>
        </p:nvSpPr>
        <p:spPr>
          <a:xfrm>
            <a:off x="729450" y="2052775"/>
            <a:ext cx="5051100" cy="224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Influenza A positive</a:t>
            </a:r>
            <a:r>
              <a:rPr lang="en"/>
              <a:t> on admission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Respiratory status improved a little, but then worsened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pSp>
        <p:nvGrpSpPr>
          <p:cNvPr id="800" name="Google Shape;800;p82"/>
          <p:cNvGrpSpPr/>
          <p:nvPr/>
        </p:nvGrpSpPr>
        <p:grpSpPr>
          <a:xfrm>
            <a:off x="6197279" y="3397610"/>
            <a:ext cx="2773138" cy="1628166"/>
            <a:chOff x="2641518" y="2854875"/>
            <a:chExt cx="3065257" cy="1950601"/>
          </a:xfrm>
        </p:grpSpPr>
        <p:pic>
          <p:nvPicPr>
            <p:cNvPr id="801" name="Google Shape;801;p82"/>
            <p:cNvPicPr preferRelativeResize="0"/>
            <p:nvPr/>
          </p:nvPicPr>
          <p:blipFill rotWithShape="1">
            <a:blip r:embed="rId3">
              <a:alphaModFix/>
            </a:blip>
            <a:srcRect b="6951" l="58280" r="3875" t="15893"/>
            <a:stretch/>
          </p:blipFill>
          <p:spPr>
            <a:xfrm>
              <a:off x="2641518" y="2854875"/>
              <a:ext cx="3065257" cy="1950601"/>
            </a:xfrm>
            <a:prstGeom prst="rect">
              <a:avLst/>
            </a:prstGeom>
            <a:noFill/>
            <a:ln cap="flat" cmpd="sng" w="9525">
              <a:solidFill>
                <a:srgbClr val="B03D50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802" name="Google Shape;802;p82"/>
            <p:cNvSpPr/>
            <p:nvPr/>
          </p:nvSpPr>
          <p:spPr>
            <a:xfrm>
              <a:off x="2862750" y="4231300"/>
              <a:ext cx="534900" cy="487500"/>
            </a:xfrm>
            <a:prstGeom prst="ellipse">
              <a:avLst/>
            </a:prstGeom>
            <a:noFill/>
            <a:ln cap="flat" cmpd="sng" w="28575">
              <a:solidFill>
                <a:srgbClr val="B03D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803" name="Google Shape;803;p82"/>
          <p:cNvGrpSpPr/>
          <p:nvPr/>
        </p:nvGrpSpPr>
        <p:grpSpPr>
          <a:xfrm>
            <a:off x="6562107" y="1810248"/>
            <a:ext cx="2408326" cy="1523005"/>
            <a:chOff x="2440363" y="2854875"/>
            <a:chExt cx="3266412" cy="2065651"/>
          </a:xfrm>
        </p:grpSpPr>
        <p:pic>
          <p:nvPicPr>
            <p:cNvPr id="804" name="Google Shape;804;p82"/>
            <p:cNvPicPr preferRelativeResize="0"/>
            <p:nvPr/>
          </p:nvPicPr>
          <p:blipFill rotWithShape="1">
            <a:blip r:embed="rId4">
              <a:alphaModFix/>
            </a:blip>
            <a:srcRect b="2055" l="6707" r="55963" t="19795"/>
            <a:stretch/>
          </p:blipFill>
          <p:spPr>
            <a:xfrm>
              <a:off x="2440363" y="2854875"/>
              <a:ext cx="3266412" cy="1950600"/>
            </a:xfrm>
            <a:prstGeom prst="rect">
              <a:avLst/>
            </a:prstGeom>
            <a:noFill/>
            <a:ln cap="flat" cmpd="sng" w="9525">
              <a:solidFill>
                <a:srgbClr val="B03D50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805" name="Google Shape;805;p82"/>
            <p:cNvSpPr/>
            <p:nvPr/>
          </p:nvSpPr>
          <p:spPr>
            <a:xfrm rot="-1593903">
              <a:off x="3075142" y="4254867"/>
              <a:ext cx="912316" cy="487418"/>
            </a:xfrm>
            <a:prstGeom prst="ellipse">
              <a:avLst/>
            </a:prstGeom>
            <a:noFill/>
            <a:ln cap="flat" cmpd="sng" w="28575">
              <a:solidFill>
                <a:srgbClr val="B03D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806" name="Google Shape;806;p82"/>
          <p:cNvSpPr/>
          <p:nvPr/>
        </p:nvSpPr>
        <p:spPr>
          <a:xfrm>
            <a:off x="2209975" y="3248075"/>
            <a:ext cx="2194200" cy="880800"/>
          </a:xfrm>
          <a:prstGeom prst="rect">
            <a:avLst/>
          </a:prstGeom>
          <a:solidFill>
            <a:srgbClr val="FAE4E8"/>
          </a:solidFill>
          <a:ln cap="flat" cmpd="sng" w="9525">
            <a:solidFill>
              <a:srgbClr val="B03D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B03D50"/>
                </a:solidFill>
                <a:latin typeface="Open Sans"/>
                <a:ea typeface="Open Sans"/>
                <a:cs typeface="Open Sans"/>
                <a:sym typeface="Open Sans"/>
              </a:rPr>
              <a:t>DDx?</a:t>
            </a:r>
            <a:endParaRPr sz="1700">
              <a:solidFill>
                <a:srgbClr val="DC4C6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(No MentiMeter for this one)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8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5:</a:t>
            </a:r>
            <a:r>
              <a:rPr lang="en"/>
              <a:t> HPI</a:t>
            </a:r>
            <a:endParaRPr/>
          </a:p>
        </p:txBody>
      </p:sp>
      <p:sp>
        <p:nvSpPr>
          <p:cNvPr id="812" name="Google Shape;812;p83"/>
          <p:cNvSpPr txBox="1"/>
          <p:nvPr>
            <p:ph idx="1" type="body"/>
          </p:nvPr>
        </p:nvSpPr>
        <p:spPr>
          <a:xfrm>
            <a:off x="729450" y="1393075"/>
            <a:ext cx="7688700" cy="65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37 y/o M</a:t>
            </a:r>
            <a:r>
              <a:rPr lang="en"/>
              <a:t> with PMH including poorly controlled DM (A1c 9.7), TBI, sacral decubitus ulcer p/w </a:t>
            </a:r>
            <a:r>
              <a:rPr b="1" lang="en">
                <a:solidFill>
                  <a:srgbClr val="896110"/>
                </a:solidFill>
              </a:rPr>
              <a:t>DKA &amp; hypoxia</a:t>
            </a:r>
            <a:endParaRPr/>
          </a:p>
        </p:txBody>
      </p:sp>
      <p:sp>
        <p:nvSpPr>
          <p:cNvPr id="813" name="Google Shape;813;p83"/>
          <p:cNvSpPr txBox="1"/>
          <p:nvPr>
            <p:ph idx="1" type="body"/>
          </p:nvPr>
        </p:nvSpPr>
        <p:spPr>
          <a:xfrm>
            <a:off x="729450" y="2052775"/>
            <a:ext cx="5051100" cy="224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Influenza A positive</a:t>
            </a:r>
            <a:r>
              <a:rPr lang="en"/>
              <a:t> on admission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Respiratory status improved a little, but then worsened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 u="sng"/>
              <a:t>Initial BCx</a:t>
            </a:r>
            <a:r>
              <a:rPr lang="en"/>
              <a:t>: </a:t>
            </a:r>
            <a:r>
              <a:rPr b="1" lang="en">
                <a:solidFill>
                  <a:srgbClr val="DF382C"/>
                </a:solidFill>
              </a:rPr>
              <a:t>MRSA</a:t>
            </a:r>
            <a:r>
              <a:rPr lang="en"/>
              <a:t> (1 of 2 sets)</a:t>
            </a:r>
            <a:endParaRPr/>
          </a:p>
        </p:txBody>
      </p:sp>
      <p:grpSp>
        <p:nvGrpSpPr>
          <p:cNvPr id="814" name="Google Shape;814;p83"/>
          <p:cNvGrpSpPr/>
          <p:nvPr/>
        </p:nvGrpSpPr>
        <p:grpSpPr>
          <a:xfrm>
            <a:off x="6197279" y="3397610"/>
            <a:ext cx="2773138" cy="1628166"/>
            <a:chOff x="2641518" y="2854875"/>
            <a:chExt cx="3065257" cy="1950601"/>
          </a:xfrm>
        </p:grpSpPr>
        <p:pic>
          <p:nvPicPr>
            <p:cNvPr id="815" name="Google Shape;815;p83"/>
            <p:cNvPicPr preferRelativeResize="0"/>
            <p:nvPr/>
          </p:nvPicPr>
          <p:blipFill rotWithShape="1">
            <a:blip r:embed="rId3">
              <a:alphaModFix/>
            </a:blip>
            <a:srcRect b="6951" l="58280" r="3875" t="15893"/>
            <a:stretch/>
          </p:blipFill>
          <p:spPr>
            <a:xfrm>
              <a:off x="2641518" y="2854875"/>
              <a:ext cx="3065257" cy="1950601"/>
            </a:xfrm>
            <a:prstGeom prst="rect">
              <a:avLst/>
            </a:prstGeom>
            <a:noFill/>
            <a:ln cap="flat" cmpd="sng" w="9525">
              <a:solidFill>
                <a:srgbClr val="B03D50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816" name="Google Shape;816;p83"/>
            <p:cNvSpPr/>
            <p:nvPr/>
          </p:nvSpPr>
          <p:spPr>
            <a:xfrm>
              <a:off x="2862750" y="4231300"/>
              <a:ext cx="534900" cy="487500"/>
            </a:xfrm>
            <a:prstGeom prst="ellipse">
              <a:avLst/>
            </a:prstGeom>
            <a:noFill/>
            <a:ln cap="flat" cmpd="sng" w="28575">
              <a:solidFill>
                <a:srgbClr val="B03D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817" name="Google Shape;817;p83"/>
          <p:cNvGrpSpPr/>
          <p:nvPr/>
        </p:nvGrpSpPr>
        <p:grpSpPr>
          <a:xfrm>
            <a:off x="6562107" y="1810248"/>
            <a:ext cx="2408326" cy="1523005"/>
            <a:chOff x="2440363" y="2854875"/>
            <a:chExt cx="3266412" cy="2065651"/>
          </a:xfrm>
        </p:grpSpPr>
        <p:pic>
          <p:nvPicPr>
            <p:cNvPr id="818" name="Google Shape;818;p83"/>
            <p:cNvPicPr preferRelativeResize="0"/>
            <p:nvPr/>
          </p:nvPicPr>
          <p:blipFill rotWithShape="1">
            <a:blip r:embed="rId4">
              <a:alphaModFix/>
            </a:blip>
            <a:srcRect b="2055" l="6707" r="55963" t="19795"/>
            <a:stretch/>
          </p:blipFill>
          <p:spPr>
            <a:xfrm>
              <a:off x="2440363" y="2854875"/>
              <a:ext cx="3266412" cy="1950600"/>
            </a:xfrm>
            <a:prstGeom prst="rect">
              <a:avLst/>
            </a:prstGeom>
            <a:noFill/>
            <a:ln cap="flat" cmpd="sng" w="9525">
              <a:solidFill>
                <a:srgbClr val="B03D50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819" name="Google Shape;819;p83"/>
            <p:cNvSpPr/>
            <p:nvPr/>
          </p:nvSpPr>
          <p:spPr>
            <a:xfrm rot="-1593903">
              <a:off x="3075142" y="4254867"/>
              <a:ext cx="912316" cy="487418"/>
            </a:xfrm>
            <a:prstGeom prst="ellipse">
              <a:avLst/>
            </a:prstGeom>
            <a:noFill/>
            <a:ln cap="flat" cmpd="sng" w="28575">
              <a:solidFill>
                <a:srgbClr val="B03D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8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5:</a:t>
            </a:r>
            <a:r>
              <a:rPr lang="en"/>
              <a:t> HPI</a:t>
            </a:r>
            <a:endParaRPr/>
          </a:p>
        </p:txBody>
      </p:sp>
      <p:sp>
        <p:nvSpPr>
          <p:cNvPr id="825" name="Google Shape;825;p84"/>
          <p:cNvSpPr txBox="1"/>
          <p:nvPr>
            <p:ph idx="1" type="body"/>
          </p:nvPr>
        </p:nvSpPr>
        <p:spPr>
          <a:xfrm>
            <a:off x="729450" y="1393075"/>
            <a:ext cx="7688700" cy="65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37 y/o M</a:t>
            </a:r>
            <a:r>
              <a:rPr lang="en"/>
              <a:t> with PMH including poorly controlled DM (A1c 9.7), TBI, sacral decubitus ulcer p/w </a:t>
            </a:r>
            <a:r>
              <a:rPr b="1" lang="en">
                <a:solidFill>
                  <a:srgbClr val="896110"/>
                </a:solidFill>
              </a:rPr>
              <a:t>DKA &amp; hypoxia</a:t>
            </a:r>
            <a:endParaRPr/>
          </a:p>
        </p:txBody>
      </p:sp>
      <p:sp>
        <p:nvSpPr>
          <p:cNvPr id="826" name="Google Shape;826;p84"/>
          <p:cNvSpPr txBox="1"/>
          <p:nvPr>
            <p:ph idx="1" type="body"/>
          </p:nvPr>
        </p:nvSpPr>
        <p:spPr>
          <a:xfrm>
            <a:off x="729450" y="2052775"/>
            <a:ext cx="5051100" cy="224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Influenza A positive</a:t>
            </a:r>
            <a:r>
              <a:rPr lang="en"/>
              <a:t> on admission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Respiratory status improved a little, but then worsened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 u="sng"/>
              <a:t>Initial BCx</a:t>
            </a:r>
            <a:r>
              <a:rPr lang="en"/>
              <a:t>: </a:t>
            </a:r>
            <a:r>
              <a:rPr b="1" lang="en">
                <a:solidFill>
                  <a:srgbClr val="DF382C"/>
                </a:solidFill>
              </a:rPr>
              <a:t>MRSA</a:t>
            </a:r>
            <a:r>
              <a:rPr lang="en"/>
              <a:t> (1 of 2 sets)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u="sng"/>
              <a:t>TTE</a:t>
            </a:r>
            <a:r>
              <a:rPr lang="en"/>
              <a:t>: No valvular pathology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Couldn’t produce sputum</a:t>
            </a:r>
            <a:endParaRPr/>
          </a:p>
        </p:txBody>
      </p:sp>
      <p:grpSp>
        <p:nvGrpSpPr>
          <p:cNvPr id="827" name="Google Shape;827;p84"/>
          <p:cNvGrpSpPr/>
          <p:nvPr/>
        </p:nvGrpSpPr>
        <p:grpSpPr>
          <a:xfrm>
            <a:off x="6197279" y="3397610"/>
            <a:ext cx="2773138" cy="1628166"/>
            <a:chOff x="2641518" y="2854875"/>
            <a:chExt cx="3065257" cy="1950601"/>
          </a:xfrm>
        </p:grpSpPr>
        <p:pic>
          <p:nvPicPr>
            <p:cNvPr id="828" name="Google Shape;828;p84"/>
            <p:cNvPicPr preferRelativeResize="0"/>
            <p:nvPr/>
          </p:nvPicPr>
          <p:blipFill rotWithShape="1">
            <a:blip r:embed="rId3">
              <a:alphaModFix/>
            </a:blip>
            <a:srcRect b="6951" l="58280" r="3875" t="15893"/>
            <a:stretch/>
          </p:blipFill>
          <p:spPr>
            <a:xfrm>
              <a:off x="2641518" y="2854875"/>
              <a:ext cx="3065257" cy="1950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9" name="Google Shape;829;p84"/>
            <p:cNvSpPr/>
            <p:nvPr/>
          </p:nvSpPr>
          <p:spPr>
            <a:xfrm>
              <a:off x="2862750" y="4231300"/>
              <a:ext cx="534900" cy="487500"/>
            </a:xfrm>
            <a:prstGeom prst="ellipse">
              <a:avLst/>
            </a:prstGeom>
            <a:noFill/>
            <a:ln cap="flat" cmpd="sng" w="28575">
              <a:solidFill>
                <a:srgbClr val="DF382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830" name="Google Shape;830;p84"/>
          <p:cNvGrpSpPr/>
          <p:nvPr/>
        </p:nvGrpSpPr>
        <p:grpSpPr>
          <a:xfrm>
            <a:off x="6562107" y="1810248"/>
            <a:ext cx="2408326" cy="1523005"/>
            <a:chOff x="2440363" y="2854875"/>
            <a:chExt cx="3266412" cy="2065651"/>
          </a:xfrm>
        </p:grpSpPr>
        <p:pic>
          <p:nvPicPr>
            <p:cNvPr id="831" name="Google Shape;831;p84"/>
            <p:cNvPicPr preferRelativeResize="0"/>
            <p:nvPr/>
          </p:nvPicPr>
          <p:blipFill rotWithShape="1">
            <a:blip r:embed="rId4">
              <a:alphaModFix/>
            </a:blip>
            <a:srcRect b="2055" l="6707" r="55963" t="19795"/>
            <a:stretch/>
          </p:blipFill>
          <p:spPr>
            <a:xfrm>
              <a:off x="2440363" y="2854875"/>
              <a:ext cx="3266412" cy="1950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2" name="Google Shape;832;p84"/>
            <p:cNvSpPr/>
            <p:nvPr/>
          </p:nvSpPr>
          <p:spPr>
            <a:xfrm rot="-1593903">
              <a:off x="3075142" y="4254867"/>
              <a:ext cx="912316" cy="487418"/>
            </a:xfrm>
            <a:prstGeom prst="ellipse">
              <a:avLst/>
            </a:prstGeom>
            <a:noFill/>
            <a:ln cap="flat" cmpd="sng" w="28575">
              <a:solidFill>
                <a:srgbClr val="DF382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8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5:</a:t>
            </a:r>
            <a:r>
              <a:rPr lang="en"/>
              <a:t> Staph aureus *</a:t>
            </a:r>
            <a:endParaRPr/>
          </a:p>
        </p:txBody>
      </p:sp>
      <p:sp>
        <p:nvSpPr>
          <p:cNvPr id="838" name="Google Shape;838;p85"/>
          <p:cNvSpPr txBox="1"/>
          <p:nvPr>
            <p:ph idx="1" type="body"/>
          </p:nvPr>
        </p:nvSpPr>
        <p:spPr>
          <a:xfrm>
            <a:off x="701850" y="2608825"/>
            <a:ext cx="3026100" cy="82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* Presumed to be from </a:t>
            </a:r>
            <a:r>
              <a:rPr i="1" lang="en"/>
              <a:t>Staph aureus</a:t>
            </a:r>
            <a:r>
              <a:rPr lang="en"/>
              <a:t>, since he improved on Zyvox </a:t>
            </a:r>
            <a:r>
              <a:rPr lang="en">
                <a:solidFill>
                  <a:srgbClr val="9E9E9E"/>
                </a:solidFill>
              </a:rPr>
              <a:t>(but took his time to get better)</a:t>
            </a:r>
            <a:endParaRPr>
              <a:solidFill>
                <a:srgbClr val="9E9E9E"/>
              </a:solidFill>
            </a:endParaRPr>
          </a:p>
        </p:txBody>
      </p:sp>
      <p:sp>
        <p:nvSpPr>
          <p:cNvPr id="839" name="Google Shape;839;p85"/>
          <p:cNvSpPr/>
          <p:nvPr/>
        </p:nvSpPr>
        <p:spPr>
          <a:xfrm>
            <a:off x="729450" y="1499100"/>
            <a:ext cx="2871600" cy="10332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Risk factors / clues</a:t>
            </a:r>
            <a:endParaRPr sz="13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Recent </a:t>
            </a:r>
            <a:r>
              <a:rPr b="1"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influenza</a:t>
            </a:r>
            <a:endParaRPr sz="13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Immunocompromise (DM)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rPr b="1"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Necrotizing pneumonia</a:t>
            </a:r>
            <a:endParaRPr b="1"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840" name="Google Shape;840;p85"/>
          <p:cNvGrpSpPr/>
          <p:nvPr/>
        </p:nvGrpSpPr>
        <p:grpSpPr>
          <a:xfrm>
            <a:off x="6197279" y="3397610"/>
            <a:ext cx="2773138" cy="1628166"/>
            <a:chOff x="2641518" y="2854875"/>
            <a:chExt cx="3065257" cy="1950601"/>
          </a:xfrm>
        </p:grpSpPr>
        <p:pic>
          <p:nvPicPr>
            <p:cNvPr id="841" name="Google Shape;841;p85"/>
            <p:cNvPicPr preferRelativeResize="0"/>
            <p:nvPr/>
          </p:nvPicPr>
          <p:blipFill rotWithShape="1">
            <a:blip r:embed="rId3">
              <a:alphaModFix/>
            </a:blip>
            <a:srcRect b="6951" l="58280" r="3875" t="15893"/>
            <a:stretch/>
          </p:blipFill>
          <p:spPr>
            <a:xfrm>
              <a:off x="2641518" y="2854875"/>
              <a:ext cx="3065257" cy="1950601"/>
            </a:xfrm>
            <a:prstGeom prst="rect">
              <a:avLst/>
            </a:prstGeom>
            <a:noFill/>
            <a:ln cap="flat" cmpd="sng" w="9525">
              <a:solidFill>
                <a:srgbClr val="B03D50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842" name="Google Shape;842;p85"/>
            <p:cNvSpPr/>
            <p:nvPr/>
          </p:nvSpPr>
          <p:spPr>
            <a:xfrm>
              <a:off x="2862750" y="4231300"/>
              <a:ext cx="534900" cy="487500"/>
            </a:xfrm>
            <a:prstGeom prst="ellipse">
              <a:avLst/>
            </a:prstGeom>
            <a:noFill/>
            <a:ln cap="flat" cmpd="sng" w="28575">
              <a:solidFill>
                <a:srgbClr val="B03D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843" name="Google Shape;843;p85"/>
          <p:cNvGrpSpPr/>
          <p:nvPr/>
        </p:nvGrpSpPr>
        <p:grpSpPr>
          <a:xfrm>
            <a:off x="6562107" y="1810248"/>
            <a:ext cx="2408326" cy="1523005"/>
            <a:chOff x="2440363" y="2854875"/>
            <a:chExt cx="3266412" cy="2065651"/>
          </a:xfrm>
        </p:grpSpPr>
        <p:pic>
          <p:nvPicPr>
            <p:cNvPr id="844" name="Google Shape;844;p85"/>
            <p:cNvPicPr preferRelativeResize="0"/>
            <p:nvPr/>
          </p:nvPicPr>
          <p:blipFill rotWithShape="1">
            <a:blip r:embed="rId4">
              <a:alphaModFix/>
            </a:blip>
            <a:srcRect b="2055" l="6707" r="55963" t="19795"/>
            <a:stretch/>
          </p:blipFill>
          <p:spPr>
            <a:xfrm>
              <a:off x="2440363" y="2854875"/>
              <a:ext cx="3266412" cy="1950600"/>
            </a:xfrm>
            <a:prstGeom prst="rect">
              <a:avLst/>
            </a:prstGeom>
            <a:noFill/>
            <a:ln cap="flat" cmpd="sng" w="9525">
              <a:solidFill>
                <a:srgbClr val="B03D50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845" name="Google Shape;845;p85"/>
            <p:cNvSpPr/>
            <p:nvPr/>
          </p:nvSpPr>
          <p:spPr>
            <a:xfrm rot="-1593903">
              <a:off x="3075142" y="4254867"/>
              <a:ext cx="912316" cy="487418"/>
            </a:xfrm>
            <a:prstGeom prst="ellipse">
              <a:avLst/>
            </a:prstGeom>
            <a:noFill/>
            <a:ln cap="flat" cmpd="sng" w="28575">
              <a:solidFill>
                <a:srgbClr val="B03D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846" name="Google Shape;846;p85"/>
          <p:cNvPicPr preferRelativeResize="0"/>
          <p:nvPr/>
        </p:nvPicPr>
        <p:blipFill rotWithShape="1">
          <a:blip r:embed="rId3">
            <a:alphaModFix/>
          </a:blip>
          <a:srcRect b="11260" l="5730" r="57887" t="16558"/>
          <a:stretch/>
        </p:blipFill>
        <p:spPr>
          <a:xfrm>
            <a:off x="3601025" y="3672798"/>
            <a:ext cx="2104852" cy="1303625"/>
          </a:xfrm>
          <a:prstGeom prst="rect">
            <a:avLst/>
          </a:prstGeom>
          <a:noFill/>
          <a:ln cap="flat" cmpd="sng" w="9525">
            <a:solidFill>
              <a:srgbClr val="54B4D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47" name="Google Shape;847;p85"/>
          <p:cNvPicPr preferRelativeResize="0"/>
          <p:nvPr/>
        </p:nvPicPr>
        <p:blipFill rotWithShape="1">
          <a:blip r:embed="rId4">
            <a:alphaModFix/>
          </a:blip>
          <a:srcRect b="7418" l="57710" r="3756" t="12382"/>
          <a:stretch/>
        </p:blipFill>
        <p:spPr>
          <a:xfrm>
            <a:off x="3876300" y="2083475"/>
            <a:ext cx="2104848" cy="1249763"/>
          </a:xfrm>
          <a:prstGeom prst="rect">
            <a:avLst/>
          </a:prstGeom>
          <a:noFill/>
          <a:ln cap="flat" cmpd="sng" w="9525">
            <a:solidFill>
              <a:srgbClr val="54B4D3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848" name="Google Shape;848;p85"/>
          <p:cNvCxnSpPr>
            <a:stCxn id="847" idx="3"/>
            <a:endCxn id="844" idx="1"/>
          </p:cNvCxnSpPr>
          <p:nvPr/>
        </p:nvCxnSpPr>
        <p:spPr>
          <a:xfrm flipH="1" rot="10800000">
            <a:off x="5981148" y="2529257"/>
            <a:ext cx="581100" cy="179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49" name="Google Shape;849;p85"/>
          <p:cNvCxnSpPr>
            <a:stCxn id="846" idx="3"/>
            <a:endCxn id="841" idx="1"/>
          </p:cNvCxnSpPr>
          <p:nvPr/>
        </p:nvCxnSpPr>
        <p:spPr>
          <a:xfrm flipH="1" rot="10800000">
            <a:off x="5705877" y="4211811"/>
            <a:ext cx="491400" cy="112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86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#6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8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6:</a:t>
            </a:r>
            <a:r>
              <a:rPr lang="en"/>
              <a:t> HPI</a:t>
            </a:r>
            <a:endParaRPr/>
          </a:p>
        </p:txBody>
      </p:sp>
      <p:sp>
        <p:nvSpPr>
          <p:cNvPr id="860" name="Google Shape;860;p87"/>
          <p:cNvSpPr txBox="1"/>
          <p:nvPr>
            <p:ph idx="1" type="body"/>
          </p:nvPr>
        </p:nvSpPr>
        <p:spPr>
          <a:xfrm>
            <a:off x="729450" y="1393075"/>
            <a:ext cx="7688700" cy="30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A </a:t>
            </a:r>
            <a:r>
              <a:rPr b="1" lang="en" sz="1400">
                <a:solidFill>
                  <a:srgbClr val="2D6987"/>
                </a:solidFill>
              </a:rPr>
              <a:t>30 y/o F</a:t>
            </a:r>
            <a:r>
              <a:rPr lang="en" sz="1400"/>
              <a:t> with PMH including tobacco use p/w </a:t>
            </a:r>
            <a:r>
              <a:rPr b="1" lang="en" sz="1400">
                <a:solidFill>
                  <a:srgbClr val="DF382C"/>
                </a:solidFill>
              </a:rPr>
              <a:t>worsening cough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3B71CA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 sz="1400">
                <a:solidFill>
                  <a:schemeClr val="lt1"/>
                </a:solidFill>
              </a:rPr>
              <a:t>Two months ago, CT in ED showed right pleural effusion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" sz="1400">
                <a:solidFill>
                  <a:schemeClr val="lt1"/>
                </a:solidFill>
              </a:rPr>
              <a:t>Symptoms not improved with doxycycline</a:t>
            </a:r>
            <a:endParaRPr sz="1400"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 sz="1400">
                <a:solidFill>
                  <a:schemeClr val="lt1"/>
                </a:solidFill>
              </a:rPr>
              <a:t>No overt fevers, but chills &amp; anorexia for past month</a:t>
            </a:r>
            <a:endParaRPr sz="1400"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 sz="1400">
                <a:solidFill>
                  <a:schemeClr val="lt1"/>
                </a:solidFill>
              </a:rPr>
              <a:t>Had seen CT surgery a month ago, who ordered repeat CT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" sz="1400">
                <a:solidFill>
                  <a:schemeClr val="lt1"/>
                </a:solidFill>
              </a:rPr>
              <a:t>Repeat CT prompted this admission</a:t>
            </a:r>
            <a:endParaRPr sz="1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8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6:</a:t>
            </a:r>
            <a:r>
              <a:rPr lang="en"/>
              <a:t> HPI</a:t>
            </a:r>
            <a:endParaRPr/>
          </a:p>
        </p:txBody>
      </p:sp>
      <p:sp>
        <p:nvSpPr>
          <p:cNvPr id="866" name="Google Shape;866;p88"/>
          <p:cNvSpPr txBox="1"/>
          <p:nvPr>
            <p:ph idx="1" type="body"/>
          </p:nvPr>
        </p:nvSpPr>
        <p:spPr>
          <a:xfrm>
            <a:off x="729450" y="1393075"/>
            <a:ext cx="7688700" cy="30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A </a:t>
            </a:r>
            <a:r>
              <a:rPr b="1" lang="en" sz="1400">
                <a:solidFill>
                  <a:srgbClr val="2D6987"/>
                </a:solidFill>
              </a:rPr>
              <a:t>30 y/o F</a:t>
            </a:r>
            <a:r>
              <a:rPr lang="en" sz="1400"/>
              <a:t> with PMH including tobacco use p/w </a:t>
            </a:r>
            <a:r>
              <a:rPr b="1" lang="en" sz="1400">
                <a:solidFill>
                  <a:srgbClr val="DF382C"/>
                </a:solidFill>
              </a:rPr>
              <a:t>worsening cough</a:t>
            </a:r>
            <a:endParaRPr sz="1400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Chronic, nonproductive cough for past year</a:t>
            </a:r>
            <a:endParaRPr sz="14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Worsened in </a:t>
            </a:r>
            <a:r>
              <a:rPr b="1" lang="en" sz="1200">
                <a:solidFill>
                  <a:srgbClr val="896110"/>
                </a:solidFill>
              </a:rPr>
              <a:t>past two months</a:t>
            </a:r>
            <a:endParaRPr b="1" sz="1200">
              <a:solidFill>
                <a:srgbClr val="896110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Now some </a:t>
            </a:r>
            <a:r>
              <a:rPr b="1" lang="en" sz="1200"/>
              <a:t>dyspnea</a:t>
            </a:r>
            <a:r>
              <a:rPr lang="en" sz="1200"/>
              <a:t>, </a:t>
            </a:r>
            <a:r>
              <a:rPr b="1" lang="en" sz="1200">
                <a:solidFill>
                  <a:srgbClr val="3B71CA"/>
                </a:solidFill>
              </a:rPr>
              <a:t>chronic leukocytosis</a:t>
            </a:r>
            <a:endParaRPr b="1" sz="1200">
              <a:solidFill>
                <a:srgbClr val="3B71CA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 sz="1400">
                <a:solidFill>
                  <a:schemeClr val="lt1"/>
                </a:solidFill>
              </a:rPr>
              <a:t>Two months ago, CT in ED showed right pleural effusion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" sz="1400">
                <a:solidFill>
                  <a:schemeClr val="lt1"/>
                </a:solidFill>
              </a:rPr>
              <a:t>Symptoms not improved with doxycycline</a:t>
            </a:r>
            <a:endParaRPr sz="1400"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 sz="1400">
                <a:solidFill>
                  <a:schemeClr val="lt1"/>
                </a:solidFill>
              </a:rPr>
              <a:t>No overt fevers, but chills &amp; anorexia for past month</a:t>
            </a:r>
            <a:endParaRPr sz="1400"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 sz="1400">
                <a:solidFill>
                  <a:schemeClr val="lt1"/>
                </a:solidFill>
              </a:rPr>
              <a:t>Had seen CT surgery a month ago, who ordered repeat CT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" sz="1400">
                <a:solidFill>
                  <a:schemeClr val="lt1"/>
                </a:solidFill>
              </a:rPr>
              <a:t>Repeat CT prompted this admission</a:t>
            </a:r>
            <a:endParaRPr sz="1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8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6:</a:t>
            </a:r>
            <a:r>
              <a:rPr lang="en"/>
              <a:t> HPI</a:t>
            </a:r>
            <a:endParaRPr/>
          </a:p>
        </p:txBody>
      </p:sp>
      <p:sp>
        <p:nvSpPr>
          <p:cNvPr id="872" name="Google Shape;872;p89"/>
          <p:cNvSpPr txBox="1"/>
          <p:nvPr>
            <p:ph idx="1" type="body"/>
          </p:nvPr>
        </p:nvSpPr>
        <p:spPr>
          <a:xfrm>
            <a:off x="729450" y="1393075"/>
            <a:ext cx="5625300" cy="30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A </a:t>
            </a:r>
            <a:r>
              <a:rPr b="1" lang="en" sz="1400">
                <a:solidFill>
                  <a:srgbClr val="2D6987"/>
                </a:solidFill>
              </a:rPr>
              <a:t>30 y/o F</a:t>
            </a:r>
            <a:r>
              <a:rPr lang="en" sz="1400"/>
              <a:t> with PMH including tobacco use p/w </a:t>
            </a:r>
            <a:r>
              <a:rPr b="1" lang="en" sz="1400">
                <a:solidFill>
                  <a:srgbClr val="DF382C"/>
                </a:solidFill>
              </a:rPr>
              <a:t>worsening cough</a:t>
            </a:r>
            <a:endParaRPr sz="1400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Chronic, nonproductive cough for past year</a:t>
            </a:r>
            <a:endParaRPr sz="14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Worsened in </a:t>
            </a:r>
            <a:r>
              <a:rPr b="1" lang="en" sz="1200"/>
              <a:t>past two months</a:t>
            </a:r>
            <a:endParaRPr b="1"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Now some dyspnea, chronic leukocytosis</a:t>
            </a:r>
            <a:endParaRPr sz="12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Two months ago, CT in ED showed </a:t>
            </a:r>
            <a:r>
              <a:rPr b="1" lang="en" sz="1400">
                <a:solidFill>
                  <a:srgbClr val="3B7E94"/>
                </a:solidFill>
              </a:rPr>
              <a:t>right pleural effusion</a:t>
            </a:r>
            <a:endParaRPr b="1" sz="1400">
              <a:solidFill>
                <a:srgbClr val="3B7E94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Symptoms not improved with </a:t>
            </a:r>
            <a:r>
              <a:rPr b="1" lang="en" sz="1400">
                <a:solidFill>
                  <a:srgbClr val="0C622E"/>
                </a:solidFill>
              </a:rPr>
              <a:t>doxycycline &amp; cefpodoxime</a:t>
            </a:r>
            <a:endParaRPr b="1" sz="1400">
              <a:solidFill>
                <a:srgbClr val="0C622E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 sz="1400">
                <a:solidFill>
                  <a:schemeClr val="lt1"/>
                </a:solidFill>
              </a:rPr>
              <a:t>No overt fevers, but chills &amp; anorexia for past month</a:t>
            </a:r>
            <a:endParaRPr sz="1400"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 sz="1400">
                <a:solidFill>
                  <a:schemeClr val="lt1"/>
                </a:solidFill>
              </a:rPr>
              <a:t>Had seen CT surgery a month ago, who ordered repeat CT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" sz="1400">
                <a:solidFill>
                  <a:schemeClr val="lt1"/>
                </a:solidFill>
              </a:rPr>
              <a:t>Repeat CT prompted this admission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873" name="Google Shape;873;p89"/>
          <p:cNvSpPr/>
          <p:nvPr/>
        </p:nvSpPr>
        <p:spPr>
          <a:xfrm>
            <a:off x="6386125" y="1274850"/>
            <a:ext cx="2564100" cy="37554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Two months ago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74" name="Google Shape;874;p89"/>
          <p:cNvPicPr preferRelativeResize="0"/>
          <p:nvPr/>
        </p:nvPicPr>
        <p:blipFill rotWithShape="1">
          <a:blip r:embed="rId3">
            <a:alphaModFix/>
          </a:blip>
          <a:srcRect b="0" l="5356" r="6839" t="0"/>
          <a:stretch/>
        </p:blipFill>
        <p:spPr>
          <a:xfrm>
            <a:off x="6522325" y="3404201"/>
            <a:ext cx="2331475" cy="1496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89"/>
          <p:cNvPicPr preferRelativeResize="0"/>
          <p:nvPr/>
        </p:nvPicPr>
        <p:blipFill rotWithShape="1">
          <a:blip r:embed="rId4">
            <a:alphaModFix/>
          </a:blip>
          <a:srcRect b="0" l="10400" r="9161" t="0"/>
          <a:stretch/>
        </p:blipFill>
        <p:spPr>
          <a:xfrm>
            <a:off x="6522320" y="1651411"/>
            <a:ext cx="2331492" cy="1632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9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6:</a:t>
            </a:r>
            <a:r>
              <a:rPr lang="en"/>
              <a:t> HPI</a:t>
            </a:r>
            <a:endParaRPr/>
          </a:p>
        </p:txBody>
      </p:sp>
      <p:sp>
        <p:nvSpPr>
          <p:cNvPr id="881" name="Google Shape;881;p90"/>
          <p:cNvSpPr txBox="1"/>
          <p:nvPr>
            <p:ph idx="1" type="body"/>
          </p:nvPr>
        </p:nvSpPr>
        <p:spPr>
          <a:xfrm>
            <a:off x="729450" y="1393075"/>
            <a:ext cx="5656800" cy="30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A </a:t>
            </a:r>
            <a:r>
              <a:rPr b="1" lang="en" sz="1400">
                <a:solidFill>
                  <a:srgbClr val="2D6987"/>
                </a:solidFill>
              </a:rPr>
              <a:t>30 y/o F</a:t>
            </a:r>
            <a:r>
              <a:rPr lang="en" sz="1400"/>
              <a:t> with PMH including tobacco use p/w </a:t>
            </a:r>
            <a:r>
              <a:rPr b="1" lang="en" sz="1400">
                <a:solidFill>
                  <a:srgbClr val="DF382C"/>
                </a:solidFill>
              </a:rPr>
              <a:t>worsening cough</a:t>
            </a:r>
            <a:endParaRPr sz="1400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Chronic, nonproductive cough for past year</a:t>
            </a:r>
            <a:endParaRPr sz="14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Worsened in </a:t>
            </a:r>
            <a:r>
              <a:rPr b="1" lang="en" sz="1200"/>
              <a:t>past two months</a:t>
            </a:r>
            <a:endParaRPr b="1"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Now some dyspnea, chronic leukocytosis</a:t>
            </a:r>
            <a:endParaRPr sz="12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Two months ago, CT in ED showed </a:t>
            </a:r>
            <a:r>
              <a:rPr b="1" lang="en" sz="1400"/>
              <a:t>right pleural effusion</a:t>
            </a:r>
            <a:endParaRPr b="1"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Symptoms not improved with </a:t>
            </a:r>
            <a:r>
              <a:rPr b="1" lang="en" sz="1400"/>
              <a:t>doxycycline &amp; cefpodoxime</a:t>
            </a:r>
            <a:endParaRPr b="1"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No overt fevers, but </a:t>
            </a:r>
            <a:r>
              <a:rPr b="1" lang="en" sz="1400">
                <a:solidFill>
                  <a:srgbClr val="DF382C"/>
                </a:solidFill>
              </a:rPr>
              <a:t>chills &amp; anorexia</a:t>
            </a:r>
            <a:r>
              <a:rPr lang="en" sz="1400"/>
              <a:t> for </a:t>
            </a:r>
            <a:r>
              <a:rPr b="1" lang="en" sz="1400">
                <a:solidFill>
                  <a:srgbClr val="896110"/>
                </a:solidFill>
              </a:rPr>
              <a:t>past month</a:t>
            </a:r>
            <a:endParaRPr b="1" sz="1400">
              <a:solidFill>
                <a:srgbClr val="89611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Had seen CT surgery a month ago, who ordered repeat CT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Repeat CT prompted this admission</a:t>
            </a:r>
            <a:endParaRPr sz="1400"/>
          </a:p>
        </p:txBody>
      </p:sp>
      <p:sp>
        <p:nvSpPr>
          <p:cNvPr id="882" name="Google Shape;882;p90"/>
          <p:cNvSpPr/>
          <p:nvPr/>
        </p:nvSpPr>
        <p:spPr>
          <a:xfrm>
            <a:off x="6386125" y="1274850"/>
            <a:ext cx="2564100" cy="37554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Two months ago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83" name="Google Shape;883;p90"/>
          <p:cNvPicPr preferRelativeResize="0"/>
          <p:nvPr/>
        </p:nvPicPr>
        <p:blipFill rotWithShape="1">
          <a:blip r:embed="rId3">
            <a:alphaModFix/>
          </a:blip>
          <a:srcRect b="0" l="5356" r="6839" t="0"/>
          <a:stretch/>
        </p:blipFill>
        <p:spPr>
          <a:xfrm>
            <a:off x="6522325" y="3404201"/>
            <a:ext cx="2331475" cy="1496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90"/>
          <p:cNvPicPr preferRelativeResize="0"/>
          <p:nvPr/>
        </p:nvPicPr>
        <p:blipFill rotWithShape="1">
          <a:blip r:embed="rId4">
            <a:alphaModFix/>
          </a:blip>
          <a:srcRect b="0" l="10400" r="9161" t="0"/>
          <a:stretch/>
        </p:blipFill>
        <p:spPr>
          <a:xfrm>
            <a:off x="6522320" y="1651411"/>
            <a:ext cx="2331492" cy="1632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9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6:</a:t>
            </a:r>
            <a:r>
              <a:rPr lang="en"/>
              <a:t> Imaging</a:t>
            </a:r>
            <a:endParaRPr/>
          </a:p>
        </p:txBody>
      </p:sp>
      <p:sp>
        <p:nvSpPr>
          <p:cNvPr id="890" name="Google Shape;890;p91"/>
          <p:cNvSpPr/>
          <p:nvPr/>
        </p:nvSpPr>
        <p:spPr>
          <a:xfrm>
            <a:off x="6386125" y="1274850"/>
            <a:ext cx="2564100" cy="37554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Two months ago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91" name="Google Shape;891;p91"/>
          <p:cNvPicPr preferRelativeResize="0"/>
          <p:nvPr/>
        </p:nvPicPr>
        <p:blipFill rotWithShape="1">
          <a:blip r:embed="rId3">
            <a:alphaModFix/>
          </a:blip>
          <a:srcRect b="0" l="5356" r="6839" t="0"/>
          <a:stretch/>
        </p:blipFill>
        <p:spPr>
          <a:xfrm>
            <a:off x="6522325" y="3404201"/>
            <a:ext cx="2331475" cy="1496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91"/>
          <p:cNvPicPr preferRelativeResize="0"/>
          <p:nvPr/>
        </p:nvPicPr>
        <p:blipFill rotWithShape="1">
          <a:blip r:embed="rId4">
            <a:alphaModFix/>
          </a:blip>
          <a:srcRect b="0" l="10400" r="9161" t="0"/>
          <a:stretch/>
        </p:blipFill>
        <p:spPr>
          <a:xfrm>
            <a:off x="6522320" y="1651411"/>
            <a:ext cx="2331492" cy="1632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91"/>
          <p:cNvPicPr preferRelativeResize="0"/>
          <p:nvPr/>
        </p:nvPicPr>
        <p:blipFill rotWithShape="1">
          <a:blip r:embed="rId5">
            <a:alphaModFix/>
          </a:blip>
          <a:srcRect b="0" l="7858" r="6348" t="0"/>
          <a:stretch/>
        </p:blipFill>
        <p:spPr>
          <a:xfrm>
            <a:off x="501851" y="2691550"/>
            <a:ext cx="3443398" cy="22611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B03D5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94" name="Google Shape;894;p91"/>
          <p:cNvPicPr preferRelativeResize="0"/>
          <p:nvPr/>
        </p:nvPicPr>
        <p:blipFill rotWithShape="1">
          <a:blip r:embed="rId6">
            <a:alphaModFix/>
          </a:blip>
          <a:srcRect b="3542" l="0" r="5526" t="2233"/>
          <a:stretch/>
        </p:blipFill>
        <p:spPr>
          <a:xfrm>
            <a:off x="2743175" y="1321275"/>
            <a:ext cx="3493525" cy="1963125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B03D5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20"/>
          <p:cNvGrpSpPr/>
          <p:nvPr/>
        </p:nvGrpSpPr>
        <p:grpSpPr>
          <a:xfrm>
            <a:off x="715450" y="1755425"/>
            <a:ext cx="3740245" cy="1747525"/>
            <a:chOff x="615733" y="2142756"/>
            <a:chExt cx="3002043" cy="1402621"/>
          </a:xfrm>
        </p:grpSpPr>
        <p:pic>
          <p:nvPicPr>
            <p:cNvPr id="138" name="Google Shape;138;p20"/>
            <p:cNvPicPr preferRelativeResize="0"/>
            <p:nvPr/>
          </p:nvPicPr>
          <p:blipFill rotWithShape="1">
            <a:blip r:embed="rId3">
              <a:alphaModFix/>
            </a:blip>
            <a:srcRect b="0" l="0" r="0" t="39146"/>
            <a:stretch/>
          </p:blipFill>
          <p:spPr>
            <a:xfrm>
              <a:off x="615733" y="2142756"/>
              <a:ext cx="1685910" cy="140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20"/>
            <p:cNvPicPr preferRelativeResize="0"/>
            <p:nvPr/>
          </p:nvPicPr>
          <p:blipFill rotWithShape="1">
            <a:blip r:embed="rId4">
              <a:alphaModFix/>
            </a:blip>
            <a:srcRect b="0" l="67291" r="0" t="25782"/>
            <a:stretch/>
          </p:blipFill>
          <p:spPr>
            <a:xfrm>
              <a:off x="2169075" y="2630922"/>
              <a:ext cx="1448701" cy="657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0" name="Google Shape;140;p20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Updates since conference</a:t>
            </a:r>
            <a:endParaRPr/>
          </a:p>
        </p:txBody>
      </p:sp>
      <p:sp>
        <p:nvSpPr>
          <p:cNvPr id="141" name="Google Shape;141;p20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0"/>
          <p:cNvSpPr/>
          <p:nvPr/>
        </p:nvSpPr>
        <p:spPr>
          <a:xfrm>
            <a:off x="4516900" y="1391700"/>
            <a:ext cx="4535700" cy="23601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3" name="Google Shape;14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8069" y="1472834"/>
            <a:ext cx="4413367" cy="219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 rotWithShape="1">
          <a:blip r:embed="rId6">
            <a:alphaModFix/>
          </a:blip>
          <a:srcRect b="46271" l="0" r="0" t="0"/>
          <a:stretch/>
        </p:blipFill>
        <p:spPr>
          <a:xfrm>
            <a:off x="804084" y="2397828"/>
            <a:ext cx="260925" cy="42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0"/>
          <p:cNvPicPr preferRelativeResize="0"/>
          <p:nvPr/>
        </p:nvPicPr>
        <p:blipFill rotWithShape="1">
          <a:blip r:embed="rId6">
            <a:alphaModFix/>
          </a:blip>
          <a:srcRect b="46271" l="0" r="0" t="0"/>
          <a:stretch/>
        </p:blipFill>
        <p:spPr>
          <a:xfrm>
            <a:off x="806843" y="2755832"/>
            <a:ext cx="260925" cy="420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0"/>
          <p:cNvSpPr/>
          <p:nvPr/>
        </p:nvSpPr>
        <p:spPr>
          <a:xfrm>
            <a:off x="5379450" y="1649625"/>
            <a:ext cx="2851200" cy="1419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7" name="Google Shape;147;p20"/>
          <p:cNvSpPr/>
          <p:nvPr/>
        </p:nvSpPr>
        <p:spPr>
          <a:xfrm>
            <a:off x="5249750" y="1805350"/>
            <a:ext cx="1756200" cy="1419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8" name="Google Shape;148;p20"/>
          <p:cNvSpPr/>
          <p:nvPr/>
        </p:nvSpPr>
        <p:spPr>
          <a:xfrm>
            <a:off x="5987150" y="2093800"/>
            <a:ext cx="1287300" cy="1419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" name="Google Shape;149;p20"/>
          <p:cNvSpPr/>
          <p:nvPr/>
        </p:nvSpPr>
        <p:spPr>
          <a:xfrm>
            <a:off x="4719100" y="2651075"/>
            <a:ext cx="1178400" cy="1419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9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6:</a:t>
            </a:r>
            <a:r>
              <a:rPr lang="en"/>
              <a:t> Social &amp; Exposure History</a:t>
            </a:r>
            <a:endParaRPr/>
          </a:p>
        </p:txBody>
      </p:sp>
      <p:graphicFrame>
        <p:nvGraphicFramePr>
          <p:cNvPr id="900" name="Google Shape;900;p92"/>
          <p:cNvGraphicFramePr/>
          <p:nvPr/>
        </p:nvGraphicFramePr>
        <p:xfrm>
          <a:off x="581433" y="135376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245900"/>
                <a:gridCol w="6735250"/>
              </a:tblGrid>
              <a:tr h="6018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Geographic &amp; Travel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Resides in in house a mile out of town (in the woods) 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Lives with boyfriend and two kids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recent foreign or domestic travel. Never international travel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1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Occupational 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Not working, takes care of the kids (6 &amp; 8 years old)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332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Substance &amp; needles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Social use of EtOH</a:t>
                      </a:r>
                      <a:endParaRPr sz="1200">
                        <a:solidFill>
                          <a:srgbClr val="1A1A1A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b="1"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Smokes 1 ppd</a:t>
                      </a:r>
                      <a:endParaRPr b="1"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b="1"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Used to smoke weed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(many years ago); never IVDU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Remote hx of unprofessional tattoos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8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Animals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Cats, dogs, snakes at home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frequent bird exposures, but has </a:t>
                      </a:r>
                      <a:r>
                        <a:rPr b="1"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cared for her parents chickens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in the past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90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Exposures &amp; hobbies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known TB risk factors, including incarceration, homelessness, healthcare exposures, known contacts with TB, international travel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 the past year, she has </a:t>
                      </a:r>
                      <a:r>
                        <a:rPr b="1"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gone in caves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(unclear if there were bats)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93"/>
          <p:cNvSpPr txBox="1"/>
          <p:nvPr>
            <p:ph idx="2" type="body"/>
          </p:nvPr>
        </p:nvSpPr>
        <p:spPr>
          <a:xfrm>
            <a:off x="730000" y="140767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A </a:t>
            </a:r>
            <a:r>
              <a:rPr b="1" lang="en" sz="1400">
                <a:solidFill>
                  <a:srgbClr val="2D6987"/>
                </a:solidFill>
              </a:rPr>
              <a:t>30 y/o F</a:t>
            </a:r>
            <a:r>
              <a:rPr lang="en" sz="1400"/>
              <a:t> with PMH including tobacco use p/w </a:t>
            </a:r>
            <a:r>
              <a:rPr b="1" lang="en" sz="1400">
                <a:solidFill>
                  <a:srgbClr val="DF382C"/>
                </a:solidFill>
              </a:rPr>
              <a:t>worsening cough</a:t>
            </a:r>
            <a:r>
              <a:rPr lang="en" sz="1400">
                <a:solidFill>
                  <a:srgbClr val="DF382C"/>
                </a:solidFill>
              </a:rPr>
              <a:t> </a:t>
            </a:r>
            <a:r>
              <a:rPr lang="en" sz="1400"/>
              <a:t>x2 months after </a:t>
            </a:r>
            <a:r>
              <a:rPr b="1" lang="en" sz="1400"/>
              <a:t>right pleural effusion</a:t>
            </a:r>
            <a:r>
              <a:rPr lang="en" sz="1400"/>
              <a:t> that was unimproved with doxy &amp; cefpodoxime. </a:t>
            </a:r>
            <a:endParaRPr sz="1400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b="1" lang="en" sz="1400"/>
              <a:t>Systemic symptoms</a:t>
            </a:r>
            <a:r>
              <a:rPr lang="en" sz="1400"/>
              <a:t> x1 month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CT chest now with 3.8cm RLL cavitary lesion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Smoker, birds, caves</a:t>
            </a:r>
            <a:endParaRPr sz="1400"/>
          </a:p>
        </p:txBody>
      </p:sp>
      <p:sp>
        <p:nvSpPr>
          <p:cNvPr id="906" name="Google Shape;906;p93"/>
          <p:cNvSpPr txBox="1"/>
          <p:nvPr>
            <p:ph type="title"/>
          </p:nvPr>
        </p:nvSpPr>
        <p:spPr>
          <a:xfrm>
            <a:off x="729450" y="632850"/>
            <a:ext cx="3769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6:</a:t>
            </a:r>
            <a:r>
              <a:rPr lang="en"/>
              <a:t> Summary</a:t>
            </a:r>
            <a:endParaRPr/>
          </a:p>
        </p:txBody>
      </p:sp>
      <p:grpSp>
        <p:nvGrpSpPr>
          <p:cNvPr id="907" name="Google Shape;907;p93"/>
          <p:cNvGrpSpPr/>
          <p:nvPr/>
        </p:nvGrpSpPr>
        <p:grpSpPr>
          <a:xfrm>
            <a:off x="4968000" y="641203"/>
            <a:ext cx="4094300" cy="993903"/>
            <a:chOff x="3978500" y="946003"/>
            <a:chExt cx="4094300" cy="993903"/>
          </a:xfrm>
        </p:grpSpPr>
        <p:grpSp>
          <p:nvGrpSpPr>
            <p:cNvPr id="908" name="Google Shape;908;p93"/>
            <p:cNvGrpSpPr/>
            <p:nvPr/>
          </p:nvGrpSpPr>
          <p:grpSpPr>
            <a:xfrm>
              <a:off x="4734025" y="1140951"/>
              <a:ext cx="529800" cy="798956"/>
              <a:chOff x="4318975" y="1083450"/>
              <a:chExt cx="529800" cy="591250"/>
            </a:xfrm>
          </p:grpSpPr>
          <p:sp>
            <p:nvSpPr>
              <p:cNvPr id="909" name="Google Shape;909;p93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910" name="Google Shape;910;p93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911" name="Google Shape;911;p93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Worsening of chronic cough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12" name="Google Shape;912;p93"/>
            <p:cNvSpPr txBox="1"/>
            <p:nvPr/>
          </p:nvSpPr>
          <p:spPr>
            <a:xfrm>
              <a:off x="53446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CT showed right pleural effusion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Rx’ed doxy &amp; cefpodoxime w/ no </a:t>
              </a:r>
              <a:r>
                <a:rPr lang="en" sz="9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improvement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13" name="Google Shape;913;p93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-2 mo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14" name="Google Shape;914;p93"/>
          <p:cNvGrpSpPr/>
          <p:nvPr/>
        </p:nvGrpSpPr>
        <p:grpSpPr>
          <a:xfrm>
            <a:off x="4968000" y="1442459"/>
            <a:ext cx="4094300" cy="993903"/>
            <a:chOff x="3978500" y="946003"/>
            <a:chExt cx="4094300" cy="993903"/>
          </a:xfrm>
        </p:grpSpPr>
        <p:grpSp>
          <p:nvGrpSpPr>
            <p:cNvPr id="915" name="Google Shape;915;p93"/>
            <p:cNvGrpSpPr/>
            <p:nvPr/>
          </p:nvGrpSpPr>
          <p:grpSpPr>
            <a:xfrm>
              <a:off x="4734025" y="1140951"/>
              <a:ext cx="529800" cy="798956"/>
              <a:chOff x="4318975" y="1083450"/>
              <a:chExt cx="529800" cy="591250"/>
            </a:xfrm>
          </p:grpSpPr>
          <p:sp>
            <p:nvSpPr>
              <p:cNvPr id="916" name="Google Shape;916;p93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917" name="Google Shape;917;p93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918" name="Google Shape;918;p93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Developed WBC, chills, anorexia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19" name="Google Shape;919;p93"/>
            <p:cNvSpPr txBox="1"/>
            <p:nvPr/>
          </p:nvSpPr>
          <p:spPr>
            <a:xfrm>
              <a:off x="53446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Saw CT surgery in clinic, ordered repeat CT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20" name="Google Shape;920;p93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-1 mo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21" name="Google Shape;921;p93"/>
          <p:cNvGrpSpPr/>
          <p:nvPr/>
        </p:nvGrpSpPr>
        <p:grpSpPr>
          <a:xfrm>
            <a:off x="4968000" y="1938914"/>
            <a:ext cx="4094300" cy="610745"/>
            <a:chOff x="3978500" y="946003"/>
            <a:chExt cx="4094300" cy="610745"/>
          </a:xfrm>
        </p:grpSpPr>
        <p:grpSp>
          <p:nvGrpSpPr>
            <p:cNvPr id="922" name="Google Shape;922;p93"/>
            <p:cNvGrpSpPr/>
            <p:nvPr/>
          </p:nvGrpSpPr>
          <p:grpSpPr>
            <a:xfrm>
              <a:off x="4734025" y="1140951"/>
              <a:ext cx="529800" cy="414250"/>
              <a:chOff x="4318975" y="1083450"/>
              <a:chExt cx="529800" cy="306557"/>
            </a:xfrm>
          </p:grpSpPr>
          <p:sp>
            <p:nvSpPr>
              <p:cNvPr id="923" name="Google Shape;923;p93"/>
              <p:cNvSpPr/>
              <p:nvPr/>
            </p:nvSpPr>
            <p:spPr>
              <a:xfrm>
                <a:off x="4517125" y="1086107"/>
                <a:ext cx="133500" cy="3039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924" name="Google Shape;924;p93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925" name="Google Shape;925;p93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Repeat CT </a:t>
              </a: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3.8cm RLL cavitary lesion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1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26" name="Google Shape;926;p93"/>
            <p:cNvSpPr txBox="1"/>
            <p:nvPr/>
          </p:nvSpPr>
          <p:spPr>
            <a:xfrm>
              <a:off x="5344600" y="11460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Direct admitted for workup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27" name="Google Shape;927;p93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-1 d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28" name="Google Shape;928;p93"/>
          <p:cNvGrpSpPr/>
          <p:nvPr/>
        </p:nvGrpSpPr>
        <p:grpSpPr>
          <a:xfrm>
            <a:off x="4968000" y="2351236"/>
            <a:ext cx="4094300" cy="686945"/>
            <a:chOff x="3978500" y="946003"/>
            <a:chExt cx="4094300" cy="686945"/>
          </a:xfrm>
        </p:grpSpPr>
        <p:grpSp>
          <p:nvGrpSpPr>
            <p:cNvPr id="929" name="Google Shape;929;p93"/>
            <p:cNvGrpSpPr/>
            <p:nvPr/>
          </p:nvGrpSpPr>
          <p:grpSpPr>
            <a:xfrm>
              <a:off x="4734025" y="1140951"/>
              <a:ext cx="529800" cy="279651"/>
              <a:chOff x="4318975" y="1083450"/>
              <a:chExt cx="529800" cy="206949"/>
            </a:xfrm>
          </p:grpSpPr>
          <p:sp>
            <p:nvSpPr>
              <p:cNvPr id="930" name="Google Shape;930;p93"/>
              <p:cNvSpPr/>
              <p:nvPr/>
            </p:nvSpPr>
            <p:spPr>
              <a:xfrm>
                <a:off x="4517125" y="1086099"/>
                <a:ext cx="133500" cy="204300"/>
              </a:xfrm>
              <a:prstGeom prst="rect">
                <a:avLst/>
              </a:prstGeom>
              <a:solidFill>
                <a:srgbClr val="35663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931" name="Google Shape;931;p93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35663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932" name="Google Shape;932;p93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356635"/>
                  </a:solidFill>
                  <a:latin typeface="Roboto"/>
                  <a:ea typeface="Roboto"/>
                  <a:cs typeface="Roboto"/>
                  <a:sym typeface="Roboto"/>
                </a:rPr>
                <a:t>Admission</a:t>
              </a:r>
              <a:endParaRPr b="1" sz="1100">
                <a:solidFill>
                  <a:srgbClr val="35663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33" name="Google Shape;933;p93"/>
            <p:cNvSpPr txBox="1"/>
            <p:nvPr/>
          </p:nvSpPr>
          <p:spPr>
            <a:xfrm>
              <a:off x="53446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sz="7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34" name="Google Shape;934;p93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356635"/>
                  </a:solidFill>
                  <a:latin typeface="Roboto"/>
                  <a:ea typeface="Roboto"/>
                  <a:cs typeface="Roboto"/>
                  <a:sym typeface="Roboto"/>
                </a:rPr>
                <a:t>Now</a:t>
              </a:r>
              <a:endParaRPr sz="900">
                <a:solidFill>
                  <a:srgbClr val="35663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935" name="Google Shape;935;p93"/>
          <p:cNvPicPr preferRelativeResize="0"/>
          <p:nvPr/>
        </p:nvPicPr>
        <p:blipFill rotWithShape="1">
          <a:blip r:embed="rId3">
            <a:alphaModFix/>
          </a:blip>
          <a:srcRect b="0" l="7858" r="6348" t="0"/>
          <a:stretch/>
        </p:blipFill>
        <p:spPr>
          <a:xfrm>
            <a:off x="5623266" y="2967375"/>
            <a:ext cx="2783760" cy="182795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B03D5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9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[Q6.1] DDx</a:t>
            </a:r>
            <a:endParaRPr/>
          </a:p>
        </p:txBody>
      </p:sp>
      <p:sp>
        <p:nvSpPr>
          <p:cNvPr id="941" name="Google Shape;941;p94"/>
          <p:cNvSpPr txBox="1"/>
          <p:nvPr>
            <p:ph idx="1" type="body"/>
          </p:nvPr>
        </p:nvSpPr>
        <p:spPr>
          <a:xfrm>
            <a:off x="729450" y="1393075"/>
            <a:ext cx="41592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/>
              <a:t>free response, vote</a:t>
            </a:r>
            <a:endParaRPr sz="1400"/>
          </a:p>
        </p:txBody>
      </p:sp>
      <p:pic>
        <p:nvPicPr>
          <p:cNvPr id="942" name="Google Shape;942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2325" y="1094875"/>
            <a:ext cx="2857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9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[Q6.2] Additional work up?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8" name="Google Shape;948;p95"/>
          <p:cNvSpPr txBox="1"/>
          <p:nvPr>
            <p:ph idx="1" type="body"/>
          </p:nvPr>
        </p:nvSpPr>
        <p:spPr>
          <a:xfrm>
            <a:off x="729450" y="1393075"/>
            <a:ext cx="41592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/>
              <a:t>Word cloud</a:t>
            </a:r>
            <a:endParaRPr sz="1400"/>
          </a:p>
        </p:txBody>
      </p:sp>
      <p:pic>
        <p:nvPicPr>
          <p:cNvPr id="949" name="Google Shape;949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2325" y="1094875"/>
            <a:ext cx="2857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9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6:</a:t>
            </a:r>
            <a:r>
              <a:rPr lang="en"/>
              <a:t> DDx?</a:t>
            </a:r>
            <a:endParaRPr/>
          </a:p>
        </p:txBody>
      </p:sp>
      <p:sp>
        <p:nvSpPr>
          <p:cNvPr id="955" name="Google Shape;955;p96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956" name="Google Shape;956;p96"/>
          <p:cNvGraphicFramePr/>
          <p:nvPr/>
        </p:nvGraphicFramePr>
        <p:xfrm>
          <a:off x="729450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Serum / Urine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Blasto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Crypto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Fungitell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Legionella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Strep pneumo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QuantGOLD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957" name="Google Shape;957;p96"/>
          <p:cNvGraphicFramePr/>
          <p:nvPr/>
        </p:nvGraphicFramePr>
        <p:xfrm>
          <a:off x="3369175" y="1393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MTB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PJP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Legionella DNA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958" name="Google Shape;958;p96"/>
          <p:cNvGraphicFramePr/>
          <p:nvPr/>
        </p:nvGraphicFramePr>
        <p:xfrm>
          <a:off x="6008900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261550"/>
                <a:gridCol w="1608125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Micro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Blood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(routine)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(AFB)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(fungal)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9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6:</a:t>
            </a:r>
            <a:r>
              <a:rPr lang="en"/>
              <a:t> DDx?</a:t>
            </a:r>
            <a:endParaRPr/>
          </a:p>
        </p:txBody>
      </p:sp>
      <p:sp>
        <p:nvSpPr>
          <p:cNvPr id="964" name="Google Shape;964;p97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965" name="Google Shape;965;p97"/>
          <p:cNvGraphicFramePr/>
          <p:nvPr/>
        </p:nvGraphicFramePr>
        <p:xfrm>
          <a:off x="729450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Serum / Urine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Blasto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Crypto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Fungitell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Legionella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Strep pneumo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QuantGOLD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966" name="Google Shape;966;p97"/>
          <p:cNvGraphicFramePr/>
          <p:nvPr/>
        </p:nvGraphicFramePr>
        <p:xfrm>
          <a:off x="3369175" y="1393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MTB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PJP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Legionella DNA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967" name="Google Shape;967;p97"/>
          <p:cNvSpPr/>
          <p:nvPr/>
        </p:nvSpPr>
        <p:spPr>
          <a:xfrm>
            <a:off x="4914625" y="3654175"/>
            <a:ext cx="2280900" cy="920100"/>
          </a:xfrm>
          <a:prstGeom prst="rect">
            <a:avLst/>
          </a:prstGeom>
          <a:solidFill>
            <a:srgbClr val="FAE4E8"/>
          </a:solidFill>
          <a:ln cap="flat" cmpd="sng" w="9525">
            <a:solidFill>
              <a:srgbClr val="B03D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B03D50"/>
                </a:solidFill>
                <a:latin typeface="Open Sans"/>
                <a:ea typeface="Open Sans"/>
                <a:cs typeface="Open Sans"/>
                <a:sym typeface="Open Sans"/>
              </a:rPr>
              <a:t>Additional HPI</a:t>
            </a:r>
            <a:endParaRPr sz="1500">
              <a:solidFill>
                <a:srgbClr val="DC4C6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Extensive </a:t>
            </a:r>
            <a:r>
              <a:rPr b="1" lang="en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dental work</a:t>
            </a:r>
            <a:r>
              <a:rPr lang="en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six months ago</a:t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968" name="Google Shape;968;p97"/>
          <p:cNvGraphicFramePr/>
          <p:nvPr/>
        </p:nvGraphicFramePr>
        <p:xfrm>
          <a:off x="6008900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261550"/>
                <a:gridCol w="1608125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Micro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Blood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(routine)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(AFB)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(fungal)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9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6:</a:t>
            </a:r>
            <a:r>
              <a:rPr lang="en"/>
              <a:t> DDx?</a:t>
            </a:r>
            <a:endParaRPr/>
          </a:p>
        </p:txBody>
      </p:sp>
      <p:sp>
        <p:nvSpPr>
          <p:cNvPr id="974" name="Google Shape;974;p98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975" name="Google Shape;975;p98"/>
          <p:cNvGraphicFramePr/>
          <p:nvPr/>
        </p:nvGraphicFramePr>
        <p:xfrm>
          <a:off x="729450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Serum / Urine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Blasto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Crypto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Fungitell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Legionella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Strep pneumo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rgbClr val="9E9E9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QuantGOLD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976" name="Google Shape;976;p98"/>
          <p:cNvGraphicFramePr/>
          <p:nvPr/>
        </p:nvGraphicFramePr>
        <p:xfrm>
          <a:off x="3369175" y="1393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MTB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PJP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Legionella DNA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977" name="Google Shape;977;p98"/>
          <p:cNvGraphicFramePr/>
          <p:nvPr/>
        </p:nvGraphicFramePr>
        <p:xfrm>
          <a:off x="6008900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261550"/>
                <a:gridCol w="1608125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Micro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Blood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/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(routine)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4+ </a:t>
                      </a: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Strep anginosus</a:t>
                      </a:r>
                      <a:endParaRPr b="1">
                        <a:solidFill>
                          <a:srgbClr val="DF382C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(AFB)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/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(fungal)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/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99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6:</a:t>
            </a:r>
            <a:r>
              <a:rPr lang="en"/>
              <a:t> Strep anginosus</a:t>
            </a:r>
            <a:endParaRPr/>
          </a:p>
        </p:txBody>
      </p:sp>
      <p:pic>
        <p:nvPicPr>
          <p:cNvPr id="983" name="Google Shape;98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7904" y="666575"/>
            <a:ext cx="3558446" cy="1905175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99"/>
          <p:cNvSpPr txBox="1"/>
          <p:nvPr>
            <p:ph idx="1" type="body"/>
          </p:nvPr>
        </p:nvSpPr>
        <p:spPr>
          <a:xfrm>
            <a:off x="729325" y="1393075"/>
            <a:ext cx="3774300" cy="32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Hospital course</a:t>
            </a:r>
            <a:endParaRPr b="1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TTE normal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Rx: </a:t>
            </a:r>
            <a:r>
              <a:rPr b="1" lang="en">
                <a:solidFill>
                  <a:srgbClr val="3B71CA"/>
                </a:solidFill>
              </a:rPr>
              <a:t>ceftriaxone </a:t>
            </a:r>
            <a:r>
              <a:rPr b="1" lang="en"/>
              <a:t>&amp; </a:t>
            </a:r>
            <a:r>
              <a:rPr b="1" lang="en">
                <a:solidFill>
                  <a:srgbClr val="3B71CA"/>
                </a:solidFill>
              </a:rPr>
              <a:t>flagyl</a:t>
            </a:r>
            <a:r>
              <a:rPr lang="en">
                <a:solidFill>
                  <a:srgbClr val="3B71CA"/>
                </a:solidFill>
              </a:rPr>
              <a:t> </a:t>
            </a:r>
            <a:r>
              <a:rPr lang="en"/>
              <a:t>(</a:t>
            </a:r>
            <a:r>
              <a:rPr b="1" lang="en">
                <a:solidFill>
                  <a:srgbClr val="DF382C"/>
                </a:solidFill>
              </a:rPr>
              <a:t>4 weeks</a:t>
            </a:r>
            <a:r>
              <a:rPr lang="en"/>
              <a:t>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 Repeat CT outpatient</a:t>
            </a:r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100"/>
          <p:cNvSpPr/>
          <p:nvPr/>
        </p:nvSpPr>
        <p:spPr>
          <a:xfrm>
            <a:off x="5112050" y="2674000"/>
            <a:ext cx="3696600" cy="23988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After treatment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0" name="Google Shape;990;p100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6:</a:t>
            </a:r>
            <a:r>
              <a:rPr lang="en"/>
              <a:t> Strep anginosus</a:t>
            </a:r>
            <a:endParaRPr/>
          </a:p>
        </p:txBody>
      </p:sp>
      <p:pic>
        <p:nvPicPr>
          <p:cNvPr id="991" name="Google Shape;991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7904" y="666575"/>
            <a:ext cx="3558446" cy="19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7975" y="3006126"/>
            <a:ext cx="3498369" cy="1977124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Google Shape;993;p100"/>
          <p:cNvSpPr txBox="1"/>
          <p:nvPr>
            <p:ph idx="1" type="body"/>
          </p:nvPr>
        </p:nvSpPr>
        <p:spPr>
          <a:xfrm>
            <a:off x="729325" y="1393075"/>
            <a:ext cx="3774300" cy="32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Hospital course</a:t>
            </a:r>
            <a:endParaRPr b="1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TTE normal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Rx: </a:t>
            </a:r>
            <a:r>
              <a:rPr b="1" lang="en"/>
              <a:t>ceftriaxone &amp; flagyl</a:t>
            </a:r>
            <a:r>
              <a:rPr lang="en"/>
              <a:t> (</a:t>
            </a:r>
            <a:r>
              <a:rPr b="1" lang="en"/>
              <a:t>4 weeks</a:t>
            </a:r>
            <a:r>
              <a:rPr lang="en"/>
              <a:t>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 Repeat CT outpatient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Clinic</a:t>
            </a:r>
            <a:endParaRPr b="1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Doing well after 4 weeks of OPAT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Hadn’t gotten repeat CT, so extended duration by </a:t>
            </a:r>
            <a:r>
              <a:rPr b="1" lang="en">
                <a:solidFill>
                  <a:srgbClr val="DF382C"/>
                </a:solidFill>
              </a:rPr>
              <a:t>2 weeks</a:t>
            </a:r>
            <a:r>
              <a:rPr lang="en"/>
              <a:t> with </a:t>
            </a:r>
            <a:r>
              <a:rPr b="1" lang="en">
                <a:solidFill>
                  <a:srgbClr val="3B71CA"/>
                </a:solidFill>
              </a:rPr>
              <a:t>cefpodoxime </a:t>
            </a:r>
            <a:r>
              <a:rPr b="1" lang="en"/>
              <a:t>&amp; </a:t>
            </a:r>
            <a:r>
              <a:rPr b="1" lang="en">
                <a:solidFill>
                  <a:srgbClr val="3B71CA"/>
                </a:solidFill>
              </a:rPr>
              <a:t>flagyl</a:t>
            </a:r>
            <a:endParaRPr b="1">
              <a:solidFill>
                <a:srgbClr val="3B71CA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CT (at 7 weeks) </a:t>
            </a:r>
            <a:r>
              <a:rPr b="1" lang="en">
                <a:solidFill>
                  <a:srgbClr val="0C622E"/>
                </a:solidFill>
              </a:rPr>
              <a:t>near complete resolution</a:t>
            </a:r>
            <a:endParaRPr b="1">
              <a:solidFill>
                <a:srgbClr val="0C622E"/>
              </a:solidFill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01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</p:txBody>
      </p:sp>
      <p:sp>
        <p:nvSpPr>
          <p:cNvPr id="999" name="Google Shape;999;p101"/>
          <p:cNvSpPr txBox="1"/>
          <p:nvPr/>
        </p:nvSpPr>
        <p:spPr>
          <a:xfrm>
            <a:off x="5681275" y="3837950"/>
            <a:ext cx="22797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Links to articles discussed here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00" name="Google Shape;1000;p101" title="frame (5).png"/>
          <p:cNvPicPr preferRelativeResize="0"/>
          <p:nvPr/>
        </p:nvPicPr>
        <p:blipFill rotWithShape="1">
          <a:blip r:embed="rId3">
            <a:alphaModFix/>
          </a:blip>
          <a:srcRect b="11972" l="12368" r="12262" t="12396"/>
          <a:stretch/>
        </p:blipFill>
        <p:spPr>
          <a:xfrm>
            <a:off x="5694025" y="1364739"/>
            <a:ext cx="2279700" cy="2287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oogle Shape;154;p21"/>
          <p:cNvGrpSpPr/>
          <p:nvPr/>
        </p:nvGrpSpPr>
        <p:grpSpPr>
          <a:xfrm>
            <a:off x="715450" y="1755425"/>
            <a:ext cx="3740245" cy="1747525"/>
            <a:chOff x="615733" y="2142756"/>
            <a:chExt cx="3002043" cy="1402621"/>
          </a:xfrm>
        </p:grpSpPr>
        <p:pic>
          <p:nvPicPr>
            <p:cNvPr id="155" name="Google Shape;155;p21"/>
            <p:cNvPicPr preferRelativeResize="0"/>
            <p:nvPr/>
          </p:nvPicPr>
          <p:blipFill rotWithShape="1">
            <a:blip r:embed="rId3">
              <a:alphaModFix/>
            </a:blip>
            <a:srcRect b="0" l="0" r="0" t="39146"/>
            <a:stretch/>
          </p:blipFill>
          <p:spPr>
            <a:xfrm>
              <a:off x="615733" y="2142756"/>
              <a:ext cx="1685910" cy="140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1"/>
            <p:cNvPicPr preferRelativeResize="0"/>
            <p:nvPr/>
          </p:nvPicPr>
          <p:blipFill rotWithShape="1">
            <a:blip r:embed="rId4">
              <a:alphaModFix/>
            </a:blip>
            <a:srcRect b="0" l="67291" r="0" t="25782"/>
            <a:stretch/>
          </p:blipFill>
          <p:spPr>
            <a:xfrm>
              <a:off x="2169075" y="2630922"/>
              <a:ext cx="1448701" cy="657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7" name="Google Shape;157;p21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Updates since conference</a:t>
            </a:r>
            <a:endParaRPr/>
          </a:p>
        </p:txBody>
      </p:sp>
      <p:sp>
        <p:nvSpPr>
          <p:cNvPr id="158" name="Google Shape;158;p21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1"/>
          <p:cNvSpPr/>
          <p:nvPr/>
        </p:nvSpPr>
        <p:spPr>
          <a:xfrm>
            <a:off x="4643600" y="2333250"/>
            <a:ext cx="3774300" cy="7638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Hopelessly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lost to follow up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No imaging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Does refill his fluconazole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0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Legionella &amp; Hyponatremia</a:t>
            </a:r>
            <a:endParaRPr/>
          </a:p>
        </p:txBody>
      </p:sp>
      <p:sp>
        <p:nvSpPr>
          <p:cNvPr id="1006" name="Google Shape;1006;p102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objectives</a:t>
            </a:r>
            <a:endParaRPr/>
          </a:p>
        </p:txBody>
      </p:sp>
      <p:sp>
        <p:nvSpPr>
          <p:cNvPr id="1007" name="Google Shape;1007;p102"/>
          <p:cNvSpPr txBox="1"/>
          <p:nvPr>
            <p:ph idx="2" type="body"/>
          </p:nvPr>
        </p:nvSpPr>
        <p:spPr>
          <a:xfrm>
            <a:off x="5174225" y="833650"/>
            <a:ext cx="3374400" cy="3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658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3"/>
              <a:buChar char="●"/>
            </a:pPr>
            <a:r>
              <a:rPr lang="en" sz="1402"/>
              <a:t>Recognize the spectrum of </a:t>
            </a:r>
            <a:r>
              <a:rPr b="1" lang="en" sz="1402"/>
              <a:t>clinical manifestations</a:t>
            </a:r>
            <a:r>
              <a:rPr lang="en" sz="1402"/>
              <a:t> seen in </a:t>
            </a:r>
            <a:r>
              <a:rPr lang="en" sz="1402"/>
              <a:t>Legionella infections</a:t>
            </a:r>
            <a:endParaRPr sz="1402"/>
          </a:p>
          <a:p>
            <a:pPr indent="-317658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403"/>
              <a:buChar char="●"/>
            </a:pPr>
            <a:r>
              <a:rPr lang="en" sz="1402"/>
              <a:t>Discuss the various </a:t>
            </a:r>
            <a:r>
              <a:rPr b="1" lang="en" sz="1402"/>
              <a:t>testing modalities </a:t>
            </a:r>
            <a:r>
              <a:rPr lang="en" sz="1402"/>
              <a:t>used to diagnose Legionella</a:t>
            </a:r>
            <a:endParaRPr sz="1402"/>
          </a:p>
          <a:p>
            <a:pPr indent="-317658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403"/>
              <a:buChar char="●"/>
            </a:pPr>
            <a:r>
              <a:rPr lang="en" sz="1402"/>
              <a:t>Compare the </a:t>
            </a:r>
            <a:r>
              <a:rPr b="1" lang="en" sz="1402"/>
              <a:t>common treatments</a:t>
            </a:r>
            <a:r>
              <a:rPr lang="en" sz="1402"/>
              <a:t> used in Legionnaires’ disease, including duration of treatment</a:t>
            </a:r>
            <a:endParaRPr sz="1402"/>
          </a:p>
          <a:p>
            <a:pPr indent="-317658" lvl="0" marL="457200" rtl="0" algn="l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SzPts val="1403"/>
              <a:buChar char="●"/>
            </a:pPr>
            <a:r>
              <a:rPr lang="en" sz="1402"/>
              <a:t>Appraise the literature regarding </a:t>
            </a:r>
            <a:r>
              <a:rPr b="1" lang="en" sz="1402"/>
              <a:t>hyponatremia in Legionella</a:t>
            </a:r>
            <a:r>
              <a:rPr lang="en" sz="1402"/>
              <a:t> (&amp; critique what I learned in medical school)</a:t>
            </a:r>
            <a:endParaRPr sz="1402"/>
          </a:p>
        </p:txBody>
      </p:sp>
      <p:pic>
        <p:nvPicPr>
          <p:cNvPr id="1008" name="Google Shape;1008;p102" title="frame (5).png"/>
          <p:cNvPicPr preferRelativeResize="0"/>
          <p:nvPr/>
        </p:nvPicPr>
        <p:blipFill rotWithShape="1">
          <a:blip r:embed="rId3">
            <a:alphaModFix/>
          </a:blip>
          <a:srcRect b="11972" l="12368" r="12262" t="12396"/>
          <a:stretch/>
        </p:blipFill>
        <p:spPr>
          <a:xfrm>
            <a:off x="3098700" y="3688527"/>
            <a:ext cx="1300500" cy="1304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10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Legionnaires’ disease [</a:t>
            </a:r>
            <a:r>
              <a:rPr lang="en">
                <a:solidFill>
                  <a:schemeClr val="accent5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</a:t>
            </a:r>
            <a:r>
              <a:rPr lang="en"/>
              <a:t>]</a:t>
            </a:r>
            <a:endParaRPr/>
          </a:p>
        </p:txBody>
      </p:sp>
      <p:sp>
        <p:nvSpPr>
          <p:cNvPr id="1014" name="Google Shape;1014;p103"/>
          <p:cNvSpPr txBox="1"/>
          <p:nvPr>
            <p:ph idx="1" type="body"/>
          </p:nvPr>
        </p:nvSpPr>
        <p:spPr>
          <a:xfrm>
            <a:off x="729450" y="1393075"/>
            <a:ext cx="8079000" cy="164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Bacterial pneumonia caused by Legionella 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Intracellular small gram-negative bacilli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Fun fact: Coxiella burnetii (Q fever) is closest living relative to Legionella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Classically associated with pulse temperature dissociation, pulmonary symptoms, hyponatremia, elevated LFTs [</a:t>
            </a:r>
            <a:r>
              <a:rPr lang="en">
                <a:solidFill>
                  <a:schemeClr val="accent5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5</a:t>
            </a:r>
            <a:r>
              <a:rPr lang="en"/>
              <a:t>]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More on this later</a:t>
            </a:r>
            <a:endParaRPr/>
          </a:p>
        </p:txBody>
      </p:sp>
      <p:pic>
        <p:nvPicPr>
          <p:cNvPr id="1015" name="Google Shape;1015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3325" y="2768375"/>
            <a:ext cx="2726649" cy="221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6" name="Google Shape;1016;p103"/>
          <p:cNvSpPr txBox="1"/>
          <p:nvPr>
            <p:ph idx="1" type="body"/>
          </p:nvPr>
        </p:nvSpPr>
        <p:spPr>
          <a:xfrm>
            <a:off x="729450" y="2886325"/>
            <a:ext cx="5507400" cy="169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Often associated with altered mental status, with a normal neurologic exam</a:t>
            </a:r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1" name="Google Shape;1021;p104"/>
          <p:cNvPicPr preferRelativeResize="0"/>
          <p:nvPr/>
        </p:nvPicPr>
        <p:blipFill rotWithShape="1">
          <a:blip r:embed="rId3">
            <a:alphaModFix/>
          </a:blip>
          <a:srcRect b="0" l="0" r="0" t="9657"/>
          <a:stretch/>
        </p:blipFill>
        <p:spPr>
          <a:xfrm>
            <a:off x="3858750" y="1409175"/>
            <a:ext cx="5059026" cy="3017124"/>
          </a:xfrm>
          <a:prstGeom prst="rect">
            <a:avLst/>
          </a:prstGeom>
          <a:noFill/>
          <a:ln>
            <a:noFill/>
          </a:ln>
        </p:spPr>
      </p:pic>
      <p:sp>
        <p:nvSpPr>
          <p:cNvPr id="1022" name="Google Shape;1022;p104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Legionella cavitation?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4"/>
              </a:rPr>
              <a:t>9</a:t>
            </a:r>
            <a:r>
              <a:rPr lang="en"/>
              <a:t>]</a:t>
            </a:r>
            <a:endParaRPr/>
          </a:p>
        </p:txBody>
      </p:sp>
      <p:sp>
        <p:nvSpPr>
          <p:cNvPr id="1023" name="Google Shape;1023;p104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Cavitary disease is quite </a:t>
            </a:r>
            <a:r>
              <a:rPr b="1" lang="en"/>
              <a:t>rare</a:t>
            </a:r>
            <a:r>
              <a:rPr lang="en"/>
              <a:t>, but has been described (2009 review of 79 cases)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5"/>
              </a:rPr>
              <a:t>9</a:t>
            </a:r>
            <a:r>
              <a:rPr lang="en"/>
              <a:t>]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90% are </a:t>
            </a:r>
            <a:r>
              <a:rPr b="1" lang="en"/>
              <a:t>immunosuppressed </a:t>
            </a:r>
            <a:r>
              <a:rPr lang="en"/>
              <a:t>at baseline (35% SOT)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70% were on </a:t>
            </a:r>
            <a:r>
              <a:rPr b="1" lang="en"/>
              <a:t>steroids </a:t>
            </a:r>
            <a:r>
              <a:rPr lang="en"/>
              <a:t>at time of diagnosis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One in four</a:t>
            </a:r>
            <a:r>
              <a:rPr lang="en"/>
              <a:t> died</a:t>
            </a:r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Google Shape;1028;p105"/>
          <p:cNvPicPr preferRelativeResize="0"/>
          <p:nvPr/>
        </p:nvPicPr>
        <p:blipFill rotWithShape="1">
          <a:blip r:embed="rId3">
            <a:alphaModFix/>
          </a:blip>
          <a:srcRect b="0" l="0" r="0" t="9657"/>
          <a:stretch/>
        </p:blipFill>
        <p:spPr>
          <a:xfrm>
            <a:off x="3858750" y="1409175"/>
            <a:ext cx="5059026" cy="3017124"/>
          </a:xfrm>
          <a:prstGeom prst="rect">
            <a:avLst/>
          </a:prstGeom>
          <a:noFill/>
          <a:ln>
            <a:noFill/>
          </a:ln>
        </p:spPr>
      </p:pic>
      <p:sp>
        <p:nvSpPr>
          <p:cNvPr id="1029" name="Google Shape;1029;p105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Legionella cavitation?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4"/>
              </a:rPr>
              <a:t>9</a:t>
            </a:r>
            <a:r>
              <a:rPr lang="en"/>
              <a:t>]</a:t>
            </a:r>
            <a:endParaRPr/>
          </a:p>
        </p:txBody>
      </p:sp>
      <p:sp>
        <p:nvSpPr>
          <p:cNvPr id="1030" name="Google Shape;1030;p105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Cavitary disease is quite </a:t>
            </a:r>
            <a:r>
              <a:rPr b="1" lang="en"/>
              <a:t>rare</a:t>
            </a:r>
            <a:r>
              <a:rPr lang="en"/>
              <a:t>, but has been described (2009 review of 79 cases)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5"/>
              </a:rPr>
              <a:t>9</a:t>
            </a:r>
            <a:r>
              <a:rPr lang="en"/>
              <a:t>]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90% are </a:t>
            </a:r>
            <a:r>
              <a:rPr b="1" lang="en"/>
              <a:t>immunosuppressed </a:t>
            </a:r>
            <a:r>
              <a:rPr lang="en"/>
              <a:t>at baseline (35% SOT)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70% were on </a:t>
            </a:r>
            <a:r>
              <a:rPr b="1" lang="en"/>
              <a:t>steroids </a:t>
            </a:r>
            <a:r>
              <a:rPr lang="en"/>
              <a:t>at time of diagnosis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One in four</a:t>
            </a:r>
            <a:r>
              <a:rPr lang="en"/>
              <a:t> died</a:t>
            </a:r>
            <a:endParaRPr/>
          </a:p>
        </p:txBody>
      </p:sp>
      <p:sp>
        <p:nvSpPr>
          <p:cNvPr id="1031" name="Google Shape;1031;p105"/>
          <p:cNvSpPr/>
          <p:nvPr/>
        </p:nvSpPr>
        <p:spPr>
          <a:xfrm>
            <a:off x="904425" y="3575500"/>
            <a:ext cx="2343600" cy="8508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Unclear if they looked at co-infections</a:t>
            </a:r>
            <a:endParaRPr>
              <a:solidFill>
                <a:srgbClr val="E4A1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(more on this later)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0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Legionella: Testing</a:t>
            </a:r>
            <a:endParaRPr/>
          </a:p>
        </p:txBody>
      </p:sp>
      <p:sp>
        <p:nvSpPr>
          <p:cNvPr id="1037" name="Google Shape;1037;p106"/>
          <p:cNvSpPr txBox="1"/>
          <p:nvPr>
            <p:ph idx="1" type="body"/>
          </p:nvPr>
        </p:nvSpPr>
        <p:spPr>
          <a:xfrm>
            <a:off x="729450" y="1393075"/>
            <a:ext cx="3513600" cy="332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Urine antigen</a:t>
            </a:r>
            <a:endParaRPr b="1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Urine antigen is ideal test (in terms of sensitivity &amp; specificity)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Only for serogroup 1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Antigenuria may persist for weeks, even after pneumonia has resolved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DFA</a:t>
            </a:r>
            <a:endParaRPr b="1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Less sensitive, and prone to false positives if lab is inexperienced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Can be done of fixed lung tissue</a:t>
            </a:r>
            <a:endParaRPr/>
          </a:p>
        </p:txBody>
      </p:sp>
      <p:graphicFrame>
        <p:nvGraphicFramePr>
          <p:cNvPr id="1038" name="Google Shape;1038;p106"/>
          <p:cNvGraphicFramePr/>
          <p:nvPr/>
        </p:nvGraphicFramePr>
        <p:xfrm>
          <a:off x="4242925" y="1393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{205FD676-0480-44C0-80A4-AB69DDA5F983}</a:tableStyleId>
              </a:tblPr>
              <a:tblGrid>
                <a:gridCol w="1975775"/>
                <a:gridCol w="1099725"/>
                <a:gridCol w="1099725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Test </a:t>
                      </a: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/ </a:t>
                      </a: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Specimen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Sensitivity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Specificity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Culture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20 - 95%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100%</a:t>
                      </a:r>
                      <a:endParaRPr>
                        <a:solidFill>
                          <a:srgbClr val="9E9E9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Urine antigen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60 - 95%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&gt;99%</a:t>
                      </a:r>
                      <a:endParaRPr>
                        <a:solidFill>
                          <a:srgbClr val="9E9E9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Immunofluorescence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microscopy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20 - 50%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99%</a:t>
                      </a:r>
                      <a:endParaRPr>
                        <a:solidFill>
                          <a:srgbClr val="9E9E9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PCR (sputum, urine)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70 - 95%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95 - 99%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039" name="Google Shape;1039;p106"/>
          <p:cNvSpPr/>
          <p:nvPr/>
        </p:nvSpPr>
        <p:spPr>
          <a:xfrm>
            <a:off x="4459250" y="3311025"/>
            <a:ext cx="3476100" cy="10695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Optimal approach</a:t>
            </a:r>
            <a:endParaRPr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Some authors [</a:t>
            </a:r>
            <a:r>
              <a:rPr lang="en" sz="130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/>
              </a:rPr>
              <a:t>1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] suggest more than one test (e.g. urine antigen + PCR) to increase 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yield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10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Legionella: Treatment</a:t>
            </a:r>
            <a:endParaRPr/>
          </a:p>
        </p:txBody>
      </p:sp>
      <p:sp>
        <p:nvSpPr>
          <p:cNvPr id="1045" name="Google Shape;1045;p107"/>
          <p:cNvSpPr txBox="1"/>
          <p:nvPr>
            <p:ph idx="1" type="body"/>
          </p:nvPr>
        </p:nvSpPr>
        <p:spPr>
          <a:xfrm>
            <a:off x="729450" y="1393075"/>
            <a:ext cx="5829300" cy="30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Generally, </a:t>
            </a:r>
            <a:r>
              <a:rPr lang="en"/>
              <a:t>fluoroquinolones</a:t>
            </a:r>
            <a:r>
              <a:rPr lang="en"/>
              <a:t> (FQ) are about as effective as macrolides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Little head-to-head comparisons of FQ vs azithromycin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Retrospective study of critically ill patients found reduced mortality for levoflox vs non-azithro macrolides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2</a:t>
            </a:r>
            <a:r>
              <a:rPr lang="en"/>
              <a:t>]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Propensity matched analyses showed </a:t>
            </a:r>
            <a:r>
              <a:rPr lang="en"/>
              <a:t>similar</a:t>
            </a:r>
            <a:r>
              <a:rPr lang="en"/>
              <a:t> outcomes between levofloxacin &amp; azithro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4"/>
              </a:rPr>
              <a:t>3</a:t>
            </a:r>
            <a:r>
              <a:rPr lang="en"/>
              <a:t>][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5"/>
              </a:rPr>
              <a:t>4</a:t>
            </a:r>
            <a:r>
              <a:rPr lang="en"/>
              <a:t>]</a:t>
            </a:r>
            <a:endParaRPr/>
          </a:p>
        </p:txBody>
      </p:sp>
      <p:pic>
        <p:nvPicPr>
          <p:cNvPr id="1046" name="Google Shape;1046;p10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8848" y="723550"/>
            <a:ext cx="2585150" cy="3908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10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Legionella: Treatment</a:t>
            </a:r>
            <a:r>
              <a:rPr lang="en"/>
              <a:t> [</a:t>
            </a:r>
            <a:r>
              <a:rPr lang="en">
                <a:solidFill>
                  <a:schemeClr val="accent5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</a:t>
            </a:r>
            <a:r>
              <a:rPr lang="en"/>
              <a:t>]</a:t>
            </a:r>
            <a:endParaRPr/>
          </a:p>
        </p:txBody>
      </p:sp>
      <p:sp>
        <p:nvSpPr>
          <p:cNvPr id="1052" name="Google Shape;1052;p108"/>
          <p:cNvSpPr txBox="1"/>
          <p:nvPr>
            <p:ph idx="1" type="body"/>
          </p:nvPr>
        </p:nvSpPr>
        <p:spPr>
          <a:xfrm>
            <a:off x="729450" y="1393075"/>
            <a:ext cx="5829300" cy="30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Duration is normally similar to that of other forms of CAP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Similar principles apply for lung abscesses (may need prolonged extension)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Relapse has been described in immunocompromise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 benefit to combo therapy, even in severe disease / immunosuppression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4"/>
              </a:rPr>
              <a:t>2</a:t>
            </a:r>
            <a:r>
              <a:rPr lang="en"/>
              <a:t>]</a:t>
            </a:r>
            <a:endParaRPr/>
          </a:p>
        </p:txBody>
      </p:sp>
      <p:pic>
        <p:nvPicPr>
          <p:cNvPr id="1053" name="Google Shape;1053;p1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8848" y="723550"/>
            <a:ext cx="2585150" cy="3908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0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Legionella: Treatment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1</a:t>
            </a:r>
            <a:r>
              <a:rPr lang="en"/>
              <a:t>]</a:t>
            </a:r>
            <a:endParaRPr/>
          </a:p>
        </p:txBody>
      </p:sp>
      <p:sp>
        <p:nvSpPr>
          <p:cNvPr id="1059" name="Google Shape;1059;p109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Up to </a:t>
            </a:r>
            <a:r>
              <a:rPr b="1" lang="en">
                <a:solidFill>
                  <a:srgbClr val="DF382C"/>
                </a:solidFill>
              </a:rPr>
              <a:t>10%</a:t>
            </a:r>
            <a:r>
              <a:rPr lang="en"/>
              <a:t> of patients with Legionella may have </a:t>
            </a:r>
            <a:r>
              <a:rPr b="1" lang="en">
                <a:solidFill>
                  <a:srgbClr val="DF382C"/>
                </a:solidFill>
              </a:rPr>
              <a:t>co-infections</a:t>
            </a:r>
            <a:r>
              <a:rPr b="1" lang="en"/>
              <a:t> with other pathogens</a:t>
            </a:r>
            <a:endParaRPr b="1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Includes typical respiratory bacteria (H flu, pneumococcus), staph aureus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Also PJP, </a:t>
            </a:r>
            <a:r>
              <a:rPr b="1" lang="en">
                <a:solidFill>
                  <a:srgbClr val="3B71CA"/>
                </a:solidFill>
              </a:rPr>
              <a:t>nocardia</a:t>
            </a:r>
            <a:r>
              <a:rPr lang="en"/>
              <a:t>, aspergillus, tuberculosis, cryptococcus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More common in immunosuppression &amp; severe disease</a:t>
            </a:r>
            <a:endParaRPr b="1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11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Legionella: Treatment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1</a:t>
            </a:r>
            <a:r>
              <a:rPr lang="en"/>
              <a:t>]</a:t>
            </a:r>
            <a:endParaRPr/>
          </a:p>
        </p:txBody>
      </p:sp>
      <p:sp>
        <p:nvSpPr>
          <p:cNvPr id="1065" name="Google Shape;1065;p110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Up to </a:t>
            </a:r>
            <a:r>
              <a:rPr b="1" lang="en">
                <a:solidFill>
                  <a:srgbClr val="3B71CA"/>
                </a:solidFill>
              </a:rPr>
              <a:t>10%</a:t>
            </a:r>
            <a:r>
              <a:rPr lang="en"/>
              <a:t> of patients with Legionella may have </a:t>
            </a:r>
            <a:r>
              <a:rPr b="1" lang="en"/>
              <a:t>co-infections with other pathogens</a:t>
            </a:r>
            <a:endParaRPr b="1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Includes typical respiratory bacteria (H flu, pneumococcus), staph aureus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Also PJP, nocardia, aspergillus, tuberculosis, cryptococcus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More common in immunosuppression &amp; severe disease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Generally, patients respond well to therapy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Within </a:t>
            </a:r>
            <a:r>
              <a:rPr b="1" lang="en">
                <a:solidFill>
                  <a:srgbClr val="DF382C"/>
                </a:solidFill>
              </a:rPr>
              <a:t>hours to days</a:t>
            </a:r>
            <a:endParaRPr b="1">
              <a:solidFill>
                <a:srgbClr val="DF382C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Radiographic findings may lag</a:t>
            </a:r>
            <a:endParaRPr b="1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1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Legionella: Treatment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1</a:t>
            </a:r>
            <a:r>
              <a:rPr lang="en"/>
              <a:t>]</a:t>
            </a:r>
            <a:endParaRPr/>
          </a:p>
        </p:txBody>
      </p:sp>
      <p:sp>
        <p:nvSpPr>
          <p:cNvPr id="1071" name="Google Shape;1071;p111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Up to </a:t>
            </a:r>
            <a:r>
              <a:rPr b="1" lang="en">
                <a:solidFill>
                  <a:srgbClr val="3B71CA"/>
                </a:solidFill>
              </a:rPr>
              <a:t>10%</a:t>
            </a:r>
            <a:r>
              <a:rPr lang="en"/>
              <a:t> of patients with Legionella may have </a:t>
            </a:r>
            <a:r>
              <a:rPr b="1" lang="en"/>
              <a:t>co-infections with other pathogens</a:t>
            </a:r>
            <a:endParaRPr b="1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Includes typical respiratory bacteria (H flu, pneumococcus), staph aureus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Also PJP, nocardia, aspergillus, tuberculosis, cryptococcus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More common in immunosuppression &amp; severe disease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Generally, patients respond well to therapy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Within </a:t>
            </a:r>
            <a:r>
              <a:rPr b="1" lang="en"/>
              <a:t>hours to days</a:t>
            </a:r>
            <a:endParaRPr b="1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Radiographic findings may lag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Failure to respond to therapy should prompt </a:t>
            </a:r>
            <a:r>
              <a:rPr b="1" lang="en"/>
              <a:t>search for </a:t>
            </a:r>
            <a:r>
              <a:rPr b="1" lang="en">
                <a:solidFill>
                  <a:srgbClr val="DF382C"/>
                </a:solidFill>
              </a:rPr>
              <a:t>alternative causes</a:t>
            </a:r>
            <a:endParaRPr b="1">
              <a:solidFill>
                <a:srgbClr val="DF382C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