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125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7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30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124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</p:sldIdLst>
  <p:sldSz cy="5143500" cx="9144000"/>
  <p:notesSz cx="6858000" cy="9144000"/>
  <p:embeddedFontLst>
    <p:embeddedFont>
      <p:font typeface="Raleway"/>
      <p:regular r:id="rId137"/>
      <p:bold r:id="rId138"/>
      <p:italic r:id="rId139"/>
      <p:boldItalic r:id="rId140"/>
    </p:embeddedFont>
    <p:embeddedFont>
      <p:font typeface="Roboto"/>
      <p:regular r:id="rId141"/>
      <p:bold r:id="rId142"/>
      <p:italic r:id="rId143"/>
      <p:boldItalic r:id="rId144"/>
    </p:embeddedFont>
    <p:embeddedFont>
      <p:font typeface="Raleway ExtraBold"/>
      <p:bold r:id="rId145"/>
      <p:boldItalic r:id="rId146"/>
    </p:embeddedFont>
    <p:embeddedFont>
      <p:font typeface="Lato"/>
      <p:regular r:id="rId147"/>
      <p:bold r:id="rId148"/>
      <p:italic r:id="rId149"/>
      <p:boldItalic r:id="rId150"/>
    </p:embeddedFont>
    <p:embeddedFont>
      <p:font typeface="Open Sans"/>
      <p:regular r:id="rId151"/>
      <p:bold r:id="rId152"/>
      <p:italic r:id="rId153"/>
      <p:boldItalic r:id="rId1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4FCB68-F71A-4CEE-BBDA-54616DD33E83}">
  <a:tblStyle styleId="{D24FCB68-F71A-4CEE-BBDA-54616DD33E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slide" Target="slides/slide101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29" Type="http://schemas.openxmlformats.org/officeDocument/2006/relationships/slide" Target="slides/slide123.xml"/><Relationship Id="rId128" Type="http://schemas.openxmlformats.org/officeDocument/2006/relationships/slide" Target="slides/slide122.xml"/><Relationship Id="rId127" Type="http://schemas.openxmlformats.org/officeDocument/2006/relationships/slide" Target="slides/slide121.xml"/><Relationship Id="rId126" Type="http://schemas.openxmlformats.org/officeDocument/2006/relationships/slide" Target="slides/slide120.xml"/><Relationship Id="rId26" Type="http://schemas.openxmlformats.org/officeDocument/2006/relationships/slide" Target="slides/slide20.xml"/><Relationship Id="rId121" Type="http://schemas.openxmlformats.org/officeDocument/2006/relationships/slide" Target="slides/slide115.xml"/><Relationship Id="rId25" Type="http://schemas.openxmlformats.org/officeDocument/2006/relationships/slide" Target="slides/slide19.xml"/><Relationship Id="rId120" Type="http://schemas.openxmlformats.org/officeDocument/2006/relationships/slide" Target="slides/slide114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125" Type="http://schemas.openxmlformats.org/officeDocument/2006/relationships/slide" Target="slides/slide119.xml"/><Relationship Id="rId29" Type="http://schemas.openxmlformats.org/officeDocument/2006/relationships/slide" Target="slides/slide23.xml"/><Relationship Id="rId124" Type="http://schemas.openxmlformats.org/officeDocument/2006/relationships/slide" Target="slides/slide118.xml"/><Relationship Id="rId123" Type="http://schemas.openxmlformats.org/officeDocument/2006/relationships/slide" Target="slides/slide117.xml"/><Relationship Id="rId122" Type="http://schemas.openxmlformats.org/officeDocument/2006/relationships/slide" Target="slides/slide116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117" Type="http://schemas.openxmlformats.org/officeDocument/2006/relationships/slide" Target="slides/slide111.xml"/><Relationship Id="rId116" Type="http://schemas.openxmlformats.org/officeDocument/2006/relationships/slide" Target="slides/slide110.xml"/><Relationship Id="rId115" Type="http://schemas.openxmlformats.org/officeDocument/2006/relationships/slide" Target="slides/slide109.xml"/><Relationship Id="rId119" Type="http://schemas.openxmlformats.org/officeDocument/2006/relationships/slide" Target="slides/slide113.xml"/><Relationship Id="rId15" Type="http://schemas.openxmlformats.org/officeDocument/2006/relationships/slide" Target="slides/slide9.xml"/><Relationship Id="rId110" Type="http://schemas.openxmlformats.org/officeDocument/2006/relationships/slide" Target="slides/slide104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slide" Target="slides/slide108.xml"/><Relationship Id="rId18" Type="http://schemas.openxmlformats.org/officeDocument/2006/relationships/slide" Target="slides/slide12.xml"/><Relationship Id="rId113" Type="http://schemas.openxmlformats.org/officeDocument/2006/relationships/slide" Target="slides/slide107.xml"/><Relationship Id="rId112" Type="http://schemas.openxmlformats.org/officeDocument/2006/relationships/slide" Target="slides/slide106.xml"/><Relationship Id="rId111" Type="http://schemas.openxmlformats.org/officeDocument/2006/relationships/slide" Target="slides/slide105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150" Type="http://schemas.openxmlformats.org/officeDocument/2006/relationships/font" Target="fonts/Lato-boldItalic.fntdata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font" Target="fonts/Lato-italic.fntdata"/><Relationship Id="rId4" Type="http://schemas.openxmlformats.org/officeDocument/2006/relationships/tableStyles" Target="tableStyles.xml"/><Relationship Id="rId148" Type="http://schemas.openxmlformats.org/officeDocument/2006/relationships/font" Target="fonts/Lato-bold.fntdata"/><Relationship Id="rId9" Type="http://schemas.openxmlformats.org/officeDocument/2006/relationships/slide" Target="slides/slide3.xml"/><Relationship Id="rId143" Type="http://schemas.openxmlformats.org/officeDocument/2006/relationships/font" Target="fonts/Roboto-italic.fntdata"/><Relationship Id="rId142" Type="http://schemas.openxmlformats.org/officeDocument/2006/relationships/font" Target="fonts/Roboto-bold.fntdata"/><Relationship Id="rId141" Type="http://schemas.openxmlformats.org/officeDocument/2006/relationships/font" Target="fonts/Roboto-regular.fntdata"/><Relationship Id="rId140" Type="http://schemas.openxmlformats.org/officeDocument/2006/relationships/font" Target="fonts/Raleway-boldItalic.fntdata"/><Relationship Id="rId5" Type="http://schemas.openxmlformats.org/officeDocument/2006/relationships/slideMaster" Target="slideMasters/slideMaster1.xml"/><Relationship Id="rId147" Type="http://schemas.openxmlformats.org/officeDocument/2006/relationships/font" Target="fonts/Lato-regular.fntdata"/><Relationship Id="rId6" Type="http://schemas.openxmlformats.org/officeDocument/2006/relationships/notesMaster" Target="notesMasters/notesMaster1.xml"/><Relationship Id="rId146" Type="http://schemas.openxmlformats.org/officeDocument/2006/relationships/font" Target="fonts/RalewayExtraBold-boldItalic.fntdata"/><Relationship Id="rId7" Type="http://schemas.openxmlformats.org/officeDocument/2006/relationships/slide" Target="slides/slide1.xml"/><Relationship Id="rId145" Type="http://schemas.openxmlformats.org/officeDocument/2006/relationships/font" Target="fonts/RalewayExtraBold-bold.fntdata"/><Relationship Id="rId8" Type="http://schemas.openxmlformats.org/officeDocument/2006/relationships/slide" Target="slides/slide2.xml"/><Relationship Id="rId144" Type="http://schemas.openxmlformats.org/officeDocument/2006/relationships/font" Target="fonts/Roboto-boldItalic.fntdata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139" Type="http://schemas.openxmlformats.org/officeDocument/2006/relationships/font" Target="fonts/Raleway-italic.fntdata"/><Relationship Id="rId138" Type="http://schemas.openxmlformats.org/officeDocument/2006/relationships/font" Target="fonts/Raleway-bold.fntdata"/><Relationship Id="rId137" Type="http://schemas.openxmlformats.org/officeDocument/2006/relationships/font" Target="fonts/Raleway-regular.fntdata"/><Relationship Id="rId132" Type="http://schemas.openxmlformats.org/officeDocument/2006/relationships/slide" Target="slides/slide126.xml"/><Relationship Id="rId131" Type="http://schemas.openxmlformats.org/officeDocument/2006/relationships/slide" Target="slides/slide125.xml"/><Relationship Id="rId130" Type="http://schemas.openxmlformats.org/officeDocument/2006/relationships/slide" Target="slides/slide124.xml"/><Relationship Id="rId136" Type="http://schemas.openxmlformats.org/officeDocument/2006/relationships/slide" Target="slides/slide130.xml"/><Relationship Id="rId135" Type="http://schemas.openxmlformats.org/officeDocument/2006/relationships/slide" Target="slides/slide129.xml"/><Relationship Id="rId134" Type="http://schemas.openxmlformats.org/officeDocument/2006/relationships/slide" Target="slides/slide128.xml"/><Relationship Id="rId133" Type="http://schemas.openxmlformats.org/officeDocument/2006/relationships/slide" Target="slides/slide12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154" Type="http://schemas.openxmlformats.org/officeDocument/2006/relationships/font" Target="fonts/OpenSans-boldItalic.fntdata"/><Relationship Id="rId58" Type="http://schemas.openxmlformats.org/officeDocument/2006/relationships/slide" Target="slides/slide52.xml"/><Relationship Id="rId153" Type="http://schemas.openxmlformats.org/officeDocument/2006/relationships/font" Target="fonts/OpenSans-italic.fntdata"/><Relationship Id="rId152" Type="http://schemas.openxmlformats.org/officeDocument/2006/relationships/font" Target="fonts/OpenSans-bold.fntdata"/><Relationship Id="rId151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7201747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7201747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share Menti: https://www.menti.com/alu8fic6knx4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0dc25762d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0dc25762d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336aeadac13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336aeadac1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336aeadac13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336aeadac13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336aeadac13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336aeadac13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36aeadac13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336aeadac13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336aeadac13_0_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336aeadac13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336aeadac13_0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336aeadac13_0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336aeadac13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336aeadac13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336aeadac13_0_7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336aeadac13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336aeadac13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336aeadac13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336aeadac13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336aeadac13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ab4437b8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fab4437b8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336aeadac13_0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336aeadac13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336aeadac13_0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336aeadac13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336aeadac13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336aeadac13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336aeadac13_0_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336aeadac13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336aeadac13_0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336aeadac13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336aeadac13_0_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336aeadac13_0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336aeadac13_0_8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336aeadac13_0_8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336aeadac13_0_8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336aeadac13_0_8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336aeadac13_0_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4" name="Google Shape;1254;g336aeadac13_0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336aeadac13_0_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336aeadac13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10f2689f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610f2689f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336aeadac13_0_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336aeadac13_0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336aeadac13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336aeadac13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336aeadac13_0_1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336aeadac13_0_1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336aeadac13_0_10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336aeadac13_0_10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3075796cf05_1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3075796cf05_1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3075796cf05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3075796cf05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336aeadac13_0_1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336aeadac13_0_1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336aeadac13_0_1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336aeadac13_0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36108500a7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36108500a7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36108500a7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36108500a7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dc2576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dc2576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Link to share Menti: https://www.menti.com/alu8fic6knx4</a:t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36108500a7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36108500a7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6aeadac13_0_9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36aeadac13_0_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10f2689f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610f2689f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0dc25762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60dc25762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0dc25762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60dc25762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60dc25762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60dc25762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0dc25762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60dc25762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75796cf0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75796cf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0dc25762d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60dc25762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0dc25762d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60dc25762d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60dc25762d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60dc25762d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10f2689f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610f2689f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60dc25762d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60dc25762d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60dc25762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60dc25762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60dc25762d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60dc25762d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60dc25762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60dc25762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0dc25762d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60dc25762d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60dc25762d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60dc25762d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10f2689f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10f2689f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60dc25762d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60dc25762d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60dc25762d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60dc25762d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0dc25762d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60dc25762d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60dc25762d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60dc25762d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dc25762d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dc25762d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610f2689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610f2689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60dc25762d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60dc25762d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60dc25762d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60dc25762d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60dc25762d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60dc25762d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60dc25762d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60dc25762d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6aeadac13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6aeadac13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60dc25762d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60dc25762d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10f2689f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610f2689f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36aeadac13_0_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36aeadac13_0_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6aeadac13_0_9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36aeadac13_0_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60dc25762d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60dc25762d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36aeadac13_0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36aeadac13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60dc25762d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60dc25762d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60dc25762d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60dc25762d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60dc25762d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60dc25762d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60dc25762d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60dc25762d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0dc25762d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60dc25762d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075796cf05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075796cf05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6aeadac1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36aeadac1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36aeadac13_0_10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36aeadac13_0_1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36aeadac1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36aeadac1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6aeadac1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6aeadac1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36aeadac13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36aeadac13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36aeadac13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36aeadac1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36aeadac13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36aeadac1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36aeadac1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36aeadac1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6aeadac1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6aeadac1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0dc25762d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0dc25762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36aeadac13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36aeadac13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36aeadac13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36aeadac13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36aeadac13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36aeadac13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36aeadac13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36aeadac13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36aeadac13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36aeadac13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36aeadac13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36aeadac13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36aeadac13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336aeadac13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36aeadac13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36aeadac13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36aeadac13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36aeadac13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36aeadac13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336aeadac13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10f2689f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10f2689f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36aeadac13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336aeadac13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36aeadac13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336aeadac13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36aeadac13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336aeadac13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36aeadac13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36aeadac13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36aeadac13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336aeadac13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36aeadac13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336aeadac13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075796cf05_1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3075796cf05_1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6108500a7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36108500a7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360dc25762d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360dc25762d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60dc25762d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360dc25762d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10f2689f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10f2689f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360dc25762d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360dc25762d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360dc25762d_0_4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360dc25762d_0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60dc25762d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60dc25762d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60dc25762d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360dc25762d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60dc25762d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360dc25762d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360dc25762d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360dc25762d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6108500a7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36108500a7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36108500a7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36108500a7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36108500a7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36108500a7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36108500a7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36108500a7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10f2689f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610f2689f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36108500a7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36108500a7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36108500a7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36108500a7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336aeadac13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336aeadac13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60fa2f0ca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360fa2f0ca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360fa2f0ca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360fa2f0ca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336aeadac13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336aeadac13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336aeadac13_0_6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336aeadac13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336aeadac13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336aeadac13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336aeadac13_0_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336aeadac13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36aeadac13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36aeadac13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eamline2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6328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0959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40.png"/><Relationship Id="rId5" Type="http://schemas.openxmlformats.org/officeDocument/2006/relationships/image" Target="../media/image37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40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40.png"/><Relationship Id="rId4" Type="http://schemas.openxmlformats.org/officeDocument/2006/relationships/image" Target="../media/image44.png"/><Relationship Id="rId5" Type="http://schemas.openxmlformats.org/officeDocument/2006/relationships/hyperlink" Target="https://pubmed.ncbi.nlm.nih.gov/38737431" TargetMode="External"/><Relationship Id="rId6" Type="http://schemas.openxmlformats.org/officeDocument/2006/relationships/image" Target="../media/image37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8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9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0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1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2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3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4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43.png"/><Relationship Id="rId4" Type="http://schemas.openxmlformats.org/officeDocument/2006/relationships/hyperlink" Target="https://pubmed.ncbi.nlm.nih.gov/38737431" TargetMode="External"/><Relationship Id="rId5" Type="http://schemas.openxmlformats.org/officeDocument/2006/relationships/image" Target="../media/image37.pn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6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7.xml"/><Relationship Id="rId3" Type="http://schemas.openxmlformats.org/officeDocument/2006/relationships/hyperlink" Target="https://www.mdcalc.com/calc/10564/2023-duke-international-society-cardiovascular-infectious-diseases-iscvid-criteria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37.pn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Relationship Id="rId3" Type="http://schemas.openxmlformats.org/officeDocument/2006/relationships/hyperlink" Target="https://pubmed.ncbi.nlm.nih.gov/38369059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37.png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Relationship Id="rId3" Type="http://schemas.openxmlformats.org/officeDocument/2006/relationships/hyperlink" Target="https://pubmed.ncbi.nlm.nih.gov/38369059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Relationship Id="rId3" Type="http://schemas.openxmlformats.org/officeDocument/2006/relationships/hyperlink" Target="https://pubmed.ncbi.nlm.nih.gov/38369059" TargetMode="External"/><Relationship Id="rId4" Type="http://schemas.openxmlformats.org/officeDocument/2006/relationships/image" Target="../media/image31.png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Relationship Id="rId3" Type="http://schemas.openxmlformats.org/officeDocument/2006/relationships/hyperlink" Target="https://pubmed.ncbi.nlm.nih.gov/38369059" TargetMode="External"/><Relationship Id="rId4" Type="http://schemas.openxmlformats.org/officeDocument/2006/relationships/image" Target="../media/image31.png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2.xml"/><Relationship Id="rId3" Type="http://schemas.openxmlformats.org/officeDocument/2006/relationships/hyperlink" Target="https://pubmed.ncbi.nlm.nih.gov/38369059" TargetMode="External"/><Relationship Id="rId4" Type="http://schemas.openxmlformats.org/officeDocument/2006/relationships/image" Target="../media/image31.png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3.xml"/><Relationship Id="rId3" Type="http://schemas.openxmlformats.org/officeDocument/2006/relationships/hyperlink" Target="https://pubmed.ncbi.nlm.nih.gov/38369059" TargetMode="External"/><Relationship Id="rId4" Type="http://schemas.openxmlformats.org/officeDocument/2006/relationships/image" Target="../media/image31.png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Relationship Id="rId3" Type="http://schemas.openxmlformats.org/officeDocument/2006/relationships/hyperlink" Target="https://www.hunterratliff1.com/talk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32.png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hyperlink" Target="https://acsdriskcalc.research.sts.org/calculati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0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7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2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2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8.xml"/><Relationship Id="rId3" Type="http://schemas.openxmlformats.org/officeDocument/2006/relationships/hyperlink" Target="https://pubmed.ncbi.nlm.nih.gov/26373316" TargetMode="External"/><Relationship Id="rId4" Type="http://schemas.openxmlformats.org/officeDocument/2006/relationships/image" Target="../media/image24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s://pubmed.ncbi.nlm.nih.gov/26373316" TargetMode="External"/><Relationship Id="rId4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7.png"/><Relationship Id="rId4" Type="http://schemas.openxmlformats.org/officeDocument/2006/relationships/hyperlink" Target="https://pubmed.ncbi.nlm.nih.gov/26373316" TargetMode="Externa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7.png"/><Relationship Id="rId4" Type="http://schemas.openxmlformats.org/officeDocument/2006/relationships/hyperlink" Target="https://pubmed.ncbi.nlm.nih.gov/26373316" TargetMode="Externa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hyperlink" Target="https://pubmed.ncbi.nlm.nih.gov/37622656" TargetMode="External"/><Relationship Id="rId4" Type="http://schemas.openxmlformats.org/officeDocument/2006/relationships/image" Target="../media/image26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hyperlink" Target="https://pubmed.ncbi.nlm.nih.gov/37622656" TargetMode="External"/><Relationship Id="rId4" Type="http://schemas.openxmlformats.org/officeDocument/2006/relationships/image" Target="../media/image26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6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hyperlink" Target="https://pubmed.ncbi.nlm.nih.gov/37622656" TargetMode="External"/><Relationship Id="rId4" Type="http://schemas.openxmlformats.org/officeDocument/2006/relationships/image" Target="../media/image26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hyperlink" Target="https://pubmed.ncbi.nlm.nih.gov/37622656" TargetMode="External"/><Relationship Id="rId4" Type="http://schemas.openxmlformats.org/officeDocument/2006/relationships/image" Target="../media/image26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2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hyperlink" Target="https://pubmed.ncbi.nlm.nih.gov/38832929" TargetMode="External"/><Relationship Id="rId4" Type="http://schemas.openxmlformats.org/officeDocument/2006/relationships/image" Target="../media/image35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38.png"/><Relationship Id="rId4" Type="http://schemas.openxmlformats.org/officeDocument/2006/relationships/hyperlink" Target="https://pubmed.ncbi.nlm.nih.gov/38832929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8.png"/><Relationship Id="rId4" Type="http://schemas.openxmlformats.org/officeDocument/2006/relationships/hyperlink" Target="https://pubmed.ncbi.nlm.nih.gov/38832929" TargetMode="Externa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2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36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36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31.png"/><Relationship Id="rId6" Type="http://schemas.openxmlformats.org/officeDocument/2006/relationships/image" Target="../media/image37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6.xml"/><Relationship Id="rId3" Type="http://schemas.openxmlformats.org/officeDocument/2006/relationships/hyperlink" Target="https://www.mdcalc.com/calc/10564/2023-duke-international-society-cardiovascular-infectious-diseases-iscvid-criteria" TargetMode="External"/><Relationship Id="rId4" Type="http://schemas.openxmlformats.org/officeDocument/2006/relationships/image" Target="../media/image31.png"/><Relationship Id="rId5" Type="http://schemas.openxmlformats.org/officeDocument/2006/relationships/image" Target="../media/image37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37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hyperlink" Target="https://pubmed.ncbi.nlm.nih.gov/38737431" TargetMode="External"/><Relationship Id="rId4" Type="http://schemas.openxmlformats.org/officeDocument/2006/relationships/image" Target="../media/image40.png"/><Relationship Id="rId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729625" y="2987150"/>
            <a:ext cx="76881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CLINID </a:t>
            </a:r>
            <a:r>
              <a:rPr b="1"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conference</a:t>
            </a:r>
            <a:endParaRPr b="1"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Hunter Ratliff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06/12/2025</a:t>
            </a:r>
            <a:endParaRPr sz="16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Ages, dates, and other identifying information may have been changed</a:t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858585"/>
                </a:solidFill>
                <a:latin typeface="Open Sans"/>
                <a:ea typeface="Open Sans"/>
                <a:cs typeface="Open Sans"/>
                <a:sym typeface="Open Sans"/>
              </a:rPr>
              <a:t>I have no conflict of interest in relation to this presentation</a:t>
            </a:r>
            <a:endParaRPr i="1" sz="1600">
              <a:solidFill>
                <a:srgbClr val="85858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488" y="1357237"/>
            <a:ext cx="1407750" cy="14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2125" y="1385824"/>
            <a:ext cx="1519400" cy="13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613" y="1318300"/>
            <a:ext cx="1350575" cy="135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5225" y="1200937"/>
            <a:ext cx="1720349" cy="17203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674075" y="1047750"/>
            <a:ext cx="1011000" cy="24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Physical exam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Vitals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115/65  |  93 bpm  |  36.8 °C  |  94%  |  </a:t>
            </a:r>
            <a:r>
              <a:rPr b="1" lang="en" sz="1400">
                <a:solidFill>
                  <a:srgbClr val="3B71CA"/>
                </a:solidFill>
              </a:rPr>
              <a:t>42.68</a:t>
            </a:r>
            <a:r>
              <a:rPr lang="en" sz="1400"/>
              <a:t> </a:t>
            </a:r>
            <a:r>
              <a:rPr lang="en" sz="1400">
                <a:solidFill>
                  <a:schemeClr val="accent1"/>
                </a:solidFill>
              </a:rPr>
              <a:t>kg/m² 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Gen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alert and oriented, NAD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ENT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EOMI grossly, sclera color: anicteric sclerae; MMM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Resp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normal respiratory effort </a:t>
            </a:r>
            <a:r>
              <a:rPr b="1" lang="en" sz="1400">
                <a:solidFill>
                  <a:srgbClr val="3B71CA"/>
                </a:solidFill>
              </a:rPr>
              <a:t>on 5L O2</a:t>
            </a:r>
            <a:r>
              <a:rPr lang="en" sz="1400">
                <a:solidFill>
                  <a:schemeClr val="accent1"/>
                </a:solidFill>
              </a:rPr>
              <a:t>, symmetric chest rise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CV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irregular but </a:t>
            </a:r>
            <a:r>
              <a:rPr b="1" lang="en" sz="1400">
                <a:solidFill>
                  <a:srgbClr val="0C622E"/>
                </a:solidFill>
              </a:rPr>
              <a:t>no murmurs</a:t>
            </a:r>
            <a:r>
              <a:rPr lang="en" sz="1400">
                <a:solidFill>
                  <a:schemeClr val="accent1"/>
                </a:solidFill>
              </a:rPr>
              <a:t>; extremities perfused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GI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non-distended; no rebound or guarding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Ext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no clubbing or cyanosis; </a:t>
            </a:r>
            <a:r>
              <a:rPr b="1" lang="en" sz="1400">
                <a:solidFill>
                  <a:srgbClr val="3B71CA"/>
                </a:solidFill>
              </a:rPr>
              <a:t>1+ BLE edema</a:t>
            </a:r>
            <a:r>
              <a:rPr lang="en" sz="1400"/>
              <a:t>; </a:t>
            </a:r>
            <a:r>
              <a:rPr lang="en" sz="1400">
                <a:solidFill>
                  <a:schemeClr val="accent1"/>
                </a:solidFill>
              </a:rPr>
              <a:t>RUE AVF w/ thrill but</a:t>
            </a:r>
            <a:r>
              <a:rPr lang="en" sz="1400"/>
              <a:t> </a:t>
            </a:r>
            <a:r>
              <a:rPr b="1" lang="en" sz="1400">
                <a:solidFill>
                  <a:srgbClr val="0C622E"/>
                </a:solidFill>
              </a:rPr>
              <a:t>no TTP, calor, or discharge</a:t>
            </a:r>
            <a:endParaRPr b="1" sz="1400">
              <a:solidFill>
                <a:srgbClr val="0C622E"/>
              </a:solidFill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3103050" y="3654175"/>
            <a:ext cx="2941500" cy="6915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Blood cultures</a:t>
            </a:r>
            <a:r>
              <a:rPr lang="en" sz="15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from HD were positive → Direct admission</a:t>
            </a:r>
            <a:endParaRPr sz="15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1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Pathogens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06" name="Google Shape;1106;p112"/>
          <p:cNvSpPr txBox="1"/>
          <p:nvPr>
            <p:ph idx="1" type="body"/>
          </p:nvPr>
        </p:nvSpPr>
        <p:spPr>
          <a:xfrm>
            <a:off x="729450" y="1393075"/>
            <a:ext cx="3439500" cy="34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42 cases were </a:t>
            </a:r>
            <a:r>
              <a:rPr b="1" lang="en">
                <a:solidFill>
                  <a:srgbClr val="896110"/>
                </a:solidFill>
              </a:rPr>
              <a:t>community-acquired</a:t>
            </a:r>
            <a:endParaRPr b="1">
              <a:solidFill>
                <a:srgbClr val="896110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Enterococcus faecalis (36%)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Staphylococcus aureus (29%)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DF382C"/>
                </a:solidFill>
              </a:rPr>
              <a:t>11</a:t>
            </a:r>
            <a:r>
              <a:rPr b="1" lang="en"/>
              <a:t> of these </a:t>
            </a:r>
            <a:r>
              <a:rPr b="1" lang="en">
                <a:solidFill>
                  <a:srgbClr val="DF382C"/>
                </a:solidFill>
              </a:rPr>
              <a:t>12 cases</a:t>
            </a:r>
            <a:r>
              <a:rPr lang="en"/>
              <a:t> were </a:t>
            </a:r>
            <a:r>
              <a:rPr b="1" lang="en">
                <a:solidFill>
                  <a:srgbClr val="DF382C"/>
                </a:solidFill>
              </a:rPr>
              <a:t>MSSA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Streptococci spp (14%)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Coagulase-negative staph (9%)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Other (12%)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Only one (2%) fungal (C albicans)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Only one (2%) gram negative (ESBL E cloacae; Tx w/ mino)</a:t>
            </a:r>
            <a:endParaRPr/>
          </a:p>
        </p:txBody>
      </p:sp>
      <p:pic>
        <p:nvPicPr>
          <p:cNvPr id="1107" name="Google Shape;1107;p112" title="Rplot.png"/>
          <p:cNvPicPr preferRelativeResize="0"/>
          <p:nvPr/>
        </p:nvPicPr>
        <p:blipFill rotWithShape="1">
          <a:blip r:embed="rId4">
            <a:alphaModFix/>
          </a:blip>
          <a:srcRect b="46524" l="0" r="0" t="0"/>
          <a:stretch/>
        </p:blipFill>
        <p:spPr>
          <a:xfrm>
            <a:off x="4212975" y="2398075"/>
            <a:ext cx="4762500" cy="13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12" title="Rplot.png"/>
          <p:cNvPicPr preferRelativeResize="0"/>
          <p:nvPr/>
        </p:nvPicPr>
        <p:blipFill rotWithShape="1">
          <a:blip r:embed="rId4">
            <a:alphaModFix/>
          </a:blip>
          <a:srcRect b="0" l="0" r="0" t="89032"/>
          <a:stretch/>
        </p:blipFill>
        <p:spPr>
          <a:xfrm>
            <a:off x="4168950" y="3773375"/>
            <a:ext cx="4762500" cy="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12" title="Rplot.png"/>
          <p:cNvPicPr preferRelativeResize="0"/>
          <p:nvPr/>
        </p:nvPicPr>
        <p:blipFill rotWithShape="1">
          <a:blip r:embed="rId4">
            <a:alphaModFix/>
          </a:blip>
          <a:srcRect b="10683" l="29541" r="27774" t="60826"/>
          <a:stretch/>
        </p:blipFill>
        <p:spPr>
          <a:xfrm>
            <a:off x="4212975" y="3773369"/>
            <a:ext cx="3038025" cy="10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1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</a:t>
            </a:r>
            <a:r>
              <a:rPr lang="en"/>
              <a:t>Suppressive </a:t>
            </a:r>
            <a:r>
              <a:rPr lang="en"/>
              <a:t>agents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16" name="Google Shape;1116;p113"/>
          <p:cNvSpPr txBox="1"/>
          <p:nvPr>
            <p:ph idx="1" type="body"/>
          </p:nvPr>
        </p:nvSpPr>
        <p:spPr>
          <a:xfrm>
            <a:off x="729450" y="1393075"/>
            <a:ext cx="4707000" cy="23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Doxycycline (</a:t>
            </a:r>
            <a:r>
              <a:rPr b="1" lang="en"/>
              <a:t>45</a:t>
            </a:r>
            <a:r>
              <a:rPr b="1" lang="en"/>
              <a:t>%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Amoxicillin (</a:t>
            </a:r>
            <a:r>
              <a:rPr b="1" lang="en"/>
              <a:t>45</a:t>
            </a:r>
            <a:r>
              <a:rPr b="1" lang="en"/>
              <a:t>%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Bactrim (</a:t>
            </a:r>
            <a:r>
              <a:rPr b="1" lang="en"/>
              <a:t>5</a:t>
            </a:r>
            <a:r>
              <a:rPr b="1" lang="en"/>
              <a:t>%</a:t>
            </a:r>
            <a:r>
              <a:rPr lang="en"/>
              <a:t>, n=2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Fluconazole</a:t>
            </a:r>
            <a:r>
              <a:rPr lang="en"/>
              <a:t> &amp; minocycline (</a:t>
            </a:r>
            <a:r>
              <a:rPr b="1" lang="en"/>
              <a:t>2</a:t>
            </a:r>
            <a:r>
              <a:rPr b="1" lang="en"/>
              <a:t>%</a:t>
            </a:r>
            <a:r>
              <a:rPr lang="en"/>
              <a:t>, n=1</a:t>
            </a:r>
            <a:r>
              <a:rPr lang="en"/>
              <a:t>)</a:t>
            </a:r>
            <a:endParaRPr/>
          </a:p>
        </p:txBody>
      </p:sp>
      <p:pic>
        <p:nvPicPr>
          <p:cNvPr id="1117" name="Google Shape;1117;p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113" title="Rplot.png"/>
          <p:cNvPicPr preferRelativeResize="0"/>
          <p:nvPr/>
        </p:nvPicPr>
        <p:blipFill rotWithShape="1">
          <a:blip r:embed="rId5">
            <a:alphaModFix/>
          </a:blip>
          <a:srcRect b="46524" l="0" r="0" t="0"/>
          <a:stretch/>
        </p:blipFill>
        <p:spPr>
          <a:xfrm>
            <a:off x="791300" y="2883475"/>
            <a:ext cx="4762500" cy="13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113" title="Rplot.png"/>
          <p:cNvPicPr preferRelativeResize="0"/>
          <p:nvPr/>
        </p:nvPicPr>
        <p:blipFill rotWithShape="1">
          <a:blip r:embed="rId5">
            <a:alphaModFix/>
          </a:blip>
          <a:srcRect b="0" l="0" r="0" t="89032"/>
          <a:stretch/>
        </p:blipFill>
        <p:spPr>
          <a:xfrm>
            <a:off x="701700" y="4308250"/>
            <a:ext cx="4762500" cy="2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113" title="Rplot.png"/>
          <p:cNvPicPr preferRelativeResize="0"/>
          <p:nvPr/>
        </p:nvPicPr>
        <p:blipFill rotWithShape="1">
          <a:blip r:embed="rId5">
            <a:alphaModFix/>
          </a:blip>
          <a:srcRect b="10683" l="29541" r="27774" t="60826"/>
          <a:stretch/>
        </p:blipFill>
        <p:spPr>
          <a:xfrm>
            <a:off x="5846900" y="3213194"/>
            <a:ext cx="3038025" cy="109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1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Surgical indications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26" name="Google Shape;1126;p114"/>
          <p:cNvSpPr txBox="1"/>
          <p:nvPr>
            <p:ph idx="1" type="body"/>
          </p:nvPr>
        </p:nvSpPr>
        <p:spPr>
          <a:xfrm>
            <a:off x="729450" y="1393075"/>
            <a:ext cx="6077400" cy="28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38/42 cases (</a:t>
            </a:r>
            <a:r>
              <a:rPr b="1" lang="en">
                <a:solidFill>
                  <a:srgbClr val="DF382C"/>
                </a:solidFill>
              </a:rPr>
              <a:t>90%</a:t>
            </a:r>
            <a:r>
              <a:rPr lang="en"/>
              <a:t>) had a </a:t>
            </a:r>
            <a:r>
              <a:rPr lang="en" u="sng"/>
              <a:t>theoretical</a:t>
            </a:r>
            <a:r>
              <a:rPr lang="en"/>
              <a:t> </a:t>
            </a:r>
            <a:r>
              <a:rPr b="1" lang="en">
                <a:solidFill>
                  <a:srgbClr val="DF382C"/>
                </a:solidFill>
              </a:rPr>
              <a:t>indication for surgery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50% of the indicated surgeries were valvular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42% CIED extraction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</a:t>
            </a:r>
            <a:r>
              <a:rPr lang="en"/>
              <a:t>xtraction c</a:t>
            </a:r>
            <a:r>
              <a:rPr lang="en"/>
              <a:t>onsidered surgical as ¾ had material implanted </a:t>
            </a:r>
            <a:r>
              <a:rPr lang="en" u="sng"/>
              <a:t>&gt;</a:t>
            </a:r>
            <a:r>
              <a:rPr lang="en"/>
              <a:t>4 years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High risk of conversion to sternotomy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8% had both indications</a:t>
            </a:r>
            <a:endParaRPr/>
          </a:p>
        </p:txBody>
      </p:sp>
      <p:pic>
        <p:nvPicPr>
          <p:cNvPr id="1127" name="Google Shape;1127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" name="Google Shape;1132;p115" title="Rplot.png"/>
          <p:cNvPicPr preferRelativeResize="0"/>
          <p:nvPr/>
        </p:nvPicPr>
        <p:blipFill rotWithShape="1">
          <a:blip r:embed="rId3">
            <a:alphaModFix/>
          </a:blip>
          <a:srcRect b="0" l="65848" r="0" t="89032"/>
          <a:stretch/>
        </p:blipFill>
        <p:spPr>
          <a:xfrm>
            <a:off x="6154093" y="4395500"/>
            <a:ext cx="2261126" cy="3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115" title="Rplot.png"/>
          <p:cNvPicPr preferRelativeResize="0"/>
          <p:nvPr/>
        </p:nvPicPr>
        <p:blipFill rotWithShape="1">
          <a:blip r:embed="rId4">
            <a:alphaModFix/>
          </a:blip>
          <a:srcRect b="23371" l="23585" r="23722" t="0"/>
          <a:stretch/>
        </p:blipFill>
        <p:spPr>
          <a:xfrm>
            <a:off x="5882075" y="2090800"/>
            <a:ext cx="2476500" cy="24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11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SAT indications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35" name="Google Shape;1135;p115"/>
          <p:cNvSpPr txBox="1"/>
          <p:nvPr>
            <p:ph idx="1" type="body"/>
          </p:nvPr>
        </p:nvSpPr>
        <p:spPr>
          <a:xfrm>
            <a:off x="729450" y="1393075"/>
            <a:ext cx="4707000" cy="23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uppressive antimicrobial therapy (</a:t>
            </a:r>
            <a:r>
              <a:rPr b="1" lang="en">
                <a:solidFill>
                  <a:srgbClr val="14A44D"/>
                </a:solidFill>
              </a:rPr>
              <a:t>SAT</a:t>
            </a:r>
            <a:r>
              <a:rPr lang="en"/>
              <a:t>) indications: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Surgery theoretically indicated but not done (</a:t>
            </a:r>
            <a:r>
              <a:rPr b="1" lang="en"/>
              <a:t>67%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Had surgery, but incomplete source control</a:t>
            </a:r>
            <a:r>
              <a:rPr lang="en"/>
              <a:t> (</a:t>
            </a:r>
            <a:r>
              <a:rPr b="1" lang="en"/>
              <a:t>14%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Persistent infection source (</a:t>
            </a:r>
            <a:r>
              <a:rPr b="1" lang="en"/>
              <a:t>12%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Multiple reasons (</a:t>
            </a:r>
            <a:r>
              <a:rPr b="1" lang="en"/>
              <a:t>7%</a:t>
            </a:r>
            <a:r>
              <a:rPr lang="en"/>
              <a:t>)</a:t>
            </a:r>
            <a:endParaRPr/>
          </a:p>
        </p:txBody>
      </p:sp>
      <p:pic>
        <p:nvPicPr>
          <p:cNvPr id="1136" name="Google Shape;1136;p115" title="Rplot.png"/>
          <p:cNvPicPr preferRelativeResize="0"/>
          <p:nvPr/>
        </p:nvPicPr>
        <p:blipFill rotWithShape="1">
          <a:blip r:embed="rId4">
            <a:alphaModFix/>
          </a:blip>
          <a:srcRect b="6024" l="17955" r="16560" t="78625"/>
          <a:stretch/>
        </p:blipFill>
        <p:spPr>
          <a:xfrm>
            <a:off x="496950" y="3115575"/>
            <a:ext cx="5232725" cy="81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1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Side effects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43" name="Google Shape;1143;p116"/>
          <p:cNvSpPr txBox="1"/>
          <p:nvPr>
            <p:ph idx="1" type="body"/>
          </p:nvPr>
        </p:nvSpPr>
        <p:spPr>
          <a:xfrm>
            <a:off x="729450" y="1393075"/>
            <a:ext cx="5952600" cy="23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12%</a:t>
            </a:r>
            <a:r>
              <a:rPr lang="en"/>
              <a:t> had </a:t>
            </a:r>
            <a:r>
              <a:rPr b="1" lang="en">
                <a:solidFill>
                  <a:srgbClr val="DF382C"/>
                </a:solidFill>
              </a:rPr>
              <a:t>adverse</a:t>
            </a:r>
            <a:r>
              <a:rPr b="1" lang="en">
                <a:solidFill>
                  <a:srgbClr val="DF382C"/>
                </a:solidFill>
              </a:rPr>
              <a:t> events</a:t>
            </a:r>
            <a:r>
              <a:rPr lang="en"/>
              <a:t> of SAT </a:t>
            </a:r>
            <a:r>
              <a:rPr b="1" lang="en">
                <a:solidFill>
                  <a:srgbClr val="3B71CA"/>
                </a:solidFill>
              </a:rPr>
              <a:t>at 1 year</a:t>
            </a:r>
            <a:r>
              <a:rPr lang="en"/>
              <a:t> </a:t>
            </a:r>
            <a:r>
              <a:rPr lang="en">
                <a:solidFill>
                  <a:srgbClr val="9E9E9E"/>
                </a:solidFill>
              </a:rPr>
              <a:t>(</a:t>
            </a:r>
            <a:r>
              <a:rPr lang="en">
                <a:solidFill>
                  <a:srgbClr val="9E9E9E"/>
                </a:solidFill>
              </a:rPr>
              <a:t>Kaplan-Meier estimator)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</a:t>
            </a:r>
            <a:r>
              <a:rPr b="1" lang="en"/>
              <a:t>side effects were mild</a:t>
            </a:r>
            <a:r>
              <a:rPr lang="en"/>
              <a:t>, without therapy interruption</a:t>
            </a:r>
            <a:endParaRPr/>
          </a:p>
        </p:txBody>
      </p:sp>
      <p:pic>
        <p:nvPicPr>
          <p:cNvPr id="1144" name="Google Shape;1144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1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Side effects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50" name="Google Shape;1150;p117"/>
          <p:cNvSpPr txBox="1"/>
          <p:nvPr>
            <p:ph idx="1" type="body"/>
          </p:nvPr>
        </p:nvSpPr>
        <p:spPr>
          <a:xfrm>
            <a:off x="729450" y="1393075"/>
            <a:ext cx="5952600" cy="23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12%</a:t>
            </a:r>
            <a:r>
              <a:rPr lang="en"/>
              <a:t> had </a:t>
            </a:r>
            <a:r>
              <a:rPr b="1" lang="en">
                <a:solidFill>
                  <a:srgbClr val="DF382C"/>
                </a:solidFill>
              </a:rPr>
              <a:t>adverse events</a:t>
            </a:r>
            <a:r>
              <a:rPr lang="en"/>
              <a:t> of SAT </a:t>
            </a:r>
            <a:r>
              <a:rPr b="1" lang="en">
                <a:solidFill>
                  <a:srgbClr val="3B71CA"/>
                </a:solidFill>
              </a:rPr>
              <a:t>at 1 year</a:t>
            </a:r>
            <a:r>
              <a:rPr lang="en"/>
              <a:t> </a:t>
            </a:r>
            <a:r>
              <a:rPr lang="en">
                <a:solidFill>
                  <a:srgbClr val="9E9E9E"/>
                </a:solidFill>
              </a:rPr>
              <a:t>(Kaplan-Meier estimator)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</a:t>
            </a:r>
            <a:r>
              <a:rPr b="1" lang="en"/>
              <a:t>side effects were mild</a:t>
            </a:r>
            <a:r>
              <a:rPr lang="en"/>
              <a:t>, </a:t>
            </a:r>
            <a:r>
              <a:rPr lang="en"/>
              <a:t>without therapy interruption: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Mild diarrhea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Doxy</a:t>
            </a:r>
            <a:r>
              <a:rPr lang="en"/>
              <a:t>: epigastric burning or moderate thrombocytopenia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Mino</a:t>
            </a:r>
            <a:r>
              <a:rPr lang="en"/>
              <a:t>: blue coloration of scars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C diff (across entire cohort)</a:t>
            </a:r>
            <a:endParaRPr/>
          </a:p>
        </p:txBody>
      </p:sp>
      <p:pic>
        <p:nvPicPr>
          <p:cNvPr id="1151" name="Google Shape;1151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1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Side effects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57" name="Google Shape;1157;p118"/>
          <p:cNvSpPr txBox="1"/>
          <p:nvPr>
            <p:ph idx="1" type="body"/>
          </p:nvPr>
        </p:nvSpPr>
        <p:spPr>
          <a:xfrm>
            <a:off x="729450" y="1393075"/>
            <a:ext cx="5952600" cy="23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12%</a:t>
            </a:r>
            <a:r>
              <a:rPr lang="en"/>
              <a:t> had </a:t>
            </a:r>
            <a:r>
              <a:rPr b="1" lang="en">
                <a:solidFill>
                  <a:srgbClr val="DF382C"/>
                </a:solidFill>
              </a:rPr>
              <a:t>adverse events</a:t>
            </a:r>
            <a:r>
              <a:rPr lang="en"/>
              <a:t> of SAT </a:t>
            </a:r>
            <a:r>
              <a:rPr b="1" lang="en">
                <a:solidFill>
                  <a:srgbClr val="3B71CA"/>
                </a:solidFill>
              </a:rPr>
              <a:t>at 1 year</a:t>
            </a:r>
            <a:r>
              <a:rPr lang="en"/>
              <a:t> </a:t>
            </a:r>
            <a:r>
              <a:rPr lang="en">
                <a:solidFill>
                  <a:srgbClr val="9E9E9E"/>
                </a:solidFill>
              </a:rPr>
              <a:t>(Kaplan-Meier estimator)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Most </a:t>
            </a:r>
            <a:r>
              <a:rPr b="1" lang="en"/>
              <a:t>side effects were mild</a:t>
            </a:r>
            <a:r>
              <a:rPr lang="en"/>
              <a:t>, </a:t>
            </a:r>
            <a:r>
              <a:rPr lang="en"/>
              <a:t>without therapy interruption: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Mild diarrhea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Doxy</a:t>
            </a:r>
            <a:r>
              <a:rPr lang="en"/>
              <a:t>: epigastric burning or moderate thrombocytopenia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Mino</a:t>
            </a:r>
            <a:r>
              <a:rPr lang="en"/>
              <a:t>: blue coloration of scars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C diff (across entire cohort)</a:t>
            </a:r>
            <a:endParaRPr/>
          </a:p>
        </p:txBody>
      </p:sp>
      <p:pic>
        <p:nvPicPr>
          <p:cNvPr id="1158" name="Google Shape;1158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118"/>
          <p:cNvSpPr/>
          <p:nvPr/>
        </p:nvSpPr>
        <p:spPr>
          <a:xfrm>
            <a:off x="893900" y="3057975"/>
            <a:ext cx="4593900" cy="11331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Severe AEs</a:t>
            </a:r>
            <a:endParaRPr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 only severe adverse event was AKI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b="1" lang="en" sz="12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Bactrim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(big surprise)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Resolved after stopping (switched to doxy + Augmentin)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Recall, </a:t>
            </a:r>
            <a:r>
              <a:rPr i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only </a:t>
            </a:r>
            <a:r>
              <a:rPr i="1" lang="en" sz="1200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two</a:t>
            </a:r>
            <a:r>
              <a:rPr i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patients received bactrim</a:t>
            </a:r>
            <a:endParaRPr i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1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Interruption &amp; compliance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65" name="Google Shape;1165;p119"/>
          <p:cNvSpPr txBox="1"/>
          <p:nvPr>
            <p:ph idx="1" type="body"/>
          </p:nvPr>
        </p:nvSpPr>
        <p:spPr>
          <a:xfrm>
            <a:off x="729450" y="1393075"/>
            <a:ext cx="5952600" cy="23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13%</a:t>
            </a:r>
            <a:r>
              <a:rPr lang="en"/>
              <a:t> had </a:t>
            </a:r>
            <a:r>
              <a:rPr b="1" lang="en">
                <a:solidFill>
                  <a:srgbClr val="DF382C"/>
                </a:solidFill>
              </a:rPr>
              <a:t>interruption</a:t>
            </a:r>
            <a:r>
              <a:rPr lang="en"/>
              <a:t> of SAT </a:t>
            </a:r>
            <a:r>
              <a:rPr b="1" lang="en">
                <a:solidFill>
                  <a:srgbClr val="3B71CA"/>
                </a:solidFill>
              </a:rPr>
              <a:t>at 1 year</a:t>
            </a:r>
            <a:r>
              <a:rPr lang="en"/>
              <a:t> </a:t>
            </a:r>
            <a:r>
              <a:rPr lang="en">
                <a:solidFill>
                  <a:srgbClr val="9E9E9E"/>
                </a:solidFill>
              </a:rPr>
              <a:t>(Kaplan-Meier estimator)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Two thirds were inadvertent</a:t>
            </a:r>
            <a:r>
              <a:rPr lang="en"/>
              <a:t> (SAT was </a:t>
            </a:r>
            <a:r>
              <a:rPr lang="en"/>
              <a:t>discontinued</a:t>
            </a:r>
            <a:r>
              <a:rPr lang="en"/>
              <a:t> </a:t>
            </a:r>
            <a:r>
              <a:rPr lang="en"/>
              <a:t>because</a:t>
            </a:r>
            <a:r>
              <a:rPr lang="en"/>
              <a:t> of oversight regarding the indication)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None resulted in </a:t>
            </a:r>
            <a:r>
              <a:rPr lang="en"/>
              <a:t>recurrence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12%</a:t>
            </a:r>
            <a:r>
              <a:rPr lang="en"/>
              <a:t> of patients had </a:t>
            </a:r>
            <a:r>
              <a:rPr b="1" lang="en"/>
              <a:t>poor compliance</a:t>
            </a:r>
            <a:r>
              <a:rPr lang="en"/>
              <a:t> (judged by the EMR)</a:t>
            </a:r>
            <a:endParaRPr/>
          </a:p>
        </p:txBody>
      </p:sp>
      <p:pic>
        <p:nvPicPr>
          <p:cNvPr id="1166" name="Google Shape;1166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20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</a:t>
            </a:r>
            <a:r>
              <a:rPr lang="en"/>
              <a:t>Recurrence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72" name="Google Shape;1172;p120"/>
          <p:cNvSpPr txBox="1"/>
          <p:nvPr>
            <p:ph idx="1" type="body"/>
          </p:nvPr>
        </p:nvSpPr>
        <p:spPr>
          <a:xfrm>
            <a:off x="729325" y="1393075"/>
            <a:ext cx="37743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B71CA"/>
                </a:solidFill>
              </a:rPr>
              <a:t>Two </a:t>
            </a:r>
            <a:r>
              <a:rPr b="1" lang="en"/>
              <a:t>had </a:t>
            </a:r>
            <a:r>
              <a:rPr b="1" lang="en" u="sng"/>
              <a:t>reinfections</a:t>
            </a:r>
            <a:r>
              <a:rPr lang="en"/>
              <a:t> (</a:t>
            </a:r>
            <a:r>
              <a:rPr b="1" lang="en">
                <a:solidFill>
                  <a:srgbClr val="3B71CA"/>
                </a:solidFill>
              </a:rPr>
              <a:t>4.8%</a:t>
            </a:r>
            <a:r>
              <a:rPr lang="en"/>
              <a:t>, </a:t>
            </a:r>
            <a:r>
              <a:rPr lang="en">
                <a:solidFill>
                  <a:srgbClr val="9E9E9E"/>
                </a:solidFill>
              </a:rPr>
              <a:t>1 in 21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One was a transplant patient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CRBSI with S epi → switched to mino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One was the PWID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Reinfected with group B strep</a:t>
            </a:r>
            <a:endParaRPr/>
          </a:p>
        </p:txBody>
      </p:sp>
      <p:pic>
        <p:nvPicPr>
          <p:cNvPr id="1173" name="Google Shape;1173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120"/>
          <p:cNvSpPr/>
          <p:nvPr/>
        </p:nvSpPr>
        <p:spPr>
          <a:xfrm>
            <a:off x="4428225" y="1297000"/>
            <a:ext cx="3301800" cy="10476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Terms used here</a:t>
            </a:r>
            <a:endParaRPr sz="13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Relapse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= Infection with same pathogen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Reinfection 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= Infection w/ </a:t>
            </a:r>
            <a:r>
              <a:rPr lang="en" sz="11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another 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pathogen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Recurrence 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= Relapse + reinfection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21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Recurrence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80" name="Google Shape;1180;p121"/>
          <p:cNvSpPr txBox="1"/>
          <p:nvPr>
            <p:ph idx="1" type="body"/>
          </p:nvPr>
        </p:nvSpPr>
        <p:spPr>
          <a:xfrm>
            <a:off x="729325" y="1393075"/>
            <a:ext cx="37743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B71CA"/>
                </a:solidFill>
              </a:rPr>
              <a:t>Two </a:t>
            </a:r>
            <a:r>
              <a:rPr b="1" lang="en"/>
              <a:t>had </a:t>
            </a:r>
            <a:r>
              <a:rPr b="1" lang="en" u="sng"/>
              <a:t>reinfections</a:t>
            </a:r>
            <a:r>
              <a:rPr lang="en"/>
              <a:t> (</a:t>
            </a:r>
            <a:r>
              <a:rPr b="1" lang="en">
                <a:solidFill>
                  <a:srgbClr val="3B71CA"/>
                </a:solidFill>
              </a:rPr>
              <a:t>4.8%</a:t>
            </a:r>
            <a:r>
              <a:rPr lang="en"/>
              <a:t>, </a:t>
            </a:r>
            <a:r>
              <a:rPr lang="en">
                <a:solidFill>
                  <a:srgbClr val="9E9E9E"/>
                </a:solidFill>
              </a:rPr>
              <a:t>1 in 21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One was a transplant patient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CRBSI with S epi → switched to mino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One was the PWID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Reinfected with group B strep</a:t>
            </a:r>
            <a:endParaRPr/>
          </a:p>
        </p:txBody>
      </p:sp>
      <p:pic>
        <p:nvPicPr>
          <p:cNvPr id="1181" name="Google Shape;1181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121"/>
          <p:cNvSpPr/>
          <p:nvPr/>
        </p:nvSpPr>
        <p:spPr>
          <a:xfrm>
            <a:off x="1030375" y="2972600"/>
            <a:ext cx="3172200" cy="16485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PWID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9E9E9E"/>
                </a:solidFill>
                <a:latin typeface="Open Sans"/>
                <a:ea typeface="Open Sans"/>
                <a:cs typeface="Open Sans"/>
                <a:sym typeface="Open Sans"/>
              </a:rPr>
              <a:t>(only one in this cohort)</a:t>
            </a:r>
            <a:endParaRPr sz="1200">
              <a:solidFill>
                <a:srgbClr val="9E9E9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❖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Had an index infection with </a:t>
            </a:r>
            <a:r>
              <a:rPr i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 epi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❖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Tx with Bactrim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➢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Not the AKI patient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❖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PVE (aortic &amp; mitral) + CIED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❖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They were the only death that could be attributed to infection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➢"/>
            </a:pPr>
            <a:r>
              <a:rPr i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More on this later</a:t>
            </a:r>
            <a:endParaRPr i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3" name="Google Shape;1183;p121"/>
          <p:cNvSpPr/>
          <p:nvPr/>
        </p:nvSpPr>
        <p:spPr>
          <a:xfrm>
            <a:off x="4428225" y="1297000"/>
            <a:ext cx="3301800" cy="10476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Terms used here</a:t>
            </a:r>
            <a:endParaRPr sz="13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Relapse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= Infection with same pathogen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Reinfection 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= Infection w/ </a:t>
            </a:r>
            <a:r>
              <a:rPr lang="en" sz="11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another 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pathogen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Recurrence 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= Relapse + reinfection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idx="2" type="body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</a:t>
            </a:r>
            <a:r>
              <a:rPr b="1" lang="en" sz="1400">
                <a:solidFill>
                  <a:srgbClr val="2D6987"/>
                </a:solidFill>
              </a:rPr>
              <a:t>60 y/o F</a:t>
            </a:r>
            <a:r>
              <a:rPr lang="en" sz="1400"/>
              <a:t> with PMH including ESRD (iHD via AVF), s/p TAVR, afib, severe pulm HTN &amp; COPD p/w </a:t>
            </a:r>
            <a:r>
              <a:rPr b="1" lang="en" sz="1400">
                <a:solidFill>
                  <a:srgbClr val="2F5AA2"/>
                </a:solidFill>
              </a:rPr>
              <a:t>5 days</a:t>
            </a:r>
            <a:r>
              <a:rPr lang="en" sz="1400"/>
              <a:t> of </a:t>
            </a:r>
            <a:r>
              <a:rPr b="1" lang="en" sz="1400">
                <a:solidFill>
                  <a:srgbClr val="3B71CA"/>
                </a:solidFill>
              </a:rPr>
              <a:t>chills &amp; malaise</a:t>
            </a:r>
            <a:r>
              <a:rPr lang="en" sz="1400"/>
              <a:t> and was admitted for </a:t>
            </a:r>
            <a:r>
              <a:rPr b="1" lang="en" sz="1400">
                <a:solidFill>
                  <a:srgbClr val="DF382C"/>
                </a:solidFill>
              </a:rPr>
              <a:t>positive blood cultures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Info that may (or may not) be helpful: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Left ear fullness (2 weeks ago, resolved)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Chronic cough</a:t>
            </a:r>
            <a:endParaRPr sz="1400"/>
          </a:p>
        </p:txBody>
      </p:sp>
      <p:sp>
        <p:nvSpPr>
          <p:cNvPr id="152" name="Google Shape;152;p23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Summary</a:t>
            </a:r>
            <a:endParaRPr/>
          </a:p>
        </p:txBody>
      </p:sp>
      <p:grpSp>
        <p:nvGrpSpPr>
          <p:cNvPr id="153" name="Google Shape;153;p23"/>
          <p:cNvGrpSpPr/>
          <p:nvPr/>
        </p:nvGrpSpPr>
        <p:grpSpPr>
          <a:xfrm>
            <a:off x="4968000" y="641203"/>
            <a:ext cx="4094300" cy="1192536"/>
            <a:chOff x="3978500" y="946003"/>
            <a:chExt cx="4094300" cy="1192536"/>
          </a:xfrm>
        </p:grpSpPr>
        <p:grpSp>
          <p:nvGrpSpPr>
            <p:cNvPr id="154" name="Google Shape;154;p23"/>
            <p:cNvGrpSpPr/>
            <p:nvPr/>
          </p:nvGrpSpPr>
          <p:grpSpPr>
            <a:xfrm>
              <a:off x="4734025" y="1140951"/>
              <a:ext cx="529800" cy="997589"/>
              <a:chOff x="4318975" y="1083450"/>
              <a:chExt cx="529800" cy="738244"/>
            </a:xfrm>
          </p:grpSpPr>
          <p:sp>
            <p:nvSpPr>
              <p:cNvPr id="155" name="Google Shape;155;p23"/>
              <p:cNvSpPr/>
              <p:nvPr/>
            </p:nvSpPr>
            <p:spPr>
              <a:xfrm>
                <a:off x="4517125" y="1086094"/>
                <a:ext cx="133500" cy="735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56" name="Google Shape;156;p2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57" name="Google Shape;157;p23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Chills at HD, some fatigue</a:t>
              </a:r>
              <a:endParaRPr b="1" sz="13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23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Wed</a:t>
              </a:r>
              <a:endParaRPr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9" name="Google Shape;159;p23"/>
          <p:cNvGrpSpPr/>
          <p:nvPr/>
        </p:nvGrpSpPr>
        <p:grpSpPr>
          <a:xfrm>
            <a:off x="4968000" y="1594859"/>
            <a:ext cx="4094300" cy="993903"/>
            <a:chOff x="3978500" y="946003"/>
            <a:chExt cx="4094300" cy="993903"/>
          </a:xfrm>
        </p:grpSpPr>
        <p:grpSp>
          <p:nvGrpSpPr>
            <p:cNvPr id="160" name="Google Shape;160;p23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161" name="Google Shape;161;p23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2" name="Google Shape;162;p2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3" name="Google Shape;163;p23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Chills again → </a:t>
              </a:r>
              <a:r>
                <a:rPr b="1" lang="en" sz="13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collected BCx</a:t>
              </a:r>
              <a:endParaRPr b="1" sz="1300">
                <a:solidFill>
                  <a:srgbClr val="3B71CA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p23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Friday</a:t>
              </a:r>
              <a:endParaRPr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5" name="Google Shape;165;p23"/>
          <p:cNvGrpSpPr/>
          <p:nvPr/>
        </p:nvGrpSpPr>
        <p:grpSpPr>
          <a:xfrm>
            <a:off x="4968000" y="2388332"/>
            <a:ext cx="4094300" cy="733652"/>
            <a:chOff x="3978500" y="946003"/>
            <a:chExt cx="4094300" cy="733652"/>
          </a:xfrm>
        </p:grpSpPr>
        <p:grpSp>
          <p:nvGrpSpPr>
            <p:cNvPr id="166" name="Google Shape;166;p23"/>
            <p:cNvGrpSpPr/>
            <p:nvPr/>
          </p:nvGrpSpPr>
          <p:grpSpPr>
            <a:xfrm>
              <a:off x="4734025" y="1140951"/>
              <a:ext cx="529800" cy="538705"/>
              <a:chOff x="4318975" y="1083450"/>
              <a:chExt cx="529800" cy="398657"/>
            </a:xfrm>
          </p:grpSpPr>
          <p:sp>
            <p:nvSpPr>
              <p:cNvPr id="167" name="Google Shape;167;p23"/>
              <p:cNvSpPr/>
              <p:nvPr/>
            </p:nvSpPr>
            <p:spPr>
              <a:xfrm>
                <a:off x="4517125" y="1086107"/>
                <a:ext cx="133500" cy="3960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68" name="Google Shape;168;p2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69" name="Google Shape;169;p23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Positive</a:t>
              </a:r>
              <a:r>
                <a:rPr b="1" lang="en" sz="13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 blood cultures</a:t>
              </a:r>
              <a:endParaRPr b="1" sz="13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23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Sunday</a:t>
              </a:r>
              <a:endParaRPr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1" name="Google Shape;171;p23"/>
          <p:cNvGrpSpPr/>
          <p:nvPr/>
        </p:nvGrpSpPr>
        <p:grpSpPr>
          <a:xfrm>
            <a:off x="4835400" y="2931824"/>
            <a:ext cx="4226900" cy="993903"/>
            <a:chOff x="3845900" y="946003"/>
            <a:chExt cx="4226900" cy="993903"/>
          </a:xfrm>
        </p:grpSpPr>
        <p:grpSp>
          <p:nvGrpSpPr>
            <p:cNvPr id="172" name="Google Shape;172;p23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173" name="Google Shape;173;p23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74" name="Google Shape;174;p23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566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75" name="Google Shape;175;p23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Admission</a:t>
              </a:r>
              <a:endParaRPr b="1" sz="13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23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23"/>
            <p:cNvSpPr txBox="1"/>
            <p:nvPr/>
          </p:nvSpPr>
          <p:spPr>
            <a:xfrm>
              <a:off x="3845900" y="973705"/>
              <a:ext cx="8910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11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(Monday)</a:t>
              </a:r>
              <a:endParaRPr sz="11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22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Recurrence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89" name="Google Shape;1189;p122"/>
          <p:cNvSpPr txBox="1"/>
          <p:nvPr>
            <p:ph idx="1" type="body"/>
          </p:nvPr>
        </p:nvSpPr>
        <p:spPr>
          <a:xfrm>
            <a:off x="729325" y="1393075"/>
            <a:ext cx="37743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Two </a:t>
            </a:r>
            <a:r>
              <a:rPr lang="en">
                <a:solidFill>
                  <a:srgbClr val="9E9E9E"/>
                </a:solidFill>
              </a:rPr>
              <a:t>had </a:t>
            </a:r>
            <a:r>
              <a:rPr lang="en" u="sng">
                <a:solidFill>
                  <a:srgbClr val="9E9E9E"/>
                </a:solidFill>
              </a:rPr>
              <a:t>reinfections</a:t>
            </a:r>
            <a:r>
              <a:rPr lang="en">
                <a:solidFill>
                  <a:srgbClr val="9E9E9E"/>
                </a:solidFill>
              </a:rPr>
              <a:t> (</a:t>
            </a:r>
            <a:r>
              <a:rPr b="1" lang="en">
                <a:solidFill>
                  <a:srgbClr val="9E9E9E"/>
                </a:solidFill>
              </a:rPr>
              <a:t>4.8%</a:t>
            </a:r>
            <a:r>
              <a:rPr lang="en">
                <a:solidFill>
                  <a:srgbClr val="9E9E9E"/>
                </a:solidFill>
              </a:rPr>
              <a:t>, 1 in 21)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One was a transplant patient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CRBSI with S epi → switched to mino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One was the PWID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Reinfected with group B strep</a:t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1190" name="Google Shape;1190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122"/>
          <p:cNvSpPr txBox="1"/>
          <p:nvPr>
            <p:ph idx="2" type="body"/>
          </p:nvPr>
        </p:nvSpPr>
        <p:spPr>
          <a:xfrm>
            <a:off x="4643600" y="1393075"/>
            <a:ext cx="4002300" cy="26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Three had relapse</a:t>
            </a:r>
            <a:r>
              <a:rPr lang="en"/>
              <a:t> (7.1%; </a:t>
            </a:r>
            <a:r>
              <a:rPr lang="en">
                <a:solidFill>
                  <a:srgbClr val="9E9E9E"/>
                </a:solidFill>
              </a:rPr>
              <a:t>1 in 14</a:t>
            </a:r>
            <a:r>
              <a:rPr lang="en"/>
              <a:t>) from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i="1" lang="en">
                <a:solidFill>
                  <a:srgbClr val="DF382C"/>
                </a:solidFill>
              </a:rPr>
              <a:t>same </a:t>
            </a:r>
            <a:r>
              <a:rPr lang="en"/>
              <a:t>pathogen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lang="en">
                <a:solidFill>
                  <a:schemeClr val="lt1"/>
                </a:solidFill>
              </a:rPr>
              <a:t>E faecalis on Amox (no prosthetic devices) 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Had severe diverticulosis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Increased Amox 2g → 3g (no relapses)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lang="en">
                <a:solidFill>
                  <a:schemeClr val="lt1"/>
                </a:solidFill>
              </a:rPr>
              <a:t>MSSA on Doxy (CIED) 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Possible femoral graft infection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4 hospitalizations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lang="en">
                <a:solidFill>
                  <a:schemeClr val="lt1"/>
                </a:solidFill>
              </a:rPr>
              <a:t>E faecalis on Amox 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This one is a bit of a mystery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3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Recurrence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197" name="Google Shape;1197;p123"/>
          <p:cNvSpPr txBox="1"/>
          <p:nvPr>
            <p:ph idx="1" type="body"/>
          </p:nvPr>
        </p:nvSpPr>
        <p:spPr>
          <a:xfrm>
            <a:off x="729325" y="1393075"/>
            <a:ext cx="37743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Two </a:t>
            </a:r>
            <a:r>
              <a:rPr lang="en">
                <a:solidFill>
                  <a:srgbClr val="9E9E9E"/>
                </a:solidFill>
              </a:rPr>
              <a:t>had </a:t>
            </a:r>
            <a:r>
              <a:rPr lang="en" u="sng">
                <a:solidFill>
                  <a:srgbClr val="9E9E9E"/>
                </a:solidFill>
              </a:rPr>
              <a:t>reinfections</a:t>
            </a:r>
            <a:r>
              <a:rPr lang="en">
                <a:solidFill>
                  <a:srgbClr val="9E9E9E"/>
                </a:solidFill>
              </a:rPr>
              <a:t> (</a:t>
            </a:r>
            <a:r>
              <a:rPr b="1" lang="en">
                <a:solidFill>
                  <a:srgbClr val="9E9E9E"/>
                </a:solidFill>
              </a:rPr>
              <a:t>4.8%</a:t>
            </a:r>
            <a:r>
              <a:rPr lang="en">
                <a:solidFill>
                  <a:srgbClr val="9E9E9E"/>
                </a:solidFill>
              </a:rPr>
              <a:t>, 1 in 21)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One was a transplant patient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CRBSI with S epi → switched to mino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One was the PWID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Reinfected with group B strep</a:t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1198" name="Google Shape;1198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p123"/>
          <p:cNvSpPr txBox="1"/>
          <p:nvPr>
            <p:ph idx="2" type="body"/>
          </p:nvPr>
        </p:nvSpPr>
        <p:spPr>
          <a:xfrm>
            <a:off x="4643600" y="1393075"/>
            <a:ext cx="4002300" cy="26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Three had relapse</a:t>
            </a:r>
            <a:r>
              <a:rPr lang="en"/>
              <a:t> (7.1%; </a:t>
            </a:r>
            <a:r>
              <a:rPr lang="en">
                <a:solidFill>
                  <a:srgbClr val="9E9E9E"/>
                </a:solidFill>
              </a:rPr>
              <a:t>1 in 14</a:t>
            </a:r>
            <a:r>
              <a:rPr lang="en"/>
              <a:t>) from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i="1" lang="en">
                <a:solidFill>
                  <a:srgbClr val="DF382C"/>
                </a:solidFill>
              </a:rPr>
              <a:t>same </a:t>
            </a:r>
            <a:r>
              <a:rPr lang="en"/>
              <a:t>pathogen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 faecalis on Amox </a:t>
            </a:r>
            <a:r>
              <a:rPr lang="en">
                <a:solidFill>
                  <a:srgbClr val="9E9E9E"/>
                </a:solidFill>
              </a:rPr>
              <a:t>(no prosthetic devices)</a:t>
            </a:r>
            <a:r>
              <a:rPr lang="en"/>
              <a:t>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Had severe diverticulosis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Increased Amox 2g → 3g (no relapses)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lang="en">
                <a:solidFill>
                  <a:schemeClr val="lt1"/>
                </a:solidFill>
              </a:rPr>
              <a:t>MSSA on Doxy (CIED) 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Possible femoral graft infection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4 hospitalizations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lang="en">
                <a:solidFill>
                  <a:schemeClr val="lt1"/>
                </a:solidFill>
              </a:rPr>
              <a:t>E faecalis on Amox 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This one is a bit of a mystery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24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Recurrence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205" name="Google Shape;1205;p124"/>
          <p:cNvSpPr txBox="1"/>
          <p:nvPr>
            <p:ph idx="1" type="body"/>
          </p:nvPr>
        </p:nvSpPr>
        <p:spPr>
          <a:xfrm>
            <a:off x="729325" y="1393075"/>
            <a:ext cx="37743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Two </a:t>
            </a:r>
            <a:r>
              <a:rPr lang="en">
                <a:solidFill>
                  <a:srgbClr val="9E9E9E"/>
                </a:solidFill>
              </a:rPr>
              <a:t>had </a:t>
            </a:r>
            <a:r>
              <a:rPr lang="en" u="sng">
                <a:solidFill>
                  <a:srgbClr val="9E9E9E"/>
                </a:solidFill>
              </a:rPr>
              <a:t>reinfections</a:t>
            </a:r>
            <a:r>
              <a:rPr lang="en">
                <a:solidFill>
                  <a:srgbClr val="9E9E9E"/>
                </a:solidFill>
              </a:rPr>
              <a:t> (</a:t>
            </a:r>
            <a:r>
              <a:rPr b="1" lang="en">
                <a:solidFill>
                  <a:srgbClr val="9E9E9E"/>
                </a:solidFill>
              </a:rPr>
              <a:t>4.8%</a:t>
            </a:r>
            <a:r>
              <a:rPr lang="en">
                <a:solidFill>
                  <a:srgbClr val="9E9E9E"/>
                </a:solidFill>
              </a:rPr>
              <a:t>, 1 in 21)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One was a transplant patient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CRBSI with S epi → switched to mino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One was the PWID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Reinfected with group B strep</a:t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1206" name="Google Shape;1206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124"/>
          <p:cNvSpPr txBox="1"/>
          <p:nvPr>
            <p:ph idx="2" type="body"/>
          </p:nvPr>
        </p:nvSpPr>
        <p:spPr>
          <a:xfrm>
            <a:off x="4643600" y="1393075"/>
            <a:ext cx="4082700" cy="26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Three had relapse</a:t>
            </a:r>
            <a:r>
              <a:rPr lang="en"/>
              <a:t> (7.1%; </a:t>
            </a:r>
            <a:r>
              <a:rPr lang="en">
                <a:solidFill>
                  <a:srgbClr val="9E9E9E"/>
                </a:solidFill>
              </a:rPr>
              <a:t>1 in 14</a:t>
            </a:r>
            <a:r>
              <a:rPr lang="en"/>
              <a:t>) from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i="1" lang="en">
                <a:solidFill>
                  <a:srgbClr val="DF382C"/>
                </a:solidFill>
              </a:rPr>
              <a:t>same </a:t>
            </a:r>
            <a:r>
              <a:rPr lang="en"/>
              <a:t>pathogen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E faecalis on Amox (no prosthetic devices) 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Had severe diverticulosis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Increased Amox 2g → 3g (no relapses)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MSSA on Doxy </a:t>
            </a:r>
            <a:r>
              <a:rPr lang="en">
                <a:solidFill>
                  <a:srgbClr val="9E9E9E"/>
                </a:solidFill>
              </a:rPr>
              <a:t>(CIED) 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Possible femoral graft infection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4 hospitalizations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AutoNum type="arabicPeriod"/>
            </a:pPr>
            <a:r>
              <a:rPr lang="en">
                <a:solidFill>
                  <a:schemeClr val="lt1"/>
                </a:solidFill>
              </a:rPr>
              <a:t>E faecalis on Amox 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</a:pPr>
            <a:r>
              <a:rPr lang="en">
                <a:solidFill>
                  <a:schemeClr val="lt1"/>
                </a:solidFill>
              </a:rPr>
              <a:t>This one is a bit of a mystery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12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Recurrence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213" name="Google Shape;1213;p125"/>
          <p:cNvSpPr txBox="1"/>
          <p:nvPr>
            <p:ph idx="1" type="body"/>
          </p:nvPr>
        </p:nvSpPr>
        <p:spPr>
          <a:xfrm>
            <a:off x="729325" y="1393075"/>
            <a:ext cx="37743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Two </a:t>
            </a:r>
            <a:r>
              <a:rPr lang="en">
                <a:solidFill>
                  <a:srgbClr val="9E9E9E"/>
                </a:solidFill>
              </a:rPr>
              <a:t>had </a:t>
            </a:r>
            <a:r>
              <a:rPr lang="en" u="sng">
                <a:solidFill>
                  <a:srgbClr val="9E9E9E"/>
                </a:solidFill>
              </a:rPr>
              <a:t>reinfections</a:t>
            </a:r>
            <a:r>
              <a:rPr lang="en">
                <a:solidFill>
                  <a:srgbClr val="9E9E9E"/>
                </a:solidFill>
              </a:rPr>
              <a:t> (</a:t>
            </a:r>
            <a:r>
              <a:rPr b="1" lang="en">
                <a:solidFill>
                  <a:srgbClr val="9E9E9E"/>
                </a:solidFill>
              </a:rPr>
              <a:t>4.8%</a:t>
            </a:r>
            <a:r>
              <a:rPr lang="en">
                <a:solidFill>
                  <a:srgbClr val="9E9E9E"/>
                </a:solidFill>
              </a:rPr>
              <a:t>, 1 in 21)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One was a transplant patient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CRBSI with S epi → switched to mino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One was the PWID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Reinfected with group B strep</a:t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1214" name="Google Shape;1214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p125"/>
          <p:cNvSpPr txBox="1"/>
          <p:nvPr>
            <p:ph idx="2" type="body"/>
          </p:nvPr>
        </p:nvSpPr>
        <p:spPr>
          <a:xfrm>
            <a:off x="4643600" y="1393075"/>
            <a:ext cx="4082700" cy="26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Three had relapse</a:t>
            </a:r>
            <a:r>
              <a:rPr lang="en"/>
              <a:t> (7.1%; </a:t>
            </a:r>
            <a:r>
              <a:rPr lang="en">
                <a:solidFill>
                  <a:srgbClr val="9E9E9E"/>
                </a:solidFill>
              </a:rPr>
              <a:t>1 in 14</a:t>
            </a:r>
            <a:r>
              <a:rPr lang="en"/>
              <a:t>) from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i="1" lang="en">
                <a:solidFill>
                  <a:srgbClr val="DF382C"/>
                </a:solidFill>
              </a:rPr>
              <a:t>same </a:t>
            </a:r>
            <a:r>
              <a:rPr lang="en"/>
              <a:t>pathogen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E faecalis on Amox (no prosthetic devices) 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Had severe diverticulosis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Increased Amox 2g → 3g (no relapses)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MSSA on Doxy (CIED) 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Possible femoral graft infection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4 hospitalizations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 faecalis on Amox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one is a bit of a mystery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2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Recurrence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221" name="Google Shape;1221;p126"/>
          <p:cNvSpPr txBox="1"/>
          <p:nvPr>
            <p:ph idx="1" type="body"/>
          </p:nvPr>
        </p:nvSpPr>
        <p:spPr>
          <a:xfrm>
            <a:off x="729325" y="1393075"/>
            <a:ext cx="37743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Two </a:t>
            </a:r>
            <a:r>
              <a:rPr lang="en">
                <a:solidFill>
                  <a:srgbClr val="9E9E9E"/>
                </a:solidFill>
              </a:rPr>
              <a:t>had </a:t>
            </a:r>
            <a:r>
              <a:rPr lang="en" u="sng">
                <a:solidFill>
                  <a:srgbClr val="9E9E9E"/>
                </a:solidFill>
              </a:rPr>
              <a:t>reinfections</a:t>
            </a:r>
            <a:r>
              <a:rPr lang="en">
                <a:solidFill>
                  <a:srgbClr val="9E9E9E"/>
                </a:solidFill>
              </a:rPr>
              <a:t> (</a:t>
            </a:r>
            <a:r>
              <a:rPr b="1" lang="en">
                <a:solidFill>
                  <a:srgbClr val="9E9E9E"/>
                </a:solidFill>
              </a:rPr>
              <a:t>4.8%</a:t>
            </a:r>
            <a:r>
              <a:rPr lang="en">
                <a:solidFill>
                  <a:srgbClr val="9E9E9E"/>
                </a:solidFill>
              </a:rPr>
              <a:t>, 1 in 21)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One was a transplant patient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CRBSI with S epi → switched to mino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One was the PWID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Reinfected with group B strep</a:t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1222" name="Google Shape;1222;p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126"/>
          <p:cNvSpPr txBox="1"/>
          <p:nvPr>
            <p:ph idx="2" type="body"/>
          </p:nvPr>
        </p:nvSpPr>
        <p:spPr>
          <a:xfrm>
            <a:off x="4643600" y="1393075"/>
            <a:ext cx="4082700" cy="26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Three had relapse</a:t>
            </a:r>
            <a:r>
              <a:rPr lang="en"/>
              <a:t> (7.1%; </a:t>
            </a:r>
            <a:r>
              <a:rPr lang="en">
                <a:solidFill>
                  <a:srgbClr val="9E9E9E"/>
                </a:solidFill>
              </a:rPr>
              <a:t>1 in 14</a:t>
            </a:r>
            <a:r>
              <a:rPr lang="en"/>
              <a:t>) from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i="1" lang="en">
                <a:solidFill>
                  <a:srgbClr val="DF382C"/>
                </a:solidFill>
              </a:rPr>
              <a:t>same </a:t>
            </a:r>
            <a:r>
              <a:rPr lang="en"/>
              <a:t>pathogen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E faecalis on Amox (no prosthetic devices) 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Had severe diverticulosis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Increased Amox 2g → 3g (no relapses)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MSSA on Doxy (CIED) 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Possible femoral graft infection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4 hospitalizations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lang="en">
                <a:solidFill>
                  <a:srgbClr val="9E9E9E"/>
                </a:solidFill>
              </a:rPr>
              <a:t>E faecalis on Amox 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This one is a bit of a mystery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224" name="Google Shape;1224;p126"/>
          <p:cNvSpPr/>
          <p:nvPr/>
        </p:nvSpPr>
        <p:spPr>
          <a:xfrm>
            <a:off x="2389200" y="3662900"/>
            <a:ext cx="4820400" cy="10338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Strange thing is</a:t>
            </a:r>
            <a:r>
              <a:rPr lang="en" sz="13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13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All of the isolates from </a:t>
            </a:r>
            <a:r>
              <a:rPr b="1"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relapses 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were </a:t>
            </a:r>
            <a:r>
              <a:rPr b="1" lang="en" sz="13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still </a:t>
            </a:r>
            <a:r>
              <a:rPr b="1" lang="en" sz="13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susceptible</a:t>
            </a:r>
            <a:r>
              <a:rPr b="1" lang="en" sz="13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 to their SAT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, but had developed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resistance </a:t>
            </a: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to the </a:t>
            </a:r>
            <a:r>
              <a:rPr b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induction therapy </a:t>
            </a:r>
            <a:endParaRPr b="1" sz="13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" name="Google Shape;1229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578" y="1168050"/>
            <a:ext cx="3777973" cy="38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0" name="Google Shape;1230;p127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Mortality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231" name="Google Shape;1231;p127"/>
          <p:cNvSpPr txBox="1"/>
          <p:nvPr>
            <p:ph idx="1" type="body"/>
          </p:nvPr>
        </p:nvSpPr>
        <p:spPr>
          <a:xfrm>
            <a:off x="729325" y="1393075"/>
            <a:ext cx="4113900" cy="29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84.3</a:t>
            </a:r>
            <a:r>
              <a:rPr b="1" lang="en"/>
              <a:t>%</a:t>
            </a:r>
            <a:r>
              <a:rPr lang="en"/>
              <a:t> </a:t>
            </a:r>
            <a:r>
              <a:rPr b="1" lang="en">
                <a:solidFill>
                  <a:srgbClr val="3B71CA"/>
                </a:solidFill>
              </a:rPr>
              <a:t>1 year </a:t>
            </a:r>
            <a:r>
              <a:rPr b="1" lang="en">
                <a:solidFill>
                  <a:srgbClr val="DF382C"/>
                </a:solidFill>
              </a:rPr>
              <a:t>survival</a:t>
            </a:r>
            <a:r>
              <a:rPr lang="en"/>
              <a:t> </a:t>
            </a:r>
            <a:r>
              <a:rPr lang="en">
                <a:solidFill>
                  <a:srgbClr val="9E9E9E"/>
                </a:solidFill>
              </a:rPr>
              <a:t>(Kaplan-Meier estimator)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One in three died</a:t>
            </a:r>
            <a:r>
              <a:rPr lang="en"/>
              <a:t> during follow-up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Median time to mortality </a:t>
            </a:r>
            <a:r>
              <a:rPr b="1" lang="en"/>
              <a:t>13.5 months </a:t>
            </a:r>
            <a:r>
              <a:rPr lang="en"/>
              <a:t>(IQR 6.7 - 25.3)</a:t>
            </a:r>
            <a:endParaRPr/>
          </a:p>
        </p:txBody>
      </p:sp>
      <p:pic>
        <p:nvPicPr>
          <p:cNvPr id="1232" name="Google Shape;1232;p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28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Mortality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238" name="Google Shape;1238;p128"/>
          <p:cNvSpPr txBox="1"/>
          <p:nvPr>
            <p:ph idx="1" type="body"/>
          </p:nvPr>
        </p:nvSpPr>
        <p:spPr>
          <a:xfrm>
            <a:off x="729325" y="1393075"/>
            <a:ext cx="4113900" cy="11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84.3%</a:t>
            </a:r>
            <a:r>
              <a:rPr lang="en">
                <a:solidFill>
                  <a:srgbClr val="9E9E9E"/>
                </a:solidFill>
              </a:rPr>
              <a:t> </a:t>
            </a:r>
            <a:r>
              <a:rPr b="1" lang="en">
                <a:solidFill>
                  <a:srgbClr val="9E9E9E"/>
                </a:solidFill>
              </a:rPr>
              <a:t>1 year survival</a:t>
            </a:r>
            <a:r>
              <a:rPr lang="en">
                <a:solidFill>
                  <a:srgbClr val="9E9E9E"/>
                </a:solidFill>
              </a:rPr>
              <a:t> 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One in three died</a:t>
            </a:r>
            <a:r>
              <a:rPr lang="en">
                <a:solidFill>
                  <a:srgbClr val="9E9E9E"/>
                </a:solidFill>
              </a:rPr>
              <a:t> during follow-up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Median time to mortality </a:t>
            </a:r>
            <a:r>
              <a:rPr b="1" lang="en">
                <a:solidFill>
                  <a:srgbClr val="9E9E9E"/>
                </a:solidFill>
              </a:rPr>
              <a:t>13.5 months</a:t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1239" name="Google Shape;1239;p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28" title="Rplot.png"/>
          <p:cNvPicPr preferRelativeResize="0"/>
          <p:nvPr/>
        </p:nvPicPr>
        <p:blipFill rotWithShape="1">
          <a:blip r:embed="rId5">
            <a:alphaModFix/>
          </a:blip>
          <a:srcRect b="25749" l="6386" r="6482" t="0"/>
          <a:stretch/>
        </p:blipFill>
        <p:spPr>
          <a:xfrm>
            <a:off x="5392600" y="632852"/>
            <a:ext cx="2424825" cy="3099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28" title="Rplot.png"/>
          <p:cNvPicPr preferRelativeResize="0"/>
          <p:nvPr/>
        </p:nvPicPr>
        <p:blipFill rotWithShape="1">
          <a:blip r:embed="rId5">
            <a:alphaModFix/>
          </a:blip>
          <a:srcRect b="6702" l="0" r="0" t="76445"/>
          <a:stretch/>
        </p:blipFill>
        <p:spPr>
          <a:xfrm>
            <a:off x="5238750" y="4144200"/>
            <a:ext cx="3811500" cy="96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28" title="Rplot.png"/>
          <p:cNvPicPr preferRelativeResize="0"/>
          <p:nvPr/>
        </p:nvPicPr>
        <p:blipFill rotWithShape="1">
          <a:blip r:embed="rId6">
            <a:alphaModFix/>
          </a:blip>
          <a:srcRect b="0" l="65848" r="0" t="89032"/>
          <a:stretch/>
        </p:blipFill>
        <p:spPr>
          <a:xfrm>
            <a:off x="6088675" y="3697275"/>
            <a:ext cx="1698200" cy="29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128"/>
          <p:cNvSpPr txBox="1"/>
          <p:nvPr>
            <p:ph idx="1" type="body"/>
          </p:nvPr>
        </p:nvSpPr>
        <p:spPr>
          <a:xfrm>
            <a:off x="729325" y="2495550"/>
            <a:ext cx="4113900" cy="19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the </a:t>
            </a:r>
            <a:r>
              <a:rPr b="1" lang="en"/>
              <a:t>five deaths </a:t>
            </a:r>
            <a:r>
              <a:rPr b="1" lang="en" u="sng"/>
              <a:t>documented</a:t>
            </a:r>
            <a:r>
              <a:rPr lang="en" u="sng"/>
              <a:t> </a:t>
            </a:r>
            <a:r>
              <a:rPr lang="en"/>
              <a:t>in EMR </a:t>
            </a:r>
            <a:r>
              <a:rPr lang="en">
                <a:solidFill>
                  <a:srgbClr val="9E9E9E"/>
                </a:solidFill>
              </a:rPr>
              <a:t>(9 unknown causes of death)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One </a:t>
            </a:r>
            <a:r>
              <a:rPr lang="en"/>
              <a:t>died from </a:t>
            </a:r>
            <a:r>
              <a:rPr b="1" lang="en">
                <a:solidFill>
                  <a:srgbClr val="DF382C"/>
                </a:solidFill>
              </a:rPr>
              <a:t>reinfection </a:t>
            </a:r>
            <a:r>
              <a:rPr lang="en"/>
              <a:t>(PWID)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Two </a:t>
            </a:r>
            <a:r>
              <a:rPr lang="en"/>
              <a:t>died from </a:t>
            </a:r>
            <a:r>
              <a:rPr b="1" lang="en">
                <a:solidFill>
                  <a:srgbClr val="3B71CA"/>
                </a:solidFill>
              </a:rPr>
              <a:t>unrelated causes</a:t>
            </a:r>
            <a:endParaRPr b="1">
              <a:solidFill>
                <a:srgbClr val="3B71CA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984EA3"/>
                </a:solidFill>
              </a:rPr>
              <a:t>Two</a:t>
            </a:r>
            <a:r>
              <a:rPr lang="en">
                <a:solidFill>
                  <a:srgbClr val="984EA3"/>
                </a:solidFill>
              </a:rPr>
              <a:t> </a:t>
            </a:r>
            <a:r>
              <a:rPr lang="en"/>
              <a:t>died from </a:t>
            </a:r>
            <a:r>
              <a:rPr b="1" lang="en" u="sng">
                <a:solidFill>
                  <a:srgbClr val="984EA3"/>
                </a:solidFill>
              </a:rPr>
              <a:t>likely</a:t>
            </a:r>
            <a:r>
              <a:rPr b="1" lang="en">
                <a:solidFill>
                  <a:srgbClr val="984EA3"/>
                </a:solidFill>
              </a:rPr>
              <a:t> unrelated causes</a:t>
            </a:r>
            <a:r>
              <a:rPr b="1" lang="en"/>
              <a:t> 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i.e. end-stage heart failure, without any bacterial documentation on blood cultures</a:t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29"/>
          <p:cNvSpPr txBox="1"/>
          <p:nvPr>
            <p:ph type="title"/>
          </p:nvPr>
        </p:nvSpPr>
        <p:spPr>
          <a:xfrm>
            <a:off x="729450" y="632850"/>
            <a:ext cx="4572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studies</a:t>
            </a:r>
            <a:endParaRPr/>
          </a:p>
        </p:txBody>
      </p:sp>
      <p:graphicFrame>
        <p:nvGraphicFramePr>
          <p:cNvPr id="1249" name="Google Shape;1249;p129"/>
          <p:cNvGraphicFramePr/>
          <p:nvPr/>
        </p:nvGraphicFramePr>
        <p:xfrm>
          <a:off x="685800" y="160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{D24FCB68-F71A-4CEE-BBDA-54616DD33E83}</a:tableStyleId>
              </a:tblPr>
              <a:tblGrid>
                <a:gridCol w="1371600"/>
                <a:gridCol w="3200400"/>
                <a:gridCol w="3200375"/>
              </a:tblGrid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Beaumont</a:t>
                      </a: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(Paris, ‘16-22) </a:t>
                      </a:r>
                      <a:r>
                        <a:rPr b="1"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n=42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rgbClr val="9E9E9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Lemmet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(Strasbourg, ‘20-23)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</a:t>
                      </a: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rgbClr val="FBF1DD"/>
                    </a:solidFill>
                  </a:tcPr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Timeframe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Paris</a:t>
                      </a: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France (2016-2022)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rgbClr val="9E9E9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Strasbourg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France (2020-2023)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Design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Descriptive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case series from 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single referral centers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France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 hMerge="1"/>
              </a:tr>
              <a:tr h="45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Inclusion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Finished </a:t>
                      </a: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initial therapy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were recommended to start</a:t>
                      </a:r>
                      <a:r>
                        <a:rPr b="1" lang="en">
                          <a:solidFill>
                            <a:srgbClr val="14A4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SAT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(&amp; started it); Could be native or prosthetic valve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 hMerge="1"/>
              </a:tr>
              <a:tr h="45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 criteria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Definite or possible IE -or- CIED via </a:t>
                      </a:r>
                      <a:r>
                        <a:rPr lang="en" u="sng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2023 Duke-ISCVID</a:t>
                      </a: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criteria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rgbClr val="9E9E9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 based on 2023 ECS criteria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ollow up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years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rgbClr val="9E9E9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years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Outcomes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Mortality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Relapse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Side effects of SAT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 hMerge="1"/>
              </a:tr>
            </a:tbl>
          </a:graphicData>
        </a:graphic>
      </p:graphicFrame>
      <p:pic>
        <p:nvPicPr>
          <p:cNvPr id="1250" name="Google Shape;1250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588" y="930475"/>
            <a:ext cx="624675" cy="6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4307" y="1062655"/>
            <a:ext cx="426581" cy="426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3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Lemmet (2024): Similarities &amp; differences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5</a:t>
            </a:r>
            <a:r>
              <a:rPr lang="en"/>
              <a:t>]</a:t>
            </a:r>
            <a:endParaRPr/>
          </a:p>
        </p:txBody>
      </p:sp>
      <p:graphicFrame>
        <p:nvGraphicFramePr>
          <p:cNvPr id="1257" name="Google Shape;1257;p130"/>
          <p:cNvGraphicFramePr/>
          <p:nvPr/>
        </p:nvGraphicFramePr>
        <p:xfrm>
          <a:off x="5292075" y="211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{D24FCB68-F71A-4CEE-BBDA-54616DD33E83}</a:tableStyleId>
              </a:tblPr>
              <a:tblGrid>
                <a:gridCol w="1561275"/>
                <a:gridCol w="983950"/>
                <a:gridCol w="825200"/>
              </a:tblGrid>
              <a:tr h="2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Pathogens</a:t>
                      </a:r>
                      <a:endParaRPr b="1"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Beaumont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Lemmet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</a:tr>
              <a:tr h="2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Enterococcus spp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(</a:t>
                      </a:r>
                      <a:r>
                        <a:rPr lang="en" sz="12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36%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(</a:t>
                      </a:r>
                      <a:r>
                        <a:rPr lang="en" sz="1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27%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</a:tr>
              <a:tr h="2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Staph aureus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 (29%)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(27%)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</a:tr>
              <a:tr h="2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Streptococcus spp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 (14%)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 (</a:t>
                      </a:r>
                      <a:r>
                        <a:rPr lang="en" sz="12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23%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</a:tr>
              <a:tr h="2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(9%)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(</a:t>
                      </a:r>
                      <a:r>
                        <a:rPr lang="en" sz="12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18%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</a:tr>
              <a:tr h="2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Fungal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(</a:t>
                      </a:r>
                      <a:r>
                        <a:rPr lang="en" sz="12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2%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</a:tr>
              <a:tr h="2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Gram negative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(2%)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(</a:t>
                      </a:r>
                      <a:r>
                        <a:rPr lang="en" sz="12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4.5%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pic>
        <p:nvPicPr>
          <p:cNvPr id="1258" name="Google Shape;1258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5798" y="3577913"/>
            <a:ext cx="465427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8650" y="3616697"/>
            <a:ext cx="426591" cy="42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5524" y="502991"/>
            <a:ext cx="1068300" cy="10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p130"/>
          <p:cNvSpPr/>
          <p:nvPr/>
        </p:nvSpPr>
        <p:spPr>
          <a:xfrm>
            <a:off x="652900" y="1520600"/>
            <a:ext cx="3919200" cy="1300200"/>
          </a:xfrm>
          <a:prstGeom prst="rect">
            <a:avLst/>
          </a:prstGeom>
          <a:solidFill>
            <a:srgbClr val="DCF1E4"/>
          </a:solidFill>
          <a:ln cap="flat" cmpd="sng" w="9525">
            <a:solidFill>
              <a:srgbClr val="0C62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C622E"/>
                </a:solidFill>
                <a:latin typeface="Open Sans"/>
                <a:ea typeface="Open Sans"/>
                <a:cs typeface="Open Sans"/>
                <a:sym typeface="Open Sans"/>
              </a:rPr>
              <a:t>Similarities</a:t>
            </a:r>
            <a:endParaRPr sz="1200">
              <a:solidFill>
                <a:srgbClr val="14A4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Similar rates &amp; types of prosthetic devices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Same rate of surgery being indicated but not done (90%)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For similar reasons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Similar rates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of inadvertent disruption in SAT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2" name="Google Shape;1262;p130"/>
          <p:cNvSpPr/>
          <p:nvPr/>
        </p:nvSpPr>
        <p:spPr>
          <a:xfrm>
            <a:off x="631750" y="3118500"/>
            <a:ext cx="3961500" cy="10683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03D50"/>
                </a:solidFill>
                <a:latin typeface="Open Sans"/>
                <a:ea typeface="Open Sans"/>
                <a:cs typeface="Open Sans"/>
                <a:sym typeface="Open Sans"/>
              </a:rPr>
              <a:t>Differences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Lemmet had:</a:t>
            </a:r>
            <a:endParaRPr sz="1200">
              <a:solidFill>
                <a:srgbClr val="DC4C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Higher CCI: Mean of 6.6 (vs median of 3)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About 5 years older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No PWID</a:t>
            </a:r>
            <a:endParaRPr b="1"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3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Lemmet </a:t>
            </a:r>
            <a:r>
              <a:rPr lang="en"/>
              <a:t>(2024): Suppressive agents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1268" name="Google Shape;1268;p131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Amoxicillin </a:t>
            </a:r>
            <a:r>
              <a:rPr lang="en"/>
              <a:t>(</a:t>
            </a:r>
            <a:r>
              <a:rPr b="1" lang="en">
                <a:solidFill>
                  <a:srgbClr val="3B71CA"/>
                </a:solidFill>
              </a:rPr>
              <a:t>41%</a:t>
            </a:r>
            <a:r>
              <a:rPr lang="en"/>
              <a:t>) - Used for all </a:t>
            </a:r>
            <a:r>
              <a:rPr i="1" lang="en"/>
              <a:t>E faecalis</a:t>
            </a:r>
            <a:r>
              <a:rPr lang="en"/>
              <a:t> (n=4) &amp; </a:t>
            </a:r>
            <a:r>
              <a:rPr i="1" lang="en"/>
              <a:t>Strep spp</a:t>
            </a:r>
            <a:r>
              <a:rPr lang="en"/>
              <a:t> (n=5)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Doxy </a:t>
            </a:r>
            <a:r>
              <a:rPr lang="en"/>
              <a:t>(</a:t>
            </a:r>
            <a:r>
              <a:rPr b="1" lang="en">
                <a:solidFill>
                  <a:srgbClr val="3B71CA"/>
                </a:solidFill>
              </a:rPr>
              <a:t>13%</a:t>
            </a:r>
            <a:r>
              <a:rPr lang="en"/>
              <a:t>) - </a:t>
            </a:r>
            <a:r>
              <a:rPr lang="en"/>
              <a:t>Staph (both S aureus &amp; S epi)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96110"/>
                </a:solidFill>
              </a:rPr>
              <a:t>Clinda </a:t>
            </a:r>
            <a:r>
              <a:rPr lang="en"/>
              <a:t>(</a:t>
            </a:r>
            <a:r>
              <a:rPr b="1" lang="en">
                <a:solidFill>
                  <a:srgbClr val="3B71CA"/>
                </a:solidFill>
              </a:rPr>
              <a:t>4.5%</a:t>
            </a:r>
            <a:r>
              <a:rPr lang="en"/>
              <a:t>, n=1) - Staph aureus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896110"/>
                </a:solidFill>
              </a:rPr>
              <a:t>Parenteral agents</a:t>
            </a:r>
            <a:r>
              <a:rPr lang="en"/>
              <a:t> (</a:t>
            </a:r>
            <a:r>
              <a:rPr b="1" lang="en">
                <a:solidFill>
                  <a:srgbClr val="3B71CA"/>
                </a:solidFill>
              </a:rPr>
              <a:t>4.5%</a:t>
            </a:r>
            <a:r>
              <a:rPr lang="en"/>
              <a:t>, n=1) - Teicoplanin (given after HD for </a:t>
            </a:r>
            <a:r>
              <a:rPr i="1" lang="en"/>
              <a:t>E faecium</a:t>
            </a:r>
            <a:r>
              <a:rPr lang="en"/>
              <a:t>)</a:t>
            </a:r>
            <a:endParaRPr/>
          </a:p>
        </p:txBody>
      </p:sp>
      <p:pic>
        <p:nvPicPr>
          <p:cNvPr id="1269" name="Google Shape;1269;p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5524" y="502991"/>
            <a:ext cx="1068300" cy="10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Micro data</a:t>
            </a: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b="0" l="0" r="0" t="50310"/>
          <a:stretch/>
        </p:blipFill>
        <p:spPr>
          <a:xfrm>
            <a:off x="729450" y="2530595"/>
            <a:ext cx="7688700" cy="11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3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Lemmet (2024): Suppressive agents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1275" name="Google Shape;1275;p132"/>
          <p:cNvSpPr txBox="1"/>
          <p:nvPr>
            <p:ph idx="1" type="body"/>
          </p:nvPr>
        </p:nvSpPr>
        <p:spPr>
          <a:xfrm>
            <a:off x="729450" y="1393075"/>
            <a:ext cx="7688700" cy="30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Amoxicillin </a:t>
            </a:r>
            <a:r>
              <a:rPr lang="en"/>
              <a:t>(</a:t>
            </a:r>
            <a:r>
              <a:rPr b="1" lang="en">
                <a:solidFill>
                  <a:srgbClr val="3B71CA"/>
                </a:solidFill>
              </a:rPr>
              <a:t>41%</a:t>
            </a:r>
            <a:r>
              <a:rPr lang="en"/>
              <a:t>) - Used for all </a:t>
            </a:r>
            <a:r>
              <a:rPr i="1" lang="en"/>
              <a:t>E faecalis</a:t>
            </a:r>
            <a:r>
              <a:rPr lang="en"/>
              <a:t> (n=4) &amp; </a:t>
            </a:r>
            <a:r>
              <a:rPr i="1" lang="en"/>
              <a:t>Strep spp</a:t>
            </a:r>
            <a:r>
              <a:rPr lang="en"/>
              <a:t> (n=5)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Doxy </a:t>
            </a:r>
            <a:r>
              <a:rPr lang="en"/>
              <a:t>(</a:t>
            </a:r>
            <a:r>
              <a:rPr b="1" lang="en">
                <a:solidFill>
                  <a:srgbClr val="3B71CA"/>
                </a:solidFill>
              </a:rPr>
              <a:t>13%</a:t>
            </a:r>
            <a:r>
              <a:rPr lang="en"/>
              <a:t>) - Staph (both S aureus &amp; S epi)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96110"/>
                </a:solidFill>
              </a:rPr>
              <a:t>Clinda </a:t>
            </a:r>
            <a:r>
              <a:rPr lang="en"/>
              <a:t>(</a:t>
            </a:r>
            <a:r>
              <a:rPr b="1" lang="en">
                <a:solidFill>
                  <a:srgbClr val="3B71CA"/>
                </a:solidFill>
              </a:rPr>
              <a:t>4.5%</a:t>
            </a:r>
            <a:r>
              <a:rPr lang="en"/>
              <a:t>, n=1) - Staph aureus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96110"/>
                </a:solidFill>
              </a:rPr>
              <a:t>Parenteral agents</a:t>
            </a:r>
            <a:r>
              <a:rPr lang="en"/>
              <a:t> (</a:t>
            </a:r>
            <a:r>
              <a:rPr b="1" lang="en">
                <a:solidFill>
                  <a:srgbClr val="3B71CA"/>
                </a:solidFill>
              </a:rPr>
              <a:t>4.5%</a:t>
            </a:r>
            <a:r>
              <a:rPr lang="en"/>
              <a:t>, n=1) - Teicoplanin (given after HD for </a:t>
            </a:r>
            <a:r>
              <a:rPr i="1" lang="en"/>
              <a:t>E faecium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Bactrim </a:t>
            </a:r>
            <a:r>
              <a:rPr lang="en"/>
              <a:t>(</a:t>
            </a:r>
            <a:r>
              <a:rPr b="1" lang="en">
                <a:solidFill>
                  <a:srgbClr val="3B71CA"/>
                </a:solidFill>
              </a:rPr>
              <a:t>32%</a:t>
            </a:r>
            <a:r>
              <a:rPr lang="en"/>
              <a:t>, n=7) - Mainly for Staph (both S aureus &amp; S epi)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</a:t>
            </a:r>
            <a:r>
              <a:rPr b="1" lang="en"/>
              <a:t>median age</a:t>
            </a:r>
            <a:r>
              <a:rPr lang="en"/>
              <a:t> for Bactrim patients is </a:t>
            </a:r>
            <a:r>
              <a:rPr b="1" lang="en">
                <a:solidFill>
                  <a:srgbClr val="DF382C"/>
                </a:solidFill>
                <a:highlight>
                  <a:srgbClr val="FFFF00"/>
                </a:highlight>
              </a:rPr>
              <a:t>88 years old</a:t>
            </a:r>
            <a:r>
              <a:rPr lang="en"/>
              <a:t>!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They’ve have a 88 years old on 1 DS BID for over 14 months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Over half of their cohort has CKD (not on HD)</a:t>
            </a:r>
            <a:endParaRPr/>
          </a:p>
        </p:txBody>
      </p:sp>
      <p:pic>
        <p:nvPicPr>
          <p:cNvPr id="1276" name="Google Shape;1276;p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5524" y="502991"/>
            <a:ext cx="1068300" cy="10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3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Lemmet (2024): Side effects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1282" name="Google Shape;1282;p133"/>
          <p:cNvSpPr txBox="1"/>
          <p:nvPr>
            <p:ph idx="1" type="body"/>
          </p:nvPr>
        </p:nvSpPr>
        <p:spPr>
          <a:xfrm>
            <a:off x="729450" y="1393075"/>
            <a:ext cx="7688700" cy="30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F382C"/>
                </a:solidFill>
              </a:rPr>
              <a:t>14%</a:t>
            </a:r>
            <a:r>
              <a:rPr lang="en"/>
              <a:t> (n=3) had </a:t>
            </a:r>
            <a:r>
              <a:rPr b="1" lang="en">
                <a:solidFill>
                  <a:srgbClr val="DF382C"/>
                </a:solidFill>
              </a:rPr>
              <a:t>side effects</a:t>
            </a:r>
            <a:r>
              <a:rPr lang="en"/>
              <a:t> from SAT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Rash </a:t>
            </a:r>
            <a:r>
              <a:rPr lang="en"/>
              <a:t>attributed to </a:t>
            </a:r>
            <a:r>
              <a:rPr b="1" lang="en">
                <a:solidFill>
                  <a:srgbClr val="3B71CA"/>
                </a:solidFill>
              </a:rPr>
              <a:t>Bactrim </a:t>
            </a:r>
            <a:r>
              <a:rPr lang="en"/>
              <a:t>(non-severe) at day 8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Switched to Doxy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Elevated LFTs</a:t>
            </a:r>
            <a:r>
              <a:rPr lang="en"/>
              <a:t> </a:t>
            </a:r>
            <a:r>
              <a:rPr lang="en"/>
              <a:t>attributed to </a:t>
            </a:r>
            <a:r>
              <a:rPr b="1" lang="en">
                <a:solidFill>
                  <a:srgbClr val="3B71CA"/>
                </a:solidFill>
              </a:rPr>
              <a:t>Bactrim</a:t>
            </a:r>
            <a:endParaRPr b="1">
              <a:solidFill>
                <a:srgbClr val="3B71CA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Tooth discoloration</a:t>
            </a:r>
            <a:r>
              <a:rPr lang="en"/>
              <a:t> </a:t>
            </a:r>
            <a:r>
              <a:rPr lang="en"/>
              <a:t>attributed to </a:t>
            </a:r>
            <a:r>
              <a:rPr b="1" lang="en">
                <a:solidFill>
                  <a:srgbClr val="3B71CA"/>
                </a:solidFill>
              </a:rPr>
              <a:t>amoxicillin</a:t>
            </a:r>
            <a:endParaRPr b="1">
              <a:solidFill>
                <a:srgbClr val="3B71CA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Switched to Bactrim</a:t>
            </a:r>
            <a:endParaRPr/>
          </a:p>
        </p:txBody>
      </p:sp>
      <p:pic>
        <p:nvPicPr>
          <p:cNvPr id="1283" name="Google Shape;1283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5524" y="502991"/>
            <a:ext cx="1068300" cy="10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34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Lemmet (2024): </a:t>
            </a:r>
            <a:r>
              <a:rPr lang="en"/>
              <a:t>Recurrence</a:t>
            </a:r>
            <a:r>
              <a:rPr lang="en"/>
              <a:t> &amp; Mortality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1289" name="Google Shape;1289;p134"/>
          <p:cNvSpPr txBox="1"/>
          <p:nvPr>
            <p:ph idx="1" type="body"/>
          </p:nvPr>
        </p:nvSpPr>
        <p:spPr>
          <a:xfrm>
            <a:off x="729325" y="1487275"/>
            <a:ext cx="3774300" cy="21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patients (</a:t>
            </a:r>
            <a:r>
              <a:rPr b="1" lang="en">
                <a:solidFill>
                  <a:srgbClr val="DF382C"/>
                </a:solidFill>
              </a:rPr>
              <a:t>9%</a:t>
            </a:r>
            <a:r>
              <a:rPr lang="en"/>
              <a:t>) had </a:t>
            </a:r>
            <a:r>
              <a:rPr b="1" lang="en">
                <a:solidFill>
                  <a:srgbClr val="DF382C"/>
                </a:solidFill>
              </a:rPr>
              <a:t>recurrence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>
                <a:solidFill>
                  <a:srgbClr val="3B71CA"/>
                </a:solidFill>
              </a:rPr>
              <a:t>E. faecium</a:t>
            </a:r>
            <a:r>
              <a:rPr b="1" lang="en"/>
              <a:t> </a:t>
            </a:r>
            <a:r>
              <a:rPr lang="en"/>
              <a:t>(native MV) on </a:t>
            </a:r>
            <a:r>
              <a:rPr b="1" lang="en">
                <a:solidFill>
                  <a:srgbClr val="896110"/>
                </a:solidFill>
              </a:rPr>
              <a:t>Bactrim SS daily</a:t>
            </a:r>
            <a:r>
              <a:rPr b="1" lang="en"/>
              <a:t> </a:t>
            </a:r>
            <a:r>
              <a:rPr lang="en"/>
              <a:t>@16 months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Thought to be from cholangitis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>
                <a:solidFill>
                  <a:srgbClr val="3B71CA"/>
                </a:solidFill>
              </a:rPr>
              <a:t>MSSA </a:t>
            </a:r>
            <a:r>
              <a:rPr lang="en"/>
              <a:t>(CIED) </a:t>
            </a:r>
            <a:r>
              <a:rPr lang="en"/>
              <a:t>on </a:t>
            </a:r>
            <a:r>
              <a:rPr b="1" lang="en">
                <a:solidFill>
                  <a:srgbClr val="896110"/>
                </a:solidFill>
              </a:rPr>
              <a:t>Bactrim SS daily</a:t>
            </a:r>
            <a:r>
              <a:rPr b="1" lang="en"/>
              <a:t> </a:t>
            </a:r>
            <a:r>
              <a:rPr lang="en"/>
              <a:t>@10 months</a:t>
            </a:r>
            <a:endParaRPr/>
          </a:p>
        </p:txBody>
      </p:sp>
      <p:pic>
        <p:nvPicPr>
          <p:cNvPr id="1290" name="Google Shape;1290;p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5524" y="502991"/>
            <a:ext cx="1068300" cy="10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35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Lemmet (2024): Recurrence &amp; Mortality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</a:t>
            </a:r>
            <a:r>
              <a:rPr lang="en"/>
              <a:t>]</a:t>
            </a:r>
            <a:endParaRPr/>
          </a:p>
        </p:txBody>
      </p:sp>
      <p:sp>
        <p:nvSpPr>
          <p:cNvPr id="1296" name="Google Shape;1296;p135"/>
          <p:cNvSpPr txBox="1"/>
          <p:nvPr>
            <p:ph idx="1" type="body"/>
          </p:nvPr>
        </p:nvSpPr>
        <p:spPr>
          <a:xfrm>
            <a:off x="729325" y="1487275"/>
            <a:ext cx="3774300" cy="21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Two patients (</a:t>
            </a:r>
            <a:r>
              <a:rPr b="1" lang="en">
                <a:solidFill>
                  <a:srgbClr val="9E9E9E"/>
                </a:solidFill>
              </a:rPr>
              <a:t>9%</a:t>
            </a:r>
            <a:r>
              <a:rPr lang="en">
                <a:solidFill>
                  <a:srgbClr val="9E9E9E"/>
                </a:solidFill>
              </a:rPr>
              <a:t>) had </a:t>
            </a:r>
            <a:r>
              <a:rPr b="1" lang="en">
                <a:solidFill>
                  <a:srgbClr val="9E9E9E"/>
                </a:solidFill>
              </a:rPr>
              <a:t>recurrence</a:t>
            </a:r>
            <a:endParaRPr b="1"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b="1" lang="en">
                <a:solidFill>
                  <a:srgbClr val="9E9E9E"/>
                </a:solidFill>
              </a:rPr>
              <a:t>E. faecium </a:t>
            </a:r>
            <a:r>
              <a:rPr lang="en">
                <a:solidFill>
                  <a:srgbClr val="9E9E9E"/>
                </a:solidFill>
              </a:rPr>
              <a:t>(native MV) on </a:t>
            </a:r>
            <a:r>
              <a:rPr b="1" lang="en">
                <a:solidFill>
                  <a:srgbClr val="9E9E9E"/>
                </a:solidFill>
              </a:rPr>
              <a:t>Bactrim SS daily </a:t>
            </a:r>
            <a:r>
              <a:rPr lang="en">
                <a:solidFill>
                  <a:srgbClr val="9E9E9E"/>
                </a:solidFill>
              </a:rPr>
              <a:t>@16 months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Thought to be from cholangitis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AutoNum type="arabicPeriod"/>
            </a:pPr>
            <a:r>
              <a:rPr b="1" lang="en">
                <a:solidFill>
                  <a:srgbClr val="9E9E9E"/>
                </a:solidFill>
              </a:rPr>
              <a:t>MSSA </a:t>
            </a:r>
            <a:r>
              <a:rPr lang="en">
                <a:solidFill>
                  <a:srgbClr val="9E9E9E"/>
                </a:solidFill>
              </a:rPr>
              <a:t>(CIED) on </a:t>
            </a:r>
            <a:r>
              <a:rPr b="1" lang="en">
                <a:solidFill>
                  <a:srgbClr val="9E9E9E"/>
                </a:solidFill>
              </a:rPr>
              <a:t>Bactrim SS daily </a:t>
            </a:r>
            <a:r>
              <a:rPr lang="en">
                <a:solidFill>
                  <a:srgbClr val="9E9E9E"/>
                </a:solidFill>
              </a:rPr>
              <a:t>@10 months</a:t>
            </a:r>
            <a:endParaRPr>
              <a:solidFill>
                <a:srgbClr val="9E9E9E"/>
              </a:solidFill>
            </a:endParaRPr>
          </a:p>
        </p:txBody>
      </p:sp>
      <p:pic>
        <p:nvPicPr>
          <p:cNvPr id="1297" name="Google Shape;1297;p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5524" y="502991"/>
            <a:ext cx="1068300" cy="10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135"/>
          <p:cNvSpPr txBox="1"/>
          <p:nvPr>
            <p:ph idx="2" type="body"/>
          </p:nvPr>
        </p:nvSpPr>
        <p:spPr>
          <a:xfrm>
            <a:off x="4643600" y="1487375"/>
            <a:ext cx="3774300" cy="21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75%</a:t>
            </a:r>
            <a:r>
              <a:rPr lang="en"/>
              <a:t> </a:t>
            </a:r>
            <a:r>
              <a:rPr b="1" lang="en">
                <a:solidFill>
                  <a:srgbClr val="3B71CA"/>
                </a:solidFill>
              </a:rPr>
              <a:t>1 year </a:t>
            </a:r>
            <a:r>
              <a:rPr b="1" lang="en">
                <a:solidFill>
                  <a:srgbClr val="DF382C"/>
                </a:solidFill>
              </a:rPr>
              <a:t>survival</a:t>
            </a:r>
            <a:r>
              <a:rPr lang="en"/>
              <a:t> </a:t>
            </a:r>
            <a:r>
              <a:rPr lang="en">
                <a:solidFill>
                  <a:srgbClr val="9E9E9E"/>
                </a:solidFill>
              </a:rPr>
              <a:t>(Kaplan-Meier estimator)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Four deaths</a:t>
            </a:r>
            <a:r>
              <a:rPr lang="en"/>
              <a:t> were </a:t>
            </a:r>
            <a:r>
              <a:rPr b="1" lang="en"/>
              <a:t>unrelated </a:t>
            </a:r>
            <a:r>
              <a:rPr lang="en"/>
              <a:t>to IE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was unknown</a:t>
            </a:r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36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37"/>
          <p:cNvSpPr txBox="1"/>
          <p:nvPr>
            <p:ph type="title"/>
          </p:nvPr>
        </p:nvSpPr>
        <p:spPr>
          <a:xfrm>
            <a:off x="729450" y="632850"/>
            <a:ext cx="5310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points &amp; take aways</a:t>
            </a:r>
            <a:endParaRPr/>
          </a:p>
        </p:txBody>
      </p:sp>
      <p:sp>
        <p:nvSpPr>
          <p:cNvPr id="1309" name="Google Shape;1309;p137"/>
          <p:cNvSpPr txBox="1"/>
          <p:nvPr>
            <p:ph idx="1" type="body"/>
          </p:nvPr>
        </p:nvSpPr>
        <p:spPr>
          <a:xfrm>
            <a:off x="729450" y="1393075"/>
            <a:ext cx="7688700" cy="32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D</a:t>
            </a:r>
            <a:r>
              <a:rPr b="1" lang="en">
                <a:solidFill>
                  <a:srgbClr val="3B71CA"/>
                </a:solidFill>
              </a:rPr>
              <a:t>ata on SAT</a:t>
            </a:r>
            <a:r>
              <a:rPr lang="en"/>
              <a:t> (suppressive antimicrobial therapy)</a:t>
            </a:r>
            <a:r>
              <a:rPr lang="en"/>
              <a:t> for </a:t>
            </a:r>
            <a:r>
              <a:rPr b="1" lang="en"/>
              <a:t>prosthetic</a:t>
            </a:r>
            <a:r>
              <a:rPr b="1" lang="en"/>
              <a:t> valve </a:t>
            </a:r>
            <a:r>
              <a:rPr b="1" lang="en">
                <a:solidFill>
                  <a:srgbClr val="3B71CA"/>
                </a:solidFill>
              </a:rPr>
              <a:t>endocarditis is lacking</a:t>
            </a:r>
            <a:r>
              <a:rPr lang="en"/>
              <a:t>, to say the least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Multidisciplinary Endocarditis Teams</a:t>
            </a:r>
            <a:r>
              <a:rPr lang="en"/>
              <a:t> (METs) are used in France, would maybe not be a bad idea here too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Observational data implies </a:t>
            </a:r>
            <a:r>
              <a:rPr b="1" lang="en">
                <a:solidFill>
                  <a:srgbClr val="3B71CA"/>
                </a:solidFill>
              </a:rPr>
              <a:t>high mortality</a:t>
            </a:r>
            <a:r>
              <a:rPr b="1" lang="en"/>
              <a:t> risk</a:t>
            </a:r>
            <a:r>
              <a:rPr lang="en"/>
              <a:t> in these </a:t>
            </a:r>
            <a:r>
              <a:rPr b="1" lang="en"/>
              <a:t>comorbid patients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Often </a:t>
            </a:r>
            <a:r>
              <a:rPr b="1" lang="en">
                <a:solidFill>
                  <a:srgbClr val="DF382C"/>
                </a:solidFill>
              </a:rPr>
              <a:t>unrelated to their endocarditis</a:t>
            </a:r>
            <a:r>
              <a:rPr lang="en"/>
              <a:t> (but perhaps related to why they are not surgical </a:t>
            </a:r>
            <a:r>
              <a:rPr lang="en"/>
              <a:t>candidates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896110"/>
                </a:solidFill>
              </a:rPr>
              <a:t>Side effects</a:t>
            </a:r>
            <a:r>
              <a:rPr b="1" lang="en"/>
              <a:t> &amp; </a:t>
            </a:r>
            <a:r>
              <a:rPr b="1" lang="en">
                <a:solidFill>
                  <a:srgbClr val="896110"/>
                </a:solidFill>
              </a:rPr>
              <a:t>disruptions </a:t>
            </a:r>
            <a:r>
              <a:rPr b="1" lang="en"/>
              <a:t>in SAT </a:t>
            </a:r>
            <a:r>
              <a:rPr lang="en"/>
              <a:t>are common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Side effects often mild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Disruptions</a:t>
            </a:r>
            <a:r>
              <a:rPr lang="en"/>
              <a:t> often unintentional, but some folks do fine off of SAT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 places in </a:t>
            </a:r>
            <a:r>
              <a:rPr b="1" lang="en">
                <a:solidFill>
                  <a:srgbClr val="3B71CA"/>
                </a:solidFill>
              </a:rPr>
              <a:t>France </a:t>
            </a:r>
            <a:r>
              <a:rPr b="1" lang="en"/>
              <a:t>must </a:t>
            </a:r>
            <a:r>
              <a:rPr b="1" lang="en">
                <a:solidFill>
                  <a:srgbClr val="3B71CA"/>
                </a:solidFill>
              </a:rPr>
              <a:t>really like Bactrim</a:t>
            </a:r>
            <a:r>
              <a:rPr lang="en"/>
              <a:t> (Cotrimoxazole)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They gave Bactrim 1 DS BID to an </a:t>
            </a:r>
            <a:r>
              <a:rPr b="1" lang="en"/>
              <a:t>88 year old</a:t>
            </a:r>
            <a:r>
              <a:rPr lang="en"/>
              <a:t> (who likely had CKD!)</a:t>
            </a:r>
            <a:endParaRPr/>
          </a:p>
        </p:txBody>
      </p:sp>
      <p:sp>
        <p:nvSpPr>
          <p:cNvPr id="1310" name="Google Shape;1310;p137"/>
          <p:cNvSpPr txBox="1"/>
          <p:nvPr/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Slides available on </a:t>
            </a:r>
            <a:r>
              <a:rPr lang="en" sz="1200" u="sng">
                <a:solidFill>
                  <a:srgbClr val="1C367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hunterratliff1.com/talk/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; Citations available via QR code or via the  “citations” button on the website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1" name="Google Shape;1311;p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0525" y="3193875"/>
            <a:ext cx="1438300" cy="14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37" title="frame (6).png"/>
          <p:cNvPicPr preferRelativeResize="0"/>
          <p:nvPr/>
        </p:nvPicPr>
        <p:blipFill rotWithShape="1">
          <a:blip r:embed="rId5">
            <a:alphaModFix/>
          </a:blip>
          <a:srcRect b="12179" l="12368" r="12262" t="12080"/>
          <a:stretch/>
        </p:blipFill>
        <p:spPr>
          <a:xfrm>
            <a:off x="7683800" y="102225"/>
            <a:ext cx="1300500" cy="13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3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#3</a:t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3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3:</a:t>
            </a:r>
            <a:r>
              <a:rPr lang="en"/>
              <a:t> HPI</a:t>
            </a:r>
            <a:endParaRPr/>
          </a:p>
        </p:txBody>
      </p:sp>
      <p:sp>
        <p:nvSpPr>
          <p:cNvPr id="1323" name="Google Shape;1323;p139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</a:t>
            </a:r>
            <a:r>
              <a:rPr b="1" lang="en">
                <a:solidFill>
                  <a:srgbClr val="2D6987"/>
                </a:solidFill>
              </a:rPr>
              <a:t>y/o M</a:t>
            </a:r>
            <a:r>
              <a:rPr lang="en"/>
              <a:t> with PMH including </a:t>
            </a:r>
            <a:r>
              <a:rPr lang="en"/>
              <a:t>opiate use disorder (PWID, with recent relapse), multiple episodes of mitral valve endocarditis (MRSA </a:t>
            </a:r>
            <a:r>
              <a:rPr b="1" lang="en"/>
              <a:t>8 years ago</a:t>
            </a:r>
            <a:r>
              <a:rPr lang="en"/>
              <a:t> s/p repair of native MV; E faecalis s/p repair &amp; annuloplasty </a:t>
            </a:r>
            <a:r>
              <a:rPr b="1" lang="en"/>
              <a:t>2.5 years ago</a:t>
            </a:r>
            <a:r>
              <a:rPr lang="en"/>
              <a:t>)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Clinic follow up for </a:t>
            </a:r>
            <a:r>
              <a:rPr b="1" i="1" lang="en"/>
              <a:t>Serratia marcescens</a:t>
            </a:r>
            <a:r>
              <a:rPr b="1" lang="en"/>
              <a:t> bacteremia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TEE</a:t>
            </a:r>
            <a:r>
              <a:rPr lang="en"/>
              <a:t>: 1.5 cm vegetation on </a:t>
            </a:r>
            <a:r>
              <a:rPr b="1" lang="en"/>
              <a:t>prosthetic MV ring</a:t>
            </a:r>
            <a:r>
              <a:rPr lang="en"/>
              <a:t>, </a:t>
            </a:r>
            <a:r>
              <a:rPr lang="en"/>
              <a:t>c/w a prosthetic ring vegetation</a:t>
            </a:r>
            <a:endParaRPr/>
          </a:p>
        </p:txBody>
      </p:sp>
      <p:sp>
        <p:nvSpPr>
          <p:cNvPr id="1324" name="Google Shape;1324;p139"/>
          <p:cNvSpPr/>
          <p:nvPr/>
        </p:nvSpPr>
        <p:spPr>
          <a:xfrm>
            <a:off x="729450" y="3372875"/>
            <a:ext cx="1832400" cy="6915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Allergies</a:t>
            </a:r>
            <a:endParaRPr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Sulfa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Urticaria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5" name="Google Shape;1325;p139"/>
          <p:cNvSpPr txBox="1"/>
          <p:nvPr/>
        </p:nvSpPr>
        <p:spPr>
          <a:xfrm>
            <a:off x="3555375" y="3206425"/>
            <a:ext cx="541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4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3:</a:t>
            </a:r>
            <a:r>
              <a:rPr lang="en"/>
              <a:t> HPI</a:t>
            </a:r>
            <a:endParaRPr/>
          </a:p>
        </p:txBody>
      </p:sp>
      <p:sp>
        <p:nvSpPr>
          <p:cNvPr id="1331" name="Google Shape;1331;p140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M</a:t>
            </a:r>
            <a:r>
              <a:rPr lang="en"/>
              <a:t> with PMH including opiate use disorder (PWID, with recent relapse), multiple episodes of mitral valve endocarditis (MRSA </a:t>
            </a:r>
            <a:r>
              <a:rPr b="1" lang="en"/>
              <a:t>8 years ago</a:t>
            </a:r>
            <a:r>
              <a:rPr lang="en"/>
              <a:t> s/p repair of native MV; E faecalis s/p repair &amp; annuloplasty </a:t>
            </a:r>
            <a:r>
              <a:rPr b="1" lang="en"/>
              <a:t>2.5 years ago</a:t>
            </a:r>
            <a:r>
              <a:rPr lang="en"/>
              <a:t>)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Clinic follow up for </a:t>
            </a:r>
            <a:r>
              <a:rPr b="1" i="1" lang="en"/>
              <a:t>Serratia marcescens</a:t>
            </a:r>
            <a:r>
              <a:rPr b="1" lang="en"/>
              <a:t> bacteremia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TEE</a:t>
            </a:r>
            <a:r>
              <a:rPr lang="en"/>
              <a:t>: 1.5 cm vegetation on </a:t>
            </a:r>
            <a:r>
              <a:rPr b="1" lang="en"/>
              <a:t>prosthetic MV ring</a:t>
            </a:r>
            <a:r>
              <a:rPr lang="en"/>
              <a:t>, c/w a prosthetic ring vegetation</a:t>
            </a:r>
            <a:endParaRPr/>
          </a:p>
        </p:txBody>
      </p:sp>
      <p:sp>
        <p:nvSpPr>
          <p:cNvPr id="1332" name="Google Shape;1332;p140"/>
          <p:cNvSpPr/>
          <p:nvPr/>
        </p:nvSpPr>
        <p:spPr>
          <a:xfrm>
            <a:off x="729450" y="3372875"/>
            <a:ext cx="1832400" cy="6915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Allergies</a:t>
            </a:r>
            <a:endParaRPr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Sulfa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Urticaria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3" name="Google Shape;1333;p140"/>
          <p:cNvSpPr txBox="1"/>
          <p:nvPr/>
        </p:nvSpPr>
        <p:spPr>
          <a:xfrm>
            <a:off x="3555375" y="3206425"/>
            <a:ext cx="541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4" name="Google Shape;1334;p140"/>
          <p:cNvSpPr/>
          <p:nvPr/>
        </p:nvSpPr>
        <p:spPr>
          <a:xfrm>
            <a:off x="3555375" y="3206425"/>
            <a:ext cx="3404400" cy="6915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Severe sensorineural hearing loss 2/2 Vanc + gentamicin s/p right cochlear implant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4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3:</a:t>
            </a:r>
            <a:r>
              <a:rPr lang="en"/>
              <a:t> HPI</a:t>
            </a:r>
            <a:endParaRPr/>
          </a:p>
        </p:txBody>
      </p:sp>
      <p:sp>
        <p:nvSpPr>
          <p:cNvPr id="1340" name="Google Shape;1340;p141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35 y/o M</a:t>
            </a:r>
            <a:r>
              <a:rPr lang="en"/>
              <a:t> with PMH including opiate use disorder (PWID, with recent relapse), multiple episodes of mitral valve endocarditis (MRSA </a:t>
            </a:r>
            <a:r>
              <a:rPr b="1" lang="en"/>
              <a:t>8 years ago</a:t>
            </a:r>
            <a:r>
              <a:rPr lang="en"/>
              <a:t> s/p repair of native MV; E faecalis s/p repair &amp; annuloplasty </a:t>
            </a:r>
            <a:r>
              <a:rPr b="1" lang="en"/>
              <a:t>2.5 years ago</a:t>
            </a:r>
            <a:r>
              <a:rPr lang="en"/>
              <a:t>)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Clinic follow up for </a:t>
            </a:r>
            <a:r>
              <a:rPr b="1" i="1" lang="en"/>
              <a:t>Serratia marcescens</a:t>
            </a:r>
            <a:r>
              <a:rPr b="1" lang="en"/>
              <a:t> bacteremia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/>
              <a:t>TEE</a:t>
            </a:r>
            <a:r>
              <a:rPr lang="en"/>
              <a:t>: 1.5 cm vegetation on </a:t>
            </a:r>
            <a:r>
              <a:rPr b="1" lang="en"/>
              <a:t>prosthetic MV ring</a:t>
            </a:r>
            <a:r>
              <a:rPr lang="en"/>
              <a:t>, c/w a prosthetic ring vegetation</a:t>
            </a:r>
            <a:endParaRPr/>
          </a:p>
        </p:txBody>
      </p:sp>
      <p:sp>
        <p:nvSpPr>
          <p:cNvPr id="1341" name="Google Shape;1341;p141"/>
          <p:cNvSpPr/>
          <p:nvPr/>
        </p:nvSpPr>
        <p:spPr>
          <a:xfrm>
            <a:off x="729450" y="3372875"/>
            <a:ext cx="1832400" cy="6915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Allergies</a:t>
            </a:r>
            <a:endParaRPr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Sulfa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Urticaria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2" name="Google Shape;1342;p141"/>
          <p:cNvSpPr txBox="1"/>
          <p:nvPr/>
        </p:nvSpPr>
        <p:spPr>
          <a:xfrm>
            <a:off x="3555375" y="3206425"/>
            <a:ext cx="5418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3" name="Google Shape;1343;p141"/>
          <p:cNvSpPr/>
          <p:nvPr/>
        </p:nvSpPr>
        <p:spPr>
          <a:xfrm>
            <a:off x="3555375" y="4140775"/>
            <a:ext cx="3404400" cy="691500"/>
          </a:xfrm>
          <a:prstGeom prst="rect">
            <a:avLst/>
          </a:prstGeom>
          <a:solidFill>
            <a:srgbClr val="E2EAF7"/>
          </a:solidFill>
          <a:ln cap="flat" cmpd="sng" w="9525">
            <a:solidFill>
              <a:srgbClr val="2F5A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F5AA2"/>
                </a:solidFill>
                <a:latin typeface="Open Sans"/>
                <a:ea typeface="Open Sans"/>
                <a:cs typeface="Open Sans"/>
                <a:sym typeface="Open Sans"/>
              </a:rPr>
              <a:t>Worried about long term side effects from antibiotics</a:t>
            </a: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(understandably)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4" name="Google Shape;1344;p141"/>
          <p:cNvSpPr/>
          <p:nvPr/>
        </p:nvSpPr>
        <p:spPr>
          <a:xfrm>
            <a:off x="3555375" y="3206425"/>
            <a:ext cx="3404400" cy="691500"/>
          </a:xfrm>
          <a:prstGeom prst="rect">
            <a:avLst/>
          </a:prstGeom>
          <a:solidFill>
            <a:srgbClr val="FAE4E8"/>
          </a:solidFill>
          <a:ln cap="flat" cmpd="sng" w="9525">
            <a:solidFill>
              <a:srgbClr val="B03D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Severe sensorineural hearing loss 2/2 Vanc + gentamicin s/p right cochlear implant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[Q1.1] </a:t>
            </a:r>
            <a:r>
              <a:rPr lang="en"/>
              <a:t>Initial</a:t>
            </a:r>
            <a:r>
              <a:rPr lang="en"/>
              <a:t> treatment</a:t>
            </a:r>
            <a:endParaRPr/>
          </a:p>
        </p:txBody>
      </p: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729450" y="1393075"/>
            <a:ext cx="4159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Initial</a:t>
            </a:r>
            <a:r>
              <a:rPr lang="en" sz="1400"/>
              <a:t> treatment choice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(multiple choice)</a:t>
            </a:r>
            <a:endParaRPr sz="1400"/>
          </a:p>
        </p:txBody>
      </p:sp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325" y="10948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9" name="Google Shape;1349;p142"/>
          <p:cNvGrpSpPr/>
          <p:nvPr/>
        </p:nvGrpSpPr>
        <p:grpSpPr>
          <a:xfrm>
            <a:off x="175782" y="991731"/>
            <a:ext cx="8792426" cy="3478525"/>
            <a:chOff x="2438400" y="152400"/>
            <a:chExt cx="6553198" cy="2592625"/>
          </a:xfrm>
        </p:grpSpPr>
        <p:pic>
          <p:nvPicPr>
            <p:cNvPr id="1350" name="Google Shape;1350;p142"/>
            <p:cNvPicPr preferRelativeResize="0"/>
            <p:nvPr/>
          </p:nvPicPr>
          <p:blipFill rotWithShape="1">
            <a:blip r:embed="rId3">
              <a:alphaModFix/>
            </a:blip>
            <a:srcRect b="0" l="0" r="72810" t="0"/>
            <a:stretch/>
          </p:blipFill>
          <p:spPr>
            <a:xfrm>
              <a:off x="2438400" y="152400"/>
              <a:ext cx="2403324" cy="259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1" name="Google Shape;1351;p142"/>
            <p:cNvPicPr preferRelativeResize="0"/>
            <p:nvPr/>
          </p:nvPicPr>
          <p:blipFill rotWithShape="1">
            <a:blip r:embed="rId3">
              <a:alphaModFix/>
            </a:blip>
            <a:srcRect b="0" l="52689" r="0" t="0"/>
            <a:stretch/>
          </p:blipFill>
          <p:spPr>
            <a:xfrm>
              <a:off x="4809649" y="152400"/>
              <a:ext cx="4181949" cy="2592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Micro data</a:t>
            </a:r>
            <a:endParaRPr/>
          </a:p>
        </p:txBody>
      </p:sp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50310"/>
          <a:stretch/>
        </p:blipFill>
        <p:spPr>
          <a:xfrm>
            <a:off x="729450" y="2530595"/>
            <a:ext cx="7688700" cy="11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Micro data</a:t>
            </a:r>
            <a:endParaRPr/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403913"/>
            <a:ext cx="7688700" cy="2239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Cardiac workup</a:t>
            </a:r>
            <a:endParaRPr/>
          </a:p>
        </p:txBody>
      </p:sp>
      <p:sp>
        <p:nvSpPr>
          <p:cNvPr id="209" name="Google Shape;209;p28"/>
          <p:cNvSpPr txBox="1"/>
          <p:nvPr>
            <p:ph idx="1" type="body"/>
          </p:nvPr>
        </p:nvSpPr>
        <p:spPr>
          <a:xfrm>
            <a:off x="1649250" y="1385221"/>
            <a:ext cx="5845500" cy="30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</a:t>
            </a:r>
            <a:r>
              <a:rPr b="1" lang="en" u="sng"/>
              <a:t>thoracic</a:t>
            </a:r>
            <a:r>
              <a:rPr b="1" lang="en"/>
              <a:t> echo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9E9E9E"/>
                </a:solidFill>
              </a:rPr>
              <a:t>Quality</a:t>
            </a:r>
            <a:r>
              <a:rPr lang="en">
                <a:solidFill>
                  <a:srgbClr val="9E9E9E"/>
                </a:solidFill>
              </a:rPr>
              <a:t>:  Technically </a:t>
            </a:r>
            <a:r>
              <a:rPr lang="en"/>
              <a:t>difficult study </a:t>
            </a:r>
            <a:r>
              <a:rPr lang="en">
                <a:solidFill>
                  <a:srgbClr val="9E9E9E"/>
                </a:solidFill>
              </a:rPr>
              <a:t>due to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lang="en"/>
              <a:t>limited acoustic windows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9E9E9E"/>
                </a:solidFill>
              </a:rPr>
              <a:t>Indications</a:t>
            </a:r>
            <a:r>
              <a:rPr lang="en">
                <a:solidFill>
                  <a:srgbClr val="9E9E9E"/>
                </a:solidFill>
              </a:rPr>
              <a:t>: Fungemia</a:t>
            </a:r>
            <a:endParaRPr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Mitral Valve</a:t>
            </a:r>
            <a:r>
              <a:rPr lang="en"/>
              <a:t>: Anterior and posterior mitral valve leaflets appear calcified. </a:t>
            </a:r>
            <a:r>
              <a:rPr lang="en">
                <a:solidFill>
                  <a:srgbClr val="9E9E9E"/>
                </a:solidFill>
              </a:rPr>
              <a:t>Moderate mitral annular calcification. Moderate mitral stenosis.</a:t>
            </a:r>
            <a:r>
              <a:rPr lang="en"/>
              <a:t> Mild mitral regurgitation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Aortic Valve</a:t>
            </a:r>
            <a:r>
              <a:rPr lang="en"/>
              <a:t>: </a:t>
            </a:r>
            <a:r>
              <a:rPr lang="en">
                <a:solidFill>
                  <a:srgbClr val="9E9E9E"/>
                </a:solidFill>
              </a:rPr>
              <a:t>There is a 23 mm transcatheter valve (Sapien III) in the aortic position.</a:t>
            </a:r>
            <a:r>
              <a:rPr lang="en"/>
              <a:t> The aortic prosthesis demonstrates a normal transvalvular gradient</a:t>
            </a:r>
            <a:r>
              <a:rPr lang="en">
                <a:solidFill>
                  <a:srgbClr val="9E9E9E"/>
                </a:solidFill>
              </a:rPr>
              <a:t> for valve type and size.</a:t>
            </a:r>
            <a:r>
              <a:rPr lang="en"/>
              <a:t> There is no evidence of paravalvular aortic regurgitation.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rgbClr val="9E9E9E"/>
                </a:solidFill>
              </a:rPr>
              <a:t>Conclusions</a:t>
            </a:r>
            <a:r>
              <a:rPr lang="en">
                <a:solidFill>
                  <a:srgbClr val="9E9E9E"/>
                </a:solidFill>
              </a:rPr>
              <a:t>: </a:t>
            </a:r>
            <a:r>
              <a:rPr lang="en"/>
              <a:t>No change was seen</a:t>
            </a:r>
            <a:r>
              <a:rPr lang="en">
                <a:solidFill>
                  <a:srgbClr val="9E9E9E"/>
                </a:solidFill>
              </a:rPr>
              <a:t> from previous echocardiogram.</a:t>
            </a:r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Cardiac workup</a:t>
            </a:r>
            <a:endParaRPr/>
          </a:p>
        </p:txBody>
      </p:sp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729450" y="1393075"/>
            <a:ext cx="5845500" cy="30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</a:t>
            </a:r>
            <a:r>
              <a:rPr b="1" lang="en" u="sng"/>
              <a:t>thoracic</a:t>
            </a:r>
            <a:r>
              <a:rPr b="1" lang="en"/>
              <a:t> echo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9E9E9E"/>
                </a:solidFill>
              </a:rPr>
              <a:t>Quality</a:t>
            </a:r>
            <a:r>
              <a:rPr lang="en">
                <a:solidFill>
                  <a:srgbClr val="9E9E9E"/>
                </a:solidFill>
              </a:rPr>
              <a:t>:  Technically </a:t>
            </a:r>
            <a:r>
              <a:rPr lang="en"/>
              <a:t>difficult study </a:t>
            </a:r>
            <a:r>
              <a:rPr lang="en">
                <a:solidFill>
                  <a:srgbClr val="9E9E9E"/>
                </a:solidFill>
              </a:rPr>
              <a:t>due to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lang="en"/>
              <a:t>limited acoustic windows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9E9E9E"/>
                </a:solidFill>
              </a:rPr>
              <a:t>Indications</a:t>
            </a:r>
            <a:r>
              <a:rPr lang="en">
                <a:solidFill>
                  <a:srgbClr val="9E9E9E"/>
                </a:solidFill>
              </a:rPr>
              <a:t>: Fungemia</a:t>
            </a:r>
            <a:endParaRPr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Mitral Valve</a:t>
            </a:r>
            <a:r>
              <a:rPr lang="en"/>
              <a:t>: Anterior and posterior mitral valve leaflets appear calcified. </a:t>
            </a:r>
            <a:r>
              <a:rPr lang="en">
                <a:solidFill>
                  <a:srgbClr val="9E9E9E"/>
                </a:solidFill>
              </a:rPr>
              <a:t>Moderate mitral annular calcification. Moderate mitral stenosis.</a:t>
            </a:r>
            <a:r>
              <a:rPr lang="en"/>
              <a:t> Mild mitral regurgitation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Aortic Valve</a:t>
            </a:r>
            <a:r>
              <a:rPr lang="en"/>
              <a:t>: </a:t>
            </a:r>
            <a:r>
              <a:rPr lang="en">
                <a:solidFill>
                  <a:srgbClr val="9E9E9E"/>
                </a:solidFill>
              </a:rPr>
              <a:t>There is a 23 mm transcatheter valve (Sapien III) in the aortic position.</a:t>
            </a:r>
            <a:r>
              <a:rPr lang="en"/>
              <a:t> The aortic prosthesis demonstrates a normal transvalvular gradient</a:t>
            </a:r>
            <a:r>
              <a:rPr lang="en">
                <a:solidFill>
                  <a:srgbClr val="9E9E9E"/>
                </a:solidFill>
              </a:rPr>
              <a:t> for valve type and size.</a:t>
            </a:r>
            <a:r>
              <a:rPr lang="en"/>
              <a:t> There is no evidence of paravalvular aortic regurgitation.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rgbClr val="9E9E9E"/>
                </a:solidFill>
              </a:rPr>
              <a:t>Conclusions</a:t>
            </a:r>
            <a:r>
              <a:rPr lang="en">
                <a:solidFill>
                  <a:srgbClr val="9E9E9E"/>
                </a:solidFill>
              </a:rPr>
              <a:t>: </a:t>
            </a:r>
            <a:r>
              <a:rPr lang="en"/>
              <a:t>No change was seen</a:t>
            </a:r>
            <a:r>
              <a:rPr lang="en">
                <a:solidFill>
                  <a:srgbClr val="9E9E9E"/>
                </a:solidFill>
              </a:rPr>
              <a:t> from previous echocardiogram.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216" name="Google Shape;216;p29"/>
          <p:cNvSpPr/>
          <p:nvPr/>
        </p:nvSpPr>
        <p:spPr>
          <a:xfrm>
            <a:off x="6574950" y="1393075"/>
            <a:ext cx="2422200" cy="16113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Medical / Surgical History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ESRD via RUE AVF 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Severe pulm HTN,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COPD, HFpEF</a:t>
            </a:r>
            <a:endParaRPr sz="13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○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PCWP 45</a:t>
            </a:r>
            <a:endParaRPr sz="13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○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On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5L home O2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Hx TAVR (2021)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6574950" y="3229400"/>
            <a:ext cx="2422200" cy="11640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Do we need trans</a:t>
            </a:r>
            <a:r>
              <a:rPr b="1" lang="en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esophageal</a:t>
            </a:r>
            <a:r>
              <a:rPr b="1" lang="en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 echo?</a:t>
            </a:r>
            <a:endParaRPr b="1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Anesthesia + pulmonary hypertension = bad time </a:t>
            </a:r>
            <a:endParaRPr b="1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Cardiac workup</a:t>
            </a:r>
            <a:endParaRPr/>
          </a:p>
        </p:txBody>
      </p:sp>
      <p:sp>
        <p:nvSpPr>
          <p:cNvPr id="223" name="Google Shape;223;p30"/>
          <p:cNvSpPr txBox="1"/>
          <p:nvPr>
            <p:ph idx="1" type="body"/>
          </p:nvPr>
        </p:nvSpPr>
        <p:spPr>
          <a:xfrm>
            <a:off x="1649250" y="1393075"/>
            <a:ext cx="5845500" cy="30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Trans</a:t>
            </a:r>
            <a:r>
              <a:rPr b="1" lang="en" u="sng">
                <a:solidFill>
                  <a:srgbClr val="896110"/>
                </a:solidFill>
              </a:rPr>
              <a:t>esophageal</a:t>
            </a:r>
            <a:r>
              <a:rPr b="1" lang="en">
                <a:solidFill>
                  <a:srgbClr val="896110"/>
                </a:solidFill>
              </a:rPr>
              <a:t> </a:t>
            </a:r>
            <a:r>
              <a:rPr b="1" lang="en"/>
              <a:t>echo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9E9E9E"/>
                </a:solidFill>
              </a:rPr>
              <a:t>Quality</a:t>
            </a:r>
            <a:r>
              <a:rPr lang="en">
                <a:solidFill>
                  <a:srgbClr val="9E9E9E"/>
                </a:solidFill>
              </a:rPr>
              <a:t>:  </a:t>
            </a:r>
            <a:r>
              <a:rPr lang="en">
                <a:solidFill>
                  <a:srgbClr val="9E9E9E"/>
                </a:solidFill>
              </a:rPr>
              <a:t>The study images were of </a:t>
            </a:r>
            <a:r>
              <a:rPr lang="en"/>
              <a:t>technically good quality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S/P #23 Sapien S3 Ultra Valve. Leaflet cusps are thickened and restricted. Mild transvalvular regurgitation. No paravalvular regurgitation.</a:t>
            </a:r>
            <a:r>
              <a:rPr lang="en"/>
              <a:t> The is linear mobile density </a:t>
            </a:r>
            <a:r>
              <a:rPr b="1" lang="en">
                <a:solidFill>
                  <a:srgbClr val="DF382C"/>
                </a:solidFill>
              </a:rPr>
              <a:t>measuring 1.1 x 0.2 cm</a:t>
            </a:r>
            <a:r>
              <a:rPr lang="en"/>
              <a:t> attached to the cusp </a:t>
            </a:r>
            <a:r>
              <a:rPr lang="en">
                <a:solidFill>
                  <a:srgbClr val="9E9E9E"/>
                </a:solidFill>
              </a:rPr>
              <a:t>in the right coronary position.</a:t>
            </a:r>
            <a:r>
              <a:rPr lang="en"/>
              <a:t> </a:t>
            </a:r>
            <a:r>
              <a:rPr lang="en">
                <a:solidFill>
                  <a:srgbClr val="9E9E9E"/>
                </a:solidFill>
              </a:rPr>
              <a:t>In the setting of </a:t>
            </a:r>
            <a:r>
              <a:rPr lang="en" strike="sngStrike">
                <a:solidFill>
                  <a:srgbClr val="B03D50"/>
                </a:solidFill>
              </a:rPr>
              <a:t>bacteremia</a:t>
            </a:r>
            <a:r>
              <a:rPr lang="en">
                <a:solidFill>
                  <a:srgbClr val="B03D50"/>
                </a:solidFill>
              </a:rPr>
              <a:t> </a:t>
            </a:r>
            <a:r>
              <a:rPr lang="en"/>
              <a:t>fungemia this may represent vegetation.</a:t>
            </a:r>
            <a:endParaRPr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Mitral leaflets are calcified and restricted. Mild mitral stenosis. Moderate mitral regurgitation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537" y="1289800"/>
            <a:ext cx="6914525" cy="26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Surgical candidacy </a:t>
            </a:r>
            <a:endParaRPr/>
          </a:p>
        </p:txBody>
      </p:sp>
      <p:sp>
        <p:nvSpPr>
          <p:cNvPr id="230" name="Google Shape;230;p31"/>
          <p:cNvSpPr/>
          <p:nvPr/>
        </p:nvSpPr>
        <p:spPr>
          <a:xfrm>
            <a:off x="2442450" y="3979500"/>
            <a:ext cx="4262700" cy="9201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STS Risk Score: 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https://acsdriskcalc.research.sts.org/calculation </a:t>
            </a:r>
            <a:endParaRPr sz="1200">
              <a:solidFill>
                <a:srgbClr val="1A1A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Isolated AVR</a:t>
            </a:r>
            <a:r>
              <a:rPr lang="en" sz="12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1A1A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Mortality </a:t>
            </a:r>
            <a:r>
              <a:rPr b="1" lang="en" sz="12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18.5%</a:t>
            </a:r>
            <a:endParaRPr b="1" sz="1200">
              <a:solidFill>
                <a:srgbClr val="1A1A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Morbidity and Mortality </a:t>
            </a:r>
            <a:r>
              <a:rPr b="1" lang="en" sz="12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37.1%</a:t>
            </a:r>
            <a:endParaRPr b="1" sz="1200">
              <a:solidFill>
                <a:srgbClr val="1A1A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1A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1116525" y="1934700"/>
            <a:ext cx="2485500" cy="2595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3274425" y="2920750"/>
            <a:ext cx="4488000" cy="259500"/>
          </a:xfrm>
          <a:prstGeom prst="rect">
            <a:avLst/>
          </a:prstGeom>
          <a:solidFill>
            <a:srgbClr val="DF382C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6637800" y="3180250"/>
            <a:ext cx="1355700" cy="2595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1116525" y="3403425"/>
            <a:ext cx="1549500" cy="2595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4233900" y="3403425"/>
            <a:ext cx="2262300" cy="259500"/>
          </a:xfrm>
          <a:prstGeom prst="rect">
            <a:avLst/>
          </a:prstGeom>
          <a:solidFill>
            <a:srgbClr val="3B71CA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31"/>
          <p:cNvSpPr/>
          <p:nvPr/>
        </p:nvSpPr>
        <p:spPr>
          <a:xfrm>
            <a:off x="5159225" y="3662925"/>
            <a:ext cx="2331000" cy="259500"/>
          </a:xfrm>
          <a:prstGeom prst="rect">
            <a:avLst/>
          </a:prstGeom>
          <a:solidFill>
            <a:srgbClr val="3B71CA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Susceptibilities</a:t>
            </a:r>
            <a:endParaRPr/>
          </a:p>
        </p:txBody>
      </p:sp>
      <p:sp>
        <p:nvSpPr>
          <p:cNvPr id="242" name="Google Shape;242;p32"/>
          <p:cNvSpPr txBox="1"/>
          <p:nvPr>
            <p:ph idx="1" type="body"/>
          </p:nvPr>
        </p:nvSpPr>
        <p:spPr>
          <a:xfrm>
            <a:off x="729450" y="1393075"/>
            <a:ext cx="76887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all agree on the IV therapy, but what about </a:t>
            </a:r>
            <a:r>
              <a:rPr b="1" lang="en">
                <a:solidFill>
                  <a:srgbClr val="DF382C"/>
                </a:solidFill>
              </a:rPr>
              <a:t>after IV therapy</a:t>
            </a:r>
            <a:r>
              <a:rPr lang="en"/>
              <a:t>?</a:t>
            </a:r>
            <a:endParaRPr/>
          </a:p>
        </p:txBody>
      </p:sp>
      <p:graphicFrame>
        <p:nvGraphicFramePr>
          <p:cNvPr id="243" name="Google Shape;243;p32"/>
          <p:cNvGraphicFramePr/>
          <p:nvPr/>
        </p:nvGraphicFramePr>
        <p:xfrm>
          <a:off x="2639450" y="21057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{D24FCB68-F71A-4CEE-BBDA-54616DD33E83}</a:tableStyleId>
              </a:tblPr>
              <a:tblGrid>
                <a:gridCol w="1646850"/>
                <a:gridCol w="1109125"/>
                <a:gridCol w="1109125"/>
              </a:tblGrid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Amphotericin B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0.5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Rezafungin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0.016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Anidulafungin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0.03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Micafungin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0.016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Voriconazole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0.12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Isavuconazole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0.12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Posaconazole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Itraconazole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0.5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Fluconazole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SDD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FBF1DD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Caspofungin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0.12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</a:tr>
            </a:tbl>
          </a:graphicData>
        </a:graphic>
      </p:graphicFrame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70328" l="0" r="52001" t="0"/>
          <a:stretch/>
        </p:blipFill>
        <p:spPr>
          <a:xfrm>
            <a:off x="5055025" y="728600"/>
            <a:ext cx="3690500" cy="6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Susceptibilities</a:t>
            </a:r>
            <a:endParaRPr/>
          </a:p>
        </p:txBody>
      </p:sp>
      <p:sp>
        <p:nvSpPr>
          <p:cNvPr id="250" name="Google Shape;250;p33"/>
          <p:cNvSpPr txBox="1"/>
          <p:nvPr>
            <p:ph idx="1" type="body"/>
          </p:nvPr>
        </p:nvSpPr>
        <p:spPr>
          <a:xfrm>
            <a:off x="729450" y="1393075"/>
            <a:ext cx="76887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We all agree on the IV therapy, but what about </a:t>
            </a:r>
            <a:r>
              <a:rPr b="1" lang="en">
                <a:solidFill>
                  <a:srgbClr val="DF382C"/>
                </a:solidFill>
              </a:rPr>
              <a:t>after IV therapy</a:t>
            </a:r>
            <a:r>
              <a:rPr lang="en"/>
              <a:t>?</a:t>
            </a:r>
            <a:endParaRPr/>
          </a:p>
        </p:txBody>
      </p:sp>
      <p:graphicFrame>
        <p:nvGraphicFramePr>
          <p:cNvPr id="251" name="Google Shape;251;p33"/>
          <p:cNvGraphicFramePr/>
          <p:nvPr/>
        </p:nvGraphicFramePr>
        <p:xfrm>
          <a:off x="729450" y="210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{D24FCB68-F71A-4CEE-BBDA-54616DD33E83}</a:tableStyleId>
              </a:tblPr>
              <a:tblGrid>
                <a:gridCol w="1646850"/>
                <a:gridCol w="1109125"/>
                <a:gridCol w="1109125"/>
              </a:tblGrid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Amphotericin B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0.5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Rezafungin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0.016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Anidulafungin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0.03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Micafungin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0.016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Voriconazole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0.12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Isavuconazole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0.12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Posaconazole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Itraconazole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0.5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chemeClr val="lt2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Fluconazole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FB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SDD</a:t>
                      </a:r>
                      <a:endParaRPr sz="1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FBF1DD"/>
                    </a:solidFill>
                  </a:tcPr>
                </a:tc>
              </a:tr>
              <a:tr h="26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Caspofungin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0.12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</a:t>
                      </a:r>
                      <a:endParaRPr sz="1500"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DCF1E4"/>
                    </a:solidFill>
                  </a:tcPr>
                </a:tc>
              </a:tr>
            </a:tbl>
          </a:graphicData>
        </a:graphic>
      </p:graphicFrame>
      <p:pic>
        <p:nvPicPr>
          <p:cNvPr id="252" name="Google Shape;2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4750" y="4601900"/>
            <a:ext cx="2339125" cy="3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 rotWithShape="1">
          <a:blip r:embed="rId4">
            <a:alphaModFix/>
          </a:blip>
          <a:srcRect b="0" l="0" r="10136" t="0"/>
          <a:stretch/>
        </p:blipFill>
        <p:spPr>
          <a:xfrm>
            <a:off x="4894750" y="3128200"/>
            <a:ext cx="3473275" cy="13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/>
          <p:nvPr/>
        </p:nvSpPr>
        <p:spPr>
          <a:xfrm>
            <a:off x="5457825" y="3279578"/>
            <a:ext cx="857400" cy="1809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5457825" y="4040703"/>
            <a:ext cx="566400" cy="1809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6" name="Google Shape;25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4750" y="2784699"/>
            <a:ext cx="3151400" cy="2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/>
          <p:nvPr/>
        </p:nvSpPr>
        <p:spPr>
          <a:xfrm>
            <a:off x="4894750" y="1878950"/>
            <a:ext cx="3662400" cy="8961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Atrial fibrillation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Warfarin </a:t>
            </a:r>
            <a:r>
              <a:rPr lang="en" sz="1200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(bleeding on DOAC)</a:t>
            </a:r>
            <a:endParaRPr sz="1200"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Also on dronedarone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Hx TAVR (2021)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7290550" y="4560625"/>
            <a:ext cx="143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i.e. paperwork</a:t>
            </a:r>
            <a:endParaRPr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[Q1.2] What to do at the end?</a:t>
            </a:r>
            <a:endParaRPr/>
          </a:p>
        </p:txBody>
      </p:sp>
      <p:sp>
        <p:nvSpPr>
          <p:cNvPr id="264" name="Google Shape;264;p34"/>
          <p:cNvSpPr txBox="1"/>
          <p:nvPr>
            <p:ph idx="1" type="body"/>
          </p:nvPr>
        </p:nvSpPr>
        <p:spPr>
          <a:xfrm>
            <a:off x="729450" y="1393075"/>
            <a:ext cx="4159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PO transition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(multiple choice, has wrong answers)</a:t>
            </a:r>
            <a:endParaRPr sz="1400"/>
          </a:p>
        </p:txBody>
      </p:sp>
      <p:pic>
        <p:nvPicPr>
          <p:cNvPr id="265" name="Google Shape;2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325" y="10948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Cresemba</a:t>
            </a:r>
            <a:endParaRPr>
              <a:solidFill>
                <a:srgbClr val="356635"/>
              </a:solidFill>
            </a:endParaRPr>
          </a:p>
        </p:txBody>
      </p:sp>
      <p:sp>
        <p:nvSpPr>
          <p:cNvPr id="271" name="Google Shape;271;p35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60 y/o F</a:t>
            </a:r>
            <a:r>
              <a:rPr lang="en"/>
              <a:t> with PMH including recent </a:t>
            </a:r>
            <a:r>
              <a:rPr b="1" i="1" lang="en">
                <a:solidFill>
                  <a:srgbClr val="DF382C"/>
                </a:solidFill>
              </a:rPr>
              <a:t>C glabrata</a:t>
            </a:r>
            <a:r>
              <a:rPr b="1" lang="en">
                <a:solidFill>
                  <a:srgbClr val="DF382C"/>
                </a:solidFill>
              </a:rPr>
              <a:t> </a:t>
            </a:r>
            <a:r>
              <a:rPr b="1" lang="en">
                <a:solidFill>
                  <a:srgbClr val="DF382C"/>
                </a:solidFill>
              </a:rPr>
              <a:t>prosthetic</a:t>
            </a:r>
            <a:r>
              <a:rPr b="1" lang="en">
                <a:solidFill>
                  <a:srgbClr val="DF382C"/>
                </a:solidFill>
              </a:rPr>
              <a:t> aortic valve endocarditis</a:t>
            </a:r>
            <a:r>
              <a:rPr lang="en"/>
              <a:t>, afib (on warfarin &amp; dronedarone), ESRD, severe pulm HTN (on 5L oxygen)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Talk with cardiology → </a:t>
            </a:r>
            <a:r>
              <a:rPr b="1" lang="en"/>
              <a:t>won’t change </a:t>
            </a:r>
            <a:r>
              <a:rPr b="1" lang="en"/>
              <a:t>their</a:t>
            </a:r>
            <a:r>
              <a:rPr b="1" lang="en"/>
              <a:t> meds</a:t>
            </a:r>
            <a:r>
              <a:rPr lang="en"/>
              <a:t> (patient does not want to go off warfarin)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Cresemba</a:t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277" name="Google Shape;277;p36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60 y/o F</a:t>
            </a:r>
            <a:r>
              <a:rPr lang="en"/>
              <a:t> with PMH including recent </a:t>
            </a:r>
            <a:r>
              <a:rPr b="1" i="1" lang="en">
                <a:solidFill>
                  <a:srgbClr val="DF382C"/>
                </a:solidFill>
              </a:rPr>
              <a:t>C glabrata</a:t>
            </a:r>
            <a:r>
              <a:rPr b="1" lang="en">
                <a:solidFill>
                  <a:srgbClr val="DF382C"/>
                </a:solidFill>
              </a:rPr>
              <a:t> prosthetic aortic valve endocarditis</a:t>
            </a:r>
            <a:r>
              <a:rPr lang="en"/>
              <a:t>, afib (on warfarin &amp; dronedarone), ESRD, severe pulm HTN (on 5L oxygen)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Talk with cardiology → won’t change their meds (patient does not want to go off warfarin)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You do some </a:t>
            </a:r>
            <a:r>
              <a:rPr b="1" lang="en"/>
              <a:t>paperwork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Cresemba</a:t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283" name="Google Shape;283;p3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60 y/o F</a:t>
            </a:r>
            <a:r>
              <a:rPr lang="en"/>
              <a:t> with PMH including recent </a:t>
            </a:r>
            <a:r>
              <a:rPr b="1" i="1" lang="en">
                <a:solidFill>
                  <a:srgbClr val="DF382C"/>
                </a:solidFill>
              </a:rPr>
              <a:t>C glabrata</a:t>
            </a:r>
            <a:r>
              <a:rPr b="1" lang="en">
                <a:solidFill>
                  <a:srgbClr val="DF382C"/>
                </a:solidFill>
              </a:rPr>
              <a:t> prosthetic aortic valve endocarditis</a:t>
            </a:r>
            <a:r>
              <a:rPr lang="en"/>
              <a:t>, afib (on warfarin &amp; dronedarone), ESRD, severe pulm HTN (on 5L oxygen)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Talk with cardiology → won’t change their meds (patient does not want to go off warfarin)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You do some </a:t>
            </a:r>
            <a:r>
              <a:rPr lang="en"/>
              <a:t>paperwork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And </a:t>
            </a:r>
            <a:r>
              <a:rPr b="1" lang="en"/>
              <a:t>some more paperwork</a:t>
            </a: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Cresemba</a:t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289" name="Google Shape;289;p38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60 y/o F</a:t>
            </a:r>
            <a:r>
              <a:rPr lang="en"/>
              <a:t> with PMH including recent </a:t>
            </a:r>
            <a:r>
              <a:rPr b="1" i="1" lang="en">
                <a:solidFill>
                  <a:srgbClr val="DF382C"/>
                </a:solidFill>
              </a:rPr>
              <a:t>C glabrata</a:t>
            </a:r>
            <a:r>
              <a:rPr b="1" lang="en">
                <a:solidFill>
                  <a:srgbClr val="DF382C"/>
                </a:solidFill>
              </a:rPr>
              <a:t> prosthetic aortic valve endocarditis</a:t>
            </a:r>
            <a:r>
              <a:rPr lang="en"/>
              <a:t>, afib (on warfarin &amp; dronedarone), ESRD, severe pulm HTN (on 5L oxygen)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Talk with cardiology → won’t change their meds (patient does not want to go off warfarin)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You do some paperwork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And some more paperwork…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And </a:t>
            </a:r>
            <a:r>
              <a:rPr b="1" lang="en"/>
              <a:t>some more</a:t>
            </a:r>
            <a:r>
              <a:rPr lang="en"/>
              <a:t> (she has </a:t>
            </a:r>
            <a:r>
              <a:rPr b="1" lang="en">
                <a:solidFill>
                  <a:srgbClr val="14A44D"/>
                </a:solidFill>
              </a:rPr>
              <a:t>finished 6 weeks</a:t>
            </a:r>
            <a:r>
              <a:rPr lang="en"/>
              <a:t> at this point, but still getting OPAT)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Cresemba</a:t>
            </a:r>
            <a:endParaRPr>
              <a:solidFill>
                <a:srgbClr val="14A4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295" name="Google Shape;295;p39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60 y/o F</a:t>
            </a:r>
            <a:r>
              <a:rPr lang="en"/>
              <a:t> with PMH including recent </a:t>
            </a:r>
            <a:r>
              <a:rPr b="1" i="1" lang="en">
                <a:solidFill>
                  <a:srgbClr val="DF382C"/>
                </a:solidFill>
              </a:rPr>
              <a:t>C glabrata</a:t>
            </a:r>
            <a:r>
              <a:rPr b="1" lang="en">
                <a:solidFill>
                  <a:srgbClr val="DF382C"/>
                </a:solidFill>
              </a:rPr>
              <a:t> prosthetic aortic valve endocarditis</a:t>
            </a:r>
            <a:r>
              <a:rPr lang="en"/>
              <a:t>, afib (on warfarin &amp; dronedarone), ESRD, severe pulm HTN (on 5L oxygen)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Talk with cardiology → won’t change their meds (patient does not want to go off warfarin)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You do some paperwork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And some more paperwork…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And some more (she has </a:t>
            </a:r>
            <a:r>
              <a:rPr b="1" lang="en">
                <a:solidFill>
                  <a:srgbClr val="14A44D"/>
                </a:solidFill>
              </a:rPr>
              <a:t>finished 6 weeks</a:t>
            </a:r>
            <a:r>
              <a:rPr lang="en"/>
              <a:t> at this point, but still getting OPAT)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Cresemba approved</a:t>
            </a:r>
            <a:r>
              <a:rPr lang="en"/>
              <a:t>!!!</a:t>
            </a:r>
            <a:endParaRPr/>
          </a:p>
        </p:txBody>
      </p:sp>
      <p:pic>
        <p:nvPicPr>
          <p:cNvPr id="296" name="Google Shape;2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500" y="2816275"/>
            <a:ext cx="2196850" cy="21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/>
          <p:nvPr/>
        </p:nvSpPr>
        <p:spPr>
          <a:xfrm>
            <a:off x="3908725" y="2865550"/>
            <a:ext cx="4530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But then…</a:t>
            </a:r>
            <a:endParaRPr sz="58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302" name="Google Shape;3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725" y="3882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Cresemba</a:t>
            </a:r>
            <a:endParaRPr>
              <a:solidFill>
                <a:srgbClr val="14A4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308" name="Google Shape;308;p41"/>
          <p:cNvSpPr txBox="1"/>
          <p:nvPr>
            <p:ph idx="1" type="body"/>
          </p:nvPr>
        </p:nvSpPr>
        <p:spPr>
          <a:xfrm>
            <a:off x="729450" y="1393075"/>
            <a:ext cx="7688700" cy="29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warfarin &amp; dronedarone), ESRD, severe pulm HTN (on 5L oxygen) s/p 6+ weeks of mica</a:t>
            </a:r>
            <a:endParaRPr>
              <a:solidFill>
                <a:srgbClr val="9E9E9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B71CA"/>
                </a:solidFill>
              </a:rPr>
              <a:t>Two weeks</a:t>
            </a:r>
            <a:r>
              <a:rPr b="1" lang="en"/>
              <a:t> after starting</a:t>
            </a:r>
            <a:r>
              <a:rPr lang="en"/>
              <a:t> </a:t>
            </a:r>
            <a:r>
              <a:rPr b="1" lang="en">
                <a:solidFill>
                  <a:srgbClr val="3B71CA"/>
                </a:solidFill>
              </a:rPr>
              <a:t>Cresemba</a:t>
            </a:r>
            <a:r>
              <a:rPr lang="en"/>
              <a:t>, developed profound </a:t>
            </a:r>
            <a:r>
              <a:rPr b="1" lang="en"/>
              <a:t>emesis</a:t>
            </a:r>
            <a:r>
              <a:rPr lang="en"/>
              <a:t>, followed by </a:t>
            </a:r>
            <a:r>
              <a:rPr b="1" lang="en">
                <a:solidFill>
                  <a:srgbClr val="DF382C"/>
                </a:solidFill>
              </a:rPr>
              <a:t>persistent diarrhea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650" y="3924475"/>
            <a:ext cx="1108925" cy="11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A </a:t>
            </a:r>
            <a:r>
              <a:rPr b="1" lang="en" sz="1400">
                <a:solidFill>
                  <a:srgbClr val="2D6987"/>
                </a:solidFill>
              </a:rPr>
              <a:t>60 y/o F</a:t>
            </a:r>
            <a:r>
              <a:rPr lang="en" sz="1400"/>
              <a:t> </a:t>
            </a:r>
            <a:r>
              <a:rPr lang="en" sz="1400"/>
              <a:t>with PMH including</a:t>
            </a:r>
            <a:r>
              <a:rPr lang="en" sz="1400"/>
              <a:t> ESRD </a:t>
            </a:r>
            <a:r>
              <a:rPr lang="en" sz="1400"/>
              <a:t>(iHD via AVF)</a:t>
            </a:r>
            <a:r>
              <a:rPr lang="en" sz="1400"/>
              <a:t>, </a:t>
            </a:r>
            <a:r>
              <a:rPr lang="en" sz="1400"/>
              <a:t>s/p TAVR, afib, </a:t>
            </a:r>
            <a:r>
              <a:rPr lang="en" sz="1400"/>
              <a:t>severe pulm HTN &amp; COPD p/w </a:t>
            </a:r>
            <a:r>
              <a:rPr b="1" lang="en" sz="1400">
                <a:solidFill>
                  <a:srgbClr val="DC4C64"/>
                </a:solidFill>
              </a:rPr>
              <a:t>chills</a:t>
            </a:r>
            <a:r>
              <a:rPr lang="en" sz="1400"/>
              <a:t>.</a:t>
            </a:r>
            <a:endParaRPr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Cresemba</a:t>
            </a:r>
            <a:endParaRPr>
              <a:solidFill>
                <a:srgbClr val="14A4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315" name="Google Shape;315;p42"/>
          <p:cNvSpPr txBox="1"/>
          <p:nvPr>
            <p:ph idx="1" type="body"/>
          </p:nvPr>
        </p:nvSpPr>
        <p:spPr>
          <a:xfrm>
            <a:off x="729450" y="1393075"/>
            <a:ext cx="7688700" cy="29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warfarin &amp; dronedarone), ESRD, severe pulm HTN (on 5L oxygen) s/p 6+ weeks of mica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Two weeks</a:t>
            </a:r>
            <a:r>
              <a:rPr lang="en">
                <a:solidFill>
                  <a:srgbClr val="9E9E9E"/>
                </a:solidFill>
              </a:rPr>
              <a:t> after starting </a:t>
            </a:r>
            <a:r>
              <a:rPr b="1" lang="en">
                <a:solidFill>
                  <a:srgbClr val="9E9E9E"/>
                </a:solidFill>
              </a:rPr>
              <a:t>Cresemba</a:t>
            </a:r>
            <a:r>
              <a:rPr lang="en">
                <a:solidFill>
                  <a:srgbClr val="9E9E9E"/>
                </a:solidFill>
              </a:rPr>
              <a:t>, developed profound </a:t>
            </a:r>
            <a:r>
              <a:rPr b="1" lang="en">
                <a:solidFill>
                  <a:srgbClr val="9E9E9E"/>
                </a:solidFill>
              </a:rPr>
              <a:t>emesis</a:t>
            </a:r>
            <a:r>
              <a:rPr lang="en">
                <a:solidFill>
                  <a:srgbClr val="9E9E9E"/>
                </a:solidFill>
              </a:rPr>
              <a:t>, followed by </a:t>
            </a:r>
            <a:r>
              <a:rPr b="1" lang="en">
                <a:solidFill>
                  <a:srgbClr val="DF382C"/>
                </a:solidFill>
              </a:rPr>
              <a:t>persistent diarrhea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3B71CA"/>
                </a:solidFill>
              </a:rPr>
              <a:t>3-4</a:t>
            </a:r>
            <a:r>
              <a:rPr b="1" lang="en"/>
              <a:t> </a:t>
            </a:r>
            <a:r>
              <a:rPr b="1" lang="en">
                <a:solidFill>
                  <a:srgbClr val="896110"/>
                </a:solidFill>
              </a:rPr>
              <a:t>watery</a:t>
            </a:r>
            <a:r>
              <a:rPr b="1" lang="en"/>
              <a:t> bowel movements</a:t>
            </a:r>
            <a:r>
              <a:rPr lang="en"/>
              <a:t> per day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Associated </a:t>
            </a:r>
            <a:r>
              <a:rPr lang="en">
                <a:solidFill>
                  <a:srgbClr val="896110"/>
                </a:solidFill>
              </a:rPr>
              <a:t>stomach cramping</a:t>
            </a:r>
            <a:endParaRPr>
              <a:solidFill>
                <a:srgbClr val="896110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Thinks symptoms are worse in the </a:t>
            </a:r>
            <a:r>
              <a:rPr b="1" lang="en">
                <a:solidFill>
                  <a:srgbClr val="3B71CA"/>
                </a:solidFill>
              </a:rPr>
              <a:t>hours after taking Cresemba</a:t>
            </a:r>
            <a:endParaRPr>
              <a:solidFill>
                <a:srgbClr val="3B71CA"/>
              </a:solidFill>
            </a:endParaRPr>
          </a:p>
        </p:txBody>
      </p:sp>
      <p:pic>
        <p:nvPicPr>
          <p:cNvPr id="316" name="Google Shape;3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650" y="3924475"/>
            <a:ext cx="1108925" cy="11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Cresemba</a:t>
            </a:r>
            <a:endParaRPr>
              <a:solidFill>
                <a:srgbClr val="14A4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322" name="Google Shape;322;p43"/>
          <p:cNvSpPr txBox="1"/>
          <p:nvPr>
            <p:ph idx="1" type="body"/>
          </p:nvPr>
        </p:nvSpPr>
        <p:spPr>
          <a:xfrm>
            <a:off x="729450" y="1393075"/>
            <a:ext cx="7688700" cy="29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warfarin &amp; dronedarone), ESRD, severe pulm HTN (on 5L oxygen) s/p 6+ weeks of mica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Two weeks</a:t>
            </a:r>
            <a:r>
              <a:rPr lang="en">
                <a:solidFill>
                  <a:srgbClr val="9E9E9E"/>
                </a:solidFill>
              </a:rPr>
              <a:t> after starting </a:t>
            </a:r>
            <a:r>
              <a:rPr b="1" lang="en">
                <a:solidFill>
                  <a:srgbClr val="9E9E9E"/>
                </a:solidFill>
              </a:rPr>
              <a:t>Cresemba</a:t>
            </a:r>
            <a:r>
              <a:rPr lang="en">
                <a:solidFill>
                  <a:srgbClr val="9E9E9E"/>
                </a:solidFill>
              </a:rPr>
              <a:t>, developed profound </a:t>
            </a:r>
            <a:r>
              <a:rPr b="1" lang="en">
                <a:solidFill>
                  <a:srgbClr val="9E9E9E"/>
                </a:solidFill>
              </a:rPr>
              <a:t>emesis</a:t>
            </a:r>
            <a:r>
              <a:rPr lang="en">
                <a:solidFill>
                  <a:srgbClr val="9E9E9E"/>
                </a:solidFill>
              </a:rPr>
              <a:t>, followed by </a:t>
            </a:r>
            <a:r>
              <a:rPr b="1" lang="en">
                <a:solidFill>
                  <a:srgbClr val="DF382C"/>
                </a:solidFill>
              </a:rPr>
              <a:t>persistent diarrhea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3-4 watery bowel movements</a:t>
            </a:r>
            <a:r>
              <a:rPr lang="en">
                <a:solidFill>
                  <a:srgbClr val="9E9E9E"/>
                </a:solidFill>
              </a:rPr>
              <a:t> per day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Associated stomach cramping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Thinks symptoms are worse in the </a:t>
            </a:r>
            <a:r>
              <a:rPr b="1" lang="en">
                <a:solidFill>
                  <a:srgbClr val="9E9E9E"/>
                </a:solidFill>
              </a:rPr>
              <a:t>hours after taking Cresemba</a:t>
            </a:r>
            <a:endParaRPr b="1"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Missed a few HD sessions</a:t>
            </a:r>
            <a:r>
              <a:rPr lang="en"/>
              <a:t> due to GI symptoms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 can poop while I’m at dialysis (very reasonable)</a:t>
            </a:r>
            <a:endParaRPr/>
          </a:p>
        </p:txBody>
      </p:sp>
      <p:pic>
        <p:nvPicPr>
          <p:cNvPr id="323" name="Google Shape;3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650" y="3924475"/>
            <a:ext cx="1108925" cy="11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Cresemba</a:t>
            </a:r>
            <a:endParaRPr>
              <a:solidFill>
                <a:srgbClr val="14A4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329" name="Google Shape;329;p44"/>
          <p:cNvSpPr txBox="1"/>
          <p:nvPr>
            <p:ph idx="1" type="body"/>
          </p:nvPr>
        </p:nvSpPr>
        <p:spPr>
          <a:xfrm>
            <a:off x="729450" y="1393075"/>
            <a:ext cx="7688700" cy="29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warfarin &amp; dronedarone), ESRD, severe pulm HTN (on 5L oxygen) s/p 6+ weeks of mica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Two weeks</a:t>
            </a:r>
            <a:r>
              <a:rPr lang="en">
                <a:solidFill>
                  <a:srgbClr val="9E9E9E"/>
                </a:solidFill>
              </a:rPr>
              <a:t> after starting </a:t>
            </a:r>
            <a:r>
              <a:rPr b="1" lang="en">
                <a:solidFill>
                  <a:srgbClr val="9E9E9E"/>
                </a:solidFill>
              </a:rPr>
              <a:t>Cresemba</a:t>
            </a:r>
            <a:r>
              <a:rPr lang="en">
                <a:solidFill>
                  <a:srgbClr val="9E9E9E"/>
                </a:solidFill>
              </a:rPr>
              <a:t>, developed profound </a:t>
            </a:r>
            <a:r>
              <a:rPr b="1" lang="en">
                <a:solidFill>
                  <a:srgbClr val="9E9E9E"/>
                </a:solidFill>
              </a:rPr>
              <a:t>emesis</a:t>
            </a:r>
            <a:r>
              <a:rPr lang="en">
                <a:solidFill>
                  <a:srgbClr val="9E9E9E"/>
                </a:solidFill>
              </a:rPr>
              <a:t>, followed by </a:t>
            </a:r>
            <a:r>
              <a:rPr b="1" lang="en">
                <a:solidFill>
                  <a:srgbClr val="DF382C"/>
                </a:solidFill>
              </a:rPr>
              <a:t>persistent diarrhea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3-4 watery bowel movements</a:t>
            </a:r>
            <a:r>
              <a:rPr lang="en">
                <a:solidFill>
                  <a:srgbClr val="9E9E9E"/>
                </a:solidFill>
              </a:rPr>
              <a:t> per day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Associated stomach cramping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Thinks symptoms are worse in the </a:t>
            </a:r>
            <a:r>
              <a:rPr b="1" lang="en">
                <a:solidFill>
                  <a:srgbClr val="9E9E9E"/>
                </a:solidFill>
              </a:rPr>
              <a:t>hours after taking Cresemba</a:t>
            </a:r>
            <a:endParaRPr b="1"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Missed a few HD sessions</a:t>
            </a:r>
            <a:r>
              <a:rPr lang="en">
                <a:solidFill>
                  <a:srgbClr val="9E9E9E"/>
                </a:solidFill>
              </a:rPr>
              <a:t> due to GI symptoms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I can poop while I’m at dialysis (very reasonable)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Brief admission to Ruby, </a:t>
            </a:r>
            <a:r>
              <a:rPr b="1" lang="en">
                <a:solidFill>
                  <a:srgbClr val="14A44D"/>
                </a:solidFill>
              </a:rPr>
              <a:t>GI biofire negative</a:t>
            </a:r>
            <a:r>
              <a:rPr lang="en"/>
              <a:t> (</a:t>
            </a:r>
            <a:r>
              <a:rPr b="1" lang="en">
                <a:solidFill>
                  <a:srgbClr val="896110"/>
                </a:solidFill>
              </a:rPr>
              <a:t>no C diff testing</a:t>
            </a:r>
            <a:r>
              <a:rPr lang="en"/>
              <a:t>)</a:t>
            </a:r>
            <a:endParaRPr/>
          </a:p>
        </p:txBody>
      </p:sp>
      <p:pic>
        <p:nvPicPr>
          <p:cNvPr id="330" name="Google Shape;3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650" y="3924475"/>
            <a:ext cx="1108925" cy="11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Cresemba</a:t>
            </a:r>
            <a:endParaRPr>
              <a:solidFill>
                <a:srgbClr val="14A4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336" name="Google Shape;336;p45"/>
          <p:cNvSpPr txBox="1"/>
          <p:nvPr>
            <p:ph idx="1" type="body"/>
          </p:nvPr>
        </p:nvSpPr>
        <p:spPr>
          <a:xfrm>
            <a:off x="729450" y="1393075"/>
            <a:ext cx="7688700" cy="29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warfarin &amp; dronedarone), ESRD, severe pulm HTN (on 5L oxygen) s/p 6+ weeks of mica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Two weeks</a:t>
            </a:r>
            <a:r>
              <a:rPr lang="en">
                <a:solidFill>
                  <a:srgbClr val="9E9E9E"/>
                </a:solidFill>
              </a:rPr>
              <a:t> after starting </a:t>
            </a:r>
            <a:r>
              <a:rPr b="1" lang="en">
                <a:solidFill>
                  <a:srgbClr val="9E9E9E"/>
                </a:solidFill>
              </a:rPr>
              <a:t>Cresemba</a:t>
            </a:r>
            <a:r>
              <a:rPr lang="en">
                <a:solidFill>
                  <a:srgbClr val="9E9E9E"/>
                </a:solidFill>
              </a:rPr>
              <a:t>, developed profound </a:t>
            </a:r>
            <a:r>
              <a:rPr b="1" lang="en">
                <a:solidFill>
                  <a:srgbClr val="9E9E9E"/>
                </a:solidFill>
              </a:rPr>
              <a:t>emesis</a:t>
            </a:r>
            <a:r>
              <a:rPr lang="en">
                <a:solidFill>
                  <a:srgbClr val="9E9E9E"/>
                </a:solidFill>
              </a:rPr>
              <a:t>, followed by </a:t>
            </a:r>
            <a:r>
              <a:rPr b="1" lang="en">
                <a:solidFill>
                  <a:srgbClr val="DF382C"/>
                </a:solidFill>
              </a:rPr>
              <a:t>persistent diarrhea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3-4 watery bowel movements</a:t>
            </a:r>
            <a:r>
              <a:rPr lang="en">
                <a:solidFill>
                  <a:srgbClr val="9E9E9E"/>
                </a:solidFill>
              </a:rPr>
              <a:t> per day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Associated stomach cramping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Thinks symptoms are worse in the </a:t>
            </a:r>
            <a:r>
              <a:rPr b="1" lang="en">
                <a:solidFill>
                  <a:srgbClr val="9E9E9E"/>
                </a:solidFill>
              </a:rPr>
              <a:t>hours after taking Cresemba</a:t>
            </a:r>
            <a:endParaRPr b="1"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Missed a few HD sessions</a:t>
            </a:r>
            <a:r>
              <a:rPr lang="en">
                <a:solidFill>
                  <a:srgbClr val="9E9E9E"/>
                </a:solidFill>
              </a:rPr>
              <a:t> due to GI symptoms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I can poop while I’m at dialysis (very reasonable)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Brief admission to Ruby, </a:t>
            </a:r>
            <a:r>
              <a:rPr b="1" lang="en">
                <a:solidFill>
                  <a:srgbClr val="9E9E9E"/>
                </a:solidFill>
              </a:rPr>
              <a:t>GI biofire negative</a:t>
            </a:r>
            <a:r>
              <a:rPr lang="en">
                <a:solidFill>
                  <a:srgbClr val="9E9E9E"/>
                </a:solidFill>
              </a:rPr>
              <a:t> (no C diff testing)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337" name="Google Shape;337;p45"/>
          <p:cNvSpPr/>
          <p:nvPr/>
        </p:nvSpPr>
        <p:spPr>
          <a:xfrm>
            <a:off x="6244550" y="2571750"/>
            <a:ext cx="2508900" cy="1722300"/>
          </a:xfrm>
          <a:prstGeom prst="rect">
            <a:avLst/>
          </a:prstGeom>
          <a:solidFill>
            <a:srgbClr val="FBF1DD"/>
          </a:solidFill>
          <a:ln cap="flat" cmpd="sng" w="19050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Warfarin management</a:t>
            </a:r>
            <a:endParaRPr sz="1200">
              <a:solidFill>
                <a:srgbClr val="8961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Warfarin can no longer be managed by Ruby pharmacist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Her family medicine doc is doing the warfarin management now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They don’t use Epic</a:t>
            </a:r>
            <a:endParaRPr sz="12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8" name="Google Shape;3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650" y="3924475"/>
            <a:ext cx="1108925" cy="11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[Q1.3] Refractory diarrhea</a:t>
            </a:r>
            <a:endParaRPr/>
          </a:p>
        </p:txBody>
      </p:sp>
      <p:sp>
        <p:nvSpPr>
          <p:cNvPr id="344" name="Google Shape;344;p46"/>
          <p:cNvSpPr txBox="1"/>
          <p:nvPr>
            <p:ph idx="1" type="body"/>
          </p:nvPr>
        </p:nvSpPr>
        <p:spPr>
          <a:xfrm>
            <a:off x="729450" y="1393075"/>
            <a:ext cx="4159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GI intolerance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(multiple choice</a:t>
            </a:r>
            <a:r>
              <a:rPr lang="en" sz="1400"/>
              <a:t>, has wrong answers</a:t>
            </a:r>
            <a:r>
              <a:rPr lang="en" sz="1400"/>
              <a:t>)</a:t>
            </a:r>
            <a:endParaRPr sz="1400"/>
          </a:p>
        </p:txBody>
      </p:sp>
      <p:pic>
        <p:nvPicPr>
          <p:cNvPr id="345" name="Google Shape;34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325" y="10948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</a:t>
            </a:r>
            <a:r>
              <a:rPr lang="en" strike="sngStrike"/>
              <a:t>Cresemba</a:t>
            </a:r>
            <a:r>
              <a:rPr lang="en"/>
              <a:t> fluconazole</a:t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351" name="Google Shape;351;p47"/>
          <p:cNvSpPr txBox="1"/>
          <p:nvPr>
            <p:ph idx="1" type="body"/>
          </p:nvPr>
        </p:nvSpPr>
        <p:spPr>
          <a:xfrm>
            <a:off x="729450" y="1393075"/>
            <a:ext cx="7688700" cy="28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warfarin &amp; dronedarone), ESRD, severe pulm HTN (on 5L oxygen) s/p 6+ weeks of mica</a:t>
            </a:r>
            <a:r>
              <a:rPr lang="en"/>
              <a:t> who developed </a:t>
            </a:r>
            <a:r>
              <a:rPr b="1" lang="en">
                <a:solidFill>
                  <a:srgbClr val="DF382C"/>
                </a:solidFill>
              </a:rPr>
              <a:t>intractable GI symptoms</a:t>
            </a:r>
            <a:r>
              <a:rPr lang="en"/>
              <a:t> </a:t>
            </a:r>
            <a:r>
              <a:rPr b="1" lang="en">
                <a:solidFill>
                  <a:srgbClr val="3B71CA"/>
                </a:solidFill>
              </a:rPr>
              <a:t>2 weeks after starting Cresemba</a:t>
            </a:r>
            <a:r>
              <a:rPr lang="en"/>
              <a:t>. She does not want to </a:t>
            </a:r>
            <a:r>
              <a:rPr lang="en"/>
              <a:t>consider</a:t>
            </a:r>
            <a:r>
              <a:rPr lang="en"/>
              <a:t> DOAC again due to bleeding issues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Order </a:t>
            </a:r>
            <a:r>
              <a:rPr b="1" lang="en">
                <a:solidFill>
                  <a:srgbClr val="896110"/>
                </a:solidFill>
              </a:rPr>
              <a:t>C diff testing</a:t>
            </a:r>
            <a:endParaRPr b="1">
              <a:solidFill>
                <a:srgbClr val="89611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Sent </a:t>
            </a:r>
            <a:r>
              <a:rPr b="1" lang="en">
                <a:solidFill>
                  <a:srgbClr val="14A44D"/>
                </a:solidFill>
              </a:rPr>
              <a:t>fluconazole </a:t>
            </a:r>
            <a:r>
              <a:rPr lang="en"/>
              <a:t>to her pharmacy (on a Thursday)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</a:t>
            </a:r>
            <a:r>
              <a:rPr lang="en" strike="sngStrike"/>
              <a:t>Cresemba</a:t>
            </a:r>
            <a:r>
              <a:rPr lang="en"/>
              <a:t> fluconazole</a:t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357" name="Google Shape;357;p48"/>
          <p:cNvSpPr txBox="1"/>
          <p:nvPr>
            <p:ph idx="1" type="body"/>
          </p:nvPr>
        </p:nvSpPr>
        <p:spPr>
          <a:xfrm>
            <a:off x="729450" y="1393075"/>
            <a:ext cx="7688700" cy="28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warfarin &amp; dronedarone), ESRD, severe pulm HTN (on 5L oxygen) s/p 6+ weeks of mica</a:t>
            </a:r>
            <a:r>
              <a:rPr lang="en"/>
              <a:t> who developed </a:t>
            </a:r>
            <a:r>
              <a:rPr b="1" lang="en">
                <a:solidFill>
                  <a:srgbClr val="DF382C"/>
                </a:solidFill>
              </a:rPr>
              <a:t>intractable GI symptoms</a:t>
            </a:r>
            <a:r>
              <a:rPr lang="en"/>
              <a:t> </a:t>
            </a:r>
            <a:r>
              <a:rPr b="1" lang="en">
                <a:solidFill>
                  <a:srgbClr val="3B71CA"/>
                </a:solidFill>
              </a:rPr>
              <a:t>2 weeks after starting Cresemba</a:t>
            </a:r>
            <a:r>
              <a:rPr lang="en"/>
              <a:t>. She does not want to consider DOAC again due to bleeding issues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Order </a:t>
            </a:r>
            <a:r>
              <a:rPr b="1" lang="en">
                <a:solidFill>
                  <a:srgbClr val="9E9E9E"/>
                </a:solidFill>
              </a:rPr>
              <a:t>C diff testing</a:t>
            </a:r>
            <a:r>
              <a:rPr lang="en">
                <a:solidFill>
                  <a:srgbClr val="9E9E9E"/>
                </a:solidFill>
              </a:rPr>
              <a:t> → </a:t>
            </a:r>
            <a:r>
              <a:rPr lang="en"/>
              <a:t>PCR positive , </a:t>
            </a:r>
            <a:r>
              <a:rPr lang="en">
                <a:solidFill>
                  <a:schemeClr val="accent1"/>
                </a:solidFill>
              </a:rPr>
              <a:t>Toxin negative </a:t>
            </a:r>
            <a:endParaRPr>
              <a:solidFill>
                <a:schemeClr val="accen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Sent </a:t>
            </a:r>
            <a:r>
              <a:rPr b="1" lang="en"/>
              <a:t>fluconazole </a:t>
            </a:r>
            <a:r>
              <a:rPr lang="en"/>
              <a:t>to her pharmacy</a:t>
            </a:r>
            <a:r>
              <a:rPr lang="en">
                <a:solidFill>
                  <a:srgbClr val="9E9E9E"/>
                </a:solidFill>
              </a:rPr>
              <a:t> (on a Thursday)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DF382C"/>
                </a:solidFill>
              </a:rPr>
              <a:t>Medicaid denies fluconazole</a:t>
            </a:r>
            <a:r>
              <a:rPr lang="en"/>
              <a:t> (despite it being the </a:t>
            </a:r>
            <a:r>
              <a:rPr i="1" lang="en"/>
              <a:t>preferred formulary </a:t>
            </a:r>
            <a:r>
              <a:rPr lang="en"/>
              <a:t>option)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</a:t>
            </a:r>
            <a:r>
              <a:rPr lang="en" strike="sngStrike"/>
              <a:t>Cresemba</a:t>
            </a:r>
            <a:r>
              <a:rPr lang="en"/>
              <a:t> fluconazole</a:t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363" name="Google Shape;363;p49"/>
          <p:cNvSpPr txBox="1"/>
          <p:nvPr>
            <p:ph idx="1" type="body"/>
          </p:nvPr>
        </p:nvSpPr>
        <p:spPr>
          <a:xfrm>
            <a:off x="729450" y="1393075"/>
            <a:ext cx="7688700" cy="28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warfarin &amp; dronedarone), ESRD, severe pulm HTN (on 5L oxygen) s/p 6+ weeks of mica</a:t>
            </a:r>
            <a:r>
              <a:rPr lang="en"/>
              <a:t> who developed </a:t>
            </a:r>
            <a:r>
              <a:rPr b="1" lang="en">
                <a:solidFill>
                  <a:srgbClr val="DF382C"/>
                </a:solidFill>
              </a:rPr>
              <a:t>intractable GI symptoms</a:t>
            </a:r>
            <a:r>
              <a:rPr lang="en"/>
              <a:t> </a:t>
            </a:r>
            <a:r>
              <a:rPr b="1" lang="en">
                <a:solidFill>
                  <a:srgbClr val="3B71CA"/>
                </a:solidFill>
              </a:rPr>
              <a:t>2 weeks after starting Cresemba</a:t>
            </a:r>
            <a:r>
              <a:rPr lang="en"/>
              <a:t>. She does not want to consider DOAC again due to bleeding issues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Order </a:t>
            </a:r>
            <a:r>
              <a:rPr b="1" lang="en">
                <a:solidFill>
                  <a:srgbClr val="9E9E9E"/>
                </a:solidFill>
              </a:rPr>
              <a:t>C diff testing</a:t>
            </a:r>
            <a:r>
              <a:rPr lang="en">
                <a:solidFill>
                  <a:srgbClr val="9E9E9E"/>
                </a:solidFill>
              </a:rPr>
              <a:t> → PCR positive , Toxin negative 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Sent </a:t>
            </a:r>
            <a:r>
              <a:rPr b="1" lang="en">
                <a:solidFill>
                  <a:srgbClr val="9E9E9E"/>
                </a:solidFill>
              </a:rPr>
              <a:t>fluconazole </a:t>
            </a:r>
            <a:r>
              <a:rPr lang="en">
                <a:solidFill>
                  <a:srgbClr val="9E9E9E"/>
                </a:solidFill>
              </a:rPr>
              <a:t>to her pharmacy (on a </a:t>
            </a:r>
            <a:r>
              <a:rPr lang="en">
                <a:solidFill>
                  <a:srgbClr val="9E9E9E"/>
                </a:solidFill>
              </a:rPr>
              <a:t>Thursday</a:t>
            </a:r>
            <a:r>
              <a:rPr lang="en">
                <a:solidFill>
                  <a:srgbClr val="9E9E9E"/>
                </a:solidFill>
              </a:rPr>
              <a:t>)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Medicaid denies fluconazole </a:t>
            </a:r>
            <a:r>
              <a:rPr lang="en">
                <a:solidFill>
                  <a:srgbClr val="9E9E9E"/>
                </a:solidFill>
              </a:rPr>
              <a:t>(despite it being the </a:t>
            </a:r>
            <a:r>
              <a:rPr i="1" lang="en">
                <a:solidFill>
                  <a:srgbClr val="9E9E9E"/>
                </a:solidFill>
              </a:rPr>
              <a:t>preferred formulary </a:t>
            </a:r>
            <a:r>
              <a:rPr lang="en">
                <a:solidFill>
                  <a:srgbClr val="9E9E9E"/>
                </a:solidFill>
              </a:rPr>
              <a:t>option)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Tell her to </a:t>
            </a:r>
            <a:r>
              <a:rPr b="1" lang="en"/>
              <a:t>keep taking Cresemba</a:t>
            </a:r>
            <a:r>
              <a:rPr lang="en"/>
              <a:t> until gets fluconazole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Eventually gets </a:t>
            </a:r>
            <a:r>
              <a:rPr b="1" lang="en">
                <a:solidFill>
                  <a:srgbClr val="DF382C"/>
                </a:solidFill>
              </a:rPr>
              <a:t>admitted to Ruby</a:t>
            </a:r>
            <a:r>
              <a:rPr lang="en"/>
              <a:t> because of symptoms &amp; delay with the switch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</a:t>
            </a:r>
            <a:r>
              <a:rPr lang="en" strike="sngStrike"/>
              <a:t>Cresemba</a:t>
            </a:r>
            <a:r>
              <a:rPr lang="en"/>
              <a:t> fluconazole</a:t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369" name="Google Shape;369;p50"/>
          <p:cNvSpPr txBox="1"/>
          <p:nvPr>
            <p:ph idx="1" type="body"/>
          </p:nvPr>
        </p:nvSpPr>
        <p:spPr>
          <a:xfrm>
            <a:off x="729450" y="1393075"/>
            <a:ext cx="7688700" cy="28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warfarin &amp; dronedarone), ESRD, severe pulm HTN (on 5L oxygen) s/p 6+ weeks of mica</a:t>
            </a:r>
            <a:r>
              <a:rPr lang="en"/>
              <a:t> who developed </a:t>
            </a:r>
            <a:r>
              <a:rPr b="1" lang="en">
                <a:solidFill>
                  <a:srgbClr val="DF382C"/>
                </a:solidFill>
              </a:rPr>
              <a:t>intractable GI symptoms</a:t>
            </a:r>
            <a:r>
              <a:rPr lang="en"/>
              <a:t> </a:t>
            </a:r>
            <a:r>
              <a:rPr b="1" lang="en">
                <a:solidFill>
                  <a:srgbClr val="3B71CA"/>
                </a:solidFill>
              </a:rPr>
              <a:t>2 weeks after starting Cresemba</a:t>
            </a:r>
            <a:r>
              <a:rPr lang="en"/>
              <a:t>. She does not want to consider DOAC again due to bleeding issues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Order </a:t>
            </a:r>
            <a:r>
              <a:rPr b="1" lang="en">
                <a:solidFill>
                  <a:srgbClr val="896110"/>
                </a:solidFill>
              </a:rPr>
              <a:t>C diff</a:t>
            </a:r>
            <a:r>
              <a:rPr b="1" lang="en">
                <a:solidFill>
                  <a:srgbClr val="9E9E9E"/>
                </a:solidFill>
              </a:rPr>
              <a:t> testing</a:t>
            </a:r>
            <a:r>
              <a:rPr lang="en">
                <a:solidFill>
                  <a:srgbClr val="9E9E9E"/>
                </a:solidFill>
              </a:rPr>
              <a:t> → </a:t>
            </a:r>
            <a:r>
              <a:rPr lang="en">
                <a:solidFill>
                  <a:srgbClr val="896110"/>
                </a:solidFill>
              </a:rPr>
              <a:t>PCR positive</a:t>
            </a:r>
            <a:r>
              <a:rPr lang="en">
                <a:solidFill>
                  <a:srgbClr val="9E9E9E"/>
                </a:solidFill>
              </a:rPr>
              <a:t> , </a:t>
            </a:r>
            <a:r>
              <a:rPr lang="en"/>
              <a:t>Toxin negative</a:t>
            </a:r>
            <a:r>
              <a:rPr lang="en">
                <a:solidFill>
                  <a:srgbClr val="9E9E9E"/>
                </a:solidFill>
              </a:rPr>
              <a:t> 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Sent </a:t>
            </a:r>
            <a:r>
              <a:rPr b="1" lang="en">
                <a:solidFill>
                  <a:srgbClr val="9E9E9E"/>
                </a:solidFill>
              </a:rPr>
              <a:t>fluconazole </a:t>
            </a:r>
            <a:r>
              <a:rPr lang="en">
                <a:solidFill>
                  <a:srgbClr val="9E9E9E"/>
                </a:solidFill>
              </a:rPr>
              <a:t>to her pharmacy (on a </a:t>
            </a:r>
            <a:r>
              <a:rPr lang="en">
                <a:solidFill>
                  <a:srgbClr val="9E9E9E"/>
                </a:solidFill>
              </a:rPr>
              <a:t>Thursday</a:t>
            </a:r>
            <a:r>
              <a:rPr lang="en">
                <a:solidFill>
                  <a:srgbClr val="9E9E9E"/>
                </a:solidFill>
              </a:rPr>
              <a:t>)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Medicaid denies fluconazole (despite it being the </a:t>
            </a:r>
            <a:r>
              <a:rPr i="1" lang="en">
                <a:solidFill>
                  <a:srgbClr val="9E9E9E"/>
                </a:solidFill>
              </a:rPr>
              <a:t>preferred formulary </a:t>
            </a:r>
            <a:r>
              <a:rPr lang="en">
                <a:solidFill>
                  <a:srgbClr val="9E9E9E"/>
                </a:solidFill>
              </a:rPr>
              <a:t>option)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Tell her to </a:t>
            </a:r>
            <a:r>
              <a:rPr b="1" lang="en">
                <a:solidFill>
                  <a:srgbClr val="9E9E9E"/>
                </a:solidFill>
              </a:rPr>
              <a:t>keep taking Cresemba</a:t>
            </a:r>
            <a:r>
              <a:rPr lang="en">
                <a:solidFill>
                  <a:srgbClr val="9E9E9E"/>
                </a:solidFill>
              </a:rPr>
              <a:t> until gets fluconazole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Eventually gets </a:t>
            </a:r>
            <a:r>
              <a:rPr b="1" lang="en">
                <a:solidFill>
                  <a:srgbClr val="9E9E9E"/>
                </a:solidFill>
              </a:rPr>
              <a:t>admitted to Ruby</a:t>
            </a:r>
            <a:r>
              <a:rPr lang="en">
                <a:solidFill>
                  <a:srgbClr val="9E9E9E"/>
                </a:solidFill>
              </a:rPr>
              <a:t> because of symptoms &amp; delay with the switch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Got some </a:t>
            </a:r>
            <a:r>
              <a:rPr b="1" lang="en">
                <a:solidFill>
                  <a:srgbClr val="896110"/>
                </a:solidFill>
              </a:rPr>
              <a:t>PO vanco</a:t>
            </a:r>
            <a:r>
              <a:rPr lang="en"/>
              <a:t>, but also got </a:t>
            </a:r>
            <a:r>
              <a:rPr b="1" lang="en">
                <a:solidFill>
                  <a:srgbClr val="DF382C"/>
                </a:solidFill>
              </a:rPr>
              <a:t>PO fluconazole</a:t>
            </a:r>
            <a:endParaRPr>
              <a:solidFill>
                <a:srgbClr val="DF382C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The transition to </a:t>
            </a:r>
            <a:r>
              <a:rPr lang="en" strike="sngStrike"/>
              <a:t>Cresemba</a:t>
            </a:r>
            <a:r>
              <a:rPr lang="en"/>
              <a:t> fluconazole</a:t>
            </a:r>
            <a:endParaRPr/>
          </a:p>
        </p:txBody>
      </p:sp>
      <p:sp>
        <p:nvSpPr>
          <p:cNvPr id="375" name="Google Shape;375;p51"/>
          <p:cNvSpPr txBox="1"/>
          <p:nvPr>
            <p:ph idx="1" type="body"/>
          </p:nvPr>
        </p:nvSpPr>
        <p:spPr>
          <a:xfrm>
            <a:off x="729450" y="1393075"/>
            <a:ext cx="7688700" cy="28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warfarin &amp; dronedarone), ESRD, severe pulm HTN (on 5L oxygen) s/p 6+ weeks of mica</a:t>
            </a:r>
            <a:r>
              <a:rPr lang="en"/>
              <a:t> who developed </a:t>
            </a:r>
            <a:r>
              <a:rPr b="1" lang="en">
                <a:solidFill>
                  <a:srgbClr val="DF382C"/>
                </a:solidFill>
              </a:rPr>
              <a:t>intractable GI symptoms</a:t>
            </a:r>
            <a:r>
              <a:rPr lang="en"/>
              <a:t> </a:t>
            </a:r>
            <a:r>
              <a:rPr b="1" lang="en">
                <a:solidFill>
                  <a:srgbClr val="3B71CA"/>
                </a:solidFill>
              </a:rPr>
              <a:t>2 weeks after starting Cresemba</a:t>
            </a:r>
            <a:r>
              <a:rPr lang="en"/>
              <a:t>. She does not want to consider DOAC again due to bleeding issues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Order </a:t>
            </a:r>
            <a:r>
              <a:rPr b="1" lang="en">
                <a:solidFill>
                  <a:srgbClr val="9E9E9E"/>
                </a:solidFill>
              </a:rPr>
              <a:t>C diff testing</a:t>
            </a:r>
            <a:r>
              <a:rPr lang="en">
                <a:solidFill>
                  <a:srgbClr val="9E9E9E"/>
                </a:solidFill>
              </a:rPr>
              <a:t> → PCR positive , Toxin negative 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Sent </a:t>
            </a:r>
            <a:r>
              <a:rPr b="1" lang="en">
                <a:solidFill>
                  <a:srgbClr val="9E9E9E"/>
                </a:solidFill>
              </a:rPr>
              <a:t>fluconazole </a:t>
            </a:r>
            <a:r>
              <a:rPr lang="en">
                <a:solidFill>
                  <a:srgbClr val="9E9E9E"/>
                </a:solidFill>
              </a:rPr>
              <a:t>to her pharmacy (on a </a:t>
            </a:r>
            <a:r>
              <a:rPr lang="en">
                <a:solidFill>
                  <a:srgbClr val="9E9E9E"/>
                </a:solidFill>
              </a:rPr>
              <a:t>Thursday</a:t>
            </a:r>
            <a:r>
              <a:rPr lang="en">
                <a:solidFill>
                  <a:srgbClr val="9E9E9E"/>
                </a:solidFill>
              </a:rPr>
              <a:t>)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Medicaid denies fluconazole (despite it being the </a:t>
            </a:r>
            <a:r>
              <a:rPr i="1" lang="en">
                <a:solidFill>
                  <a:srgbClr val="9E9E9E"/>
                </a:solidFill>
              </a:rPr>
              <a:t>preferred formulary </a:t>
            </a:r>
            <a:r>
              <a:rPr lang="en">
                <a:solidFill>
                  <a:srgbClr val="9E9E9E"/>
                </a:solidFill>
              </a:rPr>
              <a:t>option)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Tell her to </a:t>
            </a:r>
            <a:r>
              <a:rPr b="1" lang="en">
                <a:solidFill>
                  <a:srgbClr val="9E9E9E"/>
                </a:solidFill>
              </a:rPr>
              <a:t>keep taking Cresemba</a:t>
            </a:r>
            <a:r>
              <a:rPr lang="en">
                <a:solidFill>
                  <a:srgbClr val="9E9E9E"/>
                </a:solidFill>
              </a:rPr>
              <a:t> until gets fluconazole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Eventually gets </a:t>
            </a:r>
            <a:r>
              <a:rPr b="1" lang="en">
                <a:solidFill>
                  <a:srgbClr val="9E9E9E"/>
                </a:solidFill>
              </a:rPr>
              <a:t>admitted to Ruby</a:t>
            </a:r>
            <a:r>
              <a:rPr lang="en">
                <a:solidFill>
                  <a:srgbClr val="9E9E9E"/>
                </a:solidFill>
              </a:rPr>
              <a:t> because of symptoms &amp; delay with the switch</a:t>
            </a:r>
            <a:endParaRPr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Got some </a:t>
            </a:r>
            <a:r>
              <a:rPr b="1" lang="en"/>
              <a:t>PO vanco</a:t>
            </a:r>
            <a:r>
              <a:rPr lang="en"/>
              <a:t>, but more importantly, got </a:t>
            </a:r>
            <a:r>
              <a:rPr b="1" lang="en"/>
              <a:t>PO fluconazole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Things got </a:t>
            </a:r>
            <a:r>
              <a:rPr b="1" lang="en">
                <a:solidFill>
                  <a:srgbClr val="0C622E"/>
                </a:solidFill>
              </a:rPr>
              <a:t>better for her GI system</a:t>
            </a:r>
            <a:r>
              <a:rPr lang="en"/>
              <a:t>!!!</a:t>
            </a:r>
            <a:endParaRPr/>
          </a:p>
        </p:txBody>
      </p:sp>
      <p:pic>
        <p:nvPicPr>
          <p:cNvPr id="376" name="Google Shape;37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9750" y="2721175"/>
            <a:ext cx="2343675" cy="23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</a:t>
            </a:r>
            <a:r>
              <a:rPr b="1" lang="en" sz="1400">
                <a:solidFill>
                  <a:srgbClr val="2D6987"/>
                </a:solidFill>
              </a:rPr>
              <a:t>60 y/o F</a:t>
            </a:r>
            <a:r>
              <a:rPr lang="en" sz="1400"/>
              <a:t> with PMH including ESRD (iHD via AVF), s/p TAVR, afib, severe pulm HTN &amp; COPD p/w </a:t>
            </a:r>
            <a:r>
              <a:rPr b="1" lang="en" sz="1400">
                <a:solidFill>
                  <a:srgbClr val="DC4C64"/>
                </a:solidFill>
              </a:rPr>
              <a:t>chills</a:t>
            </a:r>
            <a:r>
              <a:rPr lang="en" sz="1400"/>
              <a:t>.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3B71CA"/>
                </a:solidFill>
              </a:rPr>
              <a:t>Five days prior</a:t>
            </a:r>
            <a:r>
              <a:rPr b="1" lang="en" sz="1400"/>
              <a:t> to admission</a:t>
            </a:r>
            <a:r>
              <a:rPr lang="en" sz="1400"/>
              <a:t> was having </a:t>
            </a:r>
            <a:r>
              <a:rPr b="1" lang="en" sz="1400">
                <a:solidFill>
                  <a:srgbClr val="B03D50"/>
                </a:solidFill>
              </a:rPr>
              <a:t>chills</a:t>
            </a:r>
            <a:r>
              <a:rPr lang="en" sz="1400"/>
              <a:t> at dialysis center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They ordered blood cultures 3 days ago</a:t>
            </a:r>
            <a:endParaRPr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/>
          <p:nvPr/>
        </p:nvSpPr>
        <p:spPr>
          <a:xfrm>
            <a:off x="4066000" y="3652025"/>
            <a:ext cx="4530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But then…</a:t>
            </a:r>
            <a:endParaRPr sz="58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382" name="Google Shape;38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325" y="1976300"/>
            <a:ext cx="1208701" cy="15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4100" y="135950"/>
            <a:ext cx="1538500" cy="15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Fluconazole doesn’t play nice</a:t>
            </a:r>
            <a:endParaRPr/>
          </a:p>
        </p:txBody>
      </p:sp>
      <p:sp>
        <p:nvSpPr>
          <p:cNvPr id="389" name="Google Shape;389;p53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</a:t>
            </a:r>
            <a:r>
              <a:rPr b="1" lang="en">
                <a:solidFill>
                  <a:srgbClr val="896110"/>
                </a:solidFill>
              </a:rPr>
              <a:t>warfarin </a:t>
            </a:r>
            <a:r>
              <a:rPr lang="en"/>
              <a:t>&amp; </a:t>
            </a:r>
            <a:r>
              <a:rPr b="1" lang="en"/>
              <a:t>dronedarone</a:t>
            </a:r>
            <a:r>
              <a:rPr lang="en">
                <a:solidFill>
                  <a:srgbClr val="9E9E9E"/>
                </a:solidFill>
              </a:rPr>
              <a:t>), ESRD, severe pulm HTN (on 5L oxygen) s/p 6+ weeks of mica who </a:t>
            </a:r>
            <a:r>
              <a:rPr b="1" lang="en">
                <a:solidFill>
                  <a:srgbClr val="9E9E9E"/>
                </a:solidFill>
              </a:rPr>
              <a:t>didn’t Cresemba</a:t>
            </a:r>
            <a:r>
              <a:rPr lang="en">
                <a:solidFill>
                  <a:srgbClr val="9E9E9E"/>
                </a:solidFill>
              </a:rPr>
              <a:t> (GI Sx) and</a:t>
            </a:r>
            <a:r>
              <a:rPr lang="en"/>
              <a:t> is </a:t>
            </a:r>
            <a:r>
              <a:rPr b="1" lang="en">
                <a:solidFill>
                  <a:srgbClr val="896110"/>
                </a:solidFill>
              </a:rPr>
              <a:t>now on fluconazole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can probably guess what happens…</a:t>
            </a:r>
            <a:endParaRPr/>
          </a:p>
        </p:txBody>
      </p:sp>
      <p:pic>
        <p:nvPicPr>
          <p:cNvPr id="390" name="Google Shape;39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375" y="2616513"/>
            <a:ext cx="1538500" cy="15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074" y="2796950"/>
            <a:ext cx="1396998" cy="177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Fluconazole doesn’t play nice</a:t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397" name="Google Shape;397;p5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</a:t>
            </a:r>
            <a:r>
              <a:rPr b="1" lang="en">
                <a:solidFill>
                  <a:srgbClr val="896110"/>
                </a:solidFill>
              </a:rPr>
              <a:t>warfarin </a:t>
            </a:r>
            <a:r>
              <a:rPr lang="en"/>
              <a:t>&amp; </a:t>
            </a:r>
            <a:r>
              <a:rPr b="1" lang="en"/>
              <a:t>dronedarone</a:t>
            </a:r>
            <a:r>
              <a:rPr lang="en">
                <a:solidFill>
                  <a:srgbClr val="9E9E9E"/>
                </a:solidFill>
              </a:rPr>
              <a:t>), ESRD, severe pulm HTN (on 5L oxygen) s/p 6+ weeks of mica who </a:t>
            </a:r>
            <a:r>
              <a:rPr b="1" lang="en">
                <a:solidFill>
                  <a:srgbClr val="9E9E9E"/>
                </a:solidFill>
              </a:rPr>
              <a:t>didn’t Cresemba</a:t>
            </a:r>
            <a:r>
              <a:rPr lang="en">
                <a:solidFill>
                  <a:srgbClr val="9E9E9E"/>
                </a:solidFill>
              </a:rPr>
              <a:t> (GI Sx) and</a:t>
            </a:r>
            <a:r>
              <a:rPr lang="en"/>
              <a:t> is </a:t>
            </a:r>
            <a:r>
              <a:rPr b="1" lang="en">
                <a:solidFill>
                  <a:srgbClr val="896110"/>
                </a:solidFill>
              </a:rPr>
              <a:t>now on fluconazole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398" name="Google Shape;398;p54"/>
          <p:cNvGrpSpPr/>
          <p:nvPr/>
        </p:nvGrpSpPr>
        <p:grpSpPr>
          <a:xfrm>
            <a:off x="3829763" y="2495171"/>
            <a:ext cx="3526462" cy="2488927"/>
            <a:chOff x="3829763" y="2495171"/>
            <a:chExt cx="3526462" cy="2488927"/>
          </a:xfrm>
        </p:grpSpPr>
        <p:pic>
          <p:nvPicPr>
            <p:cNvPr id="399" name="Google Shape;399;p54"/>
            <p:cNvPicPr preferRelativeResize="0"/>
            <p:nvPr/>
          </p:nvPicPr>
          <p:blipFill rotWithShape="1">
            <a:blip r:embed="rId3">
              <a:alphaModFix/>
            </a:blip>
            <a:srcRect b="0" l="0" r="32971" t="0"/>
            <a:stretch/>
          </p:blipFill>
          <p:spPr>
            <a:xfrm>
              <a:off x="4113225" y="2616300"/>
              <a:ext cx="3243000" cy="2312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Google Shape;400;p54"/>
            <p:cNvSpPr/>
            <p:nvPr/>
          </p:nvSpPr>
          <p:spPr>
            <a:xfrm>
              <a:off x="3829763" y="4340896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2.5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54"/>
            <p:cNvSpPr/>
            <p:nvPr/>
          </p:nvSpPr>
          <p:spPr>
            <a:xfrm>
              <a:off x="3832956" y="3968557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3.5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54"/>
            <p:cNvSpPr/>
            <p:nvPr/>
          </p:nvSpPr>
          <p:spPr>
            <a:xfrm>
              <a:off x="3832951" y="3601945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4.5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54"/>
            <p:cNvSpPr/>
            <p:nvPr/>
          </p:nvSpPr>
          <p:spPr>
            <a:xfrm>
              <a:off x="3832979" y="3232407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5.5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" name="Google Shape;404;p54"/>
            <p:cNvSpPr/>
            <p:nvPr/>
          </p:nvSpPr>
          <p:spPr>
            <a:xfrm>
              <a:off x="3836181" y="2862558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6.5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54"/>
            <p:cNvSpPr/>
            <p:nvPr/>
          </p:nvSpPr>
          <p:spPr>
            <a:xfrm>
              <a:off x="3837242" y="2495171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7.5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54"/>
            <p:cNvSpPr/>
            <p:nvPr/>
          </p:nvSpPr>
          <p:spPr>
            <a:xfrm>
              <a:off x="3833898" y="4708699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07" name="Google Shape;40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375" y="2616513"/>
            <a:ext cx="1538500" cy="15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4"/>
          <p:cNvSpPr/>
          <p:nvPr/>
        </p:nvSpPr>
        <p:spPr>
          <a:xfrm rot="5400000">
            <a:off x="6493450" y="2269575"/>
            <a:ext cx="271200" cy="1542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54"/>
          <p:cNvSpPr txBox="1"/>
          <p:nvPr/>
        </p:nvSpPr>
        <p:spPr>
          <a:xfrm>
            <a:off x="5553800" y="2279250"/>
            <a:ext cx="215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Admissions / ED visits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(unrelated reasons)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Fluconazole doesn’t play nice</a:t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415" name="Google Shape;415;p55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</a:t>
            </a:r>
            <a:r>
              <a:rPr b="1" lang="en">
                <a:solidFill>
                  <a:srgbClr val="896110"/>
                </a:solidFill>
              </a:rPr>
              <a:t>warfarin </a:t>
            </a:r>
            <a:r>
              <a:rPr lang="en"/>
              <a:t>&amp; </a:t>
            </a:r>
            <a:r>
              <a:rPr b="1" lang="en"/>
              <a:t>dronedarone</a:t>
            </a:r>
            <a:r>
              <a:rPr lang="en">
                <a:solidFill>
                  <a:srgbClr val="9E9E9E"/>
                </a:solidFill>
              </a:rPr>
              <a:t>), ESRD, severe pulm HTN (on 5L oxygen) s/p 6+ weeks of mica who </a:t>
            </a:r>
            <a:r>
              <a:rPr b="1" lang="en">
                <a:solidFill>
                  <a:srgbClr val="9E9E9E"/>
                </a:solidFill>
              </a:rPr>
              <a:t>didn’t Cresemba</a:t>
            </a:r>
            <a:r>
              <a:rPr lang="en">
                <a:solidFill>
                  <a:srgbClr val="9E9E9E"/>
                </a:solidFill>
              </a:rPr>
              <a:t> (GI Sx) and</a:t>
            </a:r>
            <a:r>
              <a:rPr lang="en"/>
              <a:t> is </a:t>
            </a:r>
            <a:r>
              <a:rPr b="1" lang="en">
                <a:solidFill>
                  <a:srgbClr val="896110"/>
                </a:solidFill>
              </a:rPr>
              <a:t>now on fluconazole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416" name="Google Shape;416;p55"/>
          <p:cNvGrpSpPr/>
          <p:nvPr/>
        </p:nvGrpSpPr>
        <p:grpSpPr>
          <a:xfrm>
            <a:off x="3829763" y="2495171"/>
            <a:ext cx="3526462" cy="2488927"/>
            <a:chOff x="3829763" y="2495171"/>
            <a:chExt cx="3526462" cy="2488927"/>
          </a:xfrm>
        </p:grpSpPr>
        <p:pic>
          <p:nvPicPr>
            <p:cNvPr id="417" name="Google Shape;417;p55"/>
            <p:cNvPicPr preferRelativeResize="0"/>
            <p:nvPr/>
          </p:nvPicPr>
          <p:blipFill rotWithShape="1">
            <a:blip r:embed="rId3">
              <a:alphaModFix/>
            </a:blip>
            <a:srcRect b="0" l="0" r="32971" t="0"/>
            <a:stretch/>
          </p:blipFill>
          <p:spPr>
            <a:xfrm>
              <a:off x="4113225" y="2616300"/>
              <a:ext cx="3243000" cy="2312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55"/>
            <p:cNvSpPr/>
            <p:nvPr/>
          </p:nvSpPr>
          <p:spPr>
            <a:xfrm>
              <a:off x="3829763" y="4340896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2.5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55"/>
            <p:cNvSpPr/>
            <p:nvPr/>
          </p:nvSpPr>
          <p:spPr>
            <a:xfrm>
              <a:off x="3832956" y="3968557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3.5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55"/>
            <p:cNvSpPr/>
            <p:nvPr/>
          </p:nvSpPr>
          <p:spPr>
            <a:xfrm>
              <a:off x="3832951" y="3601945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4.5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55"/>
            <p:cNvSpPr/>
            <p:nvPr/>
          </p:nvSpPr>
          <p:spPr>
            <a:xfrm>
              <a:off x="3832979" y="3232407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5.5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55"/>
            <p:cNvSpPr/>
            <p:nvPr/>
          </p:nvSpPr>
          <p:spPr>
            <a:xfrm>
              <a:off x="3836181" y="2862558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6.5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55"/>
            <p:cNvSpPr/>
            <p:nvPr/>
          </p:nvSpPr>
          <p:spPr>
            <a:xfrm>
              <a:off x="3837242" y="2495171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7.5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55"/>
            <p:cNvSpPr/>
            <p:nvPr/>
          </p:nvSpPr>
          <p:spPr>
            <a:xfrm>
              <a:off x="3833898" y="4708699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25" name="Google Shape;425;p55"/>
          <p:cNvSpPr/>
          <p:nvPr/>
        </p:nvSpPr>
        <p:spPr>
          <a:xfrm rot="5400000">
            <a:off x="6493450" y="2269575"/>
            <a:ext cx="271200" cy="1542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55"/>
          <p:cNvSpPr txBox="1"/>
          <p:nvPr/>
        </p:nvSpPr>
        <p:spPr>
          <a:xfrm>
            <a:off x="5553800" y="2279250"/>
            <a:ext cx="215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Admissions / ED visits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(unrelated reasons)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7" name="Google Shape;427;p55"/>
          <p:cNvPicPr preferRelativeResize="0"/>
          <p:nvPr/>
        </p:nvPicPr>
        <p:blipFill rotWithShape="1">
          <a:blip r:embed="rId4">
            <a:alphaModFix/>
          </a:blip>
          <a:srcRect b="37016" l="0" r="0" t="47852"/>
          <a:stretch/>
        </p:blipFill>
        <p:spPr>
          <a:xfrm>
            <a:off x="567763" y="3248122"/>
            <a:ext cx="2790825" cy="27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5"/>
          <p:cNvPicPr preferRelativeResize="0"/>
          <p:nvPr/>
        </p:nvPicPr>
        <p:blipFill rotWithShape="1">
          <a:blip r:embed="rId5">
            <a:alphaModFix/>
          </a:blip>
          <a:srcRect b="38340" l="0" r="0" t="49677"/>
          <a:stretch/>
        </p:blipFill>
        <p:spPr>
          <a:xfrm>
            <a:off x="591369" y="2760496"/>
            <a:ext cx="2790825" cy="22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Fluconazole doesn’t play nice</a:t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434" name="Google Shape;434;p56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</a:t>
            </a:r>
            <a:r>
              <a:rPr b="1" lang="en">
                <a:solidFill>
                  <a:srgbClr val="896110"/>
                </a:solidFill>
              </a:rPr>
              <a:t>warfarin </a:t>
            </a:r>
            <a:r>
              <a:rPr lang="en"/>
              <a:t>&amp; </a:t>
            </a:r>
            <a:r>
              <a:rPr b="1" lang="en"/>
              <a:t>dronedarone</a:t>
            </a:r>
            <a:r>
              <a:rPr lang="en">
                <a:solidFill>
                  <a:srgbClr val="9E9E9E"/>
                </a:solidFill>
              </a:rPr>
              <a:t>), ESRD, severe pulm HTN (on 5L oxygen) s/p 6+ weeks of mica who </a:t>
            </a:r>
            <a:r>
              <a:rPr b="1" lang="en">
                <a:solidFill>
                  <a:srgbClr val="9E9E9E"/>
                </a:solidFill>
              </a:rPr>
              <a:t>didn’t Cresemba</a:t>
            </a:r>
            <a:r>
              <a:rPr lang="en">
                <a:solidFill>
                  <a:srgbClr val="9E9E9E"/>
                </a:solidFill>
              </a:rPr>
              <a:t> (GI Sx) and</a:t>
            </a:r>
            <a:r>
              <a:rPr lang="en"/>
              <a:t> is </a:t>
            </a:r>
            <a:r>
              <a:rPr b="1" lang="en">
                <a:solidFill>
                  <a:srgbClr val="896110"/>
                </a:solidFill>
              </a:rPr>
              <a:t>now on fluconazole</a:t>
            </a:r>
            <a:r>
              <a:rPr lang="en"/>
              <a:t> now admitted for </a:t>
            </a:r>
            <a:r>
              <a:rPr b="1" lang="en">
                <a:solidFill>
                  <a:srgbClr val="DF382C"/>
                </a:solidFill>
              </a:rPr>
              <a:t>bleeding from fistula</a:t>
            </a:r>
            <a:endParaRPr b="1">
              <a:solidFill>
                <a:srgbClr val="DF382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435" name="Google Shape;435;p56"/>
          <p:cNvGrpSpPr/>
          <p:nvPr/>
        </p:nvGrpSpPr>
        <p:grpSpPr>
          <a:xfrm>
            <a:off x="3829763" y="2495171"/>
            <a:ext cx="5121637" cy="2488927"/>
            <a:chOff x="3829763" y="2495171"/>
            <a:chExt cx="5121637" cy="2488927"/>
          </a:xfrm>
        </p:grpSpPr>
        <p:pic>
          <p:nvPicPr>
            <p:cNvPr id="436" name="Google Shape;436;p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13225" y="2616300"/>
              <a:ext cx="4838175" cy="2312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56"/>
            <p:cNvSpPr/>
            <p:nvPr/>
          </p:nvSpPr>
          <p:spPr>
            <a:xfrm>
              <a:off x="3829763" y="4340896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2.5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56"/>
            <p:cNvSpPr/>
            <p:nvPr/>
          </p:nvSpPr>
          <p:spPr>
            <a:xfrm>
              <a:off x="3832956" y="3968557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3.5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56"/>
            <p:cNvSpPr/>
            <p:nvPr/>
          </p:nvSpPr>
          <p:spPr>
            <a:xfrm>
              <a:off x="3832951" y="3601945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4.5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56"/>
            <p:cNvSpPr/>
            <p:nvPr/>
          </p:nvSpPr>
          <p:spPr>
            <a:xfrm>
              <a:off x="3832979" y="3232407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5.5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56"/>
            <p:cNvSpPr/>
            <p:nvPr/>
          </p:nvSpPr>
          <p:spPr>
            <a:xfrm>
              <a:off x="3836181" y="2862558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6.5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56"/>
            <p:cNvSpPr/>
            <p:nvPr/>
          </p:nvSpPr>
          <p:spPr>
            <a:xfrm>
              <a:off x="3837242" y="2495171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7.5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56"/>
            <p:cNvSpPr/>
            <p:nvPr/>
          </p:nvSpPr>
          <p:spPr>
            <a:xfrm>
              <a:off x="3833898" y="4708699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444" name="Google Shape;444;p56"/>
          <p:cNvPicPr preferRelativeResize="0"/>
          <p:nvPr/>
        </p:nvPicPr>
        <p:blipFill rotWithShape="1">
          <a:blip r:embed="rId4">
            <a:alphaModFix/>
          </a:blip>
          <a:srcRect b="43796" l="0" r="0" t="36769"/>
          <a:stretch/>
        </p:blipFill>
        <p:spPr>
          <a:xfrm>
            <a:off x="596787" y="3750998"/>
            <a:ext cx="2819400" cy="2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6"/>
          <p:cNvPicPr preferRelativeResize="0"/>
          <p:nvPr/>
        </p:nvPicPr>
        <p:blipFill rotWithShape="1">
          <a:blip r:embed="rId5">
            <a:alphaModFix/>
          </a:blip>
          <a:srcRect b="37016" l="0" r="0" t="47852"/>
          <a:stretch/>
        </p:blipFill>
        <p:spPr>
          <a:xfrm>
            <a:off x="567763" y="3248122"/>
            <a:ext cx="2790825" cy="27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6"/>
          <p:cNvPicPr preferRelativeResize="0"/>
          <p:nvPr/>
        </p:nvPicPr>
        <p:blipFill rotWithShape="1">
          <a:blip r:embed="rId6">
            <a:alphaModFix/>
          </a:blip>
          <a:srcRect b="38340" l="0" r="0" t="49677"/>
          <a:stretch/>
        </p:blipFill>
        <p:spPr>
          <a:xfrm>
            <a:off x="591369" y="2760496"/>
            <a:ext cx="2790825" cy="2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6"/>
          <p:cNvSpPr/>
          <p:nvPr/>
        </p:nvSpPr>
        <p:spPr>
          <a:xfrm>
            <a:off x="512875" y="3707425"/>
            <a:ext cx="2557200" cy="3516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48" name="Google Shape;448;p56"/>
          <p:cNvCxnSpPr/>
          <p:nvPr/>
        </p:nvCxnSpPr>
        <p:spPr>
          <a:xfrm>
            <a:off x="7832475" y="2212725"/>
            <a:ext cx="1018500" cy="454200"/>
          </a:xfrm>
          <a:prstGeom prst="straightConnector1">
            <a:avLst/>
          </a:prstGeom>
          <a:noFill/>
          <a:ln cap="flat" cmpd="sng" w="28575">
            <a:solidFill>
              <a:srgbClr val="DF382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</a:t>
            </a:r>
            <a:r>
              <a:rPr lang="en"/>
              <a:t>: Fluconazole doesn’t play nice</a:t>
            </a:r>
            <a:endParaRPr>
              <a:solidFill>
                <a:srgbClr val="14A44D"/>
              </a:solidFill>
            </a:endParaRPr>
          </a:p>
        </p:txBody>
      </p:sp>
      <p:sp>
        <p:nvSpPr>
          <p:cNvPr id="454" name="Google Shape;454;p5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60 y/o F </a:t>
            </a:r>
            <a:r>
              <a:rPr lang="en">
                <a:solidFill>
                  <a:srgbClr val="9E9E9E"/>
                </a:solidFill>
              </a:rPr>
              <a:t>with PMH including recent </a:t>
            </a:r>
            <a:r>
              <a:rPr b="1" i="1" lang="en">
                <a:solidFill>
                  <a:srgbClr val="B03D50"/>
                </a:solidFill>
              </a:rPr>
              <a:t>C glabrata</a:t>
            </a:r>
            <a:r>
              <a:rPr b="1" lang="en">
                <a:solidFill>
                  <a:srgbClr val="9E9E9E"/>
                </a:solidFill>
              </a:rPr>
              <a:t> </a:t>
            </a:r>
            <a:r>
              <a:rPr b="1" lang="en"/>
              <a:t>prosthetic aortic valve endocarditis</a:t>
            </a:r>
            <a:r>
              <a:rPr lang="en">
                <a:solidFill>
                  <a:srgbClr val="9E9E9E"/>
                </a:solidFill>
              </a:rPr>
              <a:t>, afib (on </a:t>
            </a:r>
            <a:r>
              <a:rPr b="1" lang="en">
                <a:solidFill>
                  <a:srgbClr val="896110"/>
                </a:solidFill>
              </a:rPr>
              <a:t>warfarin </a:t>
            </a:r>
            <a:r>
              <a:rPr lang="en"/>
              <a:t>&amp; </a:t>
            </a:r>
            <a:r>
              <a:rPr b="1" lang="en"/>
              <a:t>dronedarone</a:t>
            </a:r>
            <a:r>
              <a:rPr lang="en">
                <a:solidFill>
                  <a:srgbClr val="9E9E9E"/>
                </a:solidFill>
              </a:rPr>
              <a:t>), ESRD, severe pulm HTN (on 5L oxygen) s/p 6+ weeks of mica who </a:t>
            </a:r>
            <a:r>
              <a:rPr b="1" lang="en">
                <a:solidFill>
                  <a:srgbClr val="9E9E9E"/>
                </a:solidFill>
              </a:rPr>
              <a:t>didn’t Cresemba</a:t>
            </a:r>
            <a:r>
              <a:rPr lang="en">
                <a:solidFill>
                  <a:srgbClr val="9E9E9E"/>
                </a:solidFill>
              </a:rPr>
              <a:t> (GI Sx) and</a:t>
            </a:r>
            <a:r>
              <a:rPr lang="en"/>
              <a:t> is </a:t>
            </a:r>
            <a:r>
              <a:rPr b="1" lang="en">
                <a:solidFill>
                  <a:srgbClr val="896110"/>
                </a:solidFill>
              </a:rPr>
              <a:t>now on </a:t>
            </a:r>
            <a:r>
              <a:rPr b="1" lang="en" strike="sngStrike">
                <a:solidFill>
                  <a:srgbClr val="896110"/>
                </a:solidFill>
              </a:rPr>
              <a:t>fluconazole</a:t>
            </a:r>
            <a:r>
              <a:rPr lang="en" strike="sngStrike"/>
              <a:t> </a:t>
            </a:r>
            <a:r>
              <a:rPr lang="en"/>
              <a:t>now admitted for </a:t>
            </a:r>
            <a:r>
              <a:rPr b="1" lang="en">
                <a:solidFill>
                  <a:srgbClr val="DF382C"/>
                </a:solidFill>
              </a:rPr>
              <a:t>bleeding from fistula</a:t>
            </a:r>
            <a:endParaRPr b="1">
              <a:solidFill>
                <a:srgbClr val="DF382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455" name="Google Shape;455;p57"/>
          <p:cNvGrpSpPr/>
          <p:nvPr/>
        </p:nvGrpSpPr>
        <p:grpSpPr>
          <a:xfrm>
            <a:off x="3829763" y="2495171"/>
            <a:ext cx="5121637" cy="2488927"/>
            <a:chOff x="3829763" y="2495171"/>
            <a:chExt cx="5121637" cy="2488927"/>
          </a:xfrm>
        </p:grpSpPr>
        <p:pic>
          <p:nvPicPr>
            <p:cNvPr id="456" name="Google Shape;456;p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13225" y="2616300"/>
              <a:ext cx="4838175" cy="2312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7" name="Google Shape;457;p57"/>
            <p:cNvSpPr/>
            <p:nvPr/>
          </p:nvSpPr>
          <p:spPr>
            <a:xfrm>
              <a:off x="3829763" y="4340896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2.5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57"/>
            <p:cNvSpPr/>
            <p:nvPr/>
          </p:nvSpPr>
          <p:spPr>
            <a:xfrm>
              <a:off x="3832956" y="3968557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3.5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57"/>
            <p:cNvSpPr/>
            <p:nvPr/>
          </p:nvSpPr>
          <p:spPr>
            <a:xfrm>
              <a:off x="3832951" y="3601945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4.5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57"/>
            <p:cNvSpPr/>
            <p:nvPr/>
          </p:nvSpPr>
          <p:spPr>
            <a:xfrm>
              <a:off x="3832979" y="3232407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5.5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57"/>
            <p:cNvSpPr/>
            <p:nvPr/>
          </p:nvSpPr>
          <p:spPr>
            <a:xfrm>
              <a:off x="3836181" y="2862558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6.5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57"/>
            <p:cNvSpPr/>
            <p:nvPr/>
          </p:nvSpPr>
          <p:spPr>
            <a:xfrm>
              <a:off x="3837242" y="2495171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7.5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57"/>
            <p:cNvSpPr/>
            <p:nvPr/>
          </p:nvSpPr>
          <p:spPr>
            <a:xfrm>
              <a:off x="3833898" y="4708699"/>
              <a:ext cx="715800" cy="2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Open Sans"/>
                  <a:ea typeface="Open Sans"/>
                  <a:cs typeface="Open Sans"/>
                  <a:sym typeface="Open Sans"/>
                </a:rPr>
                <a:t>1.5 </a:t>
              </a:r>
              <a:r>
                <a:rPr lang="en" sz="1050">
                  <a:solidFill>
                    <a:srgbClr val="474747"/>
                  </a:solidFill>
                  <a:latin typeface="Roboto"/>
                  <a:ea typeface="Roboto"/>
                  <a:cs typeface="Roboto"/>
                  <a:sym typeface="Roboto"/>
                </a:rPr>
                <a:t>—</a:t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464" name="Google Shape;464;p57"/>
          <p:cNvCxnSpPr/>
          <p:nvPr/>
        </p:nvCxnSpPr>
        <p:spPr>
          <a:xfrm>
            <a:off x="7832475" y="2212725"/>
            <a:ext cx="1018500" cy="454200"/>
          </a:xfrm>
          <a:prstGeom prst="straightConnector1">
            <a:avLst/>
          </a:prstGeom>
          <a:noFill/>
          <a:ln cap="flat" cmpd="sng" w="28575">
            <a:solidFill>
              <a:srgbClr val="DF382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5" name="Google Shape;465;p57"/>
          <p:cNvSpPr txBox="1"/>
          <p:nvPr>
            <p:ph idx="1" type="body"/>
          </p:nvPr>
        </p:nvSpPr>
        <p:spPr>
          <a:xfrm>
            <a:off x="729450" y="2495175"/>
            <a:ext cx="2912100" cy="9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Inpatient team switched </a:t>
            </a:r>
            <a:r>
              <a:rPr b="1" lang="en">
                <a:solidFill>
                  <a:srgbClr val="3B71CA"/>
                </a:solidFill>
              </a:rPr>
              <a:t>back to Cresemba</a:t>
            </a:r>
            <a:endParaRPr>
              <a:solidFill>
                <a:srgbClr val="3B71CA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14A44D"/>
                </a:solidFill>
              </a:rPr>
              <a:t>Tolerated it well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sp>
        <p:nvSpPr>
          <p:cNvPr id="471" name="Google Shape;471;p58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Later in that admission, had a rapid clinical decline prompting </a:t>
            </a:r>
            <a:r>
              <a:rPr b="1" lang="en"/>
              <a:t>MICU transfer</a:t>
            </a:r>
            <a:r>
              <a:rPr lang="en"/>
              <a:t> </a:t>
            </a:r>
            <a:endParaRPr b="1"/>
          </a:p>
        </p:txBody>
      </p:sp>
      <p:pic>
        <p:nvPicPr>
          <p:cNvPr id="472" name="Google Shape;4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130" y="3652170"/>
            <a:ext cx="1611512" cy="12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sp>
        <p:nvSpPr>
          <p:cNvPr id="478" name="Google Shape;478;p59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Later in that admission</a:t>
            </a:r>
            <a:r>
              <a:rPr lang="en">
                <a:solidFill>
                  <a:srgbClr val="9E9E9E"/>
                </a:solidFill>
              </a:rPr>
              <a:t>, had a rapid clinical decline prompting </a:t>
            </a:r>
            <a:r>
              <a:rPr b="1" lang="en">
                <a:solidFill>
                  <a:srgbClr val="9E9E9E"/>
                </a:solidFill>
              </a:rPr>
              <a:t>MICU transfer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Acute on chronic </a:t>
            </a:r>
            <a:r>
              <a:rPr b="1" lang="en">
                <a:solidFill>
                  <a:srgbClr val="3B71CA"/>
                </a:solidFill>
              </a:rPr>
              <a:t>respiratory failure</a:t>
            </a:r>
            <a:r>
              <a:rPr lang="en"/>
              <a:t> → hypotension </a:t>
            </a:r>
            <a:r>
              <a:rPr b="1" lang="en">
                <a:solidFill>
                  <a:srgbClr val="3B71CA"/>
                </a:solidFill>
              </a:rPr>
              <a:t>requiring pressors</a:t>
            </a:r>
            <a:endParaRPr b="1">
              <a:solidFill>
                <a:srgbClr val="3B71CA"/>
              </a:solidFill>
            </a:endParaRPr>
          </a:p>
        </p:txBody>
      </p:sp>
      <p:pic>
        <p:nvPicPr>
          <p:cNvPr id="479" name="Google Shape;47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130" y="3652170"/>
            <a:ext cx="1611512" cy="12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sp>
        <p:nvSpPr>
          <p:cNvPr id="485" name="Google Shape;485;p60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Later in that admission</a:t>
            </a:r>
            <a:r>
              <a:rPr lang="en">
                <a:solidFill>
                  <a:srgbClr val="9E9E9E"/>
                </a:solidFill>
              </a:rPr>
              <a:t>, had a rapid clinical decline prompting </a:t>
            </a:r>
            <a:r>
              <a:rPr b="1" lang="en">
                <a:solidFill>
                  <a:srgbClr val="9E9E9E"/>
                </a:solidFill>
              </a:rPr>
              <a:t>MICU transfer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Acute on chronic </a:t>
            </a:r>
            <a:r>
              <a:rPr b="1" lang="en">
                <a:solidFill>
                  <a:srgbClr val="3B71CA"/>
                </a:solidFill>
              </a:rPr>
              <a:t>respiratory failure</a:t>
            </a:r>
            <a:r>
              <a:rPr lang="en"/>
              <a:t> → hypotension </a:t>
            </a:r>
            <a:r>
              <a:rPr b="1" lang="en">
                <a:solidFill>
                  <a:srgbClr val="3B71CA"/>
                </a:solidFill>
              </a:rPr>
              <a:t>requiring pressors</a:t>
            </a:r>
            <a:endParaRPr b="1">
              <a:solidFill>
                <a:srgbClr val="3B71CA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Resp Biofire: </a:t>
            </a:r>
            <a:r>
              <a:rPr b="1" lang="en">
                <a:solidFill>
                  <a:srgbClr val="896110"/>
                </a:solidFill>
              </a:rPr>
              <a:t>coronavirus HKU1</a:t>
            </a:r>
            <a:endParaRPr b="1">
              <a:solidFill>
                <a:srgbClr val="896110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</a:t>
            </a:r>
            <a:r>
              <a:rPr b="1" lang="en"/>
              <a:t>other micro data was unrevealing</a:t>
            </a:r>
            <a:r>
              <a:rPr lang="en"/>
              <a:t> (including </a:t>
            </a:r>
            <a:r>
              <a:rPr b="1" lang="en">
                <a:solidFill>
                  <a:srgbClr val="14A44D"/>
                </a:solidFill>
              </a:rPr>
              <a:t>negative blood cultures</a:t>
            </a:r>
            <a:r>
              <a:rPr lang="en"/>
              <a:t>)</a:t>
            </a:r>
            <a:endParaRPr b="1">
              <a:solidFill>
                <a:srgbClr val="3B71CA"/>
              </a:solidFill>
            </a:endParaRPr>
          </a:p>
        </p:txBody>
      </p:sp>
      <p:pic>
        <p:nvPicPr>
          <p:cNvPr id="486" name="Google Shape;48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130" y="3652170"/>
            <a:ext cx="1611512" cy="12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Hospital course</a:t>
            </a:r>
            <a:endParaRPr/>
          </a:p>
        </p:txBody>
      </p:sp>
      <p:sp>
        <p:nvSpPr>
          <p:cNvPr id="492" name="Google Shape;492;p61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Later in that admission</a:t>
            </a:r>
            <a:r>
              <a:rPr lang="en">
                <a:solidFill>
                  <a:srgbClr val="9E9E9E"/>
                </a:solidFill>
              </a:rPr>
              <a:t>, had a rapid clinical decline prompting </a:t>
            </a:r>
            <a:r>
              <a:rPr b="1" lang="en">
                <a:solidFill>
                  <a:srgbClr val="9E9E9E"/>
                </a:solidFill>
              </a:rPr>
              <a:t>MICU transfer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Acute on chronic </a:t>
            </a:r>
            <a:r>
              <a:rPr b="1" lang="en">
                <a:solidFill>
                  <a:srgbClr val="9E9E9E"/>
                </a:solidFill>
              </a:rPr>
              <a:t>respiratory failure</a:t>
            </a:r>
            <a:r>
              <a:rPr lang="en">
                <a:solidFill>
                  <a:srgbClr val="9E9E9E"/>
                </a:solidFill>
              </a:rPr>
              <a:t> → hypotension </a:t>
            </a:r>
            <a:r>
              <a:rPr b="1" lang="en">
                <a:solidFill>
                  <a:srgbClr val="9E9E9E"/>
                </a:solidFill>
              </a:rPr>
              <a:t>requiring pressors</a:t>
            </a:r>
            <a:endParaRPr b="1"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Resp Biofire: </a:t>
            </a:r>
            <a:r>
              <a:rPr b="1" lang="en">
                <a:solidFill>
                  <a:srgbClr val="9E9E9E"/>
                </a:solidFill>
              </a:rPr>
              <a:t>coronavirus HKU1</a:t>
            </a:r>
            <a:endParaRPr b="1">
              <a:solidFill>
                <a:srgbClr val="9E9E9E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100"/>
              <a:buChar char="○"/>
            </a:pPr>
            <a:r>
              <a:rPr lang="en">
                <a:solidFill>
                  <a:srgbClr val="9E9E9E"/>
                </a:solidFill>
              </a:rPr>
              <a:t>All </a:t>
            </a:r>
            <a:r>
              <a:rPr b="1" lang="en">
                <a:solidFill>
                  <a:srgbClr val="9E9E9E"/>
                </a:solidFill>
              </a:rPr>
              <a:t>other micro data was unrevealing</a:t>
            </a:r>
            <a:r>
              <a:rPr lang="en">
                <a:solidFill>
                  <a:srgbClr val="9E9E9E"/>
                </a:solidFill>
              </a:rPr>
              <a:t> (including </a:t>
            </a:r>
            <a:r>
              <a:rPr b="1" lang="en">
                <a:solidFill>
                  <a:srgbClr val="9E9E9E"/>
                </a:solidFill>
              </a:rPr>
              <a:t>negative blood cultures</a:t>
            </a:r>
            <a:r>
              <a:rPr lang="en">
                <a:solidFill>
                  <a:srgbClr val="9E9E9E"/>
                </a:solidFill>
              </a:rPr>
              <a:t>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Given comorbidities, patient/family did </a:t>
            </a:r>
            <a:r>
              <a:rPr lang="en" u="sng"/>
              <a:t>not want escalation</a:t>
            </a:r>
            <a:r>
              <a:rPr lang="en"/>
              <a:t> of care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Eventually </a:t>
            </a:r>
            <a:r>
              <a:rPr b="1" lang="en">
                <a:solidFill>
                  <a:srgbClr val="3B71CA"/>
                </a:solidFill>
              </a:rPr>
              <a:t>CMO</a:t>
            </a:r>
            <a:endParaRPr b="1">
              <a:solidFill>
                <a:srgbClr val="3B71CA"/>
              </a:solidFill>
            </a:endParaRPr>
          </a:p>
        </p:txBody>
      </p:sp>
      <p:pic>
        <p:nvPicPr>
          <p:cNvPr id="493" name="Google Shape;49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130" y="3652170"/>
            <a:ext cx="1611512" cy="12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</a:t>
            </a:r>
            <a:r>
              <a:rPr b="1" lang="en" sz="1400">
                <a:solidFill>
                  <a:srgbClr val="2D6987"/>
                </a:solidFill>
              </a:rPr>
              <a:t>60 y/o F</a:t>
            </a:r>
            <a:r>
              <a:rPr lang="en" sz="1400"/>
              <a:t> with PMH including ESRD (iHD via AVF), s/p TAVR, afib, severe pulm HTN &amp; COPD p/w </a:t>
            </a:r>
            <a:r>
              <a:rPr b="1" lang="en" sz="1400">
                <a:solidFill>
                  <a:srgbClr val="DC4C64"/>
                </a:solidFill>
              </a:rPr>
              <a:t>chills</a:t>
            </a:r>
            <a:r>
              <a:rPr lang="en" sz="1400"/>
              <a:t>.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3B71CA"/>
                </a:solidFill>
              </a:rPr>
              <a:t>Five days prior</a:t>
            </a:r>
            <a:r>
              <a:rPr b="1" lang="en" sz="1400"/>
              <a:t> to admission</a:t>
            </a:r>
            <a:r>
              <a:rPr lang="en" sz="1400"/>
              <a:t> was having </a:t>
            </a:r>
            <a:r>
              <a:rPr b="1" lang="en" sz="1400">
                <a:solidFill>
                  <a:srgbClr val="B03D50"/>
                </a:solidFill>
              </a:rPr>
              <a:t>chills</a:t>
            </a:r>
            <a:r>
              <a:rPr lang="en" sz="1400"/>
              <a:t> at dialysis center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They ordered blood cultures </a:t>
            </a:r>
            <a:r>
              <a:rPr lang="en" sz="1200"/>
              <a:t>3 days ago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3B71CA"/>
                </a:solidFill>
              </a:rPr>
              <a:t>Two weeks ago</a:t>
            </a:r>
            <a:r>
              <a:rPr lang="en" sz="1400"/>
              <a:t> </a:t>
            </a:r>
            <a:r>
              <a:rPr b="1" lang="en" sz="1400">
                <a:solidFill>
                  <a:srgbClr val="B03D50"/>
                </a:solidFill>
              </a:rPr>
              <a:t>left ear fullness</a:t>
            </a:r>
            <a:r>
              <a:rPr lang="en" sz="1400"/>
              <a:t> </a:t>
            </a:r>
            <a:r>
              <a:rPr lang="en" sz="1400">
                <a:solidFill>
                  <a:schemeClr val="accent1"/>
                </a:solidFill>
              </a:rPr>
              <a:t>(no pain, discharge, tinnitus, or hearing loss)</a:t>
            </a:r>
            <a:endParaRPr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#2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504" name="Google Shape;504;p63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30 y/o F</a:t>
            </a:r>
            <a:r>
              <a:rPr lang="en"/>
              <a:t> with PMH including </a:t>
            </a:r>
            <a:r>
              <a:rPr b="1" lang="en"/>
              <a:t>substance use</a:t>
            </a:r>
            <a:r>
              <a:rPr lang="en"/>
              <a:t>, Hx tricuspid endocarditis </a:t>
            </a:r>
            <a:r>
              <a:rPr b="1" lang="en">
                <a:solidFill>
                  <a:srgbClr val="DF382C"/>
                </a:solidFill>
              </a:rPr>
              <a:t>transferred with</a:t>
            </a:r>
            <a:r>
              <a:rPr b="1" lang="en">
                <a:solidFill>
                  <a:srgbClr val="DC4C64"/>
                </a:solidFill>
              </a:rPr>
              <a:t>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510" name="Google Shape;510;p64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30 y/o F</a:t>
            </a:r>
            <a:r>
              <a:rPr lang="en"/>
              <a:t> with PMH including </a:t>
            </a:r>
            <a:r>
              <a:rPr b="1" lang="en"/>
              <a:t>substance use</a:t>
            </a:r>
            <a:r>
              <a:rPr lang="en"/>
              <a:t>, Hx tricuspid endocarditis </a:t>
            </a:r>
            <a:r>
              <a:rPr b="1" lang="en">
                <a:solidFill>
                  <a:srgbClr val="DF382C"/>
                </a:solidFill>
              </a:rPr>
              <a:t>transferred with</a:t>
            </a:r>
            <a:r>
              <a:rPr b="1" lang="en">
                <a:solidFill>
                  <a:srgbClr val="DC4C64"/>
                </a:solidFill>
              </a:rPr>
              <a:t>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11" name="Google Shape;51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50" y="1772975"/>
            <a:ext cx="4955999" cy="31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HPI</a:t>
            </a:r>
            <a:endParaRPr/>
          </a:p>
        </p:txBody>
      </p:sp>
      <p:sp>
        <p:nvSpPr>
          <p:cNvPr id="517" name="Google Shape;517;p65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2D6987"/>
                </a:solidFill>
              </a:rPr>
              <a:t>30 y/o F</a:t>
            </a:r>
            <a:r>
              <a:rPr lang="en"/>
              <a:t> with PMH including </a:t>
            </a:r>
            <a:r>
              <a:rPr b="1" lang="en"/>
              <a:t>substance use</a:t>
            </a:r>
            <a:r>
              <a:rPr lang="en"/>
              <a:t>, Hx tricuspid endocarditis </a:t>
            </a:r>
            <a:r>
              <a:rPr b="1" lang="en">
                <a:solidFill>
                  <a:srgbClr val="DF382C"/>
                </a:solidFill>
              </a:rPr>
              <a:t>transferred with</a:t>
            </a:r>
            <a:r>
              <a:rPr b="1" lang="en">
                <a:solidFill>
                  <a:srgbClr val="DC4C64"/>
                </a:solidFill>
              </a:rPr>
              <a:t>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18" name="Google Shape;51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50" y="1772975"/>
            <a:ext cx="4955999" cy="31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228336" y="2304350"/>
            <a:ext cx="4776716" cy="24724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Medical Hx</a:t>
            </a:r>
            <a:endParaRPr/>
          </a:p>
        </p:txBody>
      </p:sp>
      <p:grpSp>
        <p:nvGrpSpPr>
          <p:cNvPr id="525" name="Google Shape;525;p66"/>
          <p:cNvGrpSpPr/>
          <p:nvPr/>
        </p:nvGrpSpPr>
        <p:grpSpPr>
          <a:xfrm>
            <a:off x="4968000" y="641203"/>
            <a:ext cx="4094300" cy="993903"/>
            <a:chOff x="3978500" y="946003"/>
            <a:chExt cx="4094300" cy="993903"/>
          </a:xfrm>
        </p:grpSpPr>
        <p:grpSp>
          <p:nvGrpSpPr>
            <p:cNvPr id="526" name="Google Shape;526;p66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27" name="Google Shape;527;p66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28" name="Google Shape;528;p66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29" name="Google Shape;529;p66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MRSA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native TV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IE s/p </a:t>
              </a:r>
              <a:r>
                <a:rPr b="1" lang="en" sz="1100">
                  <a:solidFill>
                    <a:srgbClr val="14A44D"/>
                  </a:solidFill>
                  <a:latin typeface="Roboto"/>
                  <a:ea typeface="Roboto"/>
                  <a:cs typeface="Roboto"/>
                  <a:sym typeface="Roboto"/>
                </a:rPr>
                <a:t>repair</a:t>
              </a:r>
              <a:endParaRPr b="1" sz="1100">
                <a:solidFill>
                  <a:srgbClr val="14A44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66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Treated with vanc → AMA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Returned → TV repair → AMA 4 days later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1" name="Google Shape;531;p66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2" name="Google Shape;532;p66"/>
          <p:cNvSpPr/>
          <p:nvPr/>
        </p:nvSpPr>
        <p:spPr>
          <a:xfrm>
            <a:off x="729450" y="2002675"/>
            <a:ext cx="3842700" cy="13359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5 years ago</a:t>
            </a:r>
            <a:r>
              <a:rPr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- Ruby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MRSA bacteremia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1.4 cm TV 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vegetation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Left AMA (but came back later)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Got TV repair (but then left AMA again)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3" name="Google Shape;533;p66"/>
          <p:cNvSpPr txBox="1"/>
          <p:nvPr>
            <p:ph idx="1" type="body"/>
          </p:nvPr>
        </p:nvSpPr>
        <p:spPr>
          <a:xfrm>
            <a:off x="727650" y="1393075"/>
            <a:ext cx="38427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9E9E9E"/>
                </a:solidFill>
              </a:rPr>
              <a:t>A </a:t>
            </a:r>
            <a:r>
              <a:rPr b="1" lang="en">
                <a:solidFill>
                  <a:srgbClr val="9E9E9E"/>
                </a:solidFill>
              </a:rPr>
              <a:t>30 y/o F</a:t>
            </a:r>
            <a:r>
              <a:rPr lang="en">
                <a:solidFill>
                  <a:srgbClr val="9E9E9E"/>
                </a:solidFill>
              </a:rPr>
              <a:t> with PMH including </a:t>
            </a:r>
            <a:r>
              <a:rPr b="1" lang="en">
                <a:solidFill>
                  <a:srgbClr val="9E9E9E"/>
                </a:solidFill>
              </a:rPr>
              <a:t>substance use</a:t>
            </a:r>
            <a:r>
              <a:rPr lang="en">
                <a:solidFill>
                  <a:srgbClr val="9E9E9E"/>
                </a:solidFill>
              </a:rPr>
              <a:t>, Hx tricuspid endocarditis </a:t>
            </a:r>
            <a:r>
              <a:rPr b="1" lang="en">
                <a:solidFill>
                  <a:srgbClr val="9E9E9E"/>
                </a:solidFill>
              </a:rPr>
              <a:t>transferred with</a:t>
            </a:r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/>
              <a:t>Medical </a:t>
            </a:r>
            <a:r>
              <a:rPr lang="en"/>
              <a:t>Hx</a:t>
            </a:r>
            <a:endParaRPr/>
          </a:p>
        </p:txBody>
      </p:sp>
      <p:grpSp>
        <p:nvGrpSpPr>
          <p:cNvPr id="539" name="Google Shape;539;p67"/>
          <p:cNvGrpSpPr/>
          <p:nvPr/>
        </p:nvGrpSpPr>
        <p:grpSpPr>
          <a:xfrm>
            <a:off x="4968000" y="641203"/>
            <a:ext cx="4094300" cy="993903"/>
            <a:chOff x="3978500" y="946003"/>
            <a:chExt cx="4094300" cy="993903"/>
          </a:xfrm>
        </p:grpSpPr>
        <p:grpSp>
          <p:nvGrpSpPr>
            <p:cNvPr id="540" name="Google Shape;540;p67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41" name="Google Shape;541;p67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42" name="Google Shape;542;p6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43" name="Google Shape;543;p6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MRSA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native TV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IE s/p </a:t>
              </a:r>
              <a:r>
                <a:rPr b="1" lang="en" sz="1100">
                  <a:solidFill>
                    <a:srgbClr val="14A44D"/>
                  </a:solidFill>
                  <a:latin typeface="Roboto"/>
                  <a:ea typeface="Roboto"/>
                  <a:cs typeface="Roboto"/>
                  <a:sym typeface="Roboto"/>
                </a:rPr>
                <a:t>repair</a:t>
              </a:r>
              <a:endParaRPr b="1" sz="1100">
                <a:solidFill>
                  <a:srgbClr val="14A44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4" name="Google Shape;544;p67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Treated with vanc → AMA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Returned → TV repair → AMA 4 days later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5" name="Google Shape;545;p6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6" name="Google Shape;546;p67"/>
          <p:cNvGrpSpPr/>
          <p:nvPr/>
        </p:nvGrpSpPr>
        <p:grpSpPr>
          <a:xfrm>
            <a:off x="4968000" y="1442459"/>
            <a:ext cx="4094300" cy="993903"/>
            <a:chOff x="3978500" y="946003"/>
            <a:chExt cx="4094300" cy="993903"/>
          </a:xfrm>
        </p:grpSpPr>
        <p:grpSp>
          <p:nvGrpSpPr>
            <p:cNvPr id="547" name="Google Shape;547;p67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48" name="Google Shape;548;p67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49" name="Google Shape;549;p6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50" name="Google Shape;550;p6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MRSA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 bacteremia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1" name="Google Shape;551;p67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Left the ED, never able to be contacted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Unclear if ever treated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2" name="Google Shape;552;p6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-2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3" name="Google Shape;553;p67"/>
          <p:cNvGrpSpPr/>
          <p:nvPr/>
        </p:nvGrpSpPr>
        <p:grpSpPr>
          <a:xfrm>
            <a:off x="4968000" y="2091314"/>
            <a:ext cx="4094300" cy="616163"/>
            <a:chOff x="3978500" y="946003"/>
            <a:chExt cx="4094300" cy="616163"/>
          </a:xfrm>
        </p:grpSpPr>
        <p:grpSp>
          <p:nvGrpSpPr>
            <p:cNvPr id="554" name="Google Shape;554;p67"/>
            <p:cNvGrpSpPr/>
            <p:nvPr/>
          </p:nvGrpSpPr>
          <p:grpSpPr>
            <a:xfrm>
              <a:off x="4734025" y="1140951"/>
              <a:ext cx="529800" cy="414250"/>
              <a:chOff x="4318975" y="1083450"/>
              <a:chExt cx="529800" cy="306557"/>
            </a:xfrm>
          </p:grpSpPr>
          <p:sp>
            <p:nvSpPr>
              <p:cNvPr id="555" name="Google Shape;555;p67"/>
              <p:cNvSpPr/>
              <p:nvPr/>
            </p:nvSpPr>
            <p:spPr>
              <a:xfrm>
                <a:off x="4517125" y="1086107"/>
                <a:ext cx="133500" cy="3039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56" name="Google Shape;556;p67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57" name="Google Shape;557;p67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Bioprosthetic TV </a:t>
              </a:r>
              <a:r>
                <a:rPr b="1" lang="en" sz="1100">
                  <a:solidFill>
                    <a:srgbClr val="14A44D"/>
                  </a:solidFill>
                  <a:latin typeface="Roboto"/>
                  <a:ea typeface="Roboto"/>
                  <a:cs typeface="Roboto"/>
                  <a:sym typeface="Roboto"/>
                </a:rPr>
                <a:t>replacement</a:t>
              </a:r>
              <a:endParaRPr b="1" sz="1100">
                <a:solidFill>
                  <a:srgbClr val="14A44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8" name="Google Shape;558;p67"/>
            <p:cNvSpPr txBox="1"/>
            <p:nvPr/>
          </p:nvSpPr>
          <p:spPr>
            <a:xfrm>
              <a:off x="5344600" y="1151466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Outside hospital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9" name="Google Shape;559;p67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60" name="Google Shape;560;p67"/>
          <p:cNvSpPr/>
          <p:nvPr/>
        </p:nvSpPr>
        <p:spPr>
          <a:xfrm>
            <a:off x="729450" y="2078875"/>
            <a:ext cx="3842700" cy="12495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24 months ago</a:t>
            </a:r>
            <a:r>
              <a:rPr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- Satellite ED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BCx in the ED grew MRSA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Patient left before being admitted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Never was able to get in contact with her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p67"/>
          <p:cNvSpPr/>
          <p:nvPr/>
        </p:nvSpPr>
        <p:spPr>
          <a:xfrm>
            <a:off x="729450" y="3477200"/>
            <a:ext cx="3842700" cy="9033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18 months ago</a:t>
            </a:r>
            <a:r>
              <a:rPr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- OSH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Got Bioprosthetic TV replacement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Details unclear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2" name="Google Shape;562;p67"/>
          <p:cNvSpPr txBox="1"/>
          <p:nvPr>
            <p:ph idx="1" type="body"/>
          </p:nvPr>
        </p:nvSpPr>
        <p:spPr>
          <a:xfrm>
            <a:off x="727650" y="1393075"/>
            <a:ext cx="38427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9E9E9E"/>
                </a:solidFill>
              </a:rPr>
              <a:t>A </a:t>
            </a:r>
            <a:r>
              <a:rPr b="1" lang="en">
                <a:solidFill>
                  <a:srgbClr val="9E9E9E"/>
                </a:solidFill>
              </a:rPr>
              <a:t>30 y/o F</a:t>
            </a:r>
            <a:r>
              <a:rPr lang="en">
                <a:solidFill>
                  <a:srgbClr val="9E9E9E"/>
                </a:solidFill>
              </a:rPr>
              <a:t> with PMH including </a:t>
            </a:r>
            <a:r>
              <a:rPr b="1" lang="en">
                <a:solidFill>
                  <a:srgbClr val="9E9E9E"/>
                </a:solidFill>
              </a:rPr>
              <a:t>substance use</a:t>
            </a:r>
            <a:r>
              <a:rPr lang="en">
                <a:solidFill>
                  <a:srgbClr val="9E9E9E"/>
                </a:solidFill>
              </a:rPr>
              <a:t>, Hx tricuspid endocarditis </a:t>
            </a:r>
            <a:r>
              <a:rPr b="1" lang="en">
                <a:solidFill>
                  <a:srgbClr val="9E9E9E"/>
                </a:solidFill>
              </a:rPr>
              <a:t>transferred with</a:t>
            </a:r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/>
              <a:t>Medical </a:t>
            </a:r>
            <a:r>
              <a:rPr lang="en"/>
              <a:t>Hx</a:t>
            </a:r>
            <a:endParaRPr/>
          </a:p>
        </p:txBody>
      </p:sp>
      <p:grpSp>
        <p:nvGrpSpPr>
          <p:cNvPr id="568" name="Google Shape;568;p68"/>
          <p:cNvGrpSpPr/>
          <p:nvPr/>
        </p:nvGrpSpPr>
        <p:grpSpPr>
          <a:xfrm>
            <a:off x="4968000" y="641203"/>
            <a:ext cx="4094300" cy="993903"/>
            <a:chOff x="3978500" y="946003"/>
            <a:chExt cx="4094300" cy="993903"/>
          </a:xfrm>
        </p:grpSpPr>
        <p:grpSp>
          <p:nvGrpSpPr>
            <p:cNvPr id="569" name="Google Shape;569;p6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70" name="Google Shape;570;p6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71" name="Google Shape;571;p6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72" name="Google Shape;572;p6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MRSA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native TV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IE s/p </a:t>
              </a:r>
              <a:r>
                <a:rPr b="1" lang="en" sz="1100">
                  <a:solidFill>
                    <a:srgbClr val="14A44D"/>
                  </a:solidFill>
                  <a:latin typeface="Roboto"/>
                  <a:ea typeface="Roboto"/>
                  <a:cs typeface="Roboto"/>
                  <a:sym typeface="Roboto"/>
                </a:rPr>
                <a:t>repair</a:t>
              </a:r>
              <a:endParaRPr b="1" sz="1100">
                <a:solidFill>
                  <a:srgbClr val="14A44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3" name="Google Shape;573;p68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Treated with vanc → AMA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Returned → TV repair → AMA 4 days later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4" name="Google Shape;574;p6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5" name="Google Shape;575;p68"/>
          <p:cNvGrpSpPr/>
          <p:nvPr/>
        </p:nvGrpSpPr>
        <p:grpSpPr>
          <a:xfrm>
            <a:off x="4968000" y="1442459"/>
            <a:ext cx="4094300" cy="993903"/>
            <a:chOff x="3978500" y="946003"/>
            <a:chExt cx="4094300" cy="993903"/>
          </a:xfrm>
        </p:grpSpPr>
        <p:grpSp>
          <p:nvGrpSpPr>
            <p:cNvPr id="576" name="Google Shape;576;p68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577" name="Google Shape;577;p68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78" name="Google Shape;578;p6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79" name="Google Shape;579;p6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MRSA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 bacteremia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0" name="Google Shape;580;p68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Left the ED, never able to be contacted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Unclear if ever treated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1" name="Google Shape;581;p6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-2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2" name="Google Shape;582;p68"/>
          <p:cNvGrpSpPr/>
          <p:nvPr/>
        </p:nvGrpSpPr>
        <p:grpSpPr>
          <a:xfrm>
            <a:off x="4968000" y="2091314"/>
            <a:ext cx="4094300" cy="1143907"/>
            <a:chOff x="3978500" y="946003"/>
            <a:chExt cx="4094300" cy="1143907"/>
          </a:xfrm>
        </p:grpSpPr>
        <p:grpSp>
          <p:nvGrpSpPr>
            <p:cNvPr id="583" name="Google Shape;583;p68"/>
            <p:cNvGrpSpPr/>
            <p:nvPr/>
          </p:nvGrpSpPr>
          <p:grpSpPr>
            <a:xfrm>
              <a:off x="4734025" y="1140951"/>
              <a:ext cx="529800" cy="948960"/>
              <a:chOff x="4318975" y="1083450"/>
              <a:chExt cx="529800" cy="702257"/>
            </a:xfrm>
          </p:grpSpPr>
          <p:sp>
            <p:nvSpPr>
              <p:cNvPr id="584" name="Google Shape;584;p68"/>
              <p:cNvSpPr/>
              <p:nvPr/>
            </p:nvSpPr>
            <p:spPr>
              <a:xfrm>
                <a:off x="4517125" y="1086107"/>
                <a:ext cx="133500" cy="699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85" name="Google Shape;585;p6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86" name="Google Shape;586;p6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Bioprosthetic TV </a:t>
              </a:r>
              <a:r>
                <a:rPr b="1" lang="en" sz="1100">
                  <a:solidFill>
                    <a:srgbClr val="14A44D"/>
                  </a:solidFill>
                  <a:latin typeface="Roboto"/>
                  <a:ea typeface="Roboto"/>
                  <a:cs typeface="Roboto"/>
                  <a:sym typeface="Roboto"/>
                </a:rPr>
                <a:t>replacement</a:t>
              </a:r>
              <a:endParaRPr b="1" sz="1100">
                <a:solidFill>
                  <a:srgbClr val="14A44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7" name="Google Shape;587;p68"/>
            <p:cNvSpPr txBox="1"/>
            <p:nvPr/>
          </p:nvSpPr>
          <p:spPr>
            <a:xfrm>
              <a:off x="5344600" y="1151466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Outside hospital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8" name="Google Shape;588;p6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9" name="Google Shape;589;p68"/>
          <p:cNvGrpSpPr/>
          <p:nvPr/>
        </p:nvGrpSpPr>
        <p:grpSpPr>
          <a:xfrm>
            <a:off x="4968000" y="2495844"/>
            <a:ext cx="4094300" cy="846750"/>
            <a:chOff x="3978500" y="946003"/>
            <a:chExt cx="4094300" cy="846750"/>
          </a:xfrm>
        </p:grpSpPr>
        <p:grpSp>
          <p:nvGrpSpPr>
            <p:cNvPr id="590" name="Google Shape;590;p68"/>
            <p:cNvGrpSpPr/>
            <p:nvPr/>
          </p:nvGrpSpPr>
          <p:grpSpPr>
            <a:xfrm>
              <a:off x="4734025" y="1140951"/>
              <a:ext cx="529800" cy="651803"/>
              <a:chOff x="4318975" y="1083450"/>
              <a:chExt cx="529800" cy="482352"/>
            </a:xfrm>
          </p:grpSpPr>
          <p:sp>
            <p:nvSpPr>
              <p:cNvPr id="591" name="Google Shape;591;p68"/>
              <p:cNvSpPr/>
              <p:nvPr/>
            </p:nvSpPr>
            <p:spPr>
              <a:xfrm>
                <a:off x="4517125" y="1086102"/>
                <a:ext cx="133500" cy="4797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92" name="Google Shape;592;p68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593" name="Google Shape;593;p68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SA 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tricuspid PVE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, sternotomy infxn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4" name="Google Shape;594;p68"/>
            <p:cNvSpPr txBox="1"/>
            <p:nvPr/>
          </p:nvSpPr>
          <p:spPr>
            <a:xfrm>
              <a:off x="5344600" y="1146059"/>
              <a:ext cx="2728200" cy="6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Only completed 2 weeks of gentamicin + 4 weeks oxacillin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Left AMA after about 4 weeks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5" name="Google Shape;595;p68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-13 mo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6" name="Google Shape;596;p68"/>
          <p:cNvSpPr/>
          <p:nvPr/>
        </p:nvSpPr>
        <p:spPr>
          <a:xfrm>
            <a:off x="729450" y="2078875"/>
            <a:ext cx="3842700" cy="22611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13 months ago</a:t>
            </a:r>
            <a:r>
              <a:rPr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- Ruby</a:t>
            </a:r>
            <a:endParaRPr sz="12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Sternotomy got infected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MSSA bacteremia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○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TEE showed TV veggie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○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Also septic arthritis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Plan for 6 week DOT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○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2 weeks gentamicin + oxacillin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○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4 weeks of oxacillin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Left AMA before finishing last 2 weeks of oxacillin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68"/>
          <p:cNvSpPr txBox="1"/>
          <p:nvPr>
            <p:ph idx="1" type="body"/>
          </p:nvPr>
        </p:nvSpPr>
        <p:spPr>
          <a:xfrm>
            <a:off x="727650" y="1393075"/>
            <a:ext cx="38427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9E9E9E"/>
                </a:solidFill>
              </a:rPr>
              <a:t>A </a:t>
            </a:r>
            <a:r>
              <a:rPr b="1" lang="en">
                <a:solidFill>
                  <a:srgbClr val="9E9E9E"/>
                </a:solidFill>
              </a:rPr>
              <a:t>30 y/o F</a:t>
            </a:r>
            <a:r>
              <a:rPr lang="en">
                <a:solidFill>
                  <a:srgbClr val="9E9E9E"/>
                </a:solidFill>
              </a:rPr>
              <a:t> with PMH including </a:t>
            </a:r>
            <a:r>
              <a:rPr b="1" lang="en">
                <a:solidFill>
                  <a:srgbClr val="9E9E9E"/>
                </a:solidFill>
              </a:rPr>
              <a:t>substance use</a:t>
            </a:r>
            <a:r>
              <a:rPr lang="en">
                <a:solidFill>
                  <a:srgbClr val="9E9E9E"/>
                </a:solidFill>
              </a:rPr>
              <a:t>, Hx tricuspid endocarditis </a:t>
            </a:r>
            <a:r>
              <a:rPr b="1" lang="en">
                <a:solidFill>
                  <a:srgbClr val="9E9E9E"/>
                </a:solidFill>
              </a:rPr>
              <a:t>transferred with</a:t>
            </a:r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</a:t>
            </a:r>
            <a:r>
              <a:rPr lang="en"/>
              <a:t>Outside hospital </a:t>
            </a:r>
            <a:endParaRPr/>
          </a:p>
        </p:txBody>
      </p:sp>
      <p:grpSp>
        <p:nvGrpSpPr>
          <p:cNvPr id="603" name="Google Shape;603;p69"/>
          <p:cNvGrpSpPr/>
          <p:nvPr/>
        </p:nvGrpSpPr>
        <p:grpSpPr>
          <a:xfrm>
            <a:off x="4968000" y="641203"/>
            <a:ext cx="4094300" cy="993903"/>
            <a:chOff x="3978500" y="946003"/>
            <a:chExt cx="4094300" cy="993903"/>
          </a:xfrm>
        </p:grpSpPr>
        <p:grpSp>
          <p:nvGrpSpPr>
            <p:cNvPr id="604" name="Google Shape;604;p69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605" name="Google Shape;605;p69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06" name="Google Shape;606;p6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07" name="Google Shape;607;p69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MRSA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native TV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IE s/p </a:t>
              </a:r>
              <a:r>
                <a:rPr b="1" lang="en" sz="1100">
                  <a:solidFill>
                    <a:srgbClr val="14A44D"/>
                  </a:solidFill>
                  <a:latin typeface="Roboto"/>
                  <a:ea typeface="Roboto"/>
                  <a:cs typeface="Roboto"/>
                  <a:sym typeface="Roboto"/>
                </a:rPr>
                <a:t>repair</a:t>
              </a:r>
              <a:endParaRPr b="1" sz="1100">
                <a:solidFill>
                  <a:srgbClr val="14A44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8" name="Google Shape;608;p69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Treated with vanc → AMA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Returned → TV repair → AMA 4 days later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" name="Google Shape;609;p69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0" name="Google Shape;610;p69"/>
          <p:cNvGrpSpPr/>
          <p:nvPr/>
        </p:nvGrpSpPr>
        <p:grpSpPr>
          <a:xfrm>
            <a:off x="4968000" y="1442459"/>
            <a:ext cx="4094300" cy="993903"/>
            <a:chOff x="3978500" y="946003"/>
            <a:chExt cx="4094300" cy="993903"/>
          </a:xfrm>
        </p:grpSpPr>
        <p:grpSp>
          <p:nvGrpSpPr>
            <p:cNvPr id="611" name="Google Shape;611;p69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612" name="Google Shape;612;p69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13" name="Google Shape;613;p6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14" name="Google Shape;614;p69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MRSA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 bacteremia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5" name="Google Shape;615;p69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Left the ED, never able to be contacted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Unclear if ever treated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6" name="Google Shape;616;p69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-2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17" name="Google Shape;617;p69"/>
          <p:cNvGrpSpPr/>
          <p:nvPr/>
        </p:nvGrpSpPr>
        <p:grpSpPr>
          <a:xfrm>
            <a:off x="4968000" y="2091314"/>
            <a:ext cx="4094300" cy="1143907"/>
            <a:chOff x="3978500" y="946003"/>
            <a:chExt cx="4094300" cy="1143907"/>
          </a:xfrm>
        </p:grpSpPr>
        <p:grpSp>
          <p:nvGrpSpPr>
            <p:cNvPr id="618" name="Google Shape;618;p69"/>
            <p:cNvGrpSpPr/>
            <p:nvPr/>
          </p:nvGrpSpPr>
          <p:grpSpPr>
            <a:xfrm>
              <a:off x="4734025" y="1140951"/>
              <a:ext cx="529800" cy="948960"/>
              <a:chOff x="4318975" y="1083450"/>
              <a:chExt cx="529800" cy="702257"/>
            </a:xfrm>
          </p:grpSpPr>
          <p:sp>
            <p:nvSpPr>
              <p:cNvPr id="619" name="Google Shape;619;p69"/>
              <p:cNvSpPr/>
              <p:nvPr/>
            </p:nvSpPr>
            <p:spPr>
              <a:xfrm>
                <a:off x="4517125" y="1086107"/>
                <a:ext cx="133500" cy="699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20" name="Google Shape;620;p6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21" name="Google Shape;621;p69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Bioprosthetic TV </a:t>
              </a:r>
              <a:r>
                <a:rPr b="1" lang="en" sz="1100">
                  <a:solidFill>
                    <a:srgbClr val="14A44D"/>
                  </a:solidFill>
                  <a:latin typeface="Roboto"/>
                  <a:ea typeface="Roboto"/>
                  <a:cs typeface="Roboto"/>
                  <a:sym typeface="Roboto"/>
                </a:rPr>
                <a:t>replacement</a:t>
              </a:r>
              <a:endParaRPr b="1" sz="1100">
                <a:solidFill>
                  <a:srgbClr val="14A44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2" name="Google Shape;622;p69"/>
            <p:cNvSpPr txBox="1"/>
            <p:nvPr/>
          </p:nvSpPr>
          <p:spPr>
            <a:xfrm>
              <a:off x="5344600" y="1151466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Outside hospital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3" name="Google Shape;623;p69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4" name="Google Shape;624;p69"/>
          <p:cNvGrpSpPr/>
          <p:nvPr/>
        </p:nvGrpSpPr>
        <p:grpSpPr>
          <a:xfrm>
            <a:off x="4968000" y="2495844"/>
            <a:ext cx="4094300" cy="1192547"/>
            <a:chOff x="3978500" y="946003"/>
            <a:chExt cx="4094300" cy="1192547"/>
          </a:xfrm>
        </p:grpSpPr>
        <p:grpSp>
          <p:nvGrpSpPr>
            <p:cNvPr id="625" name="Google Shape;625;p69"/>
            <p:cNvGrpSpPr/>
            <p:nvPr/>
          </p:nvGrpSpPr>
          <p:grpSpPr>
            <a:xfrm>
              <a:off x="4734025" y="1140951"/>
              <a:ext cx="529800" cy="997600"/>
              <a:chOff x="4318975" y="1083450"/>
              <a:chExt cx="529800" cy="738252"/>
            </a:xfrm>
          </p:grpSpPr>
          <p:sp>
            <p:nvSpPr>
              <p:cNvPr id="626" name="Google Shape;626;p69"/>
              <p:cNvSpPr/>
              <p:nvPr/>
            </p:nvSpPr>
            <p:spPr>
              <a:xfrm>
                <a:off x="4517125" y="1086102"/>
                <a:ext cx="133500" cy="735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27" name="Google Shape;627;p6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28" name="Google Shape;628;p69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SA 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tricuspid PVE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, sternotomy infxn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9" name="Google Shape;629;p69"/>
            <p:cNvSpPr txBox="1"/>
            <p:nvPr/>
          </p:nvSpPr>
          <p:spPr>
            <a:xfrm>
              <a:off x="5344600" y="1146059"/>
              <a:ext cx="2728200" cy="6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Only completed 2 weeks of gentamicin + 4 weeks oxacillin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Left AMA after about 4 weeks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0" name="Google Shape;630;p69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-13 mo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1" name="Google Shape;631;p69"/>
          <p:cNvGrpSpPr/>
          <p:nvPr/>
        </p:nvGrpSpPr>
        <p:grpSpPr>
          <a:xfrm>
            <a:off x="4968000" y="3160424"/>
            <a:ext cx="4094300" cy="686945"/>
            <a:chOff x="3978500" y="946003"/>
            <a:chExt cx="4094300" cy="686945"/>
          </a:xfrm>
        </p:grpSpPr>
        <p:grpSp>
          <p:nvGrpSpPr>
            <p:cNvPr id="632" name="Google Shape;632;p69"/>
            <p:cNvGrpSpPr/>
            <p:nvPr/>
          </p:nvGrpSpPr>
          <p:grpSpPr>
            <a:xfrm>
              <a:off x="4734025" y="1140951"/>
              <a:ext cx="529800" cy="414240"/>
              <a:chOff x="4318975" y="1083450"/>
              <a:chExt cx="529800" cy="306549"/>
            </a:xfrm>
          </p:grpSpPr>
          <p:sp>
            <p:nvSpPr>
              <p:cNvPr id="633" name="Google Shape;633;p69"/>
              <p:cNvSpPr/>
              <p:nvPr/>
            </p:nvSpPr>
            <p:spPr>
              <a:xfrm>
                <a:off x="4517125" y="1086099"/>
                <a:ext cx="133500" cy="303900"/>
              </a:xfrm>
              <a:prstGeom prst="rect">
                <a:avLst/>
              </a:prstGeom>
              <a:solidFill>
                <a:srgbClr val="8961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34" name="Google Shape;634;p69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9611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35" name="Google Shape;635;p69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96110"/>
                  </a:solidFill>
                  <a:latin typeface="Roboto"/>
                  <a:ea typeface="Roboto"/>
                  <a:cs typeface="Roboto"/>
                  <a:sym typeface="Roboto"/>
                </a:rPr>
                <a:t>Outside hospital</a:t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6" name="Google Shape;636;p69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Hypotensive, needed pressors</a:t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TTE normal</a:t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7" name="Google Shape;637;p69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96110"/>
                  </a:solidFill>
                  <a:latin typeface="Roboto"/>
                  <a:ea typeface="Roboto"/>
                  <a:cs typeface="Roboto"/>
                  <a:sym typeface="Roboto"/>
                </a:rPr>
                <a:t>-3 days</a:t>
              </a:r>
              <a:endParaRPr sz="9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38" name="Google Shape;638;p69"/>
          <p:cNvSpPr/>
          <p:nvPr/>
        </p:nvSpPr>
        <p:spPr>
          <a:xfrm>
            <a:off x="729450" y="2002675"/>
            <a:ext cx="3842700" cy="2037600"/>
          </a:xfrm>
          <a:prstGeom prst="rect">
            <a:avLst/>
          </a:prstGeom>
          <a:solidFill>
            <a:srgbClr val="FBF1DD"/>
          </a:solidFill>
          <a:ln cap="flat" cmpd="sng" w="9525">
            <a:solidFill>
              <a:srgbClr val="8961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896110"/>
                </a:solidFill>
                <a:latin typeface="Open Sans"/>
                <a:ea typeface="Open Sans"/>
                <a:cs typeface="Open Sans"/>
                <a:sym typeface="Open Sans"/>
              </a:rPr>
              <a:t>Review of outside records</a:t>
            </a:r>
            <a:endParaRPr sz="1500">
              <a:solidFill>
                <a:srgbClr val="E4A11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P/W chest pain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○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“Felt like prior episodes” of IE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Admitted for 3 days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Hypotensive, only needed levophed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TTE normal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Persistent fevers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Blood cultures positive for…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9" name="Google Shape;639;p69"/>
          <p:cNvSpPr txBox="1"/>
          <p:nvPr>
            <p:ph idx="1" type="body"/>
          </p:nvPr>
        </p:nvSpPr>
        <p:spPr>
          <a:xfrm>
            <a:off x="727650" y="1393075"/>
            <a:ext cx="38427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9E9E9E"/>
                </a:solidFill>
              </a:rPr>
              <a:t>A </a:t>
            </a:r>
            <a:r>
              <a:rPr b="1" lang="en">
                <a:solidFill>
                  <a:srgbClr val="9E9E9E"/>
                </a:solidFill>
              </a:rPr>
              <a:t>30 y/o F</a:t>
            </a:r>
            <a:r>
              <a:rPr lang="en">
                <a:solidFill>
                  <a:srgbClr val="9E9E9E"/>
                </a:solidFill>
              </a:rPr>
              <a:t> with PMH including </a:t>
            </a:r>
            <a:r>
              <a:rPr b="1" lang="en">
                <a:solidFill>
                  <a:srgbClr val="9E9E9E"/>
                </a:solidFill>
              </a:rPr>
              <a:t>substance use</a:t>
            </a:r>
            <a:r>
              <a:rPr lang="en">
                <a:solidFill>
                  <a:srgbClr val="9E9E9E"/>
                </a:solidFill>
              </a:rPr>
              <a:t>, Hx tricuspid endocarditis </a:t>
            </a:r>
            <a:r>
              <a:rPr b="1" lang="en">
                <a:solidFill>
                  <a:srgbClr val="9E9E9E"/>
                </a:solidFill>
              </a:rPr>
              <a:t>transferred with</a:t>
            </a:r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Micro data</a:t>
            </a:r>
            <a:endParaRPr/>
          </a:p>
        </p:txBody>
      </p:sp>
      <p:sp>
        <p:nvSpPr>
          <p:cNvPr id="645" name="Google Shape;645;p70"/>
          <p:cNvSpPr txBox="1"/>
          <p:nvPr>
            <p:ph idx="1" type="body"/>
          </p:nvPr>
        </p:nvSpPr>
        <p:spPr>
          <a:xfrm>
            <a:off x="729450" y="1393075"/>
            <a:ext cx="2888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30 y/o F</a:t>
            </a:r>
            <a:r>
              <a:rPr lang="en">
                <a:solidFill>
                  <a:srgbClr val="9E9E9E"/>
                </a:solidFill>
              </a:rPr>
              <a:t> with PMH including hx PWID, Hx native TV </a:t>
            </a:r>
            <a:r>
              <a:rPr lang="en">
                <a:solidFill>
                  <a:srgbClr val="9E9E9E"/>
                </a:solidFill>
              </a:rPr>
              <a:t>S. aureus </a:t>
            </a:r>
            <a:r>
              <a:rPr lang="en">
                <a:solidFill>
                  <a:srgbClr val="9E9E9E"/>
                </a:solidFill>
              </a:rPr>
              <a:t>IE </a:t>
            </a:r>
            <a:r>
              <a:rPr b="1" lang="en">
                <a:solidFill>
                  <a:schemeClr val="accent1"/>
                </a:solidFill>
              </a:rPr>
              <a:t>s/p TV replacement</a:t>
            </a:r>
            <a:r>
              <a:rPr lang="en">
                <a:solidFill>
                  <a:srgbClr val="9E9E9E"/>
                </a:solidFill>
              </a:rPr>
              <a:t> (-1.5 yr), HCV who p/w “</a:t>
            </a:r>
            <a:r>
              <a:rPr b="1" lang="en"/>
              <a:t>feeling like prior IE</a:t>
            </a:r>
            <a:r>
              <a:rPr lang="en">
                <a:solidFill>
                  <a:srgbClr val="9E9E9E"/>
                </a:solidFill>
              </a:rPr>
              <a:t>” and was admitted to OSH for 3 days with </a:t>
            </a:r>
            <a:r>
              <a:rPr b="1" lang="en">
                <a:solidFill>
                  <a:srgbClr val="DF382C"/>
                </a:solidFill>
              </a:rPr>
              <a:t>MRSA bacteremia</a:t>
            </a:r>
            <a:r>
              <a:rPr lang="en">
                <a:solidFill>
                  <a:srgbClr val="9E9E9E"/>
                </a:solidFill>
              </a:rPr>
              <a:t> &amp; </a:t>
            </a:r>
            <a:r>
              <a:rPr lang="en"/>
              <a:t>septic shock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646" name="Google Shape;646;p70"/>
          <p:cNvGrpSpPr/>
          <p:nvPr/>
        </p:nvGrpSpPr>
        <p:grpSpPr>
          <a:xfrm>
            <a:off x="3850454" y="1393073"/>
            <a:ext cx="5123496" cy="3429175"/>
            <a:chOff x="3850454" y="1393073"/>
            <a:chExt cx="5123496" cy="3429175"/>
          </a:xfrm>
        </p:grpSpPr>
        <p:pic>
          <p:nvPicPr>
            <p:cNvPr id="647" name="Google Shape;647;p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50454" y="1393073"/>
              <a:ext cx="5123496" cy="342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8" name="Google Shape;648;p70"/>
            <p:cNvSpPr/>
            <p:nvPr/>
          </p:nvSpPr>
          <p:spPr>
            <a:xfrm>
              <a:off x="3937971" y="1837480"/>
              <a:ext cx="4878300" cy="7737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70"/>
            <p:cNvSpPr/>
            <p:nvPr/>
          </p:nvSpPr>
          <p:spPr>
            <a:xfrm>
              <a:off x="3937975" y="3012183"/>
              <a:ext cx="4878300" cy="1851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70"/>
            <p:cNvSpPr/>
            <p:nvPr/>
          </p:nvSpPr>
          <p:spPr>
            <a:xfrm>
              <a:off x="3937975" y="3577060"/>
              <a:ext cx="4878300" cy="4104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70"/>
            <p:cNvSpPr/>
            <p:nvPr/>
          </p:nvSpPr>
          <p:spPr>
            <a:xfrm>
              <a:off x="3937975" y="2611156"/>
              <a:ext cx="4878300" cy="4104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70"/>
            <p:cNvSpPr/>
            <p:nvPr/>
          </p:nvSpPr>
          <p:spPr>
            <a:xfrm>
              <a:off x="3937975" y="3197276"/>
              <a:ext cx="4878300" cy="3798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70"/>
            <p:cNvSpPr/>
            <p:nvPr/>
          </p:nvSpPr>
          <p:spPr>
            <a:xfrm>
              <a:off x="3937975" y="3987450"/>
              <a:ext cx="4878300" cy="5820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70"/>
            <p:cNvSpPr/>
            <p:nvPr/>
          </p:nvSpPr>
          <p:spPr>
            <a:xfrm>
              <a:off x="5376475" y="4569450"/>
              <a:ext cx="1632900" cy="2031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70"/>
            <p:cNvSpPr/>
            <p:nvPr/>
          </p:nvSpPr>
          <p:spPr>
            <a:xfrm>
              <a:off x="8074675" y="4569450"/>
              <a:ext cx="741600" cy="2031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70"/>
            <p:cNvSpPr/>
            <p:nvPr/>
          </p:nvSpPr>
          <p:spPr>
            <a:xfrm>
              <a:off x="7009375" y="4569450"/>
              <a:ext cx="1065300" cy="2031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70"/>
            <p:cNvSpPr/>
            <p:nvPr/>
          </p:nvSpPr>
          <p:spPr>
            <a:xfrm>
              <a:off x="3937975" y="4569450"/>
              <a:ext cx="1438500" cy="2031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70"/>
            <p:cNvSpPr/>
            <p:nvPr/>
          </p:nvSpPr>
          <p:spPr>
            <a:xfrm>
              <a:off x="7009375" y="1442150"/>
              <a:ext cx="1065300" cy="2031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Micro data</a:t>
            </a:r>
            <a:endParaRPr/>
          </a:p>
        </p:txBody>
      </p:sp>
      <p:sp>
        <p:nvSpPr>
          <p:cNvPr id="664" name="Google Shape;664;p71"/>
          <p:cNvSpPr txBox="1"/>
          <p:nvPr>
            <p:ph idx="1" type="body"/>
          </p:nvPr>
        </p:nvSpPr>
        <p:spPr>
          <a:xfrm>
            <a:off x="729450" y="1393075"/>
            <a:ext cx="2888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E9E9E"/>
                </a:solidFill>
              </a:rPr>
              <a:t>30 y/o F</a:t>
            </a:r>
            <a:r>
              <a:rPr lang="en">
                <a:solidFill>
                  <a:srgbClr val="9E9E9E"/>
                </a:solidFill>
              </a:rPr>
              <a:t> with PMH including hx PWID, Hx native TV S. aureus IE </a:t>
            </a:r>
            <a:r>
              <a:rPr b="1" lang="en">
                <a:solidFill>
                  <a:schemeClr val="accent1"/>
                </a:solidFill>
              </a:rPr>
              <a:t>s/p TV replacement</a:t>
            </a:r>
            <a:r>
              <a:rPr lang="en">
                <a:solidFill>
                  <a:srgbClr val="9E9E9E"/>
                </a:solidFill>
              </a:rPr>
              <a:t> (-1.5 yr), HCV who p/w “</a:t>
            </a:r>
            <a:r>
              <a:rPr b="1" lang="en"/>
              <a:t>feeling like prior IE</a:t>
            </a:r>
            <a:r>
              <a:rPr lang="en">
                <a:solidFill>
                  <a:srgbClr val="9E9E9E"/>
                </a:solidFill>
              </a:rPr>
              <a:t>” and was admitted to OSH for 3 days with </a:t>
            </a:r>
            <a:r>
              <a:rPr b="1" lang="en">
                <a:solidFill>
                  <a:srgbClr val="DF382C"/>
                </a:solidFill>
              </a:rPr>
              <a:t>MRSA bacteremia</a:t>
            </a:r>
            <a:r>
              <a:rPr lang="en">
                <a:solidFill>
                  <a:srgbClr val="9E9E9E"/>
                </a:solidFill>
              </a:rPr>
              <a:t> &amp; </a:t>
            </a:r>
            <a:r>
              <a:rPr lang="en"/>
              <a:t>septic shock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65" name="Google Shape;66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454" y="1393073"/>
            <a:ext cx="5123496" cy="34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71"/>
          <p:cNvSpPr/>
          <p:nvPr/>
        </p:nvSpPr>
        <p:spPr>
          <a:xfrm>
            <a:off x="3937971" y="1837480"/>
            <a:ext cx="4878300" cy="773700"/>
          </a:xfrm>
          <a:prstGeom prst="rect">
            <a:avLst/>
          </a:prstGeom>
          <a:solidFill>
            <a:srgbClr val="DF382C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7" name="Google Shape;667;p71"/>
          <p:cNvSpPr/>
          <p:nvPr/>
        </p:nvSpPr>
        <p:spPr>
          <a:xfrm>
            <a:off x="3937975" y="3012183"/>
            <a:ext cx="4878300" cy="185100"/>
          </a:xfrm>
          <a:prstGeom prst="rect">
            <a:avLst/>
          </a:prstGeom>
          <a:solidFill>
            <a:srgbClr val="DF382C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8" name="Google Shape;668;p71"/>
          <p:cNvSpPr/>
          <p:nvPr/>
        </p:nvSpPr>
        <p:spPr>
          <a:xfrm>
            <a:off x="3937975" y="3577060"/>
            <a:ext cx="4878300" cy="410400"/>
          </a:xfrm>
          <a:prstGeom prst="rect">
            <a:avLst/>
          </a:prstGeom>
          <a:solidFill>
            <a:srgbClr val="DF382C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9" name="Google Shape;669;p71"/>
          <p:cNvSpPr/>
          <p:nvPr/>
        </p:nvSpPr>
        <p:spPr>
          <a:xfrm>
            <a:off x="3937975" y="2611156"/>
            <a:ext cx="4878300" cy="410400"/>
          </a:xfrm>
          <a:prstGeom prst="rect">
            <a:avLst/>
          </a:prstGeom>
          <a:solidFill>
            <a:srgbClr val="14A44D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p71"/>
          <p:cNvSpPr/>
          <p:nvPr/>
        </p:nvSpPr>
        <p:spPr>
          <a:xfrm>
            <a:off x="3937975" y="3197276"/>
            <a:ext cx="4878300" cy="379800"/>
          </a:xfrm>
          <a:prstGeom prst="rect">
            <a:avLst/>
          </a:prstGeom>
          <a:solidFill>
            <a:srgbClr val="14A44D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1" name="Google Shape;671;p71"/>
          <p:cNvSpPr/>
          <p:nvPr/>
        </p:nvSpPr>
        <p:spPr>
          <a:xfrm>
            <a:off x="3937975" y="3987450"/>
            <a:ext cx="4878300" cy="582000"/>
          </a:xfrm>
          <a:prstGeom prst="rect">
            <a:avLst/>
          </a:prstGeom>
          <a:solidFill>
            <a:srgbClr val="14A44D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2" name="Google Shape;672;p71"/>
          <p:cNvSpPr/>
          <p:nvPr/>
        </p:nvSpPr>
        <p:spPr>
          <a:xfrm>
            <a:off x="5376475" y="4569450"/>
            <a:ext cx="1632900" cy="203100"/>
          </a:xfrm>
          <a:prstGeom prst="rect">
            <a:avLst/>
          </a:prstGeom>
          <a:solidFill>
            <a:srgbClr val="14A44D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71"/>
          <p:cNvSpPr/>
          <p:nvPr/>
        </p:nvSpPr>
        <p:spPr>
          <a:xfrm>
            <a:off x="8074675" y="4569450"/>
            <a:ext cx="741600" cy="203100"/>
          </a:xfrm>
          <a:prstGeom prst="rect">
            <a:avLst/>
          </a:prstGeom>
          <a:solidFill>
            <a:srgbClr val="14A44D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4" name="Google Shape;674;p71"/>
          <p:cNvSpPr/>
          <p:nvPr/>
        </p:nvSpPr>
        <p:spPr>
          <a:xfrm>
            <a:off x="7009375" y="4569450"/>
            <a:ext cx="1065300" cy="203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5" name="Google Shape;675;p71"/>
          <p:cNvSpPr/>
          <p:nvPr/>
        </p:nvSpPr>
        <p:spPr>
          <a:xfrm>
            <a:off x="3937975" y="4569450"/>
            <a:ext cx="1438500" cy="203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6" name="Google Shape;676;p71"/>
          <p:cNvSpPr/>
          <p:nvPr/>
        </p:nvSpPr>
        <p:spPr>
          <a:xfrm>
            <a:off x="7009375" y="1442150"/>
            <a:ext cx="1065300" cy="2031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7" name="Google Shape;677;p71"/>
          <p:cNvSpPr/>
          <p:nvPr/>
        </p:nvSpPr>
        <p:spPr>
          <a:xfrm>
            <a:off x="1095150" y="3197275"/>
            <a:ext cx="2157000" cy="1289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Fevering despite</a:t>
            </a:r>
            <a:r>
              <a:rPr lang="en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Vancomycin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Gentamicin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Rifampin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Ceftaroline</a:t>
            </a:r>
            <a:endParaRPr sz="13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HPI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</a:t>
            </a:r>
            <a:r>
              <a:rPr b="1" lang="en" sz="1400">
                <a:solidFill>
                  <a:srgbClr val="2D6987"/>
                </a:solidFill>
              </a:rPr>
              <a:t>60 y/o F</a:t>
            </a:r>
            <a:r>
              <a:rPr lang="en" sz="1400"/>
              <a:t> with PMH including ESRD (iHD via AVF), s/p TAVR, afib, severe pulm HTN &amp; COPD p/w </a:t>
            </a:r>
            <a:r>
              <a:rPr b="1" lang="en" sz="1400">
                <a:solidFill>
                  <a:srgbClr val="DC4C64"/>
                </a:solidFill>
              </a:rPr>
              <a:t>chills</a:t>
            </a:r>
            <a:r>
              <a:rPr lang="en" sz="1400"/>
              <a:t>.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3B71CA"/>
                </a:solidFill>
              </a:rPr>
              <a:t>Five days prior</a:t>
            </a:r>
            <a:r>
              <a:rPr b="1" lang="en" sz="1400"/>
              <a:t> to admission</a:t>
            </a:r>
            <a:r>
              <a:rPr lang="en" sz="1400"/>
              <a:t> was having </a:t>
            </a:r>
            <a:r>
              <a:rPr b="1" lang="en" sz="1400">
                <a:solidFill>
                  <a:srgbClr val="B03D50"/>
                </a:solidFill>
              </a:rPr>
              <a:t>chills</a:t>
            </a:r>
            <a:r>
              <a:rPr lang="en" sz="1400"/>
              <a:t> at dialysis center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They ordered blood cultures</a:t>
            </a:r>
            <a:r>
              <a:rPr lang="en" sz="1200"/>
              <a:t> 3 days ago</a:t>
            </a:r>
            <a:endParaRPr sz="12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3B71CA"/>
                </a:solidFill>
              </a:rPr>
              <a:t>Two weeks ago</a:t>
            </a:r>
            <a:r>
              <a:rPr lang="en" sz="1400"/>
              <a:t> </a:t>
            </a:r>
            <a:r>
              <a:rPr b="1" lang="en" sz="1400">
                <a:solidFill>
                  <a:srgbClr val="B03D50"/>
                </a:solidFill>
              </a:rPr>
              <a:t>left ear fullness</a:t>
            </a:r>
            <a:r>
              <a:rPr lang="en" sz="1400"/>
              <a:t> </a:t>
            </a:r>
            <a:r>
              <a:rPr lang="en" sz="1400">
                <a:solidFill>
                  <a:schemeClr val="accent1"/>
                </a:solidFill>
              </a:rPr>
              <a:t>(no pain, discharge, tinnitus, or hearing loss)</a:t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>
                <a:solidFill>
                  <a:srgbClr val="896110"/>
                </a:solidFill>
              </a:rPr>
              <a:t>Chronic cough</a:t>
            </a:r>
            <a:r>
              <a:rPr lang="en" sz="1400"/>
              <a:t> </a:t>
            </a:r>
            <a:r>
              <a:rPr lang="en" sz="1400">
                <a:solidFill>
                  <a:schemeClr val="accent1"/>
                </a:solidFill>
              </a:rPr>
              <a:t>(no dyspnea or change in quantity/quality of sputum)</a:t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 issues with her RUE AVF </a:t>
            </a:r>
            <a:r>
              <a:rPr lang="en" sz="1400">
                <a:solidFill>
                  <a:schemeClr val="accent1"/>
                </a:solidFill>
              </a:rPr>
              <a:t>(aside from </a:t>
            </a:r>
            <a:r>
              <a:rPr b="1" lang="en" sz="1400">
                <a:solidFill>
                  <a:schemeClr val="accent1"/>
                </a:solidFill>
              </a:rPr>
              <a:t>frequent bleeding at HD</a:t>
            </a:r>
            <a:r>
              <a:rPr lang="en" sz="1400">
                <a:solidFill>
                  <a:schemeClr val="accent1"/>
                </a:solidFill>
              </a:rPr>
              <a:t>, which is chronic)</a:t>
            </a:r>
            <a:endParaRPr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2"/>
          <p:cNvSpPr txBox="1"/>
          <p:nvPr>
            <p:ph idx="2" type="body"/>
          </p:nvPr>
        </p:nvSpPr>
        <p:spPr>
          <a:xfrm>
            <a:off x="730000" y="140767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30 y/o F</a:t>
            </a:r>
            <a:r>
              <a:rPr lang="en"/>
              <a:t> with PMH including hx PWID, Hx native TV S. aureus IE </a:t>
            </a:r>
            <a:r>
              <a:rPr b="1" lang="en"/>
              <a:t>s/p TV replacement</a:t>
            </a:r>
            <a:r>
              <a:rPr lang="en"/>
              <a:t> (-1.5 yr), HCV who p/w “</a:t>
            </a:r>
            <a:r>
              <a:rPr b="1" lang="en"/>
              <a:t>feeling like prior IE</a:t>
            </a:r>
            <a:r>
              <a:rPr lang="en"/>
              <a:t>” and was admitted to OSH for 3 days with</a:t>
            </a:r>
            <a:r>
              <a:rPr lang="en">
                <a:solidFill>
                  <a:srgbClr val="9E9E9E"/>
                </a:solidFill>
              </a:rPr>
              <a:t> </a:t>
            </a:r>
            <a:r>
              <a:rPr b="1" lang="en">
                <a:solidFill>
                  <a:srgbClr val="DF382C"/>
                </a:solidFill>
              </a:rPr>
              <a:t>MRSA bacteremia</a:t>
            </a:r>
            <a:r>
              <a:rPr lang="en">
                <a:solidFill>
                  <a:srgbClr val="9E9E9E"/>
                </a:solidFill>
              </a:rPr>
              <a:t> &amp; </a:t>
            </a:r>
            <a:r>
              <a:rPr lang="en"/>
              <a:t>septic shock</a:t>
            </a:r>
            <a:endParaRPr>
              <a:solidFill>
                <a:srgbClr val="1A1A1A"/>
              </a:solidFill>
            </a:endParaRPr>
          </a:p>
        </p:txBody>
      </p:sp>
      <p:sp>
        <p:nvSpPr>
          <p:cNvPr id="683" name="Google Shape;683;p72"/>
          <p:cNvSpPr txBox="1"/>
          <p:nvPr>
            <p:ph type="title"/>
          </p:nvPr>
        </p:nvSpPr>
        <p:spPr>
          <a:xfrm>
            <a:off x="729450" y="632850"/>
            <a:ext cx="376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Summary</a:t>
            </a:r>
            <a:endParaRPr/>
          </a:p>
        </p:txBody>
      </p:sp>
      <p:grpSp>
        <p:nvGrpSpPr>
          <p:cNvPr id="684" name="Google Shape;684;p72"/>
          <p:cNvGrpSpPr/>
          <p:nvPr/>
        </p:nvGrpSpPr>
        <p:grpSpPr>
          <a:xfrm>
            <a:off x="4968000" y="260265"/>
            <a:ext cx="4094300" cy="552430"/>
            <a:chOff x="3978500" y="946003"/>
            <a:chExt cx="4094300" cy="552430"/>
          </a:xfrm>
        </p:grpSpPr>
        <p:grpSp>
          <p:nvGrpSpPr>
            <p:cNvPr id="685" name="Google Shape;685;p72"/>
            <p:cNvGrpSpPr/>
            <p:nvPr/>
          </p:nvGrpSpPr>
          <p:grpSpPr>
            <a:xfrm>
              <a:off x="4734025" y="1140951"/>
              <a:ext cx="529800" cy="357483"/>
              <a:chOff x="4318975" y="1083450"/>
              <a:chExt cx="529800" cy="264548"/>
            </a:xfrm>
          </p:grpSpPr>
          <p:sp>
            <p:nvSpPr>
              <p:cNvPr id="686" name="Google Shape;686;p72"/>
              <p:cNvSpPr/>
              <p:nvPr/>
            </p:nvSpPr>
            <p:spPr>
              <a:xfrm>
                <a:off x="4517125" y="1086098"/>
                <a:ext cx="133500" cy="2619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87" name="Google Shape;687;p7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88" name="Google Shape;688;p72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MRSA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native TV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IE s/p </a:t>
              </a:r>
              <a:r>
                <a:rPr b="1" lang="en" sz="1100">
                  <a:solidFill>
                    <a:srgbClr val="14A44D"/>
                  </a:solidFill>
                  <a:latin typeface="Roboto"/>
                  <a:ea typeface="Roboto"/>
                  <a:cs typeface="Roboto"/>
                  <a:sym typeface="Roboto"/>
                </a:rPr>
                <a:t>repair</a:t>
              </a:r>
              <a:endParaRPr b="1" sz="1100">
                <a:solidFill>
                  <a:srgbClr val="14A44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9" name="Google Shape;689;p72"/>
            <p:cNvSpPr txBox="1"/>
            <p:nvPr/>
          </p:nvSpPr>
          <p:spPr>
            <a:xfrm>
              <a:off x="5344600" y="1159332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AMA → TV repair → AMA 4 days later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0" name="Google Shape;690;p72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-5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1" name="Google Shape;691;p72"/>
          <p:cNvGrpSpPr/>
          <p:nvPr/>
        </p:nvGrpSpPr>
        <p:grpSpPr>
          <a:xfrm>
            <a:off x="4968000" y="627853"/>
            <a:ext cx="4094300" cy="993903"/>
            <a:chOff x="3978500" y="946003"/>
            <a:chExt cx="4094300" cy="993903"/>
          </a:xfrm>
        </p:grpSpPr>
        <p:grpSp>
          <p:nvGrpSpPr>
            <p:cNvPr id="692" name="Google Shape;692;p72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693" name="Google Shape;693;p72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94" name="Google Shape;694;p7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95" name="Google Shape;695;p72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MRSA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 bacteremia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6" name="Google Shape;696;p72"/>
            <p:cNvSpPr txBox="1"/>
            <p:nvPr/>
          </p:nvSpPr>
          <p:spPr>
            <a:xfrm>
              <a:off x="5344600" y="1135742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Left the ED, never able to be contacted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7" name="Google Shape;697;p72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-2 years</a:t>
              </a:r>
              <a:endParaRPr sz="9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98" name="Google Shape;698;p72"/>
          <p:cNvGrpSpPr/>
          <p:nvPr/>
        </p:nvGrpSpPr>
        <p:grpSpPr>
          <a:xfrm>
            <a:off x="4968000" y="1024514"/>
            <a:ext cx="4094300" cy="545146"/>
            <a:chOff x="3978500" y="946003"/>
            <a:chExt cx="4094300" cy="545146"/>
          </a:xfrm>
        </p:grpSpPr>
        <p:grpSp>
          <p:nvGrpSpPr>
            <p:cNvPr id="699" name="Google Shape;699;p72"/>
            <p:cNvGrpSpPr/>
            <p:nvPr/>
          </p:nvGrpSpPr>
          <p:grpSpPr>
            <a:xfrm>
              <a:off x="4734025" y="1140951"/>
              <a:ext cx="529800" cy="350199"/>
              <a:chOff x="4318975" y="1083450"/>
              <a:chExt cx="529800" cy="259157"/>
            </a:xfrm>
          </p:grpSpPr>
          <p:sp>
            <p:nvSpPr>
              <p:cNvPr id="700" name="Google Shape;700;p72"/>
              <p:cNvSpPr/>
              <p:nvPr/>
            </p:nvSpPr>
            <p:spPr>
              <a:xfrm>
                <a:off x="4517125" y="1086107"/>
                <a:ext cx="133500" cy="2565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01" name="Google Shape;701;p7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02" name="Google Shape;702;p72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Bioprosthetic TV </a:t>
              </a:r>
              <a:r>
                <a:rPr b="1" lang="en" sz="1100">
                  <a:solidFill>
                    <a:srgbClr val="14A44D"/>
                  </a:solidFill>
                  <a:latin typeface="Roboto"/>
                  <a:ea typeface="Roboto"/>
                  <a:cs typeface="Roboto"/>
                  <a:sym typeface="Roboto"/>
                </a:rPr>
                <a:t>replacement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 (OSH)</a:t>
              </a:r>
              <a:endParaRPr b="1" sz="1100">
                <a:solidFill>
                  <a:srgbClr val="14A44D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3" name="Google Shape;703;p72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-1.5 years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04" name="Google Shape;704;p72"/>
          <p:cNvGrpSpPr/>
          <p:nvPr/>
        </p:nvGrpSpPr>
        <p:grpSpPr>
          <a:xfrm>
            <a:off x="4968000" y="1352844"/>
            <a:ext cx="4094300" cy="815056"/>
            <a:chOff x="3978500" y="946003"/>
            <a:chExt cx="4094300" cy="815056"/>
          </a:xfrm>
        </p:grpSpPr>
        <p:grpSp>
          <p:nvGrpSpPr>
            <p:cNvPr id="705" name="Google Shape;705;p72"/>
            <p:cNvGrpSpPr/>
            <p:nvPr/>
          </p:nvGrpSpPr>
          <p:grpSpPr>
            <a:xfrm>
              <a:off x="4734025" y="1140951"/>
              <a:ext cx="529800" cy="538699"/>
              <a:chOff x="4318975" y="1083450"/>
              <a:chExt cx="529800" cy="398652"/>
            </a:xfrm>
          </p:grpSpPr>
          <p:sp>
            <p:nvSpPr>
              <p:cNvPr id="706" name="Google Shape;706;p72"/>
              <p:cNvSpPr/>
              <p:nvPr/>
            </p:nvSpPr>
            <p:spPr>
              <a:xfrm>
                <a:off x="4517125" y="1086102"/>
                <a:ext cx="133500" cy="396000"/>
              </a:xfrm>
              <a:prstGeom prst="rect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07" name="Google Shape;707;p7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2F2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08" name="Google Shape;708;p72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M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r>
                <a:rPr b="1" lang="en" sz="1100">
                  <a:solidFill>
                    <a:srgbClr val="3B71CA"/>
                  </a:solidFill>
                  <a:latin typeface="Roboto"/>
                  <a:ea typeface="Roboto"/>
                  <a:cs typeface="Roboto"/>
                  <a:sym typeface="Roboto"/>
                </a:rPr>
                <a:t>SA </a:t>
              </a:r>
              <a:r>
                <a:rPr b="1" lang="en" sz="1100">
                  <a:solidFill>
                    <a:srgbClr val="DF382C"/>
                  </a:solidFill>
                  <a:latin typeface="Roboto"/>
                  <a:ea typeface="Roboto"/>
                  <a:cs typeface="Roboto"/>
                  <a:sym typeface="Roboto"/>
                </a:rPr>
                <a:t>tricuspid PVE</a:t>
              </a:r>
              <a:r>
                <a:rPr b="1" lang="en" sz="11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, sternotomy infxn</a:t>
              </a:r>
              <a:endParaRPr b="1" sz="11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9" name="Google Shape;709;p72"/>
            <p:cNvSpPr txBox="1"/>
            <p:nvPr/>
          </p:nvSpPr>
          <p:spPr>
            <a:xfrm>
              <a:off x="5344600" y="1146059"/>
              <a:ext cx="2728200" cy="6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Only completed 2 weeks of gentamicin + 4 weeks oxacillin before AMA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0" name="Google Shape;710;p72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2F2F2F"/>
                  </a:solidFill>
                  <a:latin typeface="Roboto"/>
                  <a:ea typeface="Roboto"/>
                  <a:cs typeface="Roboto"/>
                  <a:sym typeface="Roboto"/>
                </a:rPr>
                <a:t>-13 mo</a:t>
              </a:r>
              <a:endParaRPr sz="9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1" name="Google Shape;711;p72"/>
          <p:cNvGrpSpPr/>
          <p:nvPr/>
        </p:nvGrpSpPr>
        <p:grpSpPr>
          <a:xfrm>
            <a:off x="4968000" y="1849295"/>
            <a:ext cx="4094300" cy="993903"/>
            <a:chOff x="3978500" y="946003"/>
            <a:chExt cx="4094300" cy="993903"/>
          </a:xfrm>
        </p:grpSpPr>
        <p:grpSp>
          <p:nvGrpSpPr>
            <p:cNvPr id="712" name="Google Shape;712;p72"/>
            <p:cNvGrpSpPr/>
            <p:nvPr/>
          </p:nvGrpSpPr>
          <p:grpSpPr>
            <a:xfrm>
              <a:off x="4734025" y="1140951"/>
              <a:ext cx="529800" cy="798956"/>
              <a:chOff x="4318975" y="1083450"/>
              <a:chExt cx="529800" cy="591250"/>
            </a:xfrm>
          </p:grpSpPr>
          <p:sp>
            <p:nvSpPr>
              <p:cNvPr id="713" name="Google Shape;713;p72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8961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14" name="Google Shape;714;p7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9611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15" name="Google Shape;715;p72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896110"/>
                  </a:solidFill>
                  <a:latin typeface="Roboto"/>
                  <a:ea typeface="Roboto"/>
                  <a:cs typeface="Roboto"/>
                  <a:sym typeface="Roboto"/>
                </a:rPr>
                <a:t>Outside hospital</a:t>
              </a:r>
              <a:endParaRPr b="1" sz="11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6" name="Google Shape;716;p72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Hypotensive, needed pressors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Febrile despite vanc, ceftaroline, gent, and rifampin</a:t>
              </a:r>
              <a:endParaRPr sz="85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7" name="Google Shape;717;p72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896110"/>
                  </a:solidFill>
                  <a:latin typeface="Roboto"/>
                  <a:ea typeface="Roboto"/>
                  <a:cs typeface="Roboto"/>
                  <a:sym typeface="Roboto"/>
                </a:rPr>
                <a:t>-3 days</a:t>
              </a:r>
              <a:endParaRPr sz="900">
                <a:solidFill>
                  <a:srgbClr val="89611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8" name="Google Shape;718;p72"/>
          <p:cNvGrpSpPr/>
          <p:nvPr/>
        </p:nvGrpSpPr>
        <p:grpSpPr>
          <a:xfrm>
            <a:off x="4968000" y="2458895"/>
            <a:ext cx="4094300" cy="686945"/>
            <a:chOff x="3978500" y="946003"/>
            <a:chExt cx="4094300" cy="686945"/>
          </a:xfrm>
        </p:grpSpPr>
        <p:grpSp>
          <p:nvGrpSpPr>
            <p:cNvPr id="719" name="Google Shape;719;p72"/>
            <p:cNvGrpSpPr/>
            <p:nvPr/>
          </p:nvGrpSpPr>
          <p:grpSpPr>
            <a:xfrm>
              <a:off x="4734025" y="1140951"/>
              <a:ext cx="529800" cy="189250"/>
              <a:chOff x="4318975" y="1083450"/>
              <a:chExt cx="529800" cy="140050"/>
            </a:xfrm>
          </p:grpSpPr>
          <p:sp>
            <p:nvSpPr>
              <p:cNvPr id="720" name="Google Shape;720;p72"/>
              <p:cNvSpPr/>
              <p:nvPr/>
            </p:nvSpPr>
            <p:spPr>
              <a:xfrm>
                <a:off x="4517125" y="1086100"/>
                <a:ext cx="133500" cy="137400"/>
              </a:xfrm>
              <a:prstGeom prst="rect">
                <a:avLst/>
              </a:prstGeom>
              <a:solidFill>
                <a:srgbClr val="3566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21" name="Google Shape;721;p7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5663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722" name="Google Shape;722;p72"/>
            <p:cNvSpPr txBox="1"/>
            <p:nvPr/>
          </p:nvSpPr>
          <p:spPr>
            <a:xfrm>
              <a:off x="5344600" y="946003"/>
              <a:ext cx="27282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Ruby</a:t>
              </a:r>
              <a:endParaRPr b="1" sz="11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3" name="Google Shape;723;p72"/>
            <p:cNvSpPr txBox="1"/>
            <p:nvPr/>
          </p:nvSpPr>
          <p:spPr>
            <a:xfrm>
              <a:off x="5344600" y="1222248"/>
              <a:ext cx="27282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7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4" name="Google Shape;724;p72"/>
            <p:cNvSpPr txBox="1"/>
            <p:nvPr/>
          </p:nvSpPr>
          <p:spPr>
            <a:xfrm>
              <a:off x="3978500" y="973693"/>
              <a:ext cx="758400" cy="3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356635"/>
                  </a:solidFill>
                  <a:latin typeface="Roboto"/>
                  <a:ea typeface="Roboto"/>
                  <a:cs typeface="Roboto"/>
                  <a:sym typeface="Roboto"/>
                </a:rPr>
                <a:t>Now</a:t>
              </a:r>
              <a:endParaRPr sz="900">
                <a:solidFill>
                  <a:srgbClr val="35663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25" name="Google Shape;725;p72"/>
          <p:cNvGrpSpPr/>
          <p:nvPr/>
        </p:nvGrpSpPr>
        <p:grpSpPr>
          <a:xfrm>
            <a:off x="5584074" y="2776220"/>
            <a:ext cx="3179799" cy="2367269"/>
            <a:chOff x="5450650" y="2139575"/>
            <a:chExt cx="3599501" cy="2679725"/>
          </a:xfrm>
        </p:grpSpPr>
        <p:pic>
          <p:nvPicPr>
            <p:cNvPr id="726" name="Google Shape;726;p72"/>
            <p:cNvPicPr preferRelativeResize="0"/>
            <p:nvPr/>
          </p:nvPicPr>
          <p:blipFill rotWithShape="1">
            <a:blip r:embed="rId3">
              <a:alphaModFix/>
            </a:blip>
            <a:srcRect b="0" l="0" r="69649" t="35608"/>
            <a:stretch/>
          </p:blipFill>
          <p:spPr>
            <a:xfrm>
              <a:off x="5450650" y="2611150"/>
              <a:ext cx="1555025" cy="220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72"/>
            <p:cNvPicPr preferRelativeResize="0"/>
            <p:nvPr/>
          </p:nvPicPr>
          <p:blipFill rotWithShape="1">
            <a:blip r:embed="rId3">
              <a:alphaModFix/>
            </a:blip>
            <a:srcRect b="86412" l="60168" r="0" t="0"/>
            <a:stretch/>
          </p:blipFill>
          <p:spPr>
            <a:xfrm>
              <a:off x="6899270" y="2139575"/>
              <a:ext cx="2040775" cy="465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8" name="Google Shape;728;p72"/>
            <p:cNvPicPr preferRelativeResize="0"/>
            <p:nvPr/>
          </p:nvPicPr>
          <p:blipFill rotWithShape="1">
            <a:blip r:embed="rId3">
              <a:alphaModFix/>
            </a:blip>
            <a:srcRect b="0" l="60168" r="0" t="35608"/>
            <a:stretch/>
          </p:blipFill>
          <p:spPr>
            <a:xfrm>
              <a:off x="7009375" y="2611150"/>
              <a:ext cx="2040775" cy="2208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9" name="Google Shape;729;p72"/>
            <p:cNvSpPr/>
            <p:nvPr/>
          </p:nvSpPr>
          <p:spPr>
            <a:xfrm>
              <a:off x="5528875" y="3012175"/>
              <a:ext cx="3287400" cy="1851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72"/>
            <p:cNvSpPr/>
            <p:nvPr/>
          </p:nvSpPr>
          <p:spPr>
            <a:xfrm>
              <a:off x="5528875" y="3577050"/>
              <a:ext cx="3287400" cy="4104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72"/>
            <p:cNvSpPr/>
            <p:nvPr/>
          </p:nvSpPr>
          <p:spPr>
            <a:xfrm>
              <a:off x="7009375" y="2611150"/>
              <a:ext cx="1806900" cy="4104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72"/>
            <p:cNvSpPr/>
            <p:nvPr/>
          </p:nvSpPr>
          <p:spPr>
            <a:xfrm>
              <a:off x="7009375" y="3197275"/>
              <a:ext cx="1806900" cy="3798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72"/>
            <p:cNvSpPr/>
            <p:nvPr/>
          </p:nvSpPr>
          <p:spPr>
            <a:xfrm>
              <a:off x="7009375" y="3987450"/>
              <a:ext cx="1806900" cy="5820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72"/>
            <p:cNvSpPr/>
            <p:nvPr/>
          </p:nvSpPr>
          <p:spPr>
            <a:xfrm>
              <a:off x="8074675" y="4569450"/>
              <a:ext cx="741600" cy="2031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72"/>
            <p:cNvSpPr/>
            <p:nvPr/>
          </p:nvSpPr>
          <p:spPr>
            <a:xfrm>
              <a:off x="5528875" y="4569450"/>
              <a:ext cx="2545800" cy="2031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36" name="Google Shape;736;p72"/>
          <p:cNvGrpSpPr/>
          <p:nvPr/>
        </p:nvGrpSpPr>
        <p:grpSpPr>
          <a:xfrm>
            <a:off x="939550" y="3181550"/>
            <a:ext cx="2955300" cy="1289700"/>
            <a:chOff x="174975" y="3197275"/>
            <a:chExt cx="2955300" cy="1289700"/>
          </a:xfrm>
        </p:grpSpPr>
        <p:sp>
          <p:nvSpPr>
            <p:cNvPr id="737" name="Google Shape;737;p72"/>
            <p:cNvSpPr/>
            <p:nvPr/>
          </p:nvSpPr>
          <p:spPr>
            <a:xfrm>
              <a:off x="174975" y="3197275"/>
              <a:ext cx="2955300" cy="1289700"/>
            </a:xfrm>
            <a:prstGeom prst="rect">
              <a:avLst/>
            </a:prstGeom>
            <a:solidFill>
              <a:srgbClr val="FBF1DD"/>
            </a:solidFill>
            <a:ln cap="flat" cmpd="sng" w="9525">
              <a:solidFill>
                <a:srgbClr val="8961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896110"/>
                  </a:solidFill>
                  <a:latin typeface="Open Sans"/>
                  <a:ea typeface="Open Sans"/>
                  <a:cs typeface="Open Sans"/>
                  <a:sym typeface="Open Sans"/>
                </a:rPr>
                <a:t>Fevering despite</a:t>
              </a:r>
              <a:r>
                <a:rPr lang="en">
                  <a:solidFill>
                    <a:srgbClr val="404247"/>
                  </a:solidFill>
                  <a:latin typeface="Open Sans"/>
                  <a:ea typeface="Open Sans"/>
                  <a:cs typeface="Open Sans"/>
                  <a:sym typeface="Open Sans"/>
                </a:rPr>
                <a:t>…</a:t>
              </a:r>
              <a:endParaRPr>
                <a:solidFill>
                  <a:srgbClr val="9FA6B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1A1A1A"/>
                  </a:solidFill>
                  <a:latin typeface="Open Sans"/>
                  <a:ea typeface="Open Sans"/>
                  <a:cs typeface="Open Sans"/>
                  <a:sym typeface="Open Sans"/>
                </a:rPr>
                <a:t>Vancomycin</a:t>
              </a:r>
              <a:endParaRPr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1A1A1A"/>
                  </a:solidFill>
                  <a:latin typeface="Open Sans"/>
                  <a:ea typeface="Open Sans"/>
                  <a:cs typeface="Open Sans"/>
                  <a:sym typeface="Open Sans"/>
                </a:rPr>
                <a:t>Gentamicin</a:t>
              </a:r>
              <a:endParaRPr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1A1A1A"/>
                  </a:solidFill>
                  <a:latin typeface="Open Sans"/>
                  <a:ea typeface="Open Sans"/>
                  <a:cs typeface="Open Sans"/>
                  <a:sym typeface="Open Sans"/>
                </a:rPr>
                <a:t>Rifampin</a:t>
              </a:r>
              <a:endParaRPr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1A1A1A"/>
                </a:buClr>
                <a:buSzPts val="1300"/>
                <a:buFont typeface="Open Sans"/>
                <a:buChar char="●"/>
              </a:pPr>
              <a:r>
                <a:rPr lang="en" sz="1300">
                  <a:solidFill>
                    <a:srgbClr val="1A1A1A"/>
                  </a:solidFill>
                  <a:latin typeface="Open Sans"/>
                  <a:ea typeface="Open Sans"/>
                  <a:cs typeface="Open Sans"/>
                  <a:sym typeface="Open Sans"/>
                </a:rPr>
                <a:t>Ceftaroline</a:t>
              </a:r>
              <a:endParaRPr sz="13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738" name="Google Shape;738;p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934700" y="3300013"/>
              <a:ext cx="1084225" cy="1084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7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[Q2.1-3] Initial treatment</a:t>
            </a:r>
            <a:endParaRPr/>
          </a:p>
        </p:txBody>
      </p:sp>
      <p:sp>
        <p:nvSpPr>
          <p:cNvPr id="744" name="Google Shape;744;p73"/>
          <p:cNvSpPr txBox="1"/>
          <p:nvPr>
            <p:ph idx="1" type="body"/>
          </p:nvPr>
        </p:nvSpPr>
        <p:spPr>
          <a:xfrm>
            <a:off x="729450" y="1393075"/>
            <a:ext cx="4159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Initial treatment choice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(multiple choice)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Part A: (vanc vs dapto) (+/- gent)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Part B: Additional agents (stratified by part A)</a:t>
            </a:r>
            <a:endParaRPr sz="1400"/>
          </a:p>
        </p:txBody>
      </p:sp>
      <p:pic>
        <p:nvPicPr>
          <p:cNvPr id="745" name="Google Shape;74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325" y="10948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751" name="Google Shape;751;p74"/>
          <p:cNvSpPr txBox="1"/>
          <p:nvPr>
            <p:ph idx="1" type="body"/>
          </p:nvPr>
        </p:nvSpPr>
        <p:spPr>
          <a:xfrm>
            <a:off x="729450" y="1393075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Started on </a:t>
            </a:r>
            <a:r>
              <a:rPr b="1" lang="en" sz="1400">
                <a:solidFill>
                  <a:srgbClr val="3B71CA"/>
                </a:solidFill>
              </a:rPr>
              <a:t>vancomycin </a:t>
            </a:r>
            <a:r>
              <a:rPr lang="en" sz="1400"/>
              <a:t>&amp; </a:t>
            </a:r>
            <a:r>
              <a:rPr b="1" lang="en" sz="1400">
                <a:solidFill>
                  <a:srgbClr val="3B71CA"/>
                </a:solidFill>
              </a:rPr>
              <a:t>gentamicin </a:t>
            </a:r>
            <a:r>
              <a:rPr lang="en" sz="1400"/>
              <a:t>on transfer to Ruby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 sz="1200">
                <a:solidFill>
                  <a:schemeClr val="dk2"/>
                </a:solidFill>
              </a:rPr>
              <a:t>Okay, so I may have </a:t>
            </a:r>
            <a:r>
              <a:rPr b="1" lang="en" sz="1200">
                <a:solidFill>
                  <a:srgbClr val="DF382C"/>
                </a:solidFill>
              </a:rPr>
              <a:t>lied about the AKI</a:t>
            </a:r>
            <a:r>
              <a:rPr lang="en" sz="1200">
                <a:solidFill>
                  <a:schemeClr val="dk2"/>
                </a:solidFill>
              </a:rPr>
              <a:t> (but did have septic pulmonary emboli)</a:t>
            </a:r>
            <a:endParaRPr sz="1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7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757" name="Google Shape;757;p75"/>
          <p:cNvSpPr txBox="1"/>
          <p:nvPr>
            <p:ph idx="1" type="body"/>
          </p:nvPr>
        </p:nvSpPr>
        <p:spPr>
          <a:xfrm>
            <a:off x="729450" y="1393075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lang="en" sz="1400">
                <a:solidFill>
                  <a:srgbClr val="9E9E9E"/>
                </a:solidFill>
              </a:rPr>
              <a:t>Started on </a:t>
            </a:r>
            <a:r>
              <a:rPr b="1" lang="en" sz="1400"/>
              <a:t>vancomycin </a:t>
            </a:r>
            <a:r>
              <a:rPr lang="en" sz="1400">
                <a:solidFill>
                  <a:srgbClr val="9E9E9E"/>
                </a:solidFill>
              </a:rPr>
              <a:t>&amp; </a:t>
            </a:r>
            <a:r>
              <a:rPr b="1" lang="en" sz="1400"/>
              <a:t>gentamicin </a:t>
            </a:r>
            <a:r>
              <a:rPr lang="en" sz="1400">
                <a:solidFill>
                  <a:srgbClr val="9E9E9E"/>
                </a:solidFill>
              </a:rPr>
              <a:t>on transfer to Ruby</a:t>
            </a:r>
            <a:endParaRPr sz="12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Blood </a:t>
            </a:r>
            <a:r>
              <a:rPr b="1" lang="en" sz="1400">
                <a:solidFill>
                  <a:srgbClr val="DF382C"/>
                </a:solidFill>
              </a:rPr>
              <a:t>cultures did clear</a:t>
            </a:r>
            <a:r>
              <a:rPr lang="en" sz="1400"/>
              <a:t> at OSF (on cultures collected prior to transfer)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 guess the kitchen sink approach does work!</a:t>
            </a:r>
            <a:endParaRPr sz="1400"/>
          </a:p>
        </p:txBody>
      </p:sp>
      <p:pic>
        <p:nvPicPr>
          <p:cNvPr id="758" name="Google Shape;75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125" y="2356274"/>
            <a:ext cx="1686200" cy="1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764" name="Google Shape;764;p76"/>
          <p:cNvSpPr txBox="1"/>
          <p:nvPr>
            <p:ph idx="1" type="body"/>
          </p:nvPr>
        </p:nvSpPr>
        <p:spPr>
          <a:xfrm>
            <a:off x="729450" y="1393075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lang="en" sz="1400">
                <a:solidFill>
                  <a:srgbClr val="9E9E9E"/>
                </a:solidFill>
              </a:rPr>
              <a:t>Started on </a:t>
            </a:r>
            <a:r>
              <a:rPr b="1" lang="en" sz="1400"/>
              <a:t>vancomycin </a:t>
            </a:r>
            <a:r>
              <a:rPr lang="en" sz="1400">
                <a:solidFill>
                  <a:srgbClr val="9E9E9E"/>
                </a:solidFill>
              </a:rPr>
              <a:t>&amp; </a:t>
            </a:r>
            <a:r>
              <a:rPr b="1" lang="en" sz="1400"/>
              <a:t>gentamicin </a:t>
            </a:r>
            <a:r>
              <a:rPr lang="en" sz="1400">
                <a:solidFill>
                  <a:srgbClr val="9E9E9E"/>
                </a:solidFill>
              </a:rPr>
              <a:t>on transfer to Ruby</a:t>
            </a:r>
            <a:endParaRPr sz="12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lang="en" sz="1400">
                <a:solidFill>
                  <a:srgbClr val="9E9E9E"/>
                </a:solidFill>
              </a:rPr>
              <a:t>Blood </a:t>
            </a:r>
            <a:r>
              <a:rPr b="1" lang="en" sz="1400">
                <a:solidFill>
                  <a:srgbClr val="9E9E9E"/>
                </a:solidFill>
              </a:rPr>
              <a:t>cultures did clear</a:t>
            </a:r>
            <a:r>
              <a:rPr lang="en" sz="1400">
                <a:solidFill>
                  <a:srgbClr val="9E9E9E"/>
                </a:solidFill>
              </a:rPr>
              <a:t> at OSF (on cultures collected prior to transfer)</a:t>
            </a:r>
            <a:endParaRPr sz="12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Added on </a:t>
            </a:r>
            <a:r>
              <a:rPr b="1" lang="en" sz="1400">
                <a:solidFill>
                  <a:srgbClr val="3B71CA"/>
                </a:solidFill>
              </a:rPr>
              <a:t>rifampin</a:t>
            </a:r>
            <a:r>
              <a:rPr lang="en" sz="1400">
                <a:solidFill>
                  <a:srgbClr val="3B71CA"/>
                </a:solidFill>
              </a:rPr>
              <a:t> </a:t>
            </a:r>
            <a:r>
              <a:rPr lang="en" sz="1400"/>
              <a:t>once blood cultures cleared</a:t>
            </a:r>
            <a:endParaRPr sz="1400"/>
          </a:p>
        </p:txBody>
      </p:sp>
      <p:graphicFrame>
        <p:nvGraphicFramePr>
          <p:cNvPr id="765" name="Google Shape;765;p76"/>
          <p:cNvGraphicFramePr/>
          <p:nvPr/>
        </p:nvGraphicFramePr>
        <p:xfrm>
          <a:off x="2718150" y="279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{D24FCB68-F71A-4CEE-BBDA-54616DD33E83}</a:tableStyleId>
              </a:tblPr>
              <a:tblGrid>
                <a:gridCol w="1579775"/>
                <a:gridCol w="635275"/>
                <a:gridCol w="1492650"/>
              </a:tblGrid>
              <a:tr h="254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Ruby’s lab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MIC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Susceptibility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</a:tr>
              <a:tr h="2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Ceftaroline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KB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Susceptible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F2F2F2"/>
                    </a:solidFill>
                  </a:tcPr>
                </a:tc>
              </a:tr>
              <a:tr h="2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Daptomycin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Susceptible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</a:tr>
              <a:tr h="2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Vancomycin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Susceptible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>
                    <a:solidFill>
                      <a:srgbClr val="F2F2F2"/>
                    </a:solidFill>
                  </a:tcPr>
                </a:tc>
              </a:tr>
              <a:tr h="25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Linezolid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KB</a:t>
                      </a:r>
                      <a:endParaRPr>
                        <a:solidFill>
                          <a:srgbClr val="9E9E9E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Susceptible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771" name="Google Shape;771;p77"/>
          <p:cNvSpPr txBox="1"/>
          <p:nvPr>
            <p:ph idx="1" type="body"/>
          </p:nvPr>
        </p:nvSpPr>
        <p:spPr>
          <a:xfrm>
            <a:off x="729450" y="1393075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lang="en" sz="1400">
                <a:solidFill>
                  <a:srgbClr val="9E9E9E"/>
                </a:solidFill>
              </a:rPr>
              <a:t>Started on </a:t>
            </a:r>
            <a:r>
              <a:rPr b="1" lang="en" sz="1400"/>
              <a:t>vancomycin </a:t>
            </a:r>
            <a:r>
              <a:rPr lang="en" sz="1400">
                <a:solidFill>
                  <a:srgbClr val="9E9E9E"/>
                </a:solidFill>
              </a:rPr>
              <a:t>&amp; </a:t>
            </a:r>
            <a:r>
              <a:rPr b="1" lang="en" sz="1400"/>
              <a:t>gentamicin </a:t>
            </a:r>
            <a:r>
              <a:rPr lang="en" sz="1400">
                <a:solidFill>
                  <a:srgbClr val="9E9E9E"/>
                </a:solidFill>
              </a:rPr>
              <a:t>on transfer to Ruby</a:t>
            </a:r>
            <a:endParaRPr sz="12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lang="en" sz="1400">
                <a:solidFill>
                  <a:srgbClr val="9E9E9E"/>
                </a:solidFill>
              </a:rPr>
              <a:t>Blood </a:t>
            </a:r>
            <a:r>
              <a:rPr b="1" lang="en" sz="1400">
                <a:solidFill>
                  <a:srgbClr val="9E9E9E"/>
                </a:solidFill>
              </a:rPr>
              <a:t>cultures did clear</a:t>
            </a:r>
            <a:r>
              <a:rPr lang="en" sz="1400">
                <a:solidFill>
                  <a:srgbClr val="9E9E9E"/>
                </a:solidFill>
              </a:rPr>
              <a:t> at OSF (on cultures collected prior to transfer)</a:t>
            </a:r>
            <a:endParaRPr sz="12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b="1" lang="en" sz="1400">
                <a:solidFill>
                  <a:srgbClr val="9E9E9E"/>
                </a:solidFill>
              </a:rPr>
              <a:t>Added on </a:t>
            </a:r>
            <a:r>
              <a:rPr b="1" lang="en" sz="1400"/>
              <a:t>rifampin</a:t>
            </a:r>
            <a:r>
              <a:rPr lang="en" sz="1400"/>
              <a:t> </a:t>
            </a:r>
            <a:r>
              <a:rPr lang="en" sz="1400">
                <a:solidFill>
                  <a:srgbClr val="9E9E9E"/>
                </a:solidFill>
              </a:rPr>
              <a:t>once blood cultures cleared</a:t>
            </a:r>
            <a:endParaRPr sz="14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/>
              <a:t>TTE</a:t>
            </a:r>
            <a:r>
              <a:rPr lang="en" sz="1400"/>
              <a:t>: Inconclusive</a:t>
            </a:r>
            <a:endParaRPr sz="14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777" name="Google Shape;777;p78"/>
          <p:cNvSpPr txBox="1"/>
          <p:nvPr>
            <p:ph idx="1" type="body"/>
          </p:nvPr>
        </p:nvSpPr>
        <p:spPr>
          <a:xfrm>
            <a:off x="729450" y="1393075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lang="en" sz="1400">
                <a:solidFill>
                  <a:srgbClr val="9E9E9E"/>
                </a:solidFill>
              </a:rPr>
              <a:t>Started on </a:t>
            </a:r>
            <a:r>
              <a:rPr b="1" lang="en" sz="1400"/>
              <a:t>vancomycin </a:t>
            </a:r>
            <a:r>
              <a:rPr lang="en" sz="1400">
                <a:solidFill>
                  <a:srgbClr val="9E9E9E"/>
                </a:solidFill>
              </a:rPr>
              <a:t>&amp; </a:t>
            </a:r>
            <a:r>
              <a:rPr b="1" lang="en" sz="1400"/>
              <a:t>gentamicin </a:t>
            </a:r>
            <a:r>
              <a:rPr lang="en" sz="1400">
                <a:solidFill>
                  <a:srgbClr val="9E9E9E"/>
                </a:solidFill>
              </a:rPr>
              <a:t>on transfer to Ruby</a:t>
            </a:r>
            <a:endParaRPr sz="14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lang="en" sz="1400">
                <a:solidFill>
                  <a:srgbClr val="9E9E9E"/>
                </a:solidFill>
              </a:rPr>
              <a:t>Blood </a:t>
            </a:r>
            <a:r>
              <a:rPr b="1" lang="en" sz="1400">
                <a:solidFill>
                  <a:srgbClr val="9E9E9E"/>
                </a:solidFill>
              </a:rPr>
              <a:t>cultures did clear</a:t>
            </a:r>
            <a:r>
              <a:rPr lang="en" sz="1400">
                <a:solidFill>
                  <a:srgbClr val="9E9E9E"/>
                </a:solidFill>
              </a:rPr>
              <a:t> at OSF (on cultures collected prior to transfer)</a:t>
            </a:r>
            <a:endParaRPr sz="12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b="1" lang="en" sz="1400">
                <a:solidFill>
                  <a:srgbClr val="9E9E9E"/>
                </a:solidFill>
              </a:rPr>
              <a:t>Added on </a:t>
            </a:r>
            <a:r>
              <a:rPr b="1" lang="en" sz="1400"/>
              <a:t>rifampin</a:t>
            </a:r>
            <a:r>
              <a:rPr lang="en" sz="1400"/>
              <a:t> </a:t>
            </a:r>
            <a:r>
              <a:rPr lang="en" sz="1400">
                <a:solidFill>
                  <a:srgbClr val="9E9E9E"/>
                </a:solidFill>
              </a:rPr>
              <a:t>once blood cultures cleared</a:t>
            </a:r>
            <a:endParaRPr sz="14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/>
              <a:t>TEE</a:t>
            </a:r>
            <a:r>
              <a:rPr lang="en" sz="1400"/>
              <a:t>: </a:t>
            </a:r>
            <a:r>
              <a:rPr b="1" lang="en" sz="1400">
                <a:solidFill>
                  <a:schemeClr val="accent3"/>
                </a:solidFill>
              </a:rPr>
              <a:t>Vegetation</a:t>
            </a:r>
            <a:r>
              <a:rPr b="1" lang="en" sz="1400"/>
              <a:t> </a:t>
            </a:r>
            <a:r>
              <a:rPr lang="en" sz="1400"/>
              <a:t>on bioprosthetic </a:t>
            </a:r>
            <a:r>
              <a:rPr i="1" lang="en" sz="1400">
                <a:solidFill>
                  <a:srgbClr val="3B71CA"/>
                </a:solidFill>
              </a:rPr>
              <a:t>tricuspid</a:t>
            </a:r>
            <a:r>
              <a:rPr lang="en" sz="1400"/>
              <a:t> valve</a:t>
            </a:r>
            <a:endParaRPr sz="14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Interestingly </a:t>
            </a:r>
            <a:r>
              <a:rPr b="1" lang="en" sz="1200"/>
              <a:t>no </a:t>
            </a:r>
            <a:r>
              <a:rPr b="1" lang="en" sz="1200" u="sng"/>
              <a:t>left</a:t>
            </a:r>
            <a:r>
              <a:rPr b="1" lang="en" sz="1200"/>
              <a:t> sided endocarditis</a:t>
            </a:r>
            <a:endParaRPr sz="1200"/>
          </a:p>
        </p:txBody>
      </p:sp>
      <p:pic>
        <p:nvPicPr>
          <p:cNvPr id="778" name="Google Shape;778;p78"/>
          <p:cNvPicPr preferRelativeResize="0"/>
          <p:nvPr/>
        </p:nvPicPr>
        <p:blipFill rotWithShape="1">
          <a:blip r:embed="rId3">
            <a:alphaModFix/>
          </a:blip>
          <a:srcRect b="0" l="0" r="25417" t="0"/>
          <a:stretch/>
        </p:blipFill>
        <p:spPr>
          <a:xfrm rot="-5400000">
            <a:off x="4632788" y="3112163"/>
            <a:ext cx="2038724" cy="175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367" y="2971075"/>
            <a:ext cx="1558383" cy="203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785" name="Google Shape;785;p79"/>
          <p:cNvSpPr txBox="1"/>
          <p:nvPr>
            <p:ph idx="1" type="body"/>
          </p:nvPr>
        </p:nvSpPr>
        <p:spPr>
          <a:xfrm>
            <a:off x="729450" y="1393075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lang="en" sz="1400">
                <a:solidFill>
                  <a:srgbClr val="9E9E9E"/>
                </a:solidFill>
              </a:rPr>
              <a:t>Started on </a:t>
            </a:r>
            <a:r>
              <a:rPr b="1" lang="en" sz="1400"/>
              <a:t>vancomycin </a:t>
            </a:r>
            <a:r>
              <a:rPr lang="en" sz="1400">
                <a:solidFill>
                  <a:srgbClr val="9E9E9E"/>
                </a:solidFill>
              </a:rPr>
              <a:t>&amp; </a:t>
            </a:r>
            <a:r>
              <a:rPr b="1" lang="en" sz="1400"/>
              <a:t>gentamicin </a:t>
            </a:r>
            <a:r>
              <a:rPr lang="en" sz="1400">
                <a:solidFill>
                  <a:srgbClr val="9E9E9E"/>
                </a:solidFill>
              </a:rPr>
              <a:t>on transfer to Ruby</a:t>
            </a:r>
            <a:endParaRPr sz="12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lang="en" sz="1400">
                <a:solidFill>
                  <a:srgbClr val="9E9E9E"/>
                </a:solidFill>
              </a:rPr>
              <a:t>Blood </a:t>
            </a:r>
            <a:r>
              <a:rPr b="1" lang="en" sz="1400">
                <a:solidFill>
                  <a:srgbClr val="9E9E9E"/>
                </a:solidFill>
              </a:rPr>
              <a:t>cultures did clear</a:t>
            </a:r>
            <a:r>
              <a:rPr lang="en" sz="1400">
                <a:solidFill>
                  <a:srgbClr val="9E9E9E"/>
                </a:solidFill>
              </a:rPr>
              <a:t> at OSF (on cultures collected prior to transfer)</a:t>
            </a:r>
            <a:endParaRPr sz="14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b="1" lang="en" sz="1400">
                <a:solidFill>
                  <a:srgbClr val="9E9E9E"/>
                </a:solidFill>
              </a:rPr>
              <a:t>Added on </a:t>
            </a:r>
            <a:r>
              <a:rPr b="1" lang="en" sz="1400"/>
              <a:t>rifampin</a:t>
            </a:r>
            <a:r>
              <a:rPr lang="en" sz="1400"/>
              <a:t> </a:t>
            </a:r>
            <a:r>
              <a:rPr lang="en" sz="1400">
                <a:solidFill>
                  <a:srgbClr val="9E9E9E"/>
                </a:solidFill>
              </a:rPr>
              <a:t>once blood cultures cleared</a:t>
            </a:r>
            <a:endParaRPr sz="14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lang="en" sz="1400" u="sng">
                <a:solidFill>
                  <a:srgbClr val="9E9E9E"/>
                </a:solidFill>
              </a:rPr>
              <a:t>TEE</a:t>
            </a:r>
            <a:r>
              <a:rPr lang="en" sz="1400">
                <a:solidFill>
                  <a:srgbClr val="9E9E9E"/>
                </a:solidFill>
              </a:rPr>
              <a:t>: </a:t>
            </a:r>
            <a:r>
              <a:rPr b="1" lang="en" sz="1400">
                <a:solidFill>
                  <a:srgbClr val="9E9E9E"/>
                </a:solidFill>
              </a:rPr>
              <a:t>Vegetation </a:t>
            </a:r>
            <a:r>
              <a:rPr lang="en" sz="1400">
                <a:solidFill>
                  <a:srgbClr val="9E9E9E"/>
                </a:solidFill>
              </a:rPr>
              <a:t>on bioprosthetic </a:t>
            </a:r>
            <a:r>
              <a:rPr i="1" lang="en" sz="1400">
                <a:solidFill>
                  <a:srgbClr val="9E9E9E"/>
                </a:solidFill>
              </a:rPr>
              <a:t>tricuspid </a:t>
            </a:r>
            <a:r>
              <a:rPr lang="en" sz="1400">
                <a:solidFill>
                  <a:srgbClr val="9E9E9E"/>
                </a:solidFill>
              </a:rPr>
              <a:t>valve</a:t>
            </a:r>
            <a:endParaRPr sz="1400">
              <a:solidFill>
                <a:srgbClr val="9E9E9E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200"/>
              <a:buChar char="○"/>
            </a:pPr>
            <a:r>
              <a:rPr lang="en" sz="1200">
                <a:solidFill>
                  <a:srgbClr val="9E9E9E"/>
                </a:solidFill>
              </a:rPr>
              <a:t>Interestingly </a:t>
            </a:r>
            <a:r>
              <a:rPr b="1" lang="en" sz="1200">
                <a:solidFill>
                  <a:srgbClr val="9E9E9E"/>
                </a:solidFill>
              </a:rPr>
              <a:t>no </a:t>
            </a:r>
            <a:r>
              <a:rPr b="1" lang="en" sz="1200" u="sng">
                <a:solidFill>
                  <a:srgbClr val="9E9E9E"/>
                </a:solidFill>
              </a:rPr>
              <a:t>left</a:t>
            </a:r>
            <a:r>
              <a:rPr b="1" lang="en" sz="1200">
                <a:solidFill>
                  <a:srgbClr val="9E9E9E"/>
                </a:solidFill>
              </a:rPr>
              <a:t> sided endocarditis</a:t>
            </a:r>
            <a:endParaRPr sz="1200"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Transferred to </a:t>
            </a:r>
            <a:r>
              <a:rPr b="1" lang="en" sz="1400">
                <a:solidFill>
                  <a:srgbClr val="3B71CA"/>
                </a:solidFill>
              </a:rPr>
              <a:t>Hospitalist 7</a:t>
            </a:r>
            <a:endParaRPr b="1" sz="1400">
              <a:solidFill>
                <a:srgbClr val="3B71CA"/>
              </a:solidFill>
            </a:endParaRPr>
          </a:p>
        </p:txBody>
      </p:sp>
      <p:pic>
        <p:nvPicPr>
          <p:cNvPr id="786" name="Google Shape;78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500" y="2816275"/>
            <a:ext cx="2196850" cy="21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0"/>
          <p:cNvSpPr txBox="1"/>
          <p:nvPr/>
        </p:nvSpPr>
        <p:spPr>
          <a:xfrm>
            <a:off x="4066000" y="3652025"/>
            <a:ext cx="4530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chemeClr val="dk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But then…</a:t>
            </a:r>
            <a:endParaRPr sz="5800">
              <a:solidFill>
                <a:schemeClr val="dk2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pic>
        <p:nvPicPr>
          <p:cNvPr id="792" name="Google Shape;792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550" y="613450"/>
            <a:ext cx="3091525" cy="309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798" name="Google Shape;798;p81"/>
          <p:cNvSpPr txBox="1"/>
          <p:nvPr>
            <p:ph idx="1" type="body"/>
          </p:nvPr>
        </p:nvSpPr>
        <p:spPr>
          <a:xfrm>
            <a:off x="729450" y="1393075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Transferred to </a:t>
            </a:r>
            <a:r>
              <a:rPr b="1" lang="en" sz="1400">
                <a:solidFill>
                  <a:srgbClr val="3B71CA"/>
                </a:solidFill>
              </a:rPr>
              <a:t>Hospitalist 7</a:t>
            </a:r>
            <a:r>
              <a:rPr lang="en"/>
              <a:t> → </a:t>
            </a:r>
            <a:r>
              <a:rPr b="1" lang="en" sz="1400">
                <a:solidFill>
                  <a:srgbClr val="DF382C"/>
                </a:solidFill>
              </a:rPr>
              <a:t>AKI </a:t>
            </a:r>
            <a:r>
              <a:rPr lang="en" sz="1400"/>
              <a:t>on vanco + gent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799" name="Google Shape;799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000" y="692100"/>
            <a:ext cx="2406575" cy="24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Medical history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 </a:t>
            </a:r>
            <a:r>
              <a:rPr b="1" lang="en" sz="1400">
                <a:solidFill>
                  <a:srgbClr val="2D6987"/>
                </a:solidFill>
              </a:rPr>
              <a:t>60 y/o F</a:t>
            </a:r>
            <a:r>
              <a:rPr lang="en" sz="1400"/>
              <a:t> with PMH including ESRD (iHD via AVF), s/p TAVR, afib, severe pulm HTN &amp; COPD p/w </a:t>
            </a:r>
            <a:r>
              <a:rPr b="1" lang="en" sz="1400">
                <a:solidFill>
                  <a:srgbClr val="DC4C64"/>
                </a:solidFill>
              </a:rPr>
              <a:t>chills</a:t>
            </a:r>
            <a:r>
              <a:rPr lang="en" sz="1400"/>
              <a:t>.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Five days of </a:t>
            </a:r>
            <a:r>
              <a:rPr lang="en" sz="1400">
                <a:solidFill>
                  <a:srgbClr val="B03D50"/>
                </a:solidFill>
              </a:rPr>
              <a:t>chills </a:t>
            </a:r>
            <a:r>
              <a:rPr lang="en" sz="1400"/>
              <a:t>&amp; </a:t>
            </a:r>
            <a:r>
              <a:rPr lang="en" sz="1400">
                <a:solidFill>
                  <a:srgbClr val="B03D50"/>
                </a:solidFill>
              </a:rPr>
              <a:t>malaise</a:t>
            </a:r>
            <a:endParaRPr sz="1400">
              <a:solidFill>
                <a:srgbClr val="B03D5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Two weeks ago left ear fullness </a:t>
            </a:r>
            <a:r>
              <a:rPr lang="en" sz="1400">
                <a:solidFill>
                  <a:schemeClr val="accent1"/>
                </a:solidFill>
              </a:rPr>
              <a:t>(resolved)</a:t>
            </a:r>
            <a:endParaRPr sz="1400">
              <a:solidFill>
                <a:schemeClr val="accen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Chronic cough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 issues with her RUE AVF </a:t>
            </a:r>
            <a:r>
              <a:rPr lang="en" sz="1400">
                <a:solidFill>
                  <a:schemeClr val="accent1"/>
                </a:solidFill>
              </a:rPr>
              <a:t>aside from </a:t>
            </a:r>
            <a:endParaRPr sz="14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accent1"/>
                </a:solidFill>
              </a:rPr>
              <a:t>chronic </a:t>
            </a:r>
            <a:r>
              <a:rPr lang="en" sz="1400">
                <a:solidFill>
                  <a:schemeClr val="accent1"/>
                </a:solidFill>
              </a:rPr>
              <a:t>bleeding </a:t>
            </a:r>
            <a:endParaRPr sz="1400">
              <a:solidFill>
                <a:schemeClr val="accent1"/>
              </a:solidFill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5070600" y="1880250"/>
            <a:ext cx="3662400" cy="2738700"/>
          </a:xfrm>
          <a:prstGeom prst="rect">
            <a:avLst/>
          </a:prstGeom>
          <a:solidFill>
            <a:srgbClr val="E5F4F8"/>
          </a:solidFill>
          <a:ln cap="flat" cmpd="sng" w="9525">
            <a:solidFill>
              <a:srgbClr val="3B7E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Medical / Surgical History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ESRD via RUE AVF </a:t>
            </a:r>
            <a:r>
              <a:rPr lang="en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(10+ years)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Severe pulm HTN </a:t>
            </a:r>
            <a:r>
              <a:rPr lang="en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(PCWP 45)</a:t>
            </a:r>
            <a:endParaRPr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○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Group 2 &amp; 3 </a:t>
            </a:r>
            <a:r>
              <a:rPr lang="en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(from heart/lungs)</a:t>
            </a:r>
            <a:endParaRPr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COPD, HFpEF </a:t>
            </a:r>
            <a:r>
              <a:rPr lang="en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(5L home O2)</a:t>
            </a:r>
            <a:endParaRPr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Atrial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fibrillation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Warfarin </a:t>
            </a:r>
            <a:r>
              <a:rPr lang="en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(bleeding on DOAC)</a:t>
            </a:r>
            <a:endParaRPr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Also on dronedarone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Hx TAVR (2021)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DM </a:t>
            </a:r>
            <a:r>
              <a:rPr lang="en">
                <a:solidFill>
                  <a:srgbClr val="3B7E94"/>
                </a:solidFill>
                <a:latin typeface="Open Sans"/>
                <a:ea typeface="Open Sans"/>
                <a:cs typeface="Open Sans"/>
                <a:sym typeface="Open Sans"/>
              </a:rPr>
              <a:t>(A1c 6.8)</a:t>
            </a:r>
            <a:endParaRPr>
              <a:solidFill>
                <a:srgbClr val="3B7E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Open Sans"/>
              <a:buChar char="●"/>
            </a:pPr>
            <a:r>
              <a:rPr lang="en" u="sng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Mobility</a:t>
            </a:r>
            <a:r>
              <a:rPr lang="en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: Ambulates with walker</a:t>
            </a:r>
            <a:endParaRPr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805" name="Google Shape;805;p82"/>
          <p:cNvSpPr txBox="1"/>
          <p:nvPr>
            <p:ph idx="1" type="body"/>
          </p:nvPr>
        </p:nvSpPr>
        <p:spPr>
          <a:xfrm>
            <a:off x="729450" y="1393075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E9E9E"/>
                </a:solidFill>
              </a:rPr>
              <a:t>Transferred to </a:t>
            </a:r>
            <a:r>
              <a:rPr b="1" lang="en" sz="1400">
                <a:solidFill>
                  <a:srgbClr val="9E9E9E"/>
                </a:solidFill>
              </a:rPr>
              <a:t>Hospitalist 7</a:t>
            </a:r>
            <a:r>
              <a:rPr lang="en">
                <a:solidFill>
                  <a:srgbClr val="9E9E9E"/>
                </a:solidFill>
              </a:rPr>
              <a:t> → </a:t>
            </a:r>
            <a:r>
              <a:rPr b="1" lang="en" sz="1400"/>
              <a:t>AKI</a:t>
            </a:r>
            <a:r>
              <a:rPr b="1" lang="en" sz="1400">
                <a:solidFill>
                  <a:srgbClr val="9E9E9E"/>
                </a:solidFill>
              </a:rPr>
              <a:t> </a:t>
            </a:r>
            <a:r>
              <a:rPr lang="en" sz="1400">
                <a:solidFill>
                  <a:srgbClr val="9E9E9E"/>
                </a:solidFill>
              </a:rPr>
              <a:t>on vanco + gent</a:t>
            </a:r>
            <a:endParaRPr sz="1400"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Gentamicin stopped</a:t>
            </a:r>
            <a:r>
              <a:rPr b="1" lang="en"/>
              <a:t> 3 days early</a:t>
            </a:r>
            <a:r>
              <a:rPr lang="en"/>
              <a:t> due to AKI </a:t>
            </a:r>
            <a:r>
              <a:rPr lang="en">
                <a:solidFill>
                  <a:srgbClr val="9E9E9E"/>
                </a:solidFill>
              </a:rPr>
              <a:t>(see, I didn’t totally lie!)</a:t>
            </a:r>
            <a:endParaRPr sz="1200">
              <a:solidFill>
                <a:srgbClr val="9E9E9E"/>
              </a:solidFill>
            </a:endParaRPr>
          </a:p>
        </p:txBody>
      </p:sp>
      <p:pic>
        <p:nvPicPr>
          <p:cNvPr id="806" name="Google Shape;80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000" y="692100"/>
            <a:ext cx="2406575" cy="24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8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812" name="Google Shape;812;p83"/>
          <p:cNvSpPr txBox="1"/>
          <p:nvPr>
            <p:ph idx="1" type="body"/>
          </p:nvPr>
        </p:nvSpPr>
        <p:spPr>
          <a:xfrm>
            <a:off x="729450" y="1393075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E9E9E"/>
                </a:solidFill>
              </a:rPr>
              <a:t>Transferred to </a:t>
            </a:r>
            <a:r>
              <a:rPr b="1" lang="en" sz="1400">
                <a:solidFill>
                  <a:srgbClr val="9E9E9E"/>
                </a:solidFill>
              </a:rPr>
              <a:t>Hospitalist 7</a:t>
            </a:r>
            <a:r>
              <a:rPr lang="en">
                <a:solidFill>
                  <a:srgbClr val="9E9E9E"/>
                </a:solidFill>
              </a:rPr>
              <a:t> → </a:t>
            </a:r>
            <a:r>
              <a:rPr b="1" lang="en" sz="1400"/>
              <a:t>AKI</a:t>
            </a:r>
            <a:r>
              <a:rPr b="1" lang="en" sz="1400">
                <a:solidFill>
                  <a:srgbClr val="9E9E9E"/>
                </a:solidFill>
              </a:rPr>
              <a:t> </a:t>
            </a:r>
            <a:r>
              <a:rPr lang="en" sz="1400">
                <a:solidFill>
                  <a:srgbClr val="9E9E9E"/>
                </a:solidFill>
              </a:rPr>
              <a:t>on vanco + gent</a:t>
            </a:r>
            <a:endParaRPr sz="1400"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Gentamicin stopped 3 days early</a:t>
            </a:r>
            <a:r>
              <a:rPr lang="en">
                <a:solidFill>
                  <a:srgbClr val="9E9E9E"/>
                </a:solidFill>
              </a:rPr>
              <a:t> due to AKI (see, I didn’t totally lie!)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Vanco switched to </a:t>
            </a:r>
            <a:r>
              <a:rPr b="1" lang="en">
                <a:solidFill>
                  <a:srgbClr val="DF382C"/>
                </a:solidFill>
              </a:rPr>
              <a:t>dapto </a:t>
            </a:r>
            <a:r>
              <a:rPr lang="en"/>
              <a:t>(</a:t>
            </a:r>
            <a:r>
              <a:rPr b="1" lang="en">
                <a:solidFill>
                  <a:srgbClr val="3B71CA"/>
                </a:solidFill>
              </a:rPr>
              <a:t>at week 2.5</a:t>
            </a:r>
            <a:r>
              <a:rPr lang="en"/>
              <a:t> of Tx) for AKI as well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Rifampin stopped</a:t>
            </a:r>
            <a:r>
              <a:rPr lang="en"/>
              <a:t> here as well</a:t>
            </a:r>
            <a:endParaRPr sz="1200"/>
          </a:p>
        </p:txBody>
      </p:sp>
      <p:pic>
        <p:nvPicPr>
          <p:cNvPr id="813" name="Google Shape;813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000" y="692100"/>
            <a:ext cx="2406575" cy="24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819" name="Google Shape;819;p84"/>
          <p:cNvSpPr txBox="1"/>
          <p:nvPr>
            <p:ph idx="1" type="body"/>
          </p:nvPr>
        </p:nvSpPr>
        <p:spPr>
          <a:xfrm>
            <a:off x="729450" y="1393075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E9E9E"/>
                </a:solidFill>
              </a:rPr>
              <a:t>Transferred to </a:t>
            </a:r>
            <a:r>
              <a:rPr b="1" lang="en" sz="1400">
                <a:solidFill>
                  <a:srgbClr val="9E9E9E"/>
                </a:solidFill>
              </a:rPr>
              <a:t>Hospitalist 7</a:t>
            </a:r>
            <a:r>
              <a:rPr lang="en">
                <a:solidFill>
                  <a:srgbClr val="9E9E9E"/>
                </a:solidFill>
              </a:rPr>
              <a:t> → </a:t>
            </a:r>
            <a:r>
              <a:rPr b="1" lang="en" sz="1400">
                <a:solidFill>
                  <a:srgbClr val="9E9E9E"/>
                </a:solidFill>
              </a:rPr>
              <a:t>AKI </a:t>
            </a:r>
            <a:r>
              <a:rPr lang="en" sz="1400">
                <a:solidFill>
                  <a:srgbClr val="9E9E9E"/>
                </a:solidFill>
              </a:rPr>
              <a:t>on vanco + gent</a:t>
            </a:r>
            <a:endParaRPr sz="1400"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Gentamicin stopped 3 days early</a:t>
            </a:r>
            <a:r>
              <a:rPr lang="en">
                <a:solidFill>
                  <a:srgbClr val="9E9E9E"/>
                </a:solidFill>
              </a:rPr>
              <a:t> due to AKI 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Vanco switched to </a:t>
            </a:r>
            <a:r>
              <a:rPr b="1" lang="en">
                <a:solidFill>
                  <a:srgbClr val="9E9E9E"/>
                </a:solidFill>
              </a:rPr>
              <a:t>dapto </a:t>
            </a:r>
            <a:r>
              <a:rPr lang="en">
                <a:solidFill>
                  <a:srgbClr val="9E9E9E"/>
                </a:solidFill>
              </a:rPr>
              <a:t>(</a:t>
            </a:r>
            <a:r>
              <a:rPr b="1" lang="en">
                <a:solidFill>
                  <a:srgbClr val="9E9E9E"/>
                </a:solidFill>
              </a:rPr>
              <a:t>at </a:t>
            </a:r>
            <a:r>
              <a:rPr b="1" lang="en">
                <a:solidFill>
                  <a:srgbClr val="9E9E9E"/>
                </a:solidFill>
              </a:rPr>
              <a:t>week </a:t>
            </a:r>
            <a:r>
              <a:rPr b="1" lang="en">
                <a:solidFill>
                  <a:srgbClr val="9E9E9E"/>
                </a:solidFill>
              </a:rPr>
              <a:t>2.5</a:t>
            </a:r>
            <a:r>
              <a:rPr lang="en">
                <a:solidFill>
                  <a:srgbClr val="9E9E9E"/>
                </a:solidFill>
              </a:rPr>
              <a:t> of Tx) 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Rifampin stopped</a:t>
            </a:r>
            <a:r>
              <a:rPr lang="en">
                <a:solidFill>
                  <a:srgbClr val="9E9E9E"/>
                </a:solidFill>
              </a:rPr>
              <a:t> here as well</a:t>
            </a:r>
            <a:endParaRPr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She </a:t>
            </a:r>
            <a:r>
              <a:rPr b="1" lang="en" sz="1400">
                <a:solidFill>
                  <a:srgbClr val="14A44D"/>
                </a:solidFill>
              </a:rPr>
              <a:t>stayed for the full treatment</a:t>
            </a:r>
            <a:r>
              <a:rPr lang="en" sz="1400"/>
              <a:t> this time</a:t>
            </a:r>
            <a:endParaRPr sz="14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Discharged to Hope &amp; Healing </a:t>
            </a:r>
            <a:endParaRPr sz="1200"/>
          </a:p>
        </p:txBody>
      </p:sp>
      <p:pic>
        <p:nvPicPr>
          <p:cNvPr id="820" name="Google Shape;82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9450" y="1399912"/>
            <a:ext cx="2343675" cy="23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8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Hospital course</a:t>
            </a:r>
            <a:endParaRPr/>
          </a:p>
        </p:txBody>
      </p:sp>
      <p:sp>
        <p:nvSpPr>
          <p:cNvPr id="826" name="Google Shape;826;p85"/>
          <p:cNvSpPr txBox="1"/>
          <p:nvPr>
            <p:ph idx="1" type="body"/>
          </p:nvPr>
        </p:nvSpPr>
        <p:spPr>
          <a:xfrm>
            <a:off x="729450" y="1393075"/>
            <a:ext cx="7688700" cy="30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E9E9E"/>
                </a:solidFill>
              </a:rPr>
              <a:t>Transferred to </a:t>
            </a:r>
            <a:r>
              <a:rPr b="1" lang="en" sz="1400">
                <a:solidFill>
                  <a:srgbClr val="9E9E9E"/>
                </a:solidFill>
              </a:rPr>
              <a:t>Hospitalist 7</a:t>
            </a:r>
            <a:r>
              <a:rPr lang="en">
                <a:solidFill>
                  <a:srgbClr val="9E9E9E"/>
                </a:solidFill>
              </a:rPr>
              <a:t> → </a:t>
            </a:r>
            <a:r>
              <a:rPr b="1" lang="en" sz="1400">
                <a:solidFill>
                  <a:srgbClr val="9E9E9E"/>
                </a:solidFill>
              </a:rPr>
              <a:t>AKI </a:t>
            </a:r>
            <a:r>
              <a:rPr lang="en" sz="1400">
                <a:solidFill>
                  <a:srgbClr val="9E9E9E"/>
                </a:solidFill>
              </a:rPr>
              <a:t>on vanco + gent</a:t>
            </a:r>
            <a:endParaRPr sz="1400"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Gentamicin stopped 3 days early</a:t>
            </a:r>
            <a:r>
              <a:rPr lang="en">
                <a:solidFill>
                  <a:srgbClr val="9E9E9E"/>
                </a:solidFill>
              </a:rPr>
              <a:t> due to AKI 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Vanco switched to </a:t>
            </a:r>
            <a:r>
              <a:rPr b="1" lang="en">
                <a:solidFill>
                  <a:srgbClr val="9E9E9E"/>
                </a:solidFill>
              </a:rPr>
              <a:t>dapto </a:t>
            </a:r>
            <a:r>
              <a:rPr lang="en">
                <a:solidFill>
                  <a:srgbClr val="9E9E9E"/>
                </a:solidFill>
              </a:rPr>
              <a:t>(</a:t>
            </a:r>
            <a:r>
              <a:rPr b="1" lang="en">
                <a:solidFill>
                  <a:srgbClr val="9E9E9E"/>
                </a:solidFill>
              </a:rPr>
              <a:t>at week 2.5</a:t>
            </a:r>
            <a:r>
              <a:rPr lang="en">
                <a:solidFill>
                  <a:srgbClr val="9E9E9E"/>
                </a:solidFill>
              </a:rPr>
              <a:t> of Tx) 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b="1" lang="en">
                <a:solidFill>
                  <a:srgbClr val="9E9E9E"/>
                </a:solidFill>
              </a:rPr>
              <a:t>Rifampin stopped</a:t>
            </a:r>
            <a:r>
              <a:rPr lang="en">
                <a:solidFill>
                  <a:srgbClr val="9E9E9E"/>
                </a:solidFill>
              </a:rPr>
              <a:t> here as well</a:t>
            </a:r>
            <a:endParaRPr>
              <a:solidFill>
                <a:srgbClr val="9E9E9E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400"/>
              <a:buChar char="●"/>
            </a:pPr>
            <a:r>
              <a:rPr lang="en" sz="1400">
                <a:solidFill>
                  <a:srgbClr val="9E9E9E"/>
                </a:solidFill>
              </a:rPr>
              <a:t>She </a:t>
            </a:r>
            <a:r>
              <a:rPr b="1" lang="en" sz="1400">
                <a:solidFill>
                  <a:srgbClr val="9E9E9E"/>
                </a:solidFill>
              </a:rPr>
              <a:t>stayed for the full treatment</a:t>
            </a:r>
            <a:r>
              <a:rPr lang="en" sz="1400">
                <a:solidFill>
                  <a:srgbClr val="9E9E9E"/>
                </a:solidFill>
              </a:rPr>
              <a:t> this time</a:t>
            </a:r>
            <a:endParaRPr sz="1400"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300"/>
              <a:buChar char="●"/>
            </a:pPr>
            <a:r>
              <a:rPr lang="en">
                <a:solidFill>
                  <a:srgbClr val="9E9E9E"/>
                </a:solidFill>
              </a:rPr>
              <a:t>Discharged to Hope &amp; Healing </a:t>
            </a:r>
            <a:endParaRPr>
              <a:solidFill>
                <a:srgbClr val="9E9E9E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week Zyvox → </a:t>
            </a:r>
            <a:r>
              <a:rPr b="1" lang="en"/>
              <a:t>PO </a:t>
            </a:r>
            <a:r>
              <a:rPr b="1" lang="en">
                <a:solidFill>
                  <a:srgbClr val="0C622E"/>
                </a:solidFill>
              </a:rPr>
              <a:t>suppressive doxycycline</a:t>
            </a:r>
            <a:endParaRPr b="1" sz="1200">
              <a:solidFill>
                <a:srgbClr val="0C622E"/>
              </a:solidFill>
            </a:endParaRPr>
          </a:p>
        </p:txBody>
      </p:sp>
      <p:pic>
        <p:nvPicPr>
          <p:cNvPr id="827" name="Google Shape;82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725" y="130517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6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2:</a:t>
            </a:r>
            <a:r>
              <a:rPr lang="en"/>
              <a:t> A counterfactual</a:t>
            </a:r>
            <a:endParaRPr/>
          </a:p>
        </p:txBody>
      </p:sp>
      <p:sp>
        <p:nvSpPr>
          <p:cNvPr id="833" name="Google Shape;833;p86"/>
          <p:cNvSpPr txBox="1"/>
          <p:nvPr>
            <p:ph idx="1" type="body"/>
          </p:nvPr>
        </p:nvSpPr>
        <p:spPr>
          <a:xfrm>
            <a:off x="729325" y="13930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What would you do if doxycycline were </a:t>
            </a:r>
            <a:r>
              <a:rPr i="1" lang="en" sz="1500" u="sng"/>
              <a:t>not </a:t>
            </a:r>
            <a:r>
              <a:rPr lang="en" sz="1500" u="sng"/>
              <a:t>an option</a:t>
            </a:r>
            <a:r>
              <a:rPr lang="en" sz="1500"/>
              <a:t> for </a:t>
            </a:r>
            <a:r>
              <a:rPr lang="en" sz="1500"/>
              <a:t>suppression</a:t>
            </a:r>
            <a:r>
              <a:rPr lang="en" sz="1500"/>
              <a:t>?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For the sake of argument, assume this applies to doxy &amp; mino too</a:t>
            </a:r>
            <a:endParaRPr sz="1200"/>
          </a:p>
        </p:txBody>
      </p:sp>
      <p:grpSp>
        <p:nvGrpSpPr>
          <p:cNvPr id="834" name="Google Shape;834;p86"/>
          <p:cNvGrpSpPr/>
          <p:nvPr/>
        </p:nvGrpSpPr>
        <p:grpSpPr>
          <a:xfrm>
            <a:off x="4993453" y="783475"/>
            <a:ext cx="3828098" cy="3429175"/>
            <a:chOff x="5145853" y="1393075"/>
            <a:chExt cx="3828098" cy="3429175"/>
          </a:xfrm>
        </p:grpSpPr>
        <p:pic>
          <p:nvPicPr>
            <p:cNvPr id="835" name="Google Shape;835;p86"/>
            <p:cNvPicPr preferRelativeResize="0"/>
            <p:nvPr/>
          </p:nvPicPr>
          <p:blipFill rotWithShape="1">
            <a:blip r:embed="rId3">
              <a:alphaModFix/>
            </a:blip>
            <a:srcRect b="0" l="0" r="65705" t="0"/>
            <a:stretch/>
          </p:blipFill>
          <p:spPr>
            <a:xfrm>
              <a:off x="5145853" y="1393075"/>
              <a:ext cx="1757075" cy="342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6" name="Google Shape;836;p86"/>
            <p:cNvPicPr preferRelativeResize="0"/>
            <p:nvPr/>
          </p:nvPicPr>
          <p:blipFill rotWithShape="1">
            <a:blip r:embed="rId3">
              <a:alphaModFix/>
            </a:blip>
            <a:srcRect b="0" l="61654" r="0" t="0"/>
            <a:stretch/>
          </p:blipFill>
          <p:spPr>
            <a:xfrm>
              <a:off x="7009375" y="1393075"/>
              <a:ext cx="1964575" cy="3429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7" name="Google Shape;837;p86"/>
            <p:cNvSpPr/>
            <p:nvPr/>
          </p:nvSpPr>
          <p:spPr>
            <a:xfrm>
              <a:off x="5252302" y="1837475"/>
              <a:ext cx="3564000" cy="7737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86"/>
            <p:cNvSpPr/>
            <p:nvPr/>
          </p:nvSpPr>
          <p:spPr>
            <a:xfrm>
              <a:off x="5252275" y="3012175"/>
              <a:ext cx="3564000" cy="1851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86"/>
            <p:cNvSpPr/>
            <p:nvPr/>
          </p:nvSpPr>
          <p:spPr>
            <a:xfrm>
              <a:off x="5252275" y="3577050"/>
              <a:ext cx="3564000" cy="4104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86"/>
            <p:cNvSpPr/>
            <p:nvPr/>
          </p:nvSpPr>
          <p:spPr>
            <a:xfrm>
              <a:off x="5252275" y="2611150"/>
              <a:ext cx="3564000" cy="4104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86"/>
            <p:cNvSpPr/>
            <p:nvPr/>
          </p:nvSpPr>
          <p:spPr>
            <a:xfrm>
              <a:off x="5252275" y="3197275"/>
              <a:ext cx="3564000" cy="3798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86"/>
            <p:cNvSpPr/>
            <p:nvPr/>
          </p:nvSpPr>
          <p:spPr>
            <a:xfrm>
              <a:off x="5252275" y="3987450"/>
              <a:ext cx="3564000" cy="1851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86"/>
            <p:cNvSpPr/>
            <p:nvPr/>
          </p:nvSpPr>
          <p:spPr>
            <a:xfrm>
              <a:off x="5252275" y="4163175"/>
              <a:ext cx="1700100" cy="2031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86"/>
            <p:cNvSpPr/>
            <p:nvPr/>
          </p:nvSpPr>
          <p:spPr>
            <a:xfrm>
              <a:off x="7723125" y="4163175"/>
              <a:ext cx="1101300" cy="203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R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86"/>
            <p:cNvSpPr/>
            <p:nvPr/>
          </p:nvSpPr>
          <p:spPr>
            <a:xfrm>
              <a:off x="6952400" y="4163175"/>
              <a:ext cx="936000" cy="203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&gt;16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86"/>
            <p:cNvSpPr/>
            <p:nvPr/>
          </p:nvSpPr>
          <p:spPr>
            <a:xfrm>
              <a:off x="5252300" y="4367225"/>
              <a:ext cx="3564000" cy="410400"/>
            </a:xfrm>
            <a:prstGeom prst="rect">
              <a:avLst/>
            </a:prstGeom>
            <a:solidFill>
              <a:srgbClr val="14A44D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847" name="Google Shape;847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7738" y="2571750"/>
            <a:ext cx="1937475" cy="19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[Q2.4] </a:t>
            </a:r>
            <a:r>
              <a:rPr lang="en"/>
              <a:t>Suppression</a:t>
            </a:r>
            <a:endParaRPr/>
          </a:p>
        </p:txBody>
      </p:sp>
      <p:sp>
        <p:nvSpPr>
          <p:cNvPr id="853" name="Google Shape;853;p87"/>
          <p:cNvSpPr txBox="1"/>
          <p:nvPr>
            <p:ph idx="1" type="body"/>
          </p:nvPr>
        </p:nvSpPr>
        <p:spPr>
          <a:xfrm>
            <a:off x="729450" y="1393075"/>
            <a:ext cx="4159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MRSA </a:t>
            </a:r>
            <a:r>
              <a:rPr lang="en" sz="1400"/>
              <a:t>suppression</a:t>
            </a:r>
            <a:r>
              <a:rPr lang="en" sz="1400"/>
              <a:t> for endovascular infections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(</a:t>
            </a:r>
            <a:r>
              <a:rPr lang="en" sz="1400"/>
              <a:t>multiple</a:t>
            </a:r>
            <a:r>
              <a:rPr lang="en" sz="1400"/>
              <a:t> choice, all that apply)</a:t>
            </a:r>
            <a:endParaRPr sz="1400"/>
          </a:p>
        </p:txBody>
      </p:sp>
      <p:pic>
        <p:nvPicPr>
          <p:cNvPr id="854" name="Google Shape;854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325" y="10948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860" name="Google Shape;860;p88"/>
          <p:cNvSpPr txBox="1"/>
          <p:nvPr/>
        </p:nvSpPr>
        <p:spPr>
          <a:xfrm>
            <a:off x="5681275" y="3837950"/>
            <a:ext cx="22797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Links to articles discussed here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1" name="Google Shape;861;p88" title="frame (6).png"/>
          <p:cNvPicPr preferRelativeResize="0"/>
          <p:nvPr/>
        </p:nvPicPr>
        <p:blipFill rotWithShape="1">
          <a:blip r:embed="rId3">
            <a:alphaModFix/>
          </a:blip>
          <a:srcRect b="12179" l="12368" r="12262" t="12080"/>
          <a:stretch/>
        </p:blipFill>
        <p:spPr>
          <a:xfrm>
            <a:off x="5681275" y="1344850"/>
            <a:ext cx="2279700" cy="229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8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uppressive antimicrobial therapy </a:t>
            </a:r>
            <a:r>
              <a:rPr b="0" lang="en"/>
              <a:t>in endocarditis</a:t>
            </a:r>
            <a:endParaRPr b="0"/>
          </a:p>
        </p:txBody>
      </p:sp>
      <p:sp>
        <p:nvSpPr>
          <p:cNvPr id="867" name="Google Shape;867;p89"/>
          <p:cNvSpPr txBox="1"/>
          <p:nvPr>
            <p:ph idx="2" type="body"/>
          </p:nvPr>
        </p:nvSpPr>
        <p:spPr>
          <a:xfrm>
            <a:off x="5174225" y="16574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the </a:t>
            </a:r>
            <a:r>
              <a:rPr b="1" lang="en"/>
              <a:t>current guidelines</a:t>
            </a:r>
            <a:r>
              <a:rPr lang="en"/>
              <a:t> for suppressive antimicrobial </a:t>
            </a:r>
            <a:r>
              <a:rPr lang="en"/>
              <a:t>therapy</a:t>
            </a:r>
            <a:r>
              <a:rPr lang="en"/>
              <a:t> (SAT) in endocarditis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won’t take long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Examine </a:t>
            </a:r>
            <a:r>
              <a:rPr b="1" lang="en"/>
              <a:t>RCT &amp; large prospective cohort studies</a:t>
            </a:r>
            <a:r>
              <a:rPr lang="en"/>
              <a:t> of </a:t>
            </a:r>
            <a:r>
              <a:rPr lang="en"/>
              <a:t>SAT in endocarditis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Appraise some </a:t>
            </a:r>
            <a:r>
              <a:rPr b="1" lang="en"/>
              <a:t>studies from France</a:t>
            </a:r>
            <a:endParaRPr b="1"/>
          </a:p>
        </p:txBody>
      </p:sp>
      <p:pic>
        <p:nvPicPr>
          <p:cNvPr id="868" name="Google Shape;868;p89" title="frame (6).png"/>
          <p:cNvPicPr preferRelativeResize="0"/>
          <p:nvPr/>
        </p:nvPicPr>
        <p:blipFill rotWithShape="1">
          <a:blip r:embed="rId3">
            <a:alphaModFix/>
          </a:blip>
          <a:srcRect b="12179" l="12368" r="12262" t="12080"/>
          <a:stretch/>
        </p:blipFill>
        <p:spPr>
          <a:xfrm>
            <a:off x="7683800" y="102225"/>
            <a:ext cx="1300500" cy="13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90"/>
          <p:cNvSpPr txBox="1"/>
          <p:nvPr>
            <p:ph type="title"/>
          </p:nvPr>
        </p:nvSpPr>
        <p:spPr>
          <a:xfrm>
            <a:off x="729450" y="6328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AHA / IDSA guidelines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1</a:t>
            </a:r>
            <a:r>
              <a:rPr lang="en"/>
              <a:t>]</a:t>
            </a:r>
            <a:endParaRPr/>
          </a:p>
        </p:txBody>
      </p:sp>
      <p:grpSp>
        <p:nvGrpSpPr>
          <p:cNvPr id="874" name="Google Shape;874;p90"/>
          <p:cNvGrpSpPr/>
          <p:nvPr/>
        </p:nvGrpSpPr>
        <p:grpSpPr>
          <a:xfrm>
            <a:off x="1851637" y="1722352"/>
            <a:ext cx="5440304" cy="2939106"/>
            <a:chOff x="2818147" y="1535281"/>
            <a:chExt cx="4851350" cy="2813350"/>
          </a:xfrm>
        </p:grpSpPr>
        <p:pic>
          <p:nvPicPr>
            <p:cNvPr id="875" name="Google Shape;875;p9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18147" y="1535281"/>
              <a:ext cx="4851350" cy="2813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6" name="Google Shape;876;p90"/>
            <p:cNvSpPr/>
            <p:nvPr/>
          </p:nvSpPr>
          <p:spPr>
            <a:xfrm>
              <a:off x="3279300" y="2485836"/>
              <a:ext cx="4302300" cy="2763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77" name="Google Shape;877;p90"/>
          <p:cNvSpPr/>
          <p:nvPr/>
        </p:nvSpPr>
        <p:spPr>
          <a:xfrm>
            <a:off x="1851750" y="1301196"/>
            <a:ext cx="54405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AHA / IDSA (2015)</a:t>
            </a:r>
            <a:endParaRPr sz="15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8" name="Google Shape;878;p90"/>
          <p:cNvSpPr/>
          <p:nvPr/>
        </p:nvSpPr>
        <p:spPr>
          <a:xfrm>
            <a:off x="4267149" y="1766750"/>
            <a:ext cx="860700" cy="288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AHA / IDSA guidelines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91"/>
          <p:cNvGrpSpPr/>
          <p:nvPr/>
        </p:nvGrpSpPr>
        <p:grpSpPr>
          <a:xfrm>
            <a:off x="1851675" y="1710244"/>
            <a:ext cx="5440644" cy="1314675"/>
            <a:chOff x="1851675" y="2813544"/>
            <a:chExt cx="5440644" cy="1314675"/>
          </a:xfrm>
        </p:grpSpPr>
        <p:pic>
          <p:nvPicPr>
            <p:cNvPr id="885" name="Google Shape;885;p91"/>
            <p:cNvPicPr preferRelativeResize="0"/>
            <p:nvPr/>
          </p:nvPicPr>
          <p:blipFill rotWithShape="1">
            <a:blip r:embed="rId4">
              <a:alphaModFix/>
            </a:blip>
            <a:srcRect b="36652" l="0" r="0" t="0"/>
            <a:stretch/>
          </p:blipFill>
          <p:spPr>
            <a:xfrm>
              <a:off x="1851675" y="2813544"/>
              <a:ext cx="5440375" cy="1314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6" name="Google Shape;886;p91"/>
            <p:cNvSpPr/>
            <p:nvPr/>
          </p:nvSpPr>
          <p:spPr>
            <a:xfrm>
              <a:off x="1929819" y="3314333"/>
              <a:ext cx="4713300" cy="2814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91"/>
            <p:cNvSpPr/>
            <p:nvPr/>
          </p:nvSpPr>
          <p:spPr>
            <a:xfrm>
              <a:off x="1929819" y="3036920"/>
              <a:ext cx="5362500" cy="2814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88" name="Google Shape;888;p91"/>
          <p:cNvSpPr/>
          <p:nvPr/>
        </p:nvSpPr>
        <p:spPr>
          <a:xfrm>
            <a:off x="1851750" y="1301196"/>
            <a:ext cx="54405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AHA / IDSA (2015)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Social history, exposures, &amp; risk factors</a:t>
            </a:r>
            <a:endParaRPr/>
          </a:p>
        </p:txBody>
      </p:sp>
      <p:graphicFrame>
        <p:nvGraphicFramePr>
          <p:cNvPr id="133" name="Google Shape;133;p20"/>
          <p:cNvGraphicFramePr/>
          <p:nvPr/>
        </p:nvGraphicFramePr>
        <p:xfrm>
          <a:off x="583233" y="15660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{D24FCB68-F71A-4CEE-BBDA-54616DD33E83}</a:tableStyleId>
              </a:tblPr>
              <a:tblGrid>
                <a:gridCol w="1245900"/>
                <a:gridCol w="6735250"/>
              </a:tblGrid>
              <a:tr h="40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Geographic &amp; Travel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Lives in West Virginia</a:t>
                      </a:r>
                      <a:endParaRPr sz="1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travel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Occupational 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Retired. Used to work at convenience store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3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Substance &amp; needles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EtOH, tobacco, drugs</a:t>
                      </a:r>
                      <a:endParaRPr sz="1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needle exposures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Animals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Pet dog at home 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1A1A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rgbClr val="1A1A1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Daughter has kittens</a:t>
                      </a:r>
                      <a:endParaRPr sz="1200">
                        <a:solidFill>
                          <a:srgbClr val="1A1A1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4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Exposures &amp; hobbies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2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200"/>
                        <a:buFont typeface="Open Sans"/>
                        <a:buChar char="●"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None</a:t>
                      </a:r>
                      <a:endParaRPr sz="1200">
                        <a:solidFill>
                          <a:schemeClr val="accen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0424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92"/>
          <p:cNvPicPr preferRelativeResize="0"/>
          <p:nvPr/>
        </p:nvPicPr>
        <p:blipFill rotWithShape="1">
          <a:blip r:embed="rId3">
            <a:alphaModFix/>
          </a:blip>
          <a:srcRect b="61226" l="0" r="0" t="0"/>
          <a:stretch/>
        </p:blipFill>
        <p:spPr>
          <a:xfrm>
            <a:off x="1853625" y="1747376"/>
            <a:ext cx="5440351" cy="13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9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AHA / IDSA guidelines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92"/>
          <p:cNvSpPr/>
          <p:nvPr/>
        </p:nvSpPr>
        <p:spPr>
          <a:xfrm>
            <a:off x="1929819" y="1733539"/>
            <a:ext cx="4713300" cy="281400"/>
          </a:xfrm>
          <a:prstGeom prst="rect">
            <a:avLst/>
          </a:prstGeom>
          <a:solidFill>
            <a:srgbClr val="3B71CA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6" name="Google Shape;896;p92"/>
          <p:cNvSpPr/>
          <p:nvPr/>
        </p:nvSpPr>
        <p:spPr>
          <a:xfrm>
            <a:off x="6708245" y="1733550"/>
            <a:ext cx="583800" cy="281400"/>
          </a:xfrm>
          <a:prstGeom prst="rect">
            <a:avLst/>
          </a:prstGeom>
          <a:solidFill>
            <a:srgbClr val="3B71CA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7" name="Google Shape;897;p92"/>
          <p:cNvSpPr/>
          <p:nvPr/>
        </p:nvSpPr>
        <p:spPr>
          <a:xfrm>
            <a:off x="1851750" y="1301196"/>
            <a:ext cx="54405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AHA / IDSA (2015)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p92"/>
          <p:cNvSpPr/>
          <p:nvPr/>
        </p:nvSpPr>
        <p:spPr>
          <a:xfrm>
            <a:off x="5308647" y="2218709"/>
            <a:ext cx="1943100" cy="281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9" name="Google Shape;899;p92"/>
          <p:cNvSpPr/>
          <p:nvPr/>
        </p:nvSpPr>
        <p:spPr>
          <a:xfrm>
            <a:off x="4482877" y="2500100"/>
            <a:ext cx="723600" cy="281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0" name="Google Shape;900;p92"/>
          <p:cNvSpPr/>
          <p:nvPr/>
        </p:nvSpPr>
        <p:spPr>
          <a:xfrm>
            <a:off x="5206445" y="2500100"/>
            <a:ext cx="1181400" cy="281400"/>
          </a:xfrm>
          <a:prstGeom prst="rect">
            <a:avLst/>
          </a:prstGeom>
          <a:solidFill>
            <a:srgbClr val="DF382C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1" name="Google Shape;901;p92"/>
          <p:cNvSpPr/>
          <p:nvPr/>
        </p:nvSpPr>
        <p:spPr>
          <a:xfrm>
            <a:off x="1853625" y="2500100"/>
            <a:ext cx="1685400" cy="281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2" name="Google Shape;902;p92"/>
          <p:cNvSpPr/>
          <p:nvPr/>
        </p:nvSpPr>
        <p:spPr>
          <a:xfrm>
            <a:off x="6387875" y="2500100"/>
            <a:ext cx="864000" cy="281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3" name="Google Shape;903;p92"/>
          <p:cNvSpPr/>
          <p:nvPr/>
        </p:nvSpPr>
        <p:spPr>
          <a:xfrm>
            <a:off x="3530049" y="2500100"/>
            <a:ext cx="952800" cy="281400"/>
          </a:xfrm>
          <a:prstGeom prst="rect">
            <a:avLst/>
          </a:prstGeom>
          <a:solidFill>
            <a:srgbClr val="DF382C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4" name="Google Shape;904;p92"/>
          <p:cNvSpPr/>
          <p:nvPr/>
        </p:nvSpPr>
        <p:spPr>
          <a:xfrm>
            <a:off x="1853626" y="2781500"/>
            <a:ext cx="789000" cy="281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" name="Google Shape;909;p93"/>
          <p:cNvPicPr preferRelativeResize="0"/>
          <p:nvPr/>
        </p:nvPicPr>
        <p:blipFill rotWithShape="1">
          <a:blip r:embed="rId3">
            <a:alphaModFix/>
          </a:blip>
          <a:srcRect b="15433" l="0" r="0" t="0"/>
          <a:stretch/>
        </p:blipFill>
        <p:spPr>
          <a:xfrm>
            <a:off x="1853613" y="1747377"/>
            <a:ext cx="5440375" cy="28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93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AHA / IDSA guidelines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93"/>
          <p:cNvSpPr/>
          <p:nvPr/>
        </p:nvSpPr>
        <p:spPr>
          <a:xfrm>
            <a:off x="1929819" y="1733539"/>
            <a:ext cx="4713300" cy="281400"/>
          </a:xfrm>
          <a:prstGeom prst="rect">
            <a:avLst/>
          </a:prstGeom>
          <a:solidFill>
            <a:srgbClr val="3B71CA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2" name="Google Shape;912;p93"/>
          <p:cNvSpPr/>
          <p:nvPr/>
        </p:nvSpPr>
        <p:spPr>
          <a:xfrm>
            <a:off x="1851750" y="1301196"/>
            <a:ext cx="54405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AHA / IDSA (2015)</a:t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3" name="Google Shape;913;p93"/>
          <p:cNvSpPr/>
          <p:nvPr/>
        </p:nvSpPr>
        <p:spPr>
          <a:xfrm>
            <a:off x="2629475" y="2781500"/>
            <a:ext cx="2097300" cy="281400"/>
          </a:xfrm>
          <a:prstGeom prst="rect">
            <a:avLst/>
          </a:prstGeom>
          <a:solidFill>
            <a:srgbClr val="3B71CA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4" name="Google Shape;914;p93"/>
          <p:cNvSpPr/>
          <p:nvPr/>
        </p:nvSpPr>
        <p:spPr>
          <a:xfrm>
            <a:off x="3806501" y="3298100"/>
            <a:ext cx="2414400" cy="281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5" name="Google Shape;915;p93"/>
          <p:cNvSpPr/>
          <p:nvPr/>
        </p:nvSpPr>
        <p:spPr>
          <a:xfrm>
            <a:off x="5347979" y="3575700"/>
            <a:ext cx="1993200" cy="281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6" name="Google Shape;916;p93"/>
          <p:cNvSpPr/>
          <p:nvPr/>
        </p:nvSpPr>
        <p:spPr>
          <a:xfrm>
            <a:off x="6220900" y="3298100"/>
            <a:ext cx="1120200" cy="281400"/>
          </a:xfrm>
          <a:prstGeom prst="rect">
            <a:avLst/>
          </a:prstGeom>
          <a:solidFill>
            <a:srgbClr val="DF382C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7" name="Google Shape;917;p93"/>
          <p:cNvSpPr/>
          <p:nvPr/>
        </p:nvSpPr>
        <p:spPr>
          <a:xfrm>
            <a:off x="1853625" y="3853044"/>
            <a:ext cx="2550600" cy="281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8" name="Google Shape;918;p93"/>
          <p:cNvSpPr/>
          <p:nvPr/>
        </p:nvSpPr>
        <p:spPr>
          <a:xfrm>
            <a:off x="1851750" y="3575700"/>
            <a:ext cx="3496200" cy="281400"/>
          </a:xfrm>
          <a:prstGeom prst="rect">
            <a:avLst/>
          </a:prstGeom>
          <a:solidFill>
            <a:srgbClr val="DF382C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9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Society of Cardiology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924" name="Google Shape;924;p94"/>
          <p:cNvSpPr/>
          <p:nvPr/>
        </p:nvSpPr>
        <p:spPr>
          <a:xfrm>
            <a:off x="1334850" y="1301200"/>
            <a:ext cx="64743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ESC</a:t>
            </a: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 (2023)</a:t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25" name="Google Shape;925;p94"/>
          <p:cNvGrpSpPr/>
          <p:nvPr/>
        </p:nvGrpSpPr>
        <p:grpSpPr>
          <a:xfrm>
            <a:off x="1334739" y="1705818"/>
            <a:ext cx="6474196" cy="1938183"/>
            <a:chOff x="1851750" y="1705900"/>
            <a:chExt cx="5440501" cy="1628725"/>
          </a:xfrm>
        </p:grpSpPr>
        <p:pic>
          <p:nvPicPr>
            <p:cNvPr id="926" name="Google Shape;926;p94"/>
            <p:cNvPicPr preferRelativeResize="0"/>
            <p:nvPr/>
          </p:nvPicPr>
          <p:blipFill rotWithShape="1">
            <a:blip r:embed="rId4">
              <a:alphaModFix/>
            </a:blip>
            <a:srcRect b="50644" l="0" r="0" t="0"/>
            <a:stretch/>
          </p:blipFill>
          <p:spPr>
            <a:xfrm>
              <a:off x="1851750" y="1705900"/>
              <a:ext cx="5440500" cy="162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7" name="Google Shape;927;p94"/>
            <p:cNvSpPr/>
            <p:nvPr/>
          </p:nvSpPr>
          <p:spPr>
            <a:xfrm>
              <a:off x="1851750" y="2047625"/>
              <a:ext cx="3252300" cy="2814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94"/>
            <p:cNvSpPr/>
            <p:nvPr/>
          </p:nvSpPr>
          <p:spPr>
            <a:xfrm>
              <a:off x="1851750" y="3002225"/>
              <a:ext cx="1962600" cy="2814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94"/>
            <p:cNvSpPr/>
            <p:nvPr/>
          </p:nvSpPr>
          <p:spPr>
            <a:xfrm>
              <a:off x="4945525" y="2533325"/>
              <a:ext cx="2266500" cy="2814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9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Society of Cardiology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935" name="Google Shape;935;p95"/>
          <p:cNvSpPr/>
          <p:nvPr/>
        </p:nvSpPr>
        <p:spPr>
          <a:xfrm>
            <a:off x="1851750" y="1301196"/>
            <a:ext cx="54405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ESC (2023)</a:t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36" name="Google Shape;936;p95"/>
          <p:cNvGrpSpPr/>
          <p:nvPr/>
        </p:nvGrpSpPr>
        <p:grpSpPr>
          <a:xfrm>
            <a:off x="1334789" y="1705832"/>
            <a:ext cx="6474195" cy="1715385"/>
            <a:chOff x="1851750" y="1705900"/>
            <a:chExt cx="5440500" cy="1441500"/>
          </a:xfrm>
        </p:grpSpPr>
        <p:pic>
          <p:nvPicPr>
            <p:cNvPr id="937" name="Google Shape;937;p95"/>
            <p:cNvPicPr preferRelativeResize="0"/>
            <p:nvPr/>
          </p:nvPicPr>
          <p:blipFill rotWithShape="1">
            <a:blip r:embed="rId4">
              <a:alphaModFix/>
            </a:blip>
            <a:srcRect b="22714" l="0" r="0" t="33604"/>
            <a:stretch/>
          </p:blipFill>
          <p:spPr>
            <a:xfrm>
              <a:off x="1851750" y="1705900"/>
              <a:ext cx="5440500" cy="144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8" name="Google Shape;938;p95"/>
            <p:cNvSpPr/>
            <p:nvPr/>
          </p:nvSpPr>
          <p:spPr>
            <a:xfrm>
              <a:off x="2949250" y="1710000"/>
              <a:ext cx="3452400" cy="1932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9" name="Google Shape;939;p95"/>
            <p:cNvSpPr/>
            <p:nvPr/>
          </p:nvSpPr>
          <p:spPr>
            <a:xfrm>
              <a:off x="2554675" y="2191000"/>
              <a:ext cx="1912500" cy="2283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95"/>
            <p:cNvSpPr/>
            <p:nvPr/>
          </p:nvSpPr>
          <p:spPr>
            <a:xfrm>
              <a:off x="4467175" y="2191000"/>
              <a:ext cx="204300" cy="2283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1" name="Google Shape;941;p95"/>
            <p:cNvSpPr/>
            <p:nvPr/>
          </p:nvSpPr>
          <p:spPr>
            <a:xfrm>
              <a:off x="4671475" y="2191000"/>
              <a:ext cx="1879800" cy="2283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2" name="Google Shape;942;p95"/>
            <p:cNvSpPr/>
            <p:nvPr/>
          </p:nvSpPr>
          <p:spPr>
            <a:xfrm>
              <a:off x="3216900" y="2419300"/>
              <a:ext cx="2048100" cy="2283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95"/>
            <p:cNvSpPr/>
            <p:nvPr/>
          </p:nvSpPr>
          <p:spPr>
            <a:xfrm>
              <a:off x="6158700" y="1932950"/>
              <a:ext cx="814200" cy="228300"/>
            </a:xfrm>
            <a:prstGeom prst="rect">
              <a:avLst/>
            </a:prstGeom>
            <a:solidFill>
              <a:srgbClr val="3B71CA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44" name="Google Shape;944;p95"/>
          <p:cNvSpPr/>
          <p:nvPr/>
        </p:nvSpPr>
        <p:spPr>
          <a:xfrm>
            <a:off x="1334850" y="1301200"/>
            <a:ext cx="64743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ESC (2023)</a:t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9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Society of Cardiology</a:t>
            </a:r>
            <a:endParaRPr/>
          </a:p>
        </p:txBody>
      </p:sp>
      <p:sp>
        <p:nvSpPr>
          <p:cNvPr id="950" name="Google Shape;950;p96"/>
          <p:cNvSpPr/>
          <p:nvPr/>
        </p:nvSpPr>
        <p:spPr>
          <a:xfrm>
            <a:off x="1851750" y="1301196"/>
            <a:ext cx="54405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ESC (2023)</a:t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51" name="Google Shape;951;p96"/>
          <p:cNvGrpSpPr/>
          <p:nvPr/>
        </p:nvGrpSpPr>
        <p:grpSpPr>
          <a:xfrm>
            <a:off x="1334739" y="1705837"/>
            <a:ext cx="6474195" cy="1697892"/>
            <a:chOff x="1851750" y="1705900"/>
            <a:chExt cx="5440500" cy="1426800"/>
          </a:xfrm>
        </p:grpSpPr>
        <p:pic>
          <p:nvPicPr>
            <p:cNvPr id="952" name="Google Shape;952;p96"/>
            <p:cNvPicPr preferRelativeResize="0"/>
            <p:nvPr/>
          </p:nvPicPr>
          <p:blipFill rotWithShape="1">
            <a:blip r:embed="rId3">
              <a:alphaModFix/>
            </a:blip>
            <a:srcRect b="23161" l="0" r="0" t="33602"/>
            <a:stretch/>
          </p:blipFill>
          <p:spPr>
            <a:xfrm>
              <a:off x="1851750" y="1705900"/>
              <a:ext cx="5440500" cy="142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3" name="Google Shape;953;p96"/>
            <p:cNvSpPr/>
            <p:nvPr/>
          </p:nvSpPr>
          <p:spPr>
            <a:xfrm>
              <a:off x="6507825" y="2409475"/>
              <a:ext cx="703500" cy="2283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4" name="Google Shape;954;p96"/>
            <p:cNvSpPr/>
            <p:nvPr/>
          </p:nvSpPr>
          <p:spPr>
            <a:xfrm>
              <a:off x="5549325" y="2409475"/>
              <a:ext cx="958500" cy="228300"/>
            </a:xfrm>
            <a:prstGeom prst="rect">
              <a:avLst/>
            </a:prstGeom>
            <a:solidFill>
              <a:srgbClr val="3B71CA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p96"/>
            <p:cNvSpPr/>
            <p:nvPr/>
          </p:nvSpPr>
          <p:spPr>
            <a:xfrm>
              <a:off x="1851750" y="2687325"/>
              <a:ext cx="1993800" cy="2283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96"/>
            <p:cNvSpPr/>
            <p:nvPr/>
          </p:nvSpPr>
          <p:spPr>
            <a:xfrm>
              <a:off x="5832375" y="2687313"/>
              <a:ext cx="1136700" cy="2283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7" name="Google Shape;957;p96"/>
            <p:cNvSpPr/>
            <p:nvPr/>
          </p:nvSpPr>
          <p:spPr>
            <a:xfrm>
              <a:off x="1892400" y="2904400"/>
              <a:ext cx="2402700" cy="2283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58" name="Google Shape;958;p96"/>
          <p:cNvSpPr/>
          <p:nvPr/>
        </p:nvSpPr>
        <p:spPr>
          <a:xfrm>
            <a:off x="1334850" y="1301200"/>
            <a:ext cx="64743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ESC (2023)</a:t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97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Society of Cardiology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964" name="Google Shape;964;p97"/>
          <p:cNvSpPr/>
          <p:nvPr/>
        </p:nvSpPr>
        <p:spPr>
          <a:xfrm>
            <a:off x="1851750" y="1301196"/>
            <a:ext cx="54405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ESC (2023)</a:t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65" name="Google Shape;965;p97"/>
          <p:cNvGrpSpPr/>
          <p:nvPr/>
        </p:nvGrpSpPr>
        <p:grpSpPr>
          <a:xfrm>
            <a:off x="1334739" y="1705825"/>
            <a:ext cx="6474195" cy="1498626"/>
            <a:chOff x="1851750" y="1705900"/>
            <a:chExt cx="5440500" cy="1259350"/>
          </a:xfrm>
        </p:grpSpPr>
        <p:pic>
          <p:nvPicPr>
            <p:cNvPr id="966" name="Google Shape;966;p97"/>
            <p:cNvPicPr preferRelativeResize="0"/>
            <p:nvPr/>
          </p:nvPicPr>
          <p:blipFill rotWithShape="1">
            <a:blip r:embed="rId4">
              <a:alphaModFix/>
            </a:blip>
            <a:srcRect b="0" l="0" r="0" t="61839"/>
            <a:stretch/>
          </p:blipFill>
          <p:spPr>
            <a:xfrm>
              <a:off x="1851750" y="1705900"/>
              <a:ext cx="5440500" cy="1259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7" name="Google Shape;967;p97"/>
            <p:cNvSpPr/>
            <p:nvPr/>
          </p:nvSpPr>
          <p:spPr>
            <a:xfrm>
              <a:off x="5963550" y="1980875"/>
              <a:ext cx="1242300" cy="2283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8" name="Google Shape;968;p97"/>
            <p:cNvSpPr/>
            <p:nvPr/>
          </p:nvSpPr>
          <p:spPr>
            <a:xfrm>
              <a:off x="5005050" y="1980875"/>
              <a:ext cx="958500" cy="228300"/>
            </a:xfrm>
            <a:prstGeom prst="rect">
              <a:avLst/>
            </a:prstGeom>
            <a:solidFill>
              <a:srgbClr val="3B71CA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9" name="Google Shape;969;p97"/>
            <p:cNvSpPr/>
            <p:nvPr/>
          </p:nvSpPr>
          <p:spPr>
            <a:xfrm>
              <a:off x="1851750" y="2457600"/>
              <a:ext cx="1413900" cy="2283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0" name="Google Shape;970;p97"/>
            <p:cNvSpPr/>
            <p:nvPr/>
          </p:nvSpPr>
          <p:spPr>
            <a:xfrm>
              <a:off x="1851750" y="2221425"/>
              <a:ext cx="1727700" cy="2283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71" name="Google Shape;971;p97"/>
          <p:cNvSpPr/>
          <p:nvPr/>
        </p:nvSpPr>
        <p:spPr>
          <a:xfrm>
            <a:off x="1334850" y="1301200"/>
            <a:ext cx="64743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ESC (2023)</a:t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2" name="Google Shape;972;p97"/>
          <p:cNvSpPr/>
          <p:nvPr/>
        </p:nvSpPr>
        <p:spPr>
          <a:xfrm>
            <a:off x="6113873" y="2308038"/>
            <a:ext cx="1603800" cy="271800"/>
          </a:xfrm>
          <a:prstGeom prst="rect">
            <a:avLst/>
          </a:prstGeom>
          <a:solidFill>
            <a:srgbClr val="14A44D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98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Society of Cardiology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r>
              <a:rPr lang="en"/>
              <a:t>]</a:t>
            </a:r>
            <a:endParaRPr/>
          </a:p>
        </p:txBody>
      </p:sp>
      <p:sp>
        <p:nvSpPr>
          <p:cNvPr id="978" name="Google Shape;978;p98"/>
          <p:cNvSpPr/>
          <p:nvPr/>
        </p:nvSpPr>
        <p:spPr>
          <a:xfrm>
            <a:off x="1851750" y="1301196"/>
            <a:ext cx="54405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ESC (2023)</a:t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79" name="Google Shape;979;p98"/>
          <p:cNvGrpSpPr/>
          <p:nvPr/>
        </p:nvGrpSpPr>
        <p:grpSpPr>
          <a:xfrm>
            <a:off x="1334739" y="1705825"/>
            <a:ext cx="6474195" cy="1498626"/>
            <a:chOff x="1851750" y="1705900"/>
            <a:chExt cx="5440500" cy="1259350"/>
          </a:xfrm>
        </p:grpSpPr>
        <p:pic>
          <p:nvPicPr>
            <p:cNvPr id="980" name="Google Shape;980;p98"/>
            <p:cNvPicPr preferRelativeResize="0"/>
            <p:nvPr/>
          </p:nvPicPr>
          <p:blipFill rotWithShape="1">
            <a:blip r:embed="rId4">
              <a:alphaModFix/>
            </a:blip>
            <a:srcRect b="0" l="0" r="0" t="61839"/>
            <a:stretch/>
          </p:blipFill>
          <p:spPr>
            <a:xfrm>
              <a:off x="1851750" y="1705900"/>
              <a:ext cx="5440500" cy="1259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1" name="Google Shape;981;p98"/>
            <p:cNvSpPr/>
            <p:nvPr/>
          </p:nvSpPr>
          <p:spPr>
            <a:xfrm>
              <a:off x="5963550" y="1980875"/>
              <a:ext cx="1242300" cy="2283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2" name="Google Shape;982;p98"/>
            <p:cNvSpPr/>
            <p:nvPr/>
          </p:nvSpPr>
          <p:spPr>
            <a:xfrm>
              <a:off x="5005050" y="1980875"/>
              <a:ext cx="958500" cy="228300"/>
            </a:xfrm>
            <a:prstGeom prst="rect">
              <a:avLst/>
            </a:prstGeom>
            <a:solidFill>
              <a:srgbClr val="3B71CA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3" name="Google Shape;983;p98"/>
            <p:cNvSpPr/>
            <p:nvPr/>
          </p:nvSpPr>
          <p:spPr>
            <a:xfrm>
              <a:off x="1851750" y="2457600"/>
              <a:ext cx="1413900" cy="2283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4" name="Google Shape;984;p98"/>
            <p:cNvSpPr/>
            <p:nvPr/>
          </p:nvSpPr>
          <p:spPr>
            <a:xfrm>
              <a:off x="1851750" y="2221425"/>
              <a:ext cx="1727700" cy="2283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85" name="Google Shape;985;p98"/>
          <p:cNvSpPr/>
          <p:nvPr/>
        </p:nvSpPr>
        <p:spPr>
          <a:xfrm>
            <a:off x="1334850" y="1301200"/>
            <a:ext cx="6474300" cy="4047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ESC (2023)</a:t>
            </a:r>
            <a:endParaRPr b="1" sz="1500">
              <a:solidFill>
                <a:srgbClr val="4042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6" name="Google Shape;986;p98"/>
          <p:cNvSpPr/>
          <p:nvPr/>
        </p:nvSpPr>
        <p:spPr>
          <a:xfrm>
            <a:off x="6113873" y="2308038"/>
            <a:ext cx="1603800" cy="271800"/>
          </a:xfrm>
          <a:prstGeom prst="rect">
            <a:avLst/>
          </a:prstGeom>
          <a:solidFill>
            <a:srgbClr val="14A44D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7" name="Google Shape;987;p98"/>
          <p:cNvSpPr/>
          <p:nvPr/>
        </p:nvSpPr>
        <p:spPr>
          <a:xfrm>
            <a:off x="6038429" y="2260894"/>
            <a:ext cx="1823400" cy="382800"/>
          </a:xfrm>
          <a:prstGeom prst="ellipse">
            <a:avLst/>
          </a:prstGeom>
          <a:noFill/>
          <a:ln cap="flat" cmpd="sng" w="28575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88" name="Google Shape;988;p98"/>
          <p:cNvCxnSpPr/>
          <p:nvPr/>
        </p:nvCxnSpPr>
        <p:spPr>
          <a:xfrm rot="10800000">
            <a:off x="7827475" y="2650000"/>
            <a:ext cx="367800" cy="603600"/>
          </a:xfrm>
          <a:prstGeom prst="straightConnector1">
            <a:avLst/>
          </a:prstGeom>
          <a:noFill/>
          <a:ln cap="flat" cmpd="sng" w="19050">
            <a:solidFill>
              <a:srgbClr val="DF382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89" name="Google Shape;989;p98"/>
          <p:cNvSpPr txBox="1"/>
          <p:nvPr/>
        </p:nvSpPr>
        <p:spPr>
          <a:xfrm>
            <a:off x="7101325" y="3259900"/>
            <a:ext cx="159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Strong wording!</a:t>
            </a:r>
            <a:endParaRPr sz="13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9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Suppressive antimicrobial therapy </a:t>
            </a:r>
            <a:r>
              <a:rPr b="0" lang="en"/>
              <a:t>in endocarditis</a:t>
            </a:r>
            <a:endParaRPr b="0"/>
          </a:p>
        </p:txBody>
      </p:sp>
      <p:sp>
        <p:nvSpPr>
          <p:cNvPr id="995" name="Google Shape;995;p99"/>
          <p:cNvSpPr txBox="1"/>
          <p:nvPr>
            <p:ph idx="2" type="body"/>
          </p:nvPr>
        </p:nvSpPr>
        <p:spPr>
          <a:xfrm>
            <a:off x="5174225" y="16574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Review the </a:t>
            </a:r>
            <a:r>
              <a:rPr b="1" lang="en">
                <a:solidFill>
                  <a:srgbClr val="858585"/>
                </a:solidFill>
              </a:rPr>
              <a:t>current guidelines</a:t>
            </a:r>
            <a:r>
              <a:rPr lang="en">
                <a:solidFill>
                  <a:srgbClr val="858585"/>
                </a:solidFill>
              </a:rPr>
              <a:t> for suppressive antimicrobial therapy (SAT) in endocarditis </a:t>
            </a:r>
            <a:endParaRPr>
              <a:solidFill>
                <a:srgbClr val="858585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Examine </a:t>
            </a:r>
            <a:r>
              <a:rPr b="1" lang="en">
                <a:solidFill>
                  <a:srgbClr val="3B71CA"/>
                </a:solidFill>
              </a:rPr>
              <a:t>RCT &amp; large prospective cohort studies</a:t>
            </a:r>
            <a:r>
              <a:rPr lang="en"/>
              <a:t> of SAT in endocarditis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This won’t take long either as </a:t>
            </a:r>
            <a:r>
              <a:rPr b="1" lang="en">
                <a:solidFill>
                  <a:srgbClr val="DF382C"/>
                </a:solidFill>
              </a:rPr>
              <a:t>there aren’t any</a:t>
            </a:r>
            <a:endParaRPr b="1">
              <a:solidFill>
                <a:srgbClr val="DF382C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 guess we are left talking about </a:t>
            </a:r>
            <a:r>
              <a:rPr b="1" lang="en"/>
              <a:t>large case series</a:t>
            </a:r>
            <a:r>
              <a:rPr lang="en"/>
              <a:t> then…</a:t>
            </a:r>
            <a:endParaRPr/>
          </a:p>
        </p:txBody>
      </p:sp>
      <p:pic>
        <p:nvPicPr>
          <p:cNvPr id="996" name="Google Shape;996;p99" title="frame (6).png"/>
          <p:cNvPicPr preferRelativeResize="0"/>
          <p:nvPr/>
        </p:nvPicPr>
        <p:blipFill rotWithShape="1">
          <a:blip r:embed="rId3">
            <a:alphaModFix/>
          </a:blip>
          <a:srcRect b="12179" l="12368" r="12262" t="12080"/>
          <a:stretch/>
        </p:blipFill>
        <p:spPr>
          <a:xfrm>
            <a:off x="7683800" y="102225"/>
            <a:ext cx="1300500" cy="13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0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Horne et al, 2024 </a:t>
            </a:r>
            <a:r>
              <a:rPr lang="en"/>
              <a:t>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3</a:t>
            </a:r>
            <a:r>
              <a:rPr lang="en"/>
              <a:t>] </a:t>
            </a:r>
            <a:endParaRPr/>
          </a:p>
        </p:txBody>
      </p:sp>
      <p:sp>
        <p:nvSpPr>
          <p:cNvPr id="1002" name="Google Shape;1002;p100"/>
          <p:cNvSpPr txBox="1"/>
          <p:nvPr>
            <p:ph idx="1" type="body"/>
          </p:nvPr>
        </p:nvSpPr>
        <p:spPr>
          <a:xfrm>
            <a:off x="729450" y="1393075"/>
            <a:ext cx="4942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review on “The Use of Long-term Antibiotics for Suppression of Bacterial Infections”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It won’t tell you anything you don’t already know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It’s a review, not a </a:t>
            </a:r>
            <a:r>
              <a:rPr i="1" lang="en"/>
              <a:t>systematic</a:t>
            </a:r>
            <a:r>
              <a:rPr lang="en"/>
              <a:t> review</a:t>
            </a:r>
            <a:endParaRPr/>
          </a:p>
        </p:txBody>
      </p:sp>
      <p:pic>
        <p:nvPicPr>
          <p:cNvPr id="1003" name="Google Shape;1003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800" y="1393075"/>
            <a:ext cx="2746350" cy="36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Google Shape;1008;p101" title="Rpl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400" y="499825"/>
            <a:ext cx="5804600" cy="46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0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Horne et al, 2024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3</a:t>
            </a:r>
            <a:r>
              <a:rPr lang="en"/>
              <a:t>] </a:t>
            </a:r>
            <a:endParaRPr/>
          </a:p>
        </p:txBody>
      </p:sp>
      <p:sp>
        <p:nvSpPr>
          <p:cNvPr id="1010" name="Google Shape;1010;p101"/>
          <p:cNvSpPr txBox="1"/>
          <p:nvPr/>
        </p:nvSpPr>
        <p:spPr>
          <a:xfrm>
            <a:off x="141450" y="3239750"/>
            <a:ext cx="3348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Abbreviations:</a:t>
            </a:r>
            <a:endParaRPr sz="13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PJI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 Periprosthetic Joint Infections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VGI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 Vascular Graft Infections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CIED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 Cardiac Implantable Electronic Device Infections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3B71CA"/>
              </a:buClr>
              <a:buSzPts val="1300"/>
              <a:buFont typeface="Open Sans"/>
              <a:buChar char="○"/>
            </a:pPr>
            <a:r>
              <a:rPr b="1" i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Most are LVADs</a:t>
            </a:r>
            <a:endParaRPr b="1" i="1" sz="1300">
              <a:solidFill>
                <a:srgbClr val="3B71C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OM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 Osteomyelitis and Spinal Hardware Infections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6635"/>
                </a:solidFill>
              </a:rPr>
              <a:t>Case 1:</a:t>
            </a:r>
            <a:r>
              <a:rPr lang="en"/>
              <a:t> Physical exam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Vitals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115/65  |  93 bpm  |  36.8 °C  |  94%  |  </a:t>
            </a:r>
            <a:r>
              <a:rPr b="1" lang="en" sz="1400">
                <a:solidFill>
                  <a:srgbClr val="3B71CA"/>
                </a:solidFill>
              </a:rPr>
              <a:t>42.68</a:t>
            </a:r>
            <a:r>
              <a:rPr lang="en" sz="1400"/>
              <a:t> </a:t>
            </a:r>
            <a:r>
              <a:rPr lang="en" sz="1400">
                <a:solidFill>
                  <a:schemeClr val="accent1"/>
                </a:solidFill>
              </a:rPr>
              <a:t>kg/m² 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Gen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alert and oriented, NAD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ENT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EOMI grossly, sclera color: anicteric sclerae; MMM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Resp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normal respiratory effort </a:t>
            </a:r>
            <a:r>
              <a:rPr b="1" lang="en" sz="1400">
                <a:solidFill>
                  <a:srgbClr val="3B71CA"/>
                </a:solidFill>
              </a:rPr>
              <a:t>on 5L O2</a:t>
            </a:r>
            <a:r>
              <a:rPr lang="en" sz="1400">
                <a:solidFill>
                  <a:schemeClr val="accent1"/>
                </a:solidFill>
              </a:rPr>
              <a:t>, symmetric chest rise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CV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irregular but </a:t>
            </a:r>
            <a:r>
              <a:rPr b="1" lang="en" sz="1400">
                <a:solidFill>
                  <a:srgbClr val="0C622E"/>
                </a:solidFill>
              </a:rPr>
              <a:t>no murmurs</a:t>
            </a:r>
            <a:r>
              <a:rPr lang="en" sz="1400">
                <a:solidFill>
                  <a:schemeClr val="accent1"/>
                </a:solidFill>
              </a:rPr>
              <a:t>; extremities perfused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GI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non-distended; no rebound or guarding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Ext</a:t>
            </a:r>
            <a:r>
              <a:rPr lang="en" sz="1400"/>
              <a:t>: </a:t>
            </a:r>
            <a:r>
              <a:rPr lang="en" sz="1400">
                <a:solidFill>
                  <a:schemeClr val="accent1"/>
                </a:solidFill>
              </a:rPr>
              <a:t>no clubbing or cyanosis; </a:t>
            </a:r>
            <a:r>
              <a:rPr b="1" lang="en" sz="1400">
                <a:solidFill>
                  <a:srgbClr val="3B71CA"/>
                </a:solidFill>
              </a:rPr>
              <a:t>1+ BLE edema</a:t>
            </a:r>
            <a:r>
              <a:rPr lang="en" sz="1400"/>
              <a:t>; </a:t>
            </a:r>
            <a:r>
              <a:rPr lang="en" sz="1400">
                <a:solidFill>
                  <a:schemeClr val="accent1"/>
                </a:solidFill>
              </a:rPr>
              <a:t>RUE AVF w/ thrill but</a:t>
            </a:r>
            <a:r>
              <a:rPr lang="en" sz="1400"/>
              <a:t> </a:t>
            </a:r>
            <a:r>
              <a:rPr b="1" lang="en" sz="1400">
                <a:solidFill>
                  <a:srgbClr val="0C622E"/>
                </a:solidFill>
              </a:rPr>
              <a:t>no TTP, calor, or </a:t>
            </a:r>
            <a:r>
              <a:rPr b="1" lang="en" sz="1400">
                <a:solidFill>
                  <a:srgbClr val="0C622E"/>
                </a:solidFill>
              </a:rPr>
              <a:t>discharge</a:t>
            </a:r>
            <a:endParaRPr b="1" sz="1400">
              <a:solidFill>
                <a:srgbClr val="0C622E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" name="Google Shape;1015;p102" title="Rpl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400" y="499825"/>
            <a:ext cx="5804600" cy="464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102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Horne et al, 2024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4"/>
              </a:rPr>
              <a:t>3</a:t>
            </a:r>
            <a:r>
              <a:rPr lang="en"/>
              <a:t>] </a:t>
            </a:r>
            <a:endParaRPr/>
          </a:p>
        </p:txBody>
      </p:sp>
      <p:sp>
        <p:nvSpPr>
          <p:cNvPr id="1017" name="Google Shape;1017;p102"/>
          <p:cNvSpPr txBox="1"/>
          <p:nvPr/>
        </p:nvSpPr>
        <p:spPr>
          <a:xfrm>
            <a:off x="141450" y="3239750"/>
            <a:ext cx="3348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Abbreviations:</a:t>
            </a:r>
            <a:endParaRPr sz="13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PJI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 Periprosthetic Joint Infections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VGI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 Vascular Graft Infections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CIED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 Cardiac Implantable Electronic Device Infections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3B71CA"/>
              </a:buClr>
              <a:buSzPts val="1300"/>
              <a:buFont typeface="Open Sans"/>
              <a:buChar char="○"/>
            </a:pPr>
            <a:r>
              <a:rPr b="1" i="1" lang="en" sz="1300">
                <a:solidFill>
                  <a:srgbClr val="3B71CA"/>
                </a:solidFill>
                <a:latin typeface="Open Sans"/>
                <a:ea typeface="Open Sans"/>
                <a:cs typeface="Open Sans"/>
                <a:sym typeface="Open Sans"/>
              </a:rPr>
              <a:t>Most are </a:t>
            </a:r>
            <a:r>
              <a:rPr b="1" i="1" lang="en" sz="1300">
                <a:solidFill>
                  <a:srgbClr val="DF382C"/>
                </a:solidFill>
                <a:latin typeface="Open Sans"/>
                <a:ea typeface="Open Sans"/>
                <a:cs typeface="Open Sans"/>
                <a:sym typeface="Open Sans"/>
              </a:rPr>
              <a:t>LVADs</a:t>
            </a:r>
            <a:endParaRPr b="1" i="1" sz="1300">
              <a:solidFill>
                <a:srgbClr val="DF38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OM </a:t>
            </a:r>
            <a:r>
              <a:rPr lang="en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 Osteomyelitis and Spinal Hardware Infections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8" name="Google Shape;1018;p102"/>
          <p:cNvSpPr/>
          <p:nvPr/>
        </p:nvSpPr>
        <p:spPr>
          <a:xfrm>
            <a:off x="6997575" y="1197700"/>
            <a:ext cx="990300" cy="3555300"/>
          </a:xfrm>
          <a:prstGeom prst="rect">
            <a:avLst/>
          </a:prstGeom>
          <a:noFill/>
          <a:ln cap="flat" cmpd="sng" w="38100">
            <a:solidFill>
              <a:srgbClr val="DF38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19" name="Google Shape;1019;p102"/>
          <p:cNvCxnSpPr/>
          <p:nvPr/>
        </p:nvCxnSpPr>
        <p:spPr>
          <a:xfrm flipH="1" rot="10800000">
            <a:off x="2470850" y="3791125"/>
            <a:ext cx="4715400" cy="669600"/>
          </a:xfrm>
          <a:prstGeom prst="straightConnector1">
            <a:avLst/>
          </a:prstGeom>
          <a:noFill/>
          <a:ln cap="flat" cmpd="sng" w="28575">
            <a:solidFill>
              <a:srgbClr val="DF382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0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Suppressive antimicrobial therapy </a:t>
            </a:r>
            <a:r>
              <a:rPr b="0" lang="en"/>
              <a:t>in endocarditis</a:t>
            </a:r>
            <a:endParaRPr b="0"/>
          </a:p>
        </p:txBody>
      </p:sp>
      <p:sp>
        <p:nvSpPr>
          <p:cNvPr id="1025" name="Google Shape;1025;p103"/>
          <p:cNvSpPr txBox="1"/>
          <p:nvPr>
            <p:ph idx="2" type="body"/>
          </p:nvPr>
        </p:nvSpPr>
        <p:spPr>
          <a:xfrm>
            <a:off x="5174225" y="16574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Review the </a:t>
            </a:r>
            <a:r>
              <a:rPr b="1" lang="en">
                <a:solidFill>
                  <a:srgbClr val="858585"/>
                </a:solidFill>
              </a:rPr>
              <a:t>current guidelines</a:t>
            </a:r>
            <a:r>
              <a:rPr lang="en">
                <a:solidFill>
                  <a:srgbClr val="858585"/>
                </a:solidFill>
              </a:rPr>
              <a:t> for suppressive antimicrobial therapy (SAT) in endocarditis </a:t>
            </a:r>
            <a:endParaRPr>
              <a:solidFill>
                <a:srgbClr val="858585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Char char="●"/>
            </a:pPr>
            <a:r>
              <a:rPr lang="en">
                <a:solidFill>
                  <a:srgbClr val="858585"/>
                </a:solidFill>
              </a:rPr>
              <a:t>Examine </a:t>
            </a:r>
            <a:r>
              <a:rPr b="1" lang="en">
                <a:solidFill>
                  <a:srgbClr val="858585"/>
                </a:solidFill>
              </a:rPr>
              <a:t>RCT &amp; large prospective cohort studies</a:t>
            </a:r>
            <a:r>
              <a:rPr lang="en">
                <a:solidFill>
                  <a:srgbClr val="858585"/>
                </a:solidFill>
              </a:rPr>
              <a:t> of SAT in endocarditis </a:t>
            </a:r>
            <a:endParaRPr>
              <a:solidFill>
                <a:srgbClr val="858585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 guess we are left talking about </a:t>
            </a:r>
            <a:r>
              <a:rPr b="1" lang="en">
                <a:solidFill>
                  <a:srgbClr val="DF382C"/>
                </a:solidFill>
              </a:rPr>
              <a:t>large </a:t>
            </a:r>
            <a:r>
              <a:rPr b="1" lang="en">
                <a:solidFill>
                  <a:srgbClr val="DF382C"/>
                </a:solidFill>
              </a:rPr>
              <a:t>case series</a:t>
            </a:r>
            <a:r>
              <a:rPr lang="en">
                <a:solidFill>
                  <a:srgbClr val="DF382C"/>
                </a:solidFill>
              </a:rPr>
              <a:t> </a:t>
            </a:r>
            <a:r>
              <a:rPr lang="en"/>
              <a:t>then…</a:t>
            </a:r>
            <a:endParaRPr/>
          </a:p>
        </p:txBody>
      </p:sp>
      <p:pic>
        <p:nvPicPr>
          <p:cNvPr id="1026" name="Google Shape;1026;p103" title="frame (6).png"/>
          <p:cNvPicPr preferRelativeResize="0"/>
          <p:nvPr/>
        </p:nvPicPr>
        <p:blipFill rotWithShape="1">
          <a:blip r:embed="rId3">
            <a:alphaModFix/>
          </a:blip>
          <a:srcRect b="12179" l="12368" r="12262" t="12080"/>
          <a:stretch/>
        </p:blipFill>
        <p:spPr>
          <a:xfrm>
            <a:off x="7683800" y="102225"/>
            <a:ext cx="1300500" cy="13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04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studies </a:t>
            </a:r>
            <a:r>
              <a:rPr lang="en">
                <a:solidFill>
                  <a:srgbClr val="9E9E9E"/>
                </a:solidFill>
              </a:rPr>
              <a:t>(Beaumont, Lemmet)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032" name="Google Shape;1032;p104"/>
          <p:cNvSpPr txBox="1"/>
          <p:nvPr>
            <p:ph idx="1" type="body"/>
          </p:nvPr>
        </p:nvSpPr>
        <p:spPr>
          <a:xfrm>
            <a:off x="729450" y="1393075"/>
            <a:ext cx="5667000" cy="31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France, they have </a:t>
            </a:r>
            <a:r>
              <a:rPr b="1" lang="en">
                <a:solidFill>
                  <a:srgbClr val="DF382C"/>
                </a:solidFill>
              </a:rPr>
              <a:t>m</a:t>
            </a:r>
            <a:r>
              <a:rPr b="1" lang="en">
                <a:solidFill>
                  <a:srgbClr val="DF382C"/>
                </a:solidFill>
              </a:rPr>
              <a:t>ultidisciplinary endocarditis teams</a:t>
            </a:r>
            <a:r>
              <a:rPr lang="en"/>
              <a:t> (METs) at many of their tertiary care centers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Comprised of infectious diseases, cardiology, surgery, radiology, pharmacy, and other </a:t>
            </a:r>
            <a:r>
              <a:rPr lang="en"/>
              <a:t>specialists</a:t>
            </a:r>
            <a:r>
              <a:rPr lang="en"/>
              <a:t> (e.g. microbiology, neurology)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Have regularly scheduled meetings (like </a:t>
            </a:r>
            <a:r>
              <a:rPr b="1" lang="en">
                <a:solidFill>
                  <a:srgbClr val="3B71CA"/>
                </a:solidFill>
              </a:rPr>
              <a:t>tumor board for IE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3" name="Google Shape;1033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850" y="1320450"/>
            <a:ext cx="2442749" cy="2432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05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studies </a:t>
            </a:r>
            <a:r>
              <a:rPr lang="en">
                <a:solidFill>
                  <a:srgbClr val="9E9E9E"/>
                </a:solidFill>
              </a:rPr>
              <a:t>(Beaumont, Lemmet)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039" name="Google Shape;1039;p105"/>
          <p:cNvSpPr txBox="1"/>
          <p:nvPr>
            <p:ph idx="1" type="body"/>
          </p:nvPr>
        </p:nvSpPr>
        <p:spPr>
          <a:xfrm>
            <a:off x="729450" y="1393075"/>
            <a:ext cx="5667000" cy="31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France, they have </a:t>
            </a:r>
            <a:r>
              <a:rPr b="1" lang="en">
                <a:solidFill>
                  <a:srgbClr val="DF382C"/>
                </a:solidFill>
              </a:rPr>
              <a:t>multidisciplinary endocarditis teams</a:t>
            </a:r>
            <a:r>
              <a:rPr lang="en"/>
              <a:t> (METs) at many of their tertiary care centers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Comprised of infectious diseases, cardiology, surgery, radiology, pharmacy, and other specialists (e.g. microbiology, neurology)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Have regularly scheduled meetings (like </a:t>
            </a:r>
            <a:r>
              <a:rPr b="1" lang="en">
                <a:solidFill>
                  <a:srgbClr val="3B71CA"/>
                </a:solidFill>
              </a:rPr>
              <a:t>tumor board for IE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0" name="Google Shape;1040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850" y="1320450"/>
            <a:ext cx="2442749" cy="2432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1" name="Google Shape;1041;p105"/>
          <p:cNvGrpSpPr/>
          <p:nvPr/>
        </p:nvGrpSpPr>
        <p:grpSpPr>
          <a:xfrm>
            <a:off x="410950" y="3626300"/>
            <a:ext cx="6914525" cy="1058750"/>
            <a:chOff x="410950" y="3626300"/>
            <a:chExt cx="6914525" cy="1058750"/>
          </a:xfrm>
        </p:grpSpPr>
        <p:pic>
          <p:nvPicPr>
            <p:cNvPr id="1042" name="Google Shape;1042;p105"/>
            <p:cNvPicPr preferRelativeResize="0"/>
            <p:nvPr/>
          </p:nvPicPr>
          <p:blipFill rotWithShape="1">
            <a:blip r:embed="rId4">
              <a:alphaModFix/>
            </a:blip>
            <a:srcRect b="0" l="0" r="0" t="60636"/>
            <a:stretch/>
          </p:blipFill>
          <p:spPr>
            <a:xfrm>
              <a:off x="410950" y="3626300"/>
              <a:ext cx="6914525" cy="1058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3" name="Google Shape;1043;p105"/>
            <p:cNvSpPr/>
            <p:nvPr/>
          </p:nvSpPr>
          <p:spPr>
            <a:xfrm>
              <a:off x="2568850" y="3626300"/>
              <a:ext cx="4488000" cy="259500"/>
            </a:xfrm>
            <a:prstGeom prst="rect">
              <a:avLst/>
            </a:prstGeom>
            <a:solidFill>
              <a:srgbClr val="DF382C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4" name="Google Shape;1044;p105"/>
            <p:cNvSpPr/>
            <p:nvPr/>
          </p:nvSpPr>
          <p:spPr>
            <a:xfrm>
              <a:off x="5932225" y="3885800"/>
              <a:ext cx="1355700" cy="2595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105"/>
            <p:cNvSpPr/>
            <p:nvPr/>
          </p:nvSpPr>
          <p:spPr>
            <a:xfrm>
              <a:off x="410950" y="4108975"/>
              <a:ext cx="1549500" cy="25950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6" name="Google Shape;1046;p105"/>
            <p:cNvSpPr/>
            <p:nvPr/>
          </p:nvSpPr>
          <p:spPr>
            <a:xfrm>
              <a:off x="3528325" y="4108975"/>
              <a:ext cx="2262300" cy="259500"/>
            </a:xfrm>
            <a:prstGeom prst="rect">
              <a:avLst/>
            </a:prstGeom>
            <a:solidFill>
              <a:srgbClr val="3B71CA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105"/>
            <p:cNvSpPr/>
            <p:nvPr/>
          </p:nvSpPr>
          <p:spPr>
            <a:xfrm>
              <a:off x="4453650" y="4368475"/>
              <a:ext cx="2331000" cy="259500"/>
            </a:xfrm>
            <a:prstGeom prst="rect">
              <a:avLst/>
            </a:prstGeom>
            <a:solidFill>
              <a:srgbClr val="3B71CA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06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studies </a:t>
            </a:r>
            <a:r>
              <a:rPr lang="en">
                <a:solidFill>
                  <a:srgbClr val="9E9E9E"/>
                </a:solidFill>
              </a:rPr>
              <a:t>(Beaumont, Lemmet)</a:t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053" name="Google Shape;1053;p106"/>
          <p:cNvSpPr txBox="1"/>
          <p:nvPr>
            <p:ph idx="1" type="body"/>
          </p:nvPr>
        </p:nvSpPr>
        <p:spPr>
          <a:xfrm>
            <a:off x="729450" y="1393075"/>
            <a:ext cx="5667000" cy="31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France, they have </a:t>
            </a:r>
            <a:r>
              <a:rPr b="1" lang="en">
                <a:solidFill>
                  <a:srgbClr val="DF382C"/>
                </a:solidFill>
              </a:rPr>
              <a:t>multidisciplinary endocarditis teams</a:t>
            </a:r>
            <a:r>
              <a:rPr lang="en"/>
              <a:t> (METs) at many of their tertiary care centers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Comprised of infectious diseases, cardiology, surgery, radiology, pharmacy, and other specialists (e.g. microbiology, neurology)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Have regularly scheduled meetings (like </a:t>
            </a:r>
            <a:r>
              <a:rPr b="1" lang="en">
                <a:solidFill>
                  <a:srgbClr val="3B71CA"/>
                </a:solidFill>
              </a:rPr>
              <a:t>tumor board for IE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Relevance</a:t>
            </a:r>
            <a:r>
              <a:rPr lang="en"/>
              <a:t> for this literature review: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They keep </a:t>
            </a:r>
            <a:r>
              <a:rPr b="1" lang="en"/>
              <a:t>large registries</a:t>
            </a:r>
            <a:r>
              <a:rPr lang="en"/>
              <a:t> of their patients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Less intra-consultant variability</a:t>
            </a:r>
            <a:r>
              <a:rPr lang="en"/>
              <a:t> on management decisions </a:t>
            </a:r>
            <a:endParaRPr/>
          </a:p>
        </p:txBody>
      </p:sp>
      <p:pic>
        <p:nvPicPr>
          <p:cNvPr id="1054" name="Google Shape;1054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850" y="1320450"/>
            <a:ext cx="2442749" cy="2432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07"/>
          <p:cNvSpPr txBox="1"/>
          <p:nvPr>
            <p:ph type="title"/>
          </p:nvPr>
        </p:nvSpPr>
        <p:spPr>
          <a:xfrm>
            <a:off x="729450" y="632850"/>
            <a:ext cx="4572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studies</a:t>
            </a:r>
            <a:endParaRPr/>
          </a:p>
        </p:txBody>
      </p:sp>
      <p:grpSp>
        <p:nvGrpSpPr>
          <p:cNvPr id="1060" name="Google Shape;1060;p107"/>
          <p:cNvGrpSpPr/>
          <p:nvPr/>
        </p:nvGrpSpPr>
        <p:grpSpPr>
          <a:xfrm>
            <a:off x="5849779" y="2801250"/>
            <a:ext cx="2148296" cy="2144938"/>
            <a:chOff x="5563625" y="2218523"/>
            <a:chExt cx="2361024" cy="2357852"/>
          </a:xfrm>
        </p:grpSpPr>
        <p:pic>
          <p:nvPicPr>
            <p:cNvPr id="1061" name="Google Shape;1061;p10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63625" y="2447200"/>
              <a:ext cx="2129175" cy="212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2" name="Google Shape;1062;p10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12901" y="2218523"/>
              <a:ext cx="911748" cy="9117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3" name="Google Shape;106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148" y="3009281"/>
            <a:ext cx="1936911" cy="19369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64" name="Google Shape;1064;p107"/>
          <p:cNvGraphicFramePr/>
          <p:nvPr/>
        </p:nvGraphicFramePr>
        <p:xfrm>
          <a:off x="685800" y="160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{D24FCB68-F71A-4CEE-BBDA-54616DD33E83}</a:tableStyleId>
              </a:tblPr>
              <a:tblGrid>
                <a:gridCol w="1371600"/>
                <a:gridCol w="3200400"/>
                <a:gridCol w="3200375"/>
              </a:tblGrid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Beaumont, 2024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Lemmet, 2024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Timeframe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Paris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France (2016-2022)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Strasbourg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France (2020-2023)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Design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Descriptive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case series from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single referral centers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France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 hMerge="1"/>
              </a:tr>
            </a:tbl>
          </a:graphicData>
        </a:graphic>
      </p:graphicFrame>
      <p:pic>
        <p:nvPicPr>
          <p:cNvPr id="1065" name="Google Shape;1065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1588" y="930475"/>
            <a:ext cx="624675" cy="6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250" y="2828600"/>
            <a:ext cx="775375" cy="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4307" y="1062655"/>
            <a:ext cx="426581" cy="426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08"/>
          <p:cNvSpPr txBox="1"/>
          <p:nvPr>
            <p:ph type="title"/>
          </p:nvPr>
        </p:nvSpPr>
        <p:spPr>
          <a:xfrm>
            <a:off x="729450" y="632850"/>
            <a:ext cx="4572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studies</a:t>
            </a:r>
            <a:endParaRPr/>
          </a:p>
        </p:txBody>
      </p:sp>
      <p:graphicFrame>
        <p:nvGraphicFramePr>
          <p:cNvPr id="1073" name="Google Shape;1073;p108"/>
          <p:cNvGraphicFramePr/>
          <p:nvPr/>
        </p:nvGraphicFramePr>
        <p:xfrm>
          <a:off x="685800" y="160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{D24FCB68-F71A-4CEE-BBDA-54616DD33E83}</a:tableStyleId>
              </a:tblPr>
              <a:tblGrid>
                <a:gridCol w="1371600"/>
                <a:gridCol w="3200400"/>
                <a:gridCol w="3200375"/>
              </a:tblGrid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Beaumont, 2024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Lemmet, 2024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Timeframe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Paris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France (2016-2022)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Strasbourg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France (2020-2023)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Design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Descriptive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case series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from </a:t>
                      </a:r>
                      <a:r>
                        <a:rPr b="1"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single referral centers</a:t>
                      </a:r>
                      <a:r>
                        <a:rPr lang="en" sz="13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France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 hMerge="1"/>
              </a:tr>
              <a:tr h="45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Inclusion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Finished </a:t>
                      </a:r>
                      <a:r>
                        <a:rPr b="1" lang="en">
                          <a:solidFill>
                            <a:srgbClr val="3B71C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initial therapy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were recommended to start</a:t>
                      </a:r>
                      <a:r>
                        <a:rPr b="1" lang="en">
                          <a:solidFill>
                            <a:srgbClr val="14A44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SAT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(&amp; started it); Could be native -or- prosthetic valve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 -or- CIED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 hMerge="1"/>
              </a:tr>
              <a:tr h="45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Dx criteria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Definite or possible IE via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2023 Duke-ISCVID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criteria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 based on 2023 ECS criteria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Exclusion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LVADs, vascular graft, Q fever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---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</a:tbl>
          </a:graphicData>
        </a:graphic>
      </p:graphicFrame>
      <p:sp>
        <p:nvSpPr>
          <p:cNvPr id="1074" name="Google Shape;1074;p108"/>
          <p:cNvSpPr/>
          <p:nvPr/>
        </p:nvSpPr>
        <p:spPr>
          <a:xfrm>
            <a:off x="3537440" y="4212969"/>
            <a:ext cx="3428400" cy="858000"/>
          </a:xfrm>
          <a:prstGeom prst="rect">
            <a:avLst/>
          </a:prstGeom>
          <a:solidFill>
            <a:srgbClr val="F1F2F3"/>
          </a:solidFill>
          <a:ln cap="flat" cmpd="sng" w="9525">
            <a:solidFill>
              <a:srgbClr val="4042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04247"/>
                </a:solidFill>
                <a:latin typeface="Open Sans"/>
                <a:ea typeface="Open Sans"/>
                <a:cs typeface="Open Sans"/>
                <a:sym typeface="Open Sans"/>
              </a:rPr>
              <a:t>Abbreviations</a:t>
            </a:r>
            <a:endParaRPr sz="1300">
              <a:solidFill>
                <a:srgbClr val="9FA6B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4A44D"/>
                </a:solidFill>
                <a:latin typeface="Open Sans"/>
                <a:ea typeface="Open Sans"/>
                <a:cs typeface="Open Sans"/>
                <a:sym typeface="Open Sans"/>
              </a:rPr>
              <a:t>SAT 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= Suppressive antimicrobial therapy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IE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= Infective endocarditis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CIED</a:t>
            </a:r>
            <a:r>
              <a:rPr lang="en" sz="1100">
                <a:solidFill>
                  <a:srgbClr val="1A1A1A"/>
                </a:solidFill>
                <a:latin typeface="Open Sans"/>
                <a:ea typeface="Open Sans"/>
                <a:cs typeface="Open Sans"/>
                <a:sym typeface="Open Sans"/>
              </a:rPr>
              <a:t> = Cardiac im­plantable electronic device</a:t>
            </a:r>
            <a:endParaRPr sz="1100">
              <a:solidFill>
                <a:srgbClr val="1A1A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5" name="Google Shape;1075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588" y="930475"/>
            <a:ext cx="624675" cy="6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4307" y="1062655"/>
            <a:ext cx="426581" cy="426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09"/>
          <p:cNvSpPr txBox="1"/>
          <p:nvPr>
            <p:ph type="title"/>
          </p:nvPr>
        </p:nvSpPr>
        <p:spPr>
          <a:xfrm>
            <a:off x="729450" y="632850"/>
            <a:ext cx="4572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French studies</a:t>
            </a:r>
            <a:endParaRPr/>
          </a:p>
        </p:txBody>
      </p:sp>
      <p:graphicFrame>
        <p:nvGraphicFramePr>
          <p:cNvPr id="1082" name="Google Shape;1082;p109"/>
          <p:cNvGraphicFramePr/>
          <p:nvPr/>
        </p:nvGraphicFramePr>
        <p:xfrm>
          <a:off x="685800" y="160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{D24FCB68-F71A-4CEE-BBDA-54616DD33E83}</a:tableStyleId>
              </a:tblPr>
              <a:tblGrid>
                <a:gridCol w="1371600"/>
                <a:gridCol w="3200400"/>
                <a:gridCol w="3200375"/>
              </a:tblGrid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Beaumont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(Paris, 2016-2022)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0424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Lemmet 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(Strasbourg, 2020-2023)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Patients</a:t>
                      </a:r>
                      <a:endParaRPr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 or CIED (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</a:t>
                      </a: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IE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or CIED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n=</a:t>
                      </a:r>
                      <a:r>
                        <a:rPr b="1" lang="en">
                          <a:solidFill>
                            <a:srgbClr val="DF382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Outcomes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Mortality 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Relapse (infection with same pathogen)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Side effects of SAT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 hMerge="1"/>
              </a:tr>
              <a:tr h="41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Duration of follow up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 years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 years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  <a:tr h="408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 notes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Supplemented </a:t>
                      </a:r>
                      <a:r>
                        <a:rPr b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mortality analysis with a national database</a:t>
                      </a: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capture out of hospital deaths (but couldn’t ascertain reason for death)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/>
                </a:tc>
              </a:tr>
            </a:tbl>
          </a:graphicData>
        </a:graphic>
      </p:graphicFrame>
      <p:pic>
        <p:nvPicPr>
          <p:cNvPr id="1083" name="Google Shape;1083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588" y="930475"/>
            <a:ext cx="624675" cy="6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307" y="1062655"/>
            <a:ext cx="426581" cy="426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10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Demographics [</a:t>
            </a: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090" name="Google Shape;1090;p110"/>
          <p:cNvSpPr txBox="1"/>
          <p:nvPr>
            <p:ph idx="1" type="body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DF382C"/>
                </a:solidFill>
              </a:rPr>
              <a:t>42 patients</a:t>
            </a:r>
            <a:r>
              <a:rPr lang="en"/>
              <a:t> included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Majority </a:t>
            </a:r>
            <a:r>
              <a:rPr b="1" lang="en"/>
              <a:t>male</a:t>
            </a:r>
            <a:r>
              <a:rPr lang="en"/>
              <a:t> (86%)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Median </a:t>
            </a:r>
            <a:r>
              <a:rPr b="1" lang="en"/>
              <a:t>age 73</a:t>
            </a:r>
            <a:r>
              <a:rPr lang="en"/>
              <a:t> (IQR 61-82)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High charlson comorbidity index </a:t>
            </a:r>
            <a:r>
              <a:rPr b="1" lang="en"/>
              <a:t>median = </a:t>
            </a:r>
            <a:r>
              <a:rPr b="1" lang="en"/>
              <a:t>3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95%</a:t>
            </a:r>
            <a:r>
              <a:rPr lang="en"/>
              <a:t> had at </a:t>
            </a:r>
            <a:r>
              <a:rPr b="1" lang="en"/>
              <a:t>least one </a:t>
            </a:r>
            <a:r>
              <a:rPr b="1" lang="en"/>
              <a:t>prosthetic</a:t>
            </a:r>
            <a:r>
              <a:rPr b="1" lang="en"/>
              <a:t> </a:t>
            </a:r>
            <a:r>
              <a:rPr lang="en"/>
              <a:t>cardiac device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Only </a:t>
            </a:r>
            <a:r>
              <a:rPr b="1" lang="en">
                <a:solidFill>
                  <a:srgbClr val="DF382C"/>
                </a:solidFill>
              </a:rPr>
              <a:t>one PWID</a:t>
            </a:r>
            <a:r>
              <a:rPr lang="en"/>
              <a:t> (person who injects drugs)</a:t>
            </a:r>
            <a:endParaRPr/>
          </a:p>
        </p:txBody>
      </p:sp>
      <p:pic>
        <p:nvPicPr>
          <p:cNvPr id="1091" name="Google Shape;1091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11"/>
          <p:cNvSpPr txBox="1"/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Beaumont (2024): </a:t>
            </a:r>
            <a:r>
              <a:rPr lang="en"/>
              <a:t>Pathogens</a:t>
            </a:r>
            <a:r>
              <a:rPr lang="en"/>
              <a:t> [</a:t>
            </a:r>
            <a:r>
              <a:rPr lang="en">
                <a:solidFill>
                  <a:schemeClr val="accent5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</a:t>
            </a:r>
            <a:r>
              <a:rPr lang="en"/>
              <a:t>]</a:t>
            </a:r>
            <a:endParaRPr/>
          </a:p>
        </p:txBody>
      </p:sp>
      <p:sp>
        <p:nvSpPr>
          <p:cNvPr id="1097" name="Google Shape;1097;p111"/>
          <p:cNvSpPr txBox="1"/>
          <p:nvPr>
            <p:ph idx="1" type="body"/>
          </p:nvPr>
        </p:nvSpPr>
        <p:spPr>
          <a:xfrm>
            <a:off x="729450" y="1393075"/>
            <a:ext cx="3439500" cy="34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42 cases were </a:t>
            </a:r>
            <a:r>
              <a:rPr b="1" lang="en">
                <a:solidFill>
                  <a:srgbClr val="896110"/>
                </a:solidFill>
              </a:rPr>
              <a:t>community-acquired</a:t>
            </a:r>
            <a:endParaRPr b="1">
              <a:solidFill>
                <a:srgbClr val="896110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Enterococcus faecalis (36%)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Staphylococcus aureus (29%)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>
                <a:solidFill>
                  <a:srgbClr val="DF382C"/>
                </a:solidFill>
              </a:rPr>
              <a:t>11</a:t>
            </a:r>
            <a:r>
              <a:rPr b="1" lang="en"/>
              <a:t> of these </a:t>
            </a:r>
            <a:r>
              <a:rPr b="1" lang="en">
                <a:solidFill>
                  <a:srgbClr val="DF382C"/>
                </a:solidFill>
              </a:rPr>
              <a:t>12 cases</a:t>
            </a:r>
            <a:r>
              <a:rPr lang="en"/>
              <a:t> were </a:t>
            </a:r>
            <a:r>
              <a:rPr b="1" lang="en">
                <a:solidFill>
                  <a:srgbClr val="DF382C"/>
                </a:solidFill>
              </a:rPr>
              <a:t>MSSA</a:t>
            </a:r>
            <a:endParaRPr b="1">
              <a:solidFill>
                <a:srgbClr val="DF382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8" name="Google Shape;1098;p111" title="Rplot.png"/>
          <p:cNvPicPr preferRelativeResize="0"/>
          <p:nvPr/>
        </p:nvPicPr>
        <p:blipFill rotWithShape="1">
          <a:blip r:embed="rId4">
            <a:alphaModFix/>
          </a:blip>
          <a:srcRect b="46524" l="0" r="36208" t="0"/>
          <a:stretch/>
        </p:blipFill>
        <p:spPr>
          <a:xfrm>
            <a:off x="4212975" y="2398075"/>
            <a:ext cx="3038025" cy="13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11" title="Rplot.png"/>
          <p:cNvPicPr preferRelativeResize="0"/>
          <p:nvPr/>
        </p:nvPicPr>
        <p:blipFill rotWithShape="1">
          <a:blip r:embed="rId4">
            <a:alphaModFix/>
          </a:blip>
          <a:srcRect b="22018" l="29542" r="50075" t="60825"/>
          <a:stretch/>
        </p:blipFill>
        <p:spPr>
          <a:xfrm>
            <a:off x="4212975" y="3773375"/>
            <a:ext cx="1450725" cy="65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3574" y="632849"/>
            <a:ext cx="1253300" cy="12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