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</p:sldIdLst>
  <p:sldSz cy="5143500" cx="9144000"/>
  <p:notesSz cx="6858000" cy="9144000"/>
  <p:embeddedFontLst>
    <p:embeddedFont>
      <p:font typeface="Raleway"/>
      <p:regular r:id="rId59"/>
      <p:bold r:id="rId60"/>
      <p:italic r:id="rId61"/>
      <p:boldItalic r:id="rId62"/>
    </p:embeddedFont>
    <p:embeddedFont>
      <p:font typeface="Roboto"/>
      <p:regular r:id="rId63"/>
      <p:bold r:id="rId64"/>
      <p:italic r:id="rId65"/>
      <p:boldItalic r:id="rId66"/>
    </p:embeddedFont>
    <p:embeddedFont>
      <p:font typeface="Lato"/>
      <p:regular r:id="rId67"/>
      <p:bold r:id="rId68"/>
      <p:italic r:id="rId69"/>
      <p:boldItalic r:id="rId70"/>
    </p:embeddedFont>
    <p:embeddedFont>
      <p:font typeface="Open Sans SemiBold"/>
      <p:regular r:id="rId71"/>
      <p:bold r:id="rId72"/>
      <p:italic r:id="rId73"/>
      <p:boldItalic r:id="rId74"/>
    </p:embeddedFont>
    <p:embeddedFont>
      <p:font typeface="Open Sans"/>
      <p:regular r:id="rId75"/>
      <p:bold r:id="rId76"/>
      <p:italic r:id="rId77"/>
      <p:boldItalic r:id="rId7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BB56987-0B2A-4B59-A23A-F6F7B631EFB7}">
  <a:tblStyle styleId="{3BB56987-0B2A-4B59-A23A-F6F7B631EFB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font" Target="fonts/OpenSansSemiBold-italic.fntdata"/><Relationship Id="rId72" Type="http://schemas.openxmlformats.org/officeDocument/2006/relationships/font" Target="fonts/OpenSansSemiBold-bold.fntdata"/><Relationship Id="rId31" Type="http://schemas.openxmlformats.org/officeDocument/2006/relationships/slide" Target="slides/slide25.xml"/><Relationship Id="rId75" Type="http://schemas.openxmlformats.org/officeDocument/2006/relationships/font" Target="fonts/OpenSans-regular.fntdata"/><Relationship Id="rId30" Type="http://schemas.openxmlformats.org/officeDocument/2006/relationships/slide" Target="slides/slide24.xml"/><Relationship Id="rId74" Type="http://schemas.openxmlformats.org/officeDocument/2006/relationships/font" Target="fonts/OpenSansSemiBold-boldItalic.fntdata"/><Relationship Id="rId33" Type="http://schemas.openxmlformats.org/officeDocument/2006/relationships/slide" Target="slides/slide27.xml"/><Relationship Id="rId77" Type="http://schemas.openxmlformats.org/officeDocument/2006/relationships/font" Target="fonts/OpenSans-italic.fntdata"/><Relationship Id="rId32" Type="http://schemas.openxmlformats.org/officeDocument/2006/relationships/slide" Target="slides/slide26.xml"/><Relationship Id="rId76" Type="http://schemas.openxmlformats.org/officeDocument/2006/relationships/font" Target="fonts/OpenSans-bold.fntdata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78" Type="http://schemas.openxmlformats.org/officeDocument/2006/relationships/font" Target="fonts/OpenSans-boldItalic.fntdata"/><Relationship Id="rId71" Type="http://schemas.openxmlformats.org/officeDocument/2006/relationships/font" Target="fonts/OpenSansSemiBold-regular.fntdata"/><Relationship Id="rId70" Type="http://schemas.openxmlformats.org/officeDocument/2006/relationships/font" Target="fonts/Lato-boldItalic.fntdata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font" Target="fonts/Raleway-boldItalic.fntdata"/><Relationship Id="rId61" Type="http://schemas.openxmlformats.org/officeDocument/2006/relationships/font" Target="fonts/Raleway-italic.fntdata"/><Relationship Id="rId20" Type="http://schemas.openxmlformats.org/officeDocument/2006/relationships/slide" Target="slides/slide14.xml"/><Relationship Id="rId64" Type="http://schemas.openxmlformats.org/officeDocument/2006/relationships/font" Target="fonts/Roboto-bold.fntdata"/><Relationship Id="rId63" Type="http://schemas.openxmlformats.org/officeDocument/2006/relationships/font" Target="fonts/Roboto-regular.fntdata"/><Relationship Id="rId22" Type="http://schemas.openxmlformats.org/officeDocument/2006/relationships/slide" Target="slides/slide16.xml"/><Relationship Id="rId66" Type="http://schemas.openxmlformats.org/officeDocument/2006/relationships/font" Target="fonts/Roboto-boldItalic.fntdata"/><Relationship Id="rId21" Type="http://schemas.openxmlformats.org/officeDocument/2006/relationships/slide" Target="slides/slide15.xml"/><Relationship Id="rId65" Type="http://schemas.openxmlformats.org/officeDocument/2006/relationships/font" Target="fonts/Roboto-italic.fntdata"/><Relationship Id="rId24" Type="http://schemas.openxmlformats.org/officeDocument/2006/relationships/slide" Target="slides/slide18.xml"/><Relationship Id="rId68" Type="http://schemas.openxmlformats.org/officeDocument/2006/relationships/font" Target="fonts/Lato-bold.fntdata"/><Relationship Id="rId23" Type="http://schemas.openxmlformats.org/officeDocument/2006/relationships/slide" Target="slides/slide17.xml"/><Relationship Id="rId67" Type="http://schemas.openxmlformats.org/officeDocument/2006/relationships/font" Target="fonts/Lato-regular.fntdata"/><Relationship Id="rId60" Type="http://schemas.openxmlformats.org/officeDocument/2006/relationships/font" Target="fonts/Raleway-bold.fnt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font" Target="fonts/Lato-italic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font" Target="fonts/Raleway-regular.fntdata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pubmed.ncbi.nlm.nih.gov/28203777/" TargetMode="Externa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ec131a6aa2_0_9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ec131a6aa2_0_9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ec131a6aa2_0_9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2ec131a6aa2_0_9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ec131a6aa2_0_9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2ec131a6aa2_0_9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ec131a6aa2_0_9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2ec131a6aa2_0_9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ec131a6aa2_0_18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2ec131a6aa2_0_18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ec131a6aa2_0_18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2ec131a6aa2_0_18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ec131a6aa2_0_18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2ec131a6aa2_0_18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ec131a6aa2_0_18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2ec131a6aa2_0_18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ec131a6aa2_0_18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2ec131a6aa2_0_18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ec131a6aa2_0_19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2ec131a6aa2_0_19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ec131a6aa2_0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ec131a6aa2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ec131a6aa2_0_19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2ec131a6aa2_0_19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ec131a6aa2_0_19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2ec131a6aa2_0_19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ec131a6aa2_0_19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2ec131a6aa2_0_19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2ec131a6aa2_0_19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2ec131a6aa2_0_19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2ec131a6aa2_0_19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2ec131a6aa2_0_19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ec131a6aa2_0_19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2ec131a6aa2_0_19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2ec131a6aa2_0_17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2ec131a6aa2_0_17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ec9753a6d5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2ec9753a6d5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2ec9753a6d5_0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2ec9753a6d5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ec131a6aa2_0_18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2ec131a6aa2_0_18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ec131a6aa2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ec131a6aa2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2ec9753a6d5_0_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2ec9753a6d5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2ec9753a6d5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2ec9753a6d5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ec9753a6d5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2ec9753a6d5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2ec131a6aa2_0_17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2ec131a6aa2_0_17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2ec9753a6d5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2ec9753a6d5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2ec9753a6d5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2ec9753a6d5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ec9753a6d5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2ec9753a6d5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2ec9753a6d5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2ec9753a6d5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2ec9753a6d5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2ec9753a6d5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2ec9753a6d5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2ec9753a6d5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ec131a6aa2_0_8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ec131a6aa2_0_8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2ec9753a6d5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2ec9753a6d5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2ec9753a6d5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2ec9753a6d5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2ec9753a6d5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2ec9753a6d5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2ec9753a6d5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2ec9753a6d5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2ec9753a6d5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2ec9753a6d5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2ec131a6aa2_0_17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2ec131a6aa2_0_17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2ec131a6aa2_0_17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2ec131a6aa2_0_17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Risk of ventriculitis study (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https://pubmed.ncbi.nlm.nih.gov/28203777/</a:t>
            </a:r>
            <a:r>
              <a:rPr lang="en"/>
              <a:t>) see https://emcrit.org/ibcc/evd/</a:t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2ec131a6aa2_0_18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2ec131a6aa2_0_18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2ec9753a6d5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2ec9753a6d5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2ec131a6aa2_0_17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2ec131a6aa2_0_17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ec131a6aa2_0_9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ec131a6aa2_0_9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2ec131a6aa2_0_17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2ec131a6aa2_0_17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2ec131a6aa2_0_18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2ec131a6aa2_0_18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2ec9753a6d5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2ec9753a6d5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ec131a6aa2_0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ec131a6aa2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ec131a6aa2_0_9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ec131a6aa2_0_9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ec131a6aa2_0_9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ec131a6aa2_0_9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ec131a6aa2_0_9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ec131a6aa2_0_9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reamline2" type="title">
  <p:cSld name="TITL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" name="Google Shape;77;p11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9" name="Google Shape;79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" name="Google Shape;21;p3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" name="Google Shape;28;p4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" name="Google Shape;36;p5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7" name="Google Shape;37;p5"/>
          <p:cNvSpPr txBox="1"/>
          <p:nvPr>
            <p:ph idx="1" type="body"/>
          </p:nvPr>
        </p:nvSpPr>
        <p:spPr>
          <a:xfrm>
            <a:off x="729325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2" type="body"/>
          </p:nvPr>
        </p:nvSpPr>
        <p:spPr>
          <a:xfrm>
            <a:off x="4643604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6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7"/>
          <p:cNvSpPr txBox="1"/>
          <p:nvPr>
            <p:ph type="title"/>
          </p:nvPr>
        </p:nvSpPr>
        <p:spPr>
          <a:xfrm>
            <a:off x="730000" y="6328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53" name="Google Shape;53;p7"/>
          <p:cNvSpPr txBox="1"/>
          <p:nvPr>
            <p:ph idx="1" type="body"/>
          </p:nvPr>
        </p:nvSpPr>
        <p:spPr>
          <a:xfrm>
            <a:off x="721225" y="20959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" name="Google Shape;59;p8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9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67" name="Google Shape;67;p9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8" name="Google Shape;68;p9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9" name="Google Shape;69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72" name="Google Shape;72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○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■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●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○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■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●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○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■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9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3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3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3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4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3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20.png"/><Relationship Id="rId6" Type="http://schemas.openxmlformats.org/officeDocument/2006/relationships/image" Target="../media/image22.png"/><Relationship Id="rId7" Type="http://schemas.openxmlformats.org/officeDocument/2006/relationships/image" Target="../media/image13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9.png"/><Relationship Id="rId4" Type="http://schemas.openxmlformats.org/officeDocument/2006/relationships/image" Target="../media/image21.png"/><Relationship Id="rId5" Type="http://schemas.openxmlformats.org/officeDocument/2006/relationships/image" Target="../media/image13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9.png"/><Relationship Id="rId4" Type="http://schemas.openxmlformats.org/officeDocument/2006/relationships/image" Target="../media/image21.png"/><Relationship Id="rId5" Type="http://schemas.openxmlformats.org/officeDocument/2006/relationships/image" Target="../media/image13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3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3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2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Headaches</a:t>
            </a:r>
            <a:endParaRPr/>
          </a:p>
        </p:txBody>
      </p:sp>
      <p:sp>
        <p:nvSpPr>
          <p:cNvPr id="87" name="Google Shape;87;p13"/>
          <p:cNvSpPr txBox="1"/>
          <p:nvPr>
            <p:ph idx="1" type="subTitle"/>
          </p:nvPr>
        </p:nvSpPr>
        <p:spPr>
          <a:xfrm>
            <a:off x="729625" y="2987150"/>
            <a:ext cx="7688100" cy="107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CID conference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07/18/2024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rgbClr val="85858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858585"/>
                </a:solidFill>
              </a:rPr>
              <a:t>Ages, dates, and other less-relevant (and identifying) information may have been changed</a:t>
            </a:r>
            <a:endParaRPr i="1">
              <a:solidFill>
                <a:srgbClr val="858585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2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Outside Hospital Course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22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Admitted and found to be hyponatremic (124), overcorrected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Hospital Day 1</a:t>
            </a:r>
            <a:r>
              <a:rPr lang="en"/>
              <a:t>: Had a </a:t>
            </a:r>
            <a:r>
              <a:rPr b="1" lang="en">
                <a:solidFill>
                  <a:srgbClr val="DF382C"/>
                </a:solidFill>
              </a:rPr>
              <a:t>seizure </a:t>
            </a:r>
            <a:r>
              <a:rPr lang="en"/>
              <a:t>on hospital day one and went to the ICU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Hospital Day 2</a:t>
            </a:r>
            <a:r>
              <a:rPr lang="en"/>
              <a:t>: 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Developed </a:t>
            </a:r>
            <a:r>
              <a:rPr b="1" lang="en"/>
              <a:t>left sided hemiplegia, right gaze deviation, </a:t>
            </a:r>
            <a:r>
              <a:rPr b="1" lang="en">
                <a:solidFill>
                  <a:srgbClr val="DF382C"/>
                </a:solidFill>
              </a:rPr>
              <a:t>GCS 6</a:t>
            </a:r>
            <a:r>
              <a:rPr lang="en"/>
              <a:t> → intubated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LP done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Transferred to Ruby</a:t>
            </a:r>
            <a:endParaRPr b="1">
              <a:solidFill>
                <a:srgbClr val="DF382C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3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Discussion</a:t>
            </a:r>
            <a:endParaRPr/>
          </a:p>
        </p:txBody>
      </p:sp>
      <p:sp>
        <p:nvSpPr>
          <p:cNvPr id="183" name="Google Shape;183;p23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What did the blood cultures from the first ED visit grow?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4"/>
          <p:cNvSpPr txBox="1"/>
          <p:nvPr>
            <p:ph type="title"/>
          </p:nvPr>
        </p:nvSpPr>
        <p:spPr>
          <a:xfrm>
            <a:off x="729450" y="632850"/>
            <a:ext cx="30141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Discussion</a:t>
            </a:r>
            <a:endParaRPr/>
          </a:p>
        </p:txBody>
      </p:sp>
      <p:grpSp>
        <p:nvGrpSpPr>
          <p:cNvPr id="189" name="Google Shape;189;p24"/>
          <p:cNvGrpSpPr/>
          <p:nvPr/>
        </p:nvGrpSpPr>
        <p:grpSpPr>
          <a:xfrm>
            <a:off x="4739400" y="641203"/>
            <a:ext cx="4094300" cy="861172"/>
            <a:chOff x="3562350" y="909418"/>
            <a:chExt cx="4094300" cy="765282"/>
          </a:xfrm>
        </p:grpSpPr>
        <p:sp>
          <p:nvSpPr>
            <p:cNvPr id="190" name="Google Shape;190;p24"/>
            <p:cNvSpPr txBox="1"/>
            <p:nvPr/>
          </p:nvSpPr>
          <p:spPr>
            <a:xfrm>
              <a:off x="4928450" y="909418"/>
              <a:ext cx="2728200" cy="24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Weight loss</a:t>
              </a:r>
              <a:endParaRPr b="1" sz="11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91" name="Google Shape;191;p24"/>
            <p:cNvSpPr txBox="1"/>
            <p:nvPr/>
          </p:nvSpPr>
          <p:spPr>
            <a:xfrm>
              <a:off x="4928450" y="1154904"/>
              <a:ext cx="2728200" cy="36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t/>
              </a:r>
              <a:endParaRPr sz="7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92" name="Google Shape;192;p24"/>
            <p:cNvSpPr txBox="1"/>
            <p:nvPr/>
          </p:nvSpPr>
          <p:spPr>
            <a:xfrm>
              <a:off x="3562350" y="934025"/>
              <a:ext cx="758400" cy="30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-3 months</a:t>
              </a:r>
              <a:endPara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93" name="Google Shape;193;p24"/>
            <p:cNvSpPr/>
            <p:nvPr/>
          </p:nvSpPr>
          <p:spPr>
            <a:xfrm>
              <a:off x="4517125" y="1086100"/>
              <a:ext cx="133500" cy="588600"/>
            </a:xfrm>
            <a:prstGeom prst="rect">
              <a:avLst/>
            </a:prstGeom>
            <a:solidFill>
              <a:srgbClr val="C2C2C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94" name="Google Shape;194;p24"/>
            <p:cNvCxnSpPr/>
            <p:nvPr/>
          </p:nvCxnSpPr>
          <p:spPr>
            <a:xfrm rot="10800000">
              <a:off x="4318975" y="1083450"/>
              <a:ext cx="529800" cy="0"/>
            </a:xfrm>
            <a:prstGeom prst="straightConnector1">
              <a:avLst/>
            </a:prstGeom>
            <a:noFill/>
            <a:ln cap="flat" cmpd="sng" w="9525">
              <a:solidFill>
                <a:srgbClr val="C2C2C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95" name="Google Shape;195;p24"/>
          <p:cNvGrpSpPr/>
          <p:nvPr/>
        </p:nvGrpSpPr>
        <p:grpSpPr>
          <a:xfrm>
            <a:off x="4739400" y="1309079"/>
            <a:ext cx="4094300" cy="861172"/>
            <a:chOff x="3562350" y="909418"/>
            <a:chExt cx="4094300" cy="765282"/>
          </a:xfrm>
        </p:grpSpPr>
        <p:sp>
          <p:nvSpPr>
            <p:cNvPr id="196" name="Google Shape;196;p24"/>
            <p:cNvSpPr txBox="1"/>
            <p:nvPr/>
          </p:nvSpPr>
          <p:spPr>
            <a:xfrm>
              <a:off x="4928450" y="909418"/>
              <a:ext cx="2728200" cy="24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Molluscum contagiosum</a:t>
              </a:r>
              <a:endParaRPr b="1" sz="11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97" name="Google Shape;197;p24"/>
            <p:cNvSpPr txBox="1"/>
            <p:nvPr/>
          </p:nvSpPr>
          <p:spPr>
            <a:xfrm>
              <a:off x="4928450" y="1154904"/>
              <a:ext cx="2728200" cy="36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t/>
              </a:r>
              <a:endParaRPr sz="7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98" name="Google Shape;198;p24"/>
            <p:cNvSpPr txBox="1"/>
            <p:nvPr/>
          </p:nvSpPr>
          <p:spPr>
            <a:xfrm>
              <a:off x="3562350" y="934025"/>
              <a:ext cx="758400" cy="30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-1 month</a:t>
              </a:r>
              <a:endPara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99" name="Google Shape;199;p24"/>
            <p:cNvSpPr/>
            <p:nvPr/>
          </p:nvSpPr>
          <p:spPr>
            <a:xfrm>
              <a:off x="4517125" y="1086100"/>
              <a:ext cx="133500" cy="588600"/>
            </a:xfrm>
            <a:prstGeom prst="rect">
              <a:avLst/>
            </a:prstGeom>
            <a:solidFill>
              <a:srgbClr val="C2C2C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00" name="Google Shape;200;p24"/>
            <p:cNvCxnSpPr/>
            <p:nvPr/>
          </p:nvCxnSpPr>
          <p:spPr>
            <a:xfrm rot="10800000">
              <a:off x="4318975" y="1083450"/>
              <a:ext cx="529800" cy="0"/>
            </a:xfrm>
            <a:prstGeom prst="straightConnector1">
              <a:avLst/>
            </a:prstGeom>
            <a:noFill/>
            <a:ln cap="flat" cmpd="sng" w="9525">
              <a:solidFill>
                <a:srgbClr val="C2C2C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201" name="Google Shape;201;p24"/>
          <p:cNvGrpSpPr/>
          <p:nvPr/>
        </p:nvGrpSpPr>
        <p:grpSpPr>
          <a:xfrm>
            <a:off x="4739400" y="1595954"/>
            <a:ext cx="4094300" cy="861172"/>
            <a:chOff x="3562350" y="909418"/>
            <a:chExt cx="4094300" cy="765282"/>
          </a:xfrm>
        </p:grpSpPr>
        <p:sp>
          <p:nvSpPr>
            <p:cNvPr id="202" name="Google Shape;202;p24"/>
            <p:cNvSpPr txBox="1"/>
            <p:nvPr/>
          </p:nvSpPr>
          <p:spPr>
            <a:xfrm>
              <a:off x="4928450" y="909418"/>
              <a:ext cx="2728200" cy="24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Root canal, headaches</a:t>
              </a:r>
              <a:endParaRPr b="1" sz="11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03" name="Google Shape;203;p24"/>
            <p:cNvSpPr txBox="1"/>
            <p:nvPr/>
          </p:nvSpPr>
          <p:spPr>
            <a:xfrm>
              <a:off x="4928450" y="1154904"/>
              <a:ext cx="2728200" cy="36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70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Progressively</a:t>
              </a:r>
              <a:r>
                <a:rPr lang="en" sz="70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 worsening headaches</a:t>
              </a:r>
              <a:endParaRPr sz="7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04" name="Google Shape;204;p24"/>
            <p:cNvSpPr txBox="1"/>
            <p:nvPr/>
          </p:nvSpPr>
          <p:spPr>
            <a:xfrm>
              <a:off x="3562350" y="934025"/>
              <a:ext cx="758400" cy="30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-3 weeks</a:t>
              </a:r>
              <a:endParaRPr sz="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05" name="Google Shape;205;p24"/>
            <p:cNvSpPr/>
            <p:nvPr/>
          </p:nvSpPr>
          <p:spPr>
            <a:xfrm>
              <a:off x="4517125" y="1086100"/>
              <a:ext cx="133500" cy="588600"/>
            </a:xfrm>
            <a:prstGeom prst="rect">
              <a:avLst/>
            </a:prstGeom>
            <a:solidFill>
              <a:srgbClr val="8585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06" name="Google Shape;206;p24"/>
            <p:cNvCxnSpPr/>
            <p:nvPr/>
          </p:nvCxnSpPr>
          <p:spPr>
            <a:xfrm rot="10800000">
              <a:off x="4318975" y="1083450"/>
              <a:ext cx="529800" cy="0"/>
            </a:xfrm>
            <a:prstGeom prst="straightConnector1">
              <a:avLst/>
            </a:prstGeom>
            <a:noFill/>
            <a:ln cap="flat" cmpd="sng" w="9525">
              <a:solidFill>
                <a:srgbClr val="858585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207" name="Google Shape;207;p24"/>
          <p:cNvGrpSpPr/>
          <p:nvPr/>
        </p:nvGrpSpPr>
        <p:grpSpPr>
          <a:xfrm>
            <a:off x="4739400" y="2263830"/>
            <a:ext cx="4094300" cy="861172"/>
            <a:chOff x="3562350" y="909418"/>
            <a:chExt cx="4094300" cy="765282"/>
          </a:xfrm>
        </p:grpSpPr>
        <p:sp>
          <p:nvSpPr>
            <p:cNvPr id="208" name="Google Shape;208;p24"/>
            <p:cNvSpPr txBox="1"/>
            <p:nvPr/>
          </p:nvSpPr>
          <p:spPr>
            <a:xfrm>
              <a:off x="4928450" y="909418"/>
              <a:ext cx="2728200" cy="24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Started steroids</a:t>
              </a:r>
              <a:endParaRPr b="1" sz="11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09" name="Google Shape;209;p24"/>
            <p:cNvSpPr txBox="1"/>
            <p:nvPr/>
          </p:nvSpPr>
          <p:spPr>
            <a:xfrm>
              <a:off x="4928450" y="1154904"/>
              <a:ext cx="2728200" cy="36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70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Development of S/Sx of elevated ICP</a:t>
              </a:r>
              <a:endParaRPr sz="7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10" name="Google Shape;210;p24"/>
            <p:cNvSpPr txBox="1"/>
            <p:nvPr/>
          </p:nvSpPr>
          <p:spPr>
            <a:xfrm>
              <a:off x="3562350" y="934025"/>
              <a:ext cx="758400" cy="30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-1 week</a:t>
              </a:r>
              <a:endPara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11" name="Google Shape;211;p24"/>
            <p:cNvSpPr/>
            <p:nvPr/>
          </p:nvSpPr>
          <p:spPr>
            <a:xfrm>
              <a:off x="4517125" y="1086100"/>
              <a:ext cx="133500" cy="588600"/>
            </a:xfrm>
            <a:prstGeom prst="rect">
              <a:avLst/>
            </a:prstGeom>
            <a:solidFill>
              <a:srgbClr val="8585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12" name="Google Shape;212;p24"/>
            <p:cNvCxnSpPr/>
            <p:nvPr/>
          </p:nvCxnSpPr>
          <p:spPr>
            <a:xfrm rot="10800000">
              <a:off x="4318975" y="1083450"/>
              <a:ext cx="529800" cy="0"/>
            </a:xfrm>
            <a:prstGeom prst="straightConnector1">
              <a:avLst/>
            </a:prstGeom>
            <a:noFill/>
            <a:ln cap="flat" cmpd="sng" w="9525">
              <a:solidFill>
                <a:srgbClr val="858585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213" name="Google Shape;213;p24"/>
          <p:cNvGrpSpPr/>
          <p:nvPr/>
        </p:nvGrpSpPr>
        <p:grpSpPr>
          <a:xfrm>
            <a:off x="4739400" y="2931705"/>
            <a:ext cx="4094300" cy="861172"/>
            <a:chOff x="3562350" y="909418"/>
            <a:chExt cx="4094300" cy="765282"/>
          </a:xfrm>
        </p:grpSpPr>
        <p:sp>
          <p:nvSpPr>
            <p:cNvPr id="214" name="Google Shape;214;p24"/>
            <p:cNvSpPr txBox="1"/>
            <p:nvPr/>
          </p:nvSpPr>
          <p:spPr>
            <a:xfrm>
              <a:off x="4928450" y="909418"/>
              <a:ext cx="2728200" cy="24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DF382C"/>
                  </a:solidFill>
                  <a:latin typeface="Roboto"/>
                  <a:ea typeface="Roboto"/>
                  <a:cs typeface="Roboto"/>
                  <a:sym typeface="Roboto"/>
                </a:rPr>
                <a:t>ED visit #1</a:t>
              </a:r>
              <a:endParaRPr b="1" sz="11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15" name="Google Shape;215;p24"/>
            <p:cNvSpPr txBox="1"/>
            <p:nvPr/>
          </p:nvSpPr>
          <p:spPr>
            <a:xfrm>
              <a:off x="4928450" y="1054418"/>
              <a:ext cx="2728200" cy="36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70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There was some </a:t>
              </a:r>
              <a:r>
                <a:rPr lang="en" sz="70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discussion</a:t>
              </a:r>
              <a:r>
                <a:rPr lang="en" sz="70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 about ordering an HIV screen in the ED notes, but they defered it to the PCP</a:t>
              </a:r>
              <a:endParaRPr sz="7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16" name="Google Shape;216;p24"/>
            <p:cNvSpPr txBox="1"/>
            <p:nvPr/>
          </p:nvSpPr>
          <p:spPr>
            <a:xfrm>
              <a:off x="3562350" y="934025"/>
              <a:ext cx="758400" cy="30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DF382C"/>
                  </a:solidFill>
                  <a:latin typeface="Roboto"/>
                  <a:ea typeface="Roboto"/>
                  <a:cs typeface="Roboto"/>
                  <a:sym typeface="Roboto"/>
                </a:rPr>
                <a:t>Day 0</a:t>
              </a:r>
              <a:endParaRPr sz="900">
                <a:solidFill>
                  <a:srgbClr val="DF382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17" name="Google Shape;217;p24"/>
            <p:cNvSpPr/>
            <p:nvPr/>
          </p:nvSpPr>
          <p:spPr>
            <a:xfrm>
              <a:off x="4517125" y="1086100"/>
              <a:ext cx="133500" cy="588600"/>
            </a:xfrm>
            <a:prstGeom prst="rect">
              <a:avLst/>
            </a:prstGeom>
            <a:solidFill>
              <a:srgbClr val="C2C2C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18" name="Google Shape;218;p24"/>
            <p:cNvCxnSpPr/>
            <p:nvPr/>
          </p:nvCxnSpPr>
          <p:spPr>
            <a:xfrm rot="10800000">
              <a:off x="4318975" y="1083450"/>
              <a:ext cx="529800" cy="0"/>
            </a:xfrm>
            <a:prstGeom prst="straightConnector1">
              <a:avLst/>
            </a:prstGeom>
            <a:noFill/>
            <a:ln cap="flat" cmpd="sng" w="9525">
              <a:solidFill>
                <a:srgbClr val="DF382C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219" name="Google Shape;219;p24"/>
          <p:cNvGrpSpPr/>
          <p:nvPr/>
        </p:nvGrpSpPr>
        <p:grpSpPr>
          <a:xfrm>
            <a:off x="4739400" y="3447181"/>
            <a:ext cx="4094300" cy="861172"/>
            <a:chOff x="3562350" y="909418"/>
            <a:chExt cx="4094300" cy="765282"/>
          </a:xfrm>
        </p:grpSpPr>
        <p:sp>
          <p:nvSpPr>
            <p:cNvPr id="220" name="Google Shape;220;p24"/>
            <p:cNvSpPr txBox="1"/>
            <p:nvPr/>
          </p:nvSpPr>
          <p:spPr>
            <a:xfrm>
              <a:off x="4928450" y="909418"/>
              <a:ext cx="2728200" cy="24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DF382C"/>
                  </a:solidFill>
                  <a:latin typeface="Roboto"/>
                  <a:ea typeface="Roboto"/>
                  <a:cs typeface="Roboto"/>
                  <a:sym typeface="Roboto"/>
                </a:rPr>
                <a:t>Admission</a:t>
              </a:r>
              <a:endParaRPr b="1" sz="11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21" name="Google Shape;221;p24"/>
            <p:cNvSpPr txBox="1"/>
            <p:nvPr/>
          </p:nvSpPr>
          <p:spPr>
            <a:xfrm>
              <a:off x="4928450" y="1087189"/>
              <a:ext cx="2728200" cy="36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BCx from ED visit #1 returned positive at time of admission</a:t>
              </a:r>
              <a:endParaRPr sz="7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DF382C"/>
                  </a:solidFill>
                  <a:latin typeface="Roboto"/>
                  <a:ea typeface="Roboto"/>
                  <a:cs typeface="Roboto"/>
                  <a:sym typeface="Roboto"/>
                </a:rPr>
                <a:t>Day 3</a:t>
              </a:r>
              <a:r>
                <a:rPr lang="en" sz="70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: Seizure episode</a:t>
              </a:r>
              <a:endParaRPr sz="7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DF382C"/>
                  </a:solidFill>
                  <a:latin typeface="Roboto"/>
                  <a:ea typeface="Roboto"/>
                  <a:cs typeface="Roboto"/>
                  <a:sym typeface="Roboto"/>
                </a:rPr>
                <a:t>Day 4</a:t>
              </a:r>
              <a:r>
                <a:rPr lang="en" sz="70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: GCS 6, LP done</a:t>
              </a:r>
              <a:endParaRPr sz="7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22" name="Google Shape;222;p24"/>
            <p:cNvSpPr txBox="1"/>
            <p:nvPr/>
          </p:nvSpPr>
          <p:spPr>
            <a:xfrm>
              <a:off x="3562350" y="934025"/>
              <a:ext cx="758400" cy="30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DF382C"/>
                  </a:solidFill>
                  <a:latin typeface="Roboto"/>
                  <a:ea typeface="Roboto"/>
                  <a:cs typeface="Roboto"/>
                  <a:sym typeface="Roboto"/>
                </a:rPr>
                <a:t>Day 2</a:t>
              </a:r>
              <a:endPara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23" name="Google Shape;223;p24"/>
            <p:cNvSpPr/>
            <p:nvPr/>
          </p:nvSpPr>
          <p:spPr>
            <a:xfrm>
              <a:off x="4517125" y="1086100"/>
              <a:ext cx="133500" cy="588600"/>
            </a:xfrm>
            <a:prstGeom prst="rect">
              <a:avLst/>
            </a:prstGeom>
            <a:solidFill>
              <a:srgbClr val="C2C2C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24" name="Google Shape;224;p24"/>
            <p:cNvCxnSpPr/>
            <p:nvPr/>
          </p:nvCxnSpPr>
          <p:spPr>
            <a:xfrm rot="10800000">
              <a:off x="4318975" y="1083450"/>
              <a:ext cx="529800" cy="0"/>
            </a:xfrm>
            <a:prstGeom prst="straightConnector1">
              <a:avLst/>
            </a:prstGeom>
            <a:noFill/>
            <a:ln cap="flat" cmpd="sng" w="9525">
              <a:solidFill>
                <a:srgbClr val="DF382C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225" name="Google Shape;225;p24"/>
          <p:cNvGrpSpPr/>
          <p:nvPr/>
        </p:nvGrpSpPr>
        <p:grpSpPr>
          <a:xfrm>
            <a:off x="4739400" y="4117251"/>
            <a:ext cx="4094300" cy="374395"/>
            <a:chOff x="3562350" y="895440"/>
            <a:chExt cx="4094300" cy="332707"/>
          </a:xfrm>
        </p:grpSpPr>
        <p:sp>
          <p:nvSpPr>
            <p:cNvPr id="226" name="Google Shape;226;p24"/>
            <p:cNvSpPr txBox="1"/>
            <p:nvPr/>
          </p:nvSpPr>
          <p:spPr>
            <a:xfrm>
              <a:off x="4928450" y="895440"/>
              <a:ext cx="2728200" cy="24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2D6987"/>
                  </a:solidFill>
                  <a:latin typeface="Roboto"/>
                  <a:ea typeface="Roboto"/>
                  <a:cs typeface="Roboto"/>
                  <a:sym typeface="Roboto"/>
                </a:rPr>
                <a:t>Sent to our NCCU</a:t>
              </a:r>
              <a:endParaRPr b="1" sz="1100">
                <a:solidFill>
                  <a:srgbClr val="2D6987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27" name="Google Shape;227;p24"/>
            <p:cNvSpPr txBox="1"/>
            <p:nvPr/>
          </p:nvSpPr>
          <p:spPr>
            <a:xfrm>
              <a:off x="3562350" y="920047"/>
              <a:ext cx="758400" cy="30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2D6987"/>
                  </a:solidFill>
                  <a:latin typeface="Roboto"/>
                  <a:ea typeface="Roboto"/>
                  <a:cs typeface="Roboto"/>
                  <a:sym typeface="Roboto"/>
                </a:rPr>
                <a:t>Day 4</a:t>
              </a:r>
              <a:endParaRPr sz="900">
                <a:solidFill>
                  <a:srgbClr val="2D6987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228" name="Google Shape;228;p24"/>
            <p:cNvCxnSpPr/>
            <p:nvPr/>
          </p:nvCxnSpPr>
          <p:spPr>
            <a:xfrm rot="10800000">
              <a:off x="4318975" y="1069472"/>
              <a:ext cx="529800" cy="0"/>
            </a:xfrm>
            <a:prstGeom prst="straightConnector1">
              <a:avLst/>
            </a:prstGeom>
            <a:noFill/>
            <a:ln cap="flat" cmpd="sng" w="9525">
              <a:solidFill>
                <a:srgbClr val="2D6987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229" name="Google Shape;229;p24"/>
          <p:cNvSpPr txBox="1"/>
          <p:nvPr>
            <p:ph idx="1" type="body"/>
          </p:nvPr>
        </p:nvSpPr>
        <p:spPr>
          <a:xfrm>
            <a:off x="729450" y="1393075"/>
            <a:ext cx="3627600" cy="294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 </a:t>
            </a:r>
            <a:r>
              <a:rPr b="1" lang="en"/>
              <a:t>31 y/o M</a:t>
            </a:r>
            <a:r>
              <a:rPr lang="en"/>
              <a:t> with no PMH presented to OSF ED for </a:t>
            </a:r>
            <a:r>
              <a:rPr b="1" lang="en">
                <a:solidFill>
                  <a:srgbClr val="DF382C"/>
                </a:solidFill>
              </a:rPr>
              <a:t>three weeks of frontal headaches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5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Case #2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6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HPI</a:t>
            </a:r>
            <a:endParaRPr/>
          </a:p>
        </p:txBody>
      </p:sp>
      <p:sp>
        <p:nvSpPr>
          <p:cNvPr id="240" name="Google Shape;240;p26"/>
          <p:cNvSpPr txBox="1"/>
          <p:nvPr>
            <p:ph idx="1" type="body"/>
          </p:nvPr>
        </p:nvSpPr>
        <p:spPr>
          <a:xfrm>
            <a:off x="727650" y="1377350"/>
            <a:ext cx="5894400" cy="305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66 y/o M</a:t>
            </a:r>
            <a:r>
              <a:rPr lang="en"/>
              <a:t> with PMH Afib (warfarin), obesity, polycythemia, AVB s/p PPM, hx of numerous cancers (skin, colon, prostate) presented to ED for </a:t>
            </a:r>
            <a:r>
              <a:rPr b="1" lang="en"/>
              <a:t>three days of generalized weakness</a:t>
            </a:r>
            <a:r>
              <a:rPr lang="en"/>
              <a:t> 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He was recently seen in the ED (</a:t>
            </a:r>
            <a:r>
              <a:rPr b="1" lang="en"/>
              <a:t>two weeks ago</a:t>
            </a:r>
            <a:r>
              <a:rPr lang="en"/>
              <a:t>) where he reported </a:t>
            </a:r>
            <a:r>
              <a:rPr b="1" lang="en">
                <a:solidFill>
                  <a:srgbClr val="DF382C"/>
                </a:solidFill>
              </a:rPr>
              <a:t>three weeks of headaches</a:t>
            </a:r>
            <a:r>
              <a:rPr lang="en"/>
              <a:t>. Was </a:t>
            </a:r>
            <a:r>
              <a:rPr b="1" lang="en">
                <a:solidFill>
                  <a:srgbClr val="356635"/>
                </a:solidFill>
              </a:rPr>
              <a:t>diagnosed with sinusitis</a:t>
            </a:r>
            <a:r>
              <a:rPr lang="en"/>
              <a:t> and Rx’ed </a:t>
            </a:r>
            <a:r>
              <a:rPr b="1" lang="en">
                <a:solidFill>
                  <a:srgbClr val="2D6987"/>
                </a:solidFill>
              </a:rPr>
              <a:t>Augmentin</a:t>
            </a:r>
            <a:r>
              <a:rPr lang="en"/>
              <a:t> &amp; </a:t>
            </a:r>
            <a:r>
              <a:rPr b="1" lang="en">
                <a:solidFill>
                  <a:srgbClr val="2D6987"/>
                </a:solidFill>
              </a:rPr>
              <a:t>azithromycin</a:t>
            </a:r>
            <a:endParaRPr b="1">
              <a:solidFill>
                <a:srgbClr val="2D6987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u="sng"/>
              <a:t>Five days ago @ urgent care</a:t>
            </a:r>
            <a:r>
              <a:rPr lang="en"/>
              <a:t>: Given </a:t>
            </a:r>
            <a:r>
              <a:rPr b="1" lang="en">
                <a:solidFill>
                  <a:srgbClr val="2D6987"/>
                </a:solidFill>
              </a:rPr>
              <a:t>doxy </a:t>
            </a:r>
            <a:r>
              <a:rPr lang="en"/>
              <a:t>&amp; </a:t>
            </a:r>
            <a:r>
              <a:rPr b="1" lang="en">
                <a:solidFill>
                  <a:srgbClr val="2D6987"/>
                </a:solidFill>
              </a:rPr>
              <a:t>medrol dose pack</a:t>
            </a:r>
            <a:r>
              <a:rPr lang="en"/>
              <a:t> but no improvement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Too sleepy to give much else HPI wise</a:t>
            </a:r>
            <a:endParaRPr/>
          </a:p>
        </p:txBody>
      </p:sp>
      <p:sp>
        <p:nvSpPr>
          <p:cNvPr id="241" name="Google Shape;241;p26"/>
          <p:cNvSpPr txBox="1"/>
          <p:nvPr>
            <p:ph idx="1" type="body"/>
          </p:nvPr>
        </p:nvSpPr>
        <p:spPr>
          <a:xfrm>
            <a:off x="6708575" y="1242625"/>
            <a:ext cx="2178600" cy="30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 u="sng"/>
              <a:t>Positive ROS:</a:t>
            </a:r>
            <a:r>
              <a:rPr lang="en" sz="1200"/>
              <a:t> </a:t>
            </a:r>
            <a:endParaRPr sz="1200"/>
          </a:p>
          <a:p>
            <a:pPr indent="-304800" lvl="0" marL="457200" rtl="0" algn="l">
              <a:spcBef>
                <a:spcPts val="120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Left facial droop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Somnolence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Dysarthria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>
                <a:solidFill>
                  <a:srgbClr val="2F2F2F"/>
                </a:solidFill>
              </a:rPr>
              <a:t>Neck stiffness</a:t>
            </a:r>
            <a:endParaRPr sz="1200">
              <a:solidFill>
                <a:srgbClr val="2F2F2F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>
                <a:solidFill>
                  <a:srgbClr val="2F2F2F"/>
                </a:solidFill>
              </a:rPr>
              <a:t>Incontinence</a:t>
            </a:r>
            <a:endParaRPr sz="12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7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Social History, Exposures, Risk Factors</a:t>
            </a:r>
            <a:endParaRPr/>
          </a:p>
        </p:txBody>
      </p:sp>
      <p:sp>
        <p:nvSpPr>
          <p:cNvPr id="247" name="Google Shape;247;p27"/>
          <p:cNvSpPr txBox="1"/>
          <p:nvPr>
            <p:ph idx="1" type="body"/>
          </p:nvPr>
        </p:nvSpPr>
        <p:spPr>
          <a:xfrm>
            <a:off x="729450" y="1393075"/>
            <a:ext cx="7688700" cy="294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Geographic &amp; Occupational</a:t>
            </a:r>
            <a:r>
              <a:rPr lang="en"/>
              <a:t>: Lives in WV with wife. Used to work in </a:t>
            </a:r>
            <a:r>
              <a:rPr lang="en"/>
              <a:t>maintenance</a:t>
            </a:r>
            <a:r>
              <a:rPr lang="en"/>
              <a:t>, but retired and spends time woodworking. No </a:t>
            </a:r>
            <a:r>
              <a:rPr lang="en"/>
              <a:t>foreign</a:t>
            </a:r>
            <a:r>
              <a:rPr lang="en"/>
              <a:t> travel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Substance</a:t>
            </a:r>
            <a:r>
              <a:rPr lang="en"/>
              <a:t>: Former heavy smoker, quit 12 years ago. No EtOH or drugs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Environmental exposures</a:t>
            </a:r>
            <a:r>
              <a:rPr lang="en"/>
              <a:t>: Freshwater (6 months ago)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Animal Exposures</a:t>
            </a:r>
            <a:r>
              <a:rPr lang="en"/>
              <a:t>: No farm animals, chickens, birds. Keeps bees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Infectious PMH</a:t>
            </a:r>
            <a:r>
              <a:rPr lang="en"/>
              <a:t>: Remote history of osteomyelitis (30+ years ago). Right foot hardware. No TB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8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</a:t>
            </a:r>
            <a:endParaRPr/>
          </a:p>
        </p:txBody>
      </p:sp>
      <p:sp>
        <p:nvSpPr>
          <p:cNvPr id="253" name="Google Shape;253;p28"/>
          <p:cNvSpPr txBox="1"/>
          <p:nvPr>
            <p:ph idx="1" type="body"/>
          </p:nvPr>
        </p:nvSpPr>
        <p:spPr>
          <a:xfrm>
            <a:off x="729450" y="1393075"/>
            <a:ext cx="7688700" cy="297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VS:</a:t>
            </a:r>
            <a:r>
              <a:rPr lang="en"/>
              <a:t> 37 C  |  66 bpm  |  140/74  |  94%  |  BMI 34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/>
              <a:t>Constitutional</a:t>
            </a:r>
            <a:r>
              <a:rPr lang="en"/>
              <a:t>: </a:t>
            </a:r>
            <a:r>
              <a:rPr b="1" lang="en">
                <a:solidFill>
                  <a:srgbClr val="DF382C"/>
                </a:solidFill>
              </a:rPr>
              <a:t>Acutely ill</a:t>
            </a:r>
            <a:r>
              <a:rPr lang="en"/>
              <a:t> appearing gentleman. 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/>
              <a:t>Neurologic</a:t>
            </a:r>
            <a:r>
              <a:rPr lang="en"/>
              <a:t>: </a:t>
            </a:r>
            <a:r>
              <a:rPr b="1" lang="en">
                <a:solidFill>
                  <a:srgbClr val="2D6987"/>
                </a:solidFill>
              </a:rPr>
              <a:t>Patient difficult to arouse. </a:t>
            </a:r>
            <a:r>
              <a:rPr b="1" lang="en">
                <a:solidFill>
                  <a:srgbClr val="DF382C"/>
                </a:solidFill>
              </a:rPr>
              <a:t>Requires frequent stimuli. Intermittently follows commands</a:t>
            </a:r>
            <a:r>
              <a:rPr lang="en"/>
              <a:t>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/>
              <a:t>Neck</a:t>
            </a:r>
            <a:r>
              <a:rPr lang="en"/>
              <a:t>: supple. </a:t>
            </a:r>
            <a:r>
              <a:rPr b="1" lang="en">
                <a:solidFill>
                  <a:srgbClr val="DF382C"/>
                </a:solidFill>
              </a:rPr>
              <a:t>Nuchal rigidity present</a:t>
            </a:r>
            <a:r>
              <a:rPr lang="en"/>
              <a:t>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/>
              <a:t>Eyes</a:t>
            </a:r>
            <a:r>
              <a:rPr lang="en"/>
              <a:t>: Sclera non-icteric, conjunctiva non-injected. 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/>
              <a:t>HENT</a:t>
            </a:r>
            <a:r>
              <a:rPr lang="en"/>
              <a:t>: Buccal mucosa moist. Healthy dentition present. 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/>
              <a:t>Respiratory</a:t>
            </a:r>
            <a:r>
              <a:rPr lang="en"/>
              <a:t>: Respirations are </a:t>
            </a:r>
            <a:r>
              <a:rPr b="1" lang="en">
                <a:solidFill>
                  <a:srgbClr val="DF382C"/>
                </a:solidFill>
              </a:rPr>
              <a:t>non labored on 2 L NC</a:t>
            </a:r>
            <a:r>
              <a:rPr lang="en"/>
              <a:t>. No crackles or wheeze on auscultation.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/>
              <a:t>Cardiovascular</a:t>
            </a:r>
            <a:r>
              <a:rPr lang="en"/>
              <a:t>: Heart has a regular rate and rhythm without murmur. 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/>
              <a:t>Gastrointestinal</a:t>
            </a:r>
            <a:r>
              <a:rPr lang="en"/>
              <a:t>: Abdomen is soft and non-distended. Non-tender to palpation. Normoactive bowel sounds present.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/>
              <a:t>Musculoskeletal</a:t>
            </a:r>
            <a:r>
              <a:rPr lang="en"/>
              <a:t>: No swelling of the upper or lower extremities. Surgical to right ankle well approximated. No erythema. 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" u="sng"/>
              <a:t>Integumentary</a:t>
            </a:r>
            <a:r>
              <a:rPr lang="en"/>
              <a:t>: No diffuse rashes. Skin is warm and non-diaphoretic. 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9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Workup</a:t>
            </a:r>
            <a:endParaRPr/>
          </a:p>
        </p:txBody>
      </p:sp>
      <p:sp>
        <p:nvSpPr>
          <p:cNvPr id="259" name="Google Shape;259;p29"/>
          <p:cNvSpPr txBox="1"/>
          <p:nvPr>
            <p:ph idx="1" type="body"/>
          </p:nvPr>
        </p:nvSpPr>
        <p:spPr>
          <a:xfrm>
            <a:off x="729450" y="1393075"/>
            <a:ext cx="3842400" cy="333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WBC: </a:t>
            </a:r>
            <a:r>
              <a:rPr b="1" lang="en">
                <a:solidFill>
                  <a:srgbClr val="DF382C"/>
                </a:solidFill>
              </a:rPr>
              <a:t>15 </a:t>
            </a:r>
            <a:r>
              <a:rPr lang="en"/>
              <a:t>(91% neutrophils)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Lactate: </a:t>
            </a:r>
            <a:r>
              <a:rPr b="1" lang="en">
                <a:solidFill>
                  <a:srgbClr val="2D6987"/>
                </a:solidFill>
              </a:rPr>
              <a:t>2.2</a:t>
            </a:r>
            <a:endParaRPr b="1">
              <a:solidFill>
                <a:srgbClr val="2D6987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ESR: 2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INR: </a:t>
            </a:r>
            <a:r>
              <a:rPr b="1" lang="en">
                <a:solidFill>
                  <a:srgbClr val="DF382C"/>
                </a:solidFill>
              </a:rPr>
              <a:t>5.2</a:t>
            </a:r>
            <a:endParaRPr b="1">
              <a:solidFill>
                <a:srgbClr val="DF382C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HIV &amp; HCV </a:t>
            </a:r>
            <a:r>
              <a:rPr b="1" lang="en">
                <a:solidFill>
                  <a:srgbClr val="356635"/>
                </a:solidFill>
              </a:rPr>
              <a:t>negative</a:t>
            </a:r>
            <a:endParaRPr b="1">
              <a:solidFill>
                <a:srgbClr val="356635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---------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rgbClr val="FFFFFF"/>
                </a:solidFill>
              </a:rPr>
              <a:t>CT Head</a:t>
            </a:r>
            <a:r>
              <a:rPr lang="en">
                <a:solidFill>
                  <a:srgbClr val="FFFFFF"/>
                </a:solidFill>
              </a:rPr>
              <a:t>: No stroke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rgbClr val="FFFFFF"/>
                </a:solidFill>
              </a:rPr>
              <a:t>MRI</a:t>
            </a:r>
            <a:r>
              <a:rPr lang="en">
                <a:solidFill>
                  <a:srgbClr val="FFFFFF"/>
                </a:solidFill>
              </a:rPr>
              <a:t>: Sorry! (he has a pacemaker)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0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Workup</a:t>
            </a:r>
            <a:endParaRPr/>
          </a:p>
        </p:txBody>
      </p:sp>
      <p:sp>
        <p:nvSpPr>
          <p:cNvPr id="265" name="Google Shape;265;p30"/>
          <p:cNvSpPr txBox="1"/>
          <p:nvPr>
            <p:ph idx="1" type="body"/>
          </p:nvPr>
        </p:nvSpPr>
        <p:spPr>
          <a:xfrm>
            <a:off x="729450" y="1393075"/>
            <a:ext cx="3842400" cy="333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WBC: </a:t>
            </a:r>
            <a:r>
              <a:rPr b="1" lang="en">
                <a:solidFill>
                  <a:srgbClr val="DF382C"/>
                </a:solidFill>
              </a:rPr>
              <a:t>15 </a:t>
            </a:r>
            <a:r>
              <a:rPr lang="en"/>
              <a:t>(91% neutrophils)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Lactate: </a:t>
            </a:r>
            <a:r>
              <a:rPr b="1" lang="en">
                <a:solidFill>
                  <a:srgbClr val="2D6987"/>
                </a:solidFill>
              </a:rPr>
              <a:t>2.2</a:t>
            </a:r>
            <a:endParaRPr b="1">
              <a:solidFill>
                <a:srgbClr val="2D6987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ESR: 2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INR: </a:t>
            </a:r>
            <a:r>
              <a:rPr b="1" lang="en">
                <a:solidFill>
                  <a:srgbClr val="DF382C"/>
                </a:solidFill>
              </a:rPr>
              <a:t>5.2</a:t>
            </a:r>
            <a:endParaRPr b="1">
              <a:solidFill>
                <a:srgbClr val="DF382C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HIV &amp; HCV </a:t>
            </a:r>
            <a:r>
              <a:rPr b="1" lang="en">
                <a:solidFill>
                  <a:srgbClr val="356635"/>
                </a:solidFill>
              </a:rPr>
              <a:t>negative</a:t>
            </a:r>
            <a:endParaRPr b="1">
              <a:solidFill>
                <a:srgbClr val="356635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---------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u="sng"/>
              <a:t>CT Head</a:t>
            </a:r>
            <a:r>
              <a:rPr lang="en"/>
              <a:t>: No stroke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u="sng"/>
              <a:t>MRI</a:t>
            </a:r>
            <a:r>
              <a:rPr lang="en"/>
              <a:t>: Sorry! (he has a pacemaker)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1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Workup</a:t>
            </a:r>
            <a:endParaRPr/>
          </a:p>
        </p:txBody>
      </p:sp>
      <p:sp>
        <p:nvSpPr>
          <p:cNvPr id="271" name="Google Shape;271;p31"/>
          <p:cNvSpPr txBox="1"/>
          <p:nvPr>
            <p:ph idx="1" type="body"/>
          </p:nvPr>
        </p:nvSpPr>
        <p:spPr>
          <a:xfrm>
            <a:off x="729450" y="1393075"/>
            <a:ext cx="3842400" cy="333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WBC: </a:t>
            </a:r>
            <a:r>
              <a:rPr b="1" lang="en">
                <a:solidFill>
                  <a:srgbClr val="DF382C"/>
                </a:solidFill>
              </a:rPr>
              <a:t>15 </a:t>
            </a:r>
            <a:r>
              <a:rPr lang="en"/>
              <a:t>(91% neutrophils)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Lactate: </a:t>
            </a:r>
            <a:r>
              <a:rPr b="1" lang="en">
                <a:solidFill>
                  <a:srgbClr val="2D6987"/>
                </a:solidFill>
              </a:rPr>
              <a:t>2.2</a:t>
            </a:r>
            <a:endParaRPr b="1">
              <a:solidFill>
                <a:srgbClr val="2D6987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ESR: 2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INR: </a:t>
            </a:r>
            <a:r>
              <a:rPr b="1" lang="en">
                <a:solidFill>
                  <a:srgbClr val="DF382C"/>
                </a:solidFill>
              </a:rPr>
              <a:t>5.2</a:t>
            </a:r>
            <a:endParaRPr b="1">
              <a:solidFill>
                <a:srgbClr val="DF382C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HIV &amp; HCV </a:t>
            </a:r>
            <a:r>
              <a:rPr b="1" lang="en">
                <a:solidFill>
                  <a:srgbClr val="356635"/>
                </a:solidFill>
              </a:rPr>
              <a:t>negative</a:t>
            </a:r>
            <a:endParaRPr b="1">
              <a:solidFill>
                <a:srgbClr val="356635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---------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u="sng"/>
              <a:t>CT Head</a:t>
            </a:r>
            <a:r>
              <a:rPr lang="en"/>
              <a:t>: No stroke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u="sng"/>
              <a:t>MRI</a:t>
            </a:r>
            <a:r>
              <a:rPr lang="en"/>
              <a:t>: Sorry! (he has a pacemaker)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31"/>
          <p:cNvSpPr txBox="1"/>
          <p:nvPr>
            <p:ph idx="1" type="body"/>
          </p:nvPr>
        </p:nvSpPr>
        <p:spPr>
          <a:xfrm>
            <a:off x="6245000" y="2793350"/>
            <a:ext cx="2857500" cy="8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u="sng"/>
              <a:t>CT chest</a:t>
            </a:r>
            <a:r>
              <a:rPr lang="en"/>
              <a:t>: bilateral upper lobe consolidations. Mediastinal &amp; bilateral perihilar LAD</a:t>
            </a:r>
            <a:endParaRPr/>
          </a:p>
        </p:txBody>
      </p:sp>
      <p:pic>
        <p:nvPicPr>
          <p:cNvPr id="273" name="Google Shape;27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8348" y="743025"/>
            <a:ext cx="3036051" cy="2665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45000" y="743025"/>
            <a:ext cx="2857374" cy="200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Case #1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2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Workup</a:t>
            </a:r>
            <a:endParaRPr/>
          </a:p>
        </p:txBody>
      </p:sp>
      <p:sp>
        <p:nvSpPr>
          <p:cNvPr id="280" name="Google Shape;280;p32"/>
          <p:cNvSpPr txBox="1"/>
          <p:nvPr>
            <p:ph idx="1" type="body"/>
          </p:nvPr>
        </p:nvSpPr>
        <p:spPr>
          <a:xfrm>
            <a:off x="729450" y="1393075"/>
            <a:ext cx="3842400" cy="333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WBC: </a:t>
            </a:r>
            <a:r>
              <a:rPr b="1" lang="en">
                <a:solidFill>
                  <a:srgbClr val="DF382C"/>
                </a:solidFill>
              </a:rPr>
              <a:t>15 </a:t>
            </a:r>
            <a:r>
              <a:rPr lang="en"/>
              <a:t>(91% neutrophils)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Lactate: </a:t>
            </a:r>
            <a:r>
              <a:rPr b="1" lang="en">
                <a:solidFill>
                  <a:srgbClr val="2D6987"/>
                </a:solidFill>
              </a:rPr>
              <a:t>2.2</a:t>
            </a:r>
            <a:endParaRPr b="1">
              <a:solidFill>
                <a:srgbClr val="2D6987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ESR: 2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INR: </a:t>
            </a:r>
            <a:r>
              <a:rPr b="1" lang="en">
                <a:solidFill>
                  <a:srgbClr val="DF382C"/>
                </a:solidFill>
              </a:rPr>
              <a:t>5.2</a:t>
            </a:r>
            <a:endParaRPr b="1">
              <a:solidFill>
                <a:srgbClr val="DF382C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HIV &amp; HCV </a:t>
            </a:r>
            <a:r>
              <a:rPr b="1" lang="en">
                <a:solidFill>
                  <a:srgbClr val="356635"/>
                </a:solidFill>
              </a:rPr>
              <a:t>negative</a:t>
            </a:r>
            <a:endParaRPr b="1">
              <a:solidFill>
                <a:srgbClr val="356635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---------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u="sng"/>
              <a:t>CT Head</a:t>
            </a:r>
            <a:r>
              <a:rPr lang="en"/>
              <a:t>: No stroke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u="sng"/>
              <a:t>MRI</a:t>
            </a:r>
            <a:r>
              <a:rPr lang="en"/>
              <a:t>: Sorry! (he has a pacemaker)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32"/>
          <p:cNvSpPr txBox="1"/>
          <p:nvPr>
            <p:ph idx="1" type="body"/>
          </p:nvPr>
        </p:nvSpPr>
        <p:spPr>
          <a:xfrm>
            <a:off x="6245000" y="2793350"/>
            <a:ext cx="2857500" cy="8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u="sng"/>
              <a:t>CT chest</a:t>
            </a:r>
            <a:r>
              <a:rPr lang="en"/>
              <a:t>: bilateral upper lobe consolidations. Mediastinal &amp; bilateral perihilar LAD</a:t>
            </a:r>
            <a:endParaRPr/>
          </a:p>
        </p:txBody>
      </p:sp>
      <p:pic>
        <p:nvPicPr>
          <p:cNvPr id="282" name="Google Shape;28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8348" y="743025"/>
            <a:ext cx="3036051" cy="2665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45000" y="743025"/>
            <a:ext cx="2857374" cy="2007875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32"/>
          <p:cNvSpPr txBox="1"/>
          <p:nvPr>
            <p:ph idx="1" type="body"/>
          </p:nvPr>
        </p:nvSpPr>
        <p:spPr>
          <a:xfrm>
            <a:off x="4966050" y="3795125"/>
            <a:ext cx="2615400" cy="766500"/>
          </a:xfrm>
          <a:prstGeom prst="rect">
            <a:avLst/>
          </a:prstGeom>
          <a:solidFill>
            <a:srgbClr val="FCF8E3"/>
          </a:solidFill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Lumbar Puncture?</a:t>
            </a:r>
            <a:endParaRPr b="1" u="sng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/>
              <a:t>Oh right, the INR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3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Hospital Course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33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 consulted for possible meningitis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Started on </a:t>
            </a:r>
            <a:r>
              <a:rPr lang="en"/>
              <a:t>steroids </a:t>
            </a:r>
            <a:r>
              <a:rPr i="1" lang="en"/>
              <a:t>-plus-</a:t>
            </a:r>
            <a:r>
              <a:rPr lang="en"/>
              <a:t> </a:t>
            </a:r>
            <a:r>
              <a:rPr lang="en"/>
              <a:t>ceftriaxone, acyclovir, vancomycin, and ampicillin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LP </a:t>
            </a:r>
            <a:r>
              <a:rPr lang="en"/>
              <a:t>deferred</a:t>
            </a:r>
            <a:r>
              <a:rPr lang="en"/>
              <a:t> until INR came down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Hospital day 2:</a:t>
            </a:r>
            <a:r>
              <a:rPr lang="en"/>
              <a:t> LP was done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ID paged overnight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4"/>
          <p:cNvSpPr txBox="1"/>
          <p:nvPr>
            <p:ph type="title"/>
          </p:nvPr>
        </p:nvSpPr>
        <p:spPr>
          <a:xfrm>
            <a:off x="729450" y="632850"/>
            <a:ext cx="30141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Discussion</a:t>
            </a:r>
            <a:endParaRPr/>
          </a:p>
        </p:txBody>
      </p:sp>
      <p:sp>
        <p:nvSpPr>
          <p:cNvPr id="296" name="Google Shape;296;p34"/>
          <p:cNvSpPr txBox="1"/>
          <p:nvPr>
            <p:ph idx="1" type="body"/>
          </p:nvPr>
        </p:nvSpPr>
        <p:spPr>
          <a:xfrm>
            <a:off x="729450" y="1393075"/>
            <a:ext cx="3627600" cy="294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66 y/o M</a:t>
            </a:r>
            <a:r>
              <a:rPr lang="en"/>
              <a:t> with PMH Afib (warfarin), obesity, polycythemia, AVB s/p PPM, hx of numerous cancers (skin, colon, prostate) presented to ED for </a:t>
            </a:r>
            <a:r>
              <a:rPr b="1" lang="en"/>
              <a:t>three days of generalized weakness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5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Hospital Courses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6"/>
          <p:cNvSpPr txBox="1"/>
          <p:nvPr>
            <p:ph type="title"/>
          </p:nvPr>
        </p:nvSpPr>
        <p:spPr>
          <a:xfrm>
            <a:off x="729450" y="632850"/>
            <a:ext cx="37743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Case #1</a:t>
            </a:r>
            <a:endParaRPr/>
          </a:p>
        </p:txBody>
      </p:sp>
      <p:sp>
        <p:nvSpPr>
          <p:cNvPr id="307" name="Google Shape;307;p36"/>
          <p:cNvSpPr txBox="1"/>
          <p:nvPr>
            <p:ph idx="1" type="body"/>
          </p:nvPr>
        </p:nvSpPr>
        <p:spPr>
          <a:xfrm>
            <a:off x="729325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Opening pressure: </a:t>
            </a:r>
            <a:r>
              <a:rPr lang="en" u="sng"/>
              <a:t>&gt;</a:t>
            </a:r>
            <a:r>
              <a:rPr lang="en"/>
              <a:t>55 cmH2O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On transfer to Ruby, we saw he hadn’t seen his HIV doc in years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EVD placed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Started on intrathecal AmBisome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CD4: 5 (5%), VL 618k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MTB PCR negative</a:t>
            </a:r>
            <a:endParaRPr/>
          </a:p>
        </p:txBody>
      </p:sp>
      <p:sp>
        <p:nvSpPr>
          <p:cNvPr id="308" name="Google Shape;308;p36"/>
          <p:cNvSpPr txBox="1"/>
          <p:nvPr>
            <p:ph idx="2" type="body"/>
          </p:nvPr>
        </p:nvSpPr>
        <p:spPr>
          <a:xfrm>
            <a:off x="4643604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Opening pressure: </a:t>
            </a:r>
            <a:r>
              <a:rPr lang="en" u="sng"/>
              <a:t>&gt;</a:t>
            </a:r>
            <a:r>
              <a:rPr lang="en"/>
              <a:t>45 cmH2O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Still not clear why immunocompromised, HIV negative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EVD placed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Started on intrathecal AmBisome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CD4: 281 (CD8 34)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Repeat a week later improved to CD4 491; CD8 52</a:t>
            </a:r>
            <a:endParaRPr/>
          </a:p>
        </p:txBody>
      </p:sp>
      <p:sp>
        <p:nvSpPr>
          <p:cNvPr id="309" name="Google Shape;309;p36"/>
          <p:cNvSpPr txBox="1"/>
          <p:nvPr>
            <p:ph type="title"/>
          </p:nvPr>
        </p:nvSpPr>
        <p:spPr>
          <a:xfrm>
            <a:off x="4615650" y="632850"/>
            <a:ext cx="37743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Case #2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7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Discussion</a:t>
            </a:r>
            <a:endParaRPr/>
          </a:p>
        </p:txBody>
      </p:sp>
      <p:pic>
        <p:nvPicPr>
          <p:cNvPr id="315" name="Google Shape;31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1275" y="1394882"/>
            <a:ext cx="2279750" cy="235375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7"/>
          <p:cNvSpPr txBox="1"/>
          <p:nvPr/>
        </p:nvSpPr>
        <p:spPr>
          <a:xfrm>
            <a:off x="5681275" y="3837950"/>
            <a:ext cx="2279700" cy="5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Links</a:t>
            </a:r>
            <a:r>
              <a:rPr b="1"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to articles discussed here</a:t>
            </a:r>
            <a:endParaRPr b="1"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8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Cryptococcal meningitis</a:t>
            </a:r>
            <a:r>
              <a:rPr lang="en"/>
              <a:t> </a:t>
            </a:r>
            <a:endParaRPr/>
          </a:p>
        </p:txBody>
      </p:sp>
      <p:sp>
        <p:nvSpPr>
          <p:cNvPr id="322" name="Google Shape;322;p38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38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b="1" lang="en"/>
              <a:t>Epidemiology, pathophys</a:t>
            </a:r>
            <a:endParaRPr b="1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Recent guidelines on management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Intrathecal?</a:t>
            </a:r>
            <a:endParaRPr/>
          </a:p>
        </p:txBody>
      </p:sp>
      <p:pic>
        <p:nvPicPr>
          <p:cNvPr id="324" name="Google Shape;32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97524" y="3401850"/>
            <a:ext cx="1317875" cy="136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38"/>
          <p:cNvSpPr txBox="1"/>
          <p:nvPr/>
        </p:nvSpPr>
        <p:spPr>
          <a:xfrm>
            <a:off x="7597400" y="4726144"/>
            <a:ext cx="13179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All articles</a:t>
            </a:r>
            <a:endParaRPr sz="1300">
              <a:solidFill>
                <a:srgbClr val="DF382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9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Cryptococcus</a:t>
            </a:r>
            <a:endParaRPr/>
          </a:p>
        </p:txBody>
      </p:sp>
      <p:sp>
        <p:nvSpPr>
          <p:cNvPr id="331" name="Google Shape;331;p39"/>
          <p:cNvSpPr txBox="1"/>
          <p:nvPr>
            <p:ph idx="1" type="body"/>
          </p:nvPr>
        </p:nvSpPr>
        <p:spPr>
          <a:xfrm>
            <a:off x="729325" y="27646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Host factors:</a:t>
            </a:r>
            <a:endParaRPr b="1"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HIV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SOT &amp;/or ↓ CMI (e.g. JAK</a:t>
            </a:r>
            <a:r>
              <a:rPr baseline="-25000" lang="en"/>
              <a:t>inh</a:t>
            </a:r>
            <a:r>
              <a:rPr lang="en"/>
              <a:t>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Cirrhosis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If no known risk factors, the 2024 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guidelines recommend workup for 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immunodeficiencies (supp table 1)</a:t>
            </a:r>
            <a:endParaRPr/>
          </a:p>
        </p:txBody>
      </p:sp>
      <p:sp>
        <p:nvSpPr>
          <p:cNvPr id="332" name="Google Shape;332;p39"/>
          <p:cNvSpPr txBox="1"/>
          <p:nvPr>
            <p:ph idx="2" type="body"/>
          </p:nvPr>
        </p:nvSpPr>
        <p:spPr>
          <a:xfrm>
            <a:off x="4643604" y="27646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Exposures:</a:t>
            </a:r>
            <a:endParaRPr b="1"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Bird poop!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Decaying wood (</a:t>
            </a:r>
            <a:r>
              <a:rPr lang="en">
                <a:solidFill>
                  <a:schemeClr val="accent3"/>
                </a:solidFill>
              </a:rPr>
              <a:t>case #2</a:t>
            </a:r>
            <a:r>
              <a:rPr lang="en"/>
              <a:t>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Tree hollows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Soil</a:t>
            </a:r>
            <a:endParaRPr/>
          </a:p>
        </p:txBody>
      </p:sp>
      <p:sp>
        <p:nvSpPr>
          <p:cNvPr id="333" name="Google Shape;333;p39"/>
          <p:cNvSpPr txBox="1"/>
          <p:nvPr>
            <p:ph idx="1" type="body"/>
          </p:nvPr>
        </p:nvSpPr>
        <p:spPr>
          <a:xfrm>
            <a:off x="729450" y="1393075"/>
            <a:ext cx="7688700" cy="134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HIV associated crypto meningitis accounts for 19% of HIV mortality world wide (highest burden in sub-Saharan Africa)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i="1" lang="en"/>
              <a:t>Cryptococcus neoformans</a:t>
            </a:r>
            <a:r>
              <a:rPr lang="en"/>
              <a:t>: More often HIV → predilection for CNS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i="1" lang="en"/>
              <a:t>Cryptococcus gattii</a:t>
            </a:r>
            <a:r>
              <a:rPr lang="en"/>
              <a:t>: immunocompetent → lungs &amp; cryptococcomas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5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1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Pathophysiology </a:t>
            </a:r>
            <a:endParaRPr/>
          </a:p>
        </p:txBody>
      </p:sp>
      <p:sp>
        <p:nvSpPr>
          <p:cNvPr id="344" name="Google Shape;344;p41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Elevated ICP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Crypto gunks up the arachnoid granules → poor CSF </a:t>
            </a:r>
            <a:r>
              <a:rPr lang="en"/>
              <a:t>resorption</a:t>
            </a:r>
            <a:r>
              <a:rPr lang="en"/>
              <a:t> → nonobstructive hydrocephalus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Cryptococcus also produces D-mannitol within CSF → osmotic effect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Altered pro &amp; anti-inflammatory cytokines (part of why steroids worsen outcomes, both cases)</a:t>
            </a:r>
            <a:endParaRPr/>
          </a:p>
        </p:txBody>
      </p:sp>
      <p:pic>
        <p:nvPicPr>
          <p:cNvPr id="345" name="Google Shape;34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4700" y="2423350"/>
            <a:ext cx="6362526" cy="241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/>
          <p:nvPr>
            <p:ph idx="1" type="body"/>
          </p:nvPr>
        </p:nvSpPr>
        <p:spPr>
          <a:xfrm>
            <a:off x="729450" y="1393075"/>
            <a:ext cx="5861100" cy="294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31 y/o M</a:t>
            </a:r>
            <a:r>
              <a:rPr lang="en"/>
              <a:t> with no PMH presented to OSF ED for </a:t>
            </a:r>
            <a:r>
              <a:rPr b="1" lang="en">
                <a:solidFill>
                  <a:srgbClr val="DF382C"/>
                </a:solidFill>
              </a:rPr>
              <a:t>three weeks of frontal headaches</a:t>
            </a: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Had two root canals in recent months. Following the most recent root canal (~3 weeks ago), he had a </a:t>
            </a:r>
            <a:r>
              <a:rPr b="1" lang="en">
                <a:solidFill>
                  <a:srgbClr val="DF382C"/>
                </a:solidFill>
              </a:rPr>
              <a:t>headache and fevers</a:t>
            </a:r>
            <a:r>
              <a:rPr lang="en"/>
              <a:t>. His dentist prescribed him </a:t>
            </a:r>
            <a:r>
              <a:rPr b="1" lang="en">
                <a:solidFill>
                  <a:srgbClr val="2D6987"/>
                </a:solidFill>
              </a:rPr>
              <a:t>a week of </a:t>
            </a:r>
            <a:r>
              <a:rPr b="1" lang="en">
                <a:solidFill>
                  <a:srgbClr val="2D6987"/>
                </a:solidFill>
              </a:rPr>
              <a:t>Amoxicillin</a:t>
            </a:r>
            <a:r>
              <a:rPr b="1" lang="en"/>
              <a:t> </a:t>
            </a:r>
            <a:r>
              <a:rPr lang="en"/>
              <a:t>which resolved his fevers, but headaches have still been worsening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Additionally, his </a:t>
            </a:r>
            <a:r>
              <a:rPr b="1" lang="en"/>
              <a:t>left ear feels “muffled” </a:t>
            </a:r>
            <a:r>
              <a:rPr lang="en"/>
              <a:t>but no pain or discharge. States this feels similar to </a:t>
            </a:r>
            <a:r>
              <a:rPr b="1" lang="en"/>
              <a:t>sinus </a:t>
            </a:r>
            <a:r>
              <a:rPr b="1" lang="en"/>
              <a:t>infections</a:t>
            </a:r>
            <a:r>
              <a:rPr lang="en"/>
              <a:t> he’s had in the past. He had one episode of </a:t>
            </a:r>
            <a:r>
              <a:rPr b="1" lang="en"/>
              <a:t>syncope</a:t>
            </a:r>
            <a:r>
              <a:rPr lang="en"/>
              <a:t> since the headache started, which the patient states was from lightheadedness</a:t>
            </a:r>
            <a:endParaRPr/>
          </a:p>
        </p:txBody>
      </p:sp>
      <p:sp>
        <p:nvSpPr>
          <p:cNvPr id="98" name="Google Shape;98;p15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HPI:</a:t>
            </a:r>
            <a:r>
              <a:rPr lang="en"/>
              <a:t> Outside ED visit</a:t>
            </a:r>
            <a:endParaRPr/>
          </a:p>
        </p:txBody>
      </p:sp>
      <p:sp>
        <p:nvSpPr>
          <p:cNvPr id="99" name="Google Shape;99;p15"/>
          <p:cNvSpPr txBox="1"/>
          <p:nvPr>
            <p:ph idx="1" type="body"/>
          </p:nvPr>
        </p:nvSpPr>
        <p:spPr>
          <a:xfrm>
            <a:off x="6708575" y="1242625"/>
            <a:ext cx="2178600" cy="30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 u="sng"/>
              <a:t>Positive ROS:</a:t>
            </a:r>
            <a:r>
              <a:rPr lang="en" sz="1200"/>
              <a:t> fatigue, weakness, lightheadedness, dry cough</a:t>
            </a:r>
            <a:endParaRPr sz="12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200" u="sng"/>
              <a:t>Negative ROS:</a:t>
            </a:r>
            <a:r>
              <a:rPr lang="en" sz="1200"/>
              <a:t> Fevers, chill, dyspnea, bleeding</a:t>
            </a:r>
            <a:endParaRPr sz="12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5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43"/>
          <p:cNvPicPr preferRelativeResize="0"/>
          <p:nvPr/>
        </p:nvPicPr>
        <p:blipFill rotWithShape="1">
          <a:blip r:embed="rId3">
            <a:alphaModFix/>
          </a:blip>
          <a:srcRect b="0" l="72158" r="0" t="0"/>
          <a:stretch/>
        </p:blipFill>
        <p:spPr>
          <a:xfrm>
            <a:off x="7534350" y="1806750"/>
            <a:ext cx="1353426" cy="176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2425" y="743350"/>
            <a:ext cx="6918300" cy="3891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7000" y="666750"/>
            <a:ext cx="3810000" cy="38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5"/>
          <p:cNvSpPr txBox="1"/>
          <p:nvPr>
            <p:ph type="title"/>
          </p:nvPr>
        </p:nvSpPr>
        <p:spPr>
          <a:xfrm>
            <a:off x="259525" y="1318650"/>
            <a:ext cx="41133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140">
                <a:latin typeface="Open Sans"/>
                <a:ea typeface="Open Sans"/>
                <a:cs typeface="Open Sans"/>
                <a:sym typeface="Open Sans"/>
              </a:rPr>
              <a:t>Global guideline for the diagnosis and management of cryptococcosis:</a:t>
            </a:r>
            <a:r>
              <a:rPr b="0" lang="en" sz="2140"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0" sz="214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0" lang="en" sz="1640">
                <a:latin typeface="Open Sans"/>
                <a:ea typeface="Open Sans"/>
                <a:cs typeface="Open Sans"/>
                <a:sym typeface="Open Sans"/>
              </a:rPr>
              <a:t>An initiative of the ECMM and ISHAM in cooperation with the ASM</a:t>
            </a:r>
            <a:endParaRPr b="0" sz="164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0" sz="214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7" name="Google Shape;367;p45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Lancet Infect Dis</a:t>
            </a:r>
            <a:r>
              <a:rPr lang="en"/>
              <a:t> (2024)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https://doi.org/10.1016/</a:t>
            </a:r>
            <a:endParaRPr/>
          </a:p>
        </p:txBody>
      </p:sp>
      <p:sp>
        <p:nvSpPr>
          <p:cNvPr id="368" name="Google Shape;368;p45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Epidemiology, pathophys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b="1" lang="en"/>
              <a:t>Recent guidelines on management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HIV CM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Other CM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ICP management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ART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Intrathecal?</a:t>
            </a:r>
            <a:endParaRPr/>
          </a:p>
        </p:txBody>
      </p:sp>
      <p:pic>
        <p:nvPicPr>
          <p:cNvPr id="369" name="Google Shape;369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97524" y="3401850"/>
            <a:ext cx="1317875" cy="136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45"/>
          <p:cNvSpPr txBox="1"/>
          <p:nvPr/>
        </p:nvSpPr>
        <p:spPr>
          <a:xfrm>
            <a:off x="7597400" y="4726144"/>
            <a:ext cx="13179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All articles</a:t>
            </a:r>
            <a:endParaRPr sz="1300">
              <a:solidFill>
                <a:srgbClr val="DF382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46"/>
          <p:cNvSpPr txBox="1"/>
          <p:nvPr>
            <p:ph type="title"/>
          </p:nvPr>
        </p:nvSpPr>
        <p:spPr>
          <a:xfrm>
            <a:off x="730000" y="6328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Really good </a:t>
            </a:r>
            <a:r>
              <a:rPr lang="en" sz="2100"/>
              <a:t>guidelines</a:t>
            </a:r>
            <a:r>
              <a:rPr lang="en" sz="2100"/>
              <a:t>!</a:t>
            </a:r>
            <a:endParaRPr sz="1900"/>
          </a:p>
        </p:txBody>
      </p:sp>
      <p:sp>
        <p:nvSpPr>
          <p:cNvPr id="376" name="Google Shape;376;p46"/>
          <p:cNvSpPr txBox="1"/>
          <p:nvPr>
            <p:ph idx="1" type="body"/>
          </p:nvPr>
        </p:nvSpPr>
        <p:spPr>
          <a:xfrm>
            <a:off x="721225" y="2095925"/>
            <a:ext cx="7230000" cy="277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 well organized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Supplemental material dives into lots of detail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Main manuscript high level &amp; succinct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Topics not covered by me today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Non-meningitis cryptococcus (pulmonary &amp; otherwise)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Antifungal resistance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Relapse (clinical &amp; microbiologic)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Management of C-IRIS</a:t>
            </a:r>
            <a:endParaRPr/>
          </a:p>
        </p:txBody>
      </p:sp>
      <p:pic>
        <p:nvPicPr>
          <p:cNvPr id="377" name="Google Shape;37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0925" y="515175"/>
            <a:ext cx="4817074" cy="2530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97524" y="3401850"/>
            <a:ext cx="1317875" cy="136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46"/>
          <p:cNvSpPr txBox="1"/>
          <p:nvPr/>
        </p:nvSpPr>
        <p:spPr>
          <a:xfrm>
            <a:off x="7597400" y="4726144"/>
            <a:ext cx="13179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[1]</a:t>
            </a:r>
            <a:endParaRPr b="1"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7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Figure 1</a:t>
            </a:r>
            <a:r>
              <a:rPr lang="en"/>
              <a:t> with overview of treatment</a:t>
            </a:r>
            <a:endParaRPr/>
          </a:p>
        </p:txBody>
      </p:sp>
      <p:pic>
        <p:nvPicPr>
          <p:cNvPr id="385" name="Google Shape;38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533400"/>
            <a:ext cx="8839199" cy="3903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8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HIV associated CM</a:t>
            </a:r>
            <a:endParaRPr/>
          </a:p>
        </p:txBody>
      </p:sp>
      <p:sp>
        <p:nvSpPr>
          <p:cNvPr id="391" name="Google Shape;391;p48"/>
          <p:cNvSpPr txBox="1"/>
          <p:nvPr>
            <p:ph idx="1" type="body"/>
          </p:nvPr>
        </p:nvSpPr>
        <p:spPr>
          <a:xfrm>
            <a:off x="729450" y="2768375"/>
            <a:ext cx="7688700" cy="221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Alternate </a:t>
            </a:r>
            <a:r>
              <a:rPr b="1" lang="en">
                <a:solidFill>
                  <a:srgbClr val="DF382C"/>
                </a:solidFill>
              </a:rPr>
              <a:t>induction </a:t>
            </a:r>
            <a:r>
              <a:rPr lang="en"/>
              <a:t>therapies for low incomes settings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AMBITION-cm (multisite trial in Africa) non-inferior to standard of care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More problematic in higher resource settings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Only 1</a:t>
            </a:r>
            <a:r>
              <a:rPr b="1" lang="en"/>
              <a:t> in 3 tolerated 5-FC </a:t>
            </a:r>
            <a:r>
              <a:rPr b="1" lang="en"/>
              <a:t>x14 days</a:t>
            </a:r>
            <a:r>
              <a:rPr lang="en"/>
              <a:t> in USA (drug-drug, hepatotoxicity, etc)</a:t>
            </a:r>
            <a:endParaRPr/>
          </a:p>
        </p:txBody>
      </p:sp>
      <p:pic>
        <p:nvPicPr>
          <p:cNvPr id="392" name="Google Shape;392;p48"/>
          <p:cNvPicPr preferRelativeResize="0"/>
          <p:nvPr/>
        </p:nvPicPr>
        <p:blipFill rotWithShape="1">
          <a:blip r:embed="rId3">
            <a:alphaModFix/>
          </a:blip>
          <a:srcRect b="0" l="0" r="65714" t="0"/>
          <a:stretch/>
        </p:blipFill>
        <p:spPr>
          <a:xfrm>
            <a:off x="804400" y="1375950"/>
            <a:ext cx="2648176" cy="118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83176" y="122275"/>
            <a:ext cx="926603" cy="956674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48"/>
          <p:cNvSpPr txBox="1"/>
          <p:nvPr/>
        </p:nvSpPr>
        <p:spPr>
          <a:xfrm>
            <a:off x="8083089" y="1053387"/>
            <a:ext cx="926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[1] [2]</a:t>
            </a:r>
            <a:endParaRPr b="1" sz="10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49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HIV associated CM</a:t>
            </a:r>
            <a:endParaRPr/>
          </a:p>
        </p:txBody>
      </p:sp>
      <p:sp>
        <p:nvSpPr>
          <p:cNvPr id="400" name="Google Shape;400;p49"/>
          <p:cNvSpPr txBox="1"/>
          <p:nvPr>
            <p:ph idx="1" type="body"/>
          </p:nvPr>
        </p:nvSpPr>
        <p:spPr>
          <a:xfrm>
            <a:off x="729450" y="2768375"/>
            <a:ext cx="7688700" cy="221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Some advocate for repeat LP to assess CSF before </a:t>
            </a:r>
            <a:r>
              <a:rPr b="1" lang="en">
                <a:solidFill>
                  <a:srgbClr val="DF382C"/>
                </a:solidFill>
              </a:rPr>
              <a:t>consolidation</a:t>
            </a:r>
            <a:endParaRPr b="1">
              <a:solidFill>
                <a:srgbClr val="DF382C"/>
              </a:solidFill>
            </a:endParaRPr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Mycologic success a/w better outcomes, ↓ relapse, ↓ C-IRIS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b="1" lang="en" u="sng">
                <a:solidFill>
                  <a:srgbClr val="356635"/>
                </a:solidFill>
              </a:rPr>
              <a:t>Question for the group:</a:t>
            </a:r>
            <a:r>
              <a:rPr lang="en"/>
              <a:t> Does two weeks start from sterile cultures?</a:t>
            </a:r>
            <a:endParaRPr/>
          </a:p>
          <a:p>
            <a:pPr indent="-311150" lvl="0" marL="457200" rtl="0" algn="l">
              <a:spcBef>
                <a:spcPts val="1000"/>
              </a:spcBef>
              <a:spcAft>
                <a:spcPts val="1200"/>
              </a:spcAft>
              <a:buSzPts val="1300"/>
              <a:buChar char="●"/>
            </a:pPr>
            <a:r>
              <a:rPr lang="en"/>
              <a:t>Some suggest fluconazole 800 for consolidation in lower-income settings</a:t>
            </a:r>
            <a:endParaRPr/>
          </a:p>
        </p:txBody>
      </p:sp>
      <p:pic>
        <p:nvPicPr>
          <p:cNvPr id="401" name="Google Shape;401;p49"/>
          <p:cNvPicPr preferRelativeResize="0"/>
          <p:nvPr/>
        </p:nvPicPr>
        <p:blipFill rotWithShape="1">
          <a:blip r:embed="rId3">
            <a:alphaModFix/>
          </a:blip>
          <a:srcRect b="0" l="0" r="33132" t="0"/>
          <a:stretch/>
        </p:blipFill>
        <p:spPr>
          <a:xfrm>
            <a:off x="710050" y="1393075"/>
            <a:ext cx="5164877" cy="118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83176" y="122275"/>
            <a:ext cx="926603" cy="956674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49"/>
          <p:cNvSpPr txBox="1"/>
          <p:nvPr/>
        </p:nvSpPr>
        <p:spPr>
          <a:xfrm>
            <a:off x="8083089" y="1053387"/>
            <a:ext cx="926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[1] [2]</a:t>
            </a:r>
            <a:endParaRPr b="1" sz="10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50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HIV associated CM</a:t>
            </a:r>
            <a:endParaRPr/>
          </a:p>
        </p:txBody>
      </p:sp>
      <p:sp>
        <p:nvSpPr>
          <p:cNvPr id="409" name="Google Shape;409;p50"/>
          <p:cNvSpPr txBox="1"/>
          <p:nvPr>
            <p:ph idx="1" type="body"/>
          </p:nvPr>
        </p:nvSpPr>
        <p:spPr>
          <a:xfrm>
            <a:off x="729450" y="2768375"/>
            <a:ext cx="7688700" cy="221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Move to </a:t>
            </a:r>
            <a:r>
              <a:rPr b="1" lang="en">
                <a:solidFill>
                  <a:srgbClr val="DF382C"/>
                </a:solidFill>
              </a:rPr>
              <a:t>maintenance </a:t>
            </a:r>
            <a:r>
              <a:rPr lang="en"/>
              <a:t>fluconazole 200 for a year 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Or recovery of immune system (CD4 &gt;100)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Not much data, some use vori / posa / isavu if concerned for </a:t>
            </a:r>
            <a:r>
              <a:rPr lang="en"/>
              <a:t>toxicity or interactions</a:t>
            </a:r>
            <a:endParaRPr/>
          </a:p>
        </p:txBody>
      </p:sp>
      <p:pic>
        <p:nvPicPr>
          <p:cNvPr id="410" name="Google Shape;410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050" y="1393075"/>
            <a:ext cx="7723888" cy="118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83176" y="122275"/>
            <a:ext cx="926603" cy="956674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50"/>
          <p:cNvSpPr txBox="1"/>
          <p:nvPr/>
        </p:nvSpPr>
        <p:spPr>
          <a:xfrm>
            <a:off x="8083089" y="1053387"/>
            <a:ext cx="926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[1] [2]</a:t>
            </a:r>
            <a:endParaRPr b="1" sz="10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51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SOT associated CM</a:t>
            </a:r>
            <a:endParaRPr/>
          </a:p>
        </p:txBody>
      </p:sp>
      <p:sp>
        <p:nvSpPr>
          <p:cNvPr id="418" name="Google Shape;418;p51"/>
          <p:cNvSpPr txBox="1"/>
          <p:nvPr>
            <p:ph idx="1" type="body"/>
          </p:nvPr>
        </p:nvSpPr>
        <p:spPr>
          <a:xfrm>
            <a:off x="729450" y="2768375"/>
            <a:ext cx="7688700" cy="202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Highest risk in heart and small bowel </a:t>
            </a:r>
            <a:r>
              <a:rPr lang="en"/>
              <a:t>transplant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Serum crypto Ag may be negative  (if mild lung dz or lung transplant)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No RCTs for SOT, guidelines extrapolated from HIV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356635"/>
                </a:solidFill>
              </a:rPr>
              <a:t>Fun fact:</a:t>
            </a:r>
            <a:r>
              <a:rPr lang="en"/>
              <a:t> Quick reduction of immunosuppression (esp calcineurin inhibitors) can cause C-IRIS</a:t>
            </a:r>
            <a:endParaRPr/>
          </a:p>
        </p:txBody>
      </p:sp>
      <p:pic>
        <p:nvPicPr>
          <p:cNvPr id="419" name="Google Shape;419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200" y="1545475"/>
            <a:ext cx="8839199" cy="976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83176" y="122275"/>
            <a:ext cx="926603" cy="956674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51"/>
          <p:cNvSpPr txBox="1"/>
          <p:nvPr/>
        </p:nvSpPr>
        <p:spPr>
          <a:xfrm>
            <a:off x="8083089" y="1053387"/>
            <a:ext cx="926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[1] [2]</a:t>
            </a:r>
            <a:endParaRPr b="1" sz="10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6"/>
          <p:cNvSpPr txBox="1"/>
          <p:nvPr>
            <p:ph idx="1" type="body"/>
          </p:nvPr>
        </p:nvSpPr>
        <p:spPr>
          <a:xfrm>
            <a:off x="729450" y="1393075"/>
            <a:ext cx="7740900" cy="294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31 y/o M</a:t>
            </a:r>
            <a:r>
              <a:rPr lang="en"/>
              <a:t> with no PMH presented to OSF ED for </a:t>
            </a:r>
            <a:r>
              <a:rPr b="1" lang="en">
                <a:solidFill>
                  <a:srgbClr val="DF382C"/>
                </a:solidFill>
              </a:rPr>
              <a:t>three weeks of frontal headaches</a:t>
            </a: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58585"/>
                </a:solidFill>
              </a:rPr>
              <a:t>Had two root canals in recent months. Following the most recent root canal (~3 weeks ago), he had a </a:t>
            </a:r>
            <a:r>
              <a:rPr lang="en">
                <a:solidFill>
                  <a:srgbClr val="858585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headache and fevers</a:t>
            </a:r>
            <a:r>
              <a:rPr lang="en">
                <a:solidFill>
                  <a:srgbClr val="858585"/>
                </a:solidFill>
              </a:rPr>
              <a:t>. His dentist prescribed him </a:t>
            </a:r>
            <a:r>
              <a:rPr lang="en">
                <a:solidFill>
                  <a:srgbClr val="858585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a week of Amoxicillin</a:t>
            </a:r>
            <a:r>
              <a:rPr b="1" lang="en">
                <a:solidFill>
                  <a:srgbClr val="858585"/>
                </a:solidFill>
              </a:rPr>
              <a:t> </a:t>
            </a:r>
            <a:r>
              <a:rPr lang="en">
                <a:solidFill>
                  <a:srgbClr val="858585"/>
                </a:solidFill>
              </a:rPr>
              <a:t>which resolved his fevers, but headaches have still been worsening</a:t>
            </a:r>
            <a:endParaRPr>
              <a:solidFill>
                <a:srgbClr val="858585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ED staff also talked with his fiance (</a:t>
            </a:r>
            <a:r>
              <a:rPr lang="en" sz="1200"/>
              <a:t>been together 8 years)</a:t>
            </a:r>
            <a:r>
              <a:rPr lang="en"/>
              <a:t> who gave additional context as the fiance is a nurse. He reports patient was seen by a dermatologist a month ago and diagnosed with </a:t>
            </a:r>
            <a:r>
              <a:rPr b="1" lang="en"/>
              <a:t>self-limiting rash on his forehead</a:t>
            </a:r>
            <a:r>
              <a:rPr lang="en"/>
              <a:t>. Can’t remember the name of diagnosis*.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Fiance says d/t </a:t>
            </a:r>
            <a:r>
              <a:rPr lang="en"/>
              <a:t>persistence</a:t>
            </a:r>
            <a:r>
              <a:rPr lang="en"/>
              <a:t> of headache </a:t>
            </a:r>
            <a:r>
              <a:rPr lang="en"/>
              <a:t>despite</a:t>
            </a:r>
            <a:r>
              <a:rPr lang="en"/>
              <a:t> ABX, patient was Rx’ed steroids. Once he </a:t>
            </a:r>
            <a:r>
              <a:rPr b="1" lang="en"/>
              <a:t>started the steroids</a:t>
            </a:r>
            <a:r>
              <a:rPr lang="en"/>
              <a:t>, that’s when the fiance thinks </a:t>
            </a:r>
            <a:r>
              <a:rPr b="1" lang="en"/>
              <a:t>things took a turn for the worse</a:t>
            </a:r>
            <a:r>
              <a:rPr lang="en"/>
              <a:t>.</a:t>
            </a:r>
            <a:endParaRPr/>
          </a:p>
        </p:txBody>
      </p:sp>
      <p:sp>
        <p:nvSpPr>
          <p:cNvPr id="105" name="Google Shape;105;p16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HPI:</a:t>
            </a:r>
            <a:r>
              <a:rPr lang="en"/>
              <a:t> Outside ED visit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52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Non-HIV, non-</a:t>
            </a:r>
            <a:r>
              <a:rPr lang="en"/>
              <a:t>SOT associated CM</a:t>
            </a:r>
            <a:endParaRPr/>
          </a:p>
        </p:txBody>
      </p:sp>
      <p:sp>
        <p:nvSpPr>
          <p:cNvPr id="427" name="Google Shape;427;p52"/>
          <p:cNvSpPr txBox="1"/>
          <p:nvPr>
            <p:ph idx="1" type="body"/>
          </p:nvPr>
        </p:nvSpPr>
        <p:spPr>
          <a:xfrm>
            <a:off x="729450" y="2768375"/>
            <a:ext cx="7688700" cy="202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Presentation</a:t>
            </a:r>
            <a:r>
              <a:rPr lang="en"/>
              <a:t> varies, risk factors are hematologic </a:t>
            </a:r>
            <a:r>
              <a:rPr lang="en"/>
              <a:t>malignancies</a:t>
            </a:r>
            <a:r>
              <a:rPr lang="en"/>
              <a:t> or cirrhosis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u="sng"/>
              <a:t>Other medical conditions</a:t>
            </a:r>
            <a:r>
              <a:rPr lang="en"/>
              <a:t>: Sarcoidosis, rheumatoid </a:t>
            </a:r>
            <a:r>
              <a:rPr lang="en"/>
              <a:t>arthritis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u="sng"/>
              <a:t>Immunosuppressants</a:t>
            </a:r>
            <a:r>
              <a:rPr lang="en"/>
              <a:t>: steroids, JAK inhibitors, CLL meds (Ibrutinib, alemtuzumab), fingolimod, eculizumab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Workup should include thorough history, HIV screen, T cell flow cytometry (CD4/CD8/NK)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Consult with immunologist, especially if history of other infections (</a:t>
            </a:r>
            <a:r>
              <a:rPr lang="en">
                <a:solidFill>
                  <a:schemeClr val="accent3"/>
                </a:solidFill>
              </a:rPr>
              <a:t>case #2</a:t>
            </a:r>
            <a:r>
              <a:rPr lang="en"/>
              <a:t>)</a:t>
            </a:r>
            <a:endParaRPr/>
          </a:p>
        </p:txBody>
      </p:sp>
      <p:pic>
        <p:nvPicPr>
          <p:cNvPr id="428" name="Google Shape;428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200" y="1545475"/>
            <a:ext cx="8839199" cy="976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83176" y="122275"/>
            <a:ext cx="926603" cy="956674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52"/>
          <p:cNvSpPr txBox="1"/>
          <p:nvPr/>
        </p:nvSpPr>
        <p:spPr>
          <a:xfrm>
            <a:off x="8083089" y="1053387"/>
            <a:ext cx="926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[1] [2]</a:t>
            </a:r>
            <a:endParaRPr b="1" sz="10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53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ICP </a:t>
            </a:r>
            <a:r>
              <a:rPr lang="en"/>
              <a:t>management</a:t>
            </a:r>
            <a:endParaRPr/>
          </a:p>
        </p:txBody>
      </p:sp>
      <p:sp>
        <p:nvSpPr>
          <p:cNvPr id="436" name="Google Shape;436;p53"/>
          <p:cNvSpPr txBox="1"/>
          <p:nvPr>
            <p:ph idx="1" type="body"/>
          </p:nvPr>
        </p:nvSpPr>
        <p:spPr>
          <a:xfrm>
            <a:off x="729450" y="1393075"/>
            <a:ext cx="7688700" cy="296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Paramount aspect of acute </a:t>
            </a:r>
            <a:r>
              <a:rPr lang="en"/>
              <a:t>management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Needs to be done by removing CSF (not medical management)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b="1" lang="en"/>
              <a:t>Steroids </a:t>
            </a:r>
            <a:r>
              <a:rPr b="1" lang="en">
                <a:solidFill>
                  <a:srgbClr val="DF382C"/>
                </a:solidFill>
              </a:rPr>
              <a:t>increase </a:t>
            </a:r>
            <a:r>
              <a:rPr b="1" lang="en"/>
              <a:t>mortality</a:t>
            </a:r>
            <a:r>
              <a:rPr lang="en"/>
              <a:t> </a:t>
            </a:r>
            <a:r>
              <a:rPr i="1" lang="en"/>
              <a:t>unless</a:t>
            </a:r>
            <a:r>
              <a:rPr lang="en"/>
              <a:t> being used for C-IRIS (</a:t>
            </a:r>
            <a:r>
              <a:rPr lang="en">
                <a:solidFill>
                  <a:schemeClr val="accent3"/>
                </a:solidFill>
              </a:rPr>
              <a:t>case #2</a:t>
            </a:r>
            <a:r>
              <a:rPr lang="en"/>
              <a:t>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Serial LPs, lumbar drains, or ventriculostomies (depending on resources &amp; patient need)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At </a:t>
            </a:r>
            <a:r>
              <a:rPr lang="en"/>
              <a:t>minimum</a:t>
            </a:r>
            <a:r>
              <a:rPr lang="en"/>
              <a:t> after 2-3 days &amp;/or at 7 days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Later in disease course may become </a:t>
            </a:r>
            <a:r>
              <a:rPr b="1" lang="en" u="sng">
                <a:solidFill>
                  <a:srgbClr val="2D6987"/>
                </a:solidFill>
              </a:rPr>
              <a:t>obstructive</a:t>
            </a:r>
            <a:r>
              <a:rPr b="1" lang="en">
                <a:solidFill>
                  <a:srgbClr val="2D6987"/>
                </a:solidFill>
              </a:rPr>
              <a:t> </a:t>
            </a:r>
            <a:r>
              <a:rPr lang="en"/>
              <a:t>hydrocephalus (scarring/</a:t>
            </a:r>
            <a:r>
              <a:rPr lang="en"/>
              <a:t>inflammation</a:t>
            </a:r>
            <a:r>
              <a:rPr lang="en"/>
              <a:t>) → </a:t>
            </a:r>
            <a:r>
              <a:rPr b="1" lang="en"/>
              <a:t>VPS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ICP goals (if ICP </a:t>
            </a:r>
            <a:r>
              <a:rPr lang="en" u="sng"/>
              <a:t>&gt;</a:t>
            </a:r>
            <a:r>
              <a:rPr lang="en"/>
              <a:t> 20 cm)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Reduce </a:t>
            </a:r>
            <a:r>
              <a:rPr b="1" lang="en">
                <a:solidFill>
                  <a:srgbClr val="2D6987"/>
                </a:solidFill>
              </a:rPr>
              <a:t>closing pressure</a:t>
            </a:r>
            <a:r>
              <a:rPr lang="en"/>
              <a:t> to 50% of opening pressure (or to normal)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No harm in reducing by &gt;50%, as is the case with EVDs</a:t>
            </a:r>
            <a:endParaRPr/>
          </a:p>
        </p:txBody>
      </p:sp>
      <p:pic>
        <p:nvPicPr>
          <p:cNvPr id="437" name="Google Shape;437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6101" y="3871300"/>
            <a:ext cx="926603" cy="956674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53"/>
          <p:cNvSpPr txBox="1"/>
          <p:nvPr/>
        </p:nvSpPr>
        <p:spPr>
          <a:xfrm>
            <a:off x="8146014" y="4802412"/>
            <a:ext cx="926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[1] [2]</a:t>
            </a:r>
            <a:endParaRPr b="1" sz="10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54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ART</a:t>
            </a:r>
            <a:endParaRPr/>
          </a:p>
        </p:txBody>
      </p:sp>
      <p:sp>
        <p:nvSpPr>
          <p:cNvPr id="444" name="Google Shape;444;p54"/>
          <p:cNvSpPr txBox="1"/>
          <p:nvPr>
            <p:ph idx="1" type="body"/>
          </p:nvPr>
        </p:nvSpPr>
        <p:spPr>
          <a:xfrm>
            <a:off x="729450" y="1393075"/>
            <a:ext cx="7688700" cy="338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Unclear how early is too early for starting ART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COAT trial stopped early</a:t>
            </a:r>
            <a:r>
              <a:rPr lang="en"/>
              <a:t> due to </a:t>
            </a:r>
            <a:r>
              <a:rPr b="1" lang="en">
                <a:solidFill>
                  <a:srgbClr val="DF382C"/>
                </a:solidFill>
              </a:rPr>
              <a:t>↑ mortality in early ART</a:t>
            </a:r>
            <a:r>
              <a:rPr lang="en"/>
              <a:t> arm (1-2 wk) vs deferred (5-6 wk)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Folks in this trial were on Amb-D + FLC 800 x2 wk (i.e. not current standard of care)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But in </a:t>
            </a:r>
            <a:r>
              <a:rPr lang="en"/>
              <a:t>prospective</a:t>
            </a:r>
            <a:r>
              <a:rPr lang="en"/>
              <a:t> study, patient who got ART @~15 days (after culture negative CSF, on average) had ↓ neurologic </a:t>
            </a:r>
            <a:r>
              <a:rPr lang="en"/>
              <a:t>complications</a:t>
            </a:r>
            <a:r>
              <a:rPr lang="en"/>
              <a:t>, ↓ micro relapse, ↓ C-IRIS, and </a:t>
            </a:r>
            <a:r>
              <a:rPr b="1" i="1" lang="en">
                <a:solidFill>
                  <a:srgbClr val="356635"/>
                </a:solidFill>
              </a:rPr>
              <a:t>trended towards reduced mortality</a:t>
            </a:r>
            <a:r>
              <a:rPr lang="en"/>
              <a:t> @24 wks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These folks were on better antifungal medications than in COAT trial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D6987"/>
                </a:solidFill>
              </a:rPr>
              <a:t>What’s a </a:t>
            </a:r>
            <a:r>
              <a:rPr b="1" lang="en">
                <a:solidFill>
                  <a:srgbClr val="2D6987"/>
                </a:solidFill>
              </a:rPr>
              <a:t>girl to do?</a:t>
            </a:r>
            <a:endParaRPr b="1">
              <a:solidFill>
                <a:srgbClr val="2D6987"/>
              </a:solidFill>
            </a:endParaRPr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</a:pPr>
            <a:r>
              <a:rPr lang="en">
                <a:solidFill>
                  <a:schemeClr val="lt1"/>
                </a:solidFill>
              </a:rPr>
              <a:t>Generally, </a:t>
            </a:r>
            <a:r>
              <a:rPr b="1" lang="en">
                <a:solidFill>
                  <a:schemeClr val="lt1"/>
                </a:solidFill>
              </a:rPr>
              <a:t>wait 4-6 weeks</a:t>
            </a:r>
            <a:r>
              <a:rPr lang="en">
                <a:solidFill>
                  <a:schemeClr val="lt1"/>
                </a:solidFill>
              </a:rPr>
              <a:t>, especially in lower resource settings</a:t>
            </a:r>
            <a:endParaRPr>
              <a:solidFill>
                <a:schemeClr val="lt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</a:pPr>
            <a:r>
              <a:rPr lang="en">
                <a:solidFill>
                  <a:schemeClr val="lt1"/>
                </a:solidFill>
              </a:rPr>
              <a:t>Page S71 of supplemental material has guidance, including for those with prior ART exposure who may need to go on second line therapy (case #1)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445" name="Google Shape;445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6101" y="3871300"/>
            <a:ext cx="926603" cy="956674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54"/>
          <p:cNvSpPr txBox="1"/>
          <p:nvPr/>
        </p:nvSpPr>
        <p:spPr>
          <a:xfrm>
            <a:off x="8146014" y="4802412"/>
            <a:ext cx="926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[1] [2]</a:t>
            </a:r>
            <a:endParaRPr b="1" sz="10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55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ART</a:t>
            </a:r>
            <a:endParaRPr/>
          </a:p>
        </p:txBody>
      </p:sp>
      <p:sp>
        <p:nvSpPr>
          <p:cNvPr id="452" name="Google Shape;452;p55"/>
          <p:cNvSpPr txBox="1"/>
          <p:nvPr>
            <p:ph idx="1" type="body"/>
          </p:nvPr>
        </p:nvSpPr>
        <p:spPr>
          <a:xfrm>
            <a:off x="729450" y="1393075"/>
            <a:ext cx="7688700" cy="338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Unclear how early is too early for starting ART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COAT trial stopped early</a:t>
            </a:r>
            <a:r>
              <a:rPr lang="en"/>
              <a:t> due to </a:t>
            </a:r>
            <a:r>
              <a:rPr b="1" lang="en">
                <a:solidFill>
                  <a:srgbClr val="DF382C"/>
                </a:solidFill>
              </a:rPr>
              <a:t>↑ mortality in early ART</a:t>
            </a:r>
            <a:r>
              <a:rPr lang="en"/>
              <a:t> arm (1-2 wk) vs deferred (5-6 wk)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Folks in this trial were on Amb-D + FLC 800 x2 wk (i.e. not current standard of care)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But in prospective study, patient who got ART @~15 days (after culture negative CSF, on average) had ↓ neurologic complications, ↓ micro relapse, ↓ C-IRIS, and </a:t>
            </a:r>
            <a:r>
              <a:rPr b="1" i="1" lang="en">
                <a:solidFill>
                  <a:srgbClr val="356635"/>
                </a:solidFill>
              </a:rPr>
              <a:t>trended towards reduced mortality</a:t>
            </a:r>
            <a:r>
              <a:rPr lang="en"/>
              <a:t> @24 wks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These folks were on better antifungal medications than in COAT trial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What’s a girl to do?</a:t>
            </a:r>
            <a:endParaRPr b="1"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Generally, </a:t>
            </a:r>
            <a:r>
              <a:rPr b="1" lang="en">
                <a:solidFill>
                  <a:srgbClr val="2D6987"/>
                </a:solidFill>
              </a:rPr>
              <a:t>wait 4-6 weeks</a:t>
            </a:r>
            <a:r>
              <a:rPr lang="en"/>
              <a:t>, especially in lower resource settings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Page S71 of supplemental material has guidance, including for those with prior ART exposure who may need to go on second line therapy (</a:t>
            </a:r>
            <a:r>
              <a:rPr lang="en">
                <a:solidFill>
                  <a:srgbClr val="DF382C"/>
                </a:solidFill>
              </a:rPr>
              <a:t>case #1</a:t>
            </a:r>
            <a:r>
              <a:rPr lang="en"/>
              <a:t>)</a:t>
            </a:r>
            <a:endParaRPr/>
          </a:p>
        </p:txBody>
      </p:sp>
      <p:pic>
        <p:nvPicPr>
          <p:cNvPr id="453" name="Google Shape;453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6101" y="3871300"/>
            <a:ext cx="926603" cy="956674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55"/>
          <p:cNvSpPr txBox="1"/>
          <p:nvPr/>
        </p:nvSpPr>
        <p:spPr>
          <a:xfrm>
            <a:off x="8146014" y="4802412"/>
            <a:ext cx="926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[1] [2]</a:t>
            </a:r>
            <a:endParaRPr b="1" sz="10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5600" y="735350"/>
            <a:ext cx="3672801" cy="3672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57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Intrathecal</a:t>
            </a:r>
            <a:r>
              <a:rPr b="0" lang="en"/>
              <a:t> (IT) </a:t>
            </a:r>
            <a:r>
              <a:rPr lang="en"/>
              <a:t>antimicrobials</a:t>
            </a:r>
            <a:endParaRPr/>
          </a:p>
        </p:txBody>
      </p:sp>
      <p:sp>
        <p:nvSpPr>
          <p:cNvPr id="465" name="Google Shape;465;p57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57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Epidemiology, pathophys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Recent guidelines on management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b="1" lang="en"/>
              <a:t>Intrathecal?</a:t>
            </a:r>
            <a:endParaRPr b="1"/>
          </a:p>
        </p:txBody>
      </p:sp>
      <p:pic>
        <p:nvPicPr>
          <p:cNvPr id="467" name="Google Shape;467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97524" y="3401850"/>
            <a:ext cx="1317875" cy="136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58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Refresher on stuff neurosurgery does</a:t>
            </a:r>
            <a:endParaRPr/>
          </a:p>
        </p:txBody>
      </p:sp>
      <p:sp>
        <p:nvSpPr>
          <p:cNvPr id="473" name="Google Shape;473;p58"/>
          <p:cNvSpPr txBox="1"/>
          <p:nvPr>
            <p:ph idx="1" type="body"/>
          </p:nvPr>
        </p:nvSpPr>
        <p:spPr>
          <a:xfrm>
            <a:off x="833250" y="1889450"/>
            <a:ext cx="2382300" cy="145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04800" lvl="0" marL="2286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Basically an LP but you put a drain in</a:t>
            </a:r>
            <a:endParaRPr sz="1200"/>
          </a:p>
          <a:p>
            <a:pPr indent="-304800" lvl="0" marL="2286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Less patient mobility, maybe less accurate </a:t>
            </a:r>
            <a:r>
              <a:rPr lang="en" sz="1200"/>
              <a:t>over time</a:t>
            </a:r>
            <a:endParaRPr sz="1200"/>
          </a:p>
        </p:txBody>
      </p:sp>
      <p:pic>
        <p:nvPicPr>
          <p:cNvPr id="474" name="Google Shape;474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3151" y="3012300"/>
            <a:ext cx="2382300" cy="17616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5" name="Google Shape;475;p58"/>
          <p:cNvGrpSpPr/>
          <p:nvPr/>
        </p:nvGrpSpPr>
        <p:grpSpPr>
          <a:xfrm>
            <a:off x="6402018" y="2663089"/>
            <a:ext cx="2092148" cy="2158236"/>
            <a:chOff x="6132150" y="2306011"/>
            <a:chExt cx="2438400" cy="2515426"/>
          </a:xfrm>
        </p:grpSpPr>
        <p:pic>
          <p:nvPicPr>
            <p:cNvPr id="476" name="Google Shape;476;p5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132150" y="2945013"/>
              <a:ext cx="2438400" cy="1876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7" name="Google Shape;477;p5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132150" y="2306011"/>
              <a:ext cx="2438400" cy="70973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78" name="Google Shape;478;p58"/>
          <p:cNvSpPr txBox="1"/>
          <p:nvPr/>
        </p:nvSpPr>
        <p:spPr>
          <a:xfrm>
            <a:off x="3382650" y="1361125"/>
            <a:ext cx="2382300" cy="493200"/>
          </a:xfrm>
          <a:prstGeom prst="rect">
            <a:avLst/>
          </a:prstGeom>
          <a:solidFill>
            <a:srgbClr val="FCF8E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500"/>
              </a:spcAft>
              <a:buNone/>
            </a:pPr>
            <a:r>
              <a:rPr b="1"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EVD</a:t>
            </a:r>
            <a:endParaRPr b="1"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79" name="Google Shape;479;p58"/>
          <p:cNvSpPr txBox="1"/>
          <p:nvPr/>
        </p:nvSpPr>
        <p:spPr>
          <a:xfrm>
            <a:off x="833175" y="1361125"/>
            <a:ext cx="2382300" cy="493200"/>
          </a:xfrm>
          <a:prstGeom prst="rect">
            <a:avLst/>
          </a:prstGeom>
          <a:solidFill>
            <a:srgbClr val="FCF8E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500"/>
              </a:spcAft>
              <a:buNone/>
            </a:pPr>
            <a:r>
              <a:rPr b="1"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Lumbar drain</a:t>
            </a:r>
            <a:endParaRPr b="1"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80" name="Google Shape;480;p58"/>
          <p:cNvSpPr txBox="1"/>
          <p:nvPr/>
        </p:nvSpPr>
        <p:spPr>
          <a:xfrm>
            <a:off x="6132150" y="1361125"/>
            <a:ext cx="2382300" cy="493200"/>
          </a:xfrm>
          <a:prstGeom prst="rect">
            <a:avLst/>
          </a:prstGeom>
          <a:solidFill>
            <a:srgbClr val="FCF8E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500"/>
              </a:spcAft>
              <a:buNone/>
            </a:pPr>
            <a:r>
              <a:rPr b="1"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IRRAflow</a:t>
            </a:r>
            <a:endParaRPr b="1"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81" name="Google Shape;481;p58"/>
          <p:cNvSpPr txBox="1"/>
          <p:nvPr>
            <p:ph idx="1" type="body"/>
          </p:nvPr>
        </p:nvSpPr>
        <p:spPr>
          <a:xfrm>
            <a:off x="3380850" y="1889450"/>
            <a:ext cx="2494200" cy="102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04800" lvl="0" marL="2286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Goes in the ventricles, so risk of ventriculitis</a:t>
            </a:r>
            <a:endParaRPr sz="1200"/>
          </a:p>
          <a:p>
            <a:pPr indent="-304800" lvl="1" marL="40005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000">
                <a:solidFill>
                  <a:schemeClr val="accent1"/>
                </a:solidFill>
              </a:rPr>
              <a:t>1 per 100 EVD days [3]</a:t>
            </a:r>
            <a:endParaRPr sz="1200"/>
          </a:p>
          <a:p>
            <a:pPr indent="-304800" lvl="0" marL="2286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Most accurate ICP monitor</a:t>
            </a:r>
            <a:endParaRPr sz="1200"/>
          </a:p>
        </p:txBody>
      </p:sp>
      <p:sp>
        <p:nvSpPr>
          <p:cNvPr id="482" name="Google Shape;482;p58"/>
          <p:cNvSpPr txBox="1"/>
          <p:nvPr>
            <p:ph idx="1" type="body"/>
          </p:nvPr>
        </p:nvSpPr>
        <p:spPr>
          <a:xfrm>
            <a:off x="6160200" y="1841850"/>
            <a:ext cx="2382300" cy="145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An EVD capable of irrigating</a:t>
            </a:r>
            <a:endParaRPr sz="12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200"/>
              <a:t>Maybe higher risk of leak?</a:t>
            </a:r>
            <a:endParaRPr sz="1200"/>
          </a:p>
        </p:txBody>
      </p:sp>
      <p:pic>
        <p:nvPicPr>
          <p:cNvPr id="483" name="Google Shape;483;p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90288" y="2910050"/>
            <a:ext cx="2167022" cy="1928650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58"/>
          <p:cNvSpPr/>
          <p:nvPr/>
        </p:nvSpPr>
        <p:spPr>
          <a:xfrm>
            <a:off x="3505175" y="3012300"/>
            <a:ext cx="833700" cy="243900"/>
          </a:xfrm>
          <a:prstGeom prst="rect">
            <a:avLst/>
          </a:prstGeom>
          <a:noFill/>
          <a:ln cap="flat" cmpd="sng" w="9525">
            <a:solidFill>
              <a:srgbClr val="DF382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85" name="Google Shape;485;p5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83176" y="122275"/>
            <a:ext cx="926603" cy="956674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58"/>
          <p:cNvSpPr txBox="1"/>
          <p:nvPr/>
        </p:nvSpPr>
        <p:spPr>
          <a:xfrm>
            <a:off x="8083089" y="1053387"/>
            <a:ext cx="926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[3]</a:t>
            </a:r>
            <a:r>
              <a:rPr lang="en" sz="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IDSA 2017</a:t>
            </a:r>
            <a:endParaRPr sz="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59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Guidelines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92" name="Google Shape;49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2225" y="0"/>
            <a:ext cx="5321775" cy="1713125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59"/>
          <p:cNvSpPr/>
          <p:nvPr/>
        </p:nvSpPr>
        <p:spPr>
          <a:xfrm>
            <a:off x="4404225" y="1470725"/>
            <a:ext cx="636000" cy="132000"/>
          </a:xfrm>
          <a:prstGeom prst="rect">
            <a:avLst/>
          </a:prstGeom>
          <a:solidFill>
            <a:srgbClr val="FFFF00">
              <a:alpha val="20000"/>
            </a:srgbClr>
          </a:solidFill>
          <a:ln cap="flat" cmpd="sng" w="19050">
            <a:solidFill>
              <a:srgbClr val="DF382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94" name="Google Shape;494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2100" y="1745950"/>
            <a:ext cx="3674024" cy="332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46101" y="3871300"/>
            <a:ext cx="926603" cy="956674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59"/>
          <p:cNvSpPr txBox="1"/>
          <p:nvPr/>
        </p:nvSpPr>
        <p:spPr>
          <a:xfrm>
            <a:off x="8146014" y="4802412"/>
            <a:ext cx="926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[3]</a:t>
            </a:r>
            <a:r>
              <a:rPr lang="en"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9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IDSA 2017</a:t>
            </a:r>
            <a:endParaRPr sz="9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60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Guidelines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02" name="Google Shape;502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2225" y="0"/>
            <a:ext cx="5321775" cy="171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2100" y="1745950"/>
            <a:ext cx="3674024" cy="3329750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60"/>
          <p:cNvSpPr txBox="1"/>
          <p:nvPr/>
        </p:nvSpPr>
        <p:spPr>
          <a:xfrm>
            <a:off x="559000" y="2202100"/>
            <a:ext cx="3013800" cy="1233900"/>
          </a:xfrm>
          <a:prstGeom prst="rect">
            <a:avLst/>
          </a:prstGeom>
          <a:solidFill>
            <a:srgbClr val="FCF8E3"/>
          </a:solidFill>
          <a:ln cap="flat" cmpd="sng" w="19050">
            <a:solidFill>
              <a:srgbClr val="EFB73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Ampho specifically</a:t>
            </a:r>
            <a:endParaRPr b="1"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Only mentioned for </a:t>
            </a:r>
            <a:r>
              <a:rPr i="1"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Candida </a:t>
            </a: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shunt infections that don’t respond to IV or shunt removal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05" name="Google Shape;505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46101" y="3871300"/>
            <a:ext cx="926603" cy="956674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60"/>
          <p:cNvSpPr txBox="1"/>
          <p:nvPr/>
        </p:nvSpPr>
        <p:spPr>
          <a:xfrm>
            <a:off x="8146014" y="4802412"/>
            <a:ext cx="926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[3]</a:t>
            </a:r>
            <a:r>
              <a:rPr lang="en"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9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IDSA 2017</a:t>
            </a:r>
            <a:endParaRPr sz="9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61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Intraventricular </a:t>
            </a:r>
            <a:r>
              <a:rPr lang="en"/>
              <a:t>antimicrobials</a:t>
            </a:r>
            <a:r>
              <a:rPr lang="en"/>
              <a:t>: </a:t>
            </a:r>
            <a:r>
              <a:rPr b="0" lang="en"/>
              <a:t>The literature</a:t>
            </a:r>
            <a:endParaRPr b="0"/>
          </a:p>
        </p:txBody>
      </p:sp>
      <p:sp>
        <p:nvSpPr>
          <p:cNvPr id="512" name="Google Shape;512;p61"/>
          <p:cNvSpPr txBox="1"/>
          <p:nvPr>
            <p:ph idx="1" type="body"/>
          </p:nvPr>
        </p:nvSpPr>
        <p:spPr>
          <a:xfrm>
            <a:off x="729450" y="1393075"/>
            <a:ext cx="7688700" cy="33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 a whole lot there!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Recent review of all antimicrobials (Clin Microbiol Rev, 2020) [4]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 u="sng"/>
              <a:t>RTCs</a:t>
            </a:r>
            <a:r>
              <a:rPr lang="en"/>
              <a:t>: Two studies (both bacterial meningitis), no evidence for </a:t>
            </a:r>
            <a:r>
              <a:rPr lang="en"/>
              <a:t>routine</a:t>
            </a:r>
            <a:r>
              <a:rPr lang="en"/>
              <a:t> use in meningitis / meningoencephalitis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 u="sng"/>
              <a:t>Meta-analysis</a:t>
            </a:r>
            <a:r>
              <a:rPr lang="en"/>
              <a:t>: One for GN ventriculitis/meningitis (World Neurosurgery, 2018) [5]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11 studies, 348 patients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</a:pPr>
            <a:r>
              <a:rPr lang="en">
                <a:solidFill>
                  <a:schemeClr val="dk2"/>
                </a:solidFill>
              </a:rPr>
              <a:t>Promising for carbapenem-resistant bacteria (OR mortality: 0.22; OR eradication 10.06)</a:t>
            </a:r>
            <a:endParaRPr>
              <a:solidFill>
                <a:schemeClr val="dk2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</a:pPr>
            <a:r>
              <a:rPr lang="en">
                <a:solidFill>
                  <a:schemeClr val="dk2"/>
                </a:solidFill>
              </a:rPr>
              <a:t>Not superior for other situations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For </a:t>
            </a:r>
            <a:r>
              <a:rPr lang="en"/>
              <a:t>amphotericin</a:t>
            </a:r>
            <a:r>
              <a:rPr lang="en"/>
              <a:t> specifically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No RTCs or systematic reviews on pubmed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Only a few cohorts</a:t>
            </a:r>
            <a:endParaRPr/>
          </a:p>
        </p:txBody>
      </p:sp>
      <p:pic>
        <p:nvPicPr>
          <p:cNvPr id="513" name="Google Shape;513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6101" y="3871300"/>
            <a:ext cx="926603" cy="956674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61"/>
          <p:cNvSpPr txBox="1"/>
          <p:nvPr/>
        </p:nvSpPr>
        <p:spPr>
          <a:xfrm>
            <a:off x="8146014" y="4802412"/>
            <a:ext cx="926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[4] [5]</a:t>
            </a:r>
            <a:endParaRPr sz="9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/>
          <p:nvPr>
            <p:ph type="title"/>
          </p:nvPr>
        </p:nvSpPr>
        <p:spPr>
          <a:xfrm>
            <a:off x="727800" y="60140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Workup:</a:t>
            </a:r>
            <a:r>
              <a:rPr lang="en"/>
              <a:t> </a:t>
            </a:r>
            <a:r>
              <a:rPr lang="en"/>
              <a:t>Outside ED visit</a:t>
            </a:r>
            <a:endParaRPr/>
          </a:p>
        </p:txBody>
      </p:sp>
      <p:sp>
        <p:nvSpPr>
          <p:cNvPr id="111" name="Google Shape;111;p17"/>
          <p:cNvSpPr txBox="1"/>
          <p:nvPr>
            <p:ph idx="1" type="body"/>
          </p:nvPr>
        </p:nvSpPr>
        <p:spPr>
          <a:xfrm>
            <a:off x="729325" y="1393075"/>
            <a:ext cx="44691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VS</a:t>
            </a:r>
            <a:r>
              <a:rPr lang="en"/>
              <a:t>: 36.5 C  |  92 bpm  |  116/74  |  99%  |  BMI 20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u="sng"/>
              <a:t>General:</a:t>
            </a:r>
            <a:r>
              <a:rPr lang="en"/>
              <a:t> Alert, mildly ill appearing, fatigued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u="sng"/>
              <a:t>Neuro:</a:t>
            </a:r>
            <a:endParaRPr b="1" u="sng"/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CN:</a:t>
            </a:r>
            <a:r>
              <a:rPr lang="en"/>
              <a:t> II-XII intact</a:t>
            </a:r>
            <a:endParaRPr/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Motor:</a:t>
            </a:r>
            <a:r>
              <a:rPr lang="en"/>
              <a:t> equal and </a:t>
            </a:r>
            <a:r>
              <a:rPr lang="en"/>
              <a:t>normal</a:t>
            </a:r>
            <a:r>
              <a:rPr lang="en"/>
              <a:t> bilaterally</a:t>
            </a:r>
            <a:endParaRPr/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Language:</a:t>
            </a:r>
            <a:r>
              <a:rPr lang="en"/>
              <a:t> Speech normal</a:t>
            </a:r>
            <a:endParaRPr/>
          </a:p>
        </p:txBody>
      </p:sp>
      <p:sp>
        <p:nvSpPr>
          <p:cNvPr id="112" name="Google Shape;112;p17"/>
          <p:cNvSpPr txBox="1"/>
          <p:nvPr>
            <p:ph idx="2" type="body"/>
          </p:nvPr>
        </p:nvSpPr>
        <p:spPr>
          <a:xfrm>
            <a:off x="5308650" y="1393075"/>
            <a:ext cx="3109200" cy="333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Sodium</a:t>
            </a:r>
            <a:r>
              <a:rPr lang="en"/>
              <a:t>: 131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Mg</a:t>
            </a:r>
            <a:r>
              <a:rPr lang="en"/>
              <a:t>: 1.3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WBC</a:t>
            </a:r>
            <a:r>
              <a:rPr lang="en"/>
              <a:t>: 3.5 (88% neutrophils)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Hgb</a:t>
            </a:r>
            <a:r>
              <a:rPr lang="en"/>
              <a:t>: 9.0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Plt</a:t>
            </a:r>
            <a:r>
              <a:rPr lang="en"/>
              <a:t>: 280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CT Head:</a:t>
            </a:r>
            <a:r>
              <a:rPr lang="en"/>
              <a:t> </a:t>
            </a:r>
            <a:r>
              <a:rPr lang="en">
                <a:solidFill>
                  <a:srgbClr val="356635"/>
                </a:solidFill>
              </a:rPr>
              <a:t>Unremarkable</a:t>
            </a:r>
            <a:endParaRPr>
              <a:solidFill>
                <a:srgbClr val="35663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Resp Biofire</a:t>
            </a:r>
            <a:r>
              <a:rPr lang="en"/>
              <a:t>: Negative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62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Situations to </a:t>
            </a:r>
            <a:r>
              <a:rPr b="0" lang="en"/>
              <a:t>(maybe?)</a:t>
            </a:r>
            <a:r>
              <a:rPr lang="en"/>
              <a:t> use IT antimicrobials</a:t>
            </a:r>
            <a:endParaRPr/>
          </a:p>
        </p:txBody>
      </p:sp>
      <p:sp>
        <p:nvSpPr>
          <p:cNvPr id="520" name="Google Shape;520;p62"/>
          <p:cNvSpPr txBox="1"/>
          <p:nvPr>
            <p:ph idx="1" type="body"/>
          </p:nvPr>
        </p:nvSpPr>
        <p:spPr>
          <a:xfrm>
            <a:off x="729450" y="1393075"/>
            <a:ext cx="7688700" cy="363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Maybe use in CNS infections with 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Drugs that don’t get into CNS easily +/- have systemic toxicity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A</a:t>
            </a:r>
            <a:r>
              <a:rPr lang="en"/>
              <a:t>minoglycosides, colistin, daptomycin, tigecycline, and vancomycin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MRD pathogens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MRSA, VRE, CRE, CRAB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Often seen in external / internal ventricular shunt infections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Maybe don’t use if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Antibiotics has risk for seizures when given IV (beta lactams)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Please don’t give imipenem in the CNS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Some data to indicate increased risk of seizures from IT therapy generally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Doesn’t have an EVD for other reasons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Procedure</a:t>
            </a:r>
            <a:r>
              <a:rPr lang="en"/>
              <a:t> has risks, IT </a:t>
            </a:r>
            <a:r>
              <a:rPr lang="en"/>
              <a:t>catheters</a:t>
            </a:r>
            <a:r>
              <a:rPr lang="en"/>
              <a:t> can cause </a:t>
            </a:r>
            <a:r>
              <a:rPr lang="en"/>
              <a:t>nosocomial</a:t>
            </a:r>
            <a:r>
              <a:rPr lang="en"/>
              <a:t> infections themselves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Authors of the review point out some of the historic toxicity may have been from </a:t>
            </a:r>
            <a:r>
              <a:rPr lang="en"/>
              <a:t>inappropriate</a:t>
            </a:r>
            <a:r>
              <a:rPr lang="en"/>
              <a:t> dosing</a:t>
            </a:r>
            <a:endParaRPr/>
          </a:p>
        </p:txBody>
      </p:sp>
      <p:pic>
        <p:nvPicPr>
          <p:cNvPr id="521" name="Google Shape;521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6101" y="3871300"/>
            <a:ext cx="926603" cy="956674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62"/>
          <p:cNvSpPr txBox="1"/>
          <p:nvPr/>
        </p:nvSpPr>
        <p:spPr>
          <a:xfrm>
            <a:off x="8146014" y="4802412"/>
            <a:ext cx="926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[4] [3]</a:t>
            </a:r>
            <a:endParaRPr sz="9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63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amphotericin</a:t>
            </a:r>
            <a:endParaRPr/>
          </a:p>
        </p:txBody>
      </p:sp>
      <p:sp>
        <p:nvSpPr>
          <p:cNvPr id="528" name="Google Shape;528;p63"/>
          <p:cNvSpPr txBox="1"/>
          <p:nvPr>
            <p:ph idx="1" type="body"/>
          </p:nvPr>
        </p:nvSpPr>
        <p:spPr>
          <a:xfrm>
            <a:off x="729450" y="1393075"/>
            <a:ext cx="7688700" cy="284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Dosing:</a:t>
            </a:r>
            <a:r>
              <a:rPr lang="en"/>
              <a:t> 0.1 - 0.5 mg q24h (1mg q24h for AmBisome)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Complicated pharmacology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Authors suggest co-administration of systemic antimicrobials to prevent selection pressure for MDRs in the other compartments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u="sng"/>
              <a:t>Side effects:</a:t>
            </a:r>
            <a:r>
              <a:rPr lang="en"/>
              <a:t> Fever, </a:t>
            </a:r>
            <a:r>
              <a:rPr b="1" lang="en">
                <a:solidFill>
                  <a:srgbClr val="2D6987"/>
                </a:solidFill>
              </a:rPr>
              <a:t>arachnoiditis</a:t>
            </a:r>
            <a:r>
              <a:rPr lang="en"/>
              <a:t>, </a:t>
            </a:r>
            <a:r>
              <a:rPr lang="en"/>
              <a:t>nausea/emesis, </a:t>
            </a:r>
            <a:r>
              <a:rPr b="1" lang="en">
                <a:solidFill>
                  <a:srgbClr val="DF382C"/>
                </a:solidFill>
              </a:rPr>
              <a:t>Parkinson syndrome</a:t>
            </a:r>
            <a:r>
              <a:rPr lang="en"/>
              <a:t>, tinnitus, </a:t>
            </a:r>
            <a:r>
              <a:rPr lang="en"/>
              <a:t>encephalopathy</a:t>
            </a: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u="sng"/>
              <a:t>Effectiveness</a:t>
            </a:r>
            <a:r>
              <a:rPr lang="en"/>
              <a:t>: One study from 1986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529" name="Google Shape;529;p63"/>
          <p:cNvGraphicFramePr/>
          <p:nvPr/>
        </p:nvGraphicFramePr>
        <p:xfrm>
          <a:off x="2552963" y="36038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{3BB56987-0B2A-4B59-A23A-F6F7B631EFB7}</a:tableStyleId>
              </a:tblPr>
              <a:tblGrid>
                <a:gridCol w="1127500"/>
                <a:gridCol w="879525"/>
                <a:gridCol w="1040500"/>
                <a:gridCol w="9905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Systemic + IT</a:t>
                      </a:r>
                      <a:r>
                        <a:rPr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(n=6)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Systemic alone </a:t>
                      </a:r>
                      <a:r>
                        <a:rPr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(n=7)</a:t>
                      </a:r>
                      <a:endParaRPr b="1"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 value</a:t>
                      </a:r>
                      <a:endParaRPr b="1"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Death</a:t>
                      </a:r>
                      <a:endParaRPr b="1" sz="9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   </a:t>
                      </a:r>
                      <a:r>
                        <a:rPr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(16%)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6   (86%)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P=0.025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CSF </a:t>
                      </a:r>
                      <a:r>
                        <a:rPr b="1"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sterilized </a:t>
                      </a:r>
                      <a:endParaRPr b="1"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6   (100%)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   (43%)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P=0.049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530" name="Google Shape;530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6101" y="3871300"/>
            <a:ext cx="926603" cy="956674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63"/>
          <p:cNvSpPr txBox="1"/>
          <p:nvPr/>
        </p:nvSpPr>
        <p:spPr>
          <a:xfrm>
            <a:off x="8146014" y="4802412"/>
            <a:ext cx="926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[4] </a:t>
            </a:r>
            <a:endParaRPr sz="9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64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Thoughts? Questions?</a:t>
            </a:r>
            <a:endParaRPr/>
          </a:p>
        </p:txBody>
      </p:sp>
      <p:sp>
        <p:nvSpPr>
          <p:cNvPr id="537" name="Google Shape;537;p64"/>
          <p:cNvSpPr txBox="1"/>
          <p:nvPr>
            <p:ph idx="1" type="body"/>
          </p:nvPr>
        </p:nvSpPr>
        <p:spPr>
          <a:xfrm>
            <a:off x="729450" y="1393075"/>
            <a:ext cx="38424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https://febrilepodcast.com/episode-17-yeastie-boys/</a:t>
            </a:r>
            <a:endParaRPr/>
          </a:p>
        </p:txBody>
      </p:sp>
      <p:pic>
        <p:nvPicPr>
          <p:cNvPr id="538" name="Google Shape;538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1450" y="632850"/>
            <a:ext cx="4168274" cy="4168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 txBox="1"/>
          <p:nvPr>
            <p:ph type="title"/>
          </p:nvPr>
        </p:nvSpPr>
        <p:spPr>
          <a:xfrm>
            <a:off x="729450" y="632850"/>
            <a:ext cx="30612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Outside </a:t>
            </a:r>
            <a:r>
              <a:rPr lang="en"/>
              <a:t>ED Visit #1</a:t>
            </a:r>
            <a:endParaRPr/>
          </a:p>
        </p:txBody>
      </p:sp>
      <p:sp>
        <p:nvSpPr>
          <p:cNvPr id="118" name="Google Shape;118;p18"/>
          <p:cNvSpPr txBox="1"/>
          <p:nvPr>
            <p:ph idx="1" type="body"/>
          </p:nvPr>
        </p:nvSpPr>
        <p:spPr>
          <a:xfrm>
            <a:off x="729450" y="1393075"/>
            <a:ext cx="30219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Headache improved with migraine cocktail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Given IV Mg for electrolyte abnormalities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Was discharged with PCP follow up </a:t>
            </a:r>
            <a:endParaRPr/>
          </a:p>
          <a:p>
            <a:pPr indent="-304958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Holter for episode of syncope</a:t>
            </a:r>
            <a:endParaRPr/>
          </a:p>
          <a:p>
            <a:pPr indent="-304958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PO iron for anemia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grpSp>
        <p:nvGrpSpPr>
          <p:cNvPr id="119" name="Google Shape;119;p18"/>
          <p:cNvGrpSpPr/>
          <p:nvPr/>
        </p:nvGrpSpPr>
        <p:grpSpPr>
          <a:xfrm>
            <a:off x="5044222" y="717383"/>
            <a:ext cx="4094303" cy="1193579"/>
            <a:chOff x="3977400" y="946003"/>
            <a:chExt cx="4094303" cy="1193579"/>
          </a:xfrm>
        </p:grpSpPr>
        <p:grpSp>
          <p:nvGrpSpPr>
            <p:cNvPr id="120" name="Google Shape;120;p18"/>
            <p:cNvGrpSpPr/>
            <p:nvPr/>
          </p:nvGrpSpPr>
          <p:grpSpPr>
            <a:xfrm>
              <a:off x="4732925" y="1140987"/>
              <a:ext cx="529800" cy="998596"/>
              <a:chOff x="4318975" y="1083450"/>
              <a:chExt cx="529800" cy="591305"/>
            </a:xfrm>
          </p:grpSpPr>
          <p:sp>
            <p:nvSpPr>
              <p:cNvPr id="121" name="Google Shape;121;p18"/>
              <p:cNvSpPr/>
              <p:nvPr/>
            </p:nvSpPr>
            <p:spPr>
              <a:xfrm>
                <a:off x="4517129" y="1083455"/>
                <a:ext cx="133500" cy="591300"/>
              </a:xfrm>
              <a:prstGeom prst="rect">
                <a:avLst/>
              </a:prstGeom>
              <a:solidFill>
                <a:srgbClr val="2F2F2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122" name="Google Shape;122;p18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2F2F2F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123" name="Google Shape;123;p18"/>
            <p:cNvSpPr txBox="1"/>
            <p:nvPr/>
          </p:nvSpPr>
          <p:spPr>
            <a:xfrm>
              <a:off x="53435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Forehead rash</a:t>
              </a:r>
              <a:endParaRPr b="1" sz="11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4" name="Google Shape;124;p18"/>
            <p:cNvSpPr txBox="1"/>
            <p:nvPr/>
          </p:nvSpPr>
          <p:spPr>
            <a:xfrm>
              <a:off x="5343504" y="1222244"/>
              <a:ext cx="2728200" cy="61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Told by dermatologist it was self limiting</a:t>
              </a:r>
              <a:endParaRPr sz="8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Notes are inconsistent on what exact diagnosis was</a:t>
              </a:r>
              <a:endParaRPr sz="8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5" name="Google Shape;125;p18"/>
            <p:cNvSpPr txBox="1"/>
            <p:nvPr/>
          </p:nvSpPr>
          <p:spPr>
            <a:xfrm>
              <a:off x="39774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-1 month</a:t>
              </a:r>
              <a:endParaRPr sz="9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26" name="Google Shape;126;p18"/>
          <p:cNvGrpSpPr/>
          <p:nvPr/>
        </p:nvGrpSpPr>
        <p:grpSpPr>
          <a:xfrm>
            <a:off x="5044222" y="1524076"/>
            <a:ext cx="4094303" cy="1393091"/>
            <a:chOff x="3977400" y="946003"/>
            <a:chExt cx="4094303" cy="1393091"/>
          </a:xfrm>
        </p:grpSpPr>
        <p:grpSp>
          <p:nvGrpSpPr>
            <p:cNvPr id="127" name="Google Shape;127;p18"/>
            <p:cNvGrpSpPr/>
            <p:nvPr/>
          </p:nvGrpSpPr>
          <p:grpSpPr>
            <a:xfrm>
              <a:off x="4732925" y="1140987"/>
              <a:ext cx="529800" cy="1198107"/>
              <a:chOff x="4318975" y="1083450"/>
              <a:chExt cx="529800" cy="709443"/>
            </a:xfrm>
          </p:grpSpPr>
          <p:sp>
            <p:nvSpPr>
              <p:cNvPr id="128" name="Google Shape;128;p18"/>
              <p:cNvSpPr/>
              <p:nvPr/>
            </p:nvSpPr>
            <p:spPr>
              <a:xfrm>
                <a:off x="4517129" y="1086093"/>
                <a:ext cx="133500" cy="706800"/>
              </a:xfrm>
              <a:prstGeom prst="rect">
                <a:avLst/>
              </a:prstGeom>
              <a:solidFill>
                <a:srgbClr val="2F2F2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129" name="Google Shape;129;p18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2F2F2F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130" name="Google Shape;130;p18"/>
            <p:cNvSpPr txBox="1"/>
            <p:nvPr/>
          </p:nvSpPr>
          <p:spPr>
            <a:xfrm>
              <a:off x="53435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Root canal</a:t>
              </a:r>
              <a:endParaRPr b="1" sz="11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1" name="Google Shape;131;p18"/>
            <p:cNvSpPr txBox="1"/>
            <p:nvPr/>
          </p:nvSpPr>
          <p:spPr>
            <a:xfrm>
              <a:off x="5343504" y="1222255"/>
              <a:ext cx="2728200" cy="7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Frontal h</a:t>
              </a:r>
              <a:r>
                <a:rPr lang="en" sz="8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eadaches</a:t>
              </a:r>
              <a:br>
                <a:rPr lang="en" sz="8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" sz="8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Fever (resolved with augmentin)</a:t>
              </a:r>
              <a:endParaRPr sz="8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Dizzy, ? syncope</a:t>
              </a:r>
              <a:endParaRPr sz="8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t/>
              </a:r>
              <a:endParaRPr sz="8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2" name="Google Shape;132;p18"/>
            <p:cNvSpPr txBox="1"/>
            <p:nvPr/>
          </p:nvSpPr>
          <p:spPr>
            <a:xfrm>
              <a:off x="39774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-3 weeks</a:t>
              </a:r>
              <a:endParaRPr sz="9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33" name="Google Shape;133;p18"/>
          <p:cNvGrpSpPr/>
          <p:nvPr/>
        </p:nvGrpSpPr>
        <p:grpSpPr>
          <a:xfrm>
            <a:off x="5044222" y="3718372"/>
            <a:ext cx="4094300" cy="1196520"/>
            <a:chOff x="3977400" y="946003"/>
            <a:chExt cx="4094300" cy="1196520"/>
          </a:xfrm>
        </p:grpSpPr>
        <p:grpSp>
          <p:nvGrpSpPr>
            <p:cNvPr id="134" name="Google Shape;134;p18"/>
            <p:cNvGrpSpPr/>
            <p:nvPr/>
          </p:nvGrpSpPr>
          <p:grpSpPr>
            <a:xfrm>
              <a:off x="4732925" y="1142460"/>
              <a:ext cx="529800" cy="1000063"/>
              <a:chOff x="4318975" y="1084322"/>
              <a:chExt cx="529800" cy="592174"/>
            </a:xfrm>
          </p:grpSpPr>
          <p:sp>
            <p:nvSpPr>
              <p:cNvPr id="135" name="Google Shape;135;p18"/>
              <p:cNvSpPr/>
              <p:nvPr/>
            </p:nvSpPr>
            <p:spPr>
              <a:xfrm>
                <a:off x="4517129" y="1086096"/>
                <a:ext cx="133500" cy="590400"/>
              </a:xfrm>
              <a:prstGeom prst="rect">
                <a:avLst/>
              </a:prstGeom>
              <a:solidFill>
                <a:srgbClr val="C2C2C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136" name="Google Shape;136;p18"/>
              <p:cNvCxnSpPr/>
              <p:nvPr/>
            </p:nvCxnSpPr>
            <p:spPr>
              <a:xfrm rot="10800000">
                <a:off x="4318975" y="1084322"/>
                <a:ext cx="529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F382C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137" name="Google Shape;137;p18"/>
            <p:cNvSpPr txBox="1"/>
            <p:nvPr/>
          </p:nvSpPr>
          <p:spPr>
            <a:xfrm>
              <a:off x="53435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DF382C"/>
                  </a:solidFill>
                  <a:latin typeface="Roboto"/>
                  <a:ea typeface="Roboto"/>
                  <a:cs typeface="Roboto"/>
                  <a:sym typeface="Roboto"/>
                </a:rPr>
                <a:t>ED visit #1</a:t>
              </a:r>
              <a:endParaRPr b="1" sz="11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8" name="Google Shape;138;p18"/>
            <p:cNvSpPr txBox="1"/>
            <p:nvPr/>
          </p:nvSpPr>
          <p:spPr>
            <a:xfrm>
              <a:off x="5343500" y="1222248"/>
              <a:ext cx="27282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Improved with migraine cocktail</a:t>
              </a:r>
              <a:endParaRPr sz="8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Discharged from ED</a:t>
              </a:r>
              <a:endParaRPr sz="8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9" name="Google Shape;139;p18"/>
            <p:cNvSpPr txBox="1"/>
            <p:nvPr/>
          </p:nvSpPr>
          <p:spPr>
            <a:xfrm>
              <a:off x="39774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DF382C"/>
                  </a:solidFill>
                  <a:latin typeface="Roboto"/>
                  <a:ea typeface="Roboto"/>
                  <a:cs typeface="Roboto"/>
                  <a:sym typeface="Roboto"/>
                </a:rPr>
                <a:t>Day 0</a:t>
              </a:r>
              <a:endPara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40" name="Google Shape;140;p18"/>
          <p:cNvGrpSpPr/>
          <p:nvPr/>
        </p:nvGrpSpPr>
        <p:grpSpPr>
          <a:xfrm>
            <a:off x="5044222" y="2717570"/>
            <a:ext cx="4094300" cy="1193487"/>
            <a:chOff x="3977400" y="946003"/>
            <a:chExt cx="4094300" cy="1193487"/>
          </a:xfrm>
        </p:grpSpPr>
        <p:grpSp>
          <p:nvGrpSpPr>
            <p:cNvPr id="141" name="Google Shape;141;p18"/>
            <p:cNvGrpSpPr/>
            <p:nvPr/>
          </p:nvGrpSpPr>
          <p:grpSpPr>
            <a:xfrm>
              <a:off x="4732925" y="1142460"/>
              <a:ext cx="529800" cy="997030"/>
              <a:chOff x="4318975" y="1084322"/>
              <a:chExt cx="529800" cy="590378"/>
            </a:xfrm>
          </p:grpSpPr>
          <p:sp>
            <p:nvSpPr>
              <p:cNvPr id="142" name="Google Shape;142;p18"/>
              <p:cNvSpPr/>
              <p:nvPr/>
            </p:nvSpPr>
            <p:spPr>
              <a:xfrm>
                <a:off x="4517125" y="1086100"/>
                <a:ext cx="133500" cy="58860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143" name="Google Shape;143;p18"/>
              <p:cNvCxnSpPr/>
              <p:nvPr/>
            </p:nvCxnSpPr>
            <p:spPr>
              <a:xfrm rot="10800000">
                <a:off x="4318975" y="1084322"/>
                <a:ext cx="5298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144" name="Google Shape;144;p18"/>
            <p:cNvSpPr txBox="1"/>
            <p:nvPr/>
          </p:nvSpPr>
          <p:spPr>
            <a:xfrm>
              <a:off x="53435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Took steroids</a:t>
              </a:r>
              <a:endParaRPr b="1"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5" name="Google Shape;145;p18"/>
            <p:cNvSpPr txBox="1"/>
            <p:nvPr/>
          </p:nvSpPr>
          <p:spPr>
            <a:xfrm>
              <a:off x="5343500" y="1222248"/>
              <a:ext cx="27282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Urgent care Rx’ed steroids (unclear why)</a:t>
              </a:r>
              <a:endParaRPr sz="8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Fiance says he got much worse after steroids</a:t>
              </a:r>
              <a:endParaRPr sz="8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6" name="Google Shape;146;p18"/>
            <p:cNvSpPr txBox="1"/>
            <p:nvPr/>
          </p:nvSpPr>
          <p:spPr>
            <a:xfrm>
              <a:off x="39774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-1 week</a:t>
              </a:r>
              <a:endParaRPr sz="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9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Outside ED #2</a:t>
            </a:r>
            <a:endParaRPr/>
          </a:p>
        </p:txBody>
      </p:sp>
      <p:sp>
        <p:nvSpPr>
          <p:cNvPr id="152" name="Google Shape;152;p19"/>
          <p:cNvSpPr txBox="1"/>
          <p:nvPr>
            <p:ph idx="1" type="body"/>
          </p:nvPr>
        </p:nvSpPr>
        <p:spPr>
          <a:xfrm>
            <a:off x="729450" y="1393075"/>
            <a:ext cx="7688700" cy="38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He returns to the ED two days later with </a:t>
            </a:r>
            <a:r>
              <a:rPr lang="en"/>
              <a:t>further </a:t>
            </a:r>
            <a:r>
              <a:rPr b="1" lang="en"/>
              <a:t>episodes of syncope</a:t>
            </a:r>
            <a:r>
              <a:rPr lang="en"/>
              <a:t>. Per ED note</a:t>
            </a:r>
            <a:endParaRPr/>
          </a:p>
        </p:txBody>
      </p:sp>
      <p:pic>
        <p:nvPicPr>
          <p:cNvPr id="153" name="Google Shape;15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9124" y="1901849"/>
            <a:ext cx="6525201" cy="283825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9"/>
          <p:cNvSpPr txBox="1"/>
          <p:nvPr>
            <p:ph idx="1" type="body"/>
          </p:nvPr>
        </p:nvSpPr>
        <p:spPr>
          <a:xfrm>
            <a:off x="1313395" y="4659866"/>
            <a:ext cx="3243000" cy="38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29"/>
              <a:t>Zosyn and was admitted for further workup</a:t>
            </a:r>
            <a:endParaRPr sz="1329"/>
          </a:p>
        </p:txBody>
      </p:sp>
      <p:sp>
        <p:nvSpPr>
          <p:cNvPr id="155" name="Google Shape;155;p19"/>
          <p:cNvSpPr/>
          <p:nvPr/>
        </p:nvSpPr>
        <p:spPr>
          <a:xfrm>
            <a:off x="3020025" y="3499775"/>
            <a:ext cx="3704400" cy="236100"/>
          </a:xfrm>
          <a:prstGeom prst="rect">
            <a:avLst/>
          </a:prstGeom>
          <a:solidFill>
            <a:srgbClr val="FFFF00">
              <a:alpha val="20000"/>
            </a:srgbClr>
          </a:solidFill>
          <a:ln cap="flat" cmpd="sng" w="19050">
            <a:solidFill>
              <a:srgbClr val="DF382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6" name="Google Shape;156;p19"/>
          <p:cNvSpPr/>
          <p:nvPr/>
        </p:nvSpPr>
        <p:spPr>
          <a:xfrm>
            <a:off x="1379275" y="4304950"/>
            <a:ext cx="3704400" cy="236100"/>
          </a:xfrm>
          <a:prstGeom prst="rect">
            <a:avLst/>
          </a:prstGeom>
          <a:solidFill>
            <a:srgbClr val="FFFF00">
              <a:alpha val="20000"/>
            </a:srgbClr>
          </a:solidFill>
          <a:ln cap="flat" cmpd="sng" w="19050">
            <a:solidFill>
              <a:srgbClr val="DF382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7" name="Google Shape;157;p19"/>
          <p:cNvSpPr/>
          <p:nvPr/>
        </p:nvSpPr>
        <p:spPr>
          <a:xfrm>
            <a:off x="1329125" y="2876550"/>
            <a:ext cx="2123400" cy="236100"/>
          </a:xfrm>
          <a:prstGeom prst="rect">
            <a:avLst/>
          </a:prstGeom>
          <a:solidFill>
            <a:srgbClr val="FFFF00">
              <a:alpha val="20000"/>
            </a:srgbClr>
          </a:solidFill>
          <a:ln cap="flat" cmpd="sng" w="19050">
            <a:solidFill>
              <a:srgbClr val="DF382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0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Additional information from H&amp;P / collateral</a:t>
            </a:r>
            <a:endParaRPr/>
          </a:p>
        </p:txBody>
      </p:sp>
      <p:sp>
        <p:nvSpPr>
          <p:cNvPr id="163" name="Google Shape;163;p20"/>
          <p:cNvSpPr txBox="1"/>
          <p:nvPr>
            <p:ph idx="1" type="body"/>
          </p:nvPr>
        </p:nvSpPr>
        <p:spPr>
          <a:xfrm>
            <a:off x="729450" y="1393075"/>
            <a:ext cx="7394700" cy="305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Social:</a:t>
            </a:r>
            <a:r>
              <a:rPr lang="en"/>
              <a:t> Works as director of funeral home. </a:t>
            </a:r>
            <a:r>
              <a:rPr lang="en"/>
              <a:t>Monogamous</a:t>
            </a:r>
            <a:r>
              <a:rPr lang="en"/>
              <a:t> with partner for past 8 years. No needles, IVDU, etc. No animals besides pet puppies (7 of them, very cute). No birds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u="sng"/>
              <a:t>From fiance:</a:t>
            </a:r>
            <a:r>
              <a:rPr lang="en"/>
              <a:t> Was able to find out the rash patient had a month ago was </a:t>
            </a:r>
            <a:r>
              <a:rPr b="1" lang="en">
                <a:solidFill>
                  <a:srgbClr val="2D6987"/>
                </a:solidFill>
              </a:rPr>
              <a:t>molluscum contagiosum</a:t>
            </a:r>
            <a:r>
              <a:rPr lang="en"/>
              <a:t>. Partner also said since patient started taking steroids, was having </a:t>
            </a:r>
            <a:r>
              <a:rPr b="1" lang="en">
                <a:solidFill>
                  <a:srgbClr val="DF382C"/>
                </a:solidFill>
              </a:rPr>
              <a:t>vision problems</a:t>
            </a:r>
            <a:r>
              <a:rPr lang="en"/>
              <a:t> and </a:t>
            </a:r>
            <a:r>
              <a:rPr b="1" lang="en">
                <a:solidFill>
                  <a:srgbClr val="DF382C"/>
                </a:solidFill>
              </a:rPr>
              <a:t>ataxia</a:t>
            </a:r>
            <a:r>
              <a:rPr lang="en"/>
              <a:t>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u="sng"/>
              <a:t>From parents:</a:t>
            </a:r>
            <a:r>
              <a:rPr lang="en"/>
              <a:t> They’d noticed </a:t>
            </a:r>
            <a:r>
              <a:rPr b="1" lang="en">
                <a:solidFill>
                  <a:srgbClr val="DF382C"/>
                </a:solidFill>
              </a:rPr>
              <a:t>unintentional weight loss</a:t>
            </a:r>
            <a:r>
              <a:rPr lang="en"/>
              <a:t>, ongoing at least past three months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1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OSH Imaging</a:t>
            </a:r>
            <a:endParaRPr/>
          </a:p>
        </p:txBody>
      </p:sp>
      <p:sp>
        <p:nvSpPr>
          <p:cNvPr id="169" name="Google Shape;169;p21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CT chest</a:t>
            </a:r>
            <a:r>
              <a:rPr lang="en"/>
              <a:t>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/>
              <a:t>MRI brain:</a:t>
            </a:r>
            <a:r>
              <a:rPr lang="en"/>
              <a:t> </a:t>
            </a:r>
            <a:endParaRPr/>
          </a:p>
        </p:txBody>
      </p:sp>
      <p:pic>
        <p:nvPicPr>
          <p:cNvPr id="170" name="Google Shape;17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1250" y="1395075"/>
            <a:ext cx="7107724" cy="44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1925" y="2441950"/>
            <a:ext cx="7751726" cy="189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