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Raleway"/>
      <p:regular r:id="rId55"/>
      <p:bold r:id="rId56"/>
      <p:italic r:id="rId57"/>
      <p:boldItalic r:id="rId58"/>
    </p:embeddedFont>
    <p:embeddedFont>
      <p:font typeface="Roboto"/>
      <p:regular r:id="rId59"/>
      <p:bold r:id="rId60"/>
      <p:italic r:id="rId61"/>
      <p:boldItalic r:id="rId62"/>
    </p:embeddedFont>
    <p:embeddedFont>
      <p:font typeface="Lato"/>
      <p:regular r:id="rId63"/>
      <p:bold r:id="rId64"/>
      <p:italic r:id="rId65"/>
      <p:boldItalic r:id="rId66"/>
    </p:embeddedFont>
    <p:embeddedFont>
      <p:font typeface="Open Sans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EF07974-3C07-4A30-9FED-616FD7713431}">
  <a:tblStyle styleId="{4EF07974-3C07-4A30-9FED-616FD77134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schemas.openxmlformats.org/officeDocument/2006/relationships/font" Target="fonts/OpenSans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20" Type="http://schemas.openxmlformats.org/officeDocument/2006/relationships/slide" Target="slides/slide14.xml"/><Relationship Id="rId64" Type="http://schemas.openxmlformats.org/officeDocument/2006/relationships/font" Target="fonts/Lato-bold.fntdata"/><Relationship Id="rId63" Type="http://schemas.openxmlformats.org/officeDocument/2006/relationships/font" Target="fonts/Lato-regular.fntdata"/><Relationship Id="rId22" Type="http://schemas.openxmlformats.org/officeDocument/2006/relationships/slide" Target="slides/slide16.xml"/><Relationship Id="rId66" Type="http://schemas.openxmlformats.org/officeDocument/2006/relationships/font" Target="fonts/Lato-boldItalic.fntdata"/><Relationship Id="rId21" Type="http://schemas.openxmlformats.org/officeDocument/2006/relationships/slide" Target="slides/slide15.xml"/><Relationship Id="rId65" Type="http://schemas.openxmlformats.org/officeDocument/2006/relationships/font" Target="fonts/Lato-italic.fntdata"/><Relationship Id="rId24" Type="http://schemas.openxmlformats.org/officeDocument/2006/relationships/slide" Target="slides/slide18.xml"/><Relationship Id="rId68" Type="http://schemas.openxmlformats.org/officeDocument/2006/relationships/font" Target="fonts/OpenSans-bold.fntdata"/><Relationship Id="rId23" Type="http://schemas.openxmlformats.org/officeDocument/2006/relationships/slide" Target="slides/slide17.xml"/><Relationship Id="rId67" Type="http://schemas.openxmlformats.org/officeDocument/2006/relationships/font" Target="fonts/OpenSans-regular.fntdata"/><Relationship Id="rId60" Type="http://schemas.openxmlformats.org/officeDocument/2006/relationships/font" Target="fonts/Roboto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penSans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aleway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aleway-italic.fntdata"/><Relationship Id="rId12" Type="http://schemas.openxmlformats.org/officeDocument/2006/relationships/slide" Target="slides/slide6.xml"/><Relationship Id="rId56" Type="http://schemas.openxmlformats.org/officeDocument/2006/relationships/font" Target="fonts/Raleway-bold.fntdata"/><Relationship Id="rId15" Type="http://schemas.openxmlformats.org/officeDocument/2006/relationships/slide" Target="slides/slide9.xml"/><Relationship Id="rId59" Type="http://schemas.openxmlformats.org/officeDocument/2006/relationships/font" Target="fonts/Roboto-regular.fntdata"/><Relationship Id="rId14" Type="http://schemas.openxmlformats.org/officeDocument/2006/relationships/slide" Target="slides/slide8.xml"/><Relationship Id="rId58" Type="http://schemas.openxmlformats.org/officeDocument/2006/relationships/font" Target="fonts/Raleway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03a500264_0_1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f03a500264_0_1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03a500264_0_1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03a500264_0_1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03a500264_0_1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f03a500264_0_1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f03a500264_0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f03a500264_0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c131a6aa2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ec131a6aa2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03a500264_0_1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f03a500264_0_1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03a500264_0_1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f03a500264_0_1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03a500264_0_1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f03a500264_0_1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03a500264_0_1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f03a500264_0_1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f03a500264_0_19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f03a500264_0_19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c131a6aa2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c131a6aa2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03a500264_0_1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f03a500264_0_1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03a500264_0_1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f03a500264_0_1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f03a500264_0_1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f03a500264_0_1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f03a500264_0_1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f03a500264_0_1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ec131a6aa2_0_1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ec131a6aa2_0_1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10e179a5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f10e179a5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f0e7e016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f0e7e016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f10e179a5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f10e179a5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8f9f082a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8f9f082a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f10e179a5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f10e179a5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c131a6aa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ec131a6aa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8f9f082ac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8f9f082ac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f9f082ac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8f9f082ac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8f9f082ac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8f9f082ac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8f9f082ac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8f9f082ac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8f9f082ac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8f9f082ac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8f9f082ac5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8f9f082ac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f10e179a5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f10e179a5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8f9f082ac5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8f9f082ac5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8f9f082ac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8f9f082ac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f10e179a5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f10e179a5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09b33ca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09b33ca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f10e179a5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f10e179a5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f10e179a5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f10e179a5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8f9f082ac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8f9f082ac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f10e179a5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f10e179a5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f10e179a5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f10e179a5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8f9f082ac5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8f9f082ac5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8f9f082ac5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8f9f082ac5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f9f082ac5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8f9f082ac5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ec9753a6d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ec9753a6d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c131a6aa2_0_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c131a6aa2_0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f03a500264_0_1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f03a500264_0_1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03a5002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f03a5002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f03a500264_0_1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f03a500264_0_1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f03a500264_0_1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f03a500264_0_1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febrilepodcast.com" TargetMode="External"/><Relationship Id="rId4" Type="http://schemas.openxmlformats.org/officeDocument/2006/relationships/hyperlink" Target="http://febrilepodcast.com" TargetMode="External"/><Relationship Id="rId5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febrilepodcast.com" TargetMode="External"/><Relationship Id="rId4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febrilepodcast.com" TargetMode="External"/><Relationship Id="rId4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hunterratliff1.com/talk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LVADventures</a:t>
            </a:r>
            <a:r>
              <a:rPr lang="en" sz="3800"/>
              <a:t> </a:t>
            </a:r>
            <a:endParaRPr sz="380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5" y="2987150"/>
            <a:ext cx="7688100" cy="10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CID conference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Hunter Ratliff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08/08/2024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858585"/>
                </a:solidFill>
              </a:rPr>
              <a:t>Ages, dates, and other identifying information may have been changed</a:t>
            </a:r>
            <a:endParaRPr i="1"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75 y/o M</a:t>
            </a:r>
            <a:r>
              <a:rPr lang="en"/>
              <a:t> with PMH HFrEF </a:t>
            </a:r>
            <a:r>
              <a:rPr b="1" lang="en"/>
              <a:t>s/p ICD &amp; </a:t>
            </a:r>
            <a:r>
              <a:rPr b="1" lang="en">
                <a:solidFill>
                  <a:srgbClr val="DF382C"/>
                </a:solidFill>
              </a:rPr>
              <a:t>LVAD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lang="en"/>
              <a:t>(</a:t>
            </a:r>
            <a:r>
              <a:rPr b="1" lang="en">
                <a:solidFill>
                  <a:srgbClr val="2D6987"/>
                </a:solidFill>
              </a:rPr>
              <a:t>2 years ago</a:t>
            </a:r>
            <a:r>
              <a:rPr lang="en"/>
              <a:t>), 10 days of symptoms since last hospitalization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WBC</a:t>
            </a:r>
            <a:r>
              <a:rPr lang="en"/>
              <a:t>: 22.0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UA</a:t>
            </a:r>
            <a:r>
              <a:rPr lang="en"/>
              <a:t>: LE (+), nitrate (+),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bacteria (-), symptoms (-)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CT C/A/P</a:t>
            </a:r>
            <a:r>
              <a:rPr lang="en"/>
              <a:t>: Normal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BCx:</a:t>
            </a:r>
            <a:r>
              <a:rPr lang="en"/>
              <a:t> </a:t>
            </a:r>
            <a:r>
              <a:rPr lang="en">
                <a:solidFill>
                  <a:srgbClr val="DF382C"/>
                </a:solidFill>
              </a:rPr>
              <a:t>???</a:t>
            </a:r>
            <a:endParaRPr>
              <a:solidFill>
                <a:srgbClr val="DF382C"/>
              </a:solidFill>
            </a:endParaRPr>
          </a:p>
        </p:txBody>
      </p:sp>
      <p:sp>
        <p:nvSpPr>
          <p:cNvPr id="177" name="Google Shape;177;p22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grpSp>
        <p:nvGrpSpPr>
          <p:cNvPr id="178" name="Google Shape;178;p22"/>
          <p:cNvGrpSpPr/>
          <p:nvPr/>
        </p:nvGrpSpPr>
        <p:grpSpPr>
          <a:xfrm>
            <a:off x="4968000" y="641203"/>
            <a:ext cx="4094300" cy="993903"/>
            <a:chOff x="3978500" y="946003"/>
            <a:chExt cx="4094300" cy="993903"/>
          </a:xfrm>
        </p:grpSpPr>
        <p:grpSp>
          <p:nvGrpSpPr>
            <p:cNvPr id="179" name="Google Shape;179;p22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80" name="Google Shape;180;p22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81" name="Google Shape;181;p2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82" name="Google Shape;182;p2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LVAD placed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" name="Google Shape;183;p2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Uncomplicated course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" name="Google Shape;184;p2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-24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" name="Google Shape;185;p22"/>
          <p:cNvGrpSpPr/>
          <p:nvPr/>
        </p:nvGrpSpPr>
        <p:grpSpPr>
          <a:xfrm>
            <a:off x="4968000" y="1442459"/>
            <a:ext cx="4094300" cy="993903"/>
            <a:chOff x="3978500" y="946003"/>
            <a:chExt cx="4094300" cy="993903"/>
          </a:xfrm>
        </p:grpSpPr>
        <p:grpSp>
          <p:nvGrpSpPr>
            <p:cNvPr id="186" name="Google Shape;186;p22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87" name="Google Shape;187;p22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88" name="Google Shape;188;p2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89" name="Google Shape;189;p2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Stenotrophomonas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in driveline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0" name="Google Shape;190;p2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Treated with Bactrim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1" name="Google Shape;191;p2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-11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2" name="Google Shape;192;p22"/>
          <p:cNvGrpSpPr/>
          <p:nvPr/>
        </p:nvGrpSpPr>
        <p:grpSpPr>
          <a:xfrm>
            <a:off x="4968000" y="1938914"/>
            <a:ext cx="4094300" cy="1143907"/>
            <a:chOff x="3978500" y="946003"/>
            <a:chExt cx="4094300" cy="1143907"/>
          </a:xfrm>
        </p:grpSpPr>
        <p:grpSp>
          <p:nvGrpSpPr>
            <p:cNvPr id="193" name="Google Shape;193;p22"/>
            <p:cNvGrpSpPr/>
            <p:nvPr/>
          </p:nvGrpSpPr>
          <p:grpSpPr>
            <a:xfrm>
              <a:off x="4734025" y="1140951"/>
              <a:ext cx="529800" cy="948960"/>
              <a:chOff x="4318975" y="1083450"/>
              <a:chExt cx="529800" cy="702257"/>
            </a:xfrm>
          </p:grpSpPr>
          <p:sp>
            <p:nvSpPr>
              <p:cNvPr id="194" name="Google Shape;194;p22"/>
              <p:cNvSpPr/>
              <p:nvPr/>
            </p:nvSpPr>
            <p:spPr>
              <a:xfrm>
                <a:off x="4517125" y="1086107"/>
                <a:ext cx="133500" cy="699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95" name="Google Shape;195;p2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96" name="Google Shape;196;p2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Pseudomonas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in driveline &amp; OR Cx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" name="Google Shape;197;p2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Pretreated with Bactrim (prior to Cx)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Grew two strains of PsA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Treated with fluoroquinolone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8" name="Google Shape;198;p2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-9 mo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9" name="Google Shape;199;p22"/>
          <p:cNvGrpSpPr/>
          <p:nvPr/>
        </p:nvGrpSpPr>
        <p:grpSpPr>
          <a:xfrm>
            <a:off x="4968000" y="2892569"/>
            <a:ext cx="4094300" cy="1192547"/>
            <a:chOff x="3978500" y="946003"/>
            <a:chExt cx="4094300" cy="1192547"/>
          </a:xfrm>
        </p:grpSpPr>
        <p:grpSp>
          <p:nvGrpSpPr>
            <p:cNvPr id="200" name="Google Shape;200;p22"/>
            <p:cNvGrpSpPr/>
            <p:nvPr/>
          </p:nvGrpSpPr>
          <p:grpSpPr>
            <a:xfrm>
              <a:off x="4734025" y="1140951"/>
              <a:ext cx="529800" cy="997600"/>
              <a:chOff x="4318975" y="1083450"/>
              <a:chExt cx="529800" cy="738252"/>
            </a:xfrm>
          </p:grpSpPr>
          <p:sp>
            <p:nvSpPr>
              <p:cNvPr id="201" name="Google Shape;201;p22"/>
              <p:cNvSpPr/>
              <p:nvPr/>
            </p:nvSpPr>
            <p:spPr>
              <a:xfrm>
                <a:off x="4517125" y="1086102"/>
                <a:ext cx="133500" cy="73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02" name="Google Shape;202;p2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03" name="Google Shape;203;p2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Pseudomonas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in driveline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D6987"/>
                  </a:solidFill>
                  <a:latin typeface="Roboto"/>
                  <a:ea typeface="Roboto"/>
                  <a:cs typeface="Roboto"/>
                  <a:sym typeface="Roboto"/>
                </a:rPr>
                <a:t>S Epi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 in driveline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4" name="Google Shape;204;p22"/>
            <p:cNvSpPr txBox="1"/>
            <p:nvPr/>
          </p:nvSpPr>
          <p:spPr>
            <a:xfrm>
              <a:off x="5344600" y="13746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PsA treated with quinolones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 epi treated as contaminant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2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-5 mo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6" name="Google Shape;206;p22"/>
          <p:cNvGrpSpPr/>
          <p:nvPr/>
        </p:nvGrpSpPr>
        <p:grpSpPr>
          <a:xfrm>
            <a:off x="4968000" y="3846224"/>
            <a:ext cx="4094300" cy="993903"/>
            <a:chOff x="3978500" y="946003"/>
            <a:chExt cx="4094300" cy="993903"/>
          </a:xfrm>
        </p:grpSpPr>
        <p:grpSp>
          <p:nvGrpSpPr>
            <p:cNvPr id="207" name="Google Shape;207;p22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208" name="Google Shape;208;p22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09" name="Google Shape;209;p2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10" name="Google Shape;210;p2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BCx positive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1" name="Google Shape;211;p2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2" name="Google Shape;212;p2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13" name="Google Shape;2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675" y="3471275"/>
            <a:ext cx="1985875" cy="14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Micro data on admission</a:t>
            </a:r>
            <a:endParaRPr/>
          </a:p>
        </p:txBody>
      </p:sp>
      <p:sp>
        <p:nvSpPr>
          <p:cNvPr id="219" name="Google Shape;219;p23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20" name="Google Shape;220;p23"/>
          <p:cNvGraphicFramePr/>
          <p:nvPr/>
        </p:nvGraphicFramePr>
        <p:xfrm>
          <a:off x="72932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{4EF07974-3C07-4A30-9FED-616FD7713431}</a:tableStyleId>
              </a:tblPr>
              <a:tblGrid>
                <a:gridCol w="1258100"/>
                <a:gridCol w="864875"/>
                <a:gridCol w="1651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Source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(PTA)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GNR, non-LF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Admission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26" name="Google Shape;226;p2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on cefepime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Favored to be urinary source of bacteremia at time of consult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BCx remained positive, requested TEE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Cardiology deferred TEE, didn’t get TTE either (had one from recent admission)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 signed off on HD#7 recommending 6 weeks +/- suppression</a:t>
            </a:r>
            <a:endParaRPr/>
          </a:p>
        </p:txBody>
      </p:sp>
      <p:graphicFrame>
        <p:nvGraphicFramePr>
          <p:cNvPr id="227" name="Google Shape;227;p24"/>
          <p:cNvGraphicFramePr/>
          <p:nvPr/>
        </p:nvGraphicFramePr>
        <p:xfrm>
          <a:off x="4643600" y="1373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{4EF07974-3C07-4A30-9FED-616FD7713431}</a:tableStyleId>
              </a:tblPr>
              <a:tblGrid>
                <a:gridCol w="1108675"/>
                <a:gridCol w="833400"/>
                <a:gridCol w="18322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Source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Outpatient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P. aeruginosa</a:t>
                      </a:r>
                      <a:endParaRPr b="1" sz="13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Admission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PsA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(2/2 sets)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Admission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D698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 b="1" sz="1300">
                        <a:solidFill>
                          <a:srgbClr val="2D698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P. aeruginosa</a:t>
                      </a:r>
                      <a:endParaRPr b="1" sz="13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HD #2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PsA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(2/2 sets)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HD#4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growth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33" name="Google Shape;233;p2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on cefepime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Favored to be urinary source of bacteremia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BCx remained positive, requested TEE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Cardiology deferred TEE, didn’t get TTE either (had one from recent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 signed off on HD#7 recommending 6 weeks +/- suppression</a:t>
            </a:r>
            <a:endParaRPr/>
          </a:p>
        </p:txBody>
      </p:sp>
      <p:sp>
        <p:nvSpPr>
          <p:cNvPr id="234" name="Google Shape;234;p25"/>
          <p:cNvSpPr txBox="1"/>
          <p:nvPr>
            <p:ph idx="2" type="body"/>
          </p:nvPr>
        </p:nvSpPr>
        <p:spPr>
          <a:xfrm>
            <a:off x="4643600" y="1393075"/>
            <a:ext cx="3774300" cy="31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en"/>
              <a:t>The same day we signed off (HD#7), optho &amp; neuro consulted for </a:t>
            </a:r>
            <a:r>
              <a:rPr b="1" lang="en">
                <a:solidFill>
                  <a:srgbClr val="2D6987"/>
                </a:solidFill>
              </a:rPr>
              <a:t>left homonymous hemianopia</a:t>
            </a:r>
            <a:r>
              <a:rPr lang="en"/>
              <a:t> &amp; </a:t>
            </a:r>
            <a:r>
              <a:rPr b="1" lang="en"/>
              <a:t>left sided ataxia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en"/>
              <a:t>CTH/CTA H/N showed </a:t>
            </a:r>
            <a:r>
              <a:rPr b="1" lang="en">
                <a:solidFill>
                  <a:srgbClr val="DF382C"/>
                </a:solidFill>
              </a:rPr>
              <a:t>right occipital intraparenchymal hematoma</a:t>
            </a:r>
            <a:r>
              <a:rPr lang="en"/>
              <a:t> &amp; small SAH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r>
              <a:rPr lang="en"/>
              <a:t>INR at time of symptom onset 3.85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r>
              <a:rPr b="1" lang="en"/>
              <a:t>No MRI due to LVAD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r>
              <a:rPr lang="en"/>
              <a:t>Attributed</a:t>
            </a:r>
            <a:r>
              <a:rPr lang="en"/>
              <a:t> etiology to warfarin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en"/>
              <a:t>Discharged off of warfarin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en"/>
              <a:t>Doing well at recent ID follow up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245" name="Google Shape;245;p2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53 y/o M</a:t>
            </a:r>
            <a:r>
              <a:rPr lang="en"/>
              <a:t> with PMH HFrEF </a:t>
            </a:r>
            <a:r>
              <a:rPr b="1" lang="en">
                <a:solidFill>
                  <a:srgbClr val="DF382C"/>
                </a:solidFill>
              </a:rPr>
              <a:t>LVAD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lang="en"/>
              <a:t>(HM3; implanted </a:t>
            </a:r>
            <a:r>
              <a:rPr b="1" lang="en">
                <a:solidFill>
                  <a:srgbClr val="2D6987"/>
                </a:solidFill>
              </a:rPr>
              <a:t>2.5 years ago</a:t>
            </a:r>
            <a:r>
              <a:rPr lang="en"/>
              <a:t>), DM (A1c </a:t>
            </a:r>
            <a:r>
              <a:rPr lang="en">
                <a:solidFill>
                  <a:srgbClr val="DF382C"/>
                </a:solidFill>
              </a:rPr>
              <a:t>10.3</a:t>
            </a:r>
            <a:r>
              <a:rPr lang="en"/>
              <a:t>) presents with…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251" name="Google Shape;251;p28"/>
          <p:cNvSpPr txBox="1"/>
          <p:nvPr>
            <p:ph idx="1" type="body"/>
          </p:nvPr>
        </p:nvSpPr>
        <p:spPr>
          <a:xfrm>
            <a:off x="729450" y="1393075"/>
            <a:ext cx="5192700" cy="10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/>
              <a:t>53 y/o M</a:t>
            </a:r>
            <a:r>
              <a:rPr lang="en"/>
              <a:t> with PMH HFrEF </a:t>
            </a:r>
            <a:r>
              <a:rPr b="1" lang="en"/>
              <a:t>LVAD</a:t>
            </a:r>
            <a:r>
              <a:rPr lang="en"/>
              <a:t> (HM3; implanted </a:t>
            </a:r>
            <a:r>
              <a:rPr lang="en"/>
              <a:t>2.5 years ago</a:t>
            </a:r>
            <a:r>
              <a:rPr lang="en"/>
              <a:t>), DM (A1c 10.3) presents with…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For four months!</a:t>
            </a:r>
            <a:endParaRPr b="1">
              <a:solidFill>
                <a:srgbClr val="DF382C"/>
              </a:solidFill>
            </a:endParaRPr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425" y="806675"/>
            <a:ext cx="2755800" cy="36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5966425" y="4420475"/>
            <a:ext cx="27132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 admission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488" y="2571750"/>
            <a:ext cx="2964624" cy="20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 txBox="1"/>
          <p:nvPr/>
        </p:nvSpPr>
        <p:spPr>
          <a:xfrm>
            <a:off x="1843500" y="4645050"/>
            <a:ext cx="29646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45 days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before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admission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729450" y="1393075"/>
            <a:ext cx="7688700" cy="33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53 y/o M</a:t>
            </a:r>
            <a:r>
              <a:rPr lang="en"/>
              <a:t> with PMH HFrEF </a:t>
            </a:r>
            <a:r>
              <a:rPr b="1" lang="en">
                <a:solidFill>
                  <a:srgbClr val="2F2F2F"/>
                </a:solidFill>
              </a:rPr>
              <a:t>LVAD</a:t>
            </a:r>
            <a:r>
              <a:rPr lang="en">
                <a:solidFill>
                  <a:srgbClr val="2F2F2F"/>
                </a:solidFill>
              </a:rPr>
              <a:t> </a:t>
            </a:r>
            <a:r>
              <a:rPr lang="en"/>
              <a:t>(HM3; implanted </a:t>
            </a:r>
            <a:r>
              <a:rPr b="1" lang="en">
                <a:solidFill>
                  <a:srgbClr val="2D6987"/>
                </a:solidFill>
              </a:rPr>
              <a:t>2.5 years ago</a:t>
            </a:r>
            <a:r>
              <a:rPr lang="en"/>
              <a:t>), DM (A1c 10.3) presents with a </a:t>
            </a:r>
            <a:r>
              <a:rPr b="1" lang="en">
                <a:solidFill>
                  <a:srgbClr val="DF382C"/>
                </a:solidFill>
              </a:rPr>
              <a:t>four </a:t>
            </a:r>
            <a:r>
              <a:rPr b="1" lang="en">
                <a:solidFill>
                  <a:srgbClr val="DF382C"/>
                </a:solidFill>
              </a:rPr>
              <a:t>month </a:t>
            </a:r>
            <a:r>
              <a:rPr b="1" lang="en">
                <a:solidFill>
                  <a:srgbClr val="DF382C"/>
                </a:solidFill>
              </a:rPr>
              <a:t>history</a:t>
            </a:r>
            <a:r>
              <a:rPr b="1" lang="en">
                <a:solidFill>
                  <a:srgbClr val="DF382C"/>
                </a:solidFill>
              </a:rPr>
              <a:t> of a wound</a:t>
            </a:r>
            <a:r>
              <a:rPr lang="en"/>
              <a:t> at his LVAD driveline site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About five months ago, he started getting a </a:t>
            </a:r>
            <a:r>
              <a:rPr b="1" lang="en"/>
              <a:t>new type of dressing</a:t>
            </a:r>
            <a:r>
              <a:rPr lang="en"/>
              <a:t> for his driveline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States he had a reaction to new dressing kit, so started </a:t>
            </a:r>
            <a:r>
              <a:rPr b="1" lang="en">
                <a:solidFill>
                  <a:srgbClr val="2D6987"/>
                </a:solidFill>
              </a:rPr>
              <a:t>buying dressing kits online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a month later he noticed: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Foul smelling</a:t>
            </a:r>
            <a:r>
              <a:rPr b="1" lang="en"/>
              <a:t>, creamy yellow</a:t>
            </a:r>
            <a:r>
              <a:rPr lang="en"/>
              <a:t> discharge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 </a:t>
            </a:r>
            <a:r>
              <a:rPr b="1" lang="en">
                <a:solidFill>
                  <a:srgbClr val="2D6987"/>
                </a:solidFill>
              </a:rPr>
              <a:t>abscess</a:t>
            </a:r>
            <a:r>
              <a:rPr lang="en"/>
              <a:t> superior to his driveline site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For past month, noticed </a:t>
            </a:r>
            <a:r>
              <a:rPr lang="en"/>
              <a:t>the</a:t>
            </a:r>
            <a:r>
              <a:rPr lang="en"/>
              <a:t> driveline </a:t>
            </a:r>
            <a:r>
              <a:rPr b="1" lang="en"/>
              <a:t>seemed to be “loose”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Copious</a:t>
            </a:r>
            <a:r>
              <a:rPr b="1" lang="en">
                <a:solidFill>
                  <a:srgbClr val="DF382C"/>
                </a:solidFill>
              </a:rPr>
              <a:t> discharge</a:t>
            </a:r>
            <a:r>
              <a:rPr lang="en"/>
              <a:t> from the site in past two days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History, Exposures, Risk Factors</a:t>
            </a:r>
            <a:endParaRPr/>
          </a:p>
        </p:txBody>
      </p:sp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729325" y="1393075"/>
            <a:ext cx="7756800" cy="32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Geographic &amp; Occupational</a:t>
            </a:r>
            <a:r>
              <a:rPr lang="en"/>
              <a:t>: No recent foreign or domestic travel. They are not working, but previously worked as a barber.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Substance</a:t>
            </a:r>
            <a:r>
              <a:rPr lang="en"/>
              <a:t>: They deny alcohol use and he is a former smoker (quit 3 years ago after STEMI &amp; LVAD). They report no recreational drug use </a:t>
            </a:r>
            <a:r>
              <a:rPr b="1" lang="en">
                <a:solidFill>
                  <a:srgbClr val="2D6987"/>
                </a:solidFill>
              </a:rPr>
              <a:t>aside from weed 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Sexual History</a:t>
            </a:r>
            <a:r>
              <a:rPr lang="en"/>
              <a:t>: active with only their female partner (of many years).  He has no known history of sexually transmitted infections.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Environmental exposures</a:t>
            </a:r>
            <a:r>
              <a:rPr lang="en"/>
              <a:t>: They deny known tick/mosquito exposures, freshwater exposure, or well water exposures. Does a fair amount of gardening so he thinks it's </a:t>
            </a:r>
            <a:r>
              <a:rPr b="1" lang="en">
                <a:solidFill>
                  <a:srgbClr val="DF382C"/>
                </a:solidFill>
              </a:rPr>
              <a:t>possible he had some soil exposure</a:t>
            </a:r>
            <a:r>
              <a:rPr lang="en"/>
              <a:t> (given the chronicity of the wound), but cannot recall a time where it was overtly dirty.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Animal Exposures</a:t>
            </a:r>
            <a:r>
              <a:rPr lang="en"/>
              <a:t>: Has two outdoor pitbulls, three indoor dogs, and a few outdoor cats. </a:t>
            </a:r>
            <a:r>
              <a:rPr b="1" lang="en">
                <a:solidFill>
                  <a:srgbClr val="2D6987"/>
                </a:solidFill>
              </a:rPr>
              <a:t>No other animals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Tattoos &amp; Piercing</a:t>
            </a:r>
            <a:r>
              <a:rPr lang="en"/>
              <a:t>: No unprofessional piercings or tattoos 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 u="sng"/>
              <a:t>Infectious PMH</a:t>
            </a:r>
            <a:r>
              <a:rPr lang="en"/>
              <a:t>: They deny previous intolerances/allergies to antimicrobials; he </a:t>
            </a:r>
            <a:r>
              <a:rPr b="1" lang="en"/>
              <a:t>reports recent antimicrobial use (</a:t>
            </a:r>
            <a:r>
              <a:rPr b="1" lang="en">
                <a:solidFill>
                  <a:srgbClr val="DF382C"/>
                </a:solidFill>
              </a:rPr>
              <a:t>Amoxicillin</a:t>
            </a:r>
            <a:r>
              <a:rPr lang="en"/>
              <a:t>, see HPI). They deny history of C. diff or known prior exposure to tuberculosis. </a:t>
            </a:r>
            <a:endParaRPr b="1" u="sng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Exam</a:t>
            </a:r>
            <a:endParaRPr/>
          </a:p>
        </p:txBody>
      </p:sp>
      <p:sp>
        <p:nvSpPr>
          <p:cNvPr id="273" name="Google Shape;273;p31"/>
          <p:cNvSpPr txBox="1"/>
          <p:nvPr>
            <p:ph idx="2" type="body"/>
          </p:nvPr>
        </p:nvSpPr>
        <p:spPr>
          <a:xfrm>
            <a:off x="805700" y="1393075"/>
            <a:ext cx="4345800" cy="32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VS</a:t>
            </a:r>
            <a:r>
              <a:rPr lang="en"/>
              <a:t>: 36.6 C  |  67 bpm  |  MAP ok |  97%  |  BMI 21.9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Gen</a:t>
            </a:r>
            <a:r>
              <a:rPr lang="en"/>
              <a:t>: alert and oriented, NAD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Head/Neck</a:t>
            </a:r>
            <a:r>
              <a:rPr lang="en"/>
              <a:t>: NCAT; trachea appears midline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ENT</a:t>
            </a:r>
            <a:r>
              <a:rPr lang="en"/>
              <a:t>: EOMI grossly, anicteric sclerae; MMM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Resp</a:t>
            </a:r>
            <a:r>
              <a:rPr lang="en"/>
              <a:t>: normal respiratory effort, symmetric chest rise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CV</a:t>
            </a:r>
            <a:r>
              <a:rPr lang="en"/>
              <a:t>: VAD hum; extremities perfused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GI</a:t>
            </a:r>
            <a:r>
              <a:rPr lang="en"/>
              <a:t>: non-distended; no rebound or guarding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Ext</a:t>
            </a:r>
            <a:r>
              <a:rPr lang="en"/>
              <a:t>: no clubbing or cyanosis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Neuro/MSK</a:t>
            </a:r>
            <a:r>
              <a:rPr lang="en"/>
              <a:t>: moves extremities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Psych</a:t>
            </a:r>
            <a:r>
              <a:rPr lang="en"/>
              <a:t>: normal mood; appropriate affect</a:t>
            </a:r>
            <a:endParaRPr/>
          </a:p>
        </p:txBody>
      </p:sp>
      <p:pic>
        <p:nvPicPr>
          <p:cNvPr id="274" name="Google Shape;2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425" y="806675"/>
            <a:ext cx="2755800" cy="36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32"/>
          <p:cNvGrpSpPr/>
          <p:nvPr/>
        </p:nvGrpSpPr>
        <p:grpSpPr>
          <a:xfrm>
            <a:off x="4881850" y="324703"/>
            <a:ext cx="4094300" cy="993903"/>
            <a:chOff x="3978500" y="946003"/>
            <a:chExt cx="4094300" cy="993903"/>
          </a:xfrm>
        </p:grpSpPr>
        <p:grpSp>
          <p:nvGrpSpPr>
            <p:cNvPr id="280" name="Google Shape;280;p32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281" name="Google Shape;281;p32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82" name="Google Shape;282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83" name="Google Shape;283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New dressing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4" name="Google Shape;284;p3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Possible allergic reaction to new dressing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Starts buying dressings online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5" name="Google Shape;285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-5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6" name="Google Shape;286;p32"/>
          <p:cNvGrpSpPr/>
          <p:nvPr/>
        </p:nvGrpSpPr>
        <p:grpSpPr>
          <a:xfrm>
            <a:off x="4881850" y="1125959"/>
            <a:ext cx="4094300" cy="2334520"/>
            <a:chOff x="3978500" y="946003"/>
            <a:chExt cx="4094300" cy="2334520"/>
          </a:xfrm>
        </p:grpSpPr>
        <p:grpSp>
          <p:nvGrpSpPr>
            <p:cNvPr id="287" name="Google Shape;287;p32"/>
            <p:cNvGrpSpPr/>
            <p:nvPr/>
          </p:nvGrpSpPr>
          <p:grpSpPr>
            <a:xfrm>
              <a:off x="4734025" y="1140951"/>
              <a:ext cx="529800" cy="2139573"/>
              <a:chOff x="4318975" y="1083450"/>
              <a:chExt cx="529800" cy="1583344"/>
            </a:xfrm>
          </p:grpSpPr>
          <p:sp>
            <p:nvSpPr>
              <p:cNvPr id="288" name="Google Shape;288;p32"/>
              <p:cNvSpPr/>
              <p:nvPr/>
            </p:nvSpPr>
            <p:spPr>
              <a:xfrm>
                <a:off x="4517125" y="1086094"/>
                <a:ext cx="133500" cy="15807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89" name="Google Shape;289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90" name="Google Shape;290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Reported abscess</a:t>
              </a:r>
              <a:endParaRPr b="1" sz="110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1" name="Google Shape;291;p3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Foul smelling, creamy yellow discharge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Took some amoxicillin somewhere in here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2" name="Google Shape;292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-4 mo</a:t>
              </a:r>
              <a:endParaRPr sz="90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3" name="Google Shape;293;p32"/>
          <p:cNvGrpSpPr/>
          <p:nvPr/>
        </p:nvGrpSpPr>
        <p:grpSpPr>
          <a:xfrm>
            <a:off x="4881850" y="2125750"/>
            <a:ext cx="4094300" cy="937953"/>
            <a:chOff x="3978500" y="1144540"/>
            <a:chExt cx="4094300" cy="937953"/>
          </a:xfrm>
        </p:grpSpPr>
        <p:grpSp>
          <p:nvGrpSpPr>
            <p:cNvPr id="294" name="Google Shape;294;p32"/>
            <p:cNvGrpSpPr/>
            <p:nvPr/>
          </p:nvGrpSpPr>
          <p:grpSpPr>
            <a:xfrm>
              <a:off x="4734025" y="1144540"/>
              <a:ext cx="529800" cy="758890"/>
              <a:chOff x="4318975" y="1086106"/>
              <a:chExt cx="529800" cy="561600"/>
            </a:xfrm>
          </p:grpSpPr>
          <p:sp>
            <p:nvSpPr>
              <p:cNvPr id="295" name="Google Shape;295;p32"/>
              <p:cNvSpPr/>
              <p:nvPr/>
            </p:nvSpPr>
            <p:spPr>
              <a:xfrm>
                <a:off x="4517125" y="1086106"/>
                <a:ext cx="133500" cy="5616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96" name="Google Shape;296;p32"/>
              <p:cNvCxnSpPr/>
              <p:nvPr/>
            </p:nvCxnSpPr>
            <p:spPr>
              <a:xfrm rot="10800000">
                <a:off x="4318975" y="1647351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97" name="Google Shape;297;p32"/>
            <p:cNvSpPr txBox="1"/>
            <p:nvPr/>
          </p:nvSpPr>
          <p:spPr>
            <a:xfrm>
              <a:off x="5344600" y="1708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Felt like driveline was coming loose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8" name="Google Shape;298;p32"/>
            <p:cNvSpPr txBox="1"/>
            <p:nvPr/>
          </p:nvSpPr>
          <p:spPr>
            <a:xfrm>
              <a:off x="3978500" y="1735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9" name="Google Shape;299;p32"/>
          <p:cNvGrpSpPr/>
          <p:nvPr/>
        </p:nvGrpSpPr>
        <p:grpSpPr>
          <a:xfrm>
            <a:off x="4881850" y="2926997"/>
            <a:ext cx="4094300" cy="795375"/>
            <a:chOff x="3978500" y="1144531"/>
            <a:chExt cx="4094300" cy="795375"/>
          </a:xfrm>
        </p:grpSpPr>
        <p:grpSp>
          <p:nvGrpSpPr>
            <p:cNvPr id="300" name="Google Shape;300;p32"/>
            <p:cNvGrpSpPr/>
            <p:nvPr/>
          </p:nvGrpSpPr>
          <p:grpSpPr>
            <a:xfrm>
              <a:off x="4734025" y="1144531"/>
              <a:ext cx="529800" cy="795375"/>
              <a:chOff x="4318975" y="1086100"/>
              <a:chExt cx="529800" cy="588600"/>
            </a:xfrm>
          </p:grpSpPr>
          <p:sp>
            <p:nvSpPr>
              <p:cNvPr id="301" name="Google Shape;301;p32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2" name="Google Shape;302;p32"/>
              <p:cNvCxnSpPr/>
              <p:nvPr/>
            </p:nvCxnSpPr>
            <p:spPr>
              <a:xfrm rot="10800000">
                <a:off x="4318975" y="1421791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C2C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03" name="Google Shape;303;p32"/>
            <p:cNvSpPr txBox="1"/>
            <p:nvPr/>
          </p:nvSpPr>
          <p:spPr>
            <a:xfrm>
              <a:off x="5344600" y="14032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Copious discharge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32"/>
            <p:cNvSpPr txBox="1"/>
            <p:nvPr/>
          </p:nvSpPr>
          <p:spPr>
            <a:xfrm>
              <a:off x="3978500" y="14308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-2 days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5" name="Google Shape;305;p32"/>
          <p:cNvGrpSpPr/>
          <p:nvPr/>
        </p:nvGrpSpPr>
        <p:grpSpPr>
          <a:xfrm>
            <a:off x="4881850" y="3529724"/>
            <a:ext cx="4094300" cy="993903"/>
            <a:chOff x="3978500" y="946003"/>
            <a:chExt cx="4094300" cy="993903"/>
          </a:xfrm>
        </p:grpSpPr>
        <p:grpSp>
          <p:nvGrpSpPr>
            <p:cNvPr id="306" name="Google Shape;306;p32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307" name="Google Shape;307;p32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8" name="Google Shape;308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09" name="Google Shape;309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Admission to hospital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0" name="Google Shape;310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11" name="Google Shape;311;p32"/>
          <p:cNvSpPr txBox="1"/>
          <p:nvPr>
            <p:ph type="title"/>
          </p:nvPr>
        </p:nvSpPr>
        <p:spPr>
          <a:xfrm>
            <a:off x="729450" y="632850"/>
            <a:ext cx="377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Take a guess!</a:t>
            </a:r>
            <a:endParaRPr/>
          </a:p>
        </p:txBody>
      </p:sp>
      <p:sp>
        <p:nvSpPr>
          <p:cNvPr id="312" name="Google Shape;312;p32"/>
          <p:cNvSpPr txBox="1"/>
          <p:nvPr>
            <p:ph idx="2" type="body"/>
          </p:nvPr>
        </p:nvSpPr>
        <p:spPr>
          <a:xfrm>
            <a:off x="729450" y="1393075"/>
            <a:ext cx="3549000" cy="3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/>
              <a:t>53 y/o M</a:t>
            </a:r>
            <a:r>
              <a:rPr lang="en"/>
              <a:t> with PMH HFrEF </a:t>
            </a:r>
            <a:r>
              <a:rPr b="1" lang="en"/>
              <a:t>LVAD</a:t>
            </a:r>
            <a:r>
              <a:rPr lang="en"/>
              <a:t> (HM3; implanted 2.5 years ago), DM (A1c 10.3)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Hint:</a:t>
            </a:r>
            <a:r>
              <a:rPr lang="en"/>
              <a:t> the </a:t>
            </a:r>
            <a:r>
              <a:rPr lang="en">
                <a:highlight>
                  <a:srgbClr val="FFFF00"/>
                </a:highlight>
              </a:rPr>
              <a:t>order is </a:t>
            </a:r>
            <a:r>
              <a:rPr i="1" lang="en">
                <a:highlight>
                  <a:srgbClr val="FFFF00"/>
                </a:highlight>
              </a:rPr>
              <a:t>Diptera</a:t>
            </a:r>
            <a:endParaRPr i="1">
              <a:highlight>
                <a:srgbClr val="FFFF00"/>
              </a:highlight>
            </a:endParaRPr>
          </a:p>
        </p:txBody>
      </p:sp>
      <p:pic>
        <p:nvPicPr>
          <p:cNvPr id="313" name="Google Shape;3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950" y="1995775"/>
            <a:ext cx="1631575" cy="21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/>
          <p:nvPr>
            <p:ph type="title"/>
          </p:nvPr>
        </p:nvSpPr>
        <p:spPr>
          <a:xfrm>
            <a:off x="729450" y="632850"/>
            <a:ext cx="4374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The </a:t>
            </a:r>
            <a:r>
              <a:rPr i="1" lang="en"/>
              <a:t>unexpected </a:t>
            </a:r>
            <a:r>
              <a:rPr lang="en"/>
              <a:t>bug</a:t>
            </a:r>
            <a:endParaRPr/>
          </a:p>
        </p:txBody>
      </p:sp>
      <p:pic>
        <p:nvPicPr>
          <p:cNvPr id="319" name="Google Shape;3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274" y="469725"/>
            <a:ext cx="3671974" cy="45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20450"/>
            <a:ext cx="4629150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3"/>
          <p:cNvSpPr/>
          <p:nvPr/>
        </p:nvSpPr>
        <p:spPr>
          <a:xfrm>
            <a:off x="1195425" y="2909925"/>
            <a:ext cx="3376500" cy="1731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33"/>
          <p:cNvSpPr/>
          <p:nvPr/>
        </p:nvSpPr>
        <p:spPr>
          <a:xfrm>
            <a:off x="191725" y="3083025"/>
            <a:ext cx="1003800" cy="1731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/>
          <p:nvPr>
            <p:ph type="title"/>
          </p:nvPr>
        </p:nvSpPr>
        <p:spPr>
          <a:xfrm>
            <a:off x="729450" y="632850"/>
            <a:ext cx="5295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328" name="Google Shape;328;p34"/>
          <p:cNvSpPr txBox="1"/>
          <p:nvPr>
            <p:ph idx="1" type="body"/>
          </p:nvPr>
        </p:nvSpPr>
        <p:spPr>
          <a:xfrm>
            <a:off x="729450" y="1393075"/>
            <a:ext cx="5295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WBC</a:t>
            </a:r>
            <a:r>
              <a:rPr lang="en"/>
              <a:t>: 6.2		</a:t>
            </a:r>
            <a:r>
              <a:rPr b="1" lang="en" u="sng"/>
              <a:t>Hgb</a:t>
            </a:r>
            <a:r>
              <a:rPr lang="en"/>
              <a:t>: 11.9		</a:t>
            </a:r>
            <a:r>
              <a:rPr b="1" lang="en" u="sng"/>
              <a:t>Plt</a:t>
            </a:r>
            <a:r>
              <a:rPr lang="en"/>
              <a:t>: 190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Chem7</a:t>
            </a:r>
            <a:r>
              <a:rPr lang="en"/>
              <a:t>: normal	</a:t>
            </a:r>
            <a:r>
              <a:rPr b="1" lang="en" u="sng"/>
              <a:t>LFTs</a:t>
            </a:r>
            <a:r>
              <a:rPr lang="en"/>
              <a:t>: normal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34"/>
          <p:cNvPicPr preferRelativeResize="0"/>
          <p:nvPr/>
        </p:nvPicPr>
        <p:blipFill rotWithShape="1">
          <a:blip r:embed="rId3">
            <a:alphaModFix/>
          </a:blip>
          <a:srcRect b="18075" l="2089" r="51476" t="13636"/>
          <a:stretch/>
        </p:blipFill>
        <p:spPr>
          <a:xfrm>
            <a:off x="6286050" y="2860233"/>
            <a:ext cx="2632500" cy="218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 rotWithShape="1">
          <a:blip r:embed="rId3">
            <a:alphaModFix/>
          </a:blip>
          <a:srcRect b="18075" l="55211" r="0" t="13636"/>
          <a:stretch/>
        </p:blipFill>
        <p:spPr>
          <a:xfrm>
            <a:off x="6286056" y="523000"/>
            <a:ext cx="2632495" cy="2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Hospital course</a:t>
            </a:r>
            <a:endParaRPr/>
          </a:p>
        </p:txBody>
      </p:sp>
      <p:sp>
        <p:nvSpPr>
          <p:cNvPr id="336" name="Google Shape;336;p3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Clinically stable during </a:t>
            </a:r>
            <a:r>
              <a:rPr lang="en"/>
              <a:t>admission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Uncomplicated I&amp;D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Discharged on Augmentin &amp; dapto</a:t>
            </a:r>
            <a:endParaRPr/>
          </a:p>
        </p:txBody>
      </p:sp>
      <p:sp>
        <p:nvSpPr>
          <p:cNvPr id="337" name="Google Shape;337;p35"/>
          <p:cNvSpPr txBox="1"/>
          <p:nvPr/>
        </p:nvSpPr>
        <p:spPr>
          <a:xfrm>
            <a:off x="6074925" y="1305525"/>
            <a:ext cx="2382300" cy="775500"/>
          </a:xfrm>
          <a:prstGeom prst="rect">
            <a:avLst/>
          </a:prstGeom>
          <a:solidFill>
            <a:srgbClr val="FCF8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Wound Cx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3+ mixed anaerobes</a:t>
            </a:r>
            <a:endParaRPr b="1"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6035550" y="2272900"/>
            <a:ext cx="2382300" cy="775500"/>
          </a:xfrm>
          <a:prstGeom prst="rect">
            <a:avLst/>
          </a:prstGeom>
          <a:solidFill>
            <a:srgbClr val="FCF8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Blood </a:t>
            </a: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Cx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NGTD</a:t>
            </a:r>
            <a:endParaRPr b="1"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6035550" y="3240275"/>
            <a:ext cx="2382300" cy="1101000"/>
          </a:xfrm>
          <a:prstGeom prst="rect">
            <a:avLst/>
          </a:prstGeom>
          <a:solidFill>
            <a:srgbClr val="FCF8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 </a:t>
            </a: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Cx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ixed anaerobes</a:t>
            </a:r>
            <a:endParaRPr b="1"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Actinomyces</a:t>
            </a:r>
            <a:endParaRPr b="1"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345" name="Google Shape;345;p36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</a:t>
            </a: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6" name="Google Shape;346;p36"/>
          <p:cNvPicPr preferRelativeResize="0"/>
          <p:nvPr/>
        </p:nvPicPr>
        <p:blipFill rotWithShape="1">
          <a:blip r:embed="rId3">
            <a:alphaModFix/>
          </a:blip>
          <a:srcRect b="9297" l="9692" r="9603" t="9991"/>
          <a:stretch/>
        </p:blipFill>
        <p:spPr>
          <a:xfrm>
            <a:off x="5681250" y="1355550"/>
            <a:ext cx="2279750" cy="227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LVAD infections</a:t>
            </a:r>
            <a:endParaRPr/>
          </a:p>
        </p:txBody>
      </p:sp>
      <p:sp>
        <p:nvSpPr>
          <p:cNvPr id="352" name="Google Shape;352;p3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/>
              <a:t>The </a:t>
            </a:r>
            <a:r>
              <a:rPr b="1" lang="en"/>
              <a:t>VAD population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National estimates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Here at WVU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Epidemiology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Presentation &amp; diagnosis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Treatment</a:t>
            </a:r>
            <a:endParaRPr>
              <a:solidFill>
                <a:srgbClr val="858585"/>
              </a:solidFill>
            </a:endParaRPr>
          </a:p>
        </p:txBody>
      </p:sp>
      <p:pic>
        <p:nvPicPr>
          <p:cNvPr id="353" name="Google Shape;353;p37"/>
          <p:cNvPicPr preferRelativeResize="0"/>
          <p:nvPr/>
        </p:nvPicPr>
        <p:blipFill rotWithShape="1">
          <a:blip r:embed="rId3">
            <a:alphaModFix/>
          </a:blip>
          <a:srcRect b="9297" l="9692" r="9603" t="9991"/>
          <a:stretch/>
        </p:blipFill>
        <p:spPr>
          <a:xfrm>
            <a:off x="1240575" y="2197075"/>
            <a:ext cx="2279750" cy="227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estimates</a:t>
            </a:r>
            <a:endParaRPr/>
          </a:p>
        </p:txBody>
      </p:sp>
      <p:sp>
        <p:nvSpPr>
          <p:cNvPr id="359" name="Google Shape;359;p3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data ~2016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Over 40% are placed as </a:t>
            </a:r>
            <a:r>
              <a:rPr lang="en"/>
              <a:t>destination</a:t>
            </a:r>
            <a:r>
              <a:rPr lang="en"/>
              <a:t> therapy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57% are placed under transplant (either listed patients or those under evaluation)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Over 40% of those who </a:t>
            </a:r>
            <a:r>
              <a:rPr lang="en"/>
              <a:t>receive</a:t>
            </a:r>
            <a:r>
              <a:rPr lang="en"/>
              <a:t> OHT had an LVAD before transplant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LVADs at WVU</a:t>
            </a:r>
            <a:endParaRPr/>
          </a:p>
        </p:txBody>
      </p:sp>
      <p:sp>
        <p:nvSpPr>
          <p:cNvPr id="365" name="Google Shape;365;p39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WVU program totals: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45 total implants (one was HM2 → HM3)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 patients have transferred care to our program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10 total LVAD patients in our program have been transplanted </a:t>
            </a:r>
            <a:endParaRPr/>
          </a:p>
        </p:txBody>
      </p:sp>
      <p:sp>
        <p:nvSpPr>
          <p:cNvPr id="366" name="Google Shape;366;p39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Currently, we have a total of 19 patients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Bridge to transplant: 2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Destination therapy: 17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Two of the DT patients are working on weight loss to become BTT)</a:t>
            </a:r>
            <a:endParaRPr/>
          </a:p>
        </p:txBody>
      </p:sp>
      <p:pic>
        <p:nvPicPr>
          <p:cNvPr id="367" name="Google Shape;367;p39"/>
          <p:cNvPicPr preferRelativeResize="0"/>
          <p:nvPr/>
        </p:nvPicPr>
        <p:blipFill rotWithShape="1">
          <a:blip r:embed="rId3">
            <a:alphaModFix/>
          </a:blip>
          <a:srcRect b="20497" l="0" r="0" t="19409"/>
          <a:stretch/>
        </p:blipFill>
        <p:spPr>
          <a:xfrm>
            <a:off x="4503625" y="3060500"/>
            <a:ext cx="4264225" cy="188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LVAD infections</a:t>
            </a:r>
            <a:endParaRPr/>
          </a:p>
        </p:txBody>
      </p:sp>
      <p:sp>
        <p:nvSpPr>
          <p:cNvPr id="373" name="Google Shape;373;p4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highlight>
                  <a:srgbClr val="FFFF00"/>
                </a:highlight>
              </a:rPr>
              <a:t>Epidemiology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4CCCC"/>
                </a:highlight>
              </a:rPr>
              <a:t>Our VAD population</a:t>
            </a:r>
            <a:endParaRPr>
              <a:highlight>
                <a:srgbClr val="F4CCCC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FFF00"/>
                </a:highlight>
              </a:rPr>
              <a:t>Types of infection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FFF00"/>
                </a:highlight>
              </a:rPr>
              <a:t>Timing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FFF00"/>
                </a:highlight>
              </a:rPr>
              <a:t>Pathogens</a:t>
            </a:r>
            <a:endParaRPr>
              <a:highlight>
                <a:srgbClr val="FFFF00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highlight>
                  <a:srgbClr val="FFFF00"/>
                </a:highlight>
              </a:rPr>
              <a:t>Presentation &amp; diagnosis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FFF00"/>
                </a:highlight>
              </a:rPr>
              <a:t>Risk factors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4CCCC"/>
                </a:highlight>
              </a:rPr>
              <a:t>New</a:t>
            </a:r>
            <a:r>
              <a:rPr lang="en">
                <a:highlight>
                  <a:srgbClr val="F4CCCC"/>
                </a:highlight>
              </a:rPr>
              <a:t> definitions</a:t>
            </a:r>
            <a:endParaRPr>
              <a:highlight>
                <a:srgbClr val="F4CCCC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highlight>
                  <a:srgbClr val="FFFF00"/>
                </a:highlight>
              </a:rPr>
              <a:t>Treatment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highlight>
                  <a:srgbClr val="FFFF00"/>
                </a:highlight>
              </a:rPr>
              <a:t>Points from articles</a:t>
            </a:r>
            <a:endParaRPr>
              <a:highlight>
                <a:srgbClr val="FFFF00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374" name="Google Shape;374;p40"/>
          <p:cNvPicPr preferRelativeResize="0"/>
          <p:nvPr/>
        </p:nvPicPr>
        <p:blipFill rotWithShape="1">
          <a:blip r:embed="rId3">
            <a:alphaModFix/>
          </a:blip>
          <a:srcRect b="9297" l="9692" r="9603" t="9991"/>
          <a:stretch/>
        </p:blipFill>
        <p:spPr>
          <a:xfrm>
            <a:off x="1240575" y="2197075"/>
            <a:ext cx="2279750" cy="227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LVAD infections</a:t>
            </a:r>
            <a:endParaRPr/>
          </a:p>
        </p:txBody>
      </p:sp>
      <p:sp>
        <p:nvSpPr>
          <p:cNvPr id="380" name="Google Shape;380;p4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 </a:t>
            </a:r>
            <a:r>
              <a:rPr lang="en">
                <a:solidFill>
                  <a:srgbClr val="858585"/>
                </a:solidFill>
              </a:rPr>
              <a:t>VAD population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Epidemiology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Types of infection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Timing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Pathogens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Presentation &amp; diagnosis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Treatment</a:t>
            </a:r>
            <a:endParaRPr>
              <a:solidFill>
                <a:srgbClr val="858585"/>
              </a:solidFill>
              <a:highlight>
                <a:srgbClr val="FFFF00"/>
              </a:highlight>
            </a:endParaRPr>
          </a:p>
        </p:txBody>
      </p:sp>
      <p:pic>
        <p:nvPicPr>
          <p:cNvPr id="381" name="Google Shape;381;p41"/>
          <p:cNvPicPr preferRelativeResize="0"/>
          <p:nvPr/>
        </p:nvPicPr>
        <p:blipFill rotWithShape="1">
          <a:blip r:embed="rId3">
            <a:alphaModFix/>
          </a:blip>
          <a:srcRect b="9297" l="9692" r="9603" t="9991"/>
          <a:stretch/>
        </p:blipFill>
        <p:spPr>
          <a:xfrm>
            <a:off x="1240575" y="2197075"/>
            <a:ext cx="2279750" cy="227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729450" y="1393075"/>
            <a:ext cx="5861100" cy="35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75 y/o M</a:t>
            </a:r>
            <a:r>
              <a:rPr lang="en"/>
              <a:t> with PMH HFrEF </a:t>
            </a:r>
            <a:r>
              <a:rPr b="1" lang="en"/>
              <a:t>s/p ICD &amp; </a:t>
            </a:r>
            <a:r>
              <a:rPr b="1" lang="en">
                <a:solidFill>
                  <a:srgbClr val="DF382C"/>
                </a:solidFill>
              </a:rPr>
              <a:t>LVAD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lang="en"/>
              <a:t>(HM3; implanted </a:t>
            </a:r>
            <a:r>
              <a:rPr b="1" lang="en">
                <a:solidFill>
                  <a:srgbClr val="2D6987"/>
                </a:solidFill>
              </a:rPr>
              <a:t>2 years ago</a:t>
            </a:r>
            <a:r>
              <a:rPr lang="en"/>
              <a:t>), well controlled DM, afib on warfarin presented as a direct admission for </a:t>
            </a:r>
            <a:r>
              <a:rPr b="1" lang="en">
                <a:solidFill>
                  <a:srgbClr val="DF382C"/>
                </a:solidFill>
              </a:rPr>
              <a:t>positive blood cultures</a:t>
            </a:r>
            <a:r>
              <a:rPr lang="en"/>
              <a:t> </a:t>
            </a:r>
            <a:r>
              <a:rPr lang="en"/>
              <a:t>that were obtained outpatient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</a:t>
            </a:r>
            <a:r>
              <a:rPr lang="en">
                <a:solidFill>
                  <a:srgbClr val="356635"/>
                </a:solidFill>
              </a:rPr>
              <a:t>:</a:t>
            </a:r>
            <a:r>
              <a:rPr lang="en"/>
              <a:t> HPI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FebrileP</a:t>
            </a:r>
            <a:r>
              <a:rPr lang="en" u="sng">
                <a:solidFill>
                  <a:schemeClr val="hlink"/>
                </a:solidFill>
                <a:hlinkClick r:id="rId4"/>
              </a:rPr>
              <a:t>odcast.com</a:t>
            </a:r>
            <a:r>
              <a:rPr lang="en"/>
              <a:t> (episode 30)</a:t>
            </a:r>
            <a:endParaRPr/>
          </a:p>
        </p:txBody>
      </p:sp>
      <p:pic>
        <p:nvPicPr>
          <p:cNvPr id="387" name="Google Shape;38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875" y="199600"/>
            <a:ext cx="7231560" cy="406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Figure a</a:t>
            </a:r>
            <a:r>
              <a:rPr i="1" lang="en"/>
              <a:t>dapted</a:t>
            </a:r>
            <a:r>
              <a:rPr i="1" lang="en"/>
              <a:t> from</a:t>
            </a:r>
            <a:r>
              <a:rPr lang="en"/>
              <a:t>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FebrilePodcast.com</a:t>
            </a:r>
            <a:r>
              <a:rPr lang="en"/>
              <a:t> [A] &amp; 2019 AST ID guidelines [1]</a:t>
            </a:r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225" y="246775"/>
            <a:ext cx="7231560" cy="406775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3"/>
          <p:cNvSpPr/>
          <p:nvPr/>
        </p:nvSpPr>
        <p:spPr>
          <a:xfrm>
            <a:off x="6189500" y="2532425"/>
            <a:ext cx="1887600" cy="1014600"/>
          </a:xfrm>
          <a:prstGeom prst="rect">
            <a:avLst/>
          </a:prstGeom>
          <a:solidFill>
            <a:srgbClr val="FFFA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43"/>
          <p:cNvSpPr/>
          <p:nvPr/>
        </p:nvSpPr>
        <p:spPr>
          <a:xfrm>
            <a:off x="5943775" y="1596525"/>
            <a:ext cx="2101800" cy="975300"/>
          </a:xfrm>
          <a:prstGeom prst="rect">
            <a:avLst/>
          </a:prstGeom>
          <a:solidFill>
            <a:srgbClr val="FFFA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43"/>
          <p:cNvSpPr/>
          <p:nvPr/>
        </p:nvSpPr>
        <p:spPr>
          <a:xfrm>
            <a:off x="5943775" y="2217825"/>
            <a:ext cx="2018400" cy="388500"/>
          </a:xfrm>
          <a:prstGeom prst="rect">
            <a:avLst/>
          </a:prstGeom>
          <a:solidFill>
            <a:srgbClr val="FFFA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43"/>
          <p:cNvSpPr txBox="1"/>
          <p:nvPr/>
        </p:nvSpPr>
        <p:spPr>
          <a:xfrm>
            <a:off x="6299600" y="2418475"/>
            <a:ext cx="17775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AutoNum type="arabicPeriod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VAD related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AutoNum type="arabicPeriod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CLABSI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AutoNum type="arabicPeriod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Non-VAD related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(e.g. from UTI)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8" name="Google Shape;398;p43"/>
          <p:cNvPicPr preferRelativeResize="0"/>
          <p:nvPr/>
        </p:nvPicPr>
        <p:blipFill rotWithShape="1">
          <a:blip r:embed="rId4">
            <a:alphaModFix/>
          </a:blip>
          <a:srcRect b="61404" l="69125" r="12276" t="32988"/>
          <a:stretch/>
        </p:blipFill>
        <p:spPr>
          <a:xfrm>
            <a:off x="6189500" y="2217825"/>
            <a:ext cx="1623025" cy="275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3"/>
          <p:cNvSpPr txBox="1"/>
          <p:nvPr/>
        </p:nvSpPr>
        <p:spPr>
          <a:xfrm>
            <a:off x="6189500" y="1614675"/>
            <a:ext cx="1777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AutoNum type="arabicPeriod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VAD related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AutoNum type="arabicPeriod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Native valve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Epidemiology</a:t>
            </a:r>
            <a:endParaRPr/>
          </a:p>
        </p:txBody>
      </p:sp>
      <p:sp>
        <p:nvSpPr>
          <p:cNvPr id="405" name="Google Shape;405;p44"/>
          <p:cNvSpPr txBox="1"/>
          <p:nvPr>
            <p:ph idx="1" type="body"/>
          </p:nvPr>
        </p:nvSpPr>
        <p:spPr>
          <a:xfrm>
            <a:off x="729450" y="13930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Infections are quite common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Depends on the time from VAD</a:t>
            </a:r>
            <a:endParaRPr/>
          </a:p>
        </p:txBody>
      </p:sp>
      <p:pic>
        <p:nvPicPr>
          <p:cNvPr id="406" name="Google Shape;4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00" y="2837100"/>
            <a:ext cx="3659274" cy="21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4"/>
          <p:cNvSpPr txBox="1"/>
          <p:nvPr>
            <p:ph idx="1" type="body"/>
          </p:nvPr>
        </p:nvSpPr>
        <p:spPr>
          <a:xfrm>
            <a:off x="2395225" y="4624225"/>
            <a:ext cx="17445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Figure 6 </a:t>
            </a:r>
            <a:r>
              <a:rPr lang="en"/>
              <a:t>(citation B)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Epidemiology</a:t>
            </a:r>
            <a:endParaRPr/>
          </a:p>
        </p:txBody>
      </p:sp>
      <p:sp>
        <p:nvSpPr>
          <p:cNvPr id="413" name="Google Shape;413;p45"/>
          <p:cNvSpPr txBox="1"/>
          <p:nvPr>
            <p:ph idx="1" type="body"/>
          </p:nvPr>
        </p:nvSpPr>
        <p:spPr>
          <a:xfrm>
            <a:off x="729450" y="13930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Infections are quite common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Depends on the time from VAD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Early (first month) highest overall risk, mostly from non-VAD infections</a:t>
            </a:r>
            <a:endParaRPr/>
          </a:p>
        </p:txBody>
      </p:sp>
      <p:pic>
        <p:nvPicPr>
          <p:cNvPr id="414" name="Google Shape;4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00" y="2837100"/>
            <a:ext cx="3659274" cy="21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5"/>
          <p:cNvSpPr txBox="1"/>
          <p:nvPr>
            <p:ph idx="1" type="body"/>
          </p:nvPr>
        </p:nvSpPr>
        <p:spPr>
          <a:xfrm>
            <a:off x="2395225" y="4624225"/>
            <a:ext cx="17445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Figure 6 </a:t>
            </a:r>
            <a:r>
              <a:rPr lang="en"/>
              <a:t>(citation B)</a:t>
            </a:r>
            <a:endParaRPr/>
          </a:p>
        </p:txBody>
      </p:sp>
      <p:pic>
        <p:nvPicPr>
          <p:cNvPr id="416" name="Google Shape;41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85650"/>
            <a:ext cx="4267350" cy="31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5"/>
          <p:cNvSpPr/>
          <p:nvPr/>
        </p:nvSpPr>
        <p:spPr>
          <a:xfrm>
            <a:off x="3837975" y="2359400"/>
            <a:ext cx="1604375" cy="1281950"/>
          </a:xfrm>
          <a:custGeom>
            <a:rect b="b" l="l" r="r" t="t"/>
            <a:pathLst>
              <a:path extrusionOk="0" h="51278" w="64175">
                <a:moveTo>
                  <a:pt x="0" y="0"/>
                </a:moveTo>
                <a:cubicBezTo>
                  <a:pt x="3356" y="7288"/>
                  <a:pt x="9437" y="35182"/>
                  <a:pt x="20133" y="43728"/>
                </a:cubicBezTo>
                <a:cubicBezTo>
                  <a:pt x="30829" y="52274"/>
                  <a:pt x="56835" y="50020"/>
                  <a:pt x="64175" y="51278"/>
                </a:cubicBezTo>
              </a:path>
            </a:pathLst>
          </a:cu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18" name="Google Shape;418;p45"/>
          <p:cNvSpPr txBox="1"/>
          <p:nvPr>
            <p:ph idx="1" type="body"/>
          </p:nvPr>
        </p:nvSpPr>
        <p:spPr>
          <a:xfrm>
            <a:off x="7094850" y="3790575"/>
            <a:ext cx="17445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Figure 2 </a:t>
            </a:r>
            <a:r>
              <a:rPr lang="en"/>
              <a:t>(citation #1)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Epidemiology</a:t>
            </a:r>
            <a:endParaRPr/>
          </a:p>
        </p:txBody>
      </p:sp>
      <p:sp>
        <p:nvSpPr>
          <p:cNvPr id="424" name="Google Shape;424;p46"/>
          <p:cNvSpPr txBox="1"/>
          <p:nvPr>
            <p:ph idx="1" type="body"/>
          </p:nvPr>
        </p:nvSpPr>
        <p:spPr>
          <a:xfrm>
            <a:off x="729450" y="13930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Infections are quite common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Depends on the time from VAD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After 90 days, driveline infections are the main drivers of infection (</a:t>
            </a:r>
            <a:r>
              <a:rPr i="1" lang="en"/>
              <a:t>pun fully intended</a:t>
            </a:r>
            <a:r>
              <a:rPr lang="en"/>
              <a:t>)</a:t>
            </a:r>
            <a:endParaRPr/>
          </a:p>
        </p:txBody>
      </p:sp>
      <p:pic>
        <p:nvPicPr>
          <p:cNvPr id="425" name="Google Shape;4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00" y="2837100"/>
            <a:ext cx="3659274" cy="21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6"/>
          <p:cNvSpPr txBox="1"/>
          <p:nvPr>
            <p:ph idx="1" type="body"/>
          </p:nvPr>
        </p:nvSpPr>
        <p:spPr>
          <a:xfrm>
            <a:off x="2395225" y="4624225"/>
            <a:ext cx="17445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Figure 6 </a:t>
            </a:r>
            <a:r>
              <a:rPr lang="en"/>
              <a:t>(citation B)</a:t>
            </a:r>
            <a:endParaRPr/>
          </a:p>
        </p:txBody>
      </p:sp>
      <p:pic>
        <p:nvPicPr>
          <p:cNvPr id="427" name="Google Shape;42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85650"/>
            <a:ext cx="4267350" cy="31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6"/>
          <p:cNvSpPr/>
          <p:nvPr/>
        </p:nvSpPr>
        <p:spPr>
          <a:xfrm>
            <a:off x="3114425" y="2312225"/>
            <a:ext cx="5182800" cy="786450"/>
          </a:xfrm>
          <a:custGeom>
            <a:rect b="b" l="l" r="r" t="t"/>
            <a:pathLst>
              <a:path extrusionOk="0" h="31458" w="207312">
                <a:moveTo>
                  <a:pt x="0" y="0"/>
                </a:moveTo>
                <a:cubicBezTo>
                  <a:pt x="25377" y="1888"/>
                  <a:pt x="117708" y="6082"/>
                  <a:pt x="152260" y="11325"/>
                </a:cubicBezTo>
                <a:cubicBezTo>
                  <a:pt x="186812" y="16568"/>
                  <a:pt x="198137" y="28103"/>
                  <a:pt x="207312" y="31458"/>
                </a:cubicBezTo>
              </a:path>
            </a:pathLst>
          </a:cu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29" name="Google Shape;429;p46"/>
          <p:cNvSpPr txBox="1"/>
          <p:nvPr>
            <p:ph idx="1" type="body"/>
          </p:nvPr>
        </p:nvSpPr>
        <p:spPr>
          <a:xfrm>
            <a:off x="7094850" y="3790575"/>
            <a:ext cx="17445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Figure 2 </a:t>
            </a:r>
            <a:r>
              <a:rPr lang="en"/>
              <a:t>(citation #1)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Figure adapted from</a:t>
            </a:r>
            <a:r>
              <a:rPr lang="en"/>
              <a:t>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FebrilePodcast.com</a:t>
            </a:r>
            <a:r>
              <a:rPr lang="en"/>
              <a:t> [A] &amp; 2019 AST ID guidelines [1]</a:t>
            </a:r>
            <a:endParaRPr i="1"/>
          </a:p>
        </p:txBody>
      </p:sp>
      <p:pic>
        <p:nvPicPr>
          <p:cNvPr id="435" name="Google Shape;4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875" y="160275"/>
            <a:ext cx="7231560" cy="406775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 txBox="1"/>
          <p:nvPr/>
        </p:nvSpPr>
        <p:spPr>
          <a:xfrm>
            <a:off x="2645500" y="1620150"/>
            <a:ext cx="82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25-50%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47"/>
          <p:cNvSpPr txBox="1"/>
          <p:nvPr/>
        </p:nvSpPr>
        <p:spPr>
          <a:xfrm>
            <a:off x="2645500" y="1989450"/>
            <a:ext cx="82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-50%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47"/>
          <p:cNvSpPr txBox="1"/>
          <p:nvPr/>
        </p:nvSpPr>
        <p:spPr>
          <a:xfrm>
            <a:off x="2645500" y="2358750"/>
            <a:ext cx="82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15-30%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47"/>
          <p:cNvSpPr txBox="1"/>
          <p:nvPr/>
        </p:nvSpPr>
        <p:spPr>
          <a:xfrm>
            <a:off x="2645500" y="2728050"/>
            <a:ext cx="82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-20%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LVAD infections</a:t>
            </a:r>
            <a:endParaRPr/>
          </a:p>
        </p:txBody>
      </p:sp>
      <p:sp>
        <p:nvSpPr>
          <p:cNvPr id="445" name="Google Shape;445;p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 </a:t>
            </a:r>
            <a:r>
              <a:rPr lang="en">
                <a:solidFill>
                  <a:srgbClr val="858585"/>
                </a:solidFill>
              </a:rPr>
              <a:t>VAD population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Epidemiology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Presentation &amp; diagnosis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Workup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New definitions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Treatment</a:t>
            </a:r>
            <a:endParaRPr>
              <a:solidFill>
                <a:srgbClr val="858585"/>
              </a:solidFill>
            </a:endParaRPr>
          </a:p>
        </p:txBody>
      </p:sp>
      <p:pic>
        <p:nvPicPr>
          <p:cNvPr id="446" name="Google Shape;446;p48"/>
          <p:cNvPicPr preferRelativeResize="0"/>
          <p:nvPr/>
        </p:nvPicPr>
        <p:blipFill rotWithShape="1">
          <a:blip r:embed="rId3">
            <a:alphaModFix/>
          </a:blip>
          <a:srcRect b="9297" l="9692" r="9603" t="9991"/>
          <a:stretch/>
        </p:blipFill>
        <p:spPr>
          <a:xfrm>
            <a:off x="1240575" y="2197075"/>
            <a:ext cx="2279750" cy="227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 (2011) </a:t>
            </a:r>
            <a:r>
              <a:rPr lang="en"/>
              <a:t>definitions of types of infections</a:t>
            </a:r>
            <a:endParaRPr/>
          </a:p>
        </p:txBody>
      </p:sp>
      <p:sp>
        <p:nvSpPr>
          <p:cNvPr id="462" name="Google Shape;462;p51"/>
          <p:cNvSpPr txBox="1"/>
          <p:nvPr>
            <p:ph idx="1" type="body"/>
          </p:nvPr>
        </p:nvSpPr>
        <p:spPr>
          <a:xfrm>
            <a:off x="729325" y="1393075"/>
            <a:ext cx="3774300" cy="3396600"/>
          </a:xfrm>
          <a:prstGeom prst="rect">
            <a:avLst/>
          </a:prstGeom>
          <a:solidFill>
            <a:srgbClr val="FCF8E3"/>
          </a:solidFill>
          <a:ln cap="flat" cmpd="sng" w="19050">
            <a:solidFill>
              <a:srgbClr val="EFB7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ISHLT definitions (2011)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VAD-Specific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Pump pocket &amp;/or cannula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Pocket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Driveline exit site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Superficial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Deep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VAD-related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Bloodstream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VAD-related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Non-VAD related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Endocarditis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VAD-related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Valvular (native valve)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Non-VAD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Respiratory infections, UTI, CDI, IAI</a:t>
            </a:r>
            <a:endParaRPr/>
          </a:p>
        </p:txBody>
      </p:sp>
      <p:sp>
        <p:nvSpPr>
          <p:cNvPr id="463" name="Google Shape;463;p51"/>
          <p:cNvSpPr txBox="1"/>
          <p:nvPr>
            <p:ph idx="2" type="body"/>
          </p:nvPr>
        </p:nvSpPr>
        <p:spPr>
          <a:xfrm>
            <a:off x="4643600" y="1393075"/>
            <a:ext cx="3774300" cy="29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old definitions had proven, </a:t>
            </a:r>
            <a:r>
              <a:rPr lang="en"/>
              <a:t>probable, </a:t>
            </a:r>
            <a:r>
              <a:rPr lang="en"/>
              <a:t>possible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Categorized based on multiple </a:t>
            </a:r>
            <a:r>
              <a:rPr lang="en"/>
              <a:t>criteria</a:t>
            </a:r>
            <a:r>
              <a:rPr lang="en"/>
              <a:t> (histopath/microbio, clinical criteria)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See tables in citation [5] for details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Classification of infection </a:t>
            </a:r>
            <a:r>
              <a:rPr b="1" lang="en">
                <a:solidFill>
                  <a:srgbClr val="DF382C"/>
                </a:solidFill>
              </a:rPr>
              <a:t>impacts duration of therapy</a:t>
            </a:r>
            <a:endParaRPr b="1">
              <a:solidFill>
                <a:srgbClr val="DF382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729450" y="1393075"/>
            <a:ext cx="5861100" cy="35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75 y/o M</a:t>
            </a:r>
            <a:r>
              <a:rPr lang="en"/>
              <a:t> with PMH HFrEF </a:t>
            </a:r>
            <a:r>
              <a:rPr b="1" lang="en"/>
              <a:t>s/p ICD &amp; </a:t>
            </a:r>
            <a:r>
              <a:rPr b="1" lang="en">
                <a:solidFill>
                  <a:srgbClr val="DF382C"/>
                </a:solidFill>
              </a:rPr>
              <a:t>LVAD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lang="en"/>
              <a:t>(HM3; implanted </a:t>
            </a:r>
            <a:r>
              <a:rPr b="1" lang="en">
                <a:solidFill>
                  <a:srgbClr val="2D6987"/>
                </a:solidFill>
              </a:rPr>
              <a:t>2 years ago</a:t>
            </a:r>
            <a:r>
              <a:rPr lang="en"/>
              <a:t>), well controlled DM, afib on warfarin presented as a direct admission for </a:t>
            </a:r>
            <a:r>
              <a:rPr b="1" lang="en">
                <a:solidFill>
                  <a:srgbClr val="DF382C"/>
                </a:solidFill>
              </a:rPr>
              <a:t>positive blood cultures</a:t>
            </a:r>
            <a:r>
              <a:rPr lang="en"/>
              <a:t> that were obtained outpatient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 was </a:t>
            </a:r>
            <a:r>
              <a:rPr b="1" lang="en"/>
              <a:t>discharged from the hospital </a:t>
            </a:r>
            <a:r>
              <a:rPr b="1" lang="en">
                <a:solidFill>
                  <a:srgbClr val="2D6987"/>
                </a:solidFill>
              </a:rPr>
              <a:t>10 days ago</a:t>
            </a:r>
            <a:r>
              <a:rPr lang="en"/>
              <a:t> (more on this later), and following discharge he reports generalized malaise and </a:t>
            </a:r>
            <a:r>
              <a:rPr b="1" lang="en"/>
              <a:t>night sweats</a:t>
            </a:r>
            <a:r>
              <a:rPr lang="en"/>
              <a:t>.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Symptoms have been </a:t>
            </a:r>
            <a:r>
              <a:rPr b="1" i="1" lang="en">
                <a:solidFill>
                  <a:srgbClr val="2D6987"/>
                </a:solidFill>
              </a:rPr>
              <a:t>progressively worsening</a:t>
            </a:r>
            <a:r>
              <a:rPr lang="en"/>
              <a:t> since discharge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Reports </a:t>
            </a:r>
            <a:r>
              <a:rPr b="1" lang="en"/>
              <a:t>diarrhea</a:t>
            </a:r>
            <a:r>
              <a:rPr lang="en"/>
              <a:t> (watery, nonbloody) but no other GI symptoms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 cannot recall any discharge or pain from his driveline site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Routine labs (discharge follow up) obtained at the VA were abnormal, so they asked him to get blood cultures. Patient was called to come in after BCx were abnormal</a:t>
            </a:r>
            <a:endParaRPr/>
          </a:p>
        </p:txBody>
      </p:sp>
      <p:sp>
        <p:nvSpPr>
          <p:cNvPr id="104" name="Google Shape;104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6708575" y="1242625"/>
            <a:ext cx="2178600" cy="36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Positive ROS:</a:t>
            </a:r>
            <a:r>
              <a:rPr lang="en" sz="1200"/>
              <a:t> 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Night sweats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Diarrhea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Dizziness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Anorexia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 u="sng"/>
              <a:t>Negative ROS:</a:t>
            </a:r>
            <a:r>
              <a:rPr lang="en" sz="1200"/>
              <a:t> 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Fevers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N/V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Abdominal pain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Urinary symptoms (besides oliguria)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New respiratory symptoms</a:t>
            </a:r>
            <a:endParaRPr sz="1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 </a:t>
            </a:r>
            <a:r>
              <a:rPr lang="en"/>
              <a:t>Proven superficial driveline infection</a:t>
            </a:r>
            <a:r>
              <a:rPr lang="en">
                <a:solidFill>
                  <a:srgbClr val="356635"/>
                </a:solidFill>
              </a:rPr>
              <a:t> </a:t>
            </a:r>
            <a:endParaRPr/>
          </a:p>
        </p:txBody>
      </p:sp>
      <p:pic>
        <p:nvPicPr>
          <p:cNvPr id="469" name="Google Shape;46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900" y="1260450"/>
            <a:ext cx="6094284" cy="36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2"/>
          <p:cNvSpPr/>
          <p:nvPr/>
        </p:nvSpPr>
        <p:spPr>
          <a:xfrm>
            <a:off x="3007025" y="1949353"/>
            <a:ext cx="1158000" cy="750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52"/>
          <p:cNvSpPr/>
          <p:nvPr/>
        </p:nvSpPr>
        <p:spPr>
          <a:xfrm>
            <a:off x="4246925" y="1949352"/>
            <a:ext cx="1158000" cy="345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52"/>
          <p:cNvSpPr/>
          <p:nvPr/>
        </p:nvSpPr>
        <p:spPr>
          <a:xfrm>
            <a:off x="6566825" y="1949350"/>
            <a:ext cx="1098300" cy="570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52"/>
          <p:cNvSpPr/>
          <p:nvPr/>
        </p:nvSpPr>
        <p:spPr>
          <a:xfrm>
            <a:off x="1627625" y="1949350"/>
            <a:ext cx="1379400" cy="442500"/>
          </a:xfrm>
          <a:prstGeom prst="rect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 </a:t>
            </a:r>
            <a:r>
              <a:rPr lang="en"/>
              <a:t>Not</a:t>
            </a:r>
            <a:r>
              <a:rPr baseline="30000" lang="en">
                <a:solidFill>
                  <a:srgbClr val="DF382C"/>
                </a:solidFill>
              </a:rPr>
              <a:t>?</a:t>
            </a:r>
            <a:r>
              <a:rPr lang="en"/>
              <a:t> a </a:t>
            </a:r>
            <a:r>
              <a:rPr lang="en" u="sng"/>
              <a:t>deep</a:t>
            </a:r>
            <a:r>
              <a:rPr lang="en"/>
              <a:t> driveline infection</a:t>
            </a:r>
            <a:r>
              <a:rPr lang="en">
                <a:solidFill>
                  <a:srgbClr val="356635"/>
                </a:solidFill>
              </a:rPr>
              <a:t> </a:t>
            </a:r>
            <a:endParaRPr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1291587" y="1275850"/>
            <a:ext cx="6560826" cy="3737675"/>
            <a:chOff x="1291587" y="1005850"/>
            <a:chExt cx="6560826" cy="3737675"/>
          </a:xfrm>
        </p:grpSpPr>
        <p:pic>
          <p:nvPicPr>
            <p:cNvPr id="480" name="Google Shape;480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91587" y="1353649"/>
              <a:ext cx="6560826" cy="338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24608" y="1005850"/>
              <a:ext cx="6279025" cy="34780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2922225" y="1827025"/>
            <a:ext cx="985200" cy="895500"/>
          </a:xfrm>
          <a:prstGeom prst="rect">
            <a:avLst/>
          </a:prstGeom>
          <a:solidFill>
            <a:srgbClr val="FFFF00">
              <a:alpha val="20000"/>
            </a:srgbClr>
          </a:solidFill>
          <a:ln cap="flat" cmpd="sng" w="952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3" name="Google Shape;483;p53"/>
          <p:cNvSpPr/>
          <p:nvPr/>
        </p:nvSpPr>
        <p:spPr>
          <a:xfrm>
            <a:off x="6386125" y="3352375"/>
            <a:ext cx="1278900" cy="442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4" name="Google Shape;484;p53"/>
          <p:cNvSpPr/>
          <p:nvPr/>
        </p:nvSpPr>
        <p:spPr>
          <a:xfrm>
            <a:off x="3992525" y="1854775"/>
            <a:ext cx="1278900" cy="535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5" name="Google Shape;485;p53"/>
          <p:cNvSpPr/>
          <p:nvPr/>
        </p:nvSpPr>
        <p:spPr>
          <a:xfrm>
            <a:off x="5271425" y="3952500"/>
            <a:ext cx="1278900" cy="307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</a:t>
            </a:r>
            <a:r>
              <a:rPr lang="en"/>
              <a:t>(2024) definitions of types of infections</a:t>
            </a:r>
            <a:endParaRPr/>
          </a:p>
        </p:txBody>
      </p:sp>
      <p:sp>
        <p:nvSpPr>
          <p:cNvPr id="491" name="Google Shape;491;p54"/>
          <p:cNvSpPr txBox="1"/>
          <p:nvPr>
            <p:ph idx="1" type="body"/>
          </p:nvPr>
        </p:nvSpPr>
        <p:spPr>
          <a:xfrm>
            <a:off x="729325" y="1393075"/>
            <a:ext cx="3774300" cy="3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ISHLT definitions (2011) [5]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VAD-Specific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Pump pocket &amp;/or cannula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Pocket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Driveline exit site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Superficial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Deep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VAD-related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Bloodstream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VAD-related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Non-VAD related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Endocarditis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VAD-related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Valvular (native valve)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Non-VAD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Respiratory infections, UTI, CDI, IAI</a:t>
            </a:r>
            <a:endParaRPr/>
          </a:p>
        </p:txBody>
      </p:sp>
      <p:sp>
        <p:nvSpPr>
          <p:cNvPr id="492" name="Google Shape;492;p54"/>
          <p:cNvSpPr txBox="1"/>
          <p:nvPr>
            <p:ph idx="2" type="body"/>
          </p:nvPr>
        </p:nvSpPr>
        <p:spPr>
          <a:xfrm>
            <a:off x="4643600" y="1393075"/>
            <a:ext cx="3774300" cy="29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ISHLT definitions (2024) [2]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MCS-specific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Percutaneous lead 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Uncomplicated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Complicated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Device-specific bloodstream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Device endocarditis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Non-MCS-specific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Non-MCS bloodstream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Native valve endocarditis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ICD infection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Localized infection</a:t>
            </a:r>
            <a:endParaRPr/>
          </a:p>
        </p:txBody>
      </p:sp>
      <p:cxnSp>
        <p:nvCxnSpPr>
          <p:cNvPr id="493" name="Google Shape;493;p54"/>
          <p:cNvCxnSpPr/>
          <p:nvPr/>
        </p:nvCxnSpPr>
        <p:spPr>
          <a:xfrm flipH="1" rot="10800000">
            <a:off x="3082950" y="2815475"/>
            <a:ext cx="2170800" cy="574200"/>
          </a:xfrm>
          <a:prstGeom prst="straightConnector1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4" name="Google Shape;494;p54"/>
          <p:cNvCxnSpPr/>
          <p:nvPr/>
        </p:nvCxnSpPr>
        <p:spPr>
          <a:xfrm flipH="1" rot="10800000">
            <a:off x="3138000" y="3012250"/>
            <a:ext cx="2107800" cy="920100"/>
          </a:xfrm>
          <a:prstGeom prst="straightConnector1">
            <a:avLst/>
          </a:prstGeom>
          <a:noFill/>
          <a:ln cap="flat" cmpd="sng" w="19050">
            <a:solidFill>
              <a:srgbClr val="2D69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5" name="Google Shape;495;p54"/>
          <p:cNvCxnSpPr/>
          <p:nvPr/>
        </p:nvCxnSpPr>
        <p:spPr>
          <a:xfrm flipH="1" rot="10800000">
            <a:off x="3452600" y="3389550"/>
            <a:ext cx="1793100" cy="204600"/>
          </a:xfrm>
          <a:prstGeom prst="straightConnector1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6" name="Google Shape;496;p54"/>
          <p:cNvCxnSpPr/>
          <p:nvPr/>
        </p:nvCxnSpPr>
        <p:spPr>
          <a:xfrm flipH="1" rot="10800000">
            <a:off x="3712125" y="3578550"/>
            <a:ext cx="1533600" cy="526800"/>
          </a:xfrm>
          <a:prstGeom prst="straightConnector1">
            <a:avLst/>
          </a:prstGeom>
          <a:noFill/>
          <a:ln cap="flat" cmpd="sng" w="19050">
            <a:solidFill>
              <a:srgbClr val="2D69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7" name="Google Shape;497;p54"/>
          <p:cNvCxnSpPr/>
          <p:nvPr/>
        </p:nvCxnSpPr>
        <p:spPr>
          <a:xfrm flipH="1" rot="10800000">
            <a:off x="2862750" y="3995200"/>
            <a:ext cx="2391000" cy="322500"/>
          </a:xfrm>
          <a:prstGeom prst="straightConnector1">
            <a:avLst/>
          </a:prstGeom>
          <a:noFill/>
          <a:ln cap="flat" cmpd="sng" w="19050">
            <a:solidFill>
              <a:srgbClr val="356635"/>
            </a:solidFill>
            <a:prstDash val="lgDashDot"/>
            <a:round/>
            <a:headEnd len="med" w="med" type="none"/>
            <a:tailEnd len="med" w="med" type="triangle"/>
          </a:ln>
        </p:spPr>
      </p:cxnSp>
      <p:cxnSp>
        <p:nvCxnSpPr>
          <p:cNvPr id="498" name="Google Shape;498;p54"/>
          <p:cNvCxnSpPr/>
          <p:nvPr/>
        </p:nvCxnSpPr>
        <p:spPr>
          <a:xfrm flipH="1" rot="10800000">
            <a:off x="2980725" y="2390800"/>
            <a:ext cx="2713200" cy="28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99" name="Google Shape;499;p54"/>
          <p:cNvCxnSpPr/>
          <p:nvPr/>
        </p:nvCxnSpPr>
        <p:spPr>
          <a:xfrm flipH="1" rot="10800000">
            <a:off x="2666125" y="2603250"/>
            <a:ext cx="2988600" cy="25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(2024) definitions: Percutaneous lead infection</a:t>
            </a:r>
            <a:endParaRPr/>
          </a:p>
        </p:txBody>
      </p:sp>
      <p:sp>
        <p:nvSpPr>
          <p:cNvPr id="505" name="Google Shape;505;p5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Uncomplicated percutaneous lead infection</a:t>
            </a:r>
            <a:endParaRPr b="1" u="sng"/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Pain, tenderness, erythema, drainage, and/or induration at driveline site</a:t>
            </a:r>
            <a:endParaRPr/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rgbClr val="DF382C"/>
              </a:buClr>
              <a:buSzPct val="100000"/>
              <a:buChar char="➢"/>
            </a:pPr>
            <a:r>
              <a:rPr lang="en">
                <a:solidFill>
                  <a:srgbClr val="DF382C"/>
                </a:solidFill>
              </a:rPr>
              <a:t>+/- Positive drainage culture</a:t>
            </a:r>
            <a:endParaRPr>
              <a:solidFill>
                <a:srgbClr val="DF382C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Blood cultures are negative</a:t>
            </a:r>
            <a:endParaRPr/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Systemic signs of infection are absent</a:t>
            </a:r>
            <a:endParaRPr/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Imaging is </a:t>
            </a:r>
            <a:r>
              <a:rPr lang="en">
                <a:highlight>
                  <a:srgbClr val="FFFF00"/>
                </a:highlight>
              </a:rPr>
              <a:t>negative for fluid collection/</a:t>
            </a:r>
            <a:r>
              <a:rPr lang="en"/>
              <a:t>abscess</a:t>
            </a:r>
            <a:endParaRPr/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Clinical improvement or resolution with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antibiotics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5"/>
          <p:cNvSpPr txBox="1"/>
          <p:nvPr>
            <p:ph idx="2" type="body"/>
          </p:nvPr>
        </p:nvSpPr>
        <p:spPr>
          <a:xfrm>
            <a:off x="4643600" y="1393075"/>
            <a:ext cx="3774300" cy="3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</a:t>
            </a:r>
            <a:r>
              <a:rPr b="1" lang="en" u="sng"/>
              <a:t>omplicated percutaneous lead infection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Pain, tenderness, erythema, drainage, induration, and/or fistulous tract at the percutaneous lead (driveline) site; </a:t>
            </a:r>
            <a:r>
              <a:rPr lang="en">
                <a:solidFill>
                  <a:srgbClr val="DF382C"/>
                </a:solidFill>
              </a:rPr>
              <a:t>and/or</a:t>
            </a:r>
            <a:endParaRPr>
              <a:solidFill>
                <a:srgbClr val="DF382C"/>
              </a:solidFill>
            </a:endParaRPr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highlight>
                  <a:srgbClr val="FFFF00"/>
                </a:highlight>
              </a:rPr>
              <a:t>Fluid collection/abscess at exit site noted on imaging with positive culture</a:t>
            </a:r>
            <a:r>
              <a:rPr lang="en"/>
              <a:t>; </a:t>
            </a:r>
            <a:r>
              <a:rPr lang="en">
                <a:solidFill>
                  <a:srgbClr val="DF382C"/>
                </a:solidFill>
              </a:rPr>
              <a:t>and/or</a:t>
            </a:r>
            <a:endParaRPr>
              <a:solidFill>
                <a:srgbClr val="DF382C"/>
              </a:solidFill>
            </a:endParaRPr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Radiographic evidence of findings consistent with infection along the path of the lead; </a:t>
            </a:r>
            <a:r>
              <a:rPr lang="en">
                <a:solidFill>
                  <a:srgbClr val="DF382C"/>
                </a:solidFill>
              </a:rPr>
              <a:t>and/or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Presence of systemic signs/symptoms including fever, chills, leukocytosis, SIRS, and sepsis; </a:t>
            </a:r>
            <a:r>
              <a:rPr lang="en">
                <a:solidFill>
                  <a:srgbClr val="DF382C"/>
                </a:solidFill>
              </a:rPr>
              <a:t>and/or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Positive drainage or blood cultures (bloodstream infection); </a:t>
            </a:r>
            <a:r>
              <a:rPr lang="en">
                <a:solidFill>
                  <a:srgbClr val="DF382C"/>
                </a:solidFill>
              </a:rPr>
              <a:t>and/or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Cultures demonstrating multidrug-resistant organisms or fungi; </a:t>
            </a:r>
            <a:r>
              <a:rPr lang="en">
                <a:solidFill>
                  <a:srgbClr val="DF382C"/>
                </a:solidFill>
              </a:rPr>
              <a:t>and/or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Presence of infection of the external surfaces of an implantable component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LVAD infections</a:t>
            </a:r>
            <a:endParaRPr/>
          </a:p>
        </p:txBody>
      </p:sp>
      <p:sp>
        <p:nvSpPr>
          <p:cNvPr id="512" name="Google Shape;512;p56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 </a:t>
            </a:r>
            <a:r>
              <a:rPr lang="en">
                <a:solidFill>
                  <a:srgbClr val="858585"/>
                </a:solidFill>
              </a:rPr>
              <a:t>VAD population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Epidemiology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Presentation &amp; diagnosis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Treatment</a:t>
            </a:r>
            <a:endParaRPr b="1"/>
          </a:p>
        </p:txBody>
      </p:sp>
      <p:pic>
        <p:nvPicPr>
          <p:cNvPr id="513" name="Google Shape;513;p56"/>
          <p:cNvPicPr preferRelativeResize="0"/>
          <p:nvPr/>
        </p:nvPicPr>
        <p:blipFill rotWithShape="1">
          <a:blip r:embed="rId3">
            <a:alphaModFix/>
          </a:blip>
          <a:srcRect b="9297" l="9692" r="9603" t="9991"/>
          <a:stretch/>
        </p:blipFill>
        <p:spPr>
          <a:xfrm>
            <a:off x="1240575" y="2197075"/>
            <a:ext cx="2279750" cy="227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 </a:t>
            </a:r>
            <a:endParaRPr/>
          </a:p>
        </p:txBody>
      </p:sp>
      <p:sp>
        <p:nvSpPr>
          <p:cNvPr id="524" name="Google Shape;524;p58"/>
          <p:cNvSpPr txBox="1"/>
          <p:nvPr>
            <p:ph idx="1" type="body"/>
          </p:nvPr>
        </p:nvSpPr>
        <p:spPr>
          <a:xfrm>
            <a:off x="729450" y="1393075"/>
            <a:ext cx="7688700" cy="30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Drivelines:</a:t>
            </a:r>
            <a:r>
              <a:rPr lang="en"/>
              <a:t> Once infected, it’s nearly impossible to eradicate without removing device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polyester velour </a:t>
            </a:r>
            <a:r>
              <a:rPr lang="en"/>
              <a:t>surface</a:t>
            </a:r>
            <a:r>
              <a:rPr lang="en"/>
              <a:t> is designed to promote tissue growth (at the DLES)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But this promotes biofilm formation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Surgical VAD exchange</a:t>
            </a:r>
            <a:r>
              <a:rPr lang="en"/>
              <a:t>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well studied [3][4]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Often high operative risk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case series [3] still had 40% </a:t>
            </a:r>
            <a:r>
              <a:rPr lang="en"/>
              <a:t>recurrence</a:t>
            </a:r>
            <a:r>
              <a:rPr lang="en"/>
              <a:t> of infection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Maggots?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not well studied</a:t>
            </a:r>
            <a:endParaRPr/>
          </a:p>
        </p:txBody>
      </p:sp>
      <p:pic>
        <p:nvPicPr>
          <p:cNvPr id="525" name="Google Shape;52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450" y="1971600"/>
            <a:ext cx="1835651" cy="2438574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8"/>
          <p:cNvSpPr/>
          <p:nvPr/>
        </p:nvSpPr>
        <p:spPr>
          <a:xfrm>
            <a:off x="4128950" y="2011042"/>
            <a:ext cx="3484050" cy="1431225"/>
          </a:xfrm>
          <a:custGeom>
            <a:rect b="b" l="l" r="r" t="t"/>
            <a:pathLst>
              <a:path extrusionOk="0" h="57249" w="139362">
                <a:moveTo>
                  <a:pt x="0" y="2826"/>
                </a:moveTo>
                <a:cubicBezTo>
                  <a:pt x="17250" y="2826"/>
                  <a:pt x="83470" y="-3466"/>
                  <a:pt x="103499" y="2826"/>
                </a:cubicBezTo>
                <a:cubicBezTo>
                  <a:pt x="123528" y="9118"/>
                  <a:pt x="114196" y="31506"/>
                  <a:pt x="120173" y="40576"/>
                </a:cubicBezTo>
                <a:cubicBezTo>
                  <a:pt x="126150" y="49647"/>
                  <a:pt x="136164" y="54470"/>
                  <a:pt x="139362" y="57249"/>
                </a:cubicBezTo>
              </a:path>
            </a:pathLst>
          </a:custGeom>
          <a:noFill/>
          <a:ln cap="flat" cmpd="sng" w="19050">
            <a:solidFill>
              <a:srgbClr val="2D6987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532" name="Google Shape;532;p59"/>
          <p:cNvSpPr txBox="1"/>
          <p:nvPr>
            <p:ph idx="1" type="body"/>
          </p:nvPr>
        </p:nvSpPr>
        <p:spPr>
          <a:xfrm>
            <a:off x="729325" y="1393075"/>
            <a:ext cx="3774300" cy="3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on cefepime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Favored to be urinary source of bacteremia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</a:t>
            </a:r>
            <a:r>
              <a:rPr b="1" lang="en">
                <a:solidFill>
                  <a:srgbClr val="2D6987"/>
                </a:solidFill>
              </a:rPr>
              <a:t>BCx remained positive</a:t>
            </a:r>
            <a:r>
              <a:rPr lang="en"/>
              <a:t>, we requested TEE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Cardiology </a:t>
            </a:r>
            <a:r>
              <a:rPr lang="en">
                <a:solidFill>
                  <a:srgbClr val="DF382C"/>
                </a:solidFill>
              </a:rPr>
              <a:t>deferred TEE, didn’t get TTE either</a:t>
            </a:r>
            <a:r>
              <a:rPr lang="en"/>
              <a:t> (had one from recent admission)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/>
              <a:t>The same day we signed off (HD#7), optho &amp; neuro consulted for </a:t>
            </a:r>
            <a:r>
              <a:rPr b="1" lang="en">
                <a:solidFill>
                  <a:srgbClr val="2D6987"/>
                </a:solidFill>
              </a:rPr>
              <a:t>left homonymous hemianopia</a:t>
            </a:r>
            <a:r>
              <a:rPr lang="en"/>
              <a:t> &amp; </a:t>
            </a:r>
            <a:r>
              <a:rPr b="1" lang="en"/>
              <a:t>left sided ataxia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/>
              <a:t>CTH/CTA H/N showed </a:t>
            </a:r>
            <a:r>
              <a:rPr b="1" lang="en">
                <a:solidFill>
                  <a:srgbClr val="DF382C"/>
                </a:solidFill>
              </a:rPr>
              <a:t>right occipital intraparenchymal hematoma</a:t>
            </a:r>
            <a:r>
              <a:rPr lang="en"/>
              <a:t> &amp; small SAH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</a:pPr>
            <a:r>
              <a:rPr lang="en" sz="1100">
                <a:solidFill>
                  <a:schemeClr val="accent1"/>
                </a:solidFill>
              </a:rPr>
              <a:t>INR at time of symptom onset 3.85</a:t>
            </a:r>
            <a:endParaRPr sz="1100">
              <a:solidFill>
                <a:schemeClr val="accen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</a:pPr>
            <a:r>
              <a:rPr b="1" lang="en" sz="1100">
                <a:solidFill>
                  <a:schemeClr val="accent1"/>
                </a:solidFill>
              </a:rPr>
              <a:t>No MRI due to LVAD</a:t>
            </a:r>
            <a:endParaRPr b="1" sz="1100">
              <a:solidFill>
                <a:schemeClr val="accen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</a:pPr>
            <a:r>
              <a:rPr lang="en" sz="1100">
                <a:solidFill>
                  <a:schemeClr val="accent1"/>
                </a:solidFill>
              </a:rPr>
              <a:t>Attributed etiology to warfarin</a:t>
            </a:r>
            <a:endParaRPr/>
          </a:p>
        </p:txBody>
      </p:sp>
      <p:pic>
        <p:nvPicPr>
          <p:cNvPr id="533" name="Google Shape;53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875" y="1656925"/>
            <a:ext cx="4083026" cy="21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9"/>
          <p:cNvSpPr txBox="1"/>
          <p:nvPr>
            <p:ph idx="1" type="body"/>
          </p:nvPr>
        </p:nvSpPr>
        <p:spPr>
          <a:xfrm>
            <a:off x="4828925" y="3829025"/>
            <a:ext cx="39558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2019 AST ID guidelines [1]</a:t>
            </a:r>
            <a:endParaRPr i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Thoughts? Questions?</a:t>
            </a:r>
            <a:endParaRPr/>
          </a:p>
        </p:txBody>
      </p:sp>
      <p:sp>
        <p:nvSpPr>
          <p:cNvPr id="540" name="Google Shape;540;p60"/>
          <p:cNvSpPr txBox="1"/>
          <p:nvPr>
            <p:ph idx="1" type="body"/>
          </p:nvPr>
        </p:nvSpPr>
        <p:spPr>
          <a:xfrm>
            <a:off x="729450" y="1393075"/>
            <a:ext cx="4557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Sources: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https://www.hunterratliff1.com/talk/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Click on the “citations” button!</a:t>
            </a:r>
            <a:endParaRPr/>
          </a:p>
        </p:txBody>
      </p:sp>
      <p:sp>
        <p:nvSpPr>
          <p:cNvPr id="541" name="Google Shape;541;p60"/>
          <p:cNvSpPr/>
          <p:nvPr/>
        </p:nvSpPr>
        <p:spPr>
          <a:xfrm>
            <a:off x="7346113" y="2644225"/>
            <a:ext cx="1274100" cy="481800"/>
          </a:xfrm>
          <a:prstGeom prst="rect">
            <a:avLst/>
          </a:prstGeom>
          <a:solidFill>
            <a:srgbClr val="DFF0D8"/>
          </a:solidFill>
          <a:ln cap="flat" cmpd="sng" w="9525">
            <a:solidFill>
              <a:srgbClr val="4688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2" name="Google Shape;542;p60"/>
          <p:cNvPicPr preferRelativeResize="0"/>
          <p:nvPr/>
        </p:nvPicPr>
        <p:blipFill rotWithShape="1">
          <a:blip r:embed="rId4">
            <a:alphaModFix/>
          </a:blip>
          <a:srcRect b="9297" l="9692" r="9603" t="9991"/>
          <a:stretch/>
        </p:blipFill>
        <p:spPr>
          <a:xfrm>
            <a:off x="7233500" y="1793966"/>
            <a:ext cx="1499325" cy="14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729450" y="1393075"/>
            <a:ext cx="7740900" cy="3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a short (24 hour) </a:t>
            </a:r>
            <a:r>
              <a:rPr lang="en"/>
              <a:t>admission</a:t>
            </a:r>
            <a:r>
              <a:rPr lang="en"/>
              <a:t> 10 days ago for altered mental status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Presented for 3 days of slurred speech (NIHSS = 1)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Admitted for vague chest pain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During TTE, had witnessed episode of loss of </a:t>
            </a:r>
            <a:r>
              <a:rPr lang="en"/>
              <a:t>consciousness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Had LVAD alarms for low flow at time of LOC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Neurology saw him for possible seizure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CT stroke was unremarkable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EEG unremarkable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Attributed to cardiogenic syncope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200"/>
              </a:spcAft>
              <a:buSzPts val="1300"/>
              <a:buChar char="●"/>
            </a:pPr>
            <a:r>
              <a:rPr lang="en"/>
              <a:t>Discharged on increased dose of Lasix</a:t>
            </a:r>
            <a:endParaRPr/>
          </a:p>
        </p:txBody>
      </p:sp>
      <p:sp>
        <p:nvSpPr>
          <p:cNvPr id="111" name="Google Shape;111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</a:t>
            </a:r>
            <a:r>
              <a:rPr lang="en">
                <a:solidFill>
                  <a:srgbClr val="356635"/>
                </a:solidFill>
              </a:rPr>
              <a:t>:</a:t>
            </a:r>
            <a:r>
              <a:rPr lang="en"/>
              <a:t> Recent admission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Physical Exam</a:t>
            </a:r>
            <a:endParaRPr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729450" y="1393075"/>
            <a:ext cx="4248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VS</a:t>
            </a:r>
            <a:r>
              <a:rPr lang="en"/>
              <a:t>: 36.4 C  |  77 bpm  |  MAP 80  |  99%  |  BMI 20.2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Gen</a:t>
            </a:r>
            <a:r>
              <a:rPr lang="en"/>
              <a:t>: alert and oriented, NAD, </a:t>
            </a:r>
            <a:r>
              <a:rPr b="1" lang="en">
                <a:solidFill>
                  <a:srgbClr val="DF382C"/>
                </a:solidFill>
              </a:rPr>
              <a:t>historical alternans</a:t>
            </a:r>
            <a:r>
              <a:rPr lang="en"/>
              <a:t>?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Head/Neck</a:t>
            </a:r>
            <a:r>
              <a:rPr lang="en"/>
              <a:t>: NCAT; trachea appears midline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ENT</a:t>
            </a:r>
            <a:r>
              <a:rPr lang="en"/>
              <a:t>: EOMI grossly, anicteric sclerae; MMM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Resp</a:t>
            </a:r>
            <a:r>
              <a:rPr lang="en"/>
              <a:t>: normal respiratory effort, symmetric chest rise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CV</a:t>
            </a:r>
            <a:r>
              <a:rPr lang="en"/>
              <a:t>: VAD hum; extremities perfused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GI</a:t>
            </a:r>
            <a:r>
              <a:rPr lang="en"/>
              <a:t>: non-distended; no rebound or guarding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Ext</a:t>
            </a:r>
            <a:r>
              <a:rPr lang="en"/>
              <a:t>: no clubbing or cyanosis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Neuro/MSK</a:t>
            </a:r>
            <a:r>
              <a:rPr lang="en"/>
              <a:t>: moves extremities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Psych</a:t>
            </a:r>
            <a:r>
              <a:rPr lang="en"/>
              <a:t>: normal mood; appropriate affect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575" y="1281950"/>
            <a:ext cx="3966925" cy="296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Infectious Hx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729450" y="1393075"/>
            <a:ext cx="2778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Social</a:t>
            </a:r>
            <a:r>
              <a:rPr lang="en"/>
              <a:t> history pretty boring</a:t>
            </a:r>
            <a:endParaRPr/>
          </a:p>
        </p:txBody>
      </p:sp>
      <p:grpSp>
        <p:nvGrpSpPr>
          <p:cNvPr id="125" name="Google Shape;125;p19"/>
          <p:cNvGrpSpPr/>
          <p:nvPr/>
        </p:nvGrpSpPr>
        <p:grpSpPr>
          <a:xfrm>
            <a:off x="4968000" y="641203"/>
            <a:ext cx="4094300" cy="993903"/>
            <a:chOff x="3978500" y="946003"/>
            <a:chExt cx="4094300" cy="993903"/>
          </a:xfrm>
        </p:grpSpPr>
        <p:grpSp>
          <p:nvGrpSpPr>
            <p:cNvPr id="126" name="Google Shape;126;p19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27" name="Google Shape;127;p1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8" name="Google Shape;128;p1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9" name="Google Shape;129;p1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LVAD placed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Uncomplicated course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" name="Google Shape;131;p1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-24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2" name="Google Shape;132;p19"/>
          <p:cNvGrpSpPr/>
          <p:nvPr/>
        </p:nvGrpSpPr>
        <p:grpSpPr>
          <a:xfrm>
            <a:off x="4968000" y="1442459"/>
            <a:ext cx="4094300" cy="993903"/>
            <a:chOff x="3978500" y="946003"/>
            <a:chExt cx="4094300" cy="993903"/>
          </a:xfrm>
        </p:grpSpPr>
        <p:grpSp>
          <p:nvGrpSpPr>
            <p:cNvPr id="133" name="Google Shape;133;p19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34" name="Google Shape;134;p1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35" name="Google Shape;135;p1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36" name="Google Shape;136;p1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Stenotrophomonas</a:t>
              </a: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in driveline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" name="Google Shape;137;p19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Treated with Bactrim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" name="Google Shape;138;p1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-11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9" name="Google Shape;139;p19"/>
          <p:cNvGrpSpPr/>
          <p:nvPr/>
        </p:nvGrpSpPr>
        <p:grpSpPr>
          <a:xfrm>
            <a:off x="4968000" y="1938914"/>
            <a:ext cx="4094300" cy="1143907"/>
            <a:chOff x="3978500" y="946003"/>
            <a:chExt cx="4094300" cy="1143907"/>
          </a:xfrm>
        </p:grpSpPr>
        <p:grpSp>
          <p:nvGrpSpPr>
            <p:cNvPr id="140" name="Google Shape;140;p19"/>
            <p:cNvGrpSpPr/>
            <p:nvPr/>
          </p:nvGrpSpPr>
          <p:grpSpPr>
            <a:xfrm>
              <a:off x="4734025" y="1140951"/>
              <a:ext cx="529800" cy="948960"/>
              <a:chOff x="4318975" y="1083450"/>
              <a:chExt cx="529800" cy="702257"/>
            </a:xfrm>
          </p:grpSpPr>
          <p:sp>
            <p:nvSpPr>
              <p:cNvPr id="141" name="Google Shape;141;p19"/>
              <p:cNvSpPr/>
              <p:nvPr/>
            </p:nvSpPr>
            <p:spPr>
              <a:xfrm>
                <a:off x="4517125" y="1086107"/>
                <a:ext cx="133500" cy="699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2" name="Google Shape;142;p1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43" name="Google Shape;143;p1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Pseudomonas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in driveline &amp; OR Cx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" name="Google Shape;144;p19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Pretreated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with Bactrim (prior to Cx)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Grew two strains of PsA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Treated with fluoroquinolone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" name="Google Shape;145;p1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-9 mo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6" name="Google Shape;146;p19"/>
          <p:cNvGrpSpPr/>
          <p:nvPr/>
        </p:nvGrpSpPr>
        <p:grpSpPr>
          <a:xfrm>
            <a:off x="4968000" y="2892569"/>
            <a:ext cx="4094300" cy="1192547"/>
            <a:chOff x="3978500" y="946003"/>
            <a:chExt cx="4094300" cy="1192547"/>
          </a:xfrm>
        </p:grpSpPr>
        <p:grpSp>
          <p:nvGrpSpPr>
            <p:cNvPr id="147" name="Google Shape;147;p19"/>
            <p:cNvGrpSpPr/>
            <p:nvPr/>
          </p:nvGrpSpPr>
          <p:grpSpPr>
            <a:xfrm>
              <a:off x="4734025" y="1140951"/>
              <a:ext cx="529800" cy="997600"/>
              <a:chOff x="4318975" y="1083450"/>
              <a:chExt cx="529800" cy="738252"/>
            </a:xfrm>
          </p:grpSpPr>
          <p:sp>
            <p:nvSpPr>
              <p:cNvPr id="148" name="Google Shape;148;p19"/>
              <p:cNvSpPr/>
              <p:nvPr/>
            </p:nvSpPr>
            <p:spPr>
              <a:xfrm>
                <a:off x="4517125" y="1086102"/>
                <a:ext cx="133500" cy="73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9" name="Google Shape;149;p1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50" name="Google Shape;150;p1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Pseudomonas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in driveline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D6987"/>
                  </a:solidFill>
                  <a:latin typeface="Roboto"/>
                  <a:ea typeface="Roboto"/>
                  <a:cs typeface="Roboto"/>
                  <a:sym typeface="Roboto"/>
                </a:rPr>
                <a:t>S Epi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 in driveline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" name="Google Shape;151;p19"/>
            <p:cNvSpPr txBox="1"/>
            <p:nvPr/>
          </p:nvSpPr>
          <p:spPr>
            <a:xfrm>
              <a:off x="5344600" y="13746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PsA treated with quinolones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 epi treated as contaminant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" name="Google Shape;152;p1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-5 mo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3" name="Google Shape;153;p19"/>
          <p:cNvGrpSpPr/>
          <p:nvPr/>
        </p:nvGrpSpPr>
        <p:grpSpPr>
          <a:xfrm>
            <a:off x="4968000" y="3846224"/>
            <a:ext cx="4094300" cy="993903"/>
            <a:chOff x="3978500" y="946003"/>
            <a:chExt cx="4094300" cy="993903"/>
          </a:xfrm>
        </p:grpSpPr>
        <p:grpSp>
          <p:nvGrpSpPr>
            <p:cNvPr id="154" name="Google Shape;154;p19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55" name="Google Shape;155;p1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6" name="Google Shape;156;p1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57" name="Google Shape;157;p19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Current 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" name="Google Shape;158;p19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" name="Google Shape;159;p19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Labs</a:t>
            </a:r>
            <a:endParaRPr/>
          </a:p>
        </p:txBody>
      </p:sp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729450" y="1393075"/>
            <a:ext cx="76887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WBC</a:t>
            </a:r>
            <a:r>
              <a:rPr lang="en"/>
              <a:t>: 22.0		</a:t>
            </a:r>
            <a:r>
              <a:rPr b="1" lang="en" u="sng"/>
              <a:t>Hgb</a:t>
            </a:r>
            <a:r>
              <a:rPr lang="en"/>
              <a:t>: 10.8		</a:t>
            </a:r>
            <a:r>
              <a:rPr b="1" lang="en" u="sng"/>
              <a:t>PLT</a:t>
            </a:r>
            <a:r>
              <a:rPr lang="en"/>
              <a:t>: 310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Chem7</a:t>
            </a:r>
            <a:r>
              <a:rPr lang="en"/>
              <a:t>: normal	</a:t>
            </a:r>
            <a:r>
              <a:rPr b="1" lang="en" u="sng"/>
              <a:t>LFT</a:t>
            </a:r>
            <a:r>
              <a:rPr lang="en"/>
              <a:t>: normal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UA</a:t>
            </a:r>
            <a:r>
              <a:rPr lang="en"/>
              <a:t>: LE (+), nitrate (+), bacteria (-)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A1c</a:t>
            </a:r>
            <a:r>
              <a:rPr lang="en"/>
              <a:t>: 7.0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INR</a:t>
            </a:r>
            <a:r>
              <a:rPr lang="en"/>
              <a:t>: 4.3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Labs</a:t>
            </a:r>
            <a:endParaRPr/>
          </a:p>
        </p:txBody>
      </p:sp>
      <p:sp>
        <p:nvSpPr>
          <p:cNvPr id="171" name="Google Shape;171;p21"/>
          <p:cNvSpPr txBox="1"/>
          <p:nvPr>
            <p:ph idx="1" type="body"/>
          </p:nvPr>
        </p:nvSpPr>
        <p:spPr>
          <a:xfrm>
            <a:off x="729450" y="1393075"/>
            <a:ext cx="76887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WBC</a:t>
            </a:r>
            <a:r>
              <a:rPr lang="en"/>
              <a:t>: 22.0		</a:t>
            </a:r>
            <a:r>
              <a:rPr b="1" lang="en" u="sng"/>
              <a:t>Hgb</a:t>
            </a:r>
            <a:r>
              <a:rPr lang="en"/>
              <a:t>: 10.8		</a:t>
            </a:r>
            <a:r>
              <a:rPr b="1" lang="en" u="sng"/>
              <a:t>PLT</a:t>
            </a:r>
            <a:r>
              <a:rPr lang="en"/>
              <a:t>: 310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Chem7</a:t>
            </a:r>
            <a:r>
              <a:rPr lang="en"/>
              <a:t>: normal	</a:t>
            </a:r>
            <a:r>
              <a:rPr b="1" lang="en" u="sng"/>
              <a:t>LFT</a:t>
            </a:r>
            <a:r>
              <a:rPr lang="en"/>
              <a:t>: normal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UA</a:t>
            </a:r>
            <a:r>
              <a:rPr lang="en"/>
              <a:t>: LE (+), nitrate (+), bacteria (-)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A1c</a:t>
            </a:r>
            <a:r>
              <a:rPr lang="en"/>
              <a:t>: 7.0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INR</a:t>
            </a:r>
            <a:r>
              <a:rPr lang="en"/>
              <a:t>: 4.3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---</a:t>
            </a:r>
            <a:r>
              <a:rPr lang="en"/>
              <a:t>---------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CT C/A/P</a:t>
            </a:r>
            <a:r>
              <a:rPr lang="en"/>
              <a:t>: Pretty normal. No fluid collections, prostatomegaly but kidney/ureters/bladder normal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