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5143500" cx="9144000"/>
  <p:notesSz cx="6858000" cy="9144000"/>
  <p:embeddedFontLst>
    <p:embeddedFont>
      <p:font typeface="Raleway"/>
      <p:regular r:id="rId70"/>
      <p:bold r:id="rId71"/>
      <p:italic r:id="rId72"/>
      <p:boldItalic r:id="rId73"/>
    </p:embeddedFont>
    <p:embeddedFont>
      <p:font typeface="Roboto"/>
      <p:regular r:id="rId74"/>
      <p:bold r:id="rId75"/>
      <p:italic r:id="rId76"/>
      <p:boldItalic r:id="rId77"/>
    </p:embeddedFont>
    <p:embeddedFont>
      <p:font typeface="Lato"/>
      <p:regular r:id="rId78"/>
      <p:bold r:id="rId79"/>
      <p:italic r:id="rId80"/>
      <p:boldItalic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C1244B-D516-4D2F-ABE4-602A26EB78E5}">
  <a:tblStyle styleId="{06C1244B-D516-4D2F-ABE4-602A26EB78E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36.xml"/><Relationship Id="rId41" Type="http://schemas.openxmlformats.org/officeDocument/2006/relationships/slide" Target="slides/slide35.xml"/><Relationship Id="rId85" Type="http://schemas.openxmlformats.org/officeDocument/2006/relationships/font" Target="fonts/OpenSans-bold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Lato-italic.fntdata"/><Relationship Id="rId82" Type="http://schemas.openxmlformats.org/officeDocument/2006/relationships/font" Target="fonts/OpenSans-regular.fntdata"/><Relationship Id="rId81"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aleway-boldItalic.fntdata"/><Relationship Id="rId72" Type="http://schemas.openxmlformats.org/officeDocument/2006/relationships/font" Target="fonts/Raleway-italic.fntdata"/><Relationship Id="rId31" Type="http://schemas.openxmlformats.org/officeDocument/2006/relationships/slide" Target="slides/slide25.xml"/><Relationship Id="rId75" Type="http://schemas.openxmlformats.org/officeDocument/2006/relationships/font" Target="fonts/Roboto-bold.fntdata"/><Relationship Id="rId30" Type="http://schemas.openxmlformats.org/officeDocument/2006/relationships/slide" Target="slides/slide24.xml"/><Relationship Id="rId74" Type="http://schemas.openxmlformats.org/officeDocument/2006/relationships/font" Target="fonts/Roboto-regular.fntdata"/><Relationship Id="rId33" Type="http://schemas.openxmlformats.org/officeDocument/2006/relationships/slide" Target="slides/slide27.xml"/><Relationship Id="rId77" Type="http://schemas.openxmlformats.org/officeDocument/2006/relationships/font" Target="fonts/Roboto-boldItalic.fntdata"/><Relationship Id="rId32" Type="http://schemas.openxmlformats.org/officeDocument/2006/relationships/slide" Target="slides/slide26.xml"/><Relationship Id="rId76" Type="http://schemas.openxmlformats.org/officeDocument/2006/relationships/font" Target="fonts/Roboto-italic.fntdata"/><Relationship Id="rId35" Type="http://schemas.openxmlformats.org/officeDocument/2006/relationships/slide" Target="slides/slide29.xml"/><Relationship Id="rId79" Type="http://schemas.openxmlformats.org/officeDocument/2006/relationships/font" Target="fonts/Lato-bold.fntdata"/><Relationship Id="rId34" Type="http://schemas.openxmlformats.org/officeDocument/2006/relationships/slide" Target="slides/slide28.xml"/><Relationship Id="rId78" Type="http://schemas.openxmlformats.org/officeDocument/2006/relationships/font" Target="fonts/Lato-regular.fntdata"/><Relationship Id="rId71" Type="http://schemas.openxmlformats.org/officeDocument/2006/relationships/font" Target="fonts/Raleway-bold.fntdata"/><Relationship Id="rId70" Type="http://schemas.openxmlformats.org/officeDocument/2006/relationships/font" Target="fonts/Raleway-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aid.nih.gov/research/biocontainment-research-facilities" TargetMode="External"/><Relationship Id="rId3" Type="http://schemas.openxmlformats.org/officeDocument/2006/relationships/hyperlink" Target="https://www.dhs.gov/sites/default/files/2024-08/24_0808_st_mql_yersinia_pestis_plaque.pdf"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aid.nih.gov/research/biocontainment-research-facilities" TargetMode="External"/><Relationship Id="rId3" Type="http://schemas.openxmlformats.org/officeDocument/2006/relationships/hyperlink" Target="https://www.dhs.gov/sites/default/files/2024-08/24_0808_st_mql_yersinia_pestis_plaque.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75796cf05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75796cf05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75796cf05_1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75796cf05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f1e3eeea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0f1e3eeea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eabb4733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eabb4733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0d4bcf227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0d4bcf227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d4bcf22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d4bcf22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https://www.cdc.gov/plague/maps-statistics/index.html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0d4bcf227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0d4bcf227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https://www.cdc.gov/plague/maps-statistics/index.html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0d4bcf227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0d4bcf227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d4bcf227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0d4bcf227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https://www.dshs.texas.gov/notifiable-conditions/zoonosis-control/zoonosis-control-diseases-and-conditions/plague-yersinia-pestis/plague-yersinia-pestis-reports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0d4bcf227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0d4bcf227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0f1e3eeea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0f1e3eeea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d4bcf227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0d4bcf227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https://www.cdc.gov/plague/resources/plagueecologyus.pdf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0d4bcf2271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0d4bcf227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d4bcf2271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d4bcf2271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0d4bcf22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0d4bcf22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https://www.niaid.nih.gov/research/biocontainment-research-facilities</a:t>
            </a:r>
            <a:endParaRPr/>
          </a:p>
          <a:p>
            <a:pPr indent="0" lvl="0" marL="0" rtl="0" algn="l">
              <a:spcBef>
                <a:spcPts val="0"/>
              </a:spcBef>
              <a:spcAft>
                <a:spcPts val="0"/>
              </a:spcAft>
              <a:buNone/>
            </a:pPr>
            <a:r>
              <a:rPr lang="en" u="sng">
                <a:solidFill>
                  <a:schemeClr val="hlink"/>
                </a:solidFill>
                <a:hlinkClick r:id="rId3"/>
              </a:rPr>
              <a:t>https://www.dhs.gov/sites/default/files/2024-08/24_0808_st_mql_yersinia_pestis_plaque.pdf</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0d4bcf2271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0d4bcf2271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https://www.niaid.nih.gov/research/biocontainment-research-facilities</a:t>
            </a:r>
            <a:endParaRPr/>
          </a:p>
          <a:p>
            <a:pPr indent="0" lvl="0" marL="0" rtl="0" algn="l">
              <a:spcBef>
                <a:spcPts val="0"/>
              </a:spcBef>
              <a:spcAft>
                <a:spcPts val="0"/>
              </a:spcAft>
              <a:buNone/>
            </a:pPr>
            <a:r>
              <a:rPr lang="en" u="sng">
                <a:solidFill>
                  <a:schemeClr val="hlink"/>
                </a:solidFill>
                <a:hlinkClick r:id="rId3"/>
              </a:rPr>
              <a:t>https://www.dhs.gov/sites/default/files/2024-08/24_0808_st_mql_yersinia_pestis_plaque.pdf</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d4bcf227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0d4bcf227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0d4bcf2271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0d4bcf2271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0d4bcf2271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0d4bcf2271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0d4bcf2271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0d4bcf2271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d4bcf2271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0d4bcf2271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075796cf05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075796cf05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d4bcf227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0d4bcf227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0d4bcf2271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0d4bcf2271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0d4bcf2271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0d4bcf2271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0d4bcf2271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0d4bcf2271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075796cf0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075796cf0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de2db24b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0de2db24b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0eabb473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0eabb473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0eabb473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0eabb473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0de2db24bc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0de2db24bc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0eabb4733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0eabb4733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75796cf05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075796cf05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0eabb4733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0eabb4733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0d4bcf2271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0d4bcf2271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0eabb4733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0eabb4733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fab4437b8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fab4437b8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075796cf05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075796cf05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0eabb4733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0eabb4733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0d4bcf2271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0d4bcf2271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0eabb4733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0eabb4733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0de2db24b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0de2db24b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0eabb4733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0eabb4733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0d4bcf2271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0d4bcf2271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0eabb47335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0eabb4733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0de2db24b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0de2db24b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0d4bcf2271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0d4bcf2271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0d4bcf2271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0d4bcf2271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0d4bcf2271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0d4bcf2271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0de2db24b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0de2db24b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0de2db24b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0de2db24b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0de2db24b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0de2db24b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0de2db24b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0de2db24b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0de2db24b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0de2db24b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0d4bcf2271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0d4bcf2271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0de2db24bc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0de2db24bc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0de2db24b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0de2db24b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075796cf05_1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075796cf05_1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075796cf05_1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075796cf05_1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0d4bcf2271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0d4bcf2271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0f1e3eee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0f1e3eee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f1e3eeea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f1e3eeea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eamline2"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6328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6328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6328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6328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0959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indent="-298450" lvl="1" marL="914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indent="-298450" lvl="2" marL="1371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indent="-298450" lvl="3" marL="1828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indent="-298450" lvl="4" marL="22860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indent="-298450" lvl="5" marL="27432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indent="-298450" lvl="6" marL="3200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indent="-298450" lvl="7" marL="3657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indent="-298450" lvl="8" marL="4114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18.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17.pn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www.hunterratliff1.com/talk/" TargetMode="External"/><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3800">
                <a:solidFill>
                  <a:srgbClr val="1A1A1A"/>
                </a:solidFill>
                <a:latin typeface="Raleway"/>
                <a:ea typeface="Raleway"/>
                <a:cs typeface="Raleway"/>
                <a:sym typeface="Raleway"/>
              </a:rPr>
              <a:t>Spinal spookiness</a:t>
            </a:r>
            <a:endParaRPr b="1" sz="3800">
              <a:solidFill>
                <a:srgbClr val="1A1A1A"/>
              </a:solidFill>
              <a:latin typeface="Raleway"/>
              <a:ea typeface="Raleway"/>
              <a:cs typeface="Raleway"/>
              <a:sym typeface="Raleway"/>
            </a:endParaRPr>
          </a:p>
        </p:txBody>
      </p:sp>
      <p:sp>
        <p:nvSpPr>
          <p:cNvPr id="87" name="Google Shape;87;p13"/>
          <p:cNvSpPr txBox="1"/>
          <p:nvPr/>
        </p:nvSpPr>
        <p:spPr>
          <a:xfrm>
            <a:off x="729625" y="2987150"/>
            <a:ext cx="7688100" cy="1314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600">
                <a:solidFill>
                  <a:srgbClr val="1A1A1A"/>
                </a:solidFill>
                <a:latin typeface="Open Sans"/>
                <a:ea typeface="Open Sans"/>
                <a:cs typeface="Open Sans"/>
                <a:sym typeface="Open Sans"/>
              </a:rPr>
              <a:t>CID conference</a:t>
            </a:r>
            <a:endParaRPr b="1"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10/31/2024</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Ages, dates, and other identifying information may have been changed</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I have no conflict of interest in relation to this presentation</a:t>
            </a:r>
            <a:endParaRPr i="1" sz="1600">
              <a:solidFill>
                <a:srgbClr val="858585"/>
              </a:solidFill>
              <a:latin typeface="Open Sans"/>
              <a:ea typeface="Open Sans"/>
              <a:cs typeface="Open Sans"/>
              <a:sym typeface="Open Sans"/>
            </a:endParaRPr>
          </a:p>
        </p:txBody>
      </p:sp>
      <p:pic>
        <p:nvPicPr>
          <p:cNvPr id="88" name="Google Shape;88;p13"/>
          <p:cNvPicPr preferRelativeResize="0"/>
          <p:nvPr/>
        </p:nvPicPr>
        <p:blipFill>
          <a:blip r:embed="rId3">
            <a:alphaModFix/>
          </a:blip>
          <a:stretch>
            <a:fillRect/>
          </a:stretch>
        </p:blipFill>
        <p:spPr>
          <a:xfrm>
            <a:off x="5892925" y="755000"/>
            <a:ext cx="2598324" cy="2598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ph idx="2" type="body"/>
          </p:nvPr>
        </p:nvSpPr>
        <p:spPr>
          <a:xfrm>
            <a:off x="730000" y="140767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y/o female </a:t>
            </a:r>
            <a:r>
              <a:rPr lang="en"/>
              <a:t>p/w </a:t>
            </a:r>
            <a:r>
              <a:rPr b="1" lang="en">
                <a:solidFill>
                  <a:srgbClr val="B03D50"/>
                </a:solidFill>
              </a:rPr>
              <a:t>altered mental status</a:t>
            </a:r>
            <a:r>
              <a:rPr b="1" lang="en">
                <a:solidFill>
                  <a:srgbClr val="DC4C64"/>
                </a:solidFill>
              </a:rPr>
              <a:t> </a:t>
            </a:r>
            <a:r>
              <a:rPr lang="en"/>
              <a:t>after being found down. She was febrile to 38.2, hypoxic to 80%, and A&amp;Ox1. Tx for CAP w/ Unsayn &amp; levaquin.</a:t>
            </a:r>
            <a:endParaRPr/>
          </a:p>
          <a:p>
            <a:pPr indent="0" lvl="0" marL="0" rtl="0" algn="l">
              <a:spcBef>
                <a:spcPts val="1200"/>
              </a:spcBef>
              <a:spcAft>
                <a:spcPts val="0"/>
              </a:spcAft>
              <a:buNone/>
            </a:pPr>
            <a:r>
              <a:rPr lang="en"/>
              <a:t>By day 3, intubated for resp failure &amp; developed DIC w/ thrombocytopenia. Received PLEX for possible TTP.</a:t>
            </a:r>
            <a:endParaRPr/>
          </a:p>
          <a:p>
            <a:pPr indent="0" lvl="0" marL="0" rtl="0" algn="l">
              <a:spcBef>
                <a:spcPts val="1200"/>
              </a:spcBef>
              <a:spcAft>
                <a:spcPts val="1200"/>
              </a:spcAft>
              <a:buNone/>
            </a:pPr>
            <a:r>
              <a:rPr lang="en"/>
              <a:t>Switched to Merrem &amp; gent for UTI w/ PsA</a:t>
            </a:r>
            <a:endParaRPr/>
          </a:p>
        </p:txBody>
      </p:sp>
      <p:sp>
        <p:nvSpPr>
          <p:cNvPr id="157" name="Google Shape;157;p22"/>
          <p:cNvSpPr txBox="1"/>
          <p:nvPr>
            <p:ph type="title"/>
          </p:nvPr>
        </p:nvSpPr>
        <p:spPr>
          <a:xfrm>
            <a:off x="729450" y="632850"/>
            <a:ext cx="3769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Summary</a:t>
            </a:r>
            <a:endParaRPr/>
          </a:p>
        </p:txBody>
      </p:sp>
      <p:pic>
        <p:nvPicPr>
          <p:cNvPr id="158" name="Google Shape;158;p22"/>
          <p:cNvPicPr preferRelativeResize="0"/>
          <p:nvPr/>
        </p:nvPicPr>
        <p:blipFill rotWithShape="1">
          <a:blip r:embed="rId3">
            <a:alphaModFix/>
          </a:blip>
          <a:srcRect b="68655" l="1776" r="1698" t="1529"/>
          <a:stretch/>
        </p:blipFill>
        <p:spPr>
          <a:xfrm>
            <a:off x="4572000" y="0"/>
            <a:ext cx="4572000" cy="2127719"/>
          </a:xfrm>
          <a:prstGeom prst="rect">
            <a:avLst/>
          </a:prstGeom>
          <a:noFill/>
          <a:ln>
            <a:noFill/>
          </a:ln>
        </p:spPr>
      </p:pic>
      <p:sp>
        <p:nvSpPr>
          <p:cNvPr id="159" name="Google Shape;159;p22"/>
          <p:cNvSpPr txBox="1"/>
          <p:nvPr/>
        </p:nvSpPr>
        <p:spPr>
          <a:xfrm>
            <a:off x="4646050" y="2571750"/>
            <a:ext cx="4530000" cy="230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u="sng">
                <a:solidFill>
                  <a:schemeClr val="dk2"/>
                </a:solidFill>
                <a:latin typeface="Open Sans"/>
                <a:ea typeface="Open Sans"/>
                <a:cs typeface="Open Sans"/>
                <a:sym typeface="Open Sans"/>
              </a:rPr>
              <a:t>WBC</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46.8</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LDH</a:t>
            </a:r>
            <a:r>
              <a:rPr lang="en" sz="1300">
                <a:solidFill>
                  <a:schemeClr val="dk2"/>
                </a:solidFill>
                <a:latin typeface="Open Sans"/>
                <a:ea typeface="Open Sans"/>
                <a:cs typeface="Open Sans"/>
                <a:sym typeface="Open Sans"/>
              </a:rPr>
              <a:t>: </a:t>
            </a:r>
            <a:r>
              <a:rPr b="1" lang="en" sz="1300">
                <a:solidFill>
                  <a:schemeClr val="dk2"/>
                </a:solidFill>
                <a:latin typeface="Open Sans"/>
                <a:ea typeface="Open Sans"/>
                <a:cs typeface="Open Sans"/>
                <a:sym typeface="Open Sans"/>
              </a:rPr>
              <a:t>3300</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Plts</a:t>
            </a:r>
            <a:r>
              <a:rPr lang="en" sz="1300">
                <a:solidFill>
                  <a:schemeClr val="dk2"/>
                </a:solidFill>
                <a:latin typeface="Open Sans"/>
                <a:ea typeface="Open Sans"/>
                <a:cs typeface="Open Sans"/>
                <a:sym typeface="Open Sans"/>
              </a:rPr>
              <a:t>: </a:t>
            </a:r>
            <a:r>
              <a:rPr b="1" lang="en" sz="1300">
                <a:solidFill>
                  <a:srgbClr val="2F5AA2"/>
                </a:solidFill>
                <a:latin typeface="Open Sans"/>
                <a:ea typeface="Open Sans"/>
                <a:cs typeface="Open Sans"/>
                <a:sym typeface="Open Sans"/>
              </a:rPr>
              <a:t>54</a:t>
            </a:r>
            <a:r>
              <a:rPr lang="en" sz="1300">
                <a:solidFill>
                  <a:schemeClr val="dk2"/>
                </a:solidFill>
                <a:latin typeface="Open Sans"/>
                <a:ea typeface="Open Sans"/>
                <a:cs typeface="Open Sans"/>
                <a:sym typeface="Open Sans"/>
              </a:rPr>
              <a:t>	</a:t>
            </a:r>
            <a:endParaRPr b="1" sz="13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u="sng">
                <a:solidFill>
                  <a:schemeClr val="dk2"/>
                </a:solidFill>
                <a:latin typeface="Open Sans"/>
                <a:ea typeface="Open Sans"/>
                <a:cs typeface="Open Sans"/>
                <a:sym typeface="Open Sans"/>
              </a:rPr>
              <a:t>AST</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336 </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ALT</a:t>
            </a:r>
            <a:r>
              <a:rPr lang="en" sz="1300">
                <a:solidFill>
                  <a:schemeClr val="dk2"/>
                </a:solidFill>
                <a:latin typeface="Open Sans"/>
                <a:ea typeface="Open Sans"/>
                <a:cs typeface="Open Sans"/>
                <a:sym typeface="Open Sans"/>
              </a:rPr>
              <a:t>: 59 	</a:t>
            </a:r>
            <a:r>
              <a:rPr lang="en" sz="1300" u="sng">
                <a:solidFill>
                  <a:schemeClr val="dk2"/>
                </a:solidFill>
                <a:latin typeface="Open Sans"/>
                <a:ea typeface="Open Sans"/>
                <a:cs typeface="Open Sans"/>
                <a:sym typeface="Open Sans"/>
              </a:rPr>
              <a:t>Cr</a:t>
            </a:r>
            <a:r>
              <a:rPr lang="en" sz="1300">
                <a:solidFill>
                  <a:schemeClr val="dk2"/>
                </a:solidFill>
                <a:latin typeface="Open Sans"/>
                <a:ea typeface="Open Sans"/>
                <a:cs typeface="Open Sans"/>
                <a:sym typeface="Open Sans"/>
              </a:rPr>
              <a:t>: 1.2</a:t>
            </a:r>
            <a:endParaRPr sz="13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3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u="sng">
                <a:solidFill>
                  <a:schemeClr val="dk2"/>
                </a:solidFill>
                <a:latin typeface="Open Sans"/>
                <a:ea typeface="Open Sans"/>
                <a:cs typeface="Open Sans"/>
                <a:sym typeface="Open Sans"/>
              </a:rPr>
              <a:t>OSH BCx</a:t>
            </a:r>
            <a:r>
              <a:rPr lang="en" sz="1300">
                <a:solidFill>
                  <a:schemeClr val="dk2"/>
                </a:solidFill>
                <a:latin typeface="Open Sans"/>
                <a:ea typeface="Open Sans"/>
                <a:cs typeface="Open Sans"/>
                <a:sym typeface="Open Sans"/>
              </a:rPr>
              <a:t>: gram-positive rods (1/2 bottles)</a:t>
            </a:r>
            <a:endParaRPr sz="13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u="sng">
                <a:solidFill>
                  <a:schemeClr val="dk2"/>
                </a:solidFill>
                <a:latin typeface="Open Sans"/>
                <a:ea typeface="Open Sans"/>
                <a:cs typeface="Open Sans"/>
                <a:sym typeface="Open Sans"/>
              </a:rPr>
              <a:t>OSH UCx</a:t>
            </a:r>
            <a:r>
              <a:rPr lang="en" sz="1300">
                <a:solidFill>
                  <a:schemeClr val="dk2"/>
                </a:solidFill>
                <a:latin typeface="Open Sans"/>
                <a:ea typeface="Open Sans"/>
                <a:cs typeface="Open Sans"/>
                <a:sym typeface="Open Sans"/>
              </a:rPr>
              <a:t>: Pseudomonas aeruginosa</a:t>
            </a:r>
            <a:endParaRPr sz="13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300">
              <a:solidFill>
                <a:schemeClr val="dk2"/>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Hospital course</a:t>
            </a:r>
            <a:endParaRPr/>
          </a:p>
        </p:txBody>
      </p:sp>
      <p:sp>
        <p:nvSpPr>
          <p:cNvPr id="165" name="Google Shape;165;p23"/>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Receiving hospital calls to ask about blood culture. Tech reviews it and changes it to </a:t>
            </a:r>
            <a:r>
              <a:rPr b="1" lang="en">
                <a:solidFill>
                  <a:srgbClr val="E40006"/>
                </a:solidFill>
              </a:rPr>
              <a:t>gram-negative rod</a:t>
            </a:r>
            <a:endParaRPr b="1">
              <a:solidFill>
                <a:srgbClr val="E40006"/>
              </a:solidFill>
            </a:endParaRPr>
          </a:p>
          <a:p>
            <a:pPr indent="-298450" lvl="1" marL="914400" rtl="0" algn="l">
              <a:spcBef>
                <a:spcPts val="0"/>
              </a:spcBef>
              <a:spcAft>
                <a:spcPts val="0"/>
              </a:spcAft>
              <a:buSzPts val="1100"/>
              <a:buChar char="○"/>
            </a:pPr>
            <a:r>
              <a:rPr lang="en" u="sng"/>
              <a:t>Vitek</a:t>
            </a:r>
            <a:r>
              <a:rPr lang="en"/>
              <a:t>: </a:t>
            </a:r>
            <a:r>
              <a:rPr b="1" i="1" lang="en">
                <a:solidFill>
                  <a:srgbClr val="3B71CA"/>
                </a:solidFill>
              </a:rPr>
              <a:t>Yersinia pestis</a:t>
            </a:r>
            <a:endParaRPr b="1" i="1">
              <a:solidFill>
                <a:srgbClr val="3B71CA"/>
              </a:solidFill>
            </a:endParaRPr>
          </a:p>
          <a:p>
            <a:pPr indent="-298450" lvl="1" marL="914400" rtl="0" algn="l">
              <a:spcBef>
                <a:spcPts val="0"/>
              </a:spcBef>
              <a:spcAft>
                <a:spcPts val="0"/>
              </a:spcAft>
              <a:buSzPts val="1100"/>
              <a:buChar char="○"/>
            </a:pPr>
            <a:r>
              <a:rPr lang="en" u="sng"/>
              <a:t>bioMérieux’s API</a:t>
            </a:r>
            <a:r>
              <a:rPr lang="en"/>
              <a:t>: poorly viable </a:t>
            </a:r>
            <a:r>
              <a:rPr i="1" lang="en"/>
              <a:t>E. coli</a:t>
            </a:r>
            <a:r>
              <a:rPr lang="en"/>
              <a:t> or </a:t>
            </a:r>
            <a:r>
              <a:rPr i="1" lang="en"/>
              <a:t>Proteus spp</a:t>
            </a:r>
            <a:endParaRPr i="1"/>
          </a:p>
          <a:p>
            <a:pPr indent="-311150" lvl="0" marL="457200" rtl="0" algn="l">
              <a:spcBef>
                <a:spcPts val="0"/>
              </a:spcBef>
              <a:spcAft>
                <a:spcPts val="0"/>
              </a:spcAft>
              <a:buSzPts val="1300"/>
              <a:buChar char="●"/>
            </a:pPr>
            <a:r>
              <a:rPr lang="en"/>
              <a:t>Community hospital sends subculture to the academic hospital</a:t>
            </a:r>
            <a:endParaRPr/>
          </a:p>
        </p:txBody>
      </p:sp>
      <p:pic>
        <p:nvPicPr>
          <p:cNvPr id="166" name="Google Shape;166;p23"/>
          <p:cNvPicPr preferRelativeResize="0"/>
          <p:nvPr/>
        </p:nvPicPr>
        <p:blipFill rotWithShape="1">
          <a:blip r:embed="rId3">
            <a:alphaModFix/>
          </a:blip>
          <a:srcRect b="68655" l="1776" r="1698" t="1529"/>
          <a:stretch/>
        </p:blipFill>
        <p:spPr>
          <a:xfrm>
            <a:off x="4503625" y="483350"/>
            <a:ext cx="4572000" cy="21277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Hospital course</a:t>
            </a:r>
            <a:endParaRPr/>
          </a:p>
        </p:txBody>
      </p:sp>
      <p:sp>
        <p:nvSpPr>
          <p:cNvPr id="172" name="Google Shape;172;p24"/>
          <p:cNvSpPr txBox="1"/>
          <p:nvPr>
            <p:ph idx="1" type="body"/>
          </p:nvPr>
        </p:nvSpPr>
        <p:spPr>
          <a:xfrm>
            <a:off x="729325" y="1393075"/>
            <a:ext cx="3774300" cy="34200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Receiving hospital calls to ask about blood culture. Tech reviews it and changes it to </a:t>
            </a:r>
            <a:r>
              <a:rPr b="1" lang="en"/>
              <a:t>gram-negative rod</a:t>
            </a:r>
            <a:endParaRPr b="1"/>
          </a:p>
          <a:p>
            <a:pPr indent="-298450" lvl="1" marL="914400" rtl="0" algn="l">
              <a:spcBef>
                <a:spcPts val="0"/>
              </a:spcBef>
              <a:spcAft>
                <a:spcPts val="0"/>
              </a:spcAft>
              <a:buSzPts val="1100"/>
              <a:buChar char="○"/>
            </a:pPr>
            <a:r>
              <a:rPr lang="en" u="sng"/>
              <a:t>Vitek</a:t>
            </a:r>
            <a:r>
              <a:rPr lang="en"/>
              <a:t>: </a:t>
            </a:r>
            <a:r>
              <a:rPr b="1" i="1" lang="en">
                <a:solidFill>
                  <a:srgbClr val="1A1A1A"/>
                </a:solidFill>
              </a:rPr>
              <a:t>Yersinia pestis</a:t>
            </a:r>
            <a:endParaRPr b="1" i="1">
              <a:solidFill>
                <a:srgbClr val="1A1A1A"/>
              </a:solidFill>
            </a:endParaRPr>
          </a:p>
          <a:p>
            <a:pPr indent="-298450" lvl="1" marL="914400" rtl="0" algn="l">
              <a:spcBef>
                <a:spcPts val="0"/>
              </a:spcBef>
              <a:spcAft>
                <a:spcPts val="0"/>
              </a:spcAft>
              <a:buSzPts val="1100"/>
              <a:buChar char="○"/>
            </a:pPr>
            <a:r>
              <a:rPr lang="en" u="sng"/>
              <a:t>bioMérieux’s API</a:t>
            </a:r>
            <a:r>
              <a:rPr lang="en"/>
              <a:t>: poorly viable </a:t>
            </a:r>
            <a:r>
              <a:rPr i="1" lang="en"/>
              <a:t>E. coli</a:t>
            </a:r>
            <a:r>
              <a:rPr lang="en"/>
              <a:t> or </a:t>
            </a:r>
            <a:r>
              <a:rPr i="1" lang="en"/>
              <a:t>Proteus spp</a:t>
            </a:r>
            <a:endParaRPr i="1"/>
          </a:p>
          <a:p>
            <a:pPr indent="-311150" lvl="0" marL="457200" rtl="0" algn="l">
              <a:spcBef>
                <a:spcPts val="0"/>
              </a:spcBef>
              <a:spcAft>
                <a:spcPts val="0"/>
              </a:spcAft>
              <a:buSzPts val="1300"/>
              <a:buChar char="●"/>
            </a:pPr>
            <a:r>
              <a:rPr lang="en"/>
              <a:t>Community hospital sends subculture to the academic hospital</a:t>
            </a:r>
            <a:endParaRPr/>
          </a:p>
          <a:p>
            <a:pPr indent="0" lvl="0" marL="0" rtl="0" algn="l">
              <a:spcBef>
                <a:spcPts val="1200"/>
              </a:spcBef>
              <a:spcAft>
                <a:spcPts val="0"/>
              </a:spcAft>
              <a:buNone/>
            </a:pPr>
            <a:r>
              <a:rPr lang="en"/>
              <a:t>They send isolate to San Diego health department</a:t>
            </a:r>
            <a:endParaRPr/>
          </a:p>
          <a:p>
            <a:pPr indent="-311150" lvl="0" marL="457200" rtl="0" algn="l">
              <a:spcBef>
                <a:spcPts val="1200"/>
              </a:spcBef>
              <a:spcAft>
                <a:spcPts val="0"/>
              </a:spcAft>
              <a:buSzPts val="1300"/>
              <a:buChar char="●"/>
            </a:pPr>
            <a:r>
              <a:rPr lang="en"/>
              <a:t>Confirmed</a:t>
            </a:r>
            <a:r>
              <a:rPr lang="en"/>
              <a:t> </a:t>
            </a:r>
            <a:r>
              <a:rPr b="1" i="1" lang="en">
                <a:solidFill>
                  <a:srgbClr val="DF382C"/>
                </a:solidFill>
              </a:rPr>
              <a:t>Yersinia pestis</a:t>
            </a:r>
            <a:r>
              <a:rPr b="1" i="1" lang="en">
                <a:solidFill>
                  <a:srgbClr val="3B71CA"/>
                </a:solidFill>
              </a:rPr>
              <a:t> </a:t>
            </a:r>
            <a:r>
              <a:rPr lang="en"/>
              <a:t>on PCR</a:t>
            </a:r>
            <a:endParaRPr/>
          </a:p>
          <a:p>
            <a:pPr indent="-311150" lvl="0" marL="457200" rtl="0" algn="l">
              <a:spcBef>
                <a:spcPts val="0"/>
              </a:spcBef>
              <a:spcAft>
                <a:spcPts val="0"/>
              </a:spcAft>
              <a:buSzPts val="1300"/>
              <a:buChar char="●"/>
            </a:pPr>
            <a:r>
              <a:rPr lang="en"/>
              <a:t>Review of </a:t>
            </a:r>
            <a:r>
              <a:rPr b="1" lang="en"/>
              <a:t>blood smear</a:t>
            </a:r>
            <a:r>
              <a:rPr lang="en"/>
              <a:t> on admission showed </a:t>
            </a:r>
            <a:r>
              <a:rPr b="1" lang="en">
                <a:solidFill>
                  <a:srgbClr val="2F5AA2"/>
                </a:solidFill>
              </a:rPr>
              <a:t>bipolar-staining </a:t>
            </a:r>
            <a:r>
              <a:rPr b="1" lang="en">
                <a:solidFill>
                  <a:srgbClr val="2F5AA2"/>
                </a:solidFill>
              </a:rPr>
              <a:t>bacteria</a:t>
            </a:r>
            <a:endParaRPr b="1">
              <a:solidFill>
                <a:srgbClr val="2F5AA2"/>
              </a:solidFill>
            </a:endParaRPr>
          </a:p>
        </p:txBody>
      </p:sp>
      <p:pic>
        <p:nvPicPr>
          <p:cNvPr id="173" name="Google Shape;173;p24"/>
          <p:cNvPicPr preferRelativeResize="0"/>
          <p:nvPr/>
        </p:nvPicPr>
        <p:blipFill rotWithShape="1">
          <a:blip r:embed="rId3">
            <a:alphaModFix/>
          </a:blip>
          <a:srcRect b="68655" l="1776" r="1698" t="1529"/>
          <a:stretch/>
        </p:blipFill>
        <p:spPr>
          <a:xfrm>
            <a:off x="4503625" y="483350"/>
            <a:ext cx="4572000" cy="2127719"/>
          </a:xfrm>
          <a:prstGeom prst="rect">
            <a:avLst/>
          </a:prstGeom>
          <a:noFill/>
          <a:ln>
            <a:noFill/>
          </a:ln>
        </p:spPr>
      </p:pic>
      <p:pic>
        <p:nvPicPr>
          <p:cNvPr id="174" name="Google Shape;174;p24"/>
          <p:cNvPicPr preferRelativeResize="0"/>
          <p:nvPr/>
        </p:nvPicPr>
        <p:blipFill rotWithShape="1">
          <a:blip r:embed="rId3">
            <a:alphaModFix/>
          </a:blip>
          <a:srcRect b="52277" l="72836" r="1700" t="32073"/>
          <a:stretch/>
        </p:blipFill>
        <p:spPr>
          <a:xfrm>
            <a:off x="5764825" y="2791950"/>
            <a:ext cx="2182644" cy="2021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180" name="Google Shape;180;p25"/>
          <p:cNvSpPr txBox="1"/>
          <p:nvPr/>
        </p:nvSpPr>
        <p:spPr>
          <a:xfrm>
            <a:off x="5681275" y="3837950"/>
            <a:ext cx="22797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Links to articles discussed here</a:t>
            </a:r>
            <a:endParaRPr b="1" sz="1200">
              <a:solidFill>
                <a:schemeClr val="lt1"/>
              </a:solidFill>
              <a:latin typeface="Open Sans"/>
              <a:ea typeface="Open Sans"/>
              <a:cs typeface="Open Sans"/>
              <a:sym typeface="Open Sans"/>
            </a:endParaRPr>
          </a:p>
        </p:txBody>
      </p:sp>
      <p:sp>
        <p:nvSpPr>
          <p:cNvPr id="181" name="Google Shape;181;p25"/>
          <p:cNvSpPr/>
          <p:nvPr/>
        </p:nvSpPr>
        <p:spPr>
          <a:xfrm>
            <a:off x="5694025" y="1344850"/>
            <a:ext cx="2279700" cy="22887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182" name="Google Shape;182;p25"/>
          <p:cNvPicPr preferRelativeResize="0"/>
          <p:nvPr/>
        </p:nvPicPr>
        <p:blipFill rotWithShape="1">
          <a:blip r:embed="rId3">
            <a:alphaModFix/>
          </a:blip>
          <a:srcRect b="11561" l="12165" r="11892" t="11722"/>
          <a:stretch/>
        </p:blipFill>
        <p:spPr>
          <a:xfrm>
            <a:off x="5694025" y="1344850"/>
            <a:ext cx="2279700" cy="23030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plague</a:t>
            </a:r>
            <a:endParaRPr/>
          </a:p>
        </p:txBody>
      </p:sp>
      <p:sp>
        <p:nvSpPr>
          <p:cNvPr id="188" name="Google Shape;188;p26"/>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89" name="Google Shape;189;p26"/>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Describe the</a:t>
            </a:r>
            <a:r>
              <a:rPr lang="en">
                <a:solidFill>
                  <a:srgbClr val="1A1A1A"/>
                </a:solidFill>
              </a:rPr>
              <a:t> </a:t>
            </a:r>
            <a:r>
              <a:rPr b="1" lang="en">
                <a:solidFill>
                  <a:srgbClr val="1A1A1A"/>
                </a:solidFill>
              </a:rPr>
              <a:t>geographic distribution</a:t>
            </a:r>
            <a:r>
              <a:rPr lang="en">
                <a:solidFill>
                  <a:srgbClr val="1A1A1A"/>
                </a:solidFill>
              </a:rPr>
              <a:t> </a:t>
            </a:r>
            <a:r>
              <a:rPr lang="en"/>
              <a:t>of Yersinia pestis</a:t>
            </a:r>
            <a:endParaRPr/>
          </a:p>
          <a:p>
            <a:pPr indent="-311150" lvl="0" marL="457200" rtl="0" algn="l">
              <a:spcBef>
                <a:spcPts val="0"/>
              </a:spcBef>
              <a:spcAft>
                <a:spcPts val="0"/>
              </a:spcAft>
              <a:buSzPts val="1300"/>
              <a:buChar char="●"/>
            </a:pPr>
            <a:r>
              <a:rPr lang="en"/>
              <a:t>Identify </a:t>
            </a:r>
            <a:r>
              <a:rPr b="1" lang="en"/>
              <a:t>vectors</a:t>
            </a:r>
            <a:r>
              <a:rPr lang="en"/>
              <a:t> and </a:t>
            </a:r>
            <a:r>
              <a:rPr b="1" lang="en"/>
              <a:t>routes of transmission </a:t>
            </a:r>
            <a:endParaRPr b="1"/>
          </a:p>
          <a:p>
            <a:pPr indent="-311150" lvl="0" marL="457200" rtl="0" algn="l">
              <a:spcBef>
                <a:spcPts val="0"/>
              </a:spcBef>
              <a:spcAft>
                <a:spcPts val="0"/>
              </a:spcAft>
              <a:buSzPts val="1300"/>
              <a:buChar char="●"/>
            </a:pPr>
            <a:r>
              <a:rPr lang="en"/>
              <a:t>Review </a:t>
            </a:r>
            <a:r>
              <a:rPr b="1" lang="en"/>
              <a:t>microbiology </a:t>
            </a:r>
            <a:r>
              <a:rPr lang="en"/>
              <a:t>and </a:t>
            </a:r>
            <a:r>
              <a:rPr b="1" lang="en"/>
              <a:t>pathogenesis</a:t>
            </a:r>
            <a:endParaRPr b="1"/>
          </a:p>
          <a:p>
            <a:pPr indent="-311150" lvl="0" marL="457200" rtl="0" algn="l">
              <a:spcBef>
                <a:spcPts val="0"/>
              </a:spcBef>
              <a:spcAft>
                <a:spcPts val="0"/>
              </a:spcAft>
              <a:buSzPts val="1300"/>
              <a:buChar char="●"/>
            </a:pPr>
            <a:r>
              <a:rPr lang="en"/>
              <a:t>Compare the </a:t>
            </a:r>
            <a:r>
              <a:rPr b="1" lang="en"/>
              <a:t>clinical manifestations</a:t>
            </a:r>
            <a:r>
              <a:rPr lang="en"/>
              <a:t> of the plague</a:t>
            </a:r>
            <a:endParaRPr/>
          </a:p>
          <a:p>
            <a:pPr indent="-311150" lvl="0" marL="457200" rtl="0" algn="l">
              <a:spcBef>
                <a:spcPts val="0"/>
              </a:spcBef>
              <a:spcAft>
                <a:spcPts val="0"/>
              </a:spcAft>
              <a:buSzPts val="1300"/>
              <a:buChar char="●"/>
            </a:pPr>
            <a:r>
              <a:rPr lang="en"/>
              <a:t>Discuss </a:t>
            </a:r>
            <a:r>
              <a:rPr b="1" lang="en"/>
              <a:t>diagnostic modalities</a:t>
            </a:r>
            <a:r>
              <a:rPr lang="en"/>
              <a:t> &amp; </a:t>
            </a:r>
            <a:r>
              <a:rPr b="1" lang="en"/>
              <a:t>treatment options</a:t>
            </a:r>
            <a:endParaRPr/>
          </a:p>
        </p:txBody>
      </p:sp>
      <p:pic>
        <p:nvPicPr>
          <p:cNvPr id="190" name="Google Shape;190;p26"/>
          <p:cNvPicPr preferRelativeResize="0"/>
          <p:nvPr/>
        </p:nvPicPr>
        <p:blipFill rotWithShape="1">
          <a:blip r:embed="rId3">
            <a:alphaModFix/>
          </a:blip>
          <a:srcRect b="11561" l="12165" r="11892" t="11722"/>
          <a:stretch/>
        </p:blipFill>
        <p:spPr>
          <a:xfrm>
            <a:off x="7683800" y="102225"/>
            <a:ext cx="1300500" cy="13138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type="title"/>
          </p:nvPr>
        </p:nvSpPr>
        <p:spPr>
          <a:xfrm>
            <a:off x="729450" y="632850"/>
            <a:ext cx="7961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Geographic distribution</a:t>
            </a:r>
            <a:endParaRPr/>
          </a:p>
        </p:txBody>
      </p:sp>
      <p:sp>
        <p:nvSpPr>
          <p:cNvPr id="196" name="Google Shape;196;p27"/>
          <p:cNvSpPr txBox="1"/>
          <p:nvPr>
            <p:ph idx="1" type="body"/>
          </p:nvPr>
        </p:nvSpPr>
        <p:spPr>
          <a:xfrm>
            <a:off x="729450" y="1393075"/>
            <a:ext cx="4138800" cy="3239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Mainly </a:t>
            </a:r>
            <a:r>
              <a:rPr b="1" lang="en"/>
              <a:t>southwest US</a:t>
            </a:r>
            <a:r>
              <a:rPr lang="en"/>
              <a:t> &amp; </a:t>
            </a:r>
            <a:r>
              <a:rPr b="1" lang="en"/>
              <a:t>former soviet union</a:t>
            </a:r>
            <a:endParaRPr b="1"/>
          </a:p>
          <a:p>
            <a:pPr indent="-298450" lvl="1" marL="914400" rtl="0" algn="l">
              <a:spcBef>
                <a:spcPts val="0"/>
              </a:spcBef>
              <a:spcAft>
                <a:spcPts val="0"/>
              </a:spcAft>
              <a:buSzPts val="1100"/>
              <a:buChar char="○"/>
            </a:pPr>
            <a:r>
              <a:rPr lang="en"/>
              <a:t>Plague is </a:t>
            </a:r>
            <a:r>
              <a:rPr b="1" lang="en">
                <a:solidFill>
                  <a:srgbClr val="DF382C"/>
                </a:solidFill>
              </a:rPr>
              <a:t>endemic </a:t>
            </a:r>
            <a:r>
              <a:rPr lang="en"/>
              <a:t>in western portion of US</a:t>
            </a:r>
            <a:endParaRPr/>
          </a:p>
          <a:p>
            <a:pPr indent="-298450" lvl="1" marL="914400" rtl="0" algn="l">
              <a:spcBef>
                <a:spcPts val="0"/>
              </a:spcBef>
              <a:spcAft>
                <a:spcPts val="0"/>
              </a:spcAft>
              <a:buSzPts val="1100"/>
              <a:buChar char="○"/>
            </a:pPr>
            <a:r>
              <a:rPr lang="en"/>
              <a:t>Some outbreaks in Africa, Asia, South America</a:t>
            </a:r>
            <a:endParaRPr/>
          </a:p>
          <a:p>
            <a:pPr indent="-311150" lvl="0" marL="457200" rtl="0" algn="l">
              <a:spcBef>
                <a:spcPts val="0"/>
              </a:spcBef>
              <a:spcAft>
                <a:spcPts val="0"/>
              </a:spcAft>
              <a:buSzPts val="1300"/>
              <a:buChar char="●"/>
            </a:pPr>
            <a:r>
              <a:rPr lang="en"/>
              <a:t>Most human cases this century have been in Africa</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WHO cases</a:t>
            </a:r>
            <a:endParaRPr b="1"/>
          </a:p>
          <a:p>
            <a:pPr indent="-311150" lvl="0" marL="457200" rtl="0" algn="l">
              <a:spcBef>
                <a:spcPts val="1200"/>
              </a:spcBef>
              <a:spcAft>
                <a:spcPts val="0"/>
              </a:spcAft>
              <a:buSzPts val="1300"/>
              <a:buChar char="●"/>
            </a:pPr>
            <a:r>
              <a:rPr lang="en" u="sng"/>
              <a:t>2000-2009</a:t>
            </a:r>
            <a:r>
              <a:rPr lang="en"/>
              <a:t>: 21,700 with 1612 deaths</a:t>
            </a:r>
            <a:endParaRPr/>
          </a:p>
          <a:p>
            <a:pPr indent="-298450" lvl="1" marL="914400" rtl="0" algn="l">
              <a:spcBef>
                <a:spcPts val="0"/>
              </a:spcBef>
              <a:spcAft>
                <a:spcPts val="0"/>
              </a:spcAft>
              <a:buSzPts val="1100"/>
              <a:buChar char="○"/>
            </a:pPr>
            <a:r>
              <a:rPr b="1" lang="en"/>
              <a:t>Case fatality rate of</a:t>
            </a:r>
            <a:r>
              <a:rPr b="1" lang="en">
                <a:solidFill>
                  <a:srgbClr val="DF382C"/>
                </a:solidFill>
              </a:rPr>
              <a:t> 7.4%</a:t>
            </a:r>
            <a:endParaRPr b="1">
              <a:solidFill>
                <a:srgbClr val="DF382C"/>
              </a:solidFill>
            </a:endParaRPr>
          </a:p>
          <a:p>
            <a:pPr indent="-311150" lvl="0" marL="457200" rtl="0" algn="l">
              <a:spcBef>
                <a:spcPts val="0"/>
              </a:spcBef>
              <a:spcAft>
                <a:spcPts val="0"/>
              </a:spcAft>
              <a:buSzPts val="1300"/>
              <a:buChar char="●"/>
            </a:pPr>
            <a:r>
              <a:rPr lang="en" u="sng"/>
              <a:t>2010-2018</a:t>
            </a:r>
            <a:r>
              <a:rPr lang="en"/>
              <a:t>: 4420 with 751</a:t>
            </a:r>
            <a:endParaRPr/>
          </a:p>
        </p:txBody>
      </p:sp>
      <p:pic>
        <p:nvPicPr>
          <p:cNvPr id="197" name="Google Shape;197;p27"/>
          <p:cNvPicPr preferRelativeResize="0"/>
          <p:nvPr/>
        </p:nvPicPr>
        <p:blipFill rotWithShape="1">
          <a:blip r:embed="rId3">
            <a:alphaModFix/>
          </a:blip>
          <a:srcRect b="5703" l="6207" r="5367" t="5042"/>
          <a:stretch/>
        </p:blipFill>
        <p:spPr>
          <a:xfrm>
            <a:off x="4970450" y="1612275"/>
            <a:ext cx="4105375" cy="3200924"/>
          </a:xfrm>
          <a:prstGeom prst="rect">
            <a:avLst/>
          </a:prstGeom>
          <a:noFill/>
          <a:ln>
            <a:noFill/>
          </a:ln>
        </p:spPr>
      </p:pic>
      <p:sp>
        <p:nvSpPr>
          <p:cNvPr id="198" name="Google Shape;198;p27"/>
          <p:cNvSpPr txBox="1"/>
          <p:nvPr/>
        </p:nvSpPr>
        <p:spPr>
          <a:xfrm>
            <a:off x="4970450" y="1369500"/>
            <a:ext cx="410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Open Sans"/>
                <a:ea typeface="Open Sans"/>
                <a:cs typeface="Open Sans"/>
                <a:sym typeface="Open Sans"/>
              </a:rPr>
              <a:t>CDC: reported human plague cases, 1970-2022 [3.1]</a:t>
            </a:r>
            <a:endParaRPr sz="1200">
              <a:solidFill>
                <a:schemeClr val="dk2"/>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type="title"/>
          </p:nvPr>
        </p:nvSpPr>
        <p:spPr>
          <a:xfrm>
            <a:off x="729450" y="632850"/>
            <a:ext cx="7961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04" name="Google Shape;204;p28"/>
          <p:cNvPicPr preferRelativeResize="0"/>
          <p:nvPr/>
        </p:nvPicPr>
        <p:blipFill>
          <a:blip r:embed="rId3">
            <a:alphaModFix/>
          </a:blip>
          <a:stretch>
            <a:fillRect/>
          </a:stretch>
        </p:blipFill>
        <p:spPr>
          <a:xfrm>
            <a:off x="1415333" y="1393075"/>
            <a:ext cx="6231419" cy="3632951"/>
          </a:xfrm>
          <a:prstGeom prst="rect">
            <a:avLst/>
          </a:prstGeom>
          <a:noFill/>
          <a:ln>
            <a:noFill/>
          </a:ln>
        </p:spPr>
      </p:pic>
      <p:sp>
        <p:nvSpPr>
          <p:cNvPr id="205" name="Google Shape;205;p28"/>
          <p:cNvSpPr txBox="1"/>
          <p:nvPr/>
        </p:nvSpPr>
        <p:spPr>
          <a:xfrm>
            <a:off x="7778175" y="4641125"/>
            <a:ext cx="1203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CDC [3.1]</a:t>
            </a:r>
            <a:endParaRPr sz="1300">
              <a:solidFill>
                <a:schemeClr val="dk2"/>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 Mexico</a:t>
            </a:r>
            <a:endParaRPr/>
          </a:p>
        </p:txBody>
      </p:sp>
      <p:pic>
        <p:nvPicPr>
          <p:cNvPr id="211" name="Google Shape;211;p29"/>
          <p:cNvPicPr preferRelativeResize="0"/>
          <p:nvPr/>
        </p:nvPicPr>
        <p:blipFill>
          <a:blip r:embed="rId3">
            <a:alphaModFix/>
          </a:blip>
          <a:stretch>
            <a:fillRect/>
          </a:stretch>
        </p:blipFill>
        <p:spPr>
          <a:xfrm>
            <a:off x="1713475" y="1393075"/>
            <a:ext cx="5623977" cy="3189275"/>
          </a:xfrm>
          <a:prstGeom prst="rect">
            <a:avLst/>
          </a:prstGeom>
          <a:noFill/>
          <a:ln>
            <a:noFill/>
          </a:ln>
        </p:spPr>
      </p:pic>
      <p:sp>
        <p:nvSpPr>
          <p:cNvPr id="212" name="Google Shape;212;p29"/>
          <p:cNvSpPr txBox="1"/>
          <p:nvPr/>
        </p:nvSpPr>
        <p:spPr>
          <a:xfrm>
            <a:off x="2307000" y="4629525"/>
            <a:ext cx="4530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2"/>
                </a:solidFill>
                <a:latin typeface="Open Sans"/>
                <a:ea typeface="Open Sans"/>
                <a:cs typeface="Open Sans"/>
                <a:sym typeface="Open Sans"/>
              </a:rPr>
              <a:t>PLOS One - Gibson (2012) [1.1]</a:t>
            </a:r>
            <a:endParaRPr sz="1300">
              <a:solidFill>
                <a:schemeClr val="dk2"/>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147900" y="2095925"/>
            <a:ext cx="4905170" cy="2982525"/>
          </a:xfrm>
          <a:prstGeom prst="rect">
            <a:avLst/>
          </a:prstGeom>
          <a:noFill/>
          <a:ln>
            <a:noFill/>
          </a:ln>
        </p:spPr>
      </p:pic>
      <p:sp>
        <p:nvSpPr>
          <p:cNvPr id="218" name="Google Shape;218;p30"/>
          <p:cNvSpPr txBox="1"/>
          <p:nvPr>
            <p:ph type="title"/>
          </p:nvPr>
        </p:nvSpPr>
        <p:spPr>
          <a:xfrm>
            <a:off x="730000" y="632850"/>
            <a:ext cx="3300900" cy="51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Texas</a:t>
            </a:r>
            <a:endParaRPr/>
          </a:p>
        </p:txBody>
      </p:sp>
      <p:pic>
        <p:nvPicPr>
          <p:cNvPr id="219" name="Google Shape;219;p30"/>
          <p:cNvPicPr preferRelativeResize="0"/>
          <p:nvPr/>
        </p:nvPicPr>
        <p:blipFill rotWithShape="1">
          <a:blip r:embed="rId4">
            <a:alphaModFix/>
          </a:blip>
          <a:srcRect b="0" l="0" r="0" t="1244"/>
          <a:stretch/>
        </p:blipFill>
        <p:spPr>
          <a:xfrm>
            <a:off x="4206900" y="983075"/>
            <a:ext cx="4808301" cy="3871949"/>
          </a:xfrm>
          <a:prstGeom prst="rect">
            <a:avLst/>
          </a:prstGeom>
          <a:noFill/>
          <a:ln>
            <a:noFill/>
          </a:ln>
        </p:spPr>
      </p:pic>
      <p:sp>
        <p:nvSpPr>
          <p:cNvPr id="220" name="Google Shape;220;p30"/>
          <p:cNvSpPr txBox="1"/>
          <p:nvPr/>
        </p:nvSpPr>
        <p:spPr>
          <a:xfrm>
            <a:off x="5308675" y="4105350"/>
            <a:ext cx="1061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2"/>
                </a:solidFill>
                <a:latin typeface="Open Sans"/>
                <a:ea typeface="Open Sans"/>
                <a:cs typeface="Open Sans"/>
                <a:sym typeface="Open Sans"/>
              </a:rPr>
              <a:t>Year:</a:t>
            </a:r>
            <a:r>
              <a:rPr lang="en" sz="1300">
                <a:solidFill>
                  <a:schemeClr val="dk2"/>
                </a:solidFill>
                <a:latin typeface="Open Sans"/>
                <a:ea typeface="Open Sans"/>
                <a:cs typeface="Open Sans"/>
                <a:sym typeface="Open Sans"/>
              </a:rPr>
              <a:t> 2008</a:t>
            </a:r>
            <a:endParaRPr sz="1300">
              <a:solidFill>
                <a:schemeClr val="dk2"/>
              </a:solidFill>
              <a:latin typeface="Open Sans"/>
              <a:ea typeface="Open Sans"/>
              <a:cs typeface="Open Sans"/>
              <a:sym typeface="Open Sans"/>
            </a:endParaRPr>
          </a:p>
        </p:txBody>
      </p:sp>
      <p:sp>
        <p:nvSpPr>
          <p:cNvPr id="221" name="Google Shape;221;p30"/>
          <p:cNvSpPr txBox="1"/>
          <p:nvPr>
            <p:ph idx="1" type="body"/>
          </p:nvPr>
        </p:nvSpPr>
        <p:spPr>
          <a:xfrm>
            <a:off x="729450" y="1393075"/>
            <a:ext cx="3666900" cy="65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Texas DHSH data [1.2]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Transmission </a:t>
            </a:r>
            <a:endParaRPr/>
          </a:p>
        </p:txBody>
      </p:sp>
      <p:sp>
        <p:nvSpPr>
          <p:cNvPr id="227" name="Google Shape;227;p3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28" name="Google Shape;228;p3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Describe the</a:t>
            </a:r>
            <a:r>
              <a:rPr lang="en">
                <a:solidFill>
                  <a:srgbClr val="1A1A1A"/>
                </a:solidFill>
              </a:rPr>
              <a:t> </a:t>
            </a:r>
            <a:r>
              <a:rPr b="1" lang="en">
                <a:solidFill>
                  <a:srgbClr val="1A1A1A"/>
                </a:solidFill>
              </a:rPr>
              <a:t>geographic distribution</a:t>
            </a:r>
            <a:r>
              <a:rPr lang="en">
                <a:solidFill>
                  <a:srgbClr val="1A1A1A"/>
                </a:solidFill>
              </a:rPr>
              <a:t> </a:t>
            </a:r>
            <a:r>
              <a:rPr lang="en"/>
              <a:t>of Yersinia pestis</a:t>
            </a:r>
            <a:endParaRPr/>
          </a:p>
          <a:p>
            <a:pPr indent="-311150" lvl="0" marL="457200" rtl="0" algn="l">
              <a:spcBef>
                <a:spcPts val="0"/>
              </a:spcBef>
              <a:spcAft>
                <a:spcPts val="0"/>
              </a:spcAft>
              <a:buSzPts val="1300"/>
              <a:buChar char="●"/>
            </a:pPr>
            <a:r>
              <a:rPr lang="en"/>
              <a:t>Identify </a:t>
            </a:r>
            <a:r>
              <a:rPr b="1" lang="en">
                <a:solidFill>
                  <a:srgbClr val="E40006"/>
                </a:solidFill>
              </a:rPr>
              <a:t>vectors</a:t>
            </a:r>
            <a:r>
              <a:rPr lang="en">
                <a:solidFill>
                  <a:srgbClr val="E40006"/>
                </a:solidFill>
              </a:rPr>
              <a:t> </a:t>
            </a:r>
            <a:r>
              <a:rPr lang="en"/>
              <a:t>and </a:t>
            </a:r>
            <a:r>
              <a:rPr b="1" lang="en">
                <a:solidFill>
                  <a:srgbClr val="E40006"/>
                </a:solidFill>
              </a:rPr>
              <a:t>routes of transmission</a:t>
            </a:r>
            <a:r>
              <a:rPr b="1" lang="en"/>
              <a:t> </a:t>
            </a:r>
            <a:endParaRPr b="1"/>
          </a:p>
          <a:p>
            <a:pPr indent="-311150" lvl="0" marL="457200" rtl="0" algn="l">
              <a:spcBef>
                <a:spcPts val="0"/>
              </a:spcBef>
              <a:spcAft>
                <a:spcPts val="0"/>
              </a:spcAft>
              <a:buSzPts val="1300"/>
              <a:buChar char="●"/>
            </a:pPr>
            <a:r>
              <a:rPr lang="en"/>
              <a:t>Review </a:t>
            </a:r>
            <a:r>
              <a:rPr b="1" lang="en"/>
              <a:t>microbiology </a:t>
            </a:r>
            <a:r>
              <a:rPr lang="en"/>
              <a:t>and </a:t>
            </a:r>
            <a:r>
              <a:rPr b="1" lang="en"/>
              <a:t>pathogenesis</a:t>
            </a:r>
            <a:endParaRPr b="1"/>
          </a:p>
          <a:p>
            <a:pPr indent="-311150" lvl="0" marL="457200" rtl="0" algn="l">
              <a:spcBef>
                <a:spcPts val="0"/>
              </a:spcBef>
              <a:spcAft>
                <a:spcPts val="0"/>
              </a:spcAft>
              <a:buSzPts val="1300"/>
              <a:buChar char="●"/>
            </a:pPr>
            <a:r>
              <a:rPr lang="en"/>
              <a:t>Compare the </a:t>
            </a:r>
            <a:r>
              <a:rPr b="1" lang="en"/>
              <a:t>clinical manifestations</a:t>
            </a:r>
            <a:r>
              <a:rPr lang="en"/>
              <a:t> of the plague</a:t>
            </a:r>
            <a:endParaRPr/>
          </a:p>
          <a:p>
            <a:pPr indent="-311150" lvl="0" marL="457200" rtl="0" algn="l">
              <a:spcBef>
                <a:spcPts val="0"/>
              </a:spcBef>
              <a:spcAft>
                <a:spcPts val="0"/>
              </a:spcAft>
              <a:buSzPts val="1300"/>
              <a:buChar char="●"/>
            </a:pPr>
            <a:r>
              <a:rPr lang="en"/>
              <a:t>Discuss </a:t>
            </a:r>
            <a:r>
              <a:rPr b="1" lang="en"/>
              <a:t>diagnostic modalities</a:t>
            </a:r>
            <a:r>
              <a:rPr lang="en"/>
              <a:t> &amp; </a:t>
            </a:r>
            <a:r>
              <a:rPr b="1" lang="en"/>
              <a:t>treatment options</a:t>
            </a:r>
            <a:endParaRPr/>
          </a:p>
        </p:txBody>
      </p:sp>
      <p:pic>
        <p:nvPicPr>
          <p:cNvPr id="229" name="Google Shape;229;p31"/>
          <p:cNvPicPr preferRelativeResize="0"/>
          <p:nvPr/>
        </p:nvPicPr>
        <p:blipFill rotWithShape="1">
          <a:blip r:embed="rId3">
            <a:alphaModFix/>
          </a:blip>
          <a:srcRect b="11561" l="12165" r="11892" t="11722"/>
          <a:stretch/>
        </p:blipFill>
        <p:spPr>
          <a:xfrm>
            <a:off x="7683800" y="102225"/>
            <a:ext cx="1300500" cy="13138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 name="Shape 92"/>
        <p:cNvGrpSpPr/>
        <p:nvPr/>
      </p:nvGrpSpPr>
      <p:grpSpPr>
        <a:xfrm>
          <a:off x="0" y="0"/>
          <a:ext cx="0" cy="0"/>
          <a:chOff x="0" y="0"/>
          <a:chExt cx="0" cy="0"/>
        </a:xfrm>
      </p:grpSpPr>
      <p:sp>
        <p:nvSpPr>
          <p:cNvPr id="93" name="Google Shape;93;p14"/>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3800">
                <a:solidFill>
                  <a:srgbClr val="1A1A1A"/>
                </a:solidFill>
                <a:latin typeface="Raleway"/>
                <a:ea typeface="Raleway"/>
                <a:cs typeface="Raleway"/>
                <a:sym typeface="Raleway"/>
              </a:rPr>
              <a:t>Spinal spookiness</a:t>
            </a:r>
            <a:endParaRPr b="1" sz="3800">
              <a:solidFill>
                <a:srgbClr val="1A1A1A"/>
              </a:solidFill>
              <a:latin typeface="Raleway"/>
              <a:ea typeface="Raleway"/>
              <a:cs typeface="Raleway"/>
              <a:sym typeface="Raleway"/>
            </a:endParaRPr>
          </a:p>
        </p:txBody>
      </p:sp>
      <p:sp>
        <p:nvSpPr>
          <p:cNvPr id="94" name="Google Shape;94;p14"/>
          <p:cNvSpPr/>
          <p:nvPr/>
        </p:nvSpPr>
        <p:spPr>
          <a:xfrm>
            <a:off x="3004300" y="943750"/>
            <a:ext cx="1832400" cy="6915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B71CA"/>
                </a:solidFill>
                <a:latin typeface="Open Sans"/>
                <a:ea typeface="Open Sans"/>
                <a:cs typeface="Open Sans"/>
                <a:sym typeface="Open Sans"/>
              </a:rPr>
              <a:t>Primary (#3B71CA)</a:t>
            </a:r>
            <a:endParaRPr sz="1200">
              <a:solidFill>
                <a:srgbClr val="3B71CA"/>
              </a:solidFill>
              <a:latin typeface="Open Sans"/>
              <a:ea typeface="Open Sans"/>
              <a:cs typeface="Open Sans"/>
              <a:sym typeface="Open Sans"/>
            </a:endParaRPr>
          </a:p>
          <a:p>
            <a:pPr indent="0" lvl="0" marL="0" rtl="0" algn="l">
              <a:spcBef>
                <a:spcPts val="0"/>
              </a:spcBef>
              <a:spcAft>
                <a:spcPts val="0"/>
              </a:spcAft>
              <a:buNone/>
            </a:pPr>
            <a:r>
              <a:rPr lang="en" sz="1200">
                <a:solidFill>
                  <a:srgbClr val="3B71CA"/>
                </a:solidFill>
                <a:latin typeface="Open Sans"/>
                <a:ea typeface="Open Sans"/>
                <a:cs typeface="Open Sans"/>
                <a:sym typeface="Open Sans"/>
              </a:rPr>
              <a:t>Emphasis (#2f5aa2)</a:t>
            </a:r>
            <a:endParaRPr sz="1200">
              <a:solidFill>
                <a:srgbClr val="3B71CA"/>
              </a:solidFill>
              <a:latin typeface="Open Sans"/>
              <a:ea typeface="Open Sans"/>
              <a:cs typeface="Open Sans"/>
              <a:sym typeface="Open Sans"/>
            </a:endParaRPr>
          </a:p>
          <a:p>
            <a:pPr indent="0" lvl="0" marL="0" rtl="0" algn="l">
              <a:spcBef>
                <a:spcPts val="0"/>
              </a:spcBef>
              <a:spcAft>
                <a:spcPts val="0"/>
              </a:spcAft>
              <a:buNone/>
            </a:pPr>
            <a:r>
              <a:rPr lang="en" sz="1200">
                <a:solidFill>
                  <a:srgbClr val="3B71CA"/>
                </a:solidFill>
                <a:latin typeface="Open Sans"/>
                <a:ea typeface="Open Sans"/>
                <a:cs typeface="Open Sans"/>
                <a:sym typeface="Open Sans"/>
              </a:rPr>
              <a:t>BG subtle (#e2eaf7)</a:t>
            </a:r>
            <a:endParaRPr sz="1200">
              <a:solidFill>
                <a:srgbClr val="3B71CA"/>
              </a:solidFill>
              <a:latin typeface="Open Sans"/>
              <a:ea typeface="Open Sans"/>
              <a:cs typeface="Open Sans"/>
              <a:sym typeface="Open Sans"/>
            </a:endParaRPr>
          </a:p>
        </p:txBody>
      </p:sp>
      <p:sp>
        <p:nvSpPr>
          <p:cNvPr id="95" name="Google Shape;95;p14"/>
          <p:cNvSpPr/>
          <p:nvPr/>
        </p:nvSpPr>
        <p:spPr>
          <a:xfrm>
            <a:off x="5387300" y="943750"/>
            <a:ext cx="1832400" cy="6915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FA6B2"/>
                </a:solidFill>
                <a:latin typeface="Open Sans"/>
                <a:ea typeface="Open Sans"/>
                <a:cs typeface="Open Sans"/>
                <a:sym typeface="Open Sans"/>
              </a:rPr>
              <a:t>Secondary (#9FA6B2)</a:t>
            </a:r>
            <a:endParaRPr sz="1200">
              <a:solidFill>
                <a:srgbClr val="9FA6B2"/>
              </a:solidFill>
              <a:latin typeface="Open Sans"/>
              <a:ea typeface="Open Sans"/>
              <a:cs typeface="Open Sans"/>
              <a:sym typeface="Open Sans"/>
            </a:endParaRPr>
          </a:p>
          <a:p>
            <a:pPr indent="0" lvl="0" marL="0" rtl="0" algn="l">
              <a:spcBef>
                <a:spcPts val="0"/>
              </a:spcBef>
              <a:spcAft>
                <a:spcPts val="0"/>
              </a:spcAft>
              <a:buNone/>
            </a:pPr>
            <a:r>
              <a:rPr lang="en" sz="1200">
                <a:solidFill>
                  <a:srgbClr val="9FA6B2"/>
                </a:solidFill>
                <a:latin typeface="Open Sans"/>
                <a:ea typeface="Open Sans"/>
                <a:cs typeface="Open Sans"/>
                <a:sym typeface="Open Sans"/>
              </a:rPr>
              <a:t>Emphasis (#404247)</a:t>
            </a:r>
            <a:endParaRPr sz="1200">
              <a:solidFill>
                <a:srgbClr val="9FA6B2"/>
              </a:solidFill>
              <a:latin typeface="Open Sans"/>
              <a:ea typeface="Open Sans"/>
              <a:cs typeface="Open Sans"/>
              <a:sym typeface="Open Sans"/>
            </a:endParaRPr>
          </a:p>
          <a:p>
            <a:pPr indent="0" lvl="0" marL="0" rtl="0" algn="l">
              <a:spcBef>
                <a:spcPts val="0"/>
              </a:spcBef>
              <a:spcAft>
                <a:spcPts val="0"/>
              </a:spcAft>
              <a:buNone/>
            </a:pPr>
            <a:r>
              <a:rPr lang="en" sz="1200">
                <a:solidFill>
                  <a:srgbClr val="9FA6B2"/>
                </a:solidFill>
                <a:latin typeface="Open Sans"/>
                <a:ea typeface="Open Sans"/>
                <a:cs typeface="Open Sans"/>
                <a:sym typeface="Open Sans"/>
              </a:rPr>
              <a:t>BG subtle (#f1f2f3)</a:t>
            </a:r>
            <a:endParaRPr sz="1200">
              <a:solidFill>
                <a:srgbClr val="9FA6B2"/>
              </a:solidFill>
              <a:latin typeface="Open Sans"/>
              <a:ea typeface="Open Sans"/>
              <a:cs typeface="Open Sans"/>
              <a:sym typeface="Open Sans"/>
            </a:endParaRPr>
          </a:p>
        </p:txBody>
      </p:sp>
      <p:sp>
        <p:nvSpPr>
          <p:cNvPr id="96" name="Google Shape;96;p14"/>
          <p:cNvSpPr/>
          <p:nvPr/>
        </p:nvSpPr>
        <p:spPr>
          <a:xfrm>
            <a:off x="3004300" y="1753800"/>
            <a:ext cx="1832400" cy="691500"/>
          </a:xfrm>
          <a:prstGeom prst="rect">
            <a:avLst/>
          </a:prstGeom>
          <a:solidFill>
            <a:srgbClr val="DCF1E4"/>
          </a:solidFill>
          <a:ln cap="flat" cmpd="sng" w="9525">
            <a:solidFill>
              <a:srgbClr val="0C622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4A44D"/>
                </a:solidFill>
                <a:latin typeface="Open Sans"/>
                <a:ea typeface="Open Sans"/>
                <a:cs typeface="Open Sans"/>
                <a:sym typeface="Open Sans"/>
              </a:rPr>
              <a:t>Success (#14A44D)</a:t>
            </a:r>
            <a:endParaRPr sz="1200">
              <a:solidFill>
                <a:srgbClr val="14A44D"/>
              </a:solidFill>
              <a:latin typeface="Open Sans"/>
              <a:ea typeface="Open Sans"/>
              <a:cs typeface="Open Sans"/>
              <a:sym typeface="Open Sans"/>
            </a:endParaRPr>
          </a:p>
          <a:p>
            <a:pPr indent="0" lvl="0" marL="0" rtl="0" algn="l">
              <a:spcBef>
                <a:spcPts val="0"/>
              </a:spcBef>
              <a:spcAft>
                <a:spcPts val="0"/>
              </a:spcAft>
              <a:buNone/>
            </a:pPr>
            <a:r>
              <a:rPr lang="en" sz="1200">
                <a:solidFill>
                  <a:srgbClr val="14A44D"/>
                </a:solidFill>
                <a:latin typeface="Open Sans"/>
                <a:ea typeface="Open Sans"/>
                <a:cs typeface="Open Sans"/>
                <a:sym typeface="Open Sans"/>
              </a:rPr>
              <a:t>Emphasis (#0c622e)</a:t>
            </a:r>
            <a:endParaRPr sz="1200">
              <a:solidFill>
                <a:srgbClr val="14A44D"/>
              </a:solidFill>
              <a:latin typeface="Open Sans"/>
              <a:ea typeface="Open Sans"/>
              <a:cs typeface="Open Sans"/>
              <a:sym typeface="Open Sans"/>
            </a:endParaRPr>
          </a:p>
          <a:p>
            <a:pPr indent="0" lvl="0" marL="0" rtl="0" algn="l">
              <a:spcBef>
                <a:spcPts val="0"/>
              </a:spcBef>
              <a:spcAft>
                <a:spcPts val="0"/>
              </a:spcAft>
              <a:buNone/>
            </a:pPr>
            <a:r>
              <a:rPr lang="en" sz="1200">
                <a:solidFill>
                  <a:srgbClr val="14A44D"/>
                </a:solidFill>
                <a:latin typeface="Open Sans"/>
                <a:ea typeface="Open Sans"/>
                <a:cs typeface="Open Sans"/>
                <a:sym typeface="Open Sans"/>
              </a:rPr>
              <a:t>BG subtle (#dcf1e4)</a:t>
            </a:r>
            <a:endParaRPr sz="1200">
              <a:solidFill>
                <a:srgbClr val="14A44D"/>
              </a:solidFill>
              <a:latin typeface="Open Sans"/>
              <a:ea typeface="Open Sans"/>
              <a:cs typeface="Open Sans"/>
              <a:sym typeface="Open Sans"/>
            </a:endParaRPr>
          </a:p>
        </p:txBody>
      </p:sp>
      <p:sp>
        <p:nvSpPr>
          <p:cNvPr id="97" name="Google Shape;97;p14"/>
          <p:cNvSpPr/>
          <p:nvPr/>
        </p:nvSpPr>
        <p:spPr>
          <a:xfrm>
            <a:off x="5387300" y="1753800"/>
            <a:ext cx="1832400" cy="6915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DC4C64"/>
                </a:solidFill>
                <a:latin typeface="Open Sans"/>
                <a:ea typeface="Open Sans"/>
                <a:cs typeface="Open Sans"/>
                <a:sym typeface="Open Sans"/>
              </a:rPr>
              <a:t>Danger (#DC4C64)</a:t>
            </a:r>
            <a:endParaRPr sz="1200">
              <a:solidFill>
                <a:srgbClr val="DC4C64"/>
              </a:solidFill>
              <a:latin typeface="Open Sans"/>
              <a:ea typeface="Open Sans"/>
              <a:cs typeface="Open Sans"/>
              <a:sym typeface="Open Sans"/>
            </a:endParaRPr>
          </a:p>
          <a:p>
            <a:pPr indent="0" lvl="0" marL="0" rtl="0" algn="l">
              <a:spcBef>
                <a:spcPts val="0"/>
              </a:spcBef>
              <a:spcAft>
                <a:spcPts val="0"/>
              </a:spcAft>
              <a:buNone/>
            </a:pPr>
            <a:r>
              <a:rPr lang="en" sz="1200">
                <a:solidFill>
                  <a:srgbClr val="DC4C64"/>
                </a:solidFill>
                <a:latin typeface="Open Sans"/>
                <a:ea typeface="Open Sans"/>
                <a:cs typeface="Open Sans"/>
                <a:sym typeface="Open Sans"/>
              </a:rPr>
              <a:t>Emphasis (#b03d50)</a:t>
            </a:r>
            <a:endParaRPr sz="1200">
              <a:solidFill>
                <a:srgbClr val="DC4C64"/>
              </a:solidFill>
              <a:latin typeface="Open Sans"/>
              <a:ea typeface="Open Sans"/>
              <a:cs typeface="Open Sans"/>
              <a:sym typeface="Open Sans"/>
            </a:endParaRPr>
          </a:p>
          <a:p>
            <a:pPr indent="0" lvl="0" marL="0" rtl="0" algn="l">
              <a:spcBef>
                <a:spcPts val="0"/>
              </a:spcBef>
              <a:spcAft>
                <a:spcPts val="0"/>
              </a:spcAft>
              <a:buNone/>
            </a:pPr>
            <a:r>
              <a:rPr lang="en" sz="1200">
                <a:solidFill>
                  <a:srgbClr val="DC4C64"/>
                </a:solidFill>
                <a:latin typeface="Open Sans"/>
                <a:ea typeface="Open Sans"/>
                <a:cs typeface="Open Sans"/>
                <a:sym typeface="Open Sans"/>
              </a:rPr>
              <a:t>BG subtle (#fae4e8)</a:t>
            </a:r>
            <a:endParaRPr sz="1200">
              <a:solidFill>
                <a:srgbClr val="DC4C64"/>
              </a:solidFill>
              <a:latin typeface="Open Sans"/>
              <a:ea typeface="Open Sans"/>
              <a:cs typeface="Open Sans"/>
              <a:sym typeface="Open Sans"/>
            </a:endParaRPr>
          </a:p>
        </p:txBody>
      </p:sp>
      <p:sp>
        <p:nvSpPr>
          <p:cNvPr id="98" name="Google Shape;98;p14"/>
          <p:cNvSpPr/>
          <p:nvPr/>
        </p:nvSpPr>
        <p:spPr>
          <a:xfrm>
            <a:off x="3004300" y="2563850"/>
            <a:ext cx="1832400" cy="6915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A11B"/>
                </a:solidFill>
                <a:latin typeface="Open Sans"/>
                <a:ea typeface="Open Sans"/>
                <a:cs typeface="Open Sans"/>
                <a:sym typeface="Open Sans"/>
              </a:rPr>
              <a:t>Warning (#E4A11B)</a:t>
            </a:r>
            <a:endParaRPr sz="1200">
              <a:solidFill>
                <a:srgbClr val="E4A11B"/>
              </a:solidFill>
              <a:latin typeface="Open Sans"/>
              <a:ea typeface="Open Sans"/>
              <a:cs typeface="Open Sans"/>
              <a:sym typeface="Open Sans"/>
            </a:endParaRPr>
          </a:p>
          <a:p>
            <a:pPr indent="0" lvl="0" marL="0" rtl="0" algn="l">
              <a:spcBef>
                <a:spcPts val="0"/>
              </a:spcBef>
              <a:spcAft>
                <a:spcPts val="0"/>
              </a:spcAft>
              <a:buNone/>
            </a:pPr>
            <a:r>
              <a:rPr lang="en" sz="1200">
                <a:solidFill>
                  <a:srgbClr val="E4A11B"/>
                </a:solidFill>
                <a:latin typeface="Open Sans"/>
                <a:ea typeface="Open Sans"/>
                <a:cs typeface="Open Sans"/>
                <a:sym typeface="Open Sans"/>
              </a:rPr>
              <a:t>Emphasis (#896110)</a:t>
            </a:r>
            <a:endParaRPr sz="1200">
              <a:solidFill>
                <a:srgbClr val="E4A11B"/>
              </a:solidFill>
              <a:latin typeface="Open Sans"/>
              <a:ea typeface="Open Sans"/>
              <a:cs typeface="Open Sans"/>
              <a:sym typeface="Open Sans"/>
            </a:endParaRPr>
          </a:p>
          <a:p>
            <a:pPr indent="0" lvl="0" marL="0" rtl="0" algn="l">
              <a:spcBef>
                <a:spcPts val="0"/>
              </a:spcBef>
              <a:spcAft>
                <a:spcPts val="0"/>
              </a:spcAft>
              <a:buNone/>
            </a:pPr>
            <a:r>
              <a:rPr lang="en" sz="1200">
                <a:solidFill>
                  <a:srgbClr val="E4A11B"/>
                </a:solidFill>
                <a:latin typeface="Open Sans"/>
                <a:ea typeface="Open Sans"/>
                <a:cs typeface="Open Sans"/>
                <a:sym typeface="Open Sans"/>
              </a:rPr>
              <a:t>BG subtle (#fbf1dd)</a:t>
            </a:r>
            <a:endParaRPr sz="1200">
              <a:solidFill>
                <a:srgbClr val="E4A11B"/>
              </a:solidFill>
              <a:latin typeface="Open Sans"/>
              <a:ea typeface="Open Sans"/>
              <a:cs typeface="Open Sans"/>
              <a:sym typeface="Open Sans"/>
            </a:endParaRPr>
          </a:p>
        </p:txBody>
      </p:sp>
      <p:sp>
        <p:nvSpPr>
          <p:cNvPr id="99" name="Google Shape;99;p14"/>
          <p:cNvSpPr/>
          <p:nvPr/>
        </p:nvSpPr>
        <p:spPr>
          <a:xfrm>
            <a:off x="5387300" y="2563850"/>
            <a:ext cx="1832400" cy="691500"/>
          </a:xfrm>
          <a:prstGeom prst="rect">
            <a:avLst/>
          </a:prstGeom>
          <a:solidFill>
            <a:srgbClr val="E5F4F8"/>
          </a:solidFill>
          <a:ln cap="flat" cmpd="sng" w="9525">
            <a:solidFill>
              <a:srgbClr val="3B7E9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54B4D3"/>
                </a:solidFill>
                <a:latin typeface="Open Sans"/>
                <a:ea typeface="Open Sans"/>
                <a:cs typeface="Open Sans"/>
                <a:sym typeface="Open Sans"/>
              </a:rPr>
              <a:t>Info (#54B4D3)</a:t>
            </a:r>
            <a:endParaRPr sz="1200">
              <a:solidFill>
                <a:srgbClr val="54B4D3"/>
              </a:solidFill>
              <a:latin typeface="Open Sans"/>
              <a:ea typeface="Open Sans"/>
              <a:cs typeface="Open Sans"/>
              <a:sym typeface="Open Sans"/>
            </a:endParaRPr>
          </a:p>
          <a:p>
            <a:pPr indent="0" lvl="0" marL="0" rtl="0" algn="l">
              <a:spcBef>
                <a:spcPts val="0"/>
              </a:spcBef>
              <a:spcAft>
                <a:spcPts val="0"/>
              </a:spcAft>
              <a:buNone/>
            </a:pPr>
            <a:r>
              <a:rPr lang="en" sz="1200">
                <a:solidFill>
                  <a:srgbClr val="54B4D3"/>
                </a:solidFill>
                <a:latin typeface="Open Sans"/>
                <a:ea typeface="Open Sans"/>
                <a:cs typeface="Open Sans"/>
                <a:sym typeface="Open Sans"/>
              </a:rPr>
              <a:t>Emphasis (#3b7e94)</a:t>
            </a:r>
            <a:endParaRPr sz="1200">
              <a:solidFill>
                <a:srgbClr val="54B4D3"/>
              </a:solidFill>
              <a:latin typeface="Open Sans"/>
              <a:ea typeface="Open Sans"/>
              <a:cs typeface="Open Sans"/>
              <a:sym typeface="Open Sans"/>
            </a:endParaRPr>
          </a:p>
          <a:p>
            <a:pPr indent="0" lvl="0" marL="0" rtl="0" algn="l">
              <a:spcBef>
                <a:spcPts val="0"/>
              </a:spcBef>
              <a:spcAft>
                <a:spcPts val="0"/>
              </a:spcAft>
              <a:buNone/>
            </a:pPr>
            <a:r>
              <a:rPr lang="en" sz="1200">
                <a:solidFill>
                  <a:srgbClr val="54B4D3"/>
                </a:solidFill>
                <a:latin typeface="Open Sans"/>
                <a:ea typeface="Open Sans"/>
                <a:cs typeface="Open Sans"/>
                <a:sym typeface="Open Sans"/>
              </a:rPr>
              <a:t>BG subtle (#e5f4f8)</a:t>
            </a:r>
            <a:endParaRPr sz="1200">
              <a:solidFill>
                <a:srgbClr val="54B4D3"/>
              </a:solidFill>
              <a:latin typeface="Open Sans"/>
              <a:ea typeface="Open Sans"/>
              <a:cs typeface="Open Sans"/>
              <a:sym typeface="Open Sans"/>
            </a:endParaRPr>
          </a:p>
        </p:txBody>
      </p:sp>
      <p:sp>
        <p:nvSpPr>
          <p:cNvPr id="100" name="Google Shape;100;p14"/>
          <p:cNvSpPr/>
          <p:nvPr/>
        </p:nvSpPr>
        <p:spPr>
          <a:xfrm>
            <a:off x="298075" y="3514428"/>
            <a:ext cx="1158000" cy="7506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01" name="Google Shape;101;p14"/>
          <p:cNvSpPr txBox="1"/>
          <p:nvPr/>
        </p:nvSpPr>
        <p:spPr>
          <a:xfrm>
            <a:off x="729625" y="2987150"/>
            <a:ext cx="7688100" cy="1314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600">
                <a:solidFill>
                  <a:srgbClr val="1A1A1A"/>
                </a:solidFill>
                <a:latin typeface="Open Sans"/>
                <a:ea typeface="Open Sans"/>
                <a:cs typeface="Open Sans"/>
                <a:sym typeface="Open Sans"/>
              </a:rPr>
              <a:t>CID conference</a:t>
            </a:r>
            <a:endParaRPr b="1"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10/31/2024</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Ages, dates, and other identifying information may have been changed</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I have no conflict of interest in relation to this presentation</a:t>
            </a:r>
            <a:endParaRPr i="1" sz="1600">
              <a:solidFill>
                <a:srgbClr val="858585"/>
              </a:solidFill>
              <a:latin typeface="Open Sans"/>
              <a:ea typeface="Open Sans"/>
              <a:cs typeface="Open Sans"/>
              <a:sym typeface="Open Sans"/>
            </a:endParaRPr>
          </a:p>
        </p:txBody>
      </p:sp>
      <p:pic>
        <p:nvPicPr>
          <p:cNvPr id="102" name="Google Shape;102;p14"/>
          <p:cNvPicPr preferRelativeResize="0"/>
          <p:nvPr/>
        </p:nvPicPr>
        <p:blipFill>
          <a:blip r:embed="rId3">
            <a:alphaModFix/>
          </a:blip>
          <a:stretch>
            <a:fillRect/>
          </a:stretch>
        </p:blipFill>
        <p:spPr>
          <a:xfrm>
            <a:off x="6545675" y="2500975"/>
            <a:ext cx="2598324" cy="25983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2"/>
          <p:cNvSpPr txBox="1"/>
          <p:nvPr>
            <p:ph idx="1" type="body"/>
          </p:nvPr>
        </p:nvSpPr>
        <p:spPr>
          <a:xfrm>
            <a:off x="729325" y="1393075"/>
            <a:ext cx="3659100" cy="3207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Transmitted by fleas among wild rodents (squirrels, prairie dogs, rats)</a:t>
            </a:r>
            <a:endParaRPr/>
          </a:p>
          <a:p>
            <a:pPr indent="-311150" lvl="0" marL="457200" rtl="0" algn="l">
              <a:spcBef>
                <a:spcPts val="0"/>
              </a:spcBef>
              <a:spcAft>
                <a:spcPts val="0"/>
              </a:spcAft>
              <a:buSzPts val="1300"/>
              <a:buChar char="●"/>
            </a:pPr>
            <a:r>
              <a:rPr lang="en"/>
              <a:t>If ↑↑ among rodents ⇒ rodents die ⇒ fleas get hungry ⇒ fleas find other food</a:t>
            </a:r>
            <a:endParaRPr/>
          </a:p>
          <a:p>
            <a:pPr indent="-298450" lvl="1" marL="914400" rtl="0" algn="l">
              <a:spcBef>
                <a:spcPts val="0"/>
              </a:spcBef>
              <a:spcAft>
                <a:spcPts val="0"/>
              </a:spcAft>
              <a:buSzPts val="1100"/>
              <a:buChar char="○"/>
            </a:pPr>
            <a:r>
              <a:rPr lang="en"/>
              <a:t>May bite humans directly</a:t>
            </a:r>
            <a:endParaRPr/>
          </a:p>
          <a:p>
            <a:pPr indent="-298450" lvl="1" marL="914400" rtl="0" algn="l">
              <a:spcBef>
                <a:spcPts val="0"/>
              </a:spcBef>
              <a:spcAft>
                <a:spcPts val="0"/>
              </a:spcAft>
              <a:buSzPts val="1100"/>
              <a:buChar char="○"/>
            </a:pPr>
            <a:r>
              <a:rPr lang="en"/>
              <a:t>Cats get very sick and may cough droplets that infect humans</a:t>
            </a:r>
            <a:endParaRPr/>
          </a:p>
          <a:p>
            <a:pPr indent="-298450" lvl="1" marL="914400" rtl="0" algn="l">
              <a:spcBef>
                <a:spcPts val="0"/>
              </a:spcBef>
              <a:spcAft>
                <a:spcPts val="0"/>
              </a:spcAft>
              <a:buSzPts val="1100"/>
              <a:buChar char="○"/>
            </a:pPr>
            <a:r>
              <a:rPr lang="en"/>
              <a:t>Dogs can carry fleas that bite humans</a:t>
            </a:r>
            <a:endParaRPr/>
          </a:p>
        </p:txBody>
      </p:sp>
      <p:sp>
        <p:nvSpPr>
          <p:cNvPr id="235" name="Google Shape;235;p3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Ecology &amp; Transmission</a:t>
            </a:r>
            <a:endParaRPr/>
          </a:p>
        </p:txBody>
      </p:sp>
      <p:sp>
        <p:nvSpPr>
          <p:cNvPr id="236" name="Google Shape;236;p32"/>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7" name="Google Shape;237;p32"/>
          <p:cNvPicPr preferRelativeResize="0"/>
          <p:nvPr/>
        </p:nvPicPr>
        <p:blipFill>
          <a:blip r:embed="rId3">
            <a:alphaModFix/>
          </a:blip>
          <a:stretch>
            <a:fillRect/>
          </a:stretch>
        </p:blipFill>
        <p:spPr>
          <a:xfrm>
            <a:off x="4498600" y="1393075"/>
            <a:ext cx="4370126" cy="3054525"/>
          </a:xfrm>
          <a:prstGeom prst="rect">
            <a:avLst/>
          </a:prstGeom>
          <a:noFill/>
          <a:ln>
            <a:noFill/>
          </a:ln>
        </p:spPr>
      </p:pic>
      <p:sp>
        <p:nvSpPr>
          <p:cNvPr id="238" name="Google Shape;238;p32"/>
          <p:cNvSpPr txBox="1"/>
          <p:nvPr/>
        </p:nvSpPr>
        <p:spPr>
          <a:xfrm>
            <a:off x="4498600" y="4546750"/>
            <a:ext cx="1203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CDC [3.2]</a:t>
            </a:r>
            <a:endParaRPr sz="1300">
              <a:solidFill>
                <a:schemeClr val="dk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Flea transmission</a:t>
            </a:r>
            <a:endParaRPr/>
          </a:p>
        </p:txBody>
      </p:sp>
      <p:sp>
        <p:nvSpPr>
          <p:cNvPr id="244" name="Google Shape;244;p33"/>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High amounts of bacterial replication within the flea’s digestive tract ⇒ </a:t>
            </a:r>
            <a:r>
              <a:rPr b="1" lang="en">
                <a:solidFill>
                  <a:srgbClr val="DF382C"/>
                </a:solidFill>
              </a:rPr>
              <a:t>Blocks flea gut</a:t>
            </a:r>
            <a:endParaRPr b="1">
              <a:solidFill>
                <a:srgbClr val="DF382C"/>
              </a:solidFill>
            </a:endParaRPr>
          </a:p>
          <a:p>
            <a:pPr indent="-311150" lvl="0" marL="457200" rtl="0" algn="l">
              <a:spcBef>
                <a:spcPts val="1200"/>
              </a:spcBef>
              <a:spcAft>
                <a:spcPts val="0"/>
              </a:spcAft>
              <a:buSzPts val="1300"/>
              <a:buChar char="⇒"/>
            </a:pPr>
            <a:r>
              <a:rPr lang="en"/>
              <a:t>Flea gets </a:t>
            </a:r>
            <a:r>
              <a:rPr b="1" lang="en"/>
              <a:t>very hungry</a:t>
            </a:r>
            <a:r>
              <a:rPr lang="en"/>
              <a:t> so</a:t>
            </a:r>
            <a:r>
              <a:rPr b="1" lang="en">
                <a:solidFill>
                  <a:srgbClr val="2F5AA2"/>
                </a:solidFill>
              </a:rPr>
              <a:t> </a:t>
            </a:r>
            <a:r>
              <a:rPr b="1" lang="en">
                <a:solidFill>
                  <a:srgbClr val="14A44D"/>
                </a:solidFill>
              </a:rPr>
              <a:t>↑ feeds</a:t>
            </a:r>
            <a:r>
              <a:rPr lang="en">
                <a:solidFill>
                  <a:srgbClr val="14A44D"/>
                </a:solidFill>
              </a:rPr>
              <a:t> </a:t>
            </a:r>
            <a:endParaRPr>
              <a:solidFill>
                <a:srgbClr val="14A44D"/>
              </a:solidFill>
            </a:endParaRPr>
          </a:p>
          <a:p>
            <a:pPr indent="-311150" lvl="0" marL="457200" rtl="0" algn="l">
              <a:spcBef>
                <a:spcPts val="0"/>
              </a:spcBef>
              <a:spcAft>
                <a:spcPts val="0"/>
              </a:spcAft>
              <a:buSzPts val="1300"/>
              <a:buChar char="⇒"/>
            </a:pPr>
            <a:r>
              <a:rPr lang="en"/>
              <a:t>Also </a:t>
            </a:r>
            <a:r>
              <a:rPr b="1" lang="en">
                <a:solidFill>
                  <a:srgbClr val="3B71CA"/>
                </a:solidFill>
              </a:rPr>
              <a:t>vomits infected blood</a:t>
            </a:r>
            <a:r>
              <a:rPr lang="en"/>
              <a:t> into new host</a:t>
            </a:r>
            <a:endParaRPr/>
          </a:p>
          <a:p>
            <a:pPr indent="-298450" lvl="1" marL="914400" rtl="0" algn="l">
              <a:spcBef>
                <a:spcPts val="0"/>
              </a:spcBef>
              <a:spcAft>
                <a:spcPts val="0"/>
              </a:spcAft>
              <a:buSzPts val="1100"/>
              <a:buChar char="○"/>
            </a:pPr>
            <a:r>
              <a:rPr lang="en"/>
              <a:t>Regurgs up to 24k CFUs !</a:t>
            </a:r>
            <a:endParaRPr/>
          </a:p>
          <a:p>
            <a:pPr indent="-298450" lvl="1" marL="914400" rtl="0" algn="l">
              <a:spcBef>
                <a:spcPts val="0"/>
              </a:spcBef>
              <a:spcAft>
                <a:spcPts val="0"/>
              </a:spcAft>
              <a:buSzPts val="1100"/>
              <a:buChar char="○"/>
            </a:pPr>
            <a:r>
              <a:rPr lang="en"/>
              <a:t>Infectious dose (for SQ) may be &lt;10 CFUs</a:t>
            </a:r>
            <a:endParaRPr/>
          </a:p>
          <a:p>
            <a:pPr indent="0" lvl="0" marL="0" rtl="0" algn="l">
              <a:spcBef>
                <a:spcPts val="1200"/>
              </a:spcBef>
              <a:spcAft>
                <a:spcPts val="1200"/>
              </a:spcAft>
              <a:buNone/>
            </a:pPr>
            <a:r>
              <a:t/>
            </a:r>
            <a:endParaRPr/>
          </a:p>
        </p:txBody>
      </p:sp>
      <p:sp>
        <p:nvSpPr>
          <p:cNvPr id="245" name="Google Shape;245;p33"/>
          <p:cNvSpPr txBox="1"/>
          <p:nvPr>
            <p:ph idx="2" type="body"/>
          </p:nvPr>
        </p:nvSpPr>
        <p:spPr>
          <a:xfrm>
            <a:off x="4643600" y="3869425"/>
            <a:ext cx="3774300" cy="99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Oriental rat flea (Xenopsylla cheopis) engorged with blood</a:t>
            </a:r>
            <a:endParaRPr/>
          </a:p>
          <a:p>
            <a:pPr indent="0" lvl="0" marL="0" rtl="0" algn="l">
              <a:spcBef>
                <a:spcPts val="1200"/>
              </a:spcBef>
              <a:spcAft>
                <a:spcPts val="1200"/>
              </a:spcAft>
              <a:buNone/>
            </a:pPr>
            <a:r>
              <a:rPr lang="en" sz="1100"/>
              <a:t>https://en.wikipedia.org/wiki/Black_Death</a:t>
            </a:r>
            <a:endParaRPr sz="1100"/>
          </a:p>
        </p:txBody>
      </p:sp>
      <p:pic>
        <p:nvPicPr>
          <p:cNvPr id="246" name="Google Shape;246;p33"/>
          <p:cNvPicPr preferRelativeResize="0"/>
          <p:nvPr/>
        </p:nvPicPr>
        <p:blipFill>
          <a:blip r:embed="rId3">
            <a:alphaModFix/>
          </a:blip>
          <a:stretch>
            <a:fillRect/>
          </a:stretch>
        </p:blipFill>
        <p:spPr>
          <a:xfrm>
            <a:off x="4643600" y="1393071"/>
            <a:ext cx="3646001" cy="2420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Flea transmission</a:t>
            </a:r>
            <a:endParaRPr/>
          </a:p>
        </p:txBody>
      </p:sp>
      <p:sp>
        <p:nvSpPr>
          <p:cNvPr id="252" name="Google Shape;252;p34"/>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High amounts of bacterial replication within the flea’s digestive tract ⇒ </a:t>
            </a:r>
            <a:r>
              <a:rPr b="1" lang="en">
                <a:solidFill>
                  <a:srgbClr val="DF382C"/>
                </a:solidFill>
              </a:rPr>
              <a:t>Blocks flea gut</a:t>
            </a:r>
            <a:endParaRPr b="1">
              <a:solidFill>
                <a:srgbClr val="DF382C"/>
              </a:solidFill>
            </a:endParaRPr>
          </a:p>
          <a:p>
            <a:pPr indent="-311150" lvl="0" marL="457200" rtl="0" algn="l">
              <a:spcBef>
                <a:spcPts val="1200"/>
              </a:spcBef>
              <a:spcAft>
                <a:spcPts val="0"/>
              </a:spcAft>
              <a:buSzPts val="1300"/>
              <a:buChar char="⇒"/>
            </a:pPr>
            <a:r>
              <a:rPr lang="en"/>
              <a:t>Flea gets </a:t>
            </a:r>
            <a:r>
              <a:rPr b="1" lang="en"/>
              <a:t>very hungry</a:t>
            </a:r>
            <a:r>
              <a:rPr lang="en"/>
              <a:t> so</a:t>
            </a:r>
            <a:r>
              <a:rPr b="1" lang="en">
                <a:solidFill>
                  <a:srgbClr val="2F5AA2"/>
                </a:solidFill>
              </a:rPr>
              <a:t> </a:t>
            </a:r>
            <a:r>
              <a:rPr b="1" lang="en">
                <a:solidFill>
                  <a:srgbClr val="14A44D"/>
                </a:solidFill>
              </a:rPr>
              <a:t>↑ feeds</a:t>
            </a:r>
            <a:r>
              <a:rPr lang="en">
                <a:solidFill>
                  <a:srgbClr val="14A44D"/>
                </a:solidFill>
              </a:rPr>
              <a:t> </a:t>
            </a:r>
            <a:endParaRPr>
              <a:solidFill>
                <a:srgbClr val="14A44D"/>
              </a:solidFill>
            </a:endParaRPr>
          </a:p>
          <a:p>
            <a:pPr indent="-311150" lvl="0" marL="457200" rtl="0" algn="l">
              <a:spcBef>
                <a:spcPts val="0"/>
              </a:spcBef>
              <a:spcAft>
                <a:spcPts val="0"/>
              </a:spcAft>
              <a:buSzPts val="1300"/>
              <a:buChar char="⇒"/>
            </a:pPr>
            <a:r>
              <a:rPr lang="en"/>
              <a:t>Also </a:t>
            </a:r>
            <a:r>
              <a:rPr b="1" lang="en">
                <a:solidFill>
                  <a:srgbClr val="3B71CA"/>
                </a:solidFill>
              </a:rPr>
              <a:t>vomits infected blood</a:t>
            </a:r>
            <a:r>
              <a:rPr lang="en"/>
              <a:t> into new host</a:t>
            </a:r>
            <a:endParaRPr/>
          </a:p>
          <a:p>
            <a:pPr indent="-298450" lvl="1" marL="914400" rtl="0" algn="l">
              <a:spcBef>
                <a:spcPts val="0"/>
              </a:spcBef>
              <a:spcAft>
                <a:spcPts val="0"/>
              </a:spcAft>
              <a:buSzPts val="1100"/>
              <a:buChar char="○"/>
            </a:pPr>
            <a:r>
              <a:rPr lang="en"/>
              <a:t>Regurgs up to 24k CFUs !</a:t>
            </a:r>
            <a:endParaRPr/>
          </a:p>
          <a:p>
            <a:pPr indent="-298450" lvl="1" marL="914400" rtl="0" algn="l">
              <a:spcBef>
                <a:spcPts val="0"/>
              </a:spcBef>
              <a:spcAft>
                <a:spcPts val="0"/>
              </a:spcAft>
              <a:buSzPts val="1100"/>
              <a:buChar char="○"/>
            </a:pPr>
            <a:r>
              <a:rPr lang="en"/>
              <a:t>Infectious dose (for SQ) may be &lt;10 CFUs</a:t>
            </a:r>
            <a:endParaRPr/>
          </a:p>
          <a:p>
            <a:pPr indent="0" lvl="0" marL="0" rtl="0" algn="l">
              <a:spcBef>
                <a:spcPts val="1200"/>
              </a:spcBef>
              <a:spcAft>
                <a:spcPts val="1200"/>
              </a:spcAft>
              <a:buNone/>
            </a:pPr>
            <a:r>
              <a:t/>
            </a:r>
            <a:endParaRPr/>
          </a:p>
        </p:txBody>
      </p:sp>
      <p:sp>
        <p:nvSpPr>
          <p:cNvPr id="253" name="Google Shape;253;p34"/>
          <p:cNvSpPr txBox="1"/>
          <p:nvPr>
            <p:ph idx="2" type="body"/>
          </p:nvPr>
        </p:nvSpPr>
        <p:spPr>
          <a:xfrm>
            <a:off x="4643600" y="3869425"/>
            <a:ext cx="3774300" cy="99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Oriental rat flea (Xenopsylla cheopis) engorged with blood</a:t>
            </a:r>
            <a:endParaRPr/>
          </a:p>
          <a:p>
            <a:pPr indent="0" lvl="0" marL="0" rtl="0" algn="l">
              <a:spcBef>
                <a:spcPts val="1200"/>
              </a:spcBef>
              <a:spcAft>
                <a:spcPts val="1200"/>
              </a:spcAft>
              <a:buNone/>
            </a:pPr>
            <a:r>
              <a:rPr lang="en" sz="1100"/>
              <a:t>https://en.wikipedia.org/wiki/Black_Death</a:t>
            </a:r>
            <a:endParaRPr sz="1100"/>
          </a:p>
        </p:txBody>
      </p:sp>
      <p:pic>
        <p:nvPicPr>
          <p:cNvPr id="254" name="Google Shape;254;p34"/>
          <p:cNvPicPr preferRelativeResize="0"/>
          <p:nvPr/>
        </p:nvPicPr>
        <p:blipFill>
          <a:blip r:embed="rId3">
            <a:alphaModFix/>
          </a:blip>
          <a:stretch>
            <a:fillRect/>
          </a:stretch>
        </p:blipFill>
        <p:spPr>
          <a:xfrm>
            <a:off x="4643600" y="1393071"/>
            <a:ext cx="3646001" cy="2420100"/>
          </a:xfrm>
          <a:prstGeom prst="rect">
            <a:avLst/>
          </a:prstGeom>
          <a:noFill/>
          <a:ln>
            <a:noFill/>
          </a:ln>
        </p:spPr>
      </p:pic>
      <p:sp>
        <p:nvSpPr>
          <p:cNvPr id="255" name="Google Shape;255;p34"/>
          <p:cNvSpPr/>
          <p:nvPr/>
        </p:nvSpPr>
        <p:spPr>
          <a:xfrm>
            <a:off x="464925" y="3381800"/>
            <a:ext cx="3774300" cy="12819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04247"/>
                </a:solidFill>
                <a:latin typeface="Open Sans"/>
                <a:ea typeface="Open Sans"/>
                <a:cs typeface="Open Sans"/>
                <a:sym typeface="Open Sans"/>
              </a:rPr>
              <a:t>Later studies showed transmission </a:t>
            </a:r>
            <a:r>
              <a:rPr lang="en" sz="1200" u="sng">
                <a:solidFill>
                  <a:srgbClr val="404247"/>
                </a:solidFill>
                <a:latin typeface="Open Sans"/>
                <a:ea typeface="Open Sans"/>
                <a:cs typeface="Open Sans"/>
                <a:sym typeface="Open Sans"/>
              </a:rPr>
              <a:t>without</a:t>
            </a:r>
            <a:r>
              <a:rPr lang="en" sz="1200">
                <a:solidFill>
                  <a:srgbClr val="404247"/>
                </a:solidFill>
                <a:latin typeface="Open Sans"/>
                <a:ea typeface="Open Sans"/>
                <a:cs typeface="Open Sans"/>
                <a:sym typeface="Open Sans"/>
              </a:rPr>
              <a:t> GI obstruction. </a:t>
            </a:r>
            <a:endParaRPr sz="1200">
              <a:solidFill>
                <a:srgbClr val="404247"/>
              </a:solidFill>
              <a:latin typeface="Open Sans"/>
              <a:ea typeface="Open Sans"/>
              <a:cs typeface="Open Sans"/>
              <a:sym typeface="Open Sans"/>
            </a:endParaRPr>
          </a:p>
          <a:p>
            <a:pPr indent="-317500" lvl="0" marL="457200" rtl="0" algn="l">
              <a:spcBef>
                <a:spcPts val="0"/>
              </a:spcBef>
              <a:spcAft>
                <a:spcPts val="0"/>
              </a:spcAft>
              <a:buClr>
                <a:srgbClr val="404247"/>
              </a:buClr>
              <a:buSzPts val="1400"/>
              <a:buFont typeface="Open Sans"/>
              <a:buChar char="●"/>
            </a:pPr>
            <a:r>
              <a:rPr lang="en" sz="1200">
                <a:solidFill>
                  <a:srgbClr val="404247"/>
                </a:solidFill>
                <a:latin typeface="Open Sans"/>
                <a:ea typeface="Open Sans"/>
                <a:cs typeface="Open Sans"/>
                <a:sym typeface="Open Sans"/>
              </a:rPr>
              <a:t>Hgb poorly soluble </a:t>
            </a:r>
            <a:r>
              <a:rPr lang="en" sz="1000">
                <a:solidFill>
                  <a:srgbClr val="404247"/>
                </a:solidFill>
                <a:latin typeface="Open Sans"/>
                <a:ea typeface="Open Sans"/>
                <a:cs typeface="Open Sans"/>
                <a:sym typeface="Open Sans"/>
              </a:rPr>
              <a:t>(“pseudo-obstruction”)</a:t>
            </a:r>
            <a:endParaRPr sz="1000">
              <a:solidFill>
                <a:srgbClr val="404247"/>
              </a:solidFill>
              <a:latin typeface="Open Sans"/>
              <a:ea typeface="Open Sans"/>
              <a:cs typeface="Open Sans"/>
              <a:sym typeface="Open Sans"/>
            </a:endParaRPr>
          </a:p>
          <a:p>
            <a:pPr indent="-292100" lvl="1" marL="914400" rtl="0" algn="l">
              <a:spcBef>
                <a:spcPts val="0"/>
              </a:spcBef>
              <a:spcAft>
                <a:spcPts val="0"/>
              </a:spcAft>
              <a:buClr>
                <a:srgbClr val="404247"/>
              </a:buClr>
              <a:buSzPts val="1000"/>
              <a:buFont typeface="Open Sans"/>
              <a:buChar char="○"/>
            </a:pPr>
            <a:r>
              <a:rPr lang="en" sz="1000">
                <a:solidFill>
                  <a:srgbClr val="404247"/>
                </a:solidFill>
                <a:latin typeface="Open Sans"/>
                <a:ea typeface="Open Sans"/>
                <a:cs typeface="Open Sans"/>
                <a:sym typeface="Open Sans"/>
              </a:rPr>
              <a:t>Occurs with rats &amp; guinea pigs</a:t>
            </a:r>
            <a:endParaRPr sz="1000">
              <a:solidFill>
                <a:srgbClr val="404247"/>
              </a:solidFill>
              <a:latin typeface="Open Sans"/>
              <a:ea typeface="Open Sans"/>
              <a:cs typeface="Open Sans"/>
              <a:sym typeface="Open Sans"/>
            </a:endParaRPr>
          </a:p>
          <a:p>
            <a:pPr indent="-292100" lvl="1" marL="914400" rtl="0" algn="l">
              <a:spcBef>
                <a:spcPts val="0"/>
              </a:spcBef>
              <a:spcAft>
                <a:spcPts val="0"/>
              </a:spcAft>
              <a:buClr>
                <a:srgbClr val="404247"/>
              </a:buClr>
              <a:buSzPts val="1000"/>
              <a:buFont typeface="Open Sans"/>
              <a:buChar char="○"/>
            </a:pPr>
            <a:r>
              <a:rPr lang="en" sz="1000">
                <a:solidFill>
                  <a:srgbClr val="404247"/>
                </a:solidFill>
                <a:latin typeface="Open Sans"/>
                <a:ea typeface="Open Sans"/>
                <a:cs typeface="Open Sans"/>
                <a:sym typeface="Open Sans"/>
              </a:rPr>
              <a:t>Not with mice or gerbils</a:t>
            </a:r>
            <a:endParaRPr sz="1000">
              <a:solidFill>
                <a:srgbClr val="404247"/>
              </a:solidFill>
              <a:latin typeface="Open Sans"/>
              <a:ea typeface="Open Sans"/>
              <a:cs typeface="Open Sans"/>
              <a:sym typeface="Open Sans"/>
            </a:endParaRPr>
          </a:p>
          <a:p>
            <a:pPr indent="-317500" lvl="0" marL="457200" rtl="0" algn="l">
              <a:spcBef>
                <a:spcPts val="0"/>
              </a:spcBef>
              <a:spcAft>
                <a:spcPts val="0"/>
              </a:spcAft>
              <a:buClr>
                <a:srgbClr val="404247"/>
              </a:buClr>
              <a:buSzPts val="1400"/>
              <a:buFont typeface="Open Sans"/>
              <a:buChar char="●"/>
            </a:pPr>
            <a:r>
              <a:rPr lang="en" sz="1200">
                <a:solidFill>
                  <a:srgbClr val="404247"/>
                </a:solidFill>
                <a:latin typeface="Open Sans"/>
                <a:ea typeface="Open Sans"/>
                <a:cs typeface="Open Sans"/>
                <a:sym typeface="Open Sans"/>
              </a:rPr>
              <a:t>Gives flea GERD ⇒ reflux when feeding</a:t>
            </a:r>
            <a:endParaRPr sz="1200">
              <a:solidFill>
                <a:srgbClr val="9FA6B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txBox="1"/>
          <p:nvPr>
            <p:ph type="title"/>
          </p:nvPr>
        </p:nvSpPr>
        <p:spPr>
          <a:xfrm>
            <a:off x="730000" y="632850"/>
            <a:ext cx="3925800" cy="578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transmissions</a:t>
            </a:r>
            <a:endParaRPr/>
          </a:p>
        </p:txBody>
      </p:sp>
      <p:sp>
        <p:nvSpPr>
          <p:cNvPr id="261" name="Google Shape;261;p35"/>
          <p:cNvSpPr txBox="1"/>
          <p:nvPr>
            <p:ph idx="1" type="body"/>
          </p:nvPr>
        </p:nvSpPr>
        <p:spPr>
          <a:xfrm>
            <a:off x="721225" y="1470700"/>
            <a:ext cx="3300900" cy="3102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Transmitted with </a:t>
            </a:r>
            <a:r>
              <a:rPr b="1" lang="en"/>
              <a:t>direct contact </a:t>
            </a:r>
            <a:r>
              <a:rPr lang="en"/>
              <a:t>with infectious fluids</a:t>
            </a:r>
            <a:endParaRPr/>
          </a:p>
          <a:p>
            <a:pPr indent="-311150" lvl="0" marL="457200" rtl="0" algn="l">
              <a:spcBef>
                <a:spcPts val="0"/>
              </a:spcBef>
              <a:spcAft>
                <a:spcPts val="0"/>
              </a:spcAft>
              <a:buSzPts val="1300"/>
              <a:buChar char="●"/>
            </a:pPr>
            <a:r>
              <a:rPr lang="en"/>
              <a:t>Biggest concern is </a:t>
            </a:r>
            <a:r>
              <a:rPr b="1" lang="en">
                <a:solidFill>
                  <a:srgbClr val="DF382C"/>
                </a:solidFill>
              </a:rPr>
              <a:t>airborne transmission</a:t>
            </a:r>
            <a:endParaRPr b="1">
              <a:solidFill>
                <a:srgbClr val="DF382C"/>
              </a:solidFill>
            </a:endParaRPr>
          </a:p>
          <a:p>
            <a:pPr indent="-298450" lvl="1" marL="914400" rtl="0" algn="l">
              <a:spcBef>
                <a:spcPts val="0"/>
              </a:spcBef>
              <a:spcAft>
                <a:spcPts val="0"/>
              </a:spcAft>
              <a:buSzPts val="1100"/>
              <a:buChar char="○"/>
            </a:pPr>
            <a:r>
              <a:rPr lang="en"/>
              <a:t>Infectious dose somewhere between </a:t>
            </a:r>
            <a:r>
              <a:rPr b="1" lang="en">
                <a:solidFill>
                  <a:srgbClr val="2F5AA2"/>
                </a:solidFill>
              </a:rPr>
              <a:t>100 and 15,000 cfu</a:t>
            </a:r>
            <a:r>
              <a:rPr lang="en"/>
              <a:t> when inhaled</a:t>
            </a:r>
            <a:endParaRPr/>
          </a:p>
          <a:p>
            <a:pPr indent="0" lvl="0" marL="0" rtl="0" algn="l">
              <a:spcBef>
                <a:spcPts val="1200"/>
              </a:spcBef>
              <a:spcAft>
                <a:spcPts val="1200"/>
              </a:spcAft>
              <a:buNone/>
            </a:pPr>
            <a:r>
              <a:t/>
            </a:r>
            <a:endParaRPr/>
          </a:p>
        </p:txBody>
      </p:sp>
      <p:sp>
        <p:nvSpPr>
          <p:cNvPr id="262" name="Google Shape;262;p35"/>
          <p:cNvSpPr txBox="1"/>
          <p:nvPr>
            <p:ph idx="1" type="body"/>
          </p:nvPr>
        </p:nvSpPr>
        <p:spPr>
          <a:xfrm>
            <a:off x="171075" y="4691700"/>
            <a:ext cx="3666900" cy="45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DHS [3.3]</a:t>
            </a:r>
            <a:endParaRPr/>
          </a:p>
        </p:txBody>
      </p:sp>
      <p:pic>
        <p:nvPicPr>
          <p:cNvPr id="263" name="Google Shape;263;p35"/>
          <p:cNvPicPr preferRelativeResize="0"/>
          <p:nvPr/>
        </p:nvPicPr>
        <p:blipFill>
          <a:blip r:embed="rId3">
            <a:alphaModFix/>
          </a:blip>
          <a:stretch>
            <a:fillRect/>
          </a:stretch>
        </p:blipFill>
        <p:spPr>
          <a:xfrm>
            <a:off x="5247997" y="529900"/>
            <a:ext cx="3139403" cy="4161800"/>
          </a:xfrm>
          <a:prstGeom prst="rect">
            <a:avLst/>
          </a:prstGeom>
          <a:noFill/>
          <a:ln>
            <a:noFill/>
          </a:ln>
        </p:spPr>
      </p:pic>
      <p:sp>
        <p:nvSpPr>
          <p:cNvPr id="264" name="Google Shape;264;p35"/>
          <p:cNvSpPr txBox="1"/>
          <p:nvPr/>
        </p:nvSpPr>
        <p:spPr>
          <a:xfrm>
            <a:off x="5001950" y="4668000"/>
            <a:ext cx="4105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Open Sans"/>
                <a:ea typeface="Open Sans"/>
                <a:cs typeface="Open Sans"/>
                <a:sym typeface="Open Sans"/>
              </a:rPr>
              <a:t>https://veteriankey.com/yersinia-pestis-plague-and-other-yersinioses/</a:t>
            </a:r>
            <a:endParaRPr sz="90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6"/>
          <p:cNvSpPr txBox="1"/>
          <p:nvPr>
            <p:ph type="title"/>
          </p:nvPr>
        </p:nvSpPr>
        <p:spPr>
          <a:xfrm>
            <a:off x="730000" y="632850"/>
            <a:ext cx="3925800" cy="578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transmissions</a:t>
            </a:r>
            <a:endParaRPr/>
          </a:p>
        </p:txBody>
      </p:sp>
      <p:sp>
        <p:nvSpPr>
          <p:cNvPr id="270" name="Google Shape;270;p36"/>
          <p:cNvSpPr txBox="1"/>
          <p:nvPr>
            <p:ph idx="1" type="body"/>
          </p:nvPr>
        </p:nvSpPr>
        <p:spPr>
          <a:xfrm>
            <a:off x="721225" y="1470700"/>
            <a:ext cx="3300900" cy="1722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Transmitted with </a:t>
            </a:r>
            <a:r>
              <a:rPr b="1" lang="en"/>
              <a:t>direct contact </a:t>
            </a:r>
            <a:r>
              <a:rPr lang="en"/>
              <a:t>with infectious fluids</a:t>
            </a:r>
            <a:endParaRPr/>
          </a:p>
          <a:p>
            <a:pPr indent="-311150" lvl="0" marL="457200" rtl="0" algn="l">
              <a:spcBef>
                <a:spcPts val="0"/>
              </a:spcBef>
              <a:spcAft>
                <a:spcPts val="0"/>
              </a:spcAft>
              <a:buSzPts val="1300"/>
              <a:buChar char="●"/>
            </a:pPr>
            <a:r>
              <a:rPr lang="en"/>
              <a:t>Biggest concern is </a:t>
            </a:r>
            <a:r>
              <a:rPr b="1" lang="en">
                <a:solidFill>
                  <a:srgbClr val="DF382C"/>
                </a:solidFill>
              </a:rPr>
              <a:t>airborne transmission</a:t>
            </a:r>
            <a:endParaRPr b="1">
              <a:solidFill>
                <a:srgbClr val="DF382C"/>
              </a:solidFill>
            </a:endParaRPr>
          </a:p>
          <a:p>
            <a:pPr indent="-298450" lvl="1" marL="914400" rtl="0" algn="l">
              <a:spcBef>
                <a:spcPts val="0"/>
              </a:spcBef>
              <a:spcAft>
                <a:spcPts val="0"/>
              </a:spcAft>
              <a:buSzPts val="1100"/>
              <a:buChar char="○"/>
            </a:pPr>
            <a:r>
              <a:rPr lang="en"/>
              <a:t>Infectious dose somewhere between </a:t>
            </a:r>
            <a:r>
              <a:rPr b="1" lang="en">
                <a:solidFill>
                  <a:srgbClr val="2F5AA2"/>
                </a:solidFill>
              </a:rPr>
              <a:t>100 and 15,000 cfu</a:t>
            </a:r>
            <a:r>
              <a:rPr lang="en"/>
              <a:t> when inhaled</a:t>
            </a:r>
            <a:endParaRPr/>
          </a:p>
        </p:txBody>
      </p:sp>
      <p:grpSp>
        <p:nvGrpSpPr>
          <p:cNvPr id="271" name="Google Shape;271;p36"/>
          <p:cNvGrpSpPr/>
          <p:nvPr/>
        </p:nvGrpSpPr>
        <p:grpSpPr>
          <a:xfrm>
            <a:off x="4817825" y="496350"/>
            <a:ext cx="4286250" cy="3333750"/>
            <a:chOff x="4757425" y="1693875"/>
            <a:chExt cx="4286250" cy="3333750"/>
          </a:xfrm>
        </p:grpSpPr>
        <p:pic>
          <p:nvPicPr>
            <p:cNvPr id="272" name="Google Shape;272;p36"/>
            <p:cNvPicPr preferRelativeResize="0"/>
            <p:nvPr/>
          </p:nvPicPr>
          <p:blipFill>
            <a:blip r:embed="rId3">
              <a:alphaModFix/>
            </a:blip>
            <a:stretch>
              <a:fillRect/>
            </a:stretch>
          </p:blipFill>
          <p:spPr>
            <a:xfrm>
              <a:off x="4757425" y="1693875"/>
              <a:ext cx="4286250" cy="3333750"/>
            </a:xfrm>
            <a:prstGeom prst="rect">
              <a:avLst/>
            </a:prstGeom>
            <a:noFill/>
            <a:ln>
              <a:noFill/>
            </a:ln>
          </p:spPr>
        </p:pic>
        <p:sp>
          <p:nvSpPr>
            <p:cNvPr id="273" name="Google Shape;273;p36"/>
            <p:cNvSpPr/>
            <p:nvPr/>
          </p:nvSpPr>
          <p:spPr>
            <a:xfrm>
              <a:off x="6818050" y="3934350"/>
              <a:ext cx="165000" cy="144300"/>
            </a:xfrm>
            <a:prstGeom prst="heart">
              <a:avLst/>
            </a:prstGeom>
            <a:solidFill>
              <a:srgbClr val="E4000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pic>
        <p:nvPicPr>
          <p:cNvPr id="274" name="Google Shape;274;p36"/>
          <p:cNvPicPr preferRelativeResize="0"/>
          <p:nvPr/>
        </p:nvPicPr>
        <p:blipFill rotWithShape="1">
          <a:blip r:embed="rId4">
            <a:alphaModFix/>
          </a:blip>
          <a:srcRect b="6429" l="3519" r="3862" t="3642"/>
          <a:stretch/>
        </p:blipFill>
        <p:spPr>
          <a:xfrm>
            <a:off x="6318650" y="3617750"/>
            <a:ext cx="2678549" cy="1462825"/>
          </a:xfrm>
          <a:prstGeom prst="rect">
            <a:avLst/>
          </a:prstGeom>
          <a:noFill/>
          <a:ln>
            <a:noFill/>
          </a:ln>
        </p:spPr>
      </p:pic>
      <p:sp>
        <p:nvSpPr>
          <p:cNvPr id="275" name="Google Shape;275;p36"/>
          <p:cNvSpPr/>
          <p:nvPr/>
        </p:nvSpPr>
        <p:spPr>
          <a:xfrm>
            <a:off x="5646050" y="3079501"/>
            <a:ext cx="1158000" cy="4518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6" name="Google Shape;276;p36"/>
          <p:cNvSpPr txBox="1"/>
          <p:nvPr>
            <p:ph idx="1" type="body"/>
          </p:nvPr>
        </p:nvSpPr>
        <p:spPr>
          <a:xfrm>
            <a:off x="171075" y="4691700"/>
            <a:ext cx="3666900" cy="45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DHS [3.3]</a:t>
            </a:r>
            <a:endParaRPr/>
          </a:p>
        </p:txBody>
      </p:sp>
      <p:sp>
        <p:nvSpPr>
          <p:cNvPr id="277" name="Google Shape;277;p36"/>
          <p:cNvSpPr txBox="1"/>
          <p:nvPr>
            <p:ph idx="1" type="body"/>
          </p:nvPr>
        </p:nvSpPr>
        <p:spPr>
          <a:xfrm>
            <a:off x="721225" y="3111450"/>
            <a:ext cx="3300900" cy="1843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Possible agent of </a:t>
            </a:r>
            <a:r>
              <a:rPr b="1" lang="en">
                <a:solidFill>
                  <a:srgbClr val="DF382C"/>
                </a:solidFill>
              </a:rPr>
              <a:t>bioterrorism</a:t>
            </a:r>
            <a:endParaRPr b="1">
              <a:solidFill>
                <a:srgbClr val="DF382C"/>
              </a:solidFill>
            </a:endParaRPr>
          </a:p>
          <a:p>
            <a:pPr indent="-311150" lvl="0" marL="457200" rtl="0" algn="l">
              <a:spcBef>
                <a:spcPts val="1200"/>
              </a:spcBef>
              <a:spcAft>
                <a:spcPts val="0"/>
              </a:spcAft>
              <a:buSzPts val="1300"/>
              <a:buChar char="●"/>
            </a:pPr>
            <a:r>
              <a:rPr lang="en"/>
              <a:t>PPE: N95, googles, gown, gloves</a:t>
            </a:r>
            <a:endParaRPr/>
          </a:p>
          <a:p>
            <a:pPr indent="-311150" lvl="0" marL="457200" rtl="0" algn="l">
              <a:spcBef>
                <a:spcPts val="0"/>
              </a:spcBef>
              <a:spcAft>
                <a:spcPts val="0"/>
              </a:spcAft>
              <a:buSzPts val="1300"/>
              <a:buChar char="●"/>
            </a:pPr>
            <a:r>
              <a:rPr b="1" lang="en">
                <a:solidFill>
                  <a:srgbClr val="2F5AA2"/>
                </a:solidFill>
              </a:rPr>
              <a:t>Risk group 3</a:t>
            </a:r>
            <a:r>
              <a:rPr lang="en"/>
              <a:t> pathogen</a:t>
            </a:r>
            <a:endParaRPr/>
          </a:p>
          <a:p>
            <a:pPr indent="-298450" lvl="1" marL="914400" rtl="0" algn="l">
              <a:spcBef>
                <a:spcPts val="0"/>
              </a:spcBef>
              <a:spcAft>
                <a:spcPts val="0"/>
              </a:spcAft>
              <a:buSzPts val="1100"/>
              <a:buChar char="○"/>
            </a:pPr>
            <a:r>
              <a:rPr lang="en"/>
              <a:t>DHS says should be handled with BSL-3 practices</a:t>
            </a:r>
            <a:endParaRPr/>
          </a:p>
          <a:p>
            <a:pPr indent="-298450" lvl="1" marL="914400" rtl="0" algn="l">
              <a:spcBef>
                <a:spcPts val="0"/>
              </a:spcBef>
              <a:spcAft>
                <a:spcPts val="0"/>
              </a:spcAft>
              <a:buSzPts val="1100"/>
              <a:buChar char="○"/>
            </a:pPr>
            <a:r>
              <a:rPr lang="en"/>
              <a:t>American Society for Microbiology says minimum BSL-2 (for diagnostic)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Microbiology &amp; </a:t>
            </a:r>
            <a:r>
              <a:rPr lang="en"/>
              <a:t>clinical presentation</a:t>
            </a:r>
            <a:endParaRPr/>
          </a:p>
        </p:txBody>
      </p:sp>
      <p:sp>
        <p:nvSpPr>
          <p:cNvPr id="283" name="Google Shape;283;p37"/>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84" name="Google Shape;284;p37"/>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Describe the</a:t>
            </a:r>
            <a:r>
              <a:rPr lang="en">
                <a:solidFill>
                  <a:srgbClr val="1A1A1A"/>
                </a:solidFill>
              </a:rPr>
              <a:t> </a:t>
            </a:r>
            <a:r>
              <a:rPr b="1" lang="en">
                <a:solidFill>
                  <a:srgbClr val="1A1A1A"/>
                </a:solidFill>
              </a:rPr>
              <a:t>geographic distribution</a:t>
            </a:r>
            <a:r>
              <a:rPr lang="en">
                <a:solidFill>
                  <a:srgbClr val="1A1A1A"/>
                </a:solidFill>
              </a:rPr>
              <a:t> </a:t>
            </a:r>
            <a:r>
              <a:rPr lang="en"/>
              <a:t>of Yersinia pestis</a:t>
            </a:r>
            <a:endParaRPr/>
          </a:p>
          <a:p>
            <a:pPr indent="-311150" lvl="0" marL="457200" rtl="0" algn="l">
              <a:spcBef>
                <a:spcPts val="0"/>
              </a:spcBef>
              <a:spcAft>
                <a:spcPts val="0"/>
              </a:spcAft>
              <a:buSzPts val="1300"/>
              <a:buChar char="●"/>
            </a:pPr>
            <a:r>
              <a:rPr lang="en"/>
              <a:t>Identify </a:t>
            </a:r>
            <a:r>
              <a:rPr b="1" lang="en"/>
              <a:t>vectors</a:t>
            </a:r>
            <a:r>
              <a:rPr lang="en"/>
              <a:t> and </a:t>
            </a:r>
            <a:r>
              <a:rPr b="1" lang="en"/>
              <a:t>routes of transmission </a:t>
            </a:r>
            <a:endParaRPr b="1"/>
          </a:p>
          <a:p>
            <a:pPr indent="-311150" lvl="0" marL="457200" rtl="0" algn="l">
              <a:spcBef>
                <a:spcPts val="0"/>
              </a:spcBef>
              <a:spcAft>
                <a:spcPts val="0"/>
              </a:spcAft>
              <a:buSzPts val="1300"/>
              <a:buChar char="●"/>
            </a:pPr>
            <a:r>
              <a:rPr lang="en"/>
              <a:t>Review </a:t>
            </a:r>
            <a:r>
              <a:rPr b="1" lang="en">
                <a:solidFill>
                  <a:srgbClr val="E40006"/>
                </a:solidFill>
              </a:rPr>
              <a:t>microbiology </a:t>
            </a:r>
            <a:r>
              <a:rPr lang="en"/>
              <a:t>and pathogenesis</a:t>
            </a:r>
            <a:endParaRPr/>
          </a:p>
          <a:p>
            <a:pPr indent="-311150" lvl="0" marL="457200" rtl="0" algn="l">
              <a:spcBef>
                <a:spcPts val="0"/>
              </a:spcBef>
              <a:spcAft>
                <a:spcPts val="0"/>
              </a:spcAft>
              <a:buSzPts val="1300"/>
              <a:buChar char="●"/>
            </a:pPr>
            <a:r>
              <a:rPr lang="en"/>
              <a:t>Compare the </a:t>
            </a:r>
            <a:r>
              <a:rPr b="1" lang="en">
                <a:solidFill>
                  <a:srgbClr val="E40006"/>
                </a:solidFill>
              </a:rPr>
              <a:t>clinical manifestations</a:t>
            </a:r>
            <a:r>
              <a:rPr lang="en"/>
              <a:t> of the plague</a:t>
            </a:r>
            <a:endParaRPr/>
          </a:p>
          <a:p>
            <a:pPr indent="-311150" lvl="0" marL="457200" rtl="0" algn="l">
              <a:spcBef>
                <a:spcPts val="0"/>
              </a:spcBef>
              <a:spcAft>
                <a:spcPts val="0"/>
              </a:spcAft>
              <a:buSzPts val="1300"/>
              <a:buChar char="●"/>
            </a:pPr>
            <a:r>
              <a:rPr lang="en"/>
              <a:t>Discuss </a:t>
            </a:r>
            <a:r>
              <a:rPr b="1" lang="en"/>
              <a:t>diagnostic modalities</a:t>
            </a:r>
            <a:r>
              <a:rPr lang="en"/>
              <a:t> &amp; </a:t>
            </a:r>
            <a:r>
              <a:rPr b="1" lang="en"/>
              <a:t>treatment options</a:t>
            </a:r>
            <a:endParaRPr/>
          </a:p>
        </p:txBody>
      </p:sp>
      <p:pic>
        <p:nvPicPr>
          <p:cNvPr id="285" name="Google Shape;285;p37"/>
          <p:cNvPicPr preferRelativeResize="0"/>
          <p:nvPr/>
        </p:nvPicPr>
        <p:blipFill rotWithShape="1">
          <a:blip r:embed="rId3">
            <a:alphaModFix/>
          </a:blip>
          <a:srcRect b="11561" l="12165" r="11892" t="11722"/>
          <a:stretch/>
        </p:blipFill>
        <p:spPr>
          <a:xfrm>
            <a:off x="7683800" y="102225"/>
            <a:ext cx="1300500" cy="13138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Microbiology</a:t>
            </a:r>
            <a:endParaRPr/>
          </a:p>
        </p:txBody>
      </p:sp>
      <p:sp>
        <p:nvSpPr>
          <p:cNvPr id="291" name="Google Shape;291;p38"/>
          <p:cNvSpPr txBox="1"/>
          <p:nvPr>
            <p:ph idx="1" type="body"/>
          </p:nvPr>
        </p:nvSpPr>
        <p:spPr>
          <a:xfrm>
            <a:off x="729325" y="1393075"/>
            <a:ext cx="41469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Yersinia pestis</a:t>
            </a:r>
            <a:r>
              <a:rPr lang="en"/>
              <a:t> is </a:t>
            </a:r>
            <a:r>
              <a:rPr b="1" lang="en"/>
              <a:t>gram negative (cocco)bacillus</a:t>
            </a:r>
            <a:endParaRPr b="1"/>
          </a:p>
          <a:p>
            <a:pPr indent="-311150" lvl="0" marL="457200" rtl="0" algn="l">
              <a:spcBef>
                <a:spcPts val="1200"/>
              </a:spcBef>
              <a:spcAft>
                <a:spcPts val="0"/>
              </a:spcAft>
              <a:buSzPts val="1300"/>
              <a:buChar char="●"/>
            </a:pPr>
            <a:r>
              <a:rPr lang="en"/>
              <a:t>Bipolar staining on Giemsa, Wright’s, or Wayson staining (“</a:t>
            </a:r>
            <a:r>
              <a:rPr b="1" lang="en">
                <a:solidFill>
                  <a:srgbClr val="14A44D"/>
                </a:solidFill>
              </a:rPr>
              <a:t>safety</a:t>
            </a:r>
            <a:r>
              <a:rPr b="1" lang="en">
                <a:solidFill>
                  <a:srgbClr val="14A44D"/>
                </a:solidFill>
              </a:rPr>
              <a:t> pin</a:t>
            </a:r>
            <a:r>
              <a:rPr lang="en"/>
              <a:t>”)</a:t>
            </a:r>
            <a:endParaRPr/>
          </a:p>
          <a:p>
            <a:pPr indent="-311150" lvl="0" marL="457200" rtl="0" algn="l">
              <a:spcBef>
                <a:spcPts val="0"/>
              </a:spcBef>
              <a:spcAft>
                <a:spcPts val="0"/>
              </a:spcAft>
              <a:buSzPts val="1300"/>
              <a:buChar char="●"/>
            </a:pPr>
            <a:r>
              <a:rPr lang="en"/>
              <a:t>Automated identification systems may </a:t>
            </a:r>
            <a:r>
              <a:rPr b="1" lang="en">
                <a:solidFill>
                  <a:srgbClr val="DF382C"/>
                </a:solidFill>
              </a:rPr>
              <a:t>misidentify </a:t>
            </a:r>
            <a:r>
              <a:rPr lang="en"/>
              <a:t>(e.g. Acinetobacter, PsA)</a:t>
            </a:r>
            <a:endParaRPr/>
          </a:p>
        </p:txBody>
      </p:sp>
      <p:sp>
        <p:nvSpPr>
          <p:cNvPr id="292" name="Google Shape;292;p38"/>
          <p:cNvSpPr txBox="1"/>
          <p:nvPr>
            <p:ph idx="2" type="body"/>
          </p:nvPr>
        </p:nvSpPr>
        <p:spPr>
          <a:xfrm>
            <a:off x="5028625" y="3999800"/>
            <a:ext cx="3433800" cy="421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t>https://en.wikipedia.org/wiki/Wayson_stain</a:t>
            </a:r>
            <a:endParaRPr/>
          </a:p>
        </p:txBody>
      </p:sp>
      <p:pic>
        <p:nvPicPr>
          <p:cNvPr id="293" name="Google Shape;293;p38"/>
          <p:cNvPicPr preferRelativeResize="0"/>
          <p:nvPr/>
        </p:nvPicPr>
        <p:blipFill>
          <a:blip r:embed="rId3">
            <a:alphaModFix/>
          </a:blip>
          <a:stretch>
            <a:fillRect/>
          </a:stretch>
        </p:blipFill>
        <p:spPr>
          <a:xfrm>
            <a:off x="5028625" y="1470550"/>
            <a:ext cx="3433774" cy="2523825"/>
          </a:xfrm>
          <a:prstGeom prst="rect">
            <a:avLst/>
          </a:prstGeom>
          <a:noFill/>
          <a:ln>
            <a:noFill/>
          </a:ln>
        </p:spPr>
      </p:pic>
      <p:sp>
        <p:nvSpPr>
          <p:cNvPr id="294" name="Google Shape;294;p38"/>
          <p:cNvSpPr/>
          <p:nvPr/>
        </p:nvSpPr>
        <p:spPr>
          <a:xfrm>
            <a:off x="7211900" y="2712775"/>
            <a:ext cx="742200" cy="535200"/>
          </a:xfrm>
          <a:prstGeom prst="ellipse">
            <a:avLst/>
          </a:prstGeom>
          <a:noFill/>
          <a:ln cap="flat" cmpd="sng" w="28575">
            <a:solidFill>
              <a:srgbClr val="14A4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 name="Google Shape;295;p38"/>
          <p:cNvSpPr/>
          <p:nvPr/>
        </p:nvSpPr>
        <p:spPr>
          <a:xfrm>
            <a:off x="1415650" y="3421125"/>
            <a:ext cx="2430300" cy="6915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DC4C64"/>
                </a:solidFill>
                <a:latin typeface="Open Sans"/>
                <a:ea typeface="Open Sans"/>
                <a:cs typeface="Open Sans"/>
                <a:sym typeface="Open Sans"/>
              </a:rPr>
              <a:t>Once again, </a:t>
            </a:r>
            <a:r>
              <a:rPr b="1" lang="en" sz="1200">
                <a:solidFill>
                  <a:srgbClr val="DC4C64"/>
                </a:solidFill>
                <a:latin typeface="Open Sans"/>
                <a:ea typeface="Open Sans"/>
                <a:cs typeface="Open Sans"/>
                <a:sym typeface="Open Sans"/>
              </a:rPr>
              <a:t>tell the lab</a:t>
            </a:r>
            <a:r>
              <a:rPr lang="en" sz="1200">
                <a:solidFill>
                  <a:srgbClr val="DC4C64"/>
                </a:solidFill>
                <a:latin typeface="Open Sans"/>
                <a:ea typeface="Open Sans"/>
                <a:cs typeface="Open Sans"/>
                <a:sym typeface="Open Sans"/>
              </a:rPr>
              <a:t> if there is concern for </a:t>
            </a:r>
            <a:r>
              <a:rPr i="1" lang="en" sz="1200">
                <a:solidFill>
                  <a:srgbClr val="DC4C64"/>
                </a:solidFill>
                <a:latin typeface="Open Sans"/>
                <a:ea typeface="Open Sans"/>
                <a:cs typeface="Open Sans"/>
                <a:sym typeface="Open Sans"/>
              </a:rPr>
              <a:t>Y pestis</a:t>
            </a:r>
            <a:r>
              <a:rPr lang="en" sz="1200">
                <a:solidFill>
                  <a:srgbClr val="DC4C64"/>
                </a:solidFill>
                <a:latin typeface="Open Sans"/>
                <a:ea typeface="Open Sans"/>
                <a:cs typeface="Open Sans"/>
                <a:sym typeface="Open Sans"/>
              </a:rPr>
              <a:t> </a:t>
            </a:r>
            <a:r>
              <a:rPr lang="en" sz="1200">
                <a:solidFill>
                  <a:srgbClr val="9FA6B2"/>
                </a:solidFill>
                <a:latin typeface="Open Sans"/>
                <a:ea typeface="Open Sans"/>
                <a:cs typeface="Open Sans"/>
                <a:sym typeface="Open Sans"/>
              </a:rPr>
              <a:t>(for multiple reasons)</a:t>
            </a:r>
            <a:endParaRPr sz="1200">
              <a:solidFill>
                <a:srgbClr val="DC4C64"/>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Clinical syndromes</a:t>
            </a:r>
            <a:endParaRPr/>
          </a:p>
        </p:txBody>
      </p:sp>
      <p:sp>
        <p:nvSpPr>
          <p:cNvPr id="301" name="Google Shape;301;p39"/>
          <p:cNvSpPr/>
          <p:nvPr/>
        </p:nvSpPr>
        <p:spPr>
          <a:xfrm>
            <a:off x="729450" y="1415950"/>
            <a:ext cx="3486000" cy="16119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F5AA2"/>
                </a:solidFill>
                <a:latin typeface="Open Sans"/>
                <a:ea typeface="Open Sans"/>
                <a:cs typeface="Open Sans"/>
                <a:sym typeface="Open Sans"/>
              </a:rPr>
              <a:t>Bubonic plague</a:t>
            </a:r>
            <a:r>
              <a:rPr lang="en" sz="1200">
                <a:solidFill>
                  <a:srgbClr val="3B71CA"/>
                </a:solidFill>
                <a:latin typeface="Open Sans"/>
                <a:ea typeface="Open Sans"/>
                <a:cs typeface="Open Sans"/>
                <a:sym typeface="Open Sans"/>
              </a:rPr>
              <a:t> (80-95%)</a:t>
            </a:r>
            <a:endParaRPr sz="1200">
              <a:solidFill>
                <a:srgbClr val="3B71C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Sudden onset of fever +/- headache ⇒ severe </a:t>
            </a:r>
            <a:r>
              <a:rPr i="1" lang="en" sz="1200">
                <a:solidFill>
                  <a:srgbClr val="1A1A1A"/>
                </a:solidFill>
                <a:latin typeface="Open Sans"/>
                <a:ea typeface="Open Sans"/>
                <a:cs typeface="Open Sans"/>
                <a:sym typeface="Open Sans"/>
              </a:rPr>
              <a:t>nonfluctuant</a:t>
            </a:r>
            <a:r>
              <a:rPr lang="en" sz="1200">
                <a:solidFill>
                  <a:srgbClr val="1A1A1A"/>
                </a:solidFill>
                <a:latin typeface="Open Sans"/>
                <a:ea typeface="Open Sans"/>
                <a:cs typeface="Open Sans"/>
                <a:sym typeface="Open Sans"/>
              </a:rPr>
              <a:t> </a:t>
            </a:r>
            <a:r>
              <a:rPr b="1" lang="en" sz="1200">
                <a:solidFill>
                  <a:srgbClr val="1A1A1A"/>
                </a:solidFill>
                <a:latin typeface="Open Sans"/>
                <a:ea typeface="Open Sans"/>
                <a:cs typeface="Open Sans"/>
                <a:sym typeface="Open Sans"/>
              </a:rPr>
              <a:t>painful lymphadenopathy</a:t>
            </a:r>
            <a:endParaRPr b="1"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Often </a:t>
            </a:r>
            <a:r>
              <a:rPr lang="en" sz="1200">
                <a:solidFill>
                  <a:srgbClr val="1A1A1A"/>
                </a:solidFill>
                <a:latin typeface="Open Sans"/>
                <a:ea typeface="Open Sans"/>
                <a:cs typeface="Open Sans"/>
                <a:sym typeface="Open Sans"/>
              </a:rPr>
              <a:t>inguinal</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Epitrochlear buboes a/w cats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Untreated, 50% develop to </a:t>
            </a:r>
            <a:r>
              <a:rPr b="1" lang="en" sz="1200">
                <a:solidFill>
                  <a:srgbClr val="B03D50"/>
                </a:solidFill>
                <a:latin typeface="Open Sans"/>
                <a:ea typeface="Open Sans"/>
                <a:cs typeface="Open Sans"/>
                <a:sym typeface="Open Sans"/>
              </a:rPr>
              <a:t>s</a:t>
            </a:r>
            <a:r>
              <a:rPr b="1" lang="en" sz="1200">
                <a:solidFill>
                  <a:srgbClr val="B03D50"/>
                </a:solidFill>
                <a:latin typeface="Open Sans"/>
                <a:ea typeface="Open Sans"/>
                <a:cs typeface="Open Sans"/>
                <a:sym typeface="Open Sans"/>
              </a:rPr>
              <a:t>epticemic plague</a:t>
            </a:r>
            <a:endParaRPr sz="1200">
              <a:solidFill>
                <a:srgbClr val="1A1A1A"/>
              </a:solidFill>
              <a:latin typeface="Open Sans"/>
              <a:ea typeface="Open Sans"/>
              <a:cs typeface="Open Sans"/>
              <a:sym typeface="Open Sans"/>
            </a:endParaRPr>
          </a:p>
        </p:txBody>
      </p:sp>
      <p:pic>
        <p:nvPicPr>
          <p:cNvPr id="302" name="Google Shape;302;p39"/>
          <p:cNvPicPr preferRelativeResize="0"/>
          <p:nvPr/>
        </p:nvPicPr>
        <p:blipFill>
          <a:blip r:embed="rId3">
            <a:alphaModFix/>
          </a:blip>
          <a:stretch>
            <a:fillRect/>
          </a:stretch>
        </p:blipFill>
        <p:spPr>
          <a:xfrm>
            <a:off x="5059100" y="542674"/>
            <a:ext cx="3822401" cy="2517325"/>
          </a:xfrm>
          <a:prstGeom prst="rect">
            <a:avLst/>
          </a:prstGeom>
          <a:noFill/>
          <a:ln>
            <a:noFill/>
          </a:ln>
        </p:spPr>
      </p:pic>
      <p:pic>
        <p:nvPicPr>
          <p:cNvPr id="303" name="Google Shape;303;p39"/>
          <p:cNvPicPr preferRelativeResize="0"/>
          <p:nvPr/>
        </p:nvPicPr>
        <p:blipFill>
          <a:blip r:embed="rId4">
            <a:alphaModFix/>
          </a:blip>
          <a:stretch>
            <a:fillRect/>
          </a:stretch>
        </p:blipFill>
        <p:spPr>
          <a:xfrm>
            <a:off x="5360738" y="2966375"/>
            <a:ext cx="3219124" cy="2034599"/>
          </a:xfrm>
          <a:prstGeom prst="rect">
            <a:avLst/>
          </a:prstGeom>
          <a:noFill/>
          <a:ln>
            <a:noFill/>
          </a:ln>
        </p:spPr>
      </p:pic>
      <p:sp>
        <p:nvSpPr>
          <p:cNvPr id="304" name="Google Shape;304;p39"/>
          <p:cNvSpPr/>
          <p:nvPr/>
        </p:nvSpPr>
        <p:spPr>
          <a:xfrm>
            <a:off x="695550" y="3500075"/>
            <a:ext cx="3486000" cy="9672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Septicemic plague </a:t>
            </a:r>
            <a:r>
              <a:rPr lang="en" sz="1200">
                <a:solidFill>
                  <a:srgbClr val="DC4C64"/>
                </a:solidFill>
                <a:latin typeface="Open Sans"/>
                <a:ea typeface="Open Sans"/>
                <a:cs typeface="Open Sans"/>
                <a:sym typeface="Open Sans"/>
              </a:rPr>
              <a:t>(10-20%)</a:t>
            </a:r>
            <a:endParaRPr sz="1200">
              <a:solidFill>
                <a:srgbClr val="DC4C64"/>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AKA </a:t>
            </a:r>
            <a:r>
              <a:rPr i="1" lang="en" sz="1200">
                <a:solidFill>
                  <a:srgbClr val="1A1A1A"/>
                </a:solidFill>
                <a:latin typeface="Open Sans"/>
                <a:ea typeface="Open Sans"/>
                <a:cs typeface="Open Sans"/>
                <a:sym typeface="Open Sans"/>
              </a:rPr>
              <a:t>Yersinia pestis</a:t>
            </a:r>
            <a:r>
              <a:rPr lang="en" sz="1200">
                <a:solidFill>
                  <a:srgbClr val="1A1A1A"/>
                </a:solidFill>
                <a:latin typeface="Open Sans"/>
                <a:ea typeface="Open Sans"/>
                <a:cs typeface="Open Sans"/>
                <a:sym typeface="Open Sans"/>
              </a:rPr>
              <a:t> bacteremia</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Very sick w/o localizing symptoms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Progresses to DIC w/ multiorgan failure</a:t>
            </a:r>
            <a:endParaRPr sz="1200">
              <a:solidFill>
                <a:srgbClr val="1A1A1A"/>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Clinical syndromes</a:t>
            </a:r>
            <a:endParaRPr/>
          </a:p>
        </p:txBody>
      </p:sp>
      <p:sp>
        <p:nvSpPr>
          <p:cNvPr id="310" name="Google Shape;310;p40"/>
          <p:cNvSpPr/>
          <p:nvPr/>
        </p:nvSpPr>
        <p:spPr>
          <a:xfrm>
            <a:off x="729450" y="1415950"/>
            <a:ext cx="3486000" cy="16119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F5AA2"/>
                </a:solidFill>
                <a:latin typeface="Open Sans"/>
                <a:ea typeface="Open Sans"/>
                <a:cs typeface="Open Sans"/>
                <a:sym typeface="Open Sans"/>
              </a:rPr>
              <a:t>Bubonic plague</a:t>
            </a:r>
            <a:r>
              <a:rPr lang="en" sz="1200">
                <a:solidFill>
                  <a:srgbClr val="3B71CA"/>
                </a:solidFill>
                <a:latin typeface="Open Sans"/>
                <a:ea typeface="Open Sans"/>
                <a:cs typeface="Open Sans"/>
                <a:sym typeface="Open Sans"/>
              </a:rPr>
              <a:t> (80-95%)</a:t>
            </a:r>
            <a:endParaRPr sz="1200">
              <a:solidFill>
                <a:srgbClr val="3B71C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Sudden onset of fever +/- headache ⇒ severe </a:t>
            </a:r>
            <a:r>
              <a:rPr i="1" lang="en" sz="1200">
                <a:solidFill>
                  <a:srgbClr val="1A1A1A"/>
                </a:solidFill>
                <a:latin typeface="Open Sans"/>
                <a:ea typeface="Open Sans"/>
                <a:cs typeface="Open Sans"/>
                <a:sym typeface="Open Sans"/>
              </a:rPr>
              <a:t>nonfluctuant</a:t>
            </a:r>
            <a:r>
              <a:rPr lang="en" sz="1200">
                <a:solidFill>
                  <a:srgbClr val="1A1A1A"/>
                </a:solidFill>
                <a:latin typeface="Open Sans"/>
                <a:ea typeface="Open Sans"/>
                <a:cs typeface="Open Sans"/>
                <a:sym typeface="Open Sans"/>
              </a:rPr>
              <a:t> </a:t>
            </a:r>
            <a:r>
              <a:rPr b="1" lang="en" sz="1200">
                <a:solidFill>
                  <a:srgbClr val="1A1A1A"/>
                </a:solidFill>
                <a:latin typeface="Open Sans"/>
                <a:ea typeface="Open Sans"/>
                <a:cs typeface="Open Sans"/>
                <a:sym typeface="Open Sans"/>
              </a:rPr>
              <a:t>painful lymphadenopathy</a:t>
            </a:r>
            <a:endParaRPr b="1"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Often inguinal</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Epitrochlear buboes a/w cats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Untreated, 50% develop to </a:t>
            </a:r>
            <a:r>
              <a:rPr b="1" lang="en" sz="1200">
                <a:solidFill>
                  <a:srgbClr val="B03D50"/>
                </a:solidFill>
                <a:latin typeface="Open Sans"/>
                <a:ea typeface="Open Sans"/>
                <a:cs typeface="Open Sans"/>
                <a:sym typeface="Open Sans"/>
              </a:rPr>
              <a:t>septicemic plague</a:t>
            </a:r>
            <a:endParaRPr sz="1200">
              <a:solidFill>
                <a:srgbClr val="1A1A1A"/>
              </a:solidFill>
              <a:latin typeface="Open Sans"/>
              <a:ea typeface="Open Sans"/>
              <a:cs typeface="Open Sans"/>
              <a:sym typeface="Open Sans"/>
            </a:endParaRPr>
          </a:p>
        </p:txBody>
      </p:sp>
      <p:pic>
        <p:nvPicPr>
          <p:cNvPr id="311" name="Google Shape;311;p40"/>
          <p:cNvPicPr preferRelativeResize="0"/>
          <p:nvPr/>
        </p:nvPicPr>
        <p:blipFill rotWithShape="1">
          <a:blip r:embed="rId3">
            <a:alphaModFix/>
          </a:blip>
          <a:srcRect b="48030" l="0" r="0" t="0"/>
          <a:stretch/>
        </p:blipFill>
        <p:spPr>
          <a:xfrm>
            <a:off x="4336050" y="741102"/>
            <a:ext cx="4666374" cy="2961608"/>
          </a:xfrm>
          <a:prstGeom prst="rect">
            <a:avLst/>
          </a:prstGeom>
          <a:noFill/>
          <a:ln>
            <a:noFill/>
          </a:ln>
        </p:spPr>
      </p:pic>
      <p:sp>
        <p:nvSpPr>
          <p:cNvPr id="312" name="Google Shape;312;p40"/>
          <p:cNvSpPr/>
          <p:nvPr/>
        </p:nvSpPr>
        <p:spPr>
          <a:xfrm>
            <a:off x="4669738" y="3865950"/>
            <a:ext cx="3999000" cy="907800"/>
          </a:xfrm>
          <a:prstGeom prst="rect">
            <a:avLst/>
          </a:prstGeom>
          <a:solidFill>
            <a:srgbClr val="E5F4F8"/>
          </a:solidFill>
          <a:ln cap="flat" cmpd="sng" w="9525">
            <a:solidFill>
              <a:srgbClr val="3B7E94"/>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Sepsis and immune evasion </a:t>
            </a:r>
            <a:r>
              <a:rPr b="1" lang="en" sz="1100">
                <a:solidFill>
                  <a:srgbClr val="DF382C"/>
                </a:solidFill>
                <a:latin typeface="Open Sans"/>
                <a:ea typeface="Open Sans"/>
                <a:cs typeface="Open Sans"/>
                <a:sym typeface="Open Sans"/>
              </a:rPr>
              <a:t>mediated by temp</a:t>
            </a:r>
            <a:endParaRPr b="1" sz="1100">
              <a:solidFill>
                <a:srgbClr val="DF382C"/>
              </a:solidFill>
              <a:latin typeface="Open Sans"/>
              <a:ea typeface="Open Sans"/>
              <a:cs typeface="Open Sans"/>
              <a:sym typeface="Open Sans"/>
            </a:endParaRPr>
          </a:p>
          <a:p>
            <a:pPr indent="-298450" lvl="0" marL="457200" rtl="0" algn="l">
              <a:spcBef>
                <a:spcPts val="0"/>
              </a:spcBef>
              <a:spcAft>
                <a:spcPts val="0"/>
              </a:spcAft>
              <a:buClr>
                <a:srgbClr val="1A1A1A"/>
              </a:buClr>
              <a:buSzPts val="1100"/>
              <a:buFont typeface="Open Sans"/>
              <a:buChar char="●"/>
            </a:pPr>
            <a:r>
              <a:rPr lang="en" sz="1200">
                <a:solidFill>
                  <a:srgbClr val="404247"/>
                </a:solidFill>
                <a:latin typeface="Open Sans"/>
                <a:ea typeface="Open Sans"/>
                <a:cs typeface="Open Sans"/>
                <a:sym typeface="Open Sans"/>
              </a:rPr>
              <a:t>at 37 C ⇒ ↑ </a:t>
            </a:r>
            <a:r>
              <a:rPr b="1" lang="en" sz="1200">
                <a:solidFill>
                  <a:srgbClr val="404247"/>
                </a:solidFill>
                <a:latin typeface="Open Sans"/>
                <a:ea typeface="Open Sans"/>
                <a:cs typeface="Open Sans"/>
                <a:sym typeface="Open Sans"/>
              </a:rPr>
              <a:t>F1 </a:t>
            </a:r>
            <a:r>
              <a:rPr b="1" lang="en" sz="1100">
                <a:solidFill>
                  <a:srgbClr val="1A1A1A"/>
                </a:solidFill>
                <a:latin typeface="Open Sans"/>
                <a:ea typeface="Open Sans"/>
                <a:cs typeface="Open Sans"/>
                <a:sym typeface="Open Sans"/>
              </a:rPr>
              <a:t>antigen </a:t>
            </a:r>
            <a:r>
              <a:rPr b="1" lang="en" sz="1200">
                <a:solidFill>
                  <a:srgbClr val="404247"/>
                </a:solidFill>
                <a:latin typeface="Open Sans"/>
                <a:ea typeface="Open Sans"/>
                <a:cs typeface="Open Sans"/>
                <a:sym typeface="Open Sans"/>
              </a:rPr>
              <a:t>expression</a:t>
            </a:r>
            <a:r>
              <a:rPr lang="en" sz="1200">
                <a:solidFill>
                  <a:srgbClr val="404247"/>
                </a:solidFill>
                <a:latin typeface="Open Sans"/>
                <a:ea typeface="Open Sans"/>
                <a:cs typeface="Open Sans"/>
                <a:sym typeface="Open Sans"/>
              </a:rPr>
              <a:t> &amp; ↑ LPS</a:t>
            </a:r>
            <a:endParaRPr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04247"/>
              </a:solidFill>
              <a:latin typeface="Open Sans"/>
              <a:ea typeface="Open Sans"/>
              <a:cs typeface="Open Sans"/>
              <a:sym typeface="Open Sans"/>
            </a:endParaRPr>
          </a:p>
          <a:p>
            <a:pPr indent="0" lvl="0" marL="0" rtl="0" algn="l">
              <a:spcBef>
                <a:spcPts val="0"/>
              </a:spcBef>
              <a:spcAft>
                <a:spcPts val="0"/>
              </a:spcAft>
              <a:buNone/>
            </a:pPr>
            <a:r>
              <a:rPr lang="en" sz="1200">
                <a:solidFill>
                  <a:srgbClr val="404247"/>
                </a:solidFill>
                <a:latin typeface="Open Sans"/>
                <a:ea typeface="Open Sans"/>
                <a:cs typeface="Open Sans"/>
                <a:sym typeface="Open Sans"/>
              </a:rPr>
              <a:t>Nature Gene - Demeure (2019) [1.3]</a:t>
            </a:r>
            <a:endParaRPr sz="1200">
              <a:solidFill>
                <a:srgbClr val="404247"/>
              </a:solidFill>
              <a:latin typeface="Open Sans"/>
              <a:ea typeface="Open Sans"/>
              <a:cs typeface="Open Sans"/>
              <a:sym typeface="Open Sans"/>
            </a:endParaRPr>
          </a:p>
        </p:txBody>
      </p:sp>
      <p:sp>
        <p:nvSpPr>
          <p:cNvPr id="313" name="Google Shape;313;p40"/>
          <p:cNvSpPr/>
          <p:nvPr/>
        </p:nvSpPr>
        <p:spPr>
          <a:xfrm>
            <a:off x="695550" y="3500075"/>
            <a:ext cx="3486000" cy="9672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Septicemic plague </a:t>
            </a:r>
            <a:r>
              <a:rPr lang="en" sz="1200">
                <a:solidFill>
                  <a:srgbClr val="DC4C64"/>
                </a:solidFill>
                <a:latin typeface="Open Sans"/>
                <a:ea typeface="Open Sans"/>
                <a:cs typeface="Open Sans"/>
                <a:sym typeface="Open Sans"/>
              </a:rPr>
              <a:t>(10-20%)</a:t>
            </a:r>
            <a:endParaRPr sz="1200">
              <a:solidFill>
                <a:srgbClr val="DC4C64"/>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AKA </a:t>
            </a:r>
            <a:r>
              <a:rPr i="1" lang="en" sz="1200">
                <a:solidFill>
                  <a:srgbClr val="1A1A1A"/>
                </a:solidFill>
                <a:latin typeface="Open Sans"/>
                <a:ea typeface="Open Sans"/>
                <a:cs typeface="Open Sans"/>
                <a:sym typeface="Open Sans"/>
              </a:rPr>
              <a:t>Yersinia pestis</a:t>
            </a:r>
            <a:r>
              <a:rPr lang="en" sz="1200">
                <a:solidFill>
                  <a:srgbClr val="1A1A1A"/>
                </a:solidFill>
                <a:latin typeface="Open Sans"/>
                <a:ea typeface="Open Sans"/>
                <a:cs typeface="Open Sans"/>
                <a:sym typeface="Open Sans"/>
              </a:rPr>
              <a:t> bacteremia</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Very sick w/o localizing symptoms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Progresses to DIC w/ multiorgan failure</a:t>
            </a:r>
            <a:endParaRPr sz="1200">
              <a:solidFill>
                <a:srgbClr val="1A1A1A"/>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Clinical syndromes</a:t>
            </a:r>
            <a:endParaRPr/>
          </a:p>
        </p:txBody>
      </p:sp>
      <p:sp>
        <p:nvSpPr>
          <p:cNvPr id="319" name="Google Shape;319;p41"/>
          <p:cNvSpPr/>
          <p:nvPr/>
        </p:nvSpPr>
        <p:spPr>
          <a:xfrm>
            <a:off x="729450" y="1415950"/>
            <a:ext cx="3486000" cy="16119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F5AA2"/>
                </a:solidFill>
                <a:latin typeface="Open Sans"/>
                <a:ea typeface="Open Sans"/>
                <a:cs typeface="Open Sans"/>
                <a:sym typeface="Open Sans"/>
              </a:rPr>
              <a:t>Bubonic plague</a:t>
            </a:r>
            <a:r>
              <a:rPr lang="en" sz="1200">
                <a:solidFill>
                  <a:srgbClr val="3B71CA"/>
                </a:solidFill>
                <a:latin typeface="Open Sans"/>
                <a:ea typeface="Open Sans"/>
                <a:cs typeface="Open Sans"/>
                <a:sym typeface="Open Sans"/>
              </a:rPr>
              <a:t> (80-95%)</a:t>
            </a:r>
            <a:endParaRPr sz="1200">
              <a:solidFill>
                <a:srgbClr val="3B71C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Sudden onset of fever +/- headache ⇒ severe </a:t>
            </a:r>
            <a:r>
              <a:rPr i="1" lang="en" sz="1200">
                <a:solidFill>
                  <a:srgbClr val="1A1A1A"/>
                </a:solidFill>
                <a:latin typeface="Open Sans"/>
                <a:ea typeface="Open Sans"/>
                <a:cs typeface="Open Sans"/>
                <a:sym typeface="Open Sans"/>
              </a:rPr>
              <a:t>nonfluctuant</a:t>
            </a:r>
            <a:r>
              <a:rPr lang="en" sz="1200">
                <a:solidFill>
                  <a:srgbClr val="1A1A1A"/>
                </a:solidFill>
                <a:latin typeface="Open Sans"/>
                <a:ea typeface="Open Sans"/>
                <a:cs typeface="Open Sans"/>
                <a:sym typeface="Open Sans"/>
              </a:rPr>
              <a:t> </a:t>
            </a:r>
            <a:r>
              <a:rPr b="1" lang="en" sz="1200">
                <a:solidFill>
                  <a:srgbClr val="1A1A1A"/>
                </a:solidFill>
                <a:latin typeface="Open Sans"/>
                <a:ea typeface="Open Sans"/>
                <a:cs typeface="Open Sans"/>
                <a:sym typeface="Open Sans"/>
              </a:rPr>
              <a:t>painful lymphadenopathy</a:t>
            </a:r>
            <a:endParaRPr b="1"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Often inguinal</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Epitrochlear buboes a/w cats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Untreated, 50% develop to </a:t>
            </a:r>
            <a:r>
              <a:rPr b="1" lang="en" sz="1200">
                <a:solidFill>
                  <a:srgbClr val="B03D50"/>
                </a:solidFill>
                <a:latin typeface="Open Sans"/>
                <a:ea typeface="Open Sans"/>
                <a:cs typeface="Open Sans"/>
                <a:sym typeface="Open Sans"/>
              </a:rPr>
              <a:t>septicemic plague</a:t>
            </a:r>
            <a:endParaRPr sz="1200">
              <a:solidFill>
                <a:srgbClr val="1A1A1A"/>
              </a:solidFill>
              <a:latin typeface="Open Sans"/>
              <a:ea typeface="Open Sans"/>
              <a:cs typeface="Open Sans"/>
              <a:sym typeface="Open Sans"/>
            </a:endParaRPr>
          </a:p>
        </p:txBody>
      </p:sp>
      <p:sp>
        <p:nvSpPr>
          <p:cNvPr id="320" name="Google Shape;320;p41"/>
          <p:cNvSpPr/>
          <p:nvPr/>
        </p:nvSpPr>
        <p:spPr>
          <a:xfrm>
            <a:off x="695550" y="3500075"/>
            <a:ext cx="3486000" cy="9672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Septicemic plague </a:t>
            </a:r>
            <a:r>
              <a:rPr lang="en" sz="1200">
                <a:solidFill>
                  <a:srgbClr val="DC4C64"/>
                </a:solidFill>
                <a:latin typeface="Open Sans"/>
                <a:ea typeface="Open Sans"/>
                <a:cs typeface="Open Sans"/>
                <a:sym typeface="Open Sans"/>
              </a:rPr>
              <a:t>(10-20%)</a:t>
            </a:r>
            <a:endParaRPr sz="1200">
              <a:solidFill>
                <a:srgbClr val="DC4C64"/>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AKA </a:t>
            </a:r>
            <a:r>
              <a:rPr i="1" lang="en" sz="1200">
                <a:solidFill>
                  <a:srgbClr val="1A1A1A"/>
                </a:solidFill>
                <a:latin typeface="Open Sans"/>
                <a:ea typeface="Open Sans"/>
                <a:cs typeface="Open Sans"/>
                <a:sym typeface="Open Sans"/>
              </a:rPr>
              <a:t>Yersinia pestis</a:t>
            </a:r>
            <a:r>
              <a:rPr lang="en" sz="1200">
                <a:solidFill>
                  <a:srgbClr val="1A1A1A"/>
                </a:solidFill>
                <a:latin typeface="Open Sans"/>
                <a:ea typeface="Open Sans"/>
                <a:cs typeface="Open Sans"/>
                <a:sym typeface="Open Sans"/>
              </a:rPr>
              <a:t> bacteremia</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Very sick w/o localizing symptoms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Progresses to DIC w/ multiorgan failure</a:t>
            </a:r>
            <a:endParaRPr sz="1200">
              <a:solidFill>
                <a:srgbClr val="1A1A1A"/>
              </a:solidFill>
              <a:latin typeface="Open Sans"/>
              <a:ea typeface="Open Sans"/>
              <a:cs typeface="Open Sans"/>
              <a:sym typeface="Open Sans"/>
            </a:endParaRPr>
          </a:p>
        </p:txBody>
      </p:sp>
      <p:sp>
        <p:nvSpPr>
          <p:cNvPr id="321" name="Google Shape;321;p41"/>
          <p:cNvSpPr/>
          <p:nvPr/>
        </p:nvSpPr>
        <p:spPr>
          <a:xfrm>
            <a:off x="4643600" y="1069900"/>
            <a:ext cx="3486000" cy="2123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Pneumonic plague</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u="sng">
                <a:solidFill>
                  <a:srgbClr val="1A1A1A"/>
                </a:solidFill>
                <a:latin typeface="Open Sans"/>
                <a:ea typeface="Open Sans"/>
                <a:cs typeface="Open Sans"/>
                <a:sym typeface="Open Sans"/>
              </a:rPr>
              <a:t>Primary</a:t>
            </a:r>
            <a:r>
              <a:rPr lang="en" sz="1200">
                <a:solidFill>
                  <a:srgbClr val="1A1A1A"/>
                </a:solidFill>
                <a:latin typeface="Open Sans"/>
                <a:ea typeface="Open Sans"/>
                <a:cs typeface="Open Sans"/>
                <a:sym typeface="Open Sans"/>
              </a:rPr>
              <a:t>: from inhalation, luckily is rare</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Rapid onset of severe pneumonia </a:t>
            </a:r>
            <a:endParaRPr sz="1200">
              <a:solidFill>
                <a:srgbClr val="1A1A1A"/>
              </a:solidFill>
              <a:latin typeface="Open Sans"/>
              <a:ea typeface="Open Sans"/>
              <a:cs typeface="Open Sans"/>
              <a:sym typeface="Open Sans"/>
            </a:endParaRPr>
          </a:p>
          <a:p>
            <a:pPr indent="-298450" lvl="1" marL="914400" rtl="0" algn="l">
              <a:spcBef>
                <a:spcPts val="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High fever, cough, hypoxemia, hemoptysis</a:t>
            </a:r>
            <a:endParaRPr sz="11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If untreated, death within days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 </a:t>
            </a:r>
            <a:endParaRPr sz="9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u="sng">
                <a:solidFill>
                  <a:srgbClr val="1A1A1A"/>
                </a:solidFill>
                <a:latin typeface="Open Sans"/>
                <a:ea typeface="Open Sans"/>
                <a:cs typeface="Open Sans"/>
                <a:sym typeface="Open Sans"/>
              </a:rPr>
              <a:t>Secondary</a:t>
            </a:r>
            <a:r>
              <a:rPr lang="en" sz="1200">
                <a:solidFill>
                  <a:srgbClr val="1A1A1A"/>
                </a:solidFill>
                <a:latin typeface="Open Sans"/>
                <a:ea typeface="Open Sans"/>
                <a:cs typeface="Open Sans"/>
                <a:sym typeface="Open Sans"/>
              </a:rPr>
              <a:t>: (develops in 10% of cases)</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Often 2/2 untreated </a:t>
            </a:r>
            <a:r>
              <a:rPr b="1" lang="en" sz="1200">
                <a:solidFill>
                  <a:srgbClr val="2F5AA2"/>
                </a:solidFill>
                <a:latin typeface="Open Sans"/>
                <a:ea typeface="Open Sans"/>
                <a:cs typeface="Open Sans"/>
                <a:sym typeface="Open Sans"/>
              </a:rPr>
              <a:t>bubonic plague</a:t>
            </a:r>
            <a:r>
              <a:rPr lang="en" sz="1200">
                <a:solidFill>
                  <a:srgbClr val="1A1A1A"/>
                </a:solidFill>
                <a:latin typeface="Open Sans"/>
                <a:ea typeface="Open Sans"/>
                <a:cs typeface="Open Sans"/>
                <a:sym typeface="Open Sans"/>
              </a:rPr>
              <a:t> w/ hematologic seeding</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Similar manifestations to primary</a:t>
            </a:r>
            <a:endParaRPr sz="1200">
              <a:solidFill>
                <a:srgbClr val="1A1A1A"/>
              </a:solidFill>
              <a:latin typeface="Open Sans"/>
              <a:ea typeface="Open Sans"/>
              <a:cs typeface="Open Sans"/>
              <a:sym typeface="Open Sans"/>
            </a:endParaRPr>
          </a:p>
        </p:txBody>
      </p:sp>
      <p:sp>
        <p:nvSpPr>
          <p:cNvPr id="322" name="Google Shape;322;p41"/>
          <p:cNvSpPr/>
          <p:nvPr/>
        </p:nvSpPr>
        <p:spPr>
          <a:xfrm>
            <a:off x="4643600" y="3500075"/>
            <a:ext cx="3486000" cy="1392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Other / Misc</a:t>
            </a:r>
            <a:endParaRPr b="1" sz="1200">
              <a:solidFill>
                <a:srgbClr val="404247"/>
              </a:solidFill>
              <a:latin typeface="Open Sans"/>
              <a:ea typeface="Open Sans"/>
              <a:cs typeface="Open Sans"/>
              <a:sym typeface="Open Sans"/>
            </a:endParaRPr>
          </a:p>
          <a:p>
            <a:pPr indent="-304800" lvl="0" marL="457200" rtl="0" algn="l">
              <a:spcBef>
                <a:spcPts val="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Any type can have +/- meningitis</a:t>
            </a:r>
            <a:endParaRPr sz="1200">
              <a:solidFill>
                <a:srgbClr val="404247"/>
              </a:solidFill>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solidFill>
                  <a:srgbClr val="404247"/>
                </a:solidFill>
                <a:latin typeface="Open Sans"/>
                <a:ea typeface="Open Sans"/>
                <a:cs typeface="Open Sans"/>
                <a:sym typeface="Open Sans"/>
              </a:rPr>
              <a:t>Can develop </a:t>
            </a:r>
            <a:r>
              <a:rPr b="1" lang="en" sz="1200">
                <a:solidFill>
                  <a:srgbClr val="B03D50"/>
                </a:solidFill>
                <a:latin typeface="Open Sans"/>
                <a:ea typeface="Open Sans"/>
                <a:cs typeface="Open Sans"/>
                <a:sym typeface="Open Sans"/>
              </a:rPr>
              <a:t>septicemic </a:t>
            </a:r>
            <a:r>
              <a:rPr lang="en" sz="1200">
                <a:solidFill>
                  <a:srgbClr val="404247"/>
                </a:solidFill>
                <a:latin typeface="Open Sans"/>
                <a:ea typeface="Open Sans"/>
                <a:cs typeface="Open Sans"/>
                <a:sym typeface="Open Sans"/>
              </a:rPr>
              <a:t>or </a:t>
            </a:r>
            <a:r>
              <a:rPr b="1" lang="en" sz="1200">
                <a:solidFill>
                  <a:srgbClr val="896110"/>
                </a:solidFill>
                <a:latin typeface="Open Sans"/>
                <a:ea typeface="Open Sans"/>
                <a:cs typeface="Open Sans"/>
                <a:sym typeface="Open Sans"/>
              </a:rPr>
              <a:t>pneumonic </a:t>
            </a:r>
            <a:r>
              <a:rPr lang="en" sz="1200">
                <a:solidFill>
                  <a:srgbClr val="404247"/>
                </a:solidFill>
                <a:latin typeface="Open Sans"/>
                <a:ea typeface="Open Sans"/>
                <a:cs typeface="Open Sans"/>
                <a:sym typeface="Open Sans"/>
              </a:rPr>
              <a:t>without bubos (must have ↑↑↑↑↑↑ index of suspicion)</a:t>
            </a:r>
            <a:endParaRPr sz="1200">
              <a:solidFill>
                <a:srgbClr val="404247"/>
              </a:solidFill>
              <a:latin typeface="Open Sans"/>
              <a:ea typeface="Open Sans"/>
              <a:cs typeface="Open Sans"/>
              <a:sym typeface="Open Sans"/>
            </a:endParaRPr>
          </a:p>
          <a:p>
            <a:pPr indent="-304800" lvl="0" marL="457200" rtl="0" algn="l">
              <a:spcBef>
                <a:spcPts val="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10-20% of </a:t>
            </a:r>
            <a:r>
              <a:rPr b="1" lang="en" sz="1200">
                <a:solidFill>
                  <a:srgbClr val="B03D50"/>
                </a:solidFill>
                <a:latin typeface="Open Sans"/>
                <a:ea typeface="Open Sans"/>
                <a:cs typeface="Open Sans"/>
                <a:sym typeface="Open Sans"/>
              </a:rPr>
              <a:t>septicemic </a:t>
            </a:r>
            <a:r>
              <a:rPr lang="en" sz="1200">
                <a:solidFill>
                  <a:srgbClr val="404247"/>
                </a:solidFill>
                <a:latin typeface="Open Sans"/>
                <a:ea typeface="Open Sans"/>
                <a:cs typeface="Open Sans"/>
                <a:sym typeface="Open Sans"/>
              </a:rPr>
              <a:t>have no preceding bubos</a:t>
            </a:r>
            <a:endParaRPr sz="1200">
              <a:solidFill>
                <a:srgbClr val="404247"/>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Diagnosis &amp; m</a:t>
            </a:r>
            <a:r>
              <a:rPr lang="en"/>
              <a:t>anagement</a:t>
            </a:r>
            <a:endParaRPr/>
          </a:p>
        </p:txBody>
      </p:sp>
      <p:sp>
        <p:nvSpPr>
          <p:cNvPr id="328" name="Google Shape;328;p42"/>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29" name="Google Shape;329;p42"/>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Describe the</a:t>
            </a:r>
            <a:r>
              <a:rPr lang="en">
                <a:solidFill>
                  <a:srgbClr val="1A1A1A"/>
                </a:solidFill>
              </a:rPr>
              <a:t> </a:t>
            </a:r>
            <a:r>
              <a:rPr b="1" lang="en">
                <a:solidFill>
                  <a:srgbClr val="1A1A1A"/>
                </a:solidFill>
              </a:rPr>
              <a:t>geographic distribution</a:t>
            </a:r>
            <a:r>
              <a:rPr lang="en">
                <a:solidFill>
                  <a:srgbClr val="1A1A1A"/>
                </a:solidFill>
              </a:rPr>
              <a:t> </a:t>
            </a:r>
            <a:r>
              <a:rPr lang="en"/>
              <a:t>of Yersinia pestis</a:t>
            </a:r>
            <a:endParaRPr/>
          </a:p>
          <a:p>
            <a:pPr indent="-311150" lvl="0" marL="457200" rtl="0" algn="l">
              <a:spcBef>
                <a:spcPts val="0"/>
              </a:spcBef>
              <a:spcAft>
                <a:spcPts val="0"/>
              </a:spcAft>
              <a:buSzPts val="1300"/>
              <a:buChar char="●"/>
            </a:pPr>
            <a:r>
              <a:rPr lang="en"/>
              <a:t>Identify </a:t>
            </a:r>
            <a:r>
              <a:rPr b="1" lang="en"/>
              <a:t>vectors</a:t>
            </a:r>
            <a:r>
              <a:rPr lang="en"/>
              <a:t> and </a:t>
            </a:r>
            <a:r>
              <a:rPr b="1" lang="en"/>
              <a:t>routes of transmission </a:t>
            </a:r>
            <a:endParaRPr b="1"/>
          </a:p>
          <a:p>
            <a:pPr indent="-311150" lvl="0" marL="457200" rtl="0" algn="l">
              <a:spcBef>
                <a:spcPts val="0"/>
              </a:spcBef>
              <a:spcAft>
                <a:spcPts val="0"/>
              </a:spcAft>
              <a:buSzPts val="1300"/>
              <a:buChar char="●"/>
            </a:pPr>
            <a:r>
              <a:rPr lang="en"/>
              <a:t>Review </a:t>
            </a:r>
            <a:r>
              <a:rPr b="1" lang="en"/>
              <a:t>microbiology </a:t>
            </a:r>
            <a:r>
              <a:rPr lang="en"/>
              <a:t>and </a:t>
            </a:r>
            <a:r>
              <a:rPr b="1" lang="en"/>
              <a:t>pathogenesis</a:t>
            </a:r>
            <a:endParaRPr b="1"/>
          </a:p>
          <a:p>
            <a:pPr indent="-311150" lvl="0" marL="457200" rtl="0" algn="l">
              <a:spcBef>
                <a:spcPts val="0"/>
              </a:spcBef>
              <a:spcAft>
                <a:spcPts val="0"/>
              </a:spcAft>
              <a:buSzPts val="1300"/>
              <a:buChar char="●"/>
            </a:pPr>
            <a:r>
              <a:rPr lang="en"/>
              <a:t>Compare the </a:t>
            </a:r>
            <a:r>
              <a:rPr b="1" lang="en"/>
              <a:t>clinical manifestations</a:t>
            </a:r>
            <a:r>
              <a:rPr lang="en"/>
              <a:t> of the plague</a:t>
            </a:r>
            <a:endParaRPr/>
          </a:p>
          <a:p>
            <a:pPr indent="-311150" lvl="0" marL="457200" rtl="0" algn="l">
              <a:spcBef>
                <a:spcPts val="0"/>
              </a:spcBef>
              <a:spcAft>
                <a:spcPts val="0"/>
              </a:spcAft>
              <a:buSzPts val="1300"/>
              <a:buChar char="●"/>
            </a:pPr>
            <a:r>
              <a:rPr lang="en"/>
              <a:t>Discuss </a:t>
            </a:r>
            <a:r>
              <a:rPr b="1" lang="en">
                <a:solidFill>
                  <a:srgbClr val="DF382C"/>
                </a:solidFill>
              </a:rPr>
              <a:t>diagnostic modalities</a:t>
            </a:r>
            <a:r>
              <a:rPr lang="en"/>
              <a:t> &amp; </a:t>
            </a:r>
            <a:r>
              <a:rPr b="1" lang="en">
                <a:solidFill>
                  <a:srgbClr val="DF382C"/>
                </a:solidFill>
              </a:rPr>
              <a:t>treatment options</a:t>
            </a:r>
            <a:endParaRPr>
              <a:solidFill>
                <a:srgbClr val="DF382C"/>
              </a:solidFill>
            </a:endParaRPr>
          </a:p>
        </p:txBody>
      </p:sp>
      <p:pic>
        <p:nvPicPr>
          <p:cNvPr id="330" name="Google Shape;330;p42"/>
          <p:cNvPicPr preferRelativeResize="0"/>
          <p:nvPr/>
        </p:nvPicPr>
        <p:blipFill rotWithShape="1">
          <a:blip r:embed="rId3">
            <a:alphaModFix/>
          </a:blip>
          <a:srcRect b="11561" l="12165" r="11892" t="11722"/>
          <a:stretch/>
        </p:blipFill>
        <p:spPr>
          <a:xfrm>
            <a:off x="7683800" y="102225"/>
            <a:ext cx="1300500" cy="13138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Diagnosis</a:t>
            </a:r>
            <a:endParaRPr/>
          </a:p>
        </p:txBody>
      </p:sp>
      <p:sp>
        <p:nvSpPr>
          <p:cNvPr id="336" name="Google Shape;336;p43"/>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Often will </a:t>
            </a:r>
            <a:r>
              <a:rPr b="1" lang="en"/>
              <a:t>grow on culture</a:t>
            </a:r>
            <a:r>
              <a:rPr lang="en"/>
              <a:t>, either of blood or pus / buboes</a:t>
            </a:r>
            <a:endParaRPr/>
          </a:p>
          <a:p>
            <a:pPr indent="-311150" lvl="0" marL="457200" rtl="0" algn="l">
              <a:spcBef>
                <a:spcPts val="0"/>
              </a:spcBef>
              <a:spcAft>
                <a:spcPts val="0"/>
              </a:spcAft>
              <a:buSzPts val="1300"/>
              <a:buChar char="●"/>
            </a:pPr>
            <a:r>
              <a:rPr lang="en"/>
              <a:t>40% of cases of </a:t>
            </a:r>
            <a:r>
              <a:rPr b="1" lang="en"/>
              <a:t>peripheral blood </a:t>
            </a:r>
            <a:r>
              <a:rPr b="1" lang="en"/>
              <a:t>Giemsa-</a:t>
            </a:r>
            <a:r>
              <a:rPr b="1" lang="en"/>
              <a:t>Wright stains</a:t>
            </a:r>
            <a:r>
              <a:rPr lang="en"/>
              <a:t> were positive  </a:t>
            </a:r>
            <a:endParaRPr/>
          </a:p>
          <a:p>
            <a:pPr indent="-311150" lvl="0" marL="457200" rtl="0" algn="l">
              <a:spcBef>
                <a:spcPts val="0"/>
              </a:spcBef>
              <a:spcAft>
                <a:spcPts val="0"/>
              </a:spcAft>
              <a:buSzPts val="1300"/>
              <a:buChar char="●"/>
            </a:pPr>
            <a:r>
              <a:rPr lang="en"/>
              <a:t>Rapid tests </a:t>
            </a:r>
            <a:endParaRPr/>
          </a:p>
          <a:p>
            <a:pPr indent="-298450" lvl="1" marL="914400" rtl="0" algn="l">
              <a:spcBef>
                <a:spcPts val="0"/>
              </a:spcBef>
              <a:spcAft>
                <a:spcPts val="0"/>
              </a:spcAft>
              <a:buSzPts val="1100"/>
              <a:buChar char="○"/>
            </a:pPr>
            <a:r>
              <a:rPr lang="en"/>
              <a:t>Mostly in case of bioterrorism</a:t>
            </a:r>
            <a:endParaRPr/>
          </a:p>
          <a:p>
            <a:pPr indent="-311150" lvl="0" marL="457200" rtl="0" algn="l">
              <a:spcBef>
                <a:spcPts val="0"/>
              </a:spcBef>
              <a:spcAft>
                <a:spcPts val="0"/>
              </a:spcAft>
              <a:buSzPts val="1300"/>
              <a:buChar char="●"/>
            </a:pPr>
            <a:r>
              <a:rPr lang="en"/>
              <a:t>Serologic tests </a:t>
            </a:r>
            <a:endParaRPr/>
          </a:p>
          <a:p>
            <a:pPr indent="-298450" lvl="1" marL="914400" rtl="0" algn="l">
              <a:spcBef>
                <a:spcPts val="0"/>
              </a:spcBef>
              <a:spcAft>
                <a:spcPts val="0"/>
              </a:spcAft>
              <a:buSzPts val="1100"/>
              <a:buChar char="○"/>
            </a:pPr>
            <a:r>
              <a:rPr lang="en"/>
              <a:t>Mostly helpful after the fact</a:t>
            </a:r>
            <a:endParaRPr/>
          </a:p>
        </p:txBody>
      </p:sp>
      <p:sp>
        <p:nvSpPr>
          <p:cNvPr id="337" name="Google Shape;337;p43"/>
          <p:cNvSpPr/>
          <p:nvPr/>
        </p:nvSpPr>
        <p:spPr>
          <a:xfrm>
            <a:off x="4643600" y="1393075"/>
            <a:ext cx="3774300" cy="2193300"/>
          </a:xfrm>
          <a:prstGeom prst="rect">
            <a:avLst/>
          </a:prstGeom>
          <a:solidFill>
            <a:srgbClr val="DCF1E4"/>
          </a:solidFill>
          <a:ln cap="flat" cmpd="sng" w="9525">
            <a:solidFill>
              <a:srgbClr val="0C622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C622E"/>
                </a:solidFill>
                <a:latin typeface="Open Sans"/>
                <a:ea typeface="Open Sans"/>
                <a:cs typeface="Open Sans"/>
                <a:sym typeface="Open Sans"/>
              </a:rPr>
              <a:t>Diagnostic clues</a:t>
            </a:r>
            <a:endParaRPr b="1" sz="1200">
              <a:solidFill>
                <a:srgbClr val="14A44D"/>
              </a:solidFill>
              <a:latin typeface="Open Sans"/>
              <a:ea typeface="Open Sans"/>
              <a:cs typeface="Open Sans"/>
              <a:sym typeface="Open Sans"/>
            </a:endParaRPr>
          </a:p>
          <a:p>
            <a:pPr indent="-304800" lvl="0" marL="457200" rtl="0" algn="l">
              <a:spcBef>
                <a:spcPts val="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WBC &gt;20k &amp; </a:t>
            </a:r>
            <a:r>
              <a:rPr lang="en" sz="1200">
                <a:solidFill>
                  <a:srgbClr val="404247"/>
                </a:solidFill>
                <a:latin typeface="Open Sans"/>
                <a:ea typeface="Open Sans"/>
                <a:cs typeface="Open Sans"/>
                <a:sym typeface="Open Sans"/>
              </a:rPr>
              <a:t>↓ platelets (50% of cases)</a:t>
            </a:r>
            <a:endParaRPr sz="1200">
              <a:solidFill>
                <a:srgbClr val="404247"/>
              </a:solidFill>
              <a:latin typeface="Open Sans"/>
              <a:ea typeface="Open Sans"/>
              <a:cs typeface="Open Sans"/>
              <a:sym typeface="Open Sans"/>
            </a:endParaRPr>
          </a:p>
          <a:p>
            <a:pPr indent="-304800" lvl="0" marL="457200" rtl="0" algn="l">
              <a:spcBef>
                <a:spcPts val="600"/>
              </a:spcBef>
              <a:spcAft>
                <a:spcPts val="0"/>
              </a:spcAft>
              <a:buClr>
                <a:srgbClr val="404247"/>
              </a:buClr>
              <a:buSzPts val="1200"/>
              <a:buFont typeface="Open Sans"/>
              <a:buChar char="●"/>
            </a:pPr>
            <a:r>
              <a:rPr b="1" lang="en" sz="1200">
                <a:solidFill>
                  <a:srgbClr val="E40006"/>
                </a:solidFill>
                <a:latin typeface="Open Sans"/>
                <a:ea typeface="Open Sans"/>
                <a:cs typeface="Open Sans"/>
                <a:sym typeface="Open Sans"/>
              </a:rPr>
              <a:t>Painful</a:t>
            </a:r>
            <a:r>
              <a:rPr lang="en" sz="1200">
                <a:solidFill>
                  <a:srgbClr val="404247"/>
                </a:solidFill>
                <a:latin typeface="Open Sans"/>
                <a:ea typeface="Open Sans"/>
                <a:cs typeface="Open Sans"/>
                <a:sym typeface="Open Sans"/>
              </a:rPr>
              <a:t>, </a:t>
            </a:r>
            <a:r>
              <a:rPr i="1" lang="en" sz="1200">
                <a:solidFill>
                  <a:srgbClr val="1A1A1A"/>
                </a:solidFill>
                <a:latin typeface="Open Sans"/>
                <a:ea typeface="Open Sans"/>
                <a:cs typeface="Open Sans"/>
                <a:sym typeface="Open Sans"/>
              </a:rPr>
              <a:t>nonfluctuant</a:t>
            </a:r>
            <a:r>
              <a:rPr lang="en" sz="1200">
                <a:solidFill>
                  <a:srgbClr val="1A1A1A"/>
                </a:solidFill>
                <a:latin typeface="Open Sans"/>
                <a:ea typeface="Open Sans"/>
                <a:cs typeface="Open Sans"/>
                <a:sym typeface="Open Sans"/>
              </a:rPr>
              <a:t>, </a:t>
            </a:r>
            <a:r>
              <a:rPr b="1" lang="en" sz="1200">
                <a:solidFill>
                  <a:srgbClr val="E40006"/>
                </a:solidFill>
                <a:latin typeface="Open Sans"/>
                <a:ea typeface="Open Sans"/>
                <a:cs typeface="Open Sans"/>
                <a:sym typeface="Open Sans"/>
              </a:rPr>
              <a:t>lymphadenopathy</a:t>
            </a:r>
            <a:endParaRPr b="1" sz="1200">
              <a:solidFill>
                <a:srgbClr val="E40006"/>
              </a:solidFill>
              <a:latin typeface="Open Sans"/>
              <a:ea typeface="Open Sans"/>
              <a:cs typeface="Open Sans"/>
              <a:sym typeface="Open Sans"/>
            </a:endParaRPr>
          </a:p>
          <a:p>
            <a:pPr indent="-304800" lvl="1" marL="914400" rtl="0" algn="l">
              <a:spcBef>
                <a:spcPts val="60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Esp. fever + hypotension + regional lymphadenitis</a:t>
            </a:r>
            <a:endParaRPr sz="1200">
              <a:solidFill>
                <a:srgbClr val="404247"/>
              </a:solidFill>
              <a:latin typeface="Open Sans"/>
              <a:ea typeface="Open Sans"/>
              <a:cs typeface="Open Sans"/>
              <a:sym typeface="Open Sans"/>
            </a:endParaRPr>
          </a:p>
          <a:p>
            <a:pPr indent="-304800" lvl="0" marL="457200" rtl="0" algn="l">
              <a:spcBef>
                <a:spcPts val="60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Fever after contact with dead rodents</a:t>
            </a:r>
            <a:endParaRPr sz="1200">
              <a:solidFill>
                <a:srgbClr val="404247"/>
              </a:solidFill>
              <a:latin typeface="Open Sans"/>
              <a:ea typeface="Open Sans"/>
              <a:cs typeface="Open Sans"/>
              <a:sym typeface="Open Sans"/>
            </a:endParaRPr>
          </a:p>
          <a:p>
            <a:pPr indent="-304800" lvl="0" marL="457200" rtl="0" algn="l">
              <a:spcBef>
                <a:spcPts val="600"/>
              </a:spcBef>
              <a:spcAft>
                <a:spcPts val="600"/>
              </a:spcAft>
              <a:buClr>
                <a:srgbClr val="404247"/>
              </a:buClr>
              <a:buSzPts val="1200"/>
              <a:buFont typeface="Open Sans"/>
              <a:buChar char="●"/>
            </a:pPr>
            <a:r>
              <a:rPr lang="en" sz="1200">
                <a:solidFill>
                  <a:srgbClr val="404247"/>
                </a:solidFill>
                <a:latin typeface="Open Sans"/>
                <a:ea typeface="Open Sans"/>
                <a:cs typeface="Open Sans"/>
                <a:sym typeface="Open Sans"/>
              </a:rPr>
              <a:t>Hilar or mediastinal adenopathy in what otherwise appears to be bacterial pneumonia</a:t>
            </a:r>
            <a:endParaRPr sz="1200">
              <a:solidFill>
                <a:srgbClr val="404247"/>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Treatment</a:t>
            </a:r>
            <a:endParaRPr/>
          </a:p>
        </p:txBody>
      </p:sp>
      <p:sp>
        <p:nvSpPr>
          <p:cNvPr id="343" name="Google Shape;343;p44"/>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First line options</a:t>
            </a:r>
            <a:r>
              <a:rPr lang="en"/>
              <a:t>: </a:t>
            </a:r>
            <a:r>
              <a:rPr b="1" lang="en">
                <a:solidFill>
                  <a:srgbClr val="3B71CA"/>
                </a:solidFill>
              </a:rPr>
              <a:t>Aminoglycosides </a:t>
            </a:r>
            <a:r>
              <a:rPr lang="en"/>
              <a:t>(Streptomycin, Gent), </a:t>
            </a:r>
            <a:r>
              <a:rPr b="1" lang="en">
                <a:solidFill>
                  <a:srgbClr val="DF382C"/>
                </a:solidFill>
              </a:rPr>
              <a:t>fluoroquinolones</a:t>
            </a:r>
            <a:r>
              <a:rPr lang="en"/>
              <a:t>, </a:t>
            </a:r>
            <a:r>
              <a:rPr b="1" lang="en">
                <a:solidFill>
                  <a:srgbClr val="DF382C"/>
                </a:solidFill>
              </a:rPr>
              <a:t>tetracyclines</a:t>
            </a:r>
            <a:endParaRPr b="1">
              <a:solidFill>
                <a:srgbClr val="DF382C"/>
              </a:solidFill>
            </a:endParaRPr>
          </a:p>
          <a:p>
            <a:pPr indent="-311150" lvl="0" marL="457200" rtl="0" algn="l">
              <a:spcBef>
                <a:spcPts val="1200"/>
              </a:spcBef>
              <a:spcAft>
                <a:spcPts val="0"/>
              </a:spcAft>
              <a:buSzPts val="1300"/>
              <a:buChar char="●"/>
            </a:pPr>
            <a:r>
              <a:rPr lang="en"/>
              <a:t>Most experience has been with aminoglycosides (namely streptomycin)</a:t>
            </a:r>
            <a:endParaRPr/>
          </a:p>
          <a:p>
            <a:pPr indent="-311150" lvl="0" marL="457200" rtl="0" algn="l">
              <a:spcBef>
                <a:spcPts val="0"/>
              </a:spcBef>
              <a:spcAft>
                <a:spcPts val="0"/>
              </a:spcAft>
              <a:buSzPts val="1300"/>
              <a:buChar char="●"/>
            </a:pPr>
            <a:r>
              <a:rPr lang="en"/>
              <a:t>Someone managed to do a RTC with 65 patients. Cure rates were similar at 7 days</a:t>
            </a:r>
            <a:endParaRPr/>
          </a:p>
          <a:p>
            <a:pPr indent="-298450" lvl="1" marL="914400" rtl="0" algn="l">
              <a:spcBef>
                <a:spcPts val="0"/>
              </a:spcBef>
              <a:spcAft>
                <a:spcPts val="0"/>
              </a:spcAft>
              <a:buSzPts val="1100"/>
              <a:buChar char="○"/>
            </a:pPr>
            <a:r>
              <a:rPr lang="en"/>
              <a:t>G</a:t>
            </a:r>
            <a:r>
              <a:rPr lang="en"/>
              <a:t>entamicin (94%)</a:t>
            </a:r>
            <a:endParaRPr/>
          </a:p>
          <a:p>
            <a:pPr indent="-298450" lvl="1" marL="914400" rtl="0" algn="l">
              <a:spcBef>
                <a:spcPts val="0"/>
              </a:spcBef>
              <a:spcAft>
                <a:spcPts val="0"/>
              </a:spcAft>
              <a:buSzPts val="1100"/>
              <a:buChar char="○"/>
            </a:pPr>
            <a:r>
              <a:rPr lang="en"/>
              <a:t>Doxycycline (97%) </a:t>
            </a:r>
            <a:endParaRPr/>
          </a:p>
          <a:p>
            <a:pPr indent="-311150" lvl="0" marL="457200" rtl="0" algn="l">
              <a:spcBef>
                <a:spcPts val="0"/>
              </a:spcBef>
              <a:spcAft>
                <a:spcPts val="0"/>
              </a:spcAft>
              <a:buSzPts val="1300"/>
              <a:buChar char="●"/>
            </a:pPr>
            <a:r>
              <a:rPr lang="en"/>
              <a:t>Resistance rates are low</a:t>
            </a:r>
            <a:endParaRPr/>
          </a:p>
          <a:p>
            <a:pPr indent="-298450" lvl="1" marL="914400" rtl="0" algn="l">
              <a:spcBef>
                <a:spcPts val="0"/>
              </a:spcBef>
              <a:spcAft>
                <a:spcPts val="0"/>
              </a:spcAft>
              <a:buSzPts val="1100"/>
              <a:buChar char="○"/>
            </a:pPr>
            <a:r>
              <a:rPr lang="en"/>
              <a:t>Mostly thought to </a:t>
            </a:r>
            <a:r>
              <a:rPr b="1" lang="en"/>
              <a:t>horizontal exchange</a:t>
            </a:r>
            <a:r>
              <a:rPr lang="en"/>
              <a:t> from other Enterobacteriaceae plasmids</a:t>
            </a:r>
            <a:endParaRPr/>
          </a:p>
          <a:p>
            <a:pPr indent="-298450" lvl="1" marL="914400" rtl="0" algn="l">
              <a:spcBef>
                <a:spcPts val="0"/>
              </a:spcBef>
              <a:spcAft>
                <a:spcPts val="0"/>
              </a:spcAft>
              <a:buSzPts val="1100"/>
              <a:buChar char="○"/>
            </a:pPr>
            <a:r>
              <a:rPr lang="en"/>
              <a:t>Still, CDC suggests </a:t>
            </a:r>
            <a:r>
              <a:rPr b="1" lang="en">
                <a:solidFill>
                  <a:srgbClr val="14A44D"/>
                </a:solidFill>
              </a:rPr>
              <a:t>dual therapy</a:t>
            </a:r>
            <a:r>
              <a:rPr lang="en"/>
              <a:t> for </a:t>
            </a:r>
            <a:r>
              <a:rPr b="1" lang="en">
                <a:solidFill>
                  <a:srgbClr val="3B71CA"/>
                </a:solidFill>
              </a:rPr>
              <a:t>severe cases</a:t>
            </a:r>
            <a:r>
              <a:rPr lang="en"/>
              <a:t> and if from </a:t>
            </a:r>
            <a:r>
              <a:rPr b="1" lang="en">
                <a:solidFill>
                  <a:srgbClr val="E40006"/>
                </a:solidFill>
              </a:rPr>
              <a:t>bioterrorism</a:t>
            </a:r>
            <a:endParaRPr b="1">
              <a:solidFill>
                <a:srgbClr val="E40006"/>
              </a:solidFill>
            </a:endParaRPr>
          </a:p>
          <a:p>
            <a:pPr indent="-311150" lvl="0" marL="457200" rtl="0" algn="l">
              <a:spcBef>
                <a:spcPts val="0"/>
              </a:spcBef>
              <a:spcAft>
                <a:spcPts val="0"/>
              </a:spcAft>
              <a:buClr>
                <a:schemeClr val="dk2"/>
              </a:buClr>
              <a:buSzPts val="1300"/>
              <a:buChar char="●"/>
            </a:pPr>
            <a:r>
              <a:rPr lang="en" u="sng"/>
              <a:t>Meningitis</a:t>
            </a:r>
            <a:r>
              <a:rPr lang="en"/>
              <a:t>: Chloramphenicol </a:t>
            </a:r>
            <a:r>
              <a:rPr b="1" lang="en"/>
              <a:t>and</a:t>
            </a:r>
            <a:r>
              <a:rPr lang="en"/>
              <a:t> moxi or levoflox</a:t>
            </a:r>
            <a:endParaRPr b="1">
              <a:solidFill>
                <a:srgbClr val="E4000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Isolation, PEP, vaccines</a:t>
            </a:r>
            <a:endParaRPr/>
          </a:p>
        </p:txBody>
      </p:sp>
      <p:sp>
        <p:nvSpPr>
          <p:cNvPr id="349" name="Google Shape;349;p45"/>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solidFill>
                  <a:srgbClr val="14A44D"/>
                </a:solidFill>
              </a:rPr>
              <a:t>Best advice</a:t>
            </a:r>
            <a:r>
              <a:rPr lang="en"/>
              <a:t>: Don’t be around rats, especially dead ones!</a:t>
            </a:r>
            <a:endParaRPr/>
          </a:p>
          <a:p>
            <a:pPr indent="-311150" lvl="0" marL="457200" rtl="0" algn="l">
              <a:spcBef>
                <a:spcPts val="0"/>
              </a:spcBef>
              <a:spcAft>
                <a:spcPts val="0"/>
              </a:spcAft>
              <a:buSzPts val="1300"/>
              <a:buChar char="●"/>
            </a:pPr>
            <a:r>
              <a:rPr b="1" lang="en"/>
              <a:t>Isolation</a:t>
            </a:r>
            <a:r>
              <a:rPr lang="en"/>
              <a:t>:</a:t>
            </a:r>
            <a:endParaRPr/>
          </a:p>
          <a:p>
            <a:pPr indent="-298450" lvl="1" marL="914400" rtl="0" algn="l">
              <a:spcBef>
                <a:spcPts val="0"/>
              </a:spcBef>
              <a:spcAft>
                <a:spcPts val="0"/>
              </a:spcAft>
              <a:buSzPts val="1100"/>
              <a:buChar char="○"/>
            </a:pPr>
            <a:r>
              <a:rPr lang="en"/>
              <a:t>Droplet precautions for 48h of antibiotics (&amp; improvement) or pneumonia ruled out</a:t>
            </a:r>
            <a:endParaRPr/>
          </a:p>
          <a:p>
            <a:pPr indent="-298450" lvl="1" marL="914400" rtl="0" algn="l">
              <a:spcBef>
                <a:spcPts val="0"/>
              </a:spcBef>
              <a:spcAft>
                <a:spcPts val="0"/>
              </a:spcAft>
              <a:buSzPts val="1100"/>
              <a:buChar char="○"/>
            </a:pPr>
            <a:r>
              <a:rPr lang="en"/>
              <a:t>Standard precautions if no pneumonia</a:t>
            </a:r>
            <a:endParaRPr/>
          </a:p>
          <a:p>
            <a:pPr indent="-298450" lvl="1" marL="914400" rtl="0" algn="l">
              <a:spcBef>
                <a:spcPts val="0"/>
              </a:spcBef>
              <a:spcAft>
                <a:spcPts val="0"/>
              </a:spcAft>
              <a:buSzPts val="1100"/>
              <a:buChar char="○"/>
            </a:pPr>
            <a:r>
              <a:rPr lang="en"/>
              <a:t>Eye/face shield &amp; mask if lancing buboes</a:t>
            </a:r>
            <a:endParaRPr/>
          </a:p>
          <a:p>
            <a:pPr indent="-311150" lvl="0" marL="457200" rtl="0" algn="l">
              <a:spcBef>
                <a:spcPts val="0"/>
              </a:spcBef>
              <a:spcAft>
                <a:spcPts val="0"/>
              </a:spcAft>
              <a:buSzPts val="1300"/>
              <a:buChar char="●"/>
            </a:pPr>
            <a:r>
              <a:rPr b="1" lang="en"/>
              <a:t>PEP</a:t>
            </a:r>
            <a:r>
              <a:rPr lang="en"/>
              <a:t>: 7 days of doxy or a quinolone</a:t>
            </a:r>
            <a:endParaRPr/>
          </a:p>
          <a:p>
            <a:pPr indent="-311150" lvl="0" marL="457200" rtl="0" algn="l">
              <a:spcBef>
                <a:spcPts val="0"/>
              </a:spcBef>
              <a:spcAft>
                <a:spcPts val="0"/>
              </a:spcAft>
              <a:buSzPts val="1300"/>
              <a:buChar char="●"/>
            </a:pPr>
            <a:r>
              <a:rPr b="1" lang="en"/>
              <a:t>Immunizations</a:t>
            </a:r>
            <a:r>
              <a:rPr lang="en"/>
              <a:t>:</a:t>
            </a:r>
            <a:endParaRPr/>
          </a:p>
          <a:p>
            <a:pPr indent="-298450" lvl="1" marL="914400" rtl="0" algn="l">
              <a:spcBef>
                <a:spcPts val="0"/>
              </a:spcBef>
              <a:spcAft>
                <a:spcPts val="0"/>
              </a:spcAft>
              <a:buSzPts val="1100"/>
              <a:buChar char="○"/>
            </a:pPr>
            <a:r>
              <a:rPr lang="en"/>
              <a:t>No longer available in the US</a:t>
            </a:r>
            <a:endParaRPr/>
          </a:p>
          <a:p>
            <a:pPr indent="-298450" lvl="1" marL="914400" rtl="0" algn="l">
              <a:spcBef>
                <a:spcPts val="0"/>
              </a:spcBef>
              <a:spcAft>
                <a:spcPts val="0"/>
              </a:spcAft>
              <a:buSzPts val="1100"/>
              <a:buChar char="○"/>
            </a:pPr>
            <a:r>
              <a:rPr lang="en"/>
              <a:t>Some vaccines under development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6"/>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60" name="Google Shape;360;p47"/>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57 y/o M</a:t>
            </a:r>
            <a:r>
              <a:rPr lang="en"/>
              <a:t> with PMH including ILD, remote SCC of tongue, prior C-spine Sx p/w </a:t>
            </a:r>
            <a:r>
              <a:rPr b="1" lang="en">
                <a:solidFill>
                  <a:srgbClr val="DC4C64"/>
                </a:solidFill>
              </a:rPr>
              <a:t>3 weeks of RLE&gt;LLE numbness</a:t>
            </a:r>
            <a:endParaRPr/>
          </a:p>
          <a:p>
            <a:pPr indent="0" lvl="0" marL="0" rtl="0" algn="l">
              <a:spcBef>
                <a:spcPts val="1200"/>
              </a:spcBef>
              <a:spcAft>
                <a:spcPts val="0"/>
              </a:spcAft>
              <a:buNone/>
            </a:pPr>
            <a:r>
              <a:rPr lang="en"/>
              <a:t>Background: </a:t>
            </a:r>
            <a:endParaRPr/>
          </a:p>
          <a:p>
            <a:pPr indent="-311150" lvl="0" marL="457200" rtl="0" algn="l">
              <a:spcBef>
                <a:spcPts val="1200"/>
              </a:spcBef>
              <a:spcAft>
                <a:spcPts val="0"/>
              </a:spcAft>
              <a:buSzPts val="1300"/>
              <a:buChar char="●"/>
            </a:pPr>
            <a:r>
              <a:rPr b="1" lang="en"/>
              <a:t>ILD</a:t>
            </a:r>
            <a:r>
              <a:rPr lang="en"/>
              <a:t>: Biopsy confirmed on PRN O2. Has been on Nintedanib (Ofev) for two years, and prednisone 10 for the past 3 months</a:t>
            </a:r>
            <a:endParaRPr/>
          </a:p>
          <a:p>
            <a:pPr indent="-311150" lvl="0" marL="457200" rtl="0" algn="l">
              <a:spcBef>
                <a:spcPts val="0"/>
              </a:spcBef>
              <a:spcAft>
                <a:spcPts val="0"/>
              </a:spcAft>
              <a:buSzPts val="1300"/>
              <a:buChar char="●"/>
            </a:pPr>
            <a:r>
              <a:rPr b="1" lang="en"/>
              <a:t>SCC of tongue</a:t>
            </a:r>
            <a:r>
              <a:rPr lang="en"/>
              <a:t>: Over 30 years ago s/p resection and in remission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66" name="Google Shape;366;p48"/>
          <p:cNvSpPr txBox="1"/>
          <p:nvPr>
            <p:ph idx="1" type="body"/>
          </p:nvPr>
        </p:nvSpPr>
        <p:spPr>
          <a:xfrm>
            <a:off x="729450" y="1393075"/>
            <a:ext cx="7688700" cy="3388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57 y/o M</a:t>
            </a:r>
            <a:r>
              <a:rPr lang="en"/>
              <a:t> with PMH including ILD, remote SCC of tongue, prior C-spine Sx p/w </a:t>
            </a:r>
            <a:r>
              <a:rPr b="1" lang="en">
                <a:solidFill>
                  <a:srgbClr val="DC4C64"/>
                </a:solidFill>
              </a:rPr>
              <a:t>3 weeks of RLE&gt;LLE numbness</a:t>
            </a:r>
            <a:r>
              <a:rPr lang="en"/>
              <a:t>.</a:t>
            </a:r>
            <a:endParaRPr/>
          </a:p>
          <a:p>
            <a:pPr indent="0" lvl="0" marL="0" rtl="0" algn="l">
              <a:spcBef>
                <a:spcPts val="1200"/>
              </a:spcBef>
              <a:spcAft>
                <a:spcPts val="0"/>
              </a:spcAft>
              <a:buNone/>
            </a:pPr>
            <a:r>
              <a:rPr b="1" lang="en" u="sng"/>
              <a:t>-17 days</a:t>
            </a:r>
            <a:r>
              <a:rPr lang="en"/>
              <a:t>: Woke up with </a:t>
            </a:r>
            <a:r>
              <a:rPr b="1" lang="en"/>
              <a:t>sudden onset</a:t>
            </a:r>
            <a:r>
              <a:rPr lang="en"/>
              <a:t> numbness from </a:t>
            </a:r>
            <a:r>
              <a:rPr b="1" lang="en"/>
              <a:t>R hip down to R foot</a:t>
            </a:r>
            <a:r>
              <a:rPr lang="en"/>
              <a:t>. Maybe some numbness in left foot. Seen by chiropractor next day who said go to ED as this isn’t normal</a:t>
            </a:r>
            <a:endParaRPr/>
          </a:p>
          <a:p>
            <a:pPr indent="-311150" lvl="0" marL="457200" rtl="0" algn="l">
              <a:spcBef>
                <a:spcPts val="1200"/>
              </a:spcBef>
              <a:spcAft>
                <a:spcPts val="0"/>
              </a:spcAft>
              <a:buSzPts val="1300"/>
              <a:buChar char="●"/>
            </a:pPr>
            <a:r>
              <a:rPr lang="en"/>
              <a:t>Seen in the ED, </a:t>
            </a:r>
            <a:r>
              <a:rPr lang="en"/>
              <a:t>CT LS-spine showing L4-L5 disc bulge </a:t>
            </a:r>
            <a:endParaRPr/>
          </a:p>
          <a:p>
            <a:pPr indent="-311150" lvl="0" marL="457200" rtl="0" algn="l">
              <a:spcBef>
                <a:spcPts val="0"/>
              </a:spcBef>
              <a:spcAft>
                <a:spcPts val="0"/>
              </a:spcAft>
              <a:buSzPts val="1300"/>
              <a:buChar char="●"/>
            </a:pPr>
            <a:r>
              <a:rPr lang="en"/>
              <a:t>D/C with steroids &amp; spine referral</a:t>
            </a:r>
            <a:endParaRPr/>
          </a:p>
          <a:p>
            <a:pPr indent="0" lvl="0" marL="0" rtl="0" algn="l">
              <a:spcBef>
                <a:spcPts val="1200"/>
              </a:spcBef>
              <a:spcAft>
                <a:spcPts val="0"/>
              </a:spcAft>
              <a:buNone/>
            </a:pPr>
            <a:r>
              <a:rPr b="1" lang="en" u="sng">
                <a:solidFill>
                  <a:schemeClr val="lt1"/>
                </a:solidFill>
              </a:rPr>
              <a:t>-13 days</a:t>
            </a:r>
            <a:r>
              <a:rPr b="1" lang="en">
                <a:solidFill>
                  <a:schemeClr val="lt1"/>
                </a:solidFill>
              </a:rPr>
              <a:t>, (ED #2)</a:t>
            </a:r>
            <a:r>
              <a:rPr lang="en">
                <a:solidFill>
                  <a:schemeClr val="lt1"/>
                </a:solidFill>
              </a:rPr>
              <a:t>: Spine center reviews ED notes and finds patient also c/o perirectal numbness, so tells him to return to ED</a:t>
            </a:r>
            <a:endParaRPr>
              <a:solidFill>
                <a:schemeClr val="lt1"/>
              </a:solidFill>
            </a:endParaRPr>
          </a:p>
          <a:p>
            <a:pPr indent="-311150" lvl="0" marL="457200" rtl="0" algn="l">
              <a:spcBef>
                <a:spcPts val="1200"/>
              </a:spcBef>
              <a:spcAft>
                <a:spcPts val="0"/>
              </a:spcAft>
              <a:buClr>
                <a:schemeClr val="lt1"/>
              </a:buClr>
              <a:buSzPts val="1300"/>
              <a:buChar char="●"/>
            </a:pPr>
            <a:r>
              <a:rPr lang="en">
                <a:solidFill>
                  <a:schemeClr val="lt1"/>
                </a:solidFill>
              </a:rPr>
              <a:t>Gets MRI LS-spine </a:t>
            </a:r>
            <a:r>
              <a:rPr i="1" lang="en">
                <a:solidFill>
                  <a:schemeClr val="lt1"/>
                </a:solidFill>
              </a:rPr>
              <a:t>without contrast</a:t>
            </a:r>
            <a:r>
              <a:rPr lang="en">
                <a:solidFill>
                  <a:schemeClr val="lt1"/>
                </a:solidFill>
              </a:rPr>
              <a:t> with same findings as CT</a:t>
            </a:r>
            <a:endParaRPr>
              <a:solidFill>
                <a:schemeClr val="lt1"/>
              </a:solidFill>
            </a:endParaRPr>
          </a:p>
          <a:p>
            <a:pPr indent="-311150" lvl="0" marL="457200" rtl="0" algn="l">
              <a:spcBef>
                <a:spcPts val="0"/>
              </a:spcBef>
              <a:spcAft>
                <a:spcPts val="0"/>
              </a:spcAft>
              <a:buClr>
                <a:schemeClr val="lt1"/>
              </a:buClr>
              <a:buSzPts val="1300"/>
              <a:buChar char="●"/>
            </a:pPr>
            <a:r>
              <a:rPr lang="en">
                <a:solidFill>
                  <a:schemeClr val="lt1"/>
                </a:solidFill>
              </a:rPr>
              <a:t>PVR normal</a:t>
            </a:r>
            <a:endParaRPr>
              <a:solidFill>
                <a:schemeClr val="lt1"/>
              </a:solidFill>
            </a:endParaRPr>
          </a:p>
          <a:p>
            <a:pPr indent="-311150" lvl="0" marL="457200" rtl="0" algn="l">
              <a:spcBef>
                <a:spcPts val="0"/>
              </a:spcBef>
              <a:spcAft>
                <a:spcPts val="0"/>
              </a:spcAft>
              <a:buClr>
                <a:schemeClr val="lt1"/>
              </a:buClr>
              <a:buSzPts val="1300"/>
              <a:buChar char="●"/>
            </a:pPr>
            <a:r>
              <a:rPr lang="en">
                <a:solidFill>
                  <a:schemeClr val="lt1"/>
                </a:solidFill>
              </a:rPr>
              <a:t>Ortho notes numbness is not dermatomal and have low c/f cauda equina</a:t>
            </a:r>
            <a:endParaRPr>
              <a:solidFill>
                <a:schemeClr val="lt1"/>
              </a:solidFill>
            </a:endParaRPr>
          </a:p>
          <a:p>
            <a:pPr indent="-311150" lvl="0" marL="457200" rtl="0" algn="l">
              <a:spcBef>
                <a:spcPts val="0"/>
              </a:spcBef>
              <a:spcAft>
                <a:spcPts val="0"/>
              </a:spcAft>
              <a:buClr>
                <a:schemeClr val="lt1"/>
              </a:buClr>
              <a:buSzPts val="1300"/>
              <a:buChar char="●"/>
            </a:pPr>
            <a:r>
              <a:rPr lang="en">
                <a:solidFill>
                  <a:schemeClr val="lt1"/>
                </a:solidFill>
              </a:rPr>
              <a:t>Discharged (without a diagnosis, just that it’s not CES)</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72" name="Google Shape;372;p49"/>
          <p:cNvSpPr txBox="1"/>
          <p:nvPr>
            <p:ph idx="1" type="body"/>
          </p:nvPr>
        </p:nvSpPr>
        <p:spPr>
          <a:xfrm>
            <a:off x="729450" y="1393075"/>
            <a:ext cx="7688700" cy="3388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57 y/o M</a:t>
            </a:r>
            <a:r>
              <a:rPr lang="en"/>
              <a:t> with PMH including ILD, remote SCC of tongue, prior C-spine Sx p/w </a:t>
            </a:r>
            <a:r>
              <a:rPr b="1" lang="en">
                <a:solidFill>
                  <a:srgbClr val="DC4C64"/>
                </a:solidFill>
              </a:rPr>
              <a:t>3 weeks of RLE&gt;LLE numbness</a:t>
            </a:r>
            <a:r>
              <a:rPr lang="en"/>
              <a:t>.</a:t>
            </a:r>
            <a:endParaRPr/>
          </a:p>
          <a:p>
            <a:pPr indent="0" lvl="0" marL="0" rtl="0" algn="l">
              <a:spcBef>
                <a:spcPts val="1200"/>
              </a:spcBef>
              <a:spcAft>
                <a:spcPts val="0"/>
              </a:spcAft>
              <a:buNone/>
            </a:pPr>
            <a:r>
              <a:rPr b="1" lang="en" u="sng"/>
              <a:t>-17 days</a:t>
            </a:r>
            <a:r>
              <a:rPr lang="en"/>
              <a:t>: Woke up with </a:t>
            </a:r>
            <a:r>
              <a:rPr b="1" lang="en"/>
              <a:t>sudden onset</a:t>
            </a:r>
            <a:r>
              <a:rPr lang="en"/>
              <a:t> numbness from </a:t>
            </a:r>
            <a:r>
              <a:rPr b="1" lang="en"/>
              <a:t>R hip down to R foot</a:t>
            </a:r>
            <a:r>
              <a:rPr lang="en"/>
              <a:t>. Maybe some numbness in left foot. Seen by chiropractor next day who said go to ED as this isn’t normal</a:t>
            </a:r>
            <a:endParaRPr/>
          </a:p>
          <a:p>
            <a:pPr indent="-311150" lvl="0" marL="457200" rtl="0" algn="l">
              <a:spcBef>
                <a:spcPts val="1200"/>
              </a:spcBef>
              <a:spcAft>
                <a:spcPts val="0"/>
              </a:spcAft>
              <a:buSzPts val="1300"/>
              <a:buChar char="●"/>
            </a:pPr>
            <a:r>
              <a:rPr lang="en"/>
              <a:t>Seen in the ED, CT LS-spine showing L4-L5 disc bulge </a:t>
            </a:r>
            <a:endParaRPr/>
          </a:p>
          <a:p>
            <a:pPr indent="-311150" lvl="0" marL="457200" rtl="0" algn="l">
              <a:spcBef>
                <a:spcPts val="0"/>
              </a:spcBef>
              <a:spcAft>
                <a:spcPts val="0"/>
              </a:spcAft>
              <a:buSzPts val="1300"/>
              <a:buChar char="●"/>
            </a:pPr>
            <a:r>
              <a:rPr lang="en"/>
              <a:t>D/C with steroids &amp; spine referral</a:t>
            </a:r>
            <a:endParaRPr/>
          </a:p>
          <a:p>
            <a:pPr indent="0" lvl="0" marL="0" rtl="0" algn="l">
              <a:spcBef>
                <a:spcPts val="1200"/>
              </a:spcBef>
              <a:spcAft>
                <a:spcPts val="0"/>
              </a:spcAft>
              <a:buNone/>
            </a:pPr>
            <a:r>
              <a:rPr b="1" lang="en" u="sng"/>
              <a:t>-13 days</a:t>
            </a:r>
            <a:r>
              <a:rPr b="1" lang="en"/>
              <a:t>, (ED #2)</a:t>
            </a:r>
            <a:r>
              <a:rPr lang="en"/>
              <a:t>: Spine center reviews ED notes and finds patient also c/o perirectal numbness, so tells him to return to ED</a:t>
            </a:r>
            <a:endParaRPr/>
          </a:p>
          <a:p>
            <a:pPr indent="-311150" lvl="0" marL="457200" rtl="0" algn="l">
              <a:spcBef>
                <a:spcPts val="1200"/>
              </a:spcBef>
              <a:spcAft>
                <a:spcPts val="0"/>
              </a:spcAft>
              <a:buSzPts val="1300"/>
              <a:buChar char="●"/>
            </a:pPr>
            <a:r>
              <a:rPr lang="en"/>
              <a:t>Gets MRI LS-spine </a:t>
            </a:r>
            <a:r>
              <a:rPr i="1" lang="en"/>
              <a:t>without contrast</a:t>
            </a:r>
            <a:r>
              <a:rPr lang="en"/>
              <a:t> with same findings as CT</a:t>
            </a:r>
            <a:endParaRPr/>
          </a:p>
          <a:p>
            <a:pPr indent="-311150" lvl="0" marL="457200" rtl="0" algn="l">
              <a:spcBef>
                <a:spcPts val="0"/>
              </a:spcBef>
              <a:spcAft>
                <a:spcPts val="0"/>
              </a:spcAft>
              <a:buSzPts val="1300"/>
              <a:buChar char="●"/>
            </a:pPr>
            <a:r>
              <a:rPr lang="en"/>
              <a:t>PVR normal</a:t>
            </a:r>
            <a:endParaRPr/>
          </a:p>
          <a:p>
            <a:pPr indent="-311150" lvl="0" marL="457200" rtl="0" algn="l">
              <a:spcBef>
                <a:spcPts val="0"/>
              </a:spcBef>
              <a:spcAft>
                <a:spcPts val="0"/>
              </a:spcAft>
              <a:buSzPts val="1300"/>
              <a:buChar char="●"/>
            </a:pPr>
            <a:r>
              <a:rPr lang="en"/>
              <a:t>Ortho notes numbness is not dermatomal and have low c/f cauda equina</a:t>
            </a:r>
            <a:endParaRPr/>
          </a:p>
          <a:p>
            <a:pPr indent="-311150" lvl="0" marL="457200" rtl="0" algn="l">
              <a:spcBef>
                <a:spcPts val="0"/>
              </a:spcBef>
              <a:spcAft>
                <a:spcPts val="0"/>
              </a:spcAft>
              <a:buSzPts val="1300"/>
              <a:buChar char="●"/>
            </a:pPr>
            <a:r>
              <a:rPr lang="en"/>
              <a:t>Discharged (without a diagnosis, just that it’s not CES)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78" name="Google Shape;378;p50"/>
          <p:cNvSpPr txBox="1"/>
          <p:nvPr>
            <p:ph idx="1" type="body"/>
          </p:nvPr>
        </p:nvSpPr>
        <p:spPr>
          <a:xfrm>
            <a:off x="729450" y="1393075"/>
            <a:ext cx="7688700" cy="2161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57 y/o M</a:t>
            </a:r>
            <a:r>
              <a:rPr lang="en"/>
              <a:t> with PMH including ILD, remote SCC of tongue, prior C-spine Sx p/w </a:t>
            </a:r>
            <a:r>
              <a:rPr b="1" lang="en">
                <a:solidFill>
                  <a:srgbClr val="DC4C64"/>
                </a:solidFill>
              </a:rPr>
              <a:t>3 weeks of RLE&gt;LLE numbness</a:t>
            </a:r>
            <a:r>
              <a:rPr lang="en"/>
              <a:t>.</a:t>
            </a:r>
            <a:endParaRPr/>
          </a:p>
          <a:p>
            <a:pPr indent="0" lvl="0" marL="0" rtl="0" algn="l">
              <a:spcBef>
                <a:spcPts val="1200"/>
              </a:spcBef>
              <a:spcAft>
                <a:spcPts val="0"/>
              </a:spcAft>
              <a:buNone/>
            </a:pPr>
            <a:r>
              <a:rPr b="1" lang="en" u="sng">
                <a:solidFill>
                  <a:srgbClr val="858585"/>
                </a:solidFill>
              </a:rPr>
              <a:t>-2.5 weeks</a:t>
            </a:r>
            <a:r>
              <a:rPr lang="en">
                <a:solidFill>
                  <a:srgbClr val="858585"/>
                </a:solidFill>
              </a:rPr>
              <a:t>: Woke up with </a:t>
            </a:r>
            <a:r>
              <a:rPr b="1" lang="en">
                <a:solidFill>
                  <a:srgbClr val="858585"/>
                </a:solidFill>
              </a:rPr>
              <a:t>sudden onset</a:t>
            </a:r>
            <a:r>
              <a:rPr lang="en">
                <a:solidFill>
                  <a:srgbClr val="858585"/>
                </a:solidFill>
              </a:rPr>
              <a:t> numbness from </a:t>
            </a:r>
            <a:r>
              <a:rPr b="1" lang="en">
                <a:solidFill>
                  <a:srgbClr val="858585"/>
                </a:solidFill>
              </a:rPr>
              <a:t>R hip down to R foot</a:t>
            </a:r>
            <a:r>
              <a:rPr lang="en">
                <a:solidFill>
                  <a:srgbClr val="858585"/>
                </a:solidFill>
              </a:rPr>
              <a:t>. Maybe some numbness in left foot. LS-spine CT &amp; MRI (w/o) </a:t>
            </a:r>
            <a:r>
              <a:rPr lang="en">
                <a:solidFill>
                  <a:srgbClr val="3B71CA"/>
                </a:solidFill>
              </a:rPr>
              <a:t>showing L4-L5 disc bulge</a:t>
            </a:r>
            <a:r>
              <a:rPr lang="en">
                <a:solidFill>
                  <a:srgbClr val="858585"/>
                </a:solidFill>
              </a:rPr>
              <a:t>. Got steroids (ED #1) &amp; ortho consult (ED #2)</a:t>
            </a:r>
            <a:endParaRPr/>
          </a:p>
          <a:p>
            <a:pPr indent="0" lvl="0" marL="0" rtl="0" algn="l">
              <a:spcBef>
                <a:spcPts val="1200"/>
              </a:spcBef>
              <a:spcAft>
                <a:spcPts val="1200"/>
              </a:spcAft>
              <a:buNone/>
            </a:pPr>
            <a:r>
              <a:rPr b="1" lang="en" u="sng"/>
              <a:t>-1 day</a:t>
            </a:r>
            <a:r>
              <a:rPr lang="en"/>
              <a:t>: Pulm sees in clinic and he looks unwell. Now with saddle anesthesia, BLE numbness, and worsening of baseline diarrhea. They are worried about GBS so send him to the ED for neuro. </a:t>
            </a:r>
            <a:r>
              <a:rPr lang="en">
                <a:solidFill>
                  <a:schemeClr val="lt1"/>
                </a:solidFill>
              </a:rPr>
              <a:t>Neurology finally does a detailed assessment and finds…</a:t>
            </a: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84" name="Google Shape;384;p51"/>
          <p:cNvSpPr txBox="1"/>
          <p:nvPr>
            <p:ph idx="1" type="body"/>
          </p:nvPr>
        </p:nvSpPr>
        <p:spPr>
          <a:xfrm>
            <a:off x="729450" y="1393075"/>
            <a:ext cx="7688700" cy="2161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57 y/o M</a:t>
            </a:r>
            <a:r>
              <a:rPr lang="en"/>
              <a:t> with PMH including ILD, remote SCC of tongue, prior C-spine Sx p/w </a:t>
            </a:r>
            <a:r>
              <a:rPr b="1" lang="en">
                <a:solidFill>
                  <a:srgbClr val="DC4C64"/>
                </a:solidFill>
              </a:rPr>
              <a:t>3 weeks of RLE&gt;LLE numbness</a:t>
            </a:r>
            <a:r>
              <a:rPr lang="en"/>
              <a:t>.</a:t>
            </a:r>
            <a:endParaRPr/>
          </a:p>
          <a:p>
            <a:pPr indent="0" lvl="0" marL="0" rtl="0" algn="l">
              <a:spcBef>
                <a:spcPts val="1200"/>
              </a:spcBef>
              <a:spcAft>
                <a:spcPts val="0"/>
              </a:spcAft>
              <a:buNone/>
            </a:pPr>
            <a:r>
              <a:rPr b="1" lang="en" u="sng">
                <a:solidFill>
                  <a:srgbClr val="858585"/>
                </a:solidFill>
              </a:rPr>
              <a:t>-2.5 weeks</a:t>
            </a:r>
            <a:r>
              <a:rPr lang="en">
                <a:solidFill>
                  <a:srgbClr val="858585"/>
                </a:solidFill>
              </a:rPr>
              <a:t>: Woke up with </a:t>
            </a:r>
            <a:r>
              <a:rPr b="1" lang="en">
                <a:solidFill>
                  <a:srgbClr val="858585"/>
                </a:solidFill>
              </a:rPr>
              <a:t>sudden onset</a:t>
            </a:r>
            <a:r>
              <a:rPr lang="en">
                <a:solidFill>
                  <a:srgbClr val="858585"/>
                </a:solidFill>
              </a:rPr>
              <a:t> numbness from </a:t>
            </a:r>
            <a:r>
              <a:rPr b="1" lang="en">
                <a:solidFill>
                  <a:srgbClr val="858585"/>
                </a:solidFill>
              </a:rPr>
              <a:t>R hip down to R foot</a:t>
            </a:r>
            <a:r>
              <a:rPr lang="en">
                <a:solidFill>
                  <a:srgbClr val="858585"/>
                </a:solidFill>
              </a:rPr>
              <a:t>. Maybe some numbness in left foot. LS-spine CT &amp; MRI (w/o) </a:t>
            </a:r>
            <a:r>
              <a:rPr lang="en"/>
              <a:t>showing L4-L5 disc bulge</a:t>
            </a:r>
            <a:r>
              <a:rPr lang="en">
                <a:solidFill>
                  <a:srgbClr val="858585"/>
                </a:solidFill>
              </a:rPr>
              <a:t>. Got steroids (ED #1) &amp; ortho consult (ED #2)</a:t>
            </a:r>
            <a:endParaRPr/>
          </a:p>
          <a:p>
            <a:pPr indent="0" lvl="0" marL="0" rtl="0" algn="l">
              <a:spcBef>
                <a:spcPts val="1200"/>
              </a:spcBef>
              <a:spcAft>
                <a:spcPts val="1200"/>
              </a:spcAft>
              <a:buNone/>
            </a:pPr>
            <a:r>
              <a:rPr b="1" lang="en" u="sng"/>
              <a:t>-1 day</a:t>
            </a:r>
            <a:r>
              <a:rPr lang="en"/>
              <a:t>: Pulm sees in clinic and he looks unwell. Now with saddle anesthesia, BLE numbness, and worsening of baseline diarrhea. They are worried about GBS so send him to the ED for neuro. </a:t>
            </a:r>
            <a:r>
              <a:rPr lang="en">
                <a:solidFill>
                  <a:schemeClr val="lt1"/>
                </a:solidFill>
              </a:rPr>
              <a:t>Neurology finally does a detailed assessment and finds…</a:t>
            </a:r>
            <a:endParaRPr>
              <a:solidFill>
                <a:schemeClr val="lt1"/>
              </a:solidFill>
            </a:endParaRPr>
          </a:p>
        </p:txBody>
      </p:sp>
      <p:sp>
        <p:nvSpPr>
          <p:cNvPr id="385" name="Google Shape;385;p51"/>
          <p:cNvSpPr txBox="1"/>
          <p:nvPr>
            <p:ph idx="1" type="body"/>
          </p:nvPr>
        </p:nvSpPr>
        <p:spPr>
          <a:xfrm>
            <a:off x="729450" y="3554875"/>
            <a:ext cx="3766500" cy="1321200"/>
          </a:xfrm>
          <a:prstGeom prst="rect">
            <a:avLst/>
          </a:prstGeom>
        </p:spPr>
        <p:txBody>
          <a:bodyPr anchorCtr="0" anchor="t" bIns="91425" lIns="91425" spcFirstLastPara="1" rIns="91425" wrap="square" tIns="91425">
            <a:normAutofit fontScale="85000" lnSpcReduction="20000"/>
          </a:bodyPr>
          <a:lstStyle/>
          <a:p>
            <a:pPr indent="-298767" lvl="0" marL="457200" rtl="0" algn="l">
              <a:spcBef>
                <a:spcPts val="0"/>
              </a:spcBef>
              <a:spcAft>
                <a:spcPts val="0"/>
              </a:spcAft>
              <a:buSzPct val="100000"/>
              <a:buChar char="●"/>
            </a:pPr>
            <a:r>
              <a:rPr b="1" lang="en">
                <a:solidFill>
                  <a:srgbClr val="14A44D"/>
                </a:solidFill>
              </a:rPr>
              <a:t>Afebrile</a:t>
            </a:r>
            <a:r>
              <a:rPr lang="en"/>
              <a:t>, vitals normal</a:t>
            </a:r>
            <a:endParaRPr/>
          </a:p>
          <a:p>
            <a:pPr indent="-298767" lvl="0" marL="457200" rtl="0" algn="l">
              <a:spcBef>
                <a:spcPts val="0"/>
              </a:spcBef>
              <a:spcAft>
                <a:spcPts val="0"/>
              </a:spcAft>
              <a:buSzPct val="100000"/>
              <a:buChar char="●"/>
            </a:pPr>
            <a:r>
              <a:rPr lang="en"/>
              <a:t>Decreased </a:t>
            </a:r>
            <a:r>
              <a:rPr b="1" lang="en">
                <a:solidFill>
                  <a:srgbClr val="3B71CA"/>
                </a:solidFill>
              </a:rPr>
              <a:t>sensation </a:t>
            </a:r>
            <a:r>
              <a:rPr lang="en"/>
              <a:t>to pin prick in BLE length dependent fashion</a:t>
            </a:r>
            <a:endParaRPr/>
          </a:p>
          <a:p>
            <a:pPr indent="-298767" lvl="0" marL="457200" rtl="0" algn="l">
              <a:spcBef>
                <a:spcPts val="0"/>
              </a:spcBef>
              <a:spcAft>
                <a:spcPts val="0"/>
              </a:spcAft>
              <a:buSzPct val="100000"/>
              <a:buChar char="●"/>
            </a:pPr>
            <a:r>
              <a:rPr lang="en"/>
              <a:t>Hypersensitive to pinprick in plantars</a:t>
            </a:r>
            <a:endParaRPr/>
          </a:p>
          <a:p>
            <a:pPr indent="-298767" lvl="0" marL="457200" rtl="0" algn="l">
              <a:spcBef>
                <a:spcPts val="0"/>
              </a:spcBef>
              <a:spcAft>
                <a:spcPts val="0"/>
              </a:spcAft>
              <a:buSzPct val="100000"/>
              <a:buChar char="●"/>
            </a:pPr>
            <a:r>
              <a:rPr lang="en"/>
              <a:t>Decreased </a:t>
            </a:r>
            <a:r>
              <a:rPr b="1" lang="en">
                <a:solidFill>
                  <a:srgbClr val="3B71CA"/>
                </a:solidFill>
              </a:rPr>
              <a:t>vibratory </a:t>
            </a:r>
            <a:r>
              <a:rPr lang="en"/>
              <a:t>sense knees, ankles, and toes</a:t>
            </a:r>
            <a:endParaRPr/>
          </a:p>
          <a:p>
            <a:pPr indent="-298767" lvl="0" marL="457200" rtl="0" algn="l">
              <a:spcBef>
                <a:spcPts val="0"/>
              </a:spcBef>
              <a:spcAft>
                <a:spcPts val="0"/>
              </a:spcAft>
              <a:buSzPct val="100000"/>
              <a:buChar char="●"/>
            </a:pPr>
            <a:r>
              <a:rPr b="1" lang="en">
                <a:solidFill>
                  <a:srgbClr val="356635"/>
                </a:solidFill>
              </a:rPr>
              <a:t>Strength normal</a:t>
            </a:r>
            <a:r>
              <a:rPr lang="en"/>
              <a:t> </a:t>
            </a:r>
            <a:endParaRPr/>
          </a:p>
        </p:txBody>
      </p:sp>
      <p:sp>
        <p:nvSpPr>
          <p:cNvPr id="386" name="Google Shape;386;p51"/>
          <p:cNvSpPr/>
          <p:nvPr/>
        </p:nvSpPr>
        <p:spPr>
          <a:xfrm>
            <a:off x="4648200" y="3554875"/>
            <a:ext cx="2658000" cy="12504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404247"/>
                </a:solidFill>
                <a:latin typeface="Open Sans"/>
                <a:ea typeface="Open Sans"/>
                <a:cs typeface="Open Sans"/>
                <a:sym typeface="Open Sans"/>
              </a:rPr>
              <a:t>Labs</a:t>
            </a:r>
            <a:endParaRPr b="1" sz="1200">
              <a:solidFill>
                <a:srgbClr val="404247"/>
              </a:solidFill>
              <a:latin typeface="Open Sans"/>
              <a:ea typeface="Open Sans"/>
              <a:cs typeface="Open Sans"/>
              <a:sym typeface="Open Sans"/>
            </a:endParaRPr>
          </a:p>
          <a:p>
            <a:pPr indent="-304800" lvl="0" marL="457200" rtl="0" algn="l">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WBC 11.2 (63% NΦ)</a:t>
            </a:r>
            <a:endParaRPr sz="1200">
              <a:solidFill>
                <a:schemeClr val="dk2"/>
              </a:solidFill>
              <a:latin typeface="Open Sans"/>
              <a:ea typeface="Open Sans"/>
              <a:cs typeface="Open Sans"/>
              <a:sym typeface="Open Sans"/>
            </a:endParaRPr>
          </a:p>
          <a:p>
            <a:pPr indent="-304800" lvl="0" marL="457200" rtl="0" algn="l">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CMP normal</a:t>
            </a:r>
            <a:endParaRPr sz="1200">
              <a:solidFill>
                <a:schemeClr val="dk2"/>
              </a:solidFill>
              <a:latin typeface="Open Sans"/>
              <a:ea typeface="Open Sans"/>
              <a:cs typeface="Open Sans"/>
              <a:sym typeface="Open Sans"/>
            </a:endParaRPr>
          </a:p>
          <a:p>
            <a:pPr indent="-304800" lvl="0" marL="457200" rtl="0" algn="l">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HIV screen negative</a:t>
            </a:r>
            <a:endParaRPr sz="1200">
              <a:solidFill>
                <a:schemeClr val="dk2"/>
              </a:solidFill>
              <a:latin typeface="Open Sans"/>
              <a:ea typeface="Open Sans"/>
              <a:cs typeface="Open Sans"/>
              <a:sym typeface="Open Sans"/>
            </a:endParaRPr>
          </a:p>
          <a:p>
            <a:pPr indent="-304800" lvl="0" marL="457200" rtl="0" algn="l">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Blood cultures negative</a:t>
            </a:r>
            <a:endParaRPr sz="1200">
              <a:solidFill>
                <a:schemeClr val="dk2"/>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113" name="Google Shape;113;p16"/>
          <p:cNvSpPr txBox="1"/>
          <p:nvPr>
            <p:ph idx="1" type="body"/>
          </p:nvPr>
        </p:nvSpPr>
        <p:spPr>
          <a:xfrm>
            <a:off x="729450" y="1393075"/>
            <a:ext cx="7688700" cy="197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a:t>
            </a:r>
            <a:r>
              <a:rPr b="1" lang="en">
                <a:solidFill>
                  <a:srgbClr val="2D6987"/>
                </a:solidFill>
              </a:rPr>
              <a:t>y/o female </a:t>
            </a:r>
            <a:r>
              <a:rPr lang="en"/>
              <a:t>p/w </a:t>
            </a:r>
            <a:r>
              <a:rPr b="1" lang="en">
                <a:solidFill>
                  <a:srgbClr val="DC4C64"/>
                </a:solidFill>
              </a:rPr>
              <a:t>altered mental status </a:t>
            </a:r>
            <a:r>
              <a:rPr lang="en"/>
              <a:t>after being found down</a:t>
            </a:r>
            <a:endParaRPr/>
          </a:p>
          <a:p>
            <a:pPr indent="0" lvl="0" marL="0" rtl="0" algn="l">
              <a:spcBef>
                <a:spcPts val="12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92" name="Google Shape;392;p52"/>
          <p:cNvSpPr txBox="1"/>
          <p:nvPr>
            <p:ph idx="1" type="body"/>
          </p:nvPr>
        </p:nvSpPr>
        <p:spPr>
          <a:xfrm>
            <a:off x="729450" y="1393075"/>
            <a:ext cx="7688700" cy="2161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57 y/o M</a:t>
            </a:r>
            <a:r>
              <a:rPr lang="en"/>
              <a:t> with PMH including ILD, remote SCC of tongue, prior C-spine Sx p/w </a:t>
            </a:r>
            <a:r>
              <a:rPr b="1" lang="en">
                <a:solidFill>
                  <a:srgbClr val="DC4C64"/>
                </a:solidFill>
              </a:rPr>
              <a:t>3 weeks of RLE&gt;LLE numbness</a:t>
            </a:r>
            <a:r>
              <a:rPr lang="en"/>
              <a:t>.</a:t>
            </a:r>
            <a:endParaRPr/>
          </a:p>
          <a:p>
            <a:pPr indent="0" lvl="0" marL="0" rtl="0" algn="l">
              <a:spcBef>
                <a:spcPts val="1200"/>
              </a:spcBef>
              <a:spcAft>
                <a:spcPts val="0"/>
              </a:spcAft>
              <a:buNone/>
            </a:pPr>
            <a:r>
              <a:rPr b="1" lang="en" u="sng">
                <a:solidFill>
                  <a:srgbClr val="858585"/>
                </a:solidFill>
              </a:rPr>
              <a:t>-2.5 weeks</a:t>
            </a:r>
            <a:r>
              <a:rPr lang="en">
                <a:solidFill>
                  <a:srgbClr val="858585"/>
                </a:solidFill>
              </a:rPr>
              <a:t>: Woke up with </a:t>
            </a:r>
            <a:r>
              <a:rPr b="1" lang="en">
                <a:solidFill>
                  <a:srgbClr val="858585"/>
                </a:solidFill>
              </a:rPr>
              <a:t>sudden onset</a:t>
            </a:r>
            <a:r>
              <a:rPr lang="en">
                <a:solidFill>
                  <a:srgbClr val="858585"/>
                </a:solidFill>
              </a:rPr>
              <a:t> numbness from </a:t>
            </a:r>
            <a:r>
              <a:rPr b="1" lang="en">
                <a:solidFill>
                  <a:srgbClr val="858585"/>
                </a:solidFill>
              </a:rPr>
              <a:t>R hip down to R foot</a:t>
            </a:r>
            <a:r>
              <a:rPr lang="en">
                <a:solidFill>
                  <a:srgbClr val="858585"/>
                </a:solidFill>
              </a:rPr>
              <a:t>. Maybe some numbness in left foot. LS-spine CT &amp; MRI (w/o) </a:t>
            </a:r>
            <a:r>
              <a:rPr lang="en"/>
              <a:t>showing L4-L5 disc bulge</a:t>
            </a:r>
            <a:r>
              <a:rPr lang="en">
                <a:solidFill>
                  <a:srgbClr val="858585"/>
                </a:solidFill>
              </a:rPr>
              <a:t>. Got steroids (ED #1) &amp; ortho consult (ED #2)</a:t>
            </a:r>
            <a:endParaRPr/>
          </a:p>
          <a:p>
            <a:pPr indent="0" lvl="0" marL="0" rtl="0" algn="l">
              <a:spcBef>
                <a:spcPts val="1200"/>
              </a:spcBef>
              <a:spcAft>
                <a:spcPts val="1200"/>
              </a:spcAft>
              <a:buNone/>
            </a:pPr>
            <a:r>
              <a:rPr b="1" lang="en" u="sng"/>
              <a:t>-1 day</a:t>
            </a:r>
            <a:r>
              <a:rPr lang="en"/>
              <a:t>: Pulm sees in clinic and he looks unwell. Now with saddle anesthesia, BLE numbness, and worsening of baseline diarrhea. They are worried about GBS so send him to the ED for neuro. Neurology finally does a history and finds…</a:t>
            </a:r>
            <a:endParaRPr/>
          </a:p>
        </p:txBody>
      </p:sp>
      <p:sp>
        <p:nvSpPr>
          <p:cNvPr id="393" name="Google Shape;393;p52"/>
          <p:cNvSpPr txBox="1"/>
          <p:nvPr>
            <p:ph idx="1" type="body"/>
          </p:nvPr>
        </p:nvSpPr>
        <p:spPr>
          <a:xfrm>
            <a:off x="729450" y="3554875"/>
            <a:ext cx="7688700" cy="132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Recent travel to </a:t>
            </a:r>
            <a:r>
              <a:rPr b="1" lang="en">
                <a:solidFill>
                  <a:srgbClr val="896110"/>
                </a:solidFill>
              </a:rPr>
              <a:t>North Carolina</a:t>
            </a:r>
            <a:r>
              <a:rPr lang="en"/>
              <a:t> where he went to the beach</a:t>
            </a:r>
            <a:endParaRPr/>
          </a:p>
          <a:p>
            <a:pPr indent="-311150" lvl="0" marL="457200" rtl="0" algn="l">
              <a:spcBef>
                <a:spcPts val="0"/>
              </a:spcBef>
              <a:spcAft>
                <a:spcPts val="0"/>
              </a:spcAft>
              <a:buSzPts val="1300"/>
              <a:buChar char="●"/>
            </a:pPr>
            <a:r>
              <a:rPr lang="en"/>
              <a:t>He also had burning sensation across upper chest and back (bandlike, ?b/l)</a:t>
            </a:r>
            <a:endParaRPr/>
          </a:p>
          <a:p>
            <a:pPr indent="-311150" lvl="0" marL="457200" rtl="0" algn="l">
              <a:spcBef>
                <a:spcPts val="0"/>
              </a:spcBef>
              <a:spcAft>
                <a:spcPts val="0"/>
              </a:spcAft>
              <a:buSzPts val="1300"/>
              <a:buChar char="●"/>
            </a:pPr>
            <a:r>
              <a:rPr lang="en"/>
              <a:t>But has </a:t>
            </a:r>
            <a:r>
              <a:rPr b="1" lang="en">
                <a:solidFill>
                  <a:srgbClr val="3B71CA"/>
                </a:solidFill>
              </a:rPr>
              <a:t>scattered bullous lesions</a:t>
            </a:r>
            <a:r>
              <a:rPr lang="en"/>
              <a:t> on his skin with a red base</a:t>
            </a:r>
            <a:endParaRPr/>
          </a:p>
          <a:p>
            <a:pPr indent="-298450" lvl="1" marL="914400" rtl="0" algn="l">
              <a:spcBef>
                <a:spcPts val="0"/>
              </a:spcBef>
              <a:spcAft>
                <a:spcPts val="0"/>
              </a:spcAft>
              <a:buSzPts val="1100"/>
              <a:buChar char="○"/>
            </a:pPr>
            <a:r>
              <a:rPr lang="en"/>
              <a:t>Rash is on his feet and his chest (unclear if the same area where he has burning sensation)</a:t>
            </a:r>
            <a:endParaRPr/>
          </a:p>
          <a:p>
            <a:pPr indent="-298450" lvl="1" marL="914400" rtl="0" algn="l">
              <a:spcBef>
                <a:spcPts val="0"/>
              </a:spcBef>
              <a:spcAft>
                <a:spcPts val="0"/>
              </a:spcAft>
              <a:buSzPts val="1100"/>
              <a:buChar char="○"/>
            </a:pPr>
            <a:r>
              <a:rPr lang="en"/>
              <a:t>Now they order </a:t>
            </a:r>
            <a:r>
              <a:rPr b="1" lang="en"/>
              <a:t>MRI whole spine</a:t>
            </a:r>
            <a:r>
              <a:rPr lang="en"/>
              <a:t> with contrast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Workup</a:t>
            </a:r>
            <a:endParaRPr/>
          </a:p>
        </p:txBody>
      </p:sp>
      <p:sp>
        <p:nvSpPr>
          <p:cNvPr id="399" name="Google Shape;399;p53"/>
          <p:cNvSpPr txBox="1"/>
          <p:nvPr>
            <p:ph idx="1" type="body"/>
          </p:nvPr>
        </p:nvSpPr>
        <p:spPr>
          <a:xfrm>
            <a:off x="729325" y="1393075"/>
            <a:ext cx="3774300" cy="2956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u="sng"/>
              <a:t>MRI whole spine</a:t>
            </a:r>
            <a:r>
              <a:rPr lang="en"/>
              <a:t> (with </a:t>
            </a:r>
            <a:r>
              <a:rPr lang="en"/>
              <a:t>contrast</a:t>
            </a:r>
            <a:r>
              <a:rPr lang="en"/>
              <a:t>):</a:t>
            </a:r>
            <a:endParaRPr/>
          </a:p>
          <a:p>
            <a:pPr indent="-304958" lvl="0" marL="457200" rtl="0" algn="l">
              <a:spcBef>
                <a:spcPts val="1200"/>
              </a:spcBef>
              <a:spcAft>
                <a:spcPts val="0"/>
              </a:spcAft>
              <a:buSzPct val="100000"/>
              <a:buChar char="●"/>
            </a:pPr>
            <a:r>
              <a:rPr lang="en"/>
              <a:t>There is no abnormal enhancement identified within the cervical and upper thoracic spine. </a:t>
            </a:r>
            <a:endParaRPr/>
          </a:p>
          <a:p>
            <a:pPr indent="-304958" lvl="0" marL="457200" rtl="0" algn="l">
              <a:spcBef>
                <a:spcPts val="0"/>
              </a:spcBef>
              <a:spcAft>
                <a:spcPts val="0"/>
              </a:spcAft>
              <a:buSzPct val="100000"/>
              <a:buChar char="●"/>
            </a:pPr>
            <a:r>
              <a:rPr lang="en"/>
              <a:t>There is however suggestion of </a:t>
            </a:r>
            <a:r>
              <a:rPr b="1" lang="en">
                <a:solidFill>
                  <a:srgbClr val="DF382C"/>
                </a:solidFill>
              </a:rPr>
              <a:t>mild diffuse non-nodular enhancement</a:t>
            </a:r>
            <a:r>
              <a:rPr lang="en"/>
              <a:t> noted to the </a:t>
            </a:r>
            <a:r>
              <a:rPr b="1" lang="en">
                <a:solidFill>
                  <a:srgbClr val="3B71CA"/>
                </a:solidFill>
              </a:rPr>
              <a:t>conus and extending to the cauda equina nerve roots</a:t>
            </a:r>
            <a:r>
              <a:rPr lang="en"/>
              <a:t> </a:t>
            </a:r>
            <a:endParaRPr/>
          </a:p>
          <a:p>
            <a:pPr indent="-304958" lvl="0" marL="457200" rtl="0" algn="l">
              <a:spcBef>
                <a:spcPts val="0"/>
              </a:spcBef>
              <a:spcAft>
                <a:spcPts val="0"/>
              </a:spcAft>
              <a:buSzPct val="100000"/>
              <a:buChar char="●"/>
            </a:pPr>
            <a:r>
              <a:rPr lang="en"/>
              <a:t>Could be artifactual, however with the clinical history this could be seen with Guillain-Barre syndrome</a:t>
            </a:r>
            <a:endParaRPr/>
          </a:p>
          <a:p>
            <a:pPr indent="0" lvl="0" marL="0" rtl="0" algn="l">
              <a:spcBef>
                <a:spcPts val="1200"/>
              </a:spcBef>
              <a:spcAft>
                <a:spcPts val="0"/>
              </a:spcAft>
              <a:buNone/>
            </a:pPr>
            <a:r>
              <a:rPr lang="en" u="sng"/>
              <a:t>MRI brain</a:t>
            </a:r>
            <a:r>
              <a:rPr lang="en"/>
              <a:t>: Normal</a:t>
            </a:r>
            <a:endParaRPr/>
          </a:p>
          <a:p>
            <a:pPr indent="0" lvl="0" marL="0" rtl="0" algn="l">
              <a:spcBef>
                <a:spcPts val="1200"/>
              </a:spcBef>
              <a:spcAft>
                <a:spcPts val="1200"/>
              </a:spcAft>
              <a:buNone/>
            </a:pPr>
            <a:r>
              <a:rPr lang="en" u="sng"/>
              <a:t>Pan CT</a:t>
            </a:r>
            <a:r>
              <a:rPr lang="en"/>
              <a:t>: Normal</a:t>
            </a:r>
            <a:endParaRPr/>
          </a:p>
        </p:txBody>
      </p:sp>
      <p:grpSp>
        <p:nvGrpSpPr>
          <p:cNvPr id="400" name="Google Shape;400;p53"/>
          <p:cNvGrpSpPr/>
          <p:nvPr/>
        </p:nvGrpSpPr>
        <p:grpSpPr>
          <a:xfrm>
            <a:off x="4643761" y="1393000"/>
            <a:ext cx="3774162" cy="2888392"/>
            <a:chOff x="2491864" y="1997644"/>
            <a:chExt cx="3894904" cy="2980797"/>
          </a:xfrm>
        </p:grpSpPr>
        <p:pic>
          <p:nvPicPr>
            <p:cNvPr id="401" name="Google Shape;401;p53"/>
            <p:cNvPicPr preferRelativeResize="0"/>
            <p:nvPr/>
          </p:nvPicPr>
          <p:blipFill rotWithShape="1">
            <a:blip r:embed="rId3">
              <a:alphaModFix/>
            </a:blip>
            <a:srcRect b="3208" l="0" r="0" t="20027"/>
            <a:stretch/>
          </p:blipFill>
          <p:spPr>
            <a:xfrm>
              <a:off x="2491864" y="1997644"/>
              <a:ext cx="3894904" cy="2980797"/>
            </a:xfrm>
            <a:prstGeom prst="rect">
              <a:avLst/>
            </a:prstGeom>
            <a:noFill/>
            <a:ln>
              <a:noFill/>
            </a:ln>
          </p:spPr>
        </p:pic>
        <p:cxnSp>
          <p:nvCxnSpPr>
            <p:cNvPr id="402" name="Google Shape;402;p53"/>
            <p:cNvCxnSpPr/>
            <p:nvPr/>
          </p:nvCxnSpPr>
          <p:spPr>
            <a:xfrm rot="10800000">
              <a:off x="4974368" y="2478692"/>
              <a:ext cx="636927" cy="65232"/>
            </a:xfrm>
            <a:prstGeom prst="straightConnector1">
              <a:avLst/>
            </a:prstGeom>
            <a:noFill/>
            <a:ln cap="flat" cmpd="sng" w="19050">
              <a:solidFill>
                <a:srgbClr val="DF382C"/>
              </a:solidFill>
              <a:prstDash val="solid"/>
              <a:round/>
              <a:headEnd len="med" w="med" type="none"/>
              <a:tailEnd len="med" w="med" type="triangle"/>
            </a:ln>
          </p:spPr>
        </p:cxnSp>
        <p:cxnSp>
          <p:nvCxnSpPr>
            <p:cNvPr id="403" name="Google Shape;403;p53"/>
            <p:cNvCxnSpPr/>
            <p:nvPr/>
          </p:nvCxnSpPr>
          <p:spPr>
            <a:xfrm rot="10800000">
              <a:off x="4744683" y="3591317"/>
              <a:ext cx="636927" cy="65232"/>
            </a:xfrm>
            <a:prstGeom prst="straightConnector1">
              <a:avLst/>
            </a:prstGeom>
            <a:noFill/>
            <a:ln cap="flat" cmpd="sng" w="19050">
              <a:solidFill>
                <a:srgbClr val="DF382C"/>
              </a:solidFill>
              <a:prstDash val="solid"/>
              <a:round/>
              <a:headEnd len="med" w="med" type="none"/>
              <a:tailEnd len="med" w="med" type="triangle"/>
            </a:ln>
          </p:spPr>
        </p:cxnSp>
        <p:cxnSp>
          <p:nvCxnSpPr>
            <p:cNvPr id="404" name="Google Shape;404;p53"/>
            <p:cNvCxnSpPr/>
            <p:nvPr/>
          </p:nvCxnSpPr>
          <p:spPr>
            <a:xfrm rot="10800000">
              <a:off x="4932953" y="2780088"/>
              <a:ext cx="636927" cy="65232"/>
            </a:xfrm>
            <a:prstGeom prst="straightConnector1">
              <a:avLst/>
            </a:prstGeom>
            <a:noFill/>
            <a:ln cap="flat" cmpd="sng" w="19050">
              <a:solidFill>
                <a:srgbClr val="DF382C"/>
              </a:solidFill>
              <a:prstDash val="solid"/>
              <a:round/>
              <a:headEnd len="med" w="med" type="none"/>
              <a:tailEnd len="med" w="med" type="triangle"/>
            </a:ln>
          </p:spPr>
        </p:cxnSp>
        <p:cxnSp>
          <p:nvCxnSpPr>
            <p:cNvPr id="405" name="Google Shape;405;p53"/>
            <p:cNvCxnSpPr/>
            <p:nvPr/>
          </p:nvCxnSpPr>
          <p:spPr>
            <a:xfrm>
              <a:off x="3893107" y="2377654"/>
              <a:ext cx="714866" cy="75878"/>
            </a:xfrm>
            <a:prstGeom prst="straightConnector1">
              <a:avLst/>
            </a:prstGeom>
            <a:noFill/>
            <a:ln cap="flat" cmpd="sng" w="19050">
              <a:solidFill>
                <a:srgbClr val="DF382C"/>
              </a:solidFill>
              <a:prstDash val="solid"/>
              <a:round/>
              <a:headEnd len="med" w="med" type="none"/>
              <a:tailEnd len="med" w="med" type="triangle"/>
            </a:ln>
          </p:spPr>
        </p:cxnSp>
        <p:sp>
          <p:nvSpPr>
            <p:cNvPr id="406" name="Google Shape;406;p53"/>
            <p:cNvSpPr txBox="1"/>
            <p:nvPr/>
          </p:nvSpPr>
          <p:spPr>
            <a:xfrm>
              <a:off x="2651100" y="2603275"/>
              <a:ext cx="896400" cy="5352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Open Sans"/>
                  <a:ea typeface="Open Sans"/>
                  <a:cs typeface="Open Sans"/>
                  <a:sym typeface="Open Sans"/>
                </a:rPr>
                <a:t>T2 post contrast</a:t>
              </a:r>
              <a:endParaRPr sz="1100">
                <a:solidFill>
                  <a:schemeClr val="lt1"/>
                </a:solidFill>
                <a:latin typeface="Open Sans"/>
                <a:ea typeface="Open Sans"/>
                <a:cs typeface="Open Sans"/>
                <a:sym typeface="Open Sans"/>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Workup</a:t>
            </a:r>
            <a:endParaRPr/>
          </a:p>
        </p:txBody>
      </p:sp>
      <p:grpSp>
        <p:nvGrpSpPr>
          <p:cNvPr id="412" name="Google Shape;412;p54"/>
          <p:cNvGrpSpPr/>
          <p:nvPr/>
        </p:nvGrpSpPr>
        <p:grpSpPr>
          <a:xfrm>
            <a:off x="4643761" y="1393000"/>
            <a:ext cx="3774162" cy="2888391"/>
            <a:chOff x="2491864" y="1997644"/>
            <a:chExt cx="3894904" cy="2980796"/>
          </a:xfrm>
        </p:grpSpPr>
        <p:pic>
          <p:nvPicPr>
            <p:cNvPr id="413" name="Google Shape;413;p54"/>
            <p:cNvPicPr preferRelativeResize="0"/>
            <p:nvPr/>
          </p:nvPicPr>
          <p:blipFill rotWithShape="1">
            <a:blip r:embed="rId3">
              <a:alphaModFix/>
            </a:blip>
            <a:srcRect b="3208" l="0" r="0" t="20027"/>
            <a:stretch/>
          </p:blipFill>
          <p:spPr>
            <a:xfrm>
              <a:off x="2491864" y="1997644"/>
              <a:ext cx="3894904" cy="2980796"/>
            </a:xfrm>
            <a:prstGeom prst="rect">
              <a:avLst/>
            </a:prstGeom>
            <a:noFill/>
            <a:ln>
              <a:noFill/>
            </a:ln>
          </p:spPr>
        </p:pic>
        <p:cxnSp>
          <p:nvCxnSpPr>
            <p:cNvPr id="414" name="Google Shape;414;p54"/>
            <p:cNvCxnSpPr/>
            <p:nvPr/>
          </p:nvCxnSpPr>
          <p:spPr>
            <a:xfrm rot="10800000">
              <a:off x="4974395" y="2478824"/>
              <a:ext cx="636900" cy="65100"/>
            </a:xfrm>
            <a:prstGeom prst="straightConnector1">
              <a:avLst/>
            </a:prstGeom>
            <a:noFill/>
            <a:ln cap="flat" cmpd="sng" w="19050">
              <a:solidFill>
                <a:srgbClr val="DF382C"/>
              </a:solidFill>
              <a:prstDash val="solid"/>
              <a:round/>
              <a:headEnd len="med" w="med" type="none"/>
              <a:tailEnd len="med" w="med" type="triangle"/>
            </a:ln>
          </p:spPr>
        </p:cxnSp>
        <p:cxnSp>
          <p:nvCxnSpPr>
            <p:cNvPr id="415" name="Google Shape;415;p54"/>
            <p:cNvCxnSpPr/>
            <p:nvPr/>
          </p:nvCxnSpPr>
          <p:spPr>
            <a:xfrm rot="10800000">
              <a:off x="4744710" y="3591449"/>
              <a:ext cx="636900" cy="65100"/>
            </a:xfrm>
            <a:prstGeom prst="straightConnector1">
              <a:avLst/>
            </a:prstGeom>
            <a:noFill/>
            <a:ln cap="flat" cmpd="sng" w="19050">
              <a:solidFill>
                <a:srgbClr val="DF382C"/>
              </a:solidFill>
              <a:prstDash val="solid"/>
              <a:round/>
              <a:headEnd len="med" w="med" type="none"/>
              <a:tailEnd len="med" w="med" type="triangle"/>
            </a:ln>
          </p:spPr>
        </p:cxnSp>
        <p:cxnSp>
          <p:nvCxnSpPr>
            <p:cNvPr id="416" name="Google Shape;416;p54"/>
            <p:cNvCxnSpPr/>
            <p:nvPr/>
          </p:nvCxnSpPr>
          <p:spPr>
            <a:xfrm rot="10800000">
              <a:off x="4932979" y="2780220"/>
              <a:ext cx="636900" cy="65100"/>
            </a:xfrm>
            <a:prstGeom prst="straightConnector1">
              <a:avLst/>
            </a:prstGeom>
            <a:noFill/>
            <a:ln cap="flat" cmpd="sng" w="19050">
              <a:solidFill>
                <a:srgbClr val="DF382C"/>
              </a:solidFill>
              <a:prstDash val="solid"/>
              <a:round/>
              <a:headEnd len="med" w="med" type="none"/>
              <a:tailEnd len="med" w="med" type="triangle"/>
            </a:ln>
          </p:spPr>
        </p:cxnSp>
        <p:cxnSp>
          <p:nvCxnSpPr>
            <p:cNvPr id="417" name="Google Shape;417;p54"/>
            <p:cNvCxnSpPr/>
            <p:nvPr/>
          </p:nvCxnSpPr>
          <p:spPr>
            <a:xfrm>
              <a:off x="3893107" y="2377654"/>
              <a:ext cx="714900" cy="75900"/>
            </a:xfrm>
            <a:prstGeom prst="straightConnector1">
              <a:avLst/>
            </a:prstGeom>
            <a:noFill/>
            <a:ln cap="flat" cmpd="sng" w="19050">
              <a:solidFill>
                <a:srgbClr val="DF382C"/>
              </a:solidFill>
              <a:prstDash val="solid"/>
              <a:round/>
              <a:headEnd len="med" w="med" type="none"/>
              <a:tailEnd len="med" w="med" type="triangle"/>
            </a:ln>
          </p:spPr>
        </p:cxnSp>
        <p:sp>
          <p:nvSpPr>
            <p:cNvPr id="418" name="Google Shape;418;p54"/>
            <p:cNvSpPr txBox="1"/>
            <p:nvPr/>
          </p:nvSpPr>
          <p:spPr>
            <a:xfrm>
              <a:off x="2651100" y="2603275"/>
              <a:ext cx="896400" cy="5352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Open Sans"/>
                  <a:ea typeface="Open Sans"/>
                  <a:cs typeface="Open Sans"/>
                  <a:sym typeface="Open Sans"/>
                </a:rPr>
                <a:t>T2 post contrast</a:t>
              </a:r>
              <a:endParaRPr sz="1100">
                <a:solidFill>
                  <a:schemeClr val="lt1"/>
                </a:solidFill>
                <a:latin typeface="Open Sans"/>
                <a:ea typeface="Open Sans"/>
                <a:cs typeface="Open Sans"/>
                <a:sym typeface="Open Sans"/>
              </a:endParaRPr>
            </a:p>
          </p:txBody>
        </p:sp>
      </p:grpSp>
      <p:sp>
        <p:nvSpPr>
          <p:cNvPr id="419" name="Google Shape;419;p54"/>
          <p:cNvSpPr/>
          <p:nvPr/>
        </p:nvSpPr>
        <p:spPr>
          <a:xfrm>
            <a:off x="4187475" y="3107600"/>
            <a:ext cx="1832400" cy="18315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F5AA2"/>
                </a:solidFill>
                <a:latin typeface="Open Sans"/>
                <a:ea typeface="Open Sans"/>
                <a:cs typeface="Open Sans"/>
                <a:sym typeface="Open Sans"/>
              </a:rPr>
              <a:t>Lumbar puncture</a:t>
            </a:r>
            <a:endParaRPr b="1" sz="1200">
              <a:solidFill>
                <a:srgbClr val="2F5AA2"/>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OP</a:t>
            </a:r>
            <a:r>
              <a:rPr lang="en" sz="1200">
                <a:solidFill>
                  <a:srgbClr val="3B71CA"/>
                </a:solidFill>
                <a:latin typeface="Open Sans"/>
                <a:ea typeface="Open Sans"/>
                <a:cs typeface="Open Sans"/>
                <a:sym typeface="Open Sans"/>
              </a:rPr>
              <a:t>: 16 mm H2O</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WBC</a:t>
            </a:r>
            <a:r>
              <a:rPr lang="en" sz="1200">
                <a:solidFill>
                  <a:srgbClr val="3B71CA"/>
                </a:solidFill>
                <a:latin typeface="Open Sans"/>
                <a:ea typeface="Open Sans"/>
                <a:cs typeface="Open Sans"/>
                <a:sym typeface="Open Sans"/>
              </a:rPr>
              <a:t>: 67 (79% LΦ)</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RBC</a:t>
            </a:r>
            <a:r>
              <a:rPr lang="en" sz="1200">
                <a:solidFill>
                  <a:srgbClr val="3B71CA"/>
                </a:solidFill>
                <a:latin typeface="Open Sans"/>
                <a:ea typeface="Open Sans"/>
                <a:cs typeface="Open Sans"/>
                <a:sym typeface="Open Sans"/>
              </a:rPr>
              <a:t>: 400</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Pro</a:t>
            </a:r>
            <a:r>
              <a:rPr lang="en" sz="1200">
                <a:solidFill>
                  <a:srgbClr val="3B71CA"/>
                </a:solidFill>
                <a:latin typeface="Open Sans"/>
                <a:ea typeface="Open Sans"/>
                <a:cs typeface="Open Sans"/>
                <a:sym typeface="Open Sans"/>
              </a:rPr>
              <a:t>: 98</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Glu</a:t>
            </a:r>
            <a:r>
              <a:rPr lang="en" sz="1200">
                <a:solidFill>
                  <a:srgbClr val="3B71CA"/>
                </a:solidFill>
                <a:latin typeface="Open Sans"/>
                <a:ea typeface="Open Sans"/>
                <a:cs typeface="Open Sans"/>
                <a:sym typeface="Open Sans"/>
              </a:rPr>
              <a:t>: 52</a:t>
            </a:r>
            <a:endParaRPr sz="1200">
              <a:solidFill>
                <a:srgbClr val="3B71CA"/>
              </a:solidFill>
              <a:latin typeface="Open Sans"/>
              <a:ea typeface="Open Sans"/>
              <a:cs typeface="Open Sans"/>
              <a:sym typeface="Open Sans"/>
            </a:endParaRPr>
          </a:p>
          <a:p>
            <a:pPr indent="0" lvl="0" marL="0" rtl="0" algn="l">
              <a:spcBef>
                <a:spcPts val="500"/>
              </a:spcBef>
              <a:spcAft>
                <a:spcPts val="500"/>
              </a:spcAft>
              <a:buNone/>
            </a:pPr>
            <a:r>
              <a:rPr lang="en" sz="1200" u="sng">
                <a:solidFill>
                  <a:srgbClr val="3B71CA"/>
                </a:solidFill>
                <a:latin typeface="Open Sans"/>
                <a:ea typeface="Open Sans"/>
                <a:cs typeface="Open Sans"/>
                <a:sym typeface="Open Sans"/>
              </a:rPr>
              <a:t>G/S</a:t>
            </a:r>
            <a:r>
              <a:rPr lang="en" sz="1200">
                <a:solidFill>
                  <a:srgbClr val="3B71CA"/>
                </a:solidFill>
                <a:latin typeface="Open Sans"/>
                <a:ea typeface="Open Sans"/>
                <a:cs typeface="Open Sans"/>
                <a:sym typeface="Open Sans"/>
              </a:rPr>
              <a:t>: Few PMNs</a:t>
            </a:r>
            <a:endParaRPr sz="1200">
              <a:solidFill>
                <a:srgbClr val="3B71CA"/>
              </a:solidFill>
              <a:latin typeface="Open Sans"/>
              <a:ea typeface="Open Sans"/>
              <a:cs typeface="Open Sans"/>
              <a:sym typeface="Open Sans"/>
            </a:endParaRPr>
          </a:p>
        </p:txBody>
      </p:sp>
      <p:sp>
        <p:nvSpPr>
          <p:cNvPr id="420" name="Google Shape;420;p54"/>
          <p:cNvSpPr txBox="1"/>
          <p:nvPr>
            <p:ph idx="1" type="body"/>
          </p:nvPr>
        </p:nvSpPr>
        <p:spPr>
          <a:xfrm>
            <a:off x="729325" y="1393075"/>
            <a:ext cx="3774300" cy="2956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u="sng"/>
              <a:t>MRI whole spine</a:t>
            </a:r>
            <a:r>
              <a:rPr lang="en"/>
              <a:t> (with contrast):</a:t>
            </a:r>
            <a:endParaRPr/>
          </a:p>
          <a:p>
            <a:pPr indent="-304958" lvl="0" marL="457200" rtl="0" algn="l">
              <a:spcBef>
                <a:spcPts val="1200"/>
              </a:spcBef>
              <a:spcAft>
                <a:spcPts val="0"/>
              </a:spcAft>
              <a:buSzPct val="100000"/>
              <a:buChar char="●"/>
            </a:pPr>
            <a:r>
              <a:rPr lang="en"/>
              <a:t>There is no abnormal enhancement identified within the cervical and upper thoracic spine. </a:t>
            </a:r>
            <a:endParaRPr/>
          </a:p>
          <a:p>
            <a:pPr indent="-304958" lvl="0" marL="457200" rtl="0" algn="l">
              <a:spcBef>
                <a:spcPts val="0"/>
              </a:spcBef>
              <a:spcAft>
                <a:spcPts val="0"/>
              </a:spcAft>
              <a:buSzPct val="100000"/>
              <a:buChar char="●"/>
            </a:pPr>
            <a:r>
              <a:rPr lang="en"/>
              <a:t>There is however suggestion of </a:t>
            </a:r>
            <a:r>
              <a:rPr b="1" lang="en">
                <a:solidFill>
                  <a:srgbClr val="DF382C"/>
                </a:solidFill>
              </a:rPr>
              <a:t>mild diffuse non-nodular enhancement</a:t>
            </a:r>
            <a:r>
              <a:rPr lang="en"/>
              <a:t> noted to the </a:t>
            </a:r>
            <a:r>
              <a:rPr b="1" lang="en">
                <a:solidFill>
                  <a:srgbClr val="3B71CA"/>
                </a:solidFill>
              </a:rPr>
              <a:t>conus and extending to the cauda equina nerve roots</a:t>
            </a:r>
            <a:r>
              <a:rPr lang="en"/>
              <a:t> </a:t>
            </a:r>
            <a:endParaRPr/>
          </a:p>
          <a:p>
            <a:pPr indent="-304958" lvl="0" marL="457200" rtl="0" algn="l">
              <a:spcBef>
                <a:spcPts val="0"/>
              </a:spcBef>
              <a:spcAft>
                <a:spcPts val="0"/>
              </a:spcAft>
              <a:buSzPct val="100000"/>
              <a:buChar char="●"/>
            </a:pPr>
            <a:r>
              <a:rPr lang="en"/>
              <a:t>Could be artifactual, however with the clinical history this could be seen with Guillain-Barre syndrome</a:t>
            </a:r>
            <a:endParaRPr/>
          </a:p>
          <a:p>
            <a:pPr indent="0" lvl="0" marL="0" rtl="0" algn="l">
              <a:spcBef>
                <a:spcPts val="1200"/>
              </a:spcBef>
              <a:spcAft>
                <a:spcPts val="0"/>
              </a:spcAft>
              <a:buNone/>
            </a:pPr>
            <a:r>
              <a:rPr lang="en" u="sng"/>
              <a:t>MRI brain</a:t>
            </a:r>
            <a:r>
              <a:rPr lang="en"/>
              <a:t>: Normal</a:t>
            </a:r>
            <a:endParaRPr/>
          </a:p>
          <a:p>
            <a:pPr indent="0" lvl="0" marL="0" rtl="0" algn="l">
              <a:spcBef>
                <a:spcPts val="1200"/>
              </a:spcBef>
              <a:spcAft>
                <a:spcPts val="1200"/>
              </a:spcAft>
              <a:buNone/>
            </a:pPr>
            <a:r>
              <a:rPr lang="en" u="sng"/>
              <a:t>Pan CT</a:t>
            </a:r>
            <a:r>
              <a:rPr lang="en"/>
              <a:t>: Normal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5"/>
          <p:cNvSpPr txBox="1"/>
          <p:nvPr>
            <p:ph idx="2" type="body"/>
          </p:nvPr>
        </p:nvSpPr>
        <p:spPr>
          <a:xfrm>
            <a:off x="730000" y="140767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1A1A1A"/>
                </a:solidFill>
              </a:rPr>
              <a:t>A </a:t>
            </a:r>
            <a:r>
              <a:rPr b="1" lang="en">
                <a:solidFill>
                  <a:srgbClr val="1A1A1A"/>
                </a:solidFill>
              </a:rPr>
              <a:t>57 y/o M</a:t>
            </a:r>
            <a:r>
              <a:rPr lang="en">
                <a:solidFill>
                  <a:srgbClr val="1A1A1A"/>
                </a:solidFill>
              </a:rPr>
              <a:t> with PMH including ILD (on Ofev &amp; pred), remote SCC of tongue, prior C-spine Sx p/w </a:t>
            </a:r>
            <a:r>
              <a:rPr b="1" lang="en">
                <a:solidFill>
                  <a:srgbClr val="DF382C"/>
                </a:solidFill>
              </a:rPr>
              <a:t>3 weeks </a:t>
            </a:r>
            <a:r>
              <a:rPr b="1" lang="en">
                <a:solidFill>
                  <a:srgbClr val="3B71CA"/>
                </a:solidFill>
              </a:rPr>
              <a:t>of </a:t>
            </a:r>
            <a:r>
              <a:rPr b="1" lang="en">
                <a:solidFill>
                  <a:srgbClr val="3B71CA"/>
                </a:solidFill>
              </a:rPr>
              <a:t>progressively</a:t>
            </a:r>
            <a:r>
              <a:rPr b="1" lang="en">
                <a:solidFill>
                  <a:srgbClr val="3B71CA"/>
                </a:solidFill>
              </a:rPr>
              <a:t> worsening</a:t>
            </a:r>
            <a:r>
              <a:rPr lang="en">
                <a:solidFill>
                  <a:srgbClr val="1A1A1A"/>
                </a:solidFill>
              </a:rPr>
              <a:t> RLE&gt;LLE numbness and was admitted for </a:t>
            </a:r>
            <a:r>
              <a:rPr b="1" lang="en">
                <a:solidFill>
                  <a:srgbClr val="DF382C"/>
                </a:solidFill>
              </a:rPr>
              <a:t>cauda equina syndrome</a:t>
            </a:r>
            <a:r>
              <a:rPr lang="en">
                <a:solidFill>
                  <a:srgbClr val="1A1A1A"/>
                </a:solidFill>
              </a:rPr>
              <a:t> </a:t>
            </a:r>
            <a:r>
              <a:rPr i="1" lang="en">
                <a:solidFill>
                  <a:srgbClr val="B03D50"/>
                </a:solidFill>
              </a:rPr>
              <a:t>like symptoms</a:t>
            </a:r>
            <a:r>
              <a:rPr lang="en">
                <a:solidFill>
                  <a:srgbClr val="1A1A1A"/>
                </a:solidFill>
              </a:rPr>
              <a:t> despite </a:t>
            </a:r>
            <a:r>
              <a:rPr b="1" lang="en">
                <a:solidFill>
                  <a:srgbClr val="0C622E"/>
                </a:solidFill>
              </a:rPr>
              <a:t>no evidence of cord compression</a:t>
            </a:r>
            <a:r>
              <a:rPr lang="en">
                <a:solidFill>
                  <a:srgbClr val="1A1A1A"/>
                </a:solidFill>
              </a:rPr>
              <a:t> radiographically </a:t>
            </a:r>
            <a:endParaRPr>
              <a:solidFill>
                <a:srgbClr val="1A1A1A"/>
              </a:solidFill>
            </a:endParaRPr>
          </a:p>
          <a:p>
            <a:pPr indent="0" lvl="0" marL="0" rtl="0" algn="l">
              <a:spcBef>
                <a:spcPts val="1200"/>
              </a:spcBef>
              <a:spcAft>
                <a:spcPts val="1200"/>
              </a:spcAft>
              <a:buNone/>
            </a:pPr>
            <a:r>
              <a:t/>
            </a:r>
            <a:endParaRPr>
              <a:solidFill>
                <a:srgbClr val="1A1A1A"/>
              </a:solidFill>
            </a:endParaRPr>
          </a:p>
        </p:txBody>
      </p:sp>
      <p:sp>
        <p:nvSpPr>
          <p:cNvPr id="426" name="Google Shape;426;p55"/>
          <p:cNvSpPr txBox="1"/>
          <p:nvPr>
            <p:ph type="title"/>
          </p:nvPr>
        </p:nvSpPr>
        <p:spPr>
          <a:xfrm>
            <a:off x="729450" y="632850"/>
            <a:ext cx="3769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Summary</a:t>
            </a:r>
            <a:endParaRPr/>
          </a:p>
        </p:txBody>
      </p:sp>
      <p:grpSp>
        <p:nvGrpSpPr>
          <p:cNvPr id="427" name="Google Shape;427;p55"/>
          <p:cNvGrpSpPr/>
          <p:nvPr/>
        </p:nvGrpSpPr>
        <p:grpSpPr>
          <a:xfrm>
            <a:off x="4968000" y="641203"/>
            <a:ext cx="4094300" cy="993903"/>
            <a:chOff x="3978500" y="946003"/>
            <a:chExt cx="4094300" cy="993903"/>
          </a:xfrm>
        </p:grpSpPr>
        <p:grpSp>
          <p:nvGrpSpPr>
            <p:cNvPr id="428" name="Google Shape;428;p55"/>
            <p:cNvGrpSpPr/>
            <p:nvPr/>
          </p:nvGrpSpPr>
          <p:grpSpPr>
            <a:xfrm>
              <a:off x="4734025" y="1140951"/>
              <a:ext cx="529800" cy="798956"/>
              <a:chOff x="4318975" y="1083450"/>
              <a:chExt cx="529800" cy="591250"/>
            </a:xfrm>
          </p:grpSpPr>
          <p:sp>
            <p:nvSpPr>
              <p:cNvPr id="429" name="Google Shape;429;p55"/>
              <p:cNvSpPr/>
              <p:nvPr/>
            </p:nvSpPr>
            <p:spPr>
              <a:xfrm>
                <a:off x="4517125" y="1086100"/>
                <a:ext cx="133500" cy="5886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0" name="Google Shape;430;p55"/>
              <p:cNvCxnSpPr/>
              <p:nvPr/>
            </p:nvCxnSpPr>
            <p:spPr>
              <a:xfrm rot="10800000">
                <a:off x="4318975" y="1083450"/>
                <a:ext cx="529800" cy="0"/>
              </a:xfrm>
              <a:prstGeom prst="straightConnector1">
                <a:avLst/>
              </a:prstGeom>
              <a:noFill/>
              <a:ln cap="flat" cmpd="sng" w="9525">
                <a:solidFill>
                  <a:srgbClr val="2F2F2F"/>
                </a:solidFill>
                <a:prstDash val="solid"/>
                <a:round/>
                <a:headEnd len="sm" w="sm" type="none"/>
                <a:tailEnd len="sm" w="sm" type="none"/>
              </a:ln>
            </p:spPr>
          </p:cxnSp>
        </p:grpSp>
        <p:sp>
          <p:nvSpPr>
            <p:cNvPr id="431" name="Google Shape;431;p55"/>
            <p:cNvSpPr txBox="1"/>
            <p:nvPr/>
          </p:nvSpPr>
          <p:spPr>
            <a:xfrm>
              <a:off x="53446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Prednisone taper</a:t>
              </a:r>
              <a:endParaRPr b="1" sz="1100">
                <a:solidFill>
                  <a:srgbClr val="2F2F2F"/>
                </a:solidFill>
                <a:latin typeface="Roboto"/>
                <a:ea typeface="Roboto"/>
                <a:cs typeface="Roboto"/>
                <a:sym typeface="Roboto"/>
              </a:endParaRPr>
            </a:p>
          </p:txBody>
        </p:sp>
        <p:sp>
          <p:nvSpPr>
            <p:cNvPr id="432" name="Google Shape;432;p55"/>
            <p:cNvSpPr txBox="1"/>
            <p:nvPr/>
          </p:nvSpPr>
          <p:spPr>
            <a:xfrm>
              <a:off x="5344600" y="1222248"/>
              <a:ext cx="2728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858585"/>
                  </a:solidFill>
                  <a:latin typeface="Roboto"/>
                  <a:ea typeface="Roboto"/>
                  <a:cs typeface="Roboto"/>
                  <a:sym typeface="Roboto"/>
                </a:rPr>
                <a:t>Been on Pred 10 daily</a:t>
              </a:r>
              <a:endParaRPr sz="900">
                <a:solidFill>
                  <a:srgbClr val="858585"/>
                </a:solidFill>
                <a:latin typeface="Roboto"/>
                <a:ea typeface="Roboto"/>
                <a:cs typeface="Roboto"/>
                <a:sym typeface="Roboto"/>
              </a:endParaRPr>
            </a:p>
          </p:txBody>
        </p:sp>
        <p:sp>
          <p:nvSpPr>
            <p:cNvPr id="433" name="Google Shape;433;p55"/>
            <p:cNvSpPr txBox="1"/>
            <p:nvPr/>
          </p:nvSpPr>
          <p:spPr>
            <a:xfrm>
              <a:off x="39785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-3 mo</a:t>
              </a:r>
              <a:endParaRPr sz="900">
                <a:solidFill>
                  <a:srgbClr val="2F2F2F"/>
                </a:solidFill>
                <a:latin typeface="Roboto"/>
                <a:ea typeface="Roboto"/>
                <a:cs typeface="Roboto"/>
                <a:sym typeface="Roboto"/>
              </a:endParaRPr>
            </a:p>
          </p:txBody>
        </p:sp>
      </p:grpSp>
      <p:grpSp>
        <p:nvGrpSpPr>
          <p:cNvPr id="434" name="Google Shape;434;p55"/>
          <p:cNvGrpSpPr/>
          <p:nvPr/>
        </p:nvGrpSpPr>
        <p:grpSpPr>
          <a:xfrm>
            <a:off x="4968000" y="1137659"/>
            <a:ext cx="4094300" cy="1111453"/>
            <a:chOff x="3978500" y="946003"/>
            <a:chExt cx="4094300" cy="1111453"/>
          </a:xfrm>
        </p:grpSpPr>
        <p:grpSp>
          <p:nvGrpSpPr>
            <p:cNvPr id="435" name="Google Shape;435;p55"/>
            <p:cNvGrpSpPr/>
            <p:nvPr/>
          </p:nvGrpSpPr>
          <p:grpSpPr>
            <a:xfrm>
              <a:off x="4734025" y="1140951"/>
              <a:ext cx="529800" cy="916506"/>
              <a:chOff x="4318975" y="1083450"/>
              <a:chExt cx="529800" cy="678240"/>
            </a:xfrm>
          </p:grpSpPr>
          <p:sp>
            <p:nvSpPr>
              <p:cNvPr id="436" name="Google Shape;436;p55"/>
              <p:cNvSpPr/>
              <p:nvPr/>
            </p:nvSpPr>
            <p:spPr>
              <a:xfrm>
                <a:off x="4517125" y="1086090"/>
                <a:ext cx="133500" cy="6756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7" name="Google Shape;437;p55"/>
              <p:cNvCxnSpPr/>
              <p:nvPr/>
            </p:nvCxnSpPr>
            <p:spPr>
              <a:xfrm rot="10800000">
                <a:off x="4318975" y="1083450"/>
                <a:ext cx="529800" cy="0"/>
              </a:xfrm>
              <a:prstGeom prst="straightConnector1">
                <a:avLst/>
              </a:prstGeom>
              <a:noFill/>
              <a:ln cap="flat" cmpd="sng" w="9525">
                <a:solidFill>
                  <a:srgbClr val="2F2F2F"/>
                </a:solidFill>
                <a:prstDash val="solid"/>
                <a:round/>
                <a:headEnd len="sm" w="sm" type="none"/>
                <a:tailEnd len="sm" w="sm" type="none"/>
              </a:ln>
            </p:spPr>
          </p:cxnSp>
        </p:grpSp>
        <p:sp>
          <p:nvSpPr>
            <p:cNvPr id="438" name="Google Shape;438;p55"/>
            <p:cNvSpPr txBox="1"/>
            <p:nvPr/>
          </p:nvSpPr>
          <p:spPr>
            <a:xfrm>
              <a:off x="53446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Sudden onset </a:t>
              </a:r>
              <a:r>
                <a:rPr b="1" lang="en" sz="1100">
                  <a:solidFill>
                    <a:srgbClr val="3B71CA"/>
                  </a:solidFill>
                  <a:latin typeface="Roboto"/>
                  <a:ea typeface="Roboto"/>
                  <a:cs typeface="Roboto"/>
                  <a:sym typeface="Roboto"/>
                </a:rPr>
                <a:t>RLE numbness</a:t>
              </a:r>
              <a:endParaRPr b="1" sz="1100">
                <a:solidFill>
                  <a:srgbClr val="3B71CA"/>
                </a:solidFill>
                <a:latin typeface="Roboto"/>
                <a:ea typeface="Roboto"/>
                <a:cs typeface="Roboto"/>
                <a:sym typeface="Roboto"/>
              </a:endParaRPr>
            </a:p>
          </p:txBody>
        </p:sp>
        <p:sp>
          <p:nvSpPr>
            <p:cNvPr id="439" name="Google Shape;439;p55"/>
            <p:cNvSpPr txBox="1"/>
            <p:nvPr/>
          </p:nvSpPr>
          <p:spPr>
            <a:xfrm>
              <a:off x="5344600" y="1222243"/>
              <a:ext cx="2728200" cy="599400"/>
            </a:xfrm>
            <a:prstGeom prst="rect">
              <a:avLst/>
            </a:prstGeom>
            <a:noFill/>
            <a:ln>
              <a:noFill/>
            </a:ln>
          </p:spPr>
          <p:txBody>
            <a:bodyPr anchorCtr="0" anchor="t" bIns="91425" lIns="91425" spcFirstLastPara="1" rIns="91425" wrap="square" tIns="91425">
              <a:noAutofit/>
            </a:bodyPr>
            <a:lstStyle/>
            <a:p>
              <a:pPr indent="-282575" lvl="0" marL="457200" rtl="0" algn="l">
                <a:lnSpc>
                  <a:spcPct val="115000"/>
                </a:lnSpc>
                <a:spcBef>
                  <a:spcPts val="0"/>
                </a:spcBef>
                <a:spcAft>
                  <a:spcPts val="0"/>
                </a:spcAft>
                <a:buClr>
                  <a:srgbClr val="858585"/>
                </a:buClr>
                <a:buSzPts val="850"/>
                <a:buFont typeface="Roboto"/>
                <a:buChar char="●"/>
              </a:pPr>
              <a:r>
                <a:rPr lang="en" sz="850" u="sng">
                  <a:solidFill>
                    <a:srgbClr val="858585"/>
                  </a:solidFill>
                  <a:latin typeface="Roboto"/>
                  <a:ea typeface="Roboto"/>
                  <a:cs typeface="Roboto"/>
                  <a:sym typeface="Roboto"/>
                </a:rPr>
                <a:t>CT &amp; MRI LS-spine</a:t>
              </a:r>
              <a:r>
                <a:rPr lang="en" sz="850">
                  <a:solidFill>
                    <a:srgbClr val="858585"/>
                  </a:solidFill>
                  <a:latin typeface="Roboto"/>
                  <a:ea typeface="Roboto"/>
                  <a:cs typeface="Roboto"/>
                  <a:sym typeface="Roboto"/>
                </a:rPr>
                <a:t>: L4-L5 disc bulge</a:t>
              </a:r>
              <a:endParaRPr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b="1" lang="en" sz="850">
                  <a:solidFill>
                    <a:srgbClr val="896110"/>
                  </a:solidFill>
                  <a:latin typeface="Roboto"/>
                  <a:ea typeface="Roboto"/>
                  <a:cs typeface="Roboto"/>
                  <a:sym typeface="Roboto"/>
                </a:rPr>
                <a:t>Travel to NC</a:t>
              </a:r>
              <a:r>
                <a:rPr lang="en" sz="850">
                  <a:solidFill>
                    <a:srgbClr val="858585"/>
                  </a:solidFill>
                  <a:latin typeface="Roboto"/>
                  <a:ea typeface="Roboto"/>
                  <a:cs typeface="Roboto"/>
                  <a:sym typeface="Roboto"/>
                </a:rPr>
                <a:t> where he went to the beach</a:t>
              </a:r>
              <a:endParaRPr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Developed </a:t>
              </a:r>
              <a:r>
                <a:rPr b="1" lang="en" sz="850">
                  <a:solidFill>
                    <a:srgbClr val="896110"/>
                  </a:solidFill>
                  <a:latin typeface="Roboto"/>
                  <a:ea typeface="Roboto"/>
                  <a:cs typeface="Roboto"/>
                  <a:sym typeface="Roboto"/>
                </a:rPr>
                <a:t>painful band around his chest</a:t>
              </a:r>
              <a:endParaRPr b="1" sz="850">
                <a:solidFill>
                  <a:srgbClr val="896110"/>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b="1" lang="en" sz="850">
                  <a:solidFill>
                    <a:srgbClr val="3B71CA"/>
                  </a:solidFill>
                  <a:latin typeface="Roboto"/>
                  <a:ea typeface="Roboto"/>
                  <a:cs typeface="Roboto"/>
                  <a:sym typeface="Roboto"/>
                </a:rPr>
                <a:t>Worsened diarrhea</a:t>
              </a:r>
              <a:r>
                <a:rPr lang="en" sz="850">
                  <a:solidFill>
                    <a:srgbClr val="858585"/>
                  </a:solidFill>
                  <a:latin typeface="Roboto"/>
                  <a:ea typeface="Roboto"/>
                  <a:cs typeface="Roboto"/>
                  <a:sym typeface="Roboto"/>
                </a:rPr>
                <a:t> from </a:t>
              </a:r>
              <a:r>
                <a:rPr lang="en" sz="850">
                  <a:solidFill>
                    <a:srgbClr val="858585"/>
                  </a:solidFill>
                  <a:latin typeface="Roboto"/>
                  <a:ea typeface="Roboto"/>
                  <a:cs typeface="Roboto"/>
                  <a:sym typeface="Roboto"/>
                </a:rPr>
                <a:t>baseline </a:t>
              </a:r>
              <a:endParaRPr sz="850">
                <a:solidFill>
                  <a:srgbClr val="858585"/>
                </a:solidFill>
                <a:latin typeface="Roboto"/>
                <a:ea typeface="Roboto"/>
                <a:cs typeface="Roboto"/>
                <a:sym typeface="Roboto"/>
              </a:endParaRPr>
            </a:p>
          </p:txBody>
        </p:sp>
        <p:sp>
          <p:nvSpPr>
            <p:cNvPr id="440" name="Google Shape;440;p55"/>
            <p:cNvSpPr txBox="1"/>
            <p:nvPr/>
          </p:nvSpPr>
          <p:spPr>
            <a:xfrm>
              <a:off x="39785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-2.5 wk</a:t>
              </a:r>
              <a:endParaRPr sz="900">
                <a:solidFill>
                  <a:srgbClr val="2F2F2F"/>
                </a:solidFill>
                <a:latin typeface="Roboto"/>
                <a:ea typeface="Roboto"/>
                <a:cs typeface="Roboto"/>
                <a:sym typeface="Roboto"/>
              </a:endParaRPr>
            </a:p>
          </p:txBody>
        </p:sp>
      </p:grpSp>
      <p:grpSp>
        <p:nvGrpSpPr>
          <p:cNvPr id="441" name="Google Shape;441;p55"/>
          <p:cNvGrpSpPr/>
          <p:nvPr/>
        </p:nvGrpSpPr>
        <p:grpSpPr>
          <a:xfrm>
            <a:off x="5921675" y="3005714"/>
            <a:ext cx="3140625" cy="970804"/>
            <a:chOff x="4932175" y="1631803"/>
            <a:chExt cx="3140625" cy="970804"/>
          </a:xfrm>
        </p:grpSpPr>
        <p:grpSp>
          <p:nvGrpSpPr>
            <p:cNvPr id="442" name="Google Shape;442;p55"/>
            <p:cNvGrpSpPr/>
            <p:nvPr/>
          </p:nvGrpSpPr>
          <p:grpSpPr>
            <a:xfrm>
              <a:off x="4932175" y="1826751"/>
              <a:ext cx="331650" cy="775857"/>
              <a:chOff x="4517125" y="1590961"/>
              <a:chExt cx="331650" cy="574156"/>
            </a:xfrm>
          </p:grpSpPr>
          <p:sp>
            <p:nvSpPr>
              <p:cNvPr id="443" name="Google Shape;443;p55"/>
              <p:cNvSpPr/>
              <p:nvPr/>
            </p:nvSpPr>
            <p:spPr>
              <a:xfrm>
                <a:off x="4517125" y="1593617"/>
                <a:ext cx="133500" cy="571500"/>
              </a:xfrm>
              <a:prstGeom prst="rect">
                <a:avLst/>
              </a:prstGeom>
              <a:solidFill>
                <a:srgbClr val="3566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4" name="Google Shape;444;p55"/>
              <p:cNvCxnSpPr/>
              <p:nvPr/>
            </p:nvCxnSpPr>
            <p:spPr>
              <a:xfrm rot="10800000">
                <a:off x="4518775" y="1590961"/>
                <a:ext cx="330000" cy="0"/>
              </a:xfrm>
              <a:prstGeom prst="straightConnector1">
                <a:avLst/>
              </a:prstGeom>
              <a:noFill/>
              <a:ln cap="flat" cmpd="sng" w="9525">
                <a:solidFill>
                  <a:srgbClr val="2F2F2F"/>
                </a:solidFill>
                <a:prstDash val="solid"/>
                <a:round/>
                <a:headEnd len="sm" w="sm" type="none"/>
                <a:tailEnd len="sm" w="sm" type="none"/>
              </a:ln>
            </p:spPr>
          </p:cxnSp>
        </p:grpSp>
        <p:sp>
          <p:nvSpPr>
            <p:cNvPr id="445" name="Google Shape;445;p55"/>
            <p:cNvSpPr txBox="1"/>
            <p:nvPr/>
          </p:nvSpPr>
          <p:spPr>
            <a:xfrm>
              <a:off x="5344600" y="16318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Obtained more i</a:t>
              </a:r>
              <a:r>
                <a:rPr b="1" lang="en" sz="1100">
                  <a:solidFill>
                    <a:srgbClr val="2F2F2F"/>
                  </a:solidFill>
                  <a:latin typeface="Roboto"/>
                  <a:ea typeface="Roboto"/>
                  <a:cs typeface="Roboto"/>
                  <a:sym typeface="Roboto"/>
                </a:rPr>
                <a:t>magining </a:t>
              </a:r>
              <a:endParaRPr b="1" sz="1100">
                <a:solidFill>
                  <a:srgbClr val="858585"/>
                </a:solidFill>
                <a:latin typeface="Roboto"/>
                <a:ea typeface="Roboto"/>
                <a:cs typeface="Roboto"/>
                <a:sym typeface="Roboto"/>
              </a:endParaRPr>
            </a:p>
          </p:txBody>
        </p:sp>
        <p:sp>
          <p:nvSpPr>
            <p:cNvPr id="446" name="Google Shape;446;p55"/>
            <p:cNvSpPr txBox="1"/>
            <p:nvPr/>
          </p:nvSpPr>
          <p:spPr>
            <a:xfrm>
              <a:off x="5344600" y="1908048"/>
              <a:ext cx="2728200" cy="410700"/>
            </a:xfrm>
            <a:prstGeom prst="rect">
              <a:avLst/>
            </a:prstGeom>
            <a:noFill/>
            <a:ln>
              <a:noFill/>
            </a:ln>
          </p:spPr>
          <p:txBody>
            <a:bodyPr anchorCtr="0" anchor="t" bIns="91425" lIns="91425" spcFirstLastPara="1" rIns="91425" wrap="square" tIns="91425">
              <a:noAutofit/>
            </a:bodyPr>
            <a:lstStyle/>
            <a:p>
              <a:pPr indent="-282575" lvl="0" marL="457200" rtl="0" algn="l">
                <a:lnSpc>
                  <a:spcPct val="115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MRI brain normal</a:t>
              </a:r>
              <a:endParaRPr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Cervical / upper thoracic MRI unrevealing</a:t>
              </a:r>
              <a:endParaRPr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Pan CT normal</a:t>
              </a:r>
              <a:endParaRPr sz="850">
                <a:solidFill>
                  <a:srgbClr val="858585"/>
                </a:solidFill>
                <a:latin typeface="Roboto"/>
                <a:ea typeface="Roboto"/>
                <a:cs typeface="Roboto"/>
                <a:sym typeface="Roboto"/>
              </a:endParaRPr>
            </a:p>
          </p:txBody>
        </p:sp>
      </p:grpSp>
      <p:grpSp>
        <p:nvGrpSpPr>
          <p:cNvPr id="447" name="Google Shape;447;p55"/>
          <p:cNvGrpSpPr/>
          <p:nvPr/>
        </p:nvGrpSpPr>
        <p:grpSpPr>
          <a:xfrm>
            <a:off x="4968000" y="2048883"/>
            <a:ext cx="4094300" cy="1147128"/>
            <a:chOff x="3978500" y="946003"/>
            <a:chExt cx="4094300" cy="1147128"/>
          </a:xfrm>
        </p:grpSpPr>
        <p:grpSp>
          <p:nvGrpSpPr>
            <p:cNvPr id="448" name="Google Shape;448;p55"/>
            <p:cNvGrpSpPr/>
            <p:nvPr/>
          </p:nvGrpSpPr>
          <p:grpSpPr>
            <a:xfrm>
              <a:off x="4734025" y="1140951"/>
              <a:ext cx="529800" cy="952181"/>
              <a:chOff x="4318975" y="1083450"/>
              <a:chExt cx="529800" cy="704641"/>
            </a:xfrm>
          </p:grpSpPr>
          <p:sp>
            <p:nvSpPr>
              <p:cNvPr id="449" name="Google Shape;449;p55"/>
              <p:cNvSpPr/>
              <p:nvPr/>
            </p:nvSpPr>
            <p:spPr>
              <a:xfrm>
                <a:off x="4517125" y="1086091"/>
                <a:ext cx="133500" cy="702000"/>
              </a:xfrm>
              <a:prstGeom prst="rect">
                <a:avLst/>
              </a:prstGeom>
              <a:solidFill>
                <a:srgbClr val="3566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 name="Google Shape;450;p55"/>
              <p:cNvCxnSpPr/>
              <p:nvPr/>
            </p:nvCxnSpPr>
            <p:spPr>
              <a:xfrm rot="10800000">
                <a:off x="4318975" y="1083450"/>
                <a:ext cx="529800" cy="0"/>
              </a:xfrm>
              <a:prstGeom prst="straightConnector1">
                <a:avLst/>
              </a:prstGeom>
              <a:noFill/>
              <a:ln cap="flat" cmpd="sng" w="9525">
                <a:solidFill>
                  <a:srgbClr val="356635"/>
                </a:solidFill>
                <a:prstDash val="solid"/>
                <a:round/>
                <a:headEnd len="sm" w="sm" type="none"/>
                <a:tailEnd len="sm" w="sm" type="none"/>
              </a:ln>
            </p:spPr>
          </p:cxnSp>
        </p:grpSp>
        <p:sp>
          <p:nvSpPr>
            <p:cNvPr id="451" name="Google Shape;451;p55"/>
            <p:cNvSpPr txBox="1"/>
            <p:nvPr/>
          </p:nvSpPr>
          <p:spPr>
            <a:xfrm>
              <a:off x="53446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356635"/>
                  </a:solidFill>
                  <a:latin typeface="Roboto"/>
                  <a:ea typeface="Roboto"/>
                  <a:cs typeface="Roboto"/>
                  <a:sym typeface="Roboto"/>
                </a:rPr>
                <a:t>Sent to ED by pulm (c/f GBS)</a:t>
              </a:r>
              <a:endParaRPr b="1" sz="1100">
                <a:solidFill>
                  <a:srgbClr val="356635"/>
                </a:solidFill>
                <a:latin typeface="Roboto"/>
                <a:ea typeface="Roboto"/>
                <a:cs typeface="Roboto"/>
                <a:sym typeface="Roboto"/>
              </a:endParaRPr>
            </a:p>
          </p:txBody>
        </p:sp>
        <p:sp>
          <p:nvSpPr>
            <p:cNvPr id="452" name="Google Shape;452;p55"/>
            <p:cNvSpPr txBox="1"/>
            <p:nvPr/>
          </p:nvSpPr>
          <p:spPr>
            <a:xfrm>
              <a:off x="5344600" y="1222244"/>
              <a:ext cx="2728200" cy="717600"/>
            </a:xfrm>
            <a:prstGeom prst="rect">
              <a:avLst/>
            </a:prstGeom>
            <a:noFill/>
            <a:ln>
              <a:noFill/>
            </a:ln>
          </p:spPr>
          <p:txBody>
            <a:bodyPr anchorCtr="0" anchor="t" bIns="91425" lIns="91425" spcFirstLastPara="1" rIns="91425" wrap="square" tIns="91425">
              <a:noAutofit/>
            </a:bodyPr>
            <a:lstStyle/>
            <a:p>
              <a:pPr indent="-282575" lvl="0" marL="457200" rtl="0" algn="l">
                <a:lnSpc>
                  <a:spcPct val="115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Has </a:t>
              </a:r>
              <a:r>
                <a:rPr b="1" lang="en" sz="850">
                  <a:solidFill>
                    <a:srgbClr val="E40006"/>
                  </a:solidFill>
                  <a:latin typeface="Roboto"/>
                  <a:ea typeface="Roboto"/>
                  <a:cs typeface="Roboto"/>
                  <a:sym typeface="Roboto"/>
                </a:rPr>
                <a:t>B</a:t>
              </a:r>
              <a:r>
                <a:rPr b="1" lang="en" sz="850">
                  <a:solidFill>
                    <a:srgbClr val="3B71CA"/>
                  </a:solidFill>
                  <a:latin typeface="Roboto"/>
                  <a:ea typeface="Roboto"/>
                  <a:cs typeface="Roboto"/>
                  <a:sym typeface="Roboto"/>
                </a:rPr>
                <a:t>LE numbness</a:t>
              </a:r>
              <a:r>
                <a:rPr lang="en" sz="850">
                  <a:solidFill>
                    <a:srgbClr val="858585"/>
                  </a:solidFill>
                  <a:latin typeface="Roboto"/>
                  <a:ea typeface="Roboto"/>
                  <a:cs typeface="Roboto"/>
                  <a:sym typeface="Roboto"/>
                </a:rPr>
                <a:t>, </a:t>
              </a:r>
              <a:r>
                <a:rPr b="1" lang="en" sz="850">
                  <a:solidFill>
                    <a:srgbClr val="E40006"/>
                  </a:solidFill>
                  <a:latin typeface="Roboto"/>
                  <a:ea typeface="Roboto"/>
                  <a:cs typeface="Roboto"/>
                  <a:sym typeface="Roboto"/>
                </a:rPr>
                <a:t>saddle anesthesia</a:t>
              </a:r>
              <a:r>
                <a:rPr lang="en" sz="850">
                  <a:solidFill>
                    <a:srgbClr val="858585"/>
                  </a:solidFill>
                  <a:latin typeface="Roboto"/>
                  <a:ea typeface="Roboto"/>
                  <a:cs typeface="Roboto"/>
                  <a:sym typeface="Roboto"/>
                </a:rPr>
                <a:t> &amp;</a:t>
              </a:r>
              <a:r>
                <a:rPr lang="en" sz="850">
                  <a:solidFill>
                    <a:srgbClr val="DF382C"/>
                  </a:solidFill>
                  <a:latin typeface="Roboto"/>
                  <a:ea typeface="Roboto"/>
                  <a:cs typeface="Roboto"/>
                  <a:sym typeface="Roboto"/>
                </a:rPr>
                <a:t> </a:t>
              </a:r>
              <a:r>
                <a:rPr b="1" lang="en" sz="850">
                  <a:solidFill>
                    <a:srgbClr val="3B71CA"/>
                  </a:solidFill>
                  <a:latin typeface="Roboto"/>
                  <a:ea typeface="Roboto"/>
                  <a:cs typeface="Roboto"/>
                  <a:sym typeface="Roboto"/>
                </a:rPr>
                <a:t>urinary retention</a:t>
              </a:r>
              <a:endParaRPr b="1" sz="850">
                <a:solidFill>
                  <a:srgbClr val="3B71CA"/>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u="sng">
                  <a:solidFill>
                    <a:srgbClr val="858585"/>
                  </a:solidFill>
                  <a:latin typeface="Roboto"/>
                  <a:ea typeface="Roboto"/>
                  <a:cs typeface="Roboto"/>
                  <a:sym typeface="Roboto"/>
                </a:rPr>
                <a:t>Neuro exam</a:t>
              </a:r>
              <a:r>
                <a:rPr lang="en" sz="850">
                  <a:solidFill>
                    <a:srgbClr val="858585"/>
                  </a:solidFill>
                  <a:latin typeface="Roboto"/>
                  <a:ea typeface="Roboto"/>
                  <a:cs typeface="Roboto"/>
                  <a:sym typeface="Roboto"/>
                </a:rPr>
                <a:t>: </a:t>
              </a:r>
              <a:r>
                <a:rPr b="1" lang="en" sz="850">
                  <a:solidFill>
                    <a:srgbClr val="858585"/>
                  </a:solidFill>
                  <a:latin typeface="Roboto"/>
                  <a:ea typeface="Roboto"/>
                  <a:cs typeface="Roboto"/>
                  <a:sym typeface="Roboto"/>
                </a:rPr>
                <a:t>sensory &amp; vibration abnl</a:t>
              </a:r>
              <a:endParaRPr b="1"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Noted bullous (</a:t>
              </a:r>
              <a:r>
                <a:rPr lang="en" sz="850">
                  <a:solidFill>
                    <a:srgbClr val="DF382C"/>
                  </a:solidFill>
                  <a:latin typeface="Roboto"/>
                  <a:ea typeface="Roboto"/>
                  <a:cs typeface="Roboto"/>
                  <a:sym typeface="Roboto"/>
                </a:rPr>
                <a:t>?</a:t>
              </a:r>
              <a:r>
                <a:rPr lang="en" sz="850">
                  <a:solidFill>
                    <a:srgbClr val="858585"/>
                  </a:solidFill>
                  <a:latin typeface="Roboto"/>
                  <a:ea typeface="Roboto"/>
                  <a:cs typeface="Roboto"/>
                  <a:sym typeface="Roboto"/>
                </a:rPr>
                <a:t>) </a:t>
              </a:r>
              <a:r>
                <a:rPr b="1" lang="en" sz="850">
                  <a:solidFill>
                    <a:srgbClr val="896110"/>
                  </a:solidFill>
                  <a:latin typeface="Roboto"/>
                  <a:ea typeface="Roboto"/>
                  <a:cs typeface="Roboto"/>
                  <a:sym typeface="Roboto"/>
                </a:rPr>
                <a:t>lesions on chest &amp; feet</a:t>
              </a:r>
              <a:endParaRPr sz="850">
                <a:solidFill>
                  <a:srgbClr val="858585"/>
                </a:solidFill>
                <a:latin typeface="Roboto"/>
                <a:ea typeface="Roboto"/>
                <a:cs typeface="Roboto"/>
                <a:sym typeface="Roboto"/>
              </a:endParaRPr>
            </a:p>
          </p:txBody>
        </p:sp>
        <p:sp>
          <p:nvSpPr>
            <p:cNvPr id="453" name="Google Shape;453;p55"/>
            <p:cNvSpPr txBox="1"/>
            <p:nvPr/>
          </p:nvSpPr>
          <p:spPr>
            <a:xfrm>
              <a:off x="39785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356635"/>
                  </a:solidFill>
                  <a:latin typeface="Roboto"/>
                  <a:ea typeface="Roboto"/>
                  <a:cs typeface="Roboto"/>
                  <a:sym typeface="Roboto"/>
                </a:rPr>
                <a:t>Now</a:t>
              </a:r>
              <a:endParaRPr sz="900">
                <a:solidFill>
                  <a:srgbClr val="356635"/>
                </a:solidFill>
                <a:latin typeface="Roboto"/>
                <a:ea typeface="Roboto"/>
                <a:cs typeface="Roboto"/>
                <a:sym typeface="Roboto"/>
              </a:endParaRPr>
            </a:p>
          </p:txBody>
        </p:sp>
      </p:grpSp>
      <p:grpSp>
        <p:nvGrpSpPr>
          <p:cNvPr id="454" name="Google Shape;454;p55"/>
          <p:cNvGrpSpPr/>
          <p:nvPr/>
        </p:nvGrpSpPr>
        <p:grpSpPr>
          <a:xfrm>
            <a:off x="5921675" y="3767714"/>
            <a:ext cx="3140625" cy="1073773"/>
            <a:chOff x="4932175" y="1631803"/>
            <a:chExt cx="3140625" cy="1073773"/>
          </a:xfrm>
        </p:grpSpPr>
        <p:grpSp>
          <p:nvGrpSpPr>
            <p:cNvPr id="455" name="Google Shape;455;p55"/>
            <p:cNvGrpSpPr/>
            <p:nvPr/>
          </p:nvGrpSpPr>
          <p:grpSpPr>
            <a:xfrm>
              <a:off x="4932175" y="1826751"/>
              <a:ext cx="331650" cy="878826"/>
              <a:chOff x="4517125" y="1590961"/>
              <a:chExt cx="331650" cy="650356"/>
            </a:xfrm>
          </p:grpSpPr>
          <p:sp>
            <p:nvSpPr>
              <p:cNvPr id="456" name="Google Shape;456;p55"/>
              <p:cNvSpPr/>
              <p:nvPr/>
            </p:nvSpPr>
            <p:spPr>
              <a:xfrm>
                <a:off x="4517125" y="1593617"/>
                <a:ext cx="133500" cy="647700"/>
              </a:xfrm>
              <a:prstGeom prst="rect">
                <a:avLst/>
              </a:prstGeom>
              <a:solidFill>
                <a:srgbClr val="3566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7" name="Google Shape;457;p55"/>
              <p:cNvCxnSpPr/>
              <p:nvPr/>
            </p:nvCxnSpPr>
            <p:spPr>
              <a:xfrm rot="10800000">
                <a:off x="4518775" y="1590961"/>
                <a:ext cx="330000" cy="0"/>
              </a:xfrm>
              <a:prstGeom prst="straightConnector1">
                <a:avLst/>
              </a:prstGeom>
              <a:noFill/>
              <a:ln cap="flat" cmpd="sng" w="9525">
                <a:solidFill>
                  <a:srgbClr val="2F2F2F"/>
                </a:solidFill>
                <a:prstDash val="solid"/>
                <a:round/>
                <a:headEnd len="sm" w="sm" type="none"/>
                <a:tailEnd len="sm" w="sm" type="none"/>
              </a:ln>
            </p:spPr>
          </p:cxnSp>
        </p:grpSp>
        <p:sp>
          <p:nvSpPr>
            <p:cNvPr id="458" name="Google Shape;458;p55"/>
            <p:cNvSpPr txBox="1"/>
            <p:nvPr/>
          </p:nvSpPr>
          <p:spPr>
            <a:xfrm>
              <a:off x="5344600" y="16318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Lumbar puncture</a:t>
              </a:r>
              <a:r>
                <a:rPr b="1" lang="en" sz="1100">
                  <a:solidFill>
                    <a:srgbClr val="2F2F2F"/>
                  </a:solidFill>
                  <a:latin typeface="Roboto"/>
                  <a:ea typeface="Roboto"/>
                  <a:cs typeface="Roboto"/>
                  <a:sym typeface="Roboto"/>
                </a:rPr>
                <a:t> </a:t>
              </a:r>
              <a:endParaRPr b="1" sz="1100">
                <a:solidFill>
                  <a:srgbClr val="858585"/>
                </a:solidFill>
                <a:latin typeface="Roboto"/>
                <a:ea typeface="Roboto"/>
                <a:cs typeface="Roboto"/>
                <a:sym typeface="Roboto"/>
              </a:endParaRPr>
            </a:p>
          </p:txBody>
        </p:sp>
        <p:sp>
          <p:nvSpPr>
            <p:cNvPr id="459" name="Google Shape;459;p55"/>
            <p:cNvSpPr txBox="1"/>
            <p:nvPr/>
          </p:nvSpPr>
          <p:spPr>
            <a:xfrm>
              <a:off x="5344600" y="1908033"/>
              <a:ext cx="2728200" cy="742200"/>
            </a:xfrm>
            <a:prstGeom prst="rect">
              <a:avLst/>
            </a:prstGeom>
            <a:noFill/>
            <a:ln>
              <a:noFill/>
            </a:ln>
          </p:spPr>
          <p:txBody>
            <a:bodyPr anchorCtr="0" anchor="t" bIns="91425" lIns="91425" spcFirstLastPara="1" rIns="91425" wrap="square" tIns="91425">
              <a:noAutofit/>
            </a:bodyPr>
            <a:lstStyle/>
            <a:p>
              <a:pPr indent="-282575" lvl="0" marL="457200" rtl="0" algn="l">
                <a:lnSpc>
                  <a:spcPct val="115000"/>
                </a:lnSpc>
                <a:spcBef>
                  <a:spcPts val="0"/>
                </a:spcBef>
                <a:spcAft>
                  <a:spcPts val="0"/>
                </a:spcAft>
                <a:buClr>
                  <a:srgbClr val="858585"/>
                </a:buClr>
                <a:buSzPts val="850"/>
                <a:buFont typeface="Roboto"/>
                <a:buChar char="●"/>
              </a:pPr>
              <a:r>
                <a:rPr lang="en" sz="850" u="sng">
                  <a:solidFill>
                    <a:srgbClr val="858585"/>
                  </a:solidFill>
                  <a:latin typeface="Roboto"/>
                  <a:ea typeface="Roboto"/>
                  <a:cs typeface="Roboto"/>
                  <a:sym typeface="Roboto"/>
                </a:rPr>
                <a:t>WBC</a:t>
              </a:r>
              <a:r>
                <a:rPr lang="en" sz="850">
                  <a:solidFill>
                    <a:srgbClr val="858585"/>
                  </a:solidFill>
                  <a:latin typeface="Roboto"/>
                  <a:ea typeface="Roboto"/>
                  <a:cs typeface="Roboto"/>
                  <a:sym typeface="Roboto"/>
                </a:rPr>
                <a:t>: </a:t>
              </a:r>
              <a:r>
                <a:rPr lang="en" sz="850">
                  <a:solidFill>
                    <a:srgbClr val="3B71CA"/>
                  </a:solidFill>
                  <a:latin typeface="Roboto"/>
                  <a:ea typeface="Roboto"/>
                  <a:cs typeface="Roboto"/>
                  <a:sym typeface="Roboto"/>
                </a:rPr>
                <a:t>67</a:t>
              </a:r>
              <a:r>
                <a:rPr lang="en" sz="850">
                  <a:solidFill>
                    <a:srgbClr val="858585"/>
                  </a:solidFill>
                  <a:latin typeface="Roboto"/>
                  <a:ea typeface="Roboto"/>
                  <a:cs typeface="Roboto"/>
                  <a:sym typeface="Roboto"/>
                </a:rPr>
                <a:t> (</a:t>
              </a:r>
              <a:r>
                <a:rPr lang="en" sz="850">
                  <a:solidFill>
                    <a:srgbClr val="3B71CA"/>
                  </a:solidFill>
                  <a:latin typeface="Roboto"/>
                  <a:ea typeface="Roboto"/>
                  <a:cs typeface="Roboto"/>
                  <a:sym typeface="Roboto"/>
                </a:rPr>
                <a:t>79% LΦ</a:t>
              </a:r>
              <a:r>
                <a:rPr lang="en" sz="850">
                  <a:solidFill>
                    <a:srgbClr val="858585"/>
                  </a:solidFill>
                  <a:latin typeface="Roboto"/>
                  <a:ea typeface="Roboto"/>
                  <a:cs typeface="Roboto"/>
                  <a:sym typeface="Roboto"/>
                </a:rPr>
                <a:t>)</a:t>
              </a:r>
              <a:endParaRPr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u="sng">
                  <a:solidFill>
                    <a:srgbClr val="858585"/>
                  </a:solidFill>
                  <a:latin typeface="Roboto"/>
                  <a:ea typeface="Roboto"/>
                  <a:cs typeface="Roboto"/>
                  <a:sym typeface="Roboto"/>
                </a:rPr>
                <a:t>RBC</a:t>
              </a:r>
              <a:r>
                <a:rPr lang="en" sz="850">
                  <a:solidFill>
                    <a:srgbClr val="858585"/>
                  </a:solidFill>
                  <a:latin typeface="Roboto"/>
                  <a:ea typeface="Roboto"/>
                  <a:cs typeface="Roboto"/>
                  <a:sym typeface="Roboto"/>
                </a:rPr>
                <a:t>: 400</a:t>
              </a:r>
              <a:endParaRPr sz="850">
                <a:solidFill>
                  <a:srgbClr val="858585"/>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u="sng">
                  <a:solidFill>
                    <a:srgbClr val="858585"/>
                  </a:solidFill>
                  <a:latin typeface="Roboto"/>
                  <a:ea typeface="Roboto"/>
                  <a:cs typeface="Roboto"/>
                  <a:sym typeface="Roboto"/>
                </a:rPr>
                <a:t>Pro</a:t>
              </a:r>
              <a:r>
                <a:rPr lang="en" sz="850">
                  <a:solidFill>
                    <a:srgbClr val="858585"/>
                  </a:solidFill>
                  <a:latin typeface="Roboto"/>
                  <a:ea typeface="Roboto"/>
                  <a:cs typeface="Roboto"/>
                  <a:sym typeface="Roboto"/>
                </a:rPr>
                <a:t>: </a:t>
              </a:r>
              <a:r>
                <a:rPr lang="en" sz="850">
                  <a:solidFill>
                    <a:srgbClr val="3B71CA"/>
                  </a:solidFill>
                  <a:latin typeface="Roboto"/>
                  <a:ea typeface="Roboto"/>
                  <a:cs typeface="Roboto"/>
                  <a:sym typeface="Roboto"/>
                </a:rPr>
                <a:t>98</a:t>
              </a:r>
              <a:endParaRPr sz="850">
                <a:solidFill>
                  <a:srgbClr val="3B71CA"/>
                </a:solidFill>
                <a:latin typeface="Roboto"/>
                <a:ea typeface="Roboto"/>
                <a:cs typeface="Roboto"/>
                <a:sym typeface="Roboto"/>
              </a:endParaRPr>
            </a:p>
            <a:p>
              <a:pPr indent="-282575" lvl="0" marL="457200" rtl="0" algn="l">
                <a:lnSpc>
                  <a:spcPct val="115000"/>
                </a:lnSpc>
                <a:spcBef>
                  <a:spcPts val="0"/>
                </a:spcBef>
                <a:spcAft>
                  <a:spcPts val="0"/>
                </a:spcAft>
                <a:buClr>
                  <a:srgbClr val="858585"/>
                </a:buClr>
                <a:buSzPts val="850"/>
                <a:buFont typeface="Roboto"/>
                <a:buChar char="●"/>
              </a:pPr>
              <a:r>
                <a:rPr lang="en" sz="850" u="sng">
                  <a:solidFill>
                    <a:srgbClr val="858585"/>
                  </a:solidFill>
                  <a:latin typeface="Roboto"/>
                  <a:ea typeface="Roboto"/>
                  <a:cs typeface="Roboto"/>
                  <a:sym typeface="Roboto"/>
                </a:rPr>
                <a:t>Glu</a:t>
              </a:r>
              <a:r>
                <a:rPr lang="en" sz="850">
                  <a:solidFill>
                    <a:srgbClr val="858585"/>
                  </a:solidFill>
                  <a:latin typeface="Roboto"/>
                  <a:ea typeface="Roboto"/>
                  <a:cs typeface="Roboto"/>
                  <a:sym typeface="Roboto"/>
                </a:rPr>
                <a:t>: 52</a:t>
              </a:r>
              <a:endParaRPr sz="850">
                <a:solidFill>
                  <a:srgbClr val="858585"/>
                </a:solidFill>
                <a:latin typeface="Roboto"/>
                <a:ea typeface="Roboto"/>
                <a:cs typeface="Roboto"/>
                <a:sym typeface="Roboto"/>
              </a:endParaRPr>
            </a:p>
          </p:txBody>
        </p:sp>
      </p:grpSp>
      <p:sp>
        <p:nvSpPr>
          <p:cNvPr id="460" name="Google Shape;460;p55"/>
          <p:cNvSpPr/>
          <p:nvPr/>
        </p:nvSpPr>
        <p:spPr>
          <a:xfrm>
            <a:off x="4572000" y="3424600"/>
            <a:ext cx="1258500" cy="144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2F5AA2"/>
                </a:solidFill>
                <a:latin typeface="Open Sans"/>
                <a:ea typeface="Open Sans"/>
                <a:cs typeface="Open Sans"/>
                <a:sym typeface="Open Sans"/>
              </a:rPr>
              <a:t>CSF</a:t>
            </a:r>
            <a:endParaRPr sz="10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000" u="sng">
                <a:solidFill>
                  <a:srgbClr val="3B71CA"/>
                </a:solidFill>
                <a:latin typeface="Open Sans"/>
                <a:ea typeface="Open Sans"/>
                <a:cs typeface="Open Sans"/>
                <a:sym typeface="Open Sans"/>
              </a:rPr>
              <a:t>WBC</a:t>
            </a:r>
            <a:r>
              <a:rPr lang="en" sz="1000">
                <a:solidFill>
                  <a:srgbClr val="3B71CA"/>
                </a:solidFill>
                <a:latin typeface="Open Sans"/>
                <a:ea typeface="Open Sans"/>
                <a:cs typeface="Open Sans"/>
                <a:sym typeface="Open Sans"/>
              </a:rPr>
              <a:t>: 67 (79% LΦ)</a:t>
            </a:r>
            <a:endParaRPr sz="10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000" u="sng">
                <a:solidFill>
                  <a:srgbClr val="3B71CA"/>
                </a:solidFill>
                <a:latin typeface="Open Sans"/>
                <a:ea typeface="Open Sans"/>
                <a:cs typeface="Open Sans"/>
                <a:sym typeface="Open Sans"/>
              </a:rPr>
              <a:t>RBC</a:t>
            </a:r>
            <a:r>
              <a:rPr lang="en" sz="1000">
                <a:solidFill>
                  <a:srgbClr val="3B71CA"/>
                </a:solidFill>
                <a:latin typeface="Open Sans"/>
                <a:ea typeface="Open Sans"/>
                <a:cs typeface="Open Sans"/>
                <a:sym typeface="Open Sans"/>
              </a:rPr>
              <a:t>: 400</a:t>
            </a:r>
            <a:endParaRPr sz="10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000" u="sng">
                <a:solidFill>
                  <a:srgbClr val="3B71CA"/>
                </a:solidFill>
                <a:latin typeface="Open Sans"/>
                <a:ea typeface="Open Sans"/>
                <a:cs typeface="Open Sans"/>
                <a:sym typeface="Open Sans"/>
              </a:rPr>
              <a:t>Pro</a:t>
            </a:r>
            <a:r>
              <a:rPr lang="en" sz="1000">
                <a:solidFill>
                  <a:srgbClr val="3B71CA"/>
                </a:solidFill>
                <a:latin typeface="Open Sans"/>
                <a:ea typeface="Open Sans"/>
                <a:cs typeface="Open Sans"/>
                <a:sym typeface="Open Sans"/>
              </a:rPr>
              <a:t>: 98</a:t>
            </a:r>
            <a:endParaRPr sz="10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000" u="sng">
                <a:solidFill>
                  <a:srgbClr val="3B71CA"/>
                </a:solidFill>
                <a:latin typeface="Open Sans"/>
                <a:ea typeface="Open Sans"/>
                <a:cs typeface="Open Sans"/>
                <a:sym typeface="Open Sans"/>
              </a:rPr>
              <a:t>Glu</a:t>
            </a:r>
            <a:r>
              <a:rPr lang="en" sz="1000">
                <a:solidFill>
                  <a:srgbClr val="3B71CA"/>
                </a:solidFill>
                <a:latin typeface="Open Sans"/>
                <a:ea typeface="Open Sans"/>
                <a:cs typeface="Open Sans"/>
                <a:sym typeface="Open Sans"/>
              </a:rPr>
              <a:t>: 52</a:t>
            </a:r>
            <a:endParaRPr sz="1000">
              <a:solidFill>
                <a:srgbClr val="3B71CA"/>
              </a:solidFill>
              <a:latin typeface="Open Sans"/>
              <a:ea typeface="Open Sans"/>
              <a:cs typeface="Open Sans"/>
              <a:sym typeface="Open Sans"/>
            </a:endParaRPr>
          </a:p>
          <a:p>
            <a:pPr indent="0" lvl="0" marL="0" rtl="0" algn="l">
              <a:spcBef>
                <a:spcPts val="500"/>
              </a:spcBef>
              <a:spcAft>
                <a:spcPts val="500"/>
              </a:spcAft>
              <a:buNone/>
            </a:pPr>
            <a:r>
              <a:rPr lang="en" sz="1000" u="sng">
                <a:solidFill>
                  <a:srgbClr val="3B71CA"/>
                </a:solidFill>
                <a:latin typeface="Open Sans"/>
                <a:ea typeface="Open Sans"/>
                <a:cs typeface="Open Sans"/>
                <a:sym typeface="Open Sans"/>
              </a:rPr>
              <a:t>G/S</a:t>
            </a:r>
            <a:r>
              <a:rPr lang="en" sz="1000">
                <a:solidFill>
                  <a:srgbClr val="3B71CA"/>
                </a:solidFill>
                <a:latin typeface="Open Sans"/>
                <a:ea typeface="Open Sans"/>
                <a:cs typeface="Open Sans"/>
                <a:sym typeface="Open Sans"/>
              </a:rPr>
              <a:t>: Few PMNs</a:t>
            </a:r>
            <a:endParaRPr sz="1000">
              <a:solidFill>
                <a:srgbClr val="3B71CA"/>
              </a:solidFill>
              <a:latin typeface="Open Sans"/>
              <a:ea typeface="Open Sans"/>
              <a:cs typeface="Open Sans"/>
              <a:sym typeface="Open Sans"/>
            </a:endParaRPr>
          </a:p>
        </p:txBody>
      </p:sp>
      <p:sp>
        <p:nvSpPr>
          <p:cNvPr id="461" name="Google Shape;461;p55"/>
          <p:cNvSpPr/>
          <p:nvPr/>
        </p:nvSpPr>
        <p:spPr>
          <a:xfrm>
            <a:off x="828400" y="3663400"/>
            <a:ext cx="3177600" cy="970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MRI: </a:t>
            </a:r>
            <a:r>
              <a:rPr b="1" lang="en" sz="1200">
                <a:solidFill>
                  <a:srgbClr val="896110"/>
                </a:solidFill>
                <a:latin typeface="Open Sans"/>
                <a:ea typeface="Open Sans"/>
                <a:cs typeface="Open Sans"/>
                <a:sym typeface="Open Sans"/>
              </a:rPr>
              <a:t>Lumbosacral w/ contrast</a:t>
            </a:r>
            <a:endParaRPr b="1" sz="1200">
              <a:solidFill>
                <a:srgbClr val="896110"/>
              </a:solidFill>
              <a:latin typeface="Open Sans"/>
              <a:ea typeface="Open Sans"/>
              <a:cs typeface="Open Sans"/>
              <a:sym typeface="Open Sans"/>
            </a:endParaRPr>
          </a:p>
          <a:p>
            <a:pPr indent="0" lvl="0" marL="0" rtl="0" algn="l">
              <a:lnSpc>
                <a:spcPct val="115000"/>
              </a:lnSpc>
              <a:spcBef>
                <a:spcPts val="0"/>
              </a:spcBef>
              <a:spcAft>
                <a:spcPts val="1200"/>
              </a:spcAft>
              <a:buNone/>
            </a:pPr>
            <a:r>
              <a:rPr lang="en" sz="1200">
                <a:solidFill>
                  <a:srgbClr val="1A1A1A"/>
                </a:solidFill>
                <a:latin typeface="Open Sans"/>
                <a:ea typeface="Open Sans"/>
                <a:cs typeface="Open Sans"/>
                <a:sym typeface="Open Sans"/>
              </a:rPr>
              <a:t>M</a:t>
            </a:r>
            <a:r>
              <a:rPr lang="en" sz="1200">
                <a:solidFill>
                  <a:srgbClr val="1A1A1A"/>
                </a:solidFill>
                <a:latin typeface="Open Sans"/>
                <a:ea typeface="Open Sans"/>
                <a:cs typeface="Open Sans"/>
                <a:sym typeface="Open Sans"/>
              </a:rPr>
              <a:t>ild </a:t>
            </a:r>
            <a:r>
              <a:rPr b="1" lang="en" sz="1200">
                <a:solidFill>
                  <a:srgbClr val="1A1A1A"/>
                </a:solidFill>
                <a:latin typeface="Open Sans"/>
                <a:ea typeface="Open Sans"/>
                <a:cs typeface="Open Sans"/>
                <a:sym typeface="Open Sans"/>
              </a:rPr>
              <a:t>diffuse non-nodular enhancement</a:t>
            </a:r>
            <a:r>
              <a:rPr lang="en" sz="1200">
                <a:solidFill>
                  <a:srgbClr val="1A1A1A"/>
                </a:solidFill>
                <a:latin typeface="Open Sans"/>
                <a:ea typeface="Open Sans"/>
                <a:cs typeface="Open Sans"/>
                <a:sym typeface="Open Sans"/>
              </a:rPr>
              <a:t> noted to the conus and extending to the cauda equina nerve roots </a:t>
            </a:r>
            <a:endParaRPr sz="1100">
              <a:solidFill>
                <a:srgbClr val="1A1A1A"/>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Hospital course</a:t>
            </a:r>
            <a:endParaRPr/>
          </a:p>
        </p:txBody>
      </p:sp>
      <p:sp>
        <p:nvSpPr>
          <p:cNvPr id="467" name="Google Shape;467;p56"/>
          <p:cNvSpPr txBox="1"/>
          <p:nvPr>
            <p:ph idx="1" type="body"/>
          </p:nvPr>
        </p:nvSpPr>
        <p:spPr>
          <a:xfrm>
            <a:off x="729325" y="1393075"/>
            <a:ext cx="3774300" cy="3294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Initial c/f leptomeningeal carcinomatosis</a:t>
            </a:r>
            <a:endParaRPr/>
          </a:p>
          <a:p>
            <a:pPr indent="-311150" lvl="0" marL="457200" rtl="0" algn="l">
              <a:spcBef>
                <a:spcPts val="0"/>
              </a:spcBef>
              <a:spcAft>
                <a:spcPts val="0"/>
              </a:spcAft>
              <a:buSzPts val="1300"/>
              <a:buChar char="●"/>
            </a:pPr>
            <a:r>
              <a:rPr lang="en"/>
              <a:t>Normal CT → c/f autoimmune → did LP</a:t>
            </a:r>
            <a:endParaRPr/>
          </a:p>
          <a:p>
            <a:pPr indent="-311150" lvl="0" marL="457200" rtl="0" algn="l">
              <a:spcBef>
                <a:spcPts val="0"/>
              </a:spcBef>
              <a:spcAft>
                <a:spcPts val="0"/>
              </a:spcAft>
              <a:buSzPts val="1300"/>
              <a:buChar char="●"/>
            </a:pPr>
            <a:r>
              <a:rPr lang="en"/>
              <a:t>Dx: </a:t>
            </a:r>
            <a:r>
              <a:rPr b="1" lang="en">
                <a:solidFill>
                  <a:srgbClr val="DF382C"/>
                </a:solidFill>
              </a:rPr>
              <a:t>Elsberg Syndrome</a:t>
            </a:r>
            <a:r>
              <a:rPr lang="en"/>
              <a:t> </a:t>
            </a:r>
            <a:endParaRPr/>
          </a:p>
          <a:p>
            <a:pPr indent="-298450" lvl="1" marL="914400" rtl="0" algn="l">
              <a:spcBef>
                <a:spcPts val="0"/>
              </a:spcBef>
              <a:spcAft>
                <a:spcPts val="0"/>
              </a:spcAft>
              <a:buSzPts val="1100"/>
              <a:buChar char="○"/>
            </a:pPr>
            <a:r>
              <a:rPr lang="en"/>
              <a:t>AKA </a:t>
            </a:r>
            <a:r>
              <a:rPr b="1" lang="en">
                <a:solidFill>
                  <a:srgbClr val="3B71CA"/>
                </a:solidFill>
              </a:rPr>
              <a:t>HSV lumbosacral radiculitis</a:t>
            </a:r>
            <a:endParaRPr b="1">
              <a:solidFill>
                <a:srgbClr val="3B71CA"/>
              </a:solidFill>
            </a:endParaRPr>
          </a:p>
          <a:p>
            <a:pPr indent="-298450" lvl="1" marL="914400" rtl="0" algn="l">
              <a:spcBef>
                <a:spcPts val="0"/>
              </a:spcBef>
              <a:spcAft>
                <a:spcPts val="0"/>
              </a:spcAft>
              <a:buSzPts val="1100"/>
              <a:buChar char="○"/>
            </a:pPr>
            <a:r>
              <a:rPr lang="en"/>
              <a:t>Given solumedrol (x5 days) &amp; </a:t>
            </a:r>
            <a:r>
              <a:rPr lang="en"/>
              <a:t>acyclovir</a:t>
            </a:r>
            <a:r>
              <a:rPr lang="en"/>
              <a:t> (x14 days)  → OPAT</a:t>
            </a:r>
            <a:endParaRPr/>
          </a:p>
          <a:p>
            <a:pPr indent="-311150" lvl="0" marL="457200" rtl="0" algn="l">
              <a:spcBef>
                <a:spcPts val="0"/>
              </a:spcBef>
              <a:spcAft>
                <a:spcPts val="0"/>
              </a:spcAft>
              <a:buClr>
                <a:schemeClr val="lt1"/>
              </a:buClr>
              <a:buSzPts val="1300"/>
              <a:buChar char="●"/>
            </a:pPr>
            <a:r>
              <a:rPr lang="en">
                <a:solidFill>
                  <a:schemeClr val="lt1"/>
                </a:solidFill>
              </a:rPr>
              <a:t>Discharged w/ OPAT </a:t>
            </a:r>
            <a:endParaRPr>
              <a:solidFill>
                <a:schemeClr val="lt1"/>
              </a:solidFill>
            </a:endParaRPr>
          </a:p>
          <a:p>
            <a:pPr indent="-311150" lvl="0" marL="457200" rtl="0" algn="l">
              <a:spcBef>
                <a:spcPts val="0"/>
              </a:spcBef>
              <a:spcAft>
                <a:spcPts val="0"/>
              </a:spcAft>
              <a:buClr>
                <a:schemeClr val="lt1"/>
              </a:buClr>
              <a:buSzPts val="1300"/>
              <a:buChar char="●"/>
            </a:pPr>
            <a:r>
              <a:rPr lang="en">
                <a:solidFill>
                  <a:schemeClr val="lt1"/>
                </a:solidFill>
              </a:rPr>
              <a:t>Got volume overload so readmitted</a:t>
            </a:r>
            <a:endParaRPr>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This is when ID saw him for the first time</a:t>
            </a:r>
            <a:endParaRPr>
              <a:solidFill>
                <a:schemeClr val="lt1"/>
              </a:solidFill>
            </a:endParaRPr>
          </a:p>
          <a:p>
            <a:pPr indent="-311150" lvl="0" marL="457200" rtl="0" algn="l">
              <a:spcBef>
                <a:spcPts val="0"/>
              </a:spcBef>
              <a:spcAft>
                <a:spcPts val="0"/>
              </a:spcAft>
              <a:buClr>
                <a:schemeClr val="lt1"/>
              </a:buClr>
              <a:buSzPts val="1300"/>
              <a:buChar char="●"/>
            </a:pPr>
            <a:r>
              <a:rPr lang="en">
                <a:solidFill>
                  <a:schemeClr val="lt1"/>
                </a:solidFill>
              </a:rPr>
              <a:t>Diarrhea improved with holding Ofev</a:t>
            </a:r>
            <a:endParaRPr>
              <a:solidFill>
                <a:schemeClr val="lt1"/>
              </a:solidFill>
            </a:endParaRPr>
          </a:p>
        </p:txBody>
      </p:sp>
      <p:sp>
        <p:nvSpPr>
          <p:cNvPr id="468" name="Google Shape;468;p56"/>
          <p:cNvSpPr/>
          <p:nvPr/>
        </p:nvSpPr>
        <p:spPr>
          <a:xfrm>
            <a:off x="6615975" y="1393075"/>
            <a:ext cx="1801800" cy="1831500"/>
          </a:xfrm>
          <a:prstGeom prst="rect">
            <a:avLst/>
          </a:prstGeom>
          <a:solidFill>
            <a:srgbClr val="E5F4F8"/>
          </a:solidFill>
          <a:ln cap="flat" cmpd="sng" w="9525">
            <a:solidFill>
              <a:srgbClr val="3B7E9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3B7E94"/>
                </a:solidFill>
                <a:latin typeface="Open Sans"/>
                <a:ea typeface="Open Sans"/>
                <a:cs typeface="Open Sans"/>
                <a:sym typeface="Open Sans"/>
              </a:rPr>
              <a:t>CSF studies</a:t>
            </a:r>
            <a:endParaRPr b="1"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Cultures</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Biofire</a:t>
            </a:r>
            <a:r>
              <a:rPr lang="en" sz="1200">
                <a:solidFill>
                  <a:srgbClr val="3B7E94"/>
                </a:solidFill>
                <a:latin typeface="Open Sans"/>
                <a:ea typeface="Open Sans"/>
                <a:cs typeface="Open Sans"/>
                <a:sym typeface="Open Sans"/>
              </a:rPr>
              <a:t>: </a:t>
            </a:r>
            <a:r>
              <a:rPr b="1" lang="en" sz="1200">
                <a:solidFill>
                  <a:srgbClr val="DF382C"/>
                </a:solidFill>
                <a:latin typeface="Open Sans"/>
                <a:ea typeface="Open Sans"/>
                <a:cs typeface="Open Sans"/>
                <a:sym typeface="Open Sans"/>
              </a:rPr>
              <a:t>HSV-2</a:t>
            </a:r>
            <a:endParaRPr b="1" sz="1200">
              <a:solidFill>
                <a:srgbClr val="DF382C"/>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West Nile</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Crypto Ag</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Flow cytometry</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500"/>
              </a:spcAft>
              <a:buNone/>
            </a:pPr>
            <a:r>
              <a:rPr lang="en" sz="1200" u="sng">
                <a:solidFill>
                  <a:srgbClr val="3B7E94"/>
                </a:solidFill>
                <a:latin typeface="Open Sans"/>
                <a:ea typeface="Open Sans"/>
                <a:cs typeface="Open Sans"/>
                <a:sym typeface="Open Sans"/>
              </a:rPr>
              <a:t>Pathology</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p:txBody>
      </p:sp>
      <p:sp>
        <p:nvSpPr>
          <p:cNvPr id="469" name="Google Shape;469;p56"/>
          <p:cNvSpPr/>
          <p:nvPr/>
        </p:nvSpPr>
        <p:spPr>
          <a:xfrm>
            <a:off x="4643600" y="1393075"/>
            <a:ext cx="1832400" cy="18315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F5AA2"/>
                </a:solidFill>
                <a:latin typeface="Open Sans"/>
                <a:ea typeface="Open Sans"/>
                <a:cs typeface="Open Sans"/>
                <a:sym typeface="Open Sans"/>
              </a:rPr>
              <a:t>Lumbar puncture</a:t>
            </a:r>
            <a:endParaRPr b="1" sz="1200">
              <a:solidFill>
                <a:srgbClr val="2F5AA2"/>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OP</a:t>
            </a:r>
            <a:r>
              <a:rPr lang="en" sz="1200">
                <a:solidFill>
                  <a:srgbClr val="3B71CA"/>
                </a:solidFill>
                <a:latin typeface="Open Sans"/>
                <a:ea typeface="Open Sans"/>
                <a:cs typeface="Open Sans"/>
                <a:sym typeface="Open Sans"/>
              </a:rPr>
              <a:t>: 16 mm H2O</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WBC</a:t>
            </a:r>
            <a:r>
              <a:rPr lang="en" sz="1200">
                <a:solidFill>
                  <a:srgbClr val="3B71CA"/>
                </a:solidFill>
                <a:latin typeface="Open Sans"/>
                <a:ea typeface="Open Sans"/>
                <a:cs typeface="Open Sans"/>
                <a:sym typeface="Open Sans"/>
              </a:rPr>
              <a:t>: 67 (79% LΦ)</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RBC</a:t>
            </a:r>
            <a:r>
              <a:rPr lang="en" sz="1200">
                <a:solidFill>
                  <a:srgbClr val="3B71CA"/>
                </a:solidFill>
                <a:latin typeface="Open Sans"/>
                <a:ea typeface="Open Sans"/>
                <a:cs typeface="Open Sans"/>
                <a:sym typeface="Open Sans"/>
              </a:rPr>
              <a:t>: 400</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Pro</a:t>
            </a:r>
            <a:r>
              <a:rPr lang="en" sz="1200">
                <a:solidFill>
                  <a:srgbClr val="3B71CA"/>
                </a:solidFill>
                <a:latin typeface="Open Sans"/>
                <a:ea typeface="Open Sans"/>
                <a:cs typeface="Open Sans"/>
                <a:sym typeface="Open Sans"/>
              </a:rPr>
              <a:t>: 98</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Glu</a:t>
            </a:r>
            <a:r>
              <a:rPr lang="en" sz="1200">
                <a:solidFill>
                  <a:srgbClr val="3B71CA"/>
                </a:solidFill>
                <a:latin typeface="Open Sans"/>
                <a:ea typeface="Open Sans"/>
                <a:cs typeface="Open Sans"/>
                <a:sym typeface="Open Sans"/>
              </a:rPr>
              <a:t>: 52</a:t>
            </a:r>
            <a:endParaRPr sz="1200">
              <a:solidFill>
                <a:srgbClr val="3B71CA"/>
              </a:solidFill>
              <a:latin typeface="Open Sans"/>
              <a:ea typeface="Open Sans"/>
              <a:cs typeface="Open Sans"/>
              <a:sym typeface="Open Sans"/>
            </a:endParaRPr>
          </a:p>
          <a:p>
            <a:pPr indent="0" lvl="0" marL="0" rtl="0" algn="l">
              <a:spcBef>
                <a:spcPts val="500"/>
              </a:spcBef>
              <a:spcAft>
                <a:spcPts val="500"/>
              </a:spcAft>
              <a:buNone/>
            </a:pPr>
            <a:r>
              <a:rPr lang="en" sz="1200" u="sng">
                <a:solidFill>
                  <a:srgbClr val="3B71CA"/>
                </a:solidFill>
                <a:latin typeface="Open Sans"/>
                <a:ea typeface="Open Sans"/>
                <a:cs typeface="Open Sans"/>
                <a:sym typeface="Open Sans"/>
              </a:rPr>
              <a:t>G/S</a:t>
            </a:r>
            <a:r>
              <a:rPr lang="en" sz="1200">
                <a:solidFill>
                  <a:srgbClr val="3B71CA"/>
                </a:solidFill>
                <a:latin typeface="Open Sans"/>
                <a:ea typeface="Open Sans"/>
                <a:cs typeface="Open Sans"/>
                <a:sym typeface="Open Sans"/>
              </a:rPr>
              <a:t>: Few PMNs</a:t>
            </a:r>
            <a:endParaRPr sz="1200">
              <a:solidFill>
                <a:srgbClr val="3B71CA"/>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Hospital course</a:t>
            </a:r>
            <a:endParaRPr/>
          </a:p>
        </p:txBody>
      </p:sp>
      <p:sp>
        <p:nvSpPr>
          <p:cNvPr id="475" name="Google Shape;475;p57"/>
          <p:cNvSpPr txBox="1"/>
          <p:nvPr>
            <p:ph idx="1" type="body"/>
          </p:nvPr>
        </p:nvSpPr>
        <p:spPr>
          <a:xfrm>
            <a:off x="729325" y="1393075"/>
            <a:ext cx="3774300" cy="3294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Initial c/f leptomeningeal carcinomatosis</a:t>
            </a:r>
            <a:endParaRPr/>
          </a:p>
          <a:p>
            <a:pPr indent="-311150" lvl="0" marL="457200" rtl="0" algn="l">
              <a:spcBef>
                <a:spcPts val="0"/>
              </a:spcBef>
              <a:spcAft>
                <a:spcPts val="0"/>
              </a:spcAft>
              <a:buSzPts val="1300"/>
              <a:buChar char="●"/>
            </a:pPr>
            <a:r>
              <a:rPr lang="en"/>
              <a:t>Normal CT → c/f autoimmune → did LP</a:t>
            </a:r>
            <a:endParaRPr/>
          </a:p>
          <a:p>
            <a:pPr indent="-311150" lvl="0" marL="457200" rtl="0" algn="l">
              <a:spcBef>
                <a:spcPts val="0"/>
              </a:spcBef>
              <a:spcAft>
                <a:spcPts val="0"/>
              </a:spcAft>
              <a:buSzPts val="1300"/>
              <a:buChar char="●"/>
            </a:pPr>
            <a:r>
              <a:rPr lang="en"/>
              <a:t>Dx: </a:t>
            </a:r>
            <a:r>
              <a:rPr b="1" lang="en">
                <a:solidFill>
                  <a:srgbClr val="DF382C"/>
                </a:solidFill>
              </a:rPr>
              <a:t>Elsberg Syndrome</a:t>
            </a:r>
            <a:r>
              <a:rPr lang="en"/>
              <a:t> </a:t>
            </a:r>
            <a:endParaRPr/>
          </a:p>
          <a:p>
            <a:pPr indent="-298450" lvl="1" marL="914400" rtl="0" algn="l">
              <a:spcBef>
                <a:spcPts val="0"/>
              </a:spcBef>
              <a:spcAft>
                <a:spcPts val="0"/>
              </a:spcAft>
              <a:buSzPts val="1100"/>
              <a:buChar char="○"/>
            </a:pPr>
            <a:r>
              <a:rPr lang="en"/>
              <a:t>AKA HSV lumbosacral radiculitis</a:t>
            </a:r>
            <a:endParaRPr/>
          </a:p>
          <a:p>
            <a:pPr indent="-298450" lvl="1" marL="914400" rtl="0" algn="l">
              <a:spcBef>
                <a:spcPts val="0"/>
              </a:spcBef>
              <a:spcAft>
                <a:spcPts val="0"/>
              </a:spcAft>
              <a:buSzPts val="1100"/>
              <a:buChar char="○"/>
            </a:pPr>
            <a:r>
              <a:rPr lang="en"/>
              <a:t>Given solumedrol (x5 days) &amp; acyclovir (x14 days)  → OPAT</a:t>
            </a:r>
            <a:endParaRPr/>
          </a:p>
          <a:p>
            <a:pPr indent="-311150" lvl="0" marL="457200" rtl="0" algn="l">
              <a:spcBef>
                <a:spcPts val="0"/>
              </a:spcBef>
              <a:spcAft>
                <a:spcPts val="0"/>
              </a:spcAft>
              <a:buSzPts val="1300"/>
              <a:buChar char="●"/>
            </a:pPr>
            <a:r>
              <a:rPr lang="en"/>
              <a:t>Discharged w/ OPAT </a:t>
            </a:r>
            <a:endParaRPr/>
          </a:p>
          <a:p>
            <a:pPr indent="-311150" lvl="0" marL="457200" rtl="0" algn="l">
              <a:spcBef>
                <a:spcPts val="0"/>
              </a:spcBef>
              <a:spcAft>
                <a:spcPts val="0"/>
              </a:spcAft>
              <a:buSzPts val="1300"/>
              <a:buChar char="●"/>
            </a:pPr>
            <a:r>
              <a:rPr lang="en"/>
              <a:t>Got volume overload so readmitted</a:t>
            </a:r>
            <a:endParaRPr/>
          </a:p>
          <a:p>
            <a:pPr indent="-298450" lvl="1" marL="914400" rtl="0" algn="l">
              <a:spcBef>
                <a:spcPts val="0"/>
              </a:spcBef>
              <a:spcAft>
                <a:spcPts val="0"/>
              </a:spcAft>
              <a:buSzPts val="1100"/>
              <a:buChar char="○"/>
            </a:pPr>
            <a:r>
              <a:rPr lang="en"/>
              <a:t>This is when ID saw him for the first time</a:t>
            </a:r>
            <a:endParaRPr/>
          </a:p>
          <a:p>
            <a:pPr indent="-311150" lvl="0" marL="457200" rtl="0" algn="l">
              <a:spcBef>
                <a:spcPts val="0"/>
              </a:spcBef>
              <a:spcAft>
                <a:spcPts val="0"/>
              </a:spcAft>
              <a:buSzPts val="1300"/>
              <a:buChar char="●"/>
            </a:pPr>
            <a:r>
              <a:rPr lang="en"/>
              <a:t>Diarrhea improved with holding Ofev</a:t>
            </a:r>
            <a:endParaRPr/>
          </a:p>
        </p:txBody>
      </p:sp>
      <p:sp>
        <p:nvSpPr>
          <p:cNvPr id="476" name="Google Shape;476;p57"/>
          <p:cNvSpPr/>
          <p:nvPr/>
        </p:nvSpPr>
        <p:spPr>
          <a:xfrm>
            <a:off x="6615975" y="1393075"/>
            <a:ext cx="1801800" cy="1831500"/>
          </a:xfrm>
          <a:prstGeom prst="rect">
            <a:avLst/>
          </a:prstGeom>
          <a:solidFill>
            <a:srgbClr val="E5F4F8"/>
          </a:solidFill>
          <a:ln cap="flat" cmpd="sng" w="9525">
            <a:solidFill>
              <a:srgbClr val="3B7E9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3B7E94"/>
                </a:solidFill>
                <a:latin typeface="Open Sans"/>
                <a:ea typeface="Open Sans"/>
                <a:cs typeface="Open Sans"/>
                <a:sym typeface="Open Sans"/>
              </a:rPr>
              <a:t>CSF studies</a:t>
            </a:r>
            <a:endParaRPr b="1"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Cultures</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Biofire</a:t>
            </a:r>
            <a:r>
              <a:rPr lang="en" sz="1200">
                <a:solidFill>
                  <a:srgbClr val="3B7E94"/>
                </a:solidFill>
                <a:latin typeface="Open Sans"/>
                <a:ea typeface="Open Sans"/>
                <a:cs typeface="Open Sans"/>
                <a:sym typeface="Open Sans"/>
              </a:rPr>
              <a:t>: </a:t>
            </a:r>
            <a:r>
              <a:rPr b="1" lang="en" sz="1200">
                <a:solidFill>
                  <a:srgbClr val="DF382C"/>
                </a:solidFill>
                <a:latin typeface="Open Sans"/>
                <a:ea typeface="Open Sans"/>
                <a:cs typeface="Open Sans"/>
                <a:sym typeface="Open Sans"/>
              </a:rPr>
              <a:t>HSV-2</a:t>
            </a:r>
            <a:endParaRPr b="1" sz="1200">
              <a:solidFill>
                <a:srgbClr val="DF382C"/>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West Nile</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Crypto Ag</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E94"/>
                </a:solidFill>
                <a:latin typeface="Open Sans"/>
                <a:ea typeface="Open Sans"/>
                <a:cs typeface="Open Sans"/>
                <a:sym typeface="Open Sans"/>
              </a:rPr>
              <a:t>Flow cytometry</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a:p>
            <a:pPr indent="0" lvl="0" marL="0" rtl="0" algn="l">
              <a:spcBef>
                <a:spcPts val="500"/>
              </a:spcBef>
              <a:spcAft>
                <a:spcPts val="500"/>
              </a:spcAft>
              <a:buNone/>
            </a:pPr>
            <a:r>
              <a:rPr lang="en" sz="1200" u="sng">
                <a:solidFill>
                  <a:srgbClr val="3B7E94"/>
                </a:solidFill>
                <a:latin typeface="Open Sans"/>
                <a:ea typeface="Open Sans"/>
                <a:cs typeface="Open Sans"/>
                <a:sym typeface="Open Sans"/>
              </a:rPr>
              <a:t>Pathology</a:t>
            </a:r>
            <a:r>
              <a:rPr lang="en" sz="1200">
                <a:solidFill>
                  <a:srgbClr val="3B7E94"/>
                </a:solidFill>
                <a:latin typeface="Open Sans"/>
                <a:ea typeface="Open Sans"/>
                <a:cs typeface="Open Sans"/>
                <a:sym typeface="Open Sans"/>
              </a:rPr>
              <a:t>: Neg</a:t>
            </a:r>
            <a:endParaRPr sz="1200">
              <a:solidFill>
                <a:srgbClr val="3B7E94"/>
              </a:solidFill>
              <a:latin typeface="Open Sans"/>
              <a:ea typeface="Open Sans"/>
              <a:cs typeface="Open Sans"/>
              <a:sym typeface="Open Sans"/>
            </a:endParaRPr>
          </a:p>
        </p:txBody>
      </p:sp>
      <p:sp>
        <p:nvSpPr>
          <p:cNvPr id="477" name="Google Shape;477;p57"/>
          <p:cNvSpPr/>
          <p:nvPr/>
        </p:nvSpPr>
        <p:spPr>
          <a:xfrm>
            <a:off x="4643600" y="1393075"/>
            <a:ext cx="1832400" cy="18315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F5AA2"/>
                </a:solidFill>
                <a:latin typeface="Open Sans"/>
                <a:ea typeface="Open Sans"/>
                <a:cs typeface="Open Sans"/>
                <a:sym typeface="Open Sans"/>
              </a:rPr>
              <a:t>Lumbar puncture</a:t>
            </a:r>
            <a:endParaRPr b="1" sz="1200">
              <a:solidFill>
                <a:srgbClr val="2F5AA2"/>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OP</a:t>
            </a:r>
            <a:r>
              <a:rPr lang="en" sz="1200">
                <a:solidFill>
                  <a:srgbClr val="3B71CA"/>
                </a:solidFill>
                <a:latin typeface="Open Sans"/>
                <a:ea typeface="Open Sans"/>
                <a:cs typeface="Open Sans"/>
                <a:sym typeface="Open Sans"/>
              </a:rPr>
              <a:t>: 16 mm H2O</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WBC</a:t>
            </a:r>
            <a:r>
              <a:rPr lang="en" sz="1200">
                <a:solidFill>
                  <a:srgbClr val="3B71CA"/>
                </a:solidFill>
                <a:latin typeface="Open Sans"/>
                <a:ea typeface="Open Sans"/>
                <a:cs typeface="Open Sans"/>
                <a:sym typeface="Open Sans"/>
              </a:rPr>
              <a:t>: 67 (79% LΦ)</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RBC</a:t>
            </a:r>
            <a:r>
              <a:rPr lang="en" sz="1200">
                <a:solidFill>
                  <a:srgbClr val="3B71CA"/>
                </a:solidFill>
                <a:latin typeface="Open Sans"/>
                <a:ea typeface="Open Sans"/>
                <a:cs typeface="Open Sans"/>
                <a:sym typeface="Open Sans"/>
              </a:rPr>
              <a:t>: 400</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Pro</a:t>
            </a:r>
            <a:r>
              <a:rPr lang="en" sz="1200">
                <a:solidFill>
                  <a:srgbClr val="3B71CA"/>
                </a:solidFill>
                <a:latin typeface="Open Sans"/>
                <a:ea typeface="Open Sans"/>
                <a:cs typeface="Open Sans"/>
                <a:sym typeface="Open Sans"/>
              </a:rPr>
              <a:t>: 98</a:t>
            </a:r>
            <a:endParaRPr sz="1200">
              <a:solidFill>
                <a:srgbClr val="3B71CA"/>
              </a:solidFill>
              <a:latin typeface="Open Sans"/>
              <a:ea typeface="Open Sans"/>
              <a:cs typeface="Open Sans"/>
              <a:sym typeface="Open Sans"/>
            </a:endParaRPr>
          </a:p>
          <a:p>
            <a:pPr indent="0" lvl="0" marL="0" rtl="0" algn="l">
              <a:spcBef>
                <a:spcPts val="500"/>
              </a:spcBef>
              <a:spcAft>
                <a:spcPts val="0"/>
              </a:spcAft>
              <a:buNone/>
            </a:pPr>
            <a:r>
              <a:rPr lang="en" sz="1200" u="sng">
                <a:solidFill>
                  <a:srgbClr val="3B71CA"/>
                </a:solidFill>
                <a:latin typeface="Open Sans"/>
                <a:ea typeface="Open Sans"/>
                <a:cs typeface="Open Sans"/>
                <a:sym typeface="Open Sans"/>
              </a:rPr>
              <a:t>Glu</a:t>
            </a:r>
            <a:r>
              <a:rPr lang="en" sz="1200">
                <a:solidFill>
                  <a:srgbClr val="3B71CA"/>
                </a:solidFill>
                <a:latin typeface="Open Sans"/>
                <a:ea typeface="Open Sans"/>
                <a:cs typeface="Open Sans"/>
                <a:sym typeface="Open Sans"/>
              </a:rPr>
              <a:t>: 52</a:t>
            </a:r>
            <a:endParaRPr sz="1200">
              <a:solidFill>
                <a:srgbClr val="3B71CA"/>
              </a:solidFill>
              <a:latin typeface="Open Sans"/>
              <a:ea typeface="Open Sans"/>
              <a:cs typeface="Open Sans"/>
              <a:sym typeface="Open Sans"/>
            </a:endParaRPr>
          </a:p>
          <a:p>
            <a:pPr indent="0" lvl="0" marL="0" rtl="0" algn="l">
              <a:spcBef>
                <a:spcPts val="500"/>
              </a:spcBef>
              <a:spcAft>
                <a:spcPts val="500"/>
              </a:spcAft>
              <a:buNone/>
            </a:pPr>
            <a:r>
              <a:rPr lang="en" sz="1200" u="sng">
                <a:solidFill>
                  <a:srgbClr val="3B71CA"/>
                </a:solidFill>
                <a:latin typeface="Open Sans"/>
                <a:ea typeface="Open Sans"/>
                <a:cs typeface="Open Sans"/>
                <a:sym typeface="Open Sans"/>
              </a:rPr>
              <a:t>G/S</a:t>
            </a:r>
            <a:r>
              <a:rPr lang="en" sz="1200">
                <a:solidFill>
                  <a:srgbClr val="3B71CA"/>
                </a:solidFill>
                <a:latin typeface="Open Sans"/>
                <a:ea typeface="Open Sans"/>
                <a:cs typeface="Open Sans"/>
                <a:sym typeface="Open Sans"/>
              </a:rPr>
              <a:t>: Few PMNs</a:t>
            </a:r>
            <a:endParaRPr sz="1200">
              <a:solidFill>
                <a:srgbClr val="3B71CA"/>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483" name="Google Shape;483;p58"/>
          <p:cNvSpPr txBox="1"/>
          <p:nvPr/>
        </p:nvSpPr>
        <p:spPr>
          <a:xfrm>
            <a:off x="5681275" y="3837950"/>
            <a:ext cx="22797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Links to articles discussed here</a:t>
            </a:r>
            <a:endParaRPr b="1" sz="1200">
              <a:solidFill>
                <a:schemeClr val="lt1"/>
              </a:solidFill>
              <a:latin typeface="Open Sans"/>
              <a:ea typeface="Open Sans"/>
              <a:cs typeface="Open Sans"/>
              <a:sym typeface="Open Sans"/>
            </a:endParaRPr>
          </a:p>
        </p:txBody>
      </p:sp>
      <p:pic>
        <p:nvPicPr>
          <p:cNvPr id="484" name="Google Shape;484;p58"/>
          <p:cNvPicPr preferRelativeResize="0"/>
          <p:nvPr/>
        </p:nvPicPr>
        <p:blipFill rotWithShape="1">
          <a:blip r:embed="rId3">
            <a:alphaModFix/>
          </a:blip>
          <a:srcRect b="11561" l="12165" r="11892" t="11722"/>
          <a:stretch/>
        </p:blipFill>
        <p:spPr>
          <a:xfrm>
            <a:off x="5694025" y="1344850"/>
            <a:ext cx="2279700" cy="230303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Elsberg Syndrome</a:t>
            </a:r>
            <a:endParaRPr/>
          </a:p>
        </p:txBody>
      </p:sp>
      <p:sp>
        <p:nvSpPr>
          <p:cNvPr id="490" name="Google Shape;490;p5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91" name="Google Shape;491;p5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0"/>
              </a:spcBef>
              <a:spcAft>
                <a:spcPts val="0"/>
              </a:spcAft>
              <a:buSzPts val="1300"/>
              <a:buChar char="●"/>
            </a:pPr>
            <a:r>
              <a:rPr lang="en"/>
              <a:t>Recognize the clinical manifestations of lumbosacral myeloradiculitis</a:t>
            </a:r>
            <a:endParaRPr/>
          </a:p>
          <a:p>
            <a:pPr indent="-311150" lvl="0" marL="457200" rtl="0" algn="l">
              <a:spcBef>
                <a:spcPts val="0"/>
              </a:spcBef>
              <a:spcAft>
                <a:spcPts val="0"/>
              </a:spcAft>
              <a:buSzPts val="1300"/>
              <a:buChar char="●"/>
            </a:pPr>
            <a:r>
              <a:rPr lang="en"/>
              <a:t>Review </a:t>
            </a:r>
            <a:r>
              <a:rPr lang="en" u="sng"/>
              <a:t>both</a:t>
            </a:r>
            <a:r>
              <a:rPr lang="en"/>
              <a:t> of the retrospective cohort studies on PubMed</a:t>
            </a:r>
            <a:endParaRPr/>
          </a:p>
        </p:txBody>
      </p:sp>
      <p:pic>
        <p:nvPicPr>
          <p:cNvPr id="492" name="Google Shape;492;p59"/>
          <p:cNvPicPr preferRelativeResize="0"/>
          <p:nvPr/>
        </p:nvPicPr>
        <p:blipFill rotWithShape="1">
          <a:blip r:embed="rId3">
            <a:alphaModFix/>
          </a:blip>
          <a:srcRect b="11561" l="12165" r="11892" t="11722"/>
          <a:stretch/>
        </p:blipFill>
        <p:spPr>
          <a:xfrm>
            <a:off x="7683800" y="102225"/>
            <a:ext cx="1300500" cy="131381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Elsberg syndrome (ES)</a:t>
            </a:r>
            <a:endParaRPr/>
          </a:p>
        </p:txBody>
      </p:sp>
      <p:sp>
        <p:nvSpPr>
          <p:cNvPr id="498" name="Google Shape;498;p60"/>
          <p:cNvSpPr txBox="1"/>
          <p:nvPr>
            <p:ph idx="1" type="body"/>
          </p:nvPr>
        </p:nvSpPr>
        <p:spPr>
          <a:xfrm>
            <a:off x="729450" y="1393075"/>
            <a:ext cx="4807200" cy="2067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Described in 1914 by a neurosurgeon (Dr Elsberg) </a:t>
            </a:r>
            <a:endParaRPr/>
          </a:p>
          <a:p>
            <a:pPr indent="-311150" lvl="0" marL="457200" rtl="0" algn="l">
              <a:spcBef>
                <a:spcPts val="0"/>
              </a:spcBef>
              <a:spcAft>
                <a:spcPts val="0"/>
              </a:spcAft>
              <a:buSzPts val="1300"/>
              <a:buChar char="●"/>
            </a:pPr>
            <a:r>
              <a:rPr lang="en"/>
              <a:t>Five younger adults (37-45 y/o) with syndrome of </a:t>
            </a:r>
            <a:endParaRPr/>
          </a:p>
          <a:p>
            <a:pPr indent="-298450" lvl="1" marL="914400" rtl="0" algn="l">
              <a:spcBef>
                <a:spcPts val="0"/>
              </a:spcBef>
              <a:spcAft>
                <a:spcPts val="0"/>
              </a:spcAft>
              <a:buSzPts val="1100"/>
              <a:buChar char="○"/>
            </a:pPr>
            <a:r>
              <a:rPr lang="en"/>
              <a:t>Urinary retention</a:t>
            </a:r>
            <a:endParaRPr/>
          </a:p>
          <a:p>
            <a:pPr indent="-298450" lvl="1" marL="914400" rtl="0" algn="l">
              <a:spcBef>
                <a:spcPts val="0"/>
              </a:spcBef>
              <a:spcAft>
                <a:spcPts val="0"/>
              </a:spcAft>
              <a:buSzPts val="1100"/>
              <a:buChar char="○"/>
            </a:pPr>
            <a:r>
              <a:rPr lang="en"/>
              <a:t>Constipation</a:t>
            </a:r>
            <a:endParaRPr/>
          </a:p>
          <a:p>
            <a:pPr indent="-298450" lvl="1" marL="914400" rtl="0" algn="l">
              <a:spcBef>
                <a:spcPts val="0"/>
              </a:spcBef>
              <a:spcAft>
                <a:spcPts val="0"/>
              </a:spcAft>
              <a:buSzPts val="1100"/>
              <a:buChar char="○"/>
            </a:pPr>
            <a:r>
              <a:rPr lang="en"/>
              <a:t>Radicular pain</a:t>
            </a:r>
            <a:endParaRPr/>
          </a:p>
          <a:p>
            <a:pPr indent="-298450" lvl="1" marL="914400" rtl="0" algn="l">
              <a:spcBef>
                <a:spcPts val="0"/>
              </a:spcBef>
              <a:spcAft>
                <a:spcPts val="0"/>
              </a:spcAft>
              <a:buSzPts val="1100"/>
              <a:buChar char="○"/>
            </a:pPr>
            <a:r>
              <a:rPr lang="en"/>
              <a:t>Paraesthesia</a:t>
            </a:r>
            <a:endParaRPr/>
          </a:p>
          <a:p>
            <a:pPr indent="-298450" lvl="1" marL="914400" rtl="0" algn="l">
              <a:spcBef>
                <a:spcPts val="0"/>
              </a:spcBef>
              <a:spcAft>
                <a:spcPts val="0"/>
              </a:spcAft>
              <a:buSzPts val="1100"/>
              <a:buChar char="○"/>
            </a:pPr>
            <a:r>
              <a:rPr lang="en"/>
              <a:t>Paresis of the lower limbs </a:t>
            </a:r>
            <a:endParaRPr/>
          </a:p>
          <a:p>
            <a:pPr indent="-311150" lvl="0" marL="457200" rtl="0" algn="l">
              <a:spcBef>
                <a:spcPts val="0"/>
              </a:spcBef>
              <a:spcAft>
                <a:spcPts val="0"/>
              </a:spcAft>
              <a:buSzPts val="1300"/>
              <a:buChar char="●"/>
            </a:pPr>
            <a:r>
              <a:rPr lang="en"/>
              <a:t>He presumed an infectious or toxic etiology </a:t>
            </a:r>
            <a:endParaRPr/>
          </a:p>
        </p:txBody>
      </p:sp>
      <p:sp>
        <p:nvSpPr>
          <p:cNvPr id="499" name="Google Shape;499;p60"/>
          <p:cNvSpPr/>
          <p:nvPr/>
        </p:nvSpPr>
        <p:spPr>
          <a:xfrm>
            <a:off x="5650050" y="1393075"/>
            <a:ext cx="2768100" cy="23631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04247"/>
                </a:solidFill>
                <a:latin typeface="Open Sans"/>
                <a:ea typeface="Open Sans"/>
                <a:cs typeface="Open Sans"/>
                <a:sym typeface="Open Sans"/>
              </a:rPr>
              <a:t>“During the past five years in a large number of spinal operations under our observation… we have met with 5 cases so alike in their histories, in their clinical findings, and in the morbid appearances on the operating table that we have been led to class them together, in the belief that we have here a definite clinical and pathological entity”</a:t>
            </a:r>
            <a:endParaRPr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04247"/>
              </a:solidFill>
              <a:latin typeface="Open Sans"/>
              <a:ea typeface="Open Sans"/>
              <a:cs typeface="Open Sans"/>
              <a:sym typeface="Open Sans"/>
            </a:endParaRPr>
          </a:p>
          <a:p>
            <a:pPr indent="0" lvl="0" marL="0" rtl="0" algn="r">
              <a:spcBef>
                <a:spcPts val="0"/>
              </a:spcBef>
              <a:spcAft>
                <a:spcPts val="0"/>
              </a:spcAft>
              <a:buNone/>
            </a:pPr>
            <a:r>
              <a:rPr lang="en" sz="1200">
                <a:solidFill>
                  <a:srgbClr val="404247"/>
                </a:solidFill>
                <a:latin typeface="Open Sans"/>
                <a:ea typeface="Open Sans"/>
                <a:cs typeface="Open Sans"/>
                <a:sym typeface="Open Sans"/>
              </a:rPr>
              <a:t>- Charles Elsberg, 1914</a:t>
            </a:r>
            <a:endParaRPr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404247"/>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Elsberg syndrome (ES)</a:t>
            </a:r>
            <a:endParaRPr/>
          </a:p>
        </p:txBody>
      </p:sp>
      <p:sp>
        <p:nvSpPr>
          <p:cNvPr id="505" name="Google Shape;505;p61"/>
          <p:cNvSpPr txBox="1"/>
          <p:nvPr>
            <p:ph idx="1" type="body"/>
          </p:nvPr>
        </p:nvSpPr>
        <p:spPr>
          <a:xfrm>
            <a:off x="729450" y="1393075"/>
            <a:ext cx="4807200" cy="341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Neurotropic viruses</a:t>
            </a:r>
            <a:r>
              <a:rPr lang="en"/>
              <a:t> (namely </a:t>
            </a:r>
            <a:r>
              <a:rPr b="1" lang="en">
                <a:solidFill>
                  <a:srgbClr val="3B71CA"/>
                </a:solidFill>
              </a:rPr>
              <a:t>HSV-2</a:t>
            </a:r>
            <a:r>
              <a:rPr lang="en"/>
              <a:t>), were later identified as a cause of </a:t>
            </a:r>
            <a:r>
              <a:rPr b="1" lang="en">
                <a:solidFill>
                  <a:srgbClr val="DF382C"/>
                </a:solidFill>
              </a:rPr>
              <a:t>lumbosacral radiculitis</a:t>
            </a:r>
            <a:r>
              <a:rPr lang="en"/>
              <a:t> or </a:t>
            </a:r>
            <a:r>
              <a:rPr b="1" lang="en">
                <a:solidFill>
                  <a:srgbClr val="DF382C"/>
                </a:solidFill>
              </a:rPr>
              <a:t>myelo</a:t>
            </a:r>
            <a:r>
              <a:rPr b="1" lang="en">
                <a:solidFill>
                  <a:srgbClr val="B03D50"/>
                </a:solidFill>
              </a:rPr>
              <a:t>radiculitis</a:t>
            </a:r>
            <a:endParaRPr b="1">
              <a:solidFill>
                <a:srgbClr val="B03D50"/>
              </a:solidFill>
            </a:endParaRPr>
          </a:p>
          <a:p>
            <a:pPr indent="-311150" lvl="0" marL="457200" rtl="0" algn="l">
              <a:spcBef>
                <a:spcPts val="1200"/>
              </a:spcBef>
              <a:spcAft>
                <a:spcPts val="0"/>
              </a:spcAft>
              <a:buSzPts val="1300"/>
              <a:buChar char="●"/>
            </a:pPr>
            <a:r>
              <a:rPr lang="en"/>
              <a:t>Can present as </a:t>
            </a:r>
            <a:r>
              <a:rPr b="1" lang="en"/>
              <a:t>cauda equina syndrome</a:t>
            </a:r>
            <a:r>
              <a:rPr lang="en"/>
              <a:t>, as it causes lumbosacral radicul</a:t>
            </a:r>
            <a:r>
              <a:rPr lang="en">
                <a:solidFill>
                  <a:schemeClr val="accent5"/>
                </a:solidFill>
              </a:rPr>
              <a:t>opathy</a:t>
            </a:r>
            <a:r>
              <a:rPr lang="en"/>
              <a:t> &amp;/or myel</a:t>
            </a:r>
            <a:r>
              <a:rPr lang="en">
                <a:solidFill>
                  <a:schemeClr val="accent5"/>
                </a:solidFill>
              </a:rPr>
              <a:t>opathy</a:t>
            </a:r>
            <a:r>
              <a:rPr lang="en"/>
              <a:t>.</a:t>
            </a:r>
            <a:endParaRPr/>
          </a:p>
          <a:p>
            <a:pPr indent="-311150" lvl="0" marL="457200" rtl="0" algn="l">
              <a:spcBef>
                <a:spcPts val="0"/>
              </a:spcBef>
              <a:spcAft>
                <a:spcPts val="0"/>
              </a:spcAft>
              <a:buSzPts val="1300"/>
              <a:buChar char="●"/>
            </a:pPr>
            <a:r>
              <a:rPr lang="en" u="sng"/>
              <a:t>Distinction</a:t>
            </a:r>
            <a:r>
              <a:rPr lang="en"/>
              <a:t>: ES is an </a:t>
            </a:r>
            <a:r>
              <a:rPr lang="en">
                <a:solidFill>
                  <a:srgbClr val="0C622E"/>
                </a:solidFill>
              </a:rPr>
              <a:t>-itis</a:t>
            </a:r>
            <a:r>
              <a:rPr lang="en"/>
              <a:t> (which causes the </a:t>
            </a:r>
            <a:r>
              <a:rPr lang="en">
                <a:solidFill>
                  <a:schemeClr val="accent5"/>
                </a:solidFill>
              </a:rPr>
              <a:t>-opathy</a:t>
            </a:r>
            <a:r>
              <a:rPr lang="en"/>
              <a:t>)</a:t>
            </a:r>
            <a:endParaRPr/>
          </a:p>
          <a:p>
            <a:pPr indent="-298450" lvl="1" marL="914400" rtl="0" algn="l">
              <a:spcBef>
                <a:spcPts val="0"/>
              </a:spcBef>
              <a:spcAft>
                <a:spcPts val="0"/>
              </a:spcAft>
              <a:buSzPts val="1100"/>
              <a:buChar char="○"/>
            </a:pPr>
            <a:r>
              <a:rPr lang="en"/>
              <a:t>Thus easily missed on routine evaluation</a:t>
            </a:r>
            <a:endParaRPr/>
          </a:p>
          <a:p>
            <a:pPr indent="0" lvl="0" marL="457200" rtl="0" algn="l">
              <a:spcBef>
                <a:spcPts val="1200"/>
              </a:spcBef>
              <a:spcAft>
                <a:spcPts val="1200"/>
              </a:spcAft>
              <a:buNone/>
            </a:pPr>
            <a:r>
              <a:t/>
            </a:r>
            <a:endParaRPr/>
          </a:p>
        </p:txBody>
      </p:sp>
      <p:sp>
        <p:nvSpPr>
          <p:cNvPr id="506" name="Google Shape;506;p61"/>
          <p:cNvSpPr/>
          <p:nvPr/>
        </p:nvSpPr>
        <p:spPr>
          <a:xfrm>
            <a:off x="5650050" y="2252875"/>
            <a:ext cx="2768100" cy="1046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u="sng">
                <a:solidFill>
                  <a:srgbClr val="896110"/>
                </a:solidFill>
                <a:latin typeface="Open Sans"/>
                <a:ea typeface="Open Sans"/>
                <a:cs typeface="Open Sans"/>
                <a:sym typeface="Open Sans"/>
              </a:rPr>
              <a:t>Annual incidence</a:t>
            </a:r>
            <a:endParaRPr b="1" sz="1300" u="sng">
              <a:solidFill>
                <a:srgbClr val="896110"/>
              </a:solidFill>
              <a:latin typeface="Open Sans"/>
              <a:ea typeface="Open Sans"/>
              <a:cs typeface="Open Sans"/>
              <a:sym typeface="Open Sans"/>
            </a:endParaRPr>
          </a:p>
          <a:p>
            <a:pPr indent="0" lvl="0" marL="0" rtl="0" algn="l">
              <a:lnSpc>
                <a:spcPct val="115000"/>
              </a:lnSpc>
              <a:spcBef>
                <a:spcPts val="0"/>
              </a:spcBef>
              <a:spcAft>
                <a:spcPts val="0"/>
              </a:spcAft>
              <a:buNone/>
            </a:pPr>
            <a:r>
              <a:rPr lang="en" sz="1300">
                <a:solidFill>
                  <a:schemeClr val="dk2"/>
                </a:solidFill>
                <a:latin typeface="Open Sans"/>
                <a:ea typeface="Open Sans"/>
                <a:cs typeface="Open Sans"/>
                <a:sym typeface="Open Sans"/>
              </a:rPr>
              <a:t>1.2 episodes / million adults</a:t>
            </a:r>
            <a:endParaRPr sz="13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Likely more, because under recognized</a:t>
            </a:r>
            <a:endParaRPr sz="1100">
              <a:solidFill>
                <a:srgbClr val="E4A11B"/>
              </a:solidFill>
              <a:latin typeface="Open Sans"/>
              <a:ea typeface="Open Sans"/>
              <a:cs typeface="Open Sans"/>
              <a:sym typeface="Open Sans"/>
            </a:endParaRPr>
          </a:p>
        </p:txBody>
      </p:sp>
      <p:sp>
        <p:nvSpPr>
          <p:cNvPr id="507" name="Google Shape;507;p61"/>
          <p:cNvSpPr/>
          <p:nvPr/>
        </p:nvSpPr>
        <p:spPr>
          <a:xfrm>
            <a:off x="5650050" y="1393075"/>
            <a:ext cx="2768100" cy="620400"/>
          </a:xfrm>
          <a:prstGeom prst="rect">
            <a:avLst/>
          </a:prstGeom>
          <a:solidFill>
            <a:srgbClr val="E5F4F8"/>
          </a:solidFill>
          <a:ln cap="flat" cmpd="sng" w="9525">
            <a:solidFill>
              <a:srgbClr val="3B7E9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3B7E94"/>
                </a:solidFill>
                <a:latin typeface="Open Sans"/>
                <a:ea typeface="Open Sans"/>
                <a:cs typeface="Open Sans"/>
                <a:sym typeface="Open Sans"/>
              </a:rPr>
              <a:t>Neurotropic viruses causing ES</a:t>
            </a:r>
            <a:endParaRPr b="1" sz="1300">
              <a:solidFill>
                <a:srgbClr val="3B7E94"/>
              </a:solidFill>
              <a:latin typeface="Open Sans"/>
              <a:ea typeface="Open Sans"/>
              <a:cs typeface="Open Sans"/>
              <a:sym typeface="Open Sans"/>
            </a:endParaRPr>
          </a:p>
          <a:p>
            <a:pPr indent="0" lvl="0" marL="0" rtl="0" algn="l">
              <a:spcBef>
                <a:spcPts val="0"/>
              </a:spcBef>
              <a:spcAft>
                <a:spcPts val="0"/>
              </a:spcAft>
              <a:buNone/>
            </a:pPr>
            <a:r>
              <a:rPr b="1" lang="en" sz="1300">
                <a:solidFill>
                  <a:srgbClr val="1A1A1A"/>
                </a:solidFill>
                <a:latin typeface="Open Sans"/>
                <a:ea typeface="Open Sans"/>
                <a:cs typeface="Open Sans"/>
                <a:sym typeface="Open Sans"/>
              </a:rPr>
              <a:t>HSV-2</a:t>
            </a:r>
            <a:r>
              <a:rPr lang="en" sz="1300">
                <a:solidFill>
                  <a:srgbClr val="1A1A1A"/>
                </a:solidFill>
                <a:latin typeface="Open Sans"/>
                <a:ea typeface="Open Sans"/>
                <a:cs typeface="Open Sans"/>
                <a:sym typeface="Open Sans"/>
              </a:rPr>
              <a:t>, VZV, CMV, WNV, Cv19</a:t>
            </a:r>
            <a:endParaRPr sz="1300">
              <a:solidFill>
                <a:srgbClr val="1A1A1A"/>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119" name="Google Shape;119;p17"/>
          <p:cNvSpPr txBox="1"/>
          <p:nvPr>
            <p:ph idx="1" type="body"/>
          </p:nvPr>
        </p:nvSpPr>
        <p:spPr>
          <a:xfrm>
            <a:off x="729450" y="1393075"/>
            <a:ext cx="7688700" cy="197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y/o female </a:t>
            </a:r>
            <a:r>
              <a:rPr lang="en"/>
              <a:t>p/w </a:t>
            </a:r>
            <a:r>
              <a:rPr b="1" lang="en">
                <a:solidFill>
                  <a:srgbClr val="DC4C64"/>
                </a:solidFill>
              </a:rPr>
              <a:t>altered mental status </a:t>
            </a:r>
            <a:r>
              <a:rPr lang="en"/>
              <a:t>after being found down</a:t>
            </a:r>
            <a:endParaRPr/>
          </a:p>
          <a:p>
            <a:pPr indent="0" lvl="0" marL="0" rtl="0" algn="l">
              <a:spcBef>
                <a:spcPts val="1200"/>
              </a:spcBef>
              <a:spcAft>
                <a:spcPts val="0"/>
              </a:spcAft>
              <a:buNone/>
            </a:pPr>
            <a:r>
              <a:rPr b="1" lang="en">
                <a:solidFill>
                  <a:srgbClr val="2F5AA2"/>
                </a:solidFill>
              </a:rPr>
              <a:t>38.2</a:t>
            </a:r>
            <a:r>
              <a:rPr lang="en"/>
              <a:t>°C   |   110 bpm   |   121/60   |   SpO2 </a:t>
            </a:r>
            <a:r>
              <a:rPr b="1" lang="en">
                <a:solidFill>
                  <a:srgbClr val="DF382C"/>
                </a:solidFill>
              </a:rPr>
              <a:t>80%</a:t>
            </a:r>
            <a:r>
              <a:rPr lang="en"/>
              <a:t> (ambient air)</a:t>
            </a:r>
            <a:endParaRPr/>
          </a:p>
          <a:p>
            <a:pPr indent="0" lvl="0" marL="0" rtl="0" algn="l">
              <a:spcBef>
                <a:spcPts val="1200"/>
              </a:spcBef>
              <a:spcAft>
                <a:spcPts val="0"/>
              </a:spcAft>
              <a:buNone/>
            </a:pPr>
            <a:r>
              <a:rPr lang="en" u="sng"/>
              <a:t>Pulm</a:t>
            </a:r>
            <a:r>
              <a:rPr lang="en"/>
              <a:t>: </a:t>
            </a:r>
            <a:r>
              <a:rPr b="1" lang="en"/>
              <a:t>crackles </a:t>
            </a:r>
            <a:r>
              <a:rPr lang="en"/>
              <a:t>at the left base</a:t>
            </a:r>
            <a:endParaRPr/>
          </a:p>
          <a:p>
            <a:pPr indent="0" lvl="0" marL="0" rtl="0" algn="l">
              <a:spcBef>
                <a:spcPts val="1200"/>
              </a:spcBef>
              <a:spcAft>
                <a:spcPts val="0"/>
              </a:spcAft>
              <a:buNone/>
            </a:pPr>
            <a:r>
              <a:rPr lang="en" u="sng"/>
              <a:t>Abd</a:t>
            </a:r>
            <a:r>
              <a:rPr lang="en"/>
              <a:t>: soft, normal bowel sounds</a:t>
            </a:r>
            <a:endParaRPr/>
          </a:p>
          <a:p>
            <a:pPr indent="0" lvl="0" marL="0" rtl="0" algn="l">
              <a:spcBef>
                <a:spcPts val="1200"/>
              </a:spcBef>
              <a:spcAft>
                <a:spcPts val="1200"/>
              </a:spcAft>
              <a:buNone/>
            </a:pPr>
            <a:r>
              <a:rPr lang="en" u="sng"/>
              <a:t>Neuro</a:t>
            </a:r>
            <a:r>
              <a:rPr lang="en"/>
              <a:t>: </a:t>
            </a:r>
            <a:r>
              <a:rPr b="1" lang="en"/>
              <a:t>A&amp;O x1</a:t>
            </a:r>
            <a:r>
              <a:rPr lang="en"/>
              <a:t>, no focal deficits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Elsberg syndrome (ES)</a:t>
            </a:r>
            <a:endParaRPr/>
          </a:p>
        </p:txBody>
      </p:sp>
      <p:sp>
        <p:nvSpPr>
          <p:cNvPr id="513" name="Google Shape;513;p62"/>
          <p:cNvSpPr txBox="1"/>
          <p:nvPr>
            <p:ph idx="1" type="body"/>
          </p:nvPr>
        </p:nvSpPr>
        <p:spPr>
          <a:xfrm>
            <a:off x="729450" y="1393075"/>
            <a:ext cx="4807200" cy="341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Neurotropic viruses</a:t>
            </a:r>
            <a:r>
              <a:rPr lang="en"/>
              <a:t> (namely </a:t>
            </a:r>
            <a:r>
              <a:rPr b="1" lang="en">
                <a:solidFill>
                  <a:srgbClr val="3B71CA"/>
                </a:solidFill>
              </a:rPr>
              <a:t>HSV-2</a:t>
            </a:r>
            <a:r>
              <a:rPr lang="en"/>
              <a:t>), were later identified as a cause of </a:t>
            </a:r>
            <a:r>
              <a:rPr b="1" lang="en">
                <a:solidFill>
                  <a:srgbClr val="DF382C"/>
                </a:solidFill>
              </a:rPr>
              <a:t>lumbosacral radiculitis</a:t>
            </a:r>
            <a:r>
              <a:rPr lang="en"/>
              <a:t> or </a:t>
            </a:r>
            <a:r>
              <a:rPr b="1" lang="en">
                <a:solidFill>
                  <a:srgbClr val="DF382C"/>
                </a:solidFill>
              </a:rPr>
              <a:t>myelo</a:t>
            </a:r>
            <a:r>
              <a:rPr b="1" lang="en">
                <a:solidFill>
                  <a:srgbClr val="B03D50"/>
                </a:solidFill>
              </a:rPr>
              <a:t>radiculitis</a:t>
            </a:r>
            <a:endParaRPr b="1">
              <a:solidFill>
                <a:srgbClr val="B03D50"/>
              </a:solidFill>
            </a:endParaRPr>
          </a:p>
          <a:p>
            <a:pPr indent="-311150" lvl="0" marL="457200" rtl="0" algn="l">
              <a:spcBef>
                <a:spcPts val="1200"/>
              </a:spcBef>
              <a:spcAft>
                <a:spcPts val="0"/>
              </a:spcAft>
              <a:buSzPts val="1300"/>
              <a:buChar char="●"/>
            </a:pPr>
            <a:r>
              <a:rPr lang="en"/>
              <a:t>Can present as </a:t>
            </a:r>
            <a:r>
              <a:rPr b="1" lang="en"/>
              <a:t>cauda equina syndrome</a:t>
            </a:r>
            <a:r>
              <a:rPr lang="en"/>
              <a:t>, as it causes lumbosacral radicul</a:t>
            </a:r>
            <a:r>
              <a:rPr lang="en">
                <a:solidFill>
                  <a:schemeClr val="accent5"/>
                </a:solidFill>
              </a:rPr>
              <a:t>opathy</a:t>
            </a:r>
            <a:r>
              <a:rPr lang="en"/>
              <a:t> &amp;/or myel</a:t>
            </a:r>
            <a:r>
              <a:rPr lang="en">
                <a:solidFill>
                  <a:schemeClr val="accent5"/>
                </a:solidFill>
              </a:rPr>
              <a:t>opathy</a:t>
            </a:r>
            <a:r>
              <a:rPr lang="en"/>
              <a:t>.</a:t>
            </a:r>
            <a:endParaRPr/>
          </a:p>
          <a:p>
            <a:pPr indent="-311150" lvl="0" marL="457200" rtl="0" algn="l">
              <a:spcBef>
                <a:spcPts val="0"/>
              </a:spcBef>
              <a:spcAft>
                <a:spcPts val="0"/>
              </a:spcAft>
              <a:buClr>
                <a:schemeClr val="lt1"/>
              </a:buClr>
              <a:buSzPts val="1300"/>
              <a:buChar char="●"/>
            </a:pPr>
            <a:r>
              <a:rPr lang="en" u="sng">
                <a:solidFill>
                  <a:schemeClr val="lt1"/>
                </a:solidFill>
              </a:rPr>
              <a:t>Distinction</a:t>
            </a:r>
            <a:r>
              <a:rPr lang="en">
                <a:solidFill>
                  <a:schemeClr val="lt1"/>
                </a:solidFill>
              </a:rPr>
              <a:t>: ES is an -itis (which causes the -opathy)</a:t>
            </a:r>
            <a:endParaRPr>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Thus easily missed on routine evaluation</a:t>
            </a:r>
            <a:endParaRPr>
              <a:solidFill>
                <a:schemeClr val="lt1"/>
              </a:solidFill>
            </a:endParaRPr>
          </a:p>
          <a:p>
            <a:pPr indent="-311150" lvl="0" marL="457200" rtl="0" algn="l">
              <a:spcBef>
                <a:spcPts val="0"/>
              </a:spcBef>
              <a:spcAft>
                <a:spcPts val="0"/>
              </a:spcAft>
              <a:buSzPts val="1300"/>
              <a:buChar char="●"/>
            </a:pPr>
            <a:r>
              <a:rPr lang="en"/>
              <a:t>MRI findings are nonspecific and may be negative</a:t>
            </a:r>
            <a:endParaRPr/>
          </a:p>
          <a:p>
            <a:pPr indent="-298450" lvl="1" marL="914400" rtl="0" algn="l">
              <a:spcBef>
                <a:spcPts val="0"/>
              </a:spcBef>
              <a:spcAft>
                <a:spcPts val="0"/>
              </a:spcAft>
              <a:buSzPts val="1100"/>
              <a:buChar char="○"/>
            </a:pPr>
            <a:r>
              <a:rPr lang="en"/>
              <a:t>Savoldi et al (2017) [2.1] is an excellent review of radiographic findings</a:t>
            </a:r>
            <a:endParaRPr/>
          </a:p>
          <a:p>
            <a:pPr indent="-311150" lvl="0" marL="457200" rtl="0" algn="l">
              <a:spcBef>
                <a:spcPts val="0"/>
              </a:spcBef>
              <a:spcAft>
                <a:spcPts val="0"/>
              </a:spcAft>
              <a:buSzPts val="1300"/>
              <a:buChar char="●"/>
            </a:pPr>
            <a:r>
              <a:rPr lang="en"/>
              <a:t>In most case reports, CSF has lymphocytic pleocytosis</a:t>
            </a:r>
            <a:endParaRPr/>
          </a:p>
          <a:p>
            <a:pPr indent="-298450" lvl="1" marL="914400" rtl="0" algn="l">
              <a:spcBef>
                <a:spcPts val="0"/>
              </a:spcBef>
              <a:spcAft>
                <a:spcPts val="0"/>
              </a:spcAft>
              <a:buSzPts val="1100"/>
              <a:buChar char="○"/>
            </a:pPr>
            <a:r>
              <a:rPr lang="en"/>
              <a:t>Negative CSF PCR does not rule out the diagnosis, especially if delayed diagnosis</a:t>
            </a:r>
            <a:endParaRPr/>
          </a:p>
        </p:txBody>
      </p:sp>
      <p:sp>
        <p:nvSpPr>
          <p:cNvPr id="514" name="Google Shape;514;p62"/>
          <p:cNvSpPr/>
          <p:nvPr/>
        </p:nvSpPr>
        <p:spPr>
          <a:xfrm>
            <a:off x="5650050" y="2252875"/>
            <a:ext cx="2768100" cy="1046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u="sng">
                <a:solidFill>
                  <a:srgbClr val="896110"/>
                </a:solidFill>
                <a:latin typeface="Open Sans"/>
                <a:ea typeface="Open Sans"/>
                <a:cs typeface="Open Sans"/>
                <a:sym typeface="Open Sans"/>
              </a:rPr>
              <a:t>Annual incidence</a:t>
            </a:r>
            <a:endParaRPr b="1" sz="1300" u="sng">
              <a:solidFill>
                <a:srgbClr val="896110"/>
              </a:solidFill>
              <a:latin typeface="Open Sans"/>
              <a:ea typeface="Open Sans"/>
              <a:cs typeface="Open Sans"/>
              <a:sym typeface="Open Sans"/>
            </a:endParaRPr>
          </a:p>
          <a:p>
            <a:pPr indent="0" lvl="0" marL="0" rtl="0" algn="l">
              <a:lnSpc>
                <a:spcPct val="115000"/>
              </a:lnSpc>
              <a:spcBef>
                <a:spcPts val="0"/>
              </a:spcBef>
              <a:spcAft>
                <a:spcPts val="0"/>
              </a:spcAft>
              <a:buNone/>
            </a:pPr>
            <a:r>
              <a:rPr lang="en" sz="1300">
                <a:solidFill>
                  <a:schemeClr val="dk2"/>
                </a:solidFill>
                <a:latin typeface="Open Sans"/>
                <a:ea typeface="Open Sans"/>
                <a:cs typeface="Open Sans"/>
                <a:sym typeface="Open Sans"/>
              </a:rPr>
              <a:t>1.2 episodes / million adults</a:t>
            </a:r>
            <a:endParaRPr sz="13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Likely more, because under recognized</a:t>
            </a:r>
            <a:endParaRPr sz="1100">
              <a:solidFill>
                <a:srgbClr val="E4A11B"/>
              </a:solidFill>
              <a:latin typeface="Open Sans"/>
              <a:ea typeface="Open Sans"/>
              <a:cs typeface="Open Sans"/>
              <a:sym typeface="Open Sans"/>
            </a:endParaRPr>
          </a:p>
        </p:txBody>
      </p:sp>
      <p:sp>
        <p:nvSpPr>
          <p:cNvPr id="515" name="Google Shape;515;p62"/>
          <p:cNvSpPr/>
          <p:nvPr/>
        </p:nvSpPr>
        <p:spPr>
          <a:xfrm>
            <a:off x="5650050" y="3538375"/>
            <a:ext cx="2768100" cy="1266300"/>
          </a:xfrm>
          <a:prstGeom prst="rect">
            <a:avLst/>
          </a:prstGeom>
          <a:solidFill>
            <a:srgbClr val="DCF1E4"/>
          </a:solidFill>
          <a:ln cap="flat" cmpd="sng" w="9525">
            <a:solidFill>
              <a:srgbClr val="0C622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u="sng">
                <a:solidFill>
                  <a:srgbClr val="0C622E"/>
                </a:solidFill>
                <a:latin typeface="Open Sans"/>
                <a:ea typeface="Open Sans"/>
                <a:cs typeface="Open Sans"/>
                <a:sym typeface="Open Sans"/>
              </a:rPr>
              <a:t>Treatment</a:t>
            </a:r>
            <a:endParaRPr b="1" sz="1300" u="sng">
              <a:solidFill>
                <a:srgbClr val="0C622E"/>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Acyclovir or valacyclovir</a:t>
            </a:r>
            <a:endParaRPr sz="1300">
              <a:solidFill>
                <a:schemeClr val="dk2"/>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Not well established degree of benefit</a:t>
            </a:r>
            <a:endParaRPr sz="1300">
              <a:solidFill>
                <a:schemeClr val="dk2"/>
              </a:solidFill>
              <a:latin typeface="Open Sans"/>
              <a:ea typeface="Open Sans"/>
              <a:cs typeface="Open Sans"/>
              <a:sym typeface="Open Sans"/>
            </a:endParaRPr>
          </a:p>
          <a:p>
            <a:pPr indent="-311150" lvl="0" marL="457200" rtl="0" algn="l">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Unclear if role for steroids</a:t>
            </a:r>
            <a:endParaRPr sz="1300">
              <a:solidFill>
                <a:schemeClr val="dk2"/>
              </a:solidFill>
              <a:latin typeface="Open Sans"/>
              <a:ea typeface="Open Sans"/>
              <a:cs typeface="Open Sans"/>
              <a:sym typeface="Open Sans"/>
            </a:endParaRPr>
          </a:p>
        </p:txBody>
      </p:sp>
      <p:sp>
        <p:nvSpPr>
          <p:cNvPr id="516" name="Google Shape;516;p62"/>
          <p:cNvSpPr/>
          <p:nvPr/>
        </p:nvSpPr>
        <p:spPr>
          <a:xfrm>
            <a:off x="5650050" y="1393075"/>
            <a:ext cx="2768100" cy="620400"/>
          </a:xfrm>
          <a:prstGeom prst="rect">
            <a:avLst/>
          </a:prstGeom>
          <a:solidFill>
            <a:srgbClr val="E5F4F8"/>
          </a:solidFill>
          <a:ln cap="flat" cmpd="sng" w="9525">
            <a:solidFill>
              <a:srgbClr val="3B7E9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3B7E94"/>
                </a:solidFill>
                <a:latin typeface="Open Sans"/>
                <a:ea typeface="Open Sans"/>
                <a:cs typeface="Open Sans"/>
                <a:sym typeface="Open Sans"/>
              </a:rPr>
              <a:t>Neurotropic viruses causing ES</a:t>
            </a:r>
            <a:endParaRPr b="1" sz="1300">
              <a:solidFill>
                <a:srgbClr val="3B7E94"/>
              </a:solidFill>
              <a:latin typeface="Open Sans"/>
              <a:ea typeface="Open Sans"/>
              <a:cs typeface="Open Sans"/>
              <a:sym typeface="Open Sans"/>
            </a:endParaRPr>
          </a:p>
          <a:p>
            <a:pPr indent="0" lvl="0" marL="0" rtl="0" algn="l">
              <a:spcBef>
                <a:spcPts val="0"/>
              </a:spcBef>
              <a:spcAft>
                <a:spcPts val="0"/>
              </a:spcAft>
              <a:buNone/>
            </a:pPr>
            <a:r>
              <a:rPr b="1" lang="en" sz="1300">
                <a:solidFill>
                  <a:srgbClr val="1A1A1A"/>
                </a:solidFill>
                <a:latin typeface="Open Sans"/>
                <a:ea typeface="Open Sans"/>
                <a:cs typeface="Open Sans"/>
                <a:sym typeface="Open Sans"/>
              </a:rPr>
              <a:t>HSV-2</a:t>
            </a:r>
            <a:r>
              <a:rPr lang="en" sz="1300">
                <a:solidFill>
                  <a:srgbClr val="1A1A1A"/>
                </a:solidFill>
                <a:latin typeface="Open Sans"/>
                <a:ea typeface="Open Sans"/>
                <a:cs typeface="Open Sans"/>
                <a:sym typeface="Open Sans"/>
              </a:rPr>
              <a:t>, VZV, CMV, WNV, Cv19</a:t>
            </a:r>
            <a:endParaRPr sz="1300">
              <a:solidFill>
                <a:srgbClr val="1A1A1A"/>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3"/>
          <p:cNvSpPr txBox="1"/>
          <p:nvPr>
            <p:ph type="title"/>
          </p:nvPr>
        </p:nvSpPr>
        <p:spPr>
          <a:xfrm>
            <a:off x="730000" y="1318650"/>
            <a:ext cx="3300900" cy="105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Article #1</a:t>
            </a:r>
            <a:endParaRPr/>
          </a:p>
        </p:txBody>
      </p:sp>
      <p:pic>
        <p:nvPicPr>
          <p:cNvPr id="522" name="Google Shape;522;p63"/>
          <p:cNvPicPr preferRelativeResize="0"/>
          <p:nvPr/>
        </p:nvPicPr>
        <p:blipFill rotWithShape="1">
          <a:blip r:embed="rId3">
            <a:alphaModFix/>
          </a:blip>
          <a:srcRect b="42964" l="0" r="0" t="0"/>
          <a:stretch/>
        </p:blipFill>
        <p:spPr>
          <a:xfrm>
            <a:off x="5473800" y="475175"/>
            <a:ext cx="2970225" cy="2231874"/>
          </a:xfrm>
          <a:prstGeom prst="rect">
            <a:avLst/>
          </a:prstGeom>
          <a:noFill/>
          <a:ln>
            <a:noFill/>
          </a:ln>
        </p:spPr>
      </p:pic>
      <p:pic>
        <p:nvPicPr>
          <p:cNvPr id="523" name="Google Shape;523;p63"/>
          <p:cNvPicPr preferRelativeResize="0"/>
          <p:nvPr/>
        </p:nvPicPr>
        <p:blipFill>
          <a:blip r:embed="rId4">
            <a:alphaModFix/>
          </a:blip>
          <a:stretch>
            <a:fillRect/>
          </a:stretch>
        </p:blipFill>
        <p:spPr>
          <a:xfrm>
            <a:off x="590550" y="2604825"/>
            <a:ext cx="7962900" cy="2057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4"/>
          <p:cNvSpPr txBox="1"/>
          <p:nvPr>
            <p:ph type="title"/>
          </p:nvPr>
        </p:nvSpPr>
        <p:spPr>
          <a:xfrm>
            <a:off x="729450" y="632850"/>
            <a:ext cx="4201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Savoldi et al (2017)</a:t>
            </a:r>
            <a:endParaRPr/>
          </a:p>
        </p:txBody>
      </p:sp>
      <p:sp>
        <p:nvSpPr>
          <p:cNvPr id="529" name="Google Shape;529;p64"/>
          <p:cNvSpPr txBox="1"/>
          <p:nvPr>
            <p:ph idx="1" type="body"/>
          </p:nvPr>
        </p:nvSpPr>
        <p:spPr>
          <a:xfrm>
            <a:off x="729450" y="1393075"/>
            <a:ext cx="4256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Methodology:</a:t>
            </a:r>
            <a:r>
              <a:rPr lang="en"/>
              <a:t> Retro </a:t>
            </a:r>
            <a:r>
              <a:rPr lang="en"/>
              <a:t>review</a:t>
            </a:r>
            <a:r>
              <a:rPr lang="en"/>
              <a:t> @Mayo (2000 to 2016) </a:t>
            </a:r>
            <a:endParaRPr/>
          </a:p>
          <a:p>
            <a:pPr indent="-311150" lvl="0" marL="457200" rtl="0" algn="l">
              <a:spcBef>
                <a:spcPts val="1200"/>
              </a:spcBef>
              <a:spcAft>
                <a:spcPts val="0"/>
              </a:spcAft>
              <a:buSzPts val="1300"/>
              <a:buChar char="●"/>
            </a:pPr>
            <a:r>
              <a:rPr lang="en"/>
              <a:t>Patients seen by neuro, urology, gyn, or ID</a:t>
            </a:r>
            <a:endParaRPr/>
          </a:p>
          <a:p>
            <a:pPr indent="-311150" lvl="0" marL="457200" rtl="0" algn="l">
              <a:spcBef>
                <a:spcPts val="0"/>
              </a:spcBef>
              <a:spcAft>
                <a:spcPts val="0"/>
              </a:spcAft>
              <a:buSzPts val="1300"/>
              <a:buChar char="●"/>
            </a:pPr>
            <a:r>
              <a:rPr lang="en"/>
              <a:t>Pretty robust &amp; conservative electronic search</a:t>
            </a:r>
            <a:endParaRPr/>
          </a:p>
          <a:p>
            <a:pPr indent="-298450" lvl="1" marL="914400" rtl="0" algn="l">
              <a:spcBef>
                <a:spcPts val="0"/>
              </a:spcBef>
              <a:spcAft>
                <a:spcPts val="0"/>
              </a:spcAft>
              <a:buSzPts val="1100"/>
              <a:buChar char="○"/>
            </a:pPr>
            <a:r>
              <a:rPr lang="en"/>
              <a:t>1,035 → 337 chart reviewed</a:t>
            </a:r>
            <a:endParaRPr/>
          </a:p>
          <a:p>
            <a:pPr indent="-298450" lvl="1" marL="914400" rtl="0" algn="l">
              <a:spcBef>
                <a:spcPts val="0"/>
              </a:spcBef>
              <a:spcAft>
                <a:spcPts val="0"/>
              </a:spcAft>
              <a:buSzPts val="1100"/>
              <a:buChar char="○"/>
            </a:pPr>
            <a:r>
              <a:rPr lang="en"/>
              <a:t>Identified 49 patients meeting inc/exc criteria</a:t>
            </a:r>
            <a:endParaRPr/>
          </a:p>
          <a:p>
            <a:pPr indent="-311150" lvl="0" marL="457200" rtl="0" algn="l">
              <a:spcBef>
                <a:spcPts val="0"/>
              </a:spcBef>
              <a:spcAft>
                <a:spcPts val="0"/>
              </a:spcAft>
              <a:buSzPts val="1300"/>
              <a:buChar char="●"/>
            </a:pPr>
            <a:r>
              <a:rPr lang="en"/>
              <a:t>Developed </a:t>
            </a:r>
            <a:r>
              <a:rPr lang="en"/>
              <a:t>diagnostic</a:t>
            </a:r>
            <a:r>
              <a:rPr lang="en"/>
              <a:t> criteria (definite, probable, possible, excluded)</a:t>
            </a:r>
            <a:endParaRPr/>
          </a:p>
          <a:p>
            <a:pPr indent="-298450" lvl="1" marL="914400" rtl="0" algn="l">
              <a:spcBef>
                <a:spcPts val="0"/>
              </a:spcBef>
              <a:spcAft>
                <a:spcPts val="0"/>
              </a:spcAft>
              <a:buSzPts val="1100"/>
              <a:buChar char="○"/>
            </a:pPr>
            <a:r>
              <a:rPr lang="en"/>
              <a:t>Total of 30 patients had at least possible Elsberg syndrome</a:t>
            </a:r>
            <a:endParaRPr/>
          </a:p>
        </p:txBody>
      </p:sp>
      <p:pic>
        <p:nvPicPr>
          <p:cNvPr id="530" name="Google Shape;530;p64"/>
          <p:cNvPicPr preferRelativeResize="0"/>
          <p:nvPr/>
        </p:nvPicPr>
        <p:blipFill>
          <a:blip r:embed="rId3">
            <a:alphaModFix/>
          </a:blip>
          <a:stretch>
            <a:fillRect/>
          </a:stretch>
        </p:blipFill>
        <p:spPr>
          <a:xfrm>
            <a:off x="5041250" y="0"/>
            <a:ext cx="4102749" cy="51434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5"/>
          <p:cNvSpPr txBox="1"/>
          <p:nvPr>
            <p:ph type="title"/>
          </p:nvPr>
        </p:nvSpPr>
        <p:spPr>
          <a:xfrm>
            <a:off x="729450" y="632850"/>
            <a:ext cx="4201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Savoldi et al (2017)</a:t>
            </a:r>
            <a:endParaRPr/>
          </a:p>
        </p:txBody>
      </p:sp>
      <p:sp>
        <p:nvSpPr>
          <p:cNvPr id="536" name="Google Shape;536;p65"/>
          <p:cNvSpPr txBox="1"/>
          <p:nvPr>
            <p:ph idx="1" type="body"/>
          </p:nvPr>
        </p:nvSpPr>
        <p:spPr>
          <a:xfrm>
            <a:off x="729450" y="1393075"/>
            <a:ext cx="4311900" cy="259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Results:</a:t>
            </a:r>
            <a:r>
              <a:rPr lang="en"/>
              <a:t> </a:t>
            </a:r>
            <a:r>
              <a:rPr lang="en"/>
              <a:t>80% male, median age of 53</a:t>
            </a:r>
            <a:endParaRPr/>
          </a:p>
          <a:p>
            <a:pPr indent="-311150" lvl="0" marL="457200" rtl="0" algn="l">
              <a:spcBef>
                <a:spcPts val="1200"/>
              </a:spcBef>
              <a:spcAft>
                <a:spcPts val="0"/>
              </a:spcAft>
              <a:buSzPts val="1300"/>
              <a:buChar char="●"/>
            </a:pPr>
            <a:r>
              <a:rPr lang="en"/>
              <a:t>Only </a:t>
            </a:r>
            <a:r>
              <a:rPr b="1" lang="en"/>
              <a:t>one patient</a:t>
            </a:r>
            <a:r>
              <a:rPr lang="en"/>
              <a:t> (3.3%) </a:t>
            </a:r>
            <a:r>
              <a:rPr b="1" lang="en"/>
              <a:t>immunosuppressed </a:t>
            </a:r>
            <a:endParaRPr b="1"/>
          </a:p>
          <a:p>
            <a:pPr indent="-311150" lvl="0" marL="457200" rtl="0" algn="l">
              <a:spcBef>
                <a:spcPts val="0"/>
              </a:spcBef>
              <a:spcAft>
                <a:spcPts val="0"/>
              </a:spcAft>
              <a:buSzPts val="1300"/>
              <a:buChar char="●"/>
            </a:pPr>
            <a:r>
              <a:rPr lang="en"/>
              <a:t>Only </a:t>
            </a:r>
            <a:r>
              <a:rPr b="1" lang="en">
                <a:solidFill>
                  <a:srgbClr val="14A44D"/>
                </a:solidFill>
              </a:rPr>
              <a:t>10% had skin manifestations</a:t>
            </a:r>
            <a:r>
              <a:rPr lang="en"/>
              <a:t> before onset</a:t>
            </a:r>
            <a:endParaRPr/>
          </a:p>
          <a:p>
            <a:pPr indent="-311150" lvl="0" marL="457200" rtl="0" algn="l">
              <a:spcBef>
                <a:spcPts val="0"/>
              </a:spcBef>
              <a:spcAft>
                <a:spcPts val="0"/>
              </a:spcAft>
              <a:buSzPts val="1300"/>
              <a:buChar char="●"/>
            </a:pPr>
            <a:r>
              <a:rPr lang="en"/>
              <a:t>Only 60% of patients had any kind of viral testing </a:t>
            </a:r>
            <a:r>
              <a:rPr lang="en" sz="1000"/>
              <a:t>(PCR or serology from lesions, serum, or CSF)</a:t>
            </a:r>
            <a:endParaRPr sz="1000"/>
          </a:p>
          <a:p>
            <a:pPr indent="-298450" lvl="1" marL="914400" rtl="0" algn="l">
              <a:spcBef>
                <a:spcPts val="0"/>
              </a:spcBef>
              <a:spcAft>
                <a:spcPts val="0"/>
              </a:spcAft>
              <a:buSzPts val="1100"/>
              <a:buChar char="○"/>
            </a:pPr>
            <a:r>
              <a:rPr b="1" lang="en">
                <a:solidFill>
                  <a:srgbClr val="3B71CA"/>
                </a:solidFill>
              </a:rPr>
              <a:t>PCR positive in 17%</a:t>
            </a:r>
            <a:r>
              <a:rPr lang="en"/>
              <a:t> of patients (3 / 17)</a:t>
            </a:r>
            <a:endParaRPr/>
          </a:p>
          <a:p>
            <a:pPr indent="-311150" lvl="0" marL="457200" rtl="0" algn="l">
              <a:spcBef>
                <a:spcPts val="0"/>
              </a:spcBef>
              <a:spcAft>
                <a:spcPts val="0"/>
              </a:spcAft>
              <a:buSzPts val="1300"/>
              <a:buChar char="●"/>
            </a:pPr>
            <a:r>
              <a:rPr lang="en"/>
              <a:t>Most had LP done (83%)</a:t>
            </a:r>
            <a:endParaRPr/>
          </a:p>
          <a:p>
            <a:pPr indent="-298450" lvl="1" marL="914400" rtl="0" algn="l">
              <a:spcBef>
                <a:spcPts val="0"/>
              </a:spcBef>
              <a:spcAft>
                <a:spcPts val="0"/>
              </a:spcAft>
              <a:buSzPts val="1100"/>
              <a:buChar char="○"/>
            </a:pPr>
            <a:r>
              <a:rPr lang="en"/>
              <a:t>But </a:t>
            </a:r>
            <a:r>
              <a:rPr b="1" lang="en">
                <a:solidFill>
                  <a:srgbClr val="DF382C"/>
                </a:solidFill>
              </a:rPr>
              <a:t>median delay</a:t>
            </a:r>
            <a:r>
              <a:rPr lang="en"/>
              <a:t> from symptoms to CSF collection </a:t>
            </a:r>
            <a:r>
              <a:rPr b="1" lang="en">
                <a:solidFill>
                  <a:srgbClr val="DF382C"/>
                </a:solidFill>
              </a:rPr>
              <a:t>32 days</a:t>
            </a:r>
            <a:endParaRPr b="1">
              <a:solidFill>
                <a:srgbClr val="DF382C"/>
              </a:solidFill>
            </a:endParaRPr>
          </a:p>
        </p:txBody>
      </p:sp>
      <p:graphicFrame>
        <p:nvGraphicFramePr>
          <p:cNvPr id="537" name="Google Shape;537;p65"/>
          <p:cNvGraphicFramePr/>
          <p:nvPr/>
        </p:nvGraphicFramePr>
        <p:xfrm>
          <a:off x="882075" y="4041650"/>
          <a:ext cx="3000000" cy="3000000"/>
        </p:xfrm>
        <a:graphic>
          <a:graphicData uri="http://schemas.openxmlformats.org/drawingml/2006/table">
            <a:tbl>
              <a:tblPr>
                <a:noFill/>
                <a:tableStyleId>{06C1244B-D516-4D2F-ABE4-602A26EB78E5}</a:tableStyleId>
              </a:tblPr>
              <a:tblGrid>
                <a:gridCol w="2915650"/>
                <a:gridCol w="980900"/>
              </a:tblGrid>
              <a:tr h="301825">
                <a:tc>
                  <a:txBody>
                    <a:bodyPr/>
                    <a:lstStyle/>
                    <a:p>
                      <a:pPr indent="0" lvl="0" marL="0" rtl="0" algn="l">
                        <a:spcBef>
                          <a:spcPts val="0"/>
                        </a:spcBef>
                        <a:spcAft>
                          <a:spcPts val="0"/>
                        </a:spcAft>
                        <a:buNone/>
                      </a:pPr>
                      <a:r>
                        <a:rPr lang="en" sz="1200">
                          <a:latin typeface="Open Sans"/>
                          <a:ea typeface="Open Sans"/>
                          <a:cs typeface="Open Sans"/>
                          <a:sym typeface="Open Sans"/>
                        </a:rPr>
                        <a:t>CSF cell count, median (range)</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9 (0 - 1057)</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Mean % lymphs </a:t>
                      </a:r>
                      <a:r>
                        <a:rPr lang="en" sz="900">
                          <a:latin typeface="Open Sans"/>
                          <a:ea typeface="Open Sans"/>
                          <a:cs typeface="Open Sans"/>
                          <a:sym typeface="Open Sans"/>
                        </a:rPr>
                        <a:t>(among those w/ &gt;5 WBCs)</a:t>
                      </a:r>
                      <a:endParaRPr sz="9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69%</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Mean CSF protein</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143</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538" name="Google Shape;538;p65"/>
          <p:cNvGraphicFramePr/>
          <p:nvPr/>
        </p:nvGraphicFramePr>
        <p:xfrm>
          <a:off x="5124100" y="782563"/>
          <a:ext cx="3000000" cy="3000000"/>
        </p:xfrm>
        <a:graphic>
          <a:graphicData uri="http://schemas.openxmlformats.org/drawingml/2006/table">
            <a:tbl>
              <a:tblPr>
                <a:noFill/>
                <a:tableStyleId>{06C1244B-D516-4D2F-ABE4-602A26EB78E5}</a:tableStyleId>
              </a:tblPr>
              <a:tblGrid>
                <a:gridCol w="2915650"/>
                <a:gridCol w="980900"/>
              </a:tblGrid>
              <a:tr h="301825">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Symptom</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N (%)</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Urinary retention</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23 (</a:t>
                      </a:r>
                      <a:r>
                        <a:rPr b="1" lang="en" sz="1200">
                          <a:latin typeface="Open Sans"/>
                          <a:ea typeface="Open Sans"/>
                          <a:cs typeface="Open Sans"/>
                          <a:sym typeface="Open Sans"/>
                        </a:rPr>
                        <a:t>77%</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Catheter required for retention</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21 (</a:t>
                      </a:r>
                      <a:r>
                        <a:rPr b="1" lang="en" sz="1200">
                          <a:latin typeface="Open Sans"/>
                          <a:ea typeface="Open Sans"/>
                          <a:cs typeface="Open Sans"/>
                          <a:sym typeface="Open Sans"/>
                        </a:rPr>
                        <a:t>70%</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Urinary incontinence</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7 (23%)</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Bowel incontinence </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3 (10%)</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Saddle anesthesia</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15 (</a:t>
                      </a:r>
                      <a:r>
                        <a:rPr b="1" lang="en" sz="1200">
                          <a:latin typeface="Open Sans"/>
                          <a:ea typeface="Open Sans"/>
                          <a:cs typeface="Open Sans"/>
                          <a:sym typeface="Open Sans"/>
                        </a:rPr>
                        <a:t>50%</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Constipation</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13 (43%)</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Loss of limb sensation</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24 (</a:t>
                      </a:r>
                      <a:r>
                        <a:rPr b="1" lang="en" sz="1200">
                          <a:latin typeface="Open Sans"/>
                          <a:ea typeface="Open Sans"/>
                          <a:cs typeface="Open Sans"/>
                          <a:sym typeface="Open Sans"/>
                        </a:rPr>
                        <a:t>80%</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Leg weakness</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15 (</a:t>
                      </a:r>
                      <a:r>
                        <a:rPr b="1" lang="en" sz="1200">
                          <a:latin typeface="Open Sans"/>
                          <a:ea typeface="Open Sans"/>
                          <a:cs typeface="Open Sans"/>
                          <a:sym typeface="Open Sans"/>
                        </a:rPr>
                        <a:t>50%</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Lower extremity hyporeflexia</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10 (33%)</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Savoldi et al (2017)</a:t>
            </a:r>
            <a:endParaRPr/>
          </a:p>
        </p:txBody>
      </p:sp>
      <p:sp>
        <p:nvSpPr>
          <p:cNvPr id="544" name="Google Shape;544;p66"/>
          <p:cNvSpPr txBox="1"/>
          <p:nvPr>
            <p:ph idx="1" type="body"/>
          </p:nvPr>
        </p:nvSpPr>
        <p:spPr>
          <a:xfrm>
            <a:off x="729450" y="1393075"/>
            <a:ext cx="7688700" cy="3223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solidFill>
                  <a:srgbClr val="DF382C"/>
                </a:solidFill>
              </a:rPr>
              <a:t>Acyclovir</a:t>
            </a:r>
            <a:r>
              <a:rPr b="1" lang="en"/>
              <a:t> was given to </a:t>
            </a:r>
            <a:r>
              <a:rPr b="1" lang="en">
                <a:solidFill>
                  <a:srgbClr val="DF382C"/>
                </a:solidFill>
              </a:rPr>
              <a:t>20%</a:t>
            </a:r>
            <a:r>
              <a:rPr b="1" lang="en"/>
              <a:t> of patients</a:t>
            </a:r>
            <a:r>
              <a:rPr lang="en"/>
              <a:t> (ES was on the DDx for only 10% of </a:t>
            </a:r>
            <a:r>
              <a:rPr lang="en"/>
              <a:t>patients</a:t>
            </a:r>
            <a:r>
              <a:rPr lang="en"/>
              <a:t>)</a:t>
            </a:r>
            <a:endParaRPr/>
          </a:p>
          <a:p>
            <a:pPr indent="-311150" lvl="0" marL="457200" rtl="0" algn="l">
              <a:spcBef>
                <a:spcPts val="0"/>
              </a:spcBef>
              <a:spcAft>
                <a:spcPts val="0"/>
              </a:spcAft>
              <a:buSzPts val="1300"/>
              <a:buChar char="●"/>
            </a:pPr>
            <a:r>
              <a:rPr lang="en"/>
              <a:t>Half of patients got some form of steroids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Of the </a:t>
            </a:r>
            <a:r>
              <a:rPr lang="en"/>
              <a:t>patients</a:t>
            </a:r>
            <a:r>
              <a:rPr lang="en"/>
              <a:t> with follow up data (</a:t>
            </a:r>
            <a:r>
              <a:rPr b="1" lang="en"/>
              <a:t>n=13</a:t>
            </a:r>
            <a:r>
              <a:rPr lang="en"/>
              <a:t>):</a:t>
            </a:r>
            <a:endParaRPr/>
          </a:p>
          <a:p>
            <a:pPr indent="-311150" lvl="0" marL="457200" rtl="0" algn="l">
              <a:spcBef>
                <a:spcPts val="1200"/>
              </a:spcBef>
              <a:spcAft>
                <a:spcPts val="0"/>
              </a:spcAft>
              <a:buSzPts val="1300"/>
              <a:buChar char="●"/>
            </a:pPr>
            <a:r>
              <a:rPr lang="en"/>
              <a:t>One patient (</a:t>
            </a:r>
            <a:r>
              <a:rPr b="1" lang="en"/>
              <a:t>7.7%</a:t>
            </a:r>
            <a:r>
              <a:rPr lang="en"/>
              <a:t>) </a:t>
            </a:r>
            <a:r>
              <a:rPr b="1" lang="en"/>
              <a:t>died </a:t>
            </a:r>
            <a:r>
              <a:rPr lang="en"/>
              <a:t>of encephalomyelitis</a:t>
            </a:r>
            <a:endParaRPr/>
          </a:p>
          <a:p>
            <a:pPr indent="-311150" lvl="0" marL="457200" rtl="0" algn="l">
              <a:spcBef>
                <a:spcPts val="0"/>
              </a:spcBef>
              <a:spcAft>
                <a:spcPts val="0"/>
              </a:spcAft>
              <a:buSzPts val="1300"/>
              <a:buChar char="●"/>
            </a:pPr>
            <a:r>
              <a:rPr lang="en"/>
              <a:t>Three (</a:t>
            </a:r>
            <a:r>
              <a:rPr b="1" lang="en">
                <a:solidFill>
                  <a:srgbClr val="DF382C"/>
                </a:solidFill>
              </a:rPr>
              <a:t>23%</a:t>
            </a:r>
            <a:r>
              <a:rPr lang="en"/>
              <a:t>) had </a:t>
            </a:r>
            <a:r>
              <a:rPr b="1" lang="en">
                <a:solidFill>
                  <a:srgbClr val="DF382C"/>
                </a:solidFill>
              </a:rPr>
              <a:t>no neurologic recovery</a:t>
            </a:r>
            <a:endParaRPr b="1">
              <a:solidFill>
                <a:srgbClr val="DF382C"/>
              </a:solidFill>
            </a:endParaRPr>
          </a:p>
          <a:p>
            <a:pPr indent="-311150" lvl="0" marL="457200" rtl="0" algn="l">
              <a:spcBef>
                <a:spcPts val="0"/>
              </a:spcBef>
              <a:spcAft>
                <a:spcPts val="0"/>
              </a:spcAft>
              <a:buSzPts val="1300"/>
              <a:buChar char="●"/>
            </a:pPr>
            <a:r>
              <a:rPr lang="en"/>
              <a:t>Eight (</a:t>
            </a:r>
            <a:r>
              <a:rPr b="1" lang="en">
                <a:solidFill>
                  <a:srgbClr val="3B71CA"/>
                </a:solidFill>
              </a:rPr>
              <a:t>44%</a:t>
            </a:r>
            <a:r>
              <a:rPr lang="en"/>
              <a:t>) had </a:t>
            </a:r>
            <a:r>
              <a:rPr b="1" lang="en">
                <a:solidFill>
                  <a:srgbClr val="3B71CA"/>
                </a:solidFill>
              </a:rPr>
              <a:t>moderate </a:t>
            </a:r>
            <a:r>
              <a:rPr b="1" lang="en"/>
              <a:t>recovery</a:t>
            </a:r>
            <a:endParaRPr b="1"/>
          </a:p>
          <a:p>
            <a:pPr indent="-311150" lvl="0" marL="457200" rtl="0" algn="l">
              <a:spcBef>
                <a:spcPts val="0"/>
              </a:spcBef>
              <a:spcAft>
                <a:spcPts val="0"/>
              </a:spcAft>
              <a:buSzPts val="1300"/>
              <a:buChar char="●"/>
            </a:pPr>
            <a:r>
              <a:rPr lang="en"/>
              <a:t>One (</a:t>
            </a:r>
            <a:r>
              <a:rPr b="1" lang="en">
                <a:solidFill>
                  <a:srgbClr val="14A44D"/>
                </a:solidFill>
              </a:rPr>
              <a:t>7.7%</a:t>
            </a:r>
            <a:r>
              <a:rPr lang="en"/>
              <a:t>) had </a:t>
            </a:r>
            <a:r>
              <a:rPr b="1" lang="en">
                <a:solidFill>
                  <a:srgbClr val="14A44D"/>
                </a:solidFill>
              </a:rPr>
              <a:t>complete </a:t>
            </a:r>
            <a:r>
              <a:rPr b="1" lang="en">
                <a:solidFill>
                  <a:srgbClr val="1A1A1A"/>
                </a:solidFill>
              </a:rPr>
              <a:t>recovery</a:t>
            </a:r>
            <a:endParaRPr b="1">
              <a:solidFill>
                <a:srgbClr val="1A1A1A"/>
              </a:solidFill>
            </a:endParaRPr>
          </a:p>
          <a:p>
            <a:pPr indent="-311150" lvl="0" marL="457200" rtl="0" algn="l">
              <a:spcBef>
                <a:spcPts val="0"/>
              </a:spcBef>
              <a:spcAft>
                <a:spcPts val="0"/>
              </a:spcAft>
              <a:buSzPts val="1300"/>
              <a:buChar char="●"/>
            </a:pPr>
            <a:r>
              <a:rPr lang="en"/>
              <a:t>Two patients </a:t>
            </a:r>
            <a:r>
              <a:rPr b="1" lang="en">
                <a:solidFill>
                  <a:srgbClr val="DF382C"/>
                </a:solidFill>
              </a:rPr>
              <a:t>relapsed </a:t>
            </a:r>
            <a:r>
              <a:rPr b="1" lang="en"/>
              <a:t>(</a:t>
            </a:r>
            <a:r>
              <a:rPr b="1" lang="en">
                <a:solidFill>
                  <a:srgbClr val="DF382C"/>
                </a:solidFill>
              </a:rPr>
              <a:t>15%</a:t>
            </a:r>
            <a:r>
              <a:rPr b="1" lang="en"/>
              <a:t>)</a:t>
            </a:r>
            <a:r>
              <a:rPr lang="en"/>
              <a:t> at 33 &amp; 82 months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67"/>
          <p:cNvGrpSpPr/>
          <p:nvPr/>
        </p:nvGrpSpPr>
        <p:grpSpPr>
          <a:xfrm>
            <a:off x="44025" y="1090049"/>
            <a:ext cx="4462425" cy="2371887"/>
            <a:chOff x="44025" y="1090049"/>
            <a:chExt cx="4462425" cy="2371887"/>
          </a:xfrm>
        </p:grpSpPr>
        <p:pic>
          <p:nvPicPr>
            <p:cNvPr id="550" name="Google Shape;550;p67"/>
            <p:cNvPicPr preferRelativeResize="0"/>
            <p:nvPr/>
          </p:nvPicPr>
          <p:blipFill rotWithShape="1">
            <a:blip r:embed="rId3">
              <a:alphaModFix/>
            </a:blip>
            <a:srcRect b="0" l="0" r="0" t="95698"/>
            <a:stretch/>
          </p:blipFill>
          <p:spPr>
            <a:xfrm>
              <a:off x="44025" y="2343661"/>
              <a:ext cx="4462425" cy="1118275"/>
            </a:xfrm>
            <a:prstGeom prst="rect">
              <a:avLst/>
            </a:prstGeom>
            <a:noFill/>
            <a:ln>
              <a:noFill/>
            </a:ln>
          </p:spPr>
        </p:pic>
        <p:pic>
          <p:nvPicPr>
            <p:cNvPr id="551" name="Google Shape;551;p67"/>
            <p:cNvPicPr preferRelativeResize="0"/>
            <p:nvPr/>
          </p:nvPicPr>
          <p:blipFill>
            <a:blip r:embed="rId3">
              <a:alphaModFix/>
            </a:blip>
            <a:stretch>
              <a:fillRect/>
            </a:stretch>
          </p:blipFill>
          <p:spPr>
            <a:xfrm>
              <a:off x="44025" y="1090049"/>
              <a:ext cx="4462425" cy="1309975"/>
            </a:xfrm>
            <a:prstGeom prst="rect">
              <a:avLst/>
            </a:prstGeom>
            <a:noFill/>
            <a:ln>
              <a:noFill/>
            </a:ln>
          </p:spPr>
        </p:pic>
      </p:grpSp>
      <p:sp>
        <p:nvSpPr>
          <p:cNvPr id="552" name="Google Shape;552;p67"/>
          <p:cNvSpPr txBox="1"/>
          <p:nvPr>
            <p:ph idx="1" type="subTitle"/>
          </p:nvPr>
        </p:nvSpPr>
        <p:spPr>
          <a:xfrm>
            <a:off x="44050" y="2462950"/>
            <a:ext cx="4462500" cy="9111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lang="en">
                <a:solidFill>
                  <a:schemeClr val="lt1"/>
                </a:solidFill>
              </a:rPr>
              <a:t>Pelle Trier Petersen · Jacob Bodilsen · Micha Phill Grønholm Jepsen · Lykke Larsen · Merete Storgaard · Birgitte Rønde Hansen · Hans Rudolf Lüttichau · Jannik Helweg‑Larsen · Lothar Wiese · Christian Østergaard Andersen · Henrik Nielsen · Christian Thomas Brandt · Danish Study Group of Infections of the Brain (DASGIB)</a:t>
            </a:r>
            <a:endParaRPr>
              <a:solidFill>
                <a:schemeClr val="lt1"/>
              </a:solidFill>
            </a:endParaRPr>
          </a:p>
        </p:txBody>
      </p:sp>
      <p:pic>
        <p:nvPicPr>
          <p:cNvPr id="553" name="Google Shape;553;p67"/>
          <p:cNvPicPr preferRelativeResize="0"/>
          <p:nvPr/>
        </p:nvPicPr>
        <p:blipFill>
          <a:blip r:embed="rId4">
            <a:alphaModFix/>
          </a:blip>
          <a:stretch>
            <a:fillRect/>
          </a:stretch>
        </p:blipFill>
        <p:spPr>
          <a:xfrm>
            <a:off x="5767787" y="1090056"/>
            <a:ext cx="2187275" cy="2893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Petersen et al (2023)</a:t>
            </a:r>
            <a:endParaRPr/>
          </a:p>
        </p:txBody>
      </p:sp>
      <p:sp>
        <p:nvSpPr>
          <p:cNvPr id="559" name="Google Shape;559;p68"/>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Methods:</a:t>
            </a:r>
            <a:r>
              <a:rPr lang="en"/>
              <a:t> Danish </a:t>
            </a:r>
            <a:r>
              <a:rPr b="1" lang="en">
                <a:solidFill>
                  <a:srgbClr val="3B71CA"/>
                </a:solidFill>
              </a:rPr>
              <a:t>nationwide population-based</a:t>
            </a:r>
            <a:r>
              <a:rPr lang="en"/>
              <a:t> observational cohort study used data from the Danish Study Group for Infections of the Brain (DASGIB) database from </a:t>
            </a:r>
            <a:r>
              <a:rPr b="1" lang="en"/>
              <a:t>2015 to 2020</a:t>
            </a:r>
            <a:endParaRPr b="1"/>
          </a:p>
          <a:p>
            <a:pPr indent="-311150" lvl="0" marL="457200" rtl="0" algn="l">
              <a:spcBef>
                <a:spcPts val="1200"/>
              </a:spcBef>
              <a:spcAft>
                <a:spcPts val="0"/>
              </a:spcAft>
              <a:buSzPts val="1300"/>
              <a:buChar char="●"/>
            </a:pPr>
            <a:r>
              <a:rPr lang="en"/>
              <a:t>DASGIB includes patients admitted for CNS infections at departments of ID in Denmark</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Petersen et al (2023)</a:t>
            </a:r>
            <a:endParaRPr/>
          </a:p>
        </p:txBody>
      </p:sp>
      <p:sp>
        <p:nvSpPr>
          <p:cNvPr id="565" name="Google Shape;565;p69"/>
          <p:cNvSpPr txBox="1"/>
          <p:nvPr>
            <p:ph idx="1" type="body"/>
          </p:nvPr>
        </p:nvSpPr>
        <p:spPr>
          <a:xfrm>
            <a:off x="729450" y="1393075"/>
            <a:ext cx="7688700" cy="300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Methods:</a:t>
            </a:r>
            <a:r>
              <a:rPr lang="en"/>
              <a:t> Danish </a:t>
            </a:r>
            <a:r>
              <a:rPr b="1" lang="en">
                <a:solidFill>
                  <a:srgbClr val="3B71CA"/>
                </a:solidFill>
              </a:rPr>
              <a:t>nationwide population-based</a:t>
            </a:r>
            <a:r>
              <a:rPr lang="en"/>
              <a:t> observational cohort study used data from the Danish Study Group for Infections of the Brain (DASGIB) database from </a:t>
            </a:r>
            <a:r>
              <a:rPr b="1" lang="en"/>
              <a:t>2015 to 2020</a:t>
            </a:r>
            <a:endParaRPr b="1"/>
          </a:p>
          <a:p>
            <a:pPr indent="-311150" lvl="0" marL="457200" rtl="0" algn="l">
              <a:spcBef>
                <a:spcPts val="1200"/>
              </a:spcBef>
              <a:spcAft>
                <a:spcPts val="0"/>
              </a:spcAft>
              <a:buSzPts val="1300"/>
              <a:buChar char="●"/>
            </a:pPr>
            <a:r>
              <a:rPr lang="en"/>
              <a:t>DASGIB includes patients admitted for CNS infections at departments of ID in Denmark</a:t>
            </a:r>
            <a:endParaRPr/>
          </a:p>
          <a:p>
            <a:pPr indent="0" lvl="0" marL="0" rtl="0" algn="l">
              <a:spcBef>
                <a:spcPts val="1200"/>
              </a:spcBef>
              <a:spcAft>
                <a:spcPts val="0"/>
              </a:spcAft>
              <a:buNone/>
            </a:pPr>
            <a:r>
              <a:rPr b="1" lang="en"/>
              <a:t>Stricter inclusion criteria</a:t>
            </a:r>
            <a:r>
              <a:rPr lang="en"/>
              <a:t>: </a:t>
            </a:r>
            <a:r>
              <a:rPr b="1" lang="en">
                <a:solidFill>
                  <a:srgbClr val="B03D50"/>
                </a:solidFill>
              </a:rPr>
              <a:t>Urinary retention</a:t>
            </a:r>
            <a:r>
              <a:rPr lang="en"/>
              <a:t> --AND-- (at least one) of below:</a:t>
            </a:r>
            <a:endParaRPr/>
          </a:p>
          <a:p>
            <a:pPr indent="-311150" lvl="0" marL="457200" rtl="0" algn="l">
              <a:spcBef>
                <a:spcPts val="1200"/>
              </a:spcBef>
              <a:spcAft>
                <a:spcPts val="0"/>
              </a:spcAft>
              <a:buSzPts val="1300"/>
              <a:buChar char="●"/>
            </a:pPr>
            <a:r>
              <a:rPr lang="en"/>
              <a:t>Positive </a:t>
            </a:r>
            <a:r>
              <a:rPr b="1" lang="en">
                <a:solidFill>
                  <a:srgbClr val="1C3678"/>
                </a:solidFill>
              </a:rPr>
              <a:t>CSF PCR</a:t>
            </a:r>
            <a:r>
              <a:rPr lang="en"/>
              <a:t> </a:t>
            </a:r>
            <a:endParaRPr/>
          </a:p>
          <a:p>
            <a:pPr indent="-311150" lvl="0" marL="457200" rtl="0" algn="l">
              <a:spcBef>
                <a:spcPts val="0"/>
              </a:spcBef>
              <a:spcAft>
                <a:spcPts val="0"/>
              </a:spcAft>
              <a:buSzPts val="1300"/>
              <a:buChar char="●"/>
            </a:pPr>
            <a:r>
              <a:rPr b="1" lang="en">
                <a:solidFill>
                  <a:srgbClr val="1C3678"/>
                </a:solidFill>
              </a:rPr>
              <a:t>CSF WBC &gt; 10</a:t>
            </a:r>
            <a:r>
              <a:rPr lang="en"/>
              <a:t> --AND-- (at least one) of below:</a:t>
            </a:r>
            <a:endParaRPr/>
          </a:p>
          <a:p>
            <a:pPr indent="-298450" lvl="1" marL="914400" rtl="0" algn="l">
              <a:spcBef>
                <a:spcPts val="0"/>
              </a:spcBef>
              <a:spcAft>
                <a:spcPts val="0"/>
              </a:spcAft>
              <a:buSzPts val="1100"/>
              <a:buChar char="○"/>
            </a:pPr>
            <a:r>
              <a:rPr lang="en"/>
              <a:t>Viral lumbosacral radiculitis considered the </a:t>
            </a:r>
            <a:r>
              <a:rPr b="1" lang="en">
                <a:solidFill>
                  <a:srgbClr val="896110"/>
                </a:solidFill>
              </a:rPr>
              <a:t>most likely diagnosis</a:t>
            </a:r>
            <a:r>
              <a:rPr lang="en"/>
              <a:t> </a:t>
            </a:r>
            <a:r>
              <a:rPr b="1" lang="en"/>
              <a:t>---or---</a:t>
            </a:r>
            <a:endParaRPr b="1"/>
          </a:p>
          <a:p>
            <a:pPr indent="-298450" lvl="1" marL="914400" rtl="0" algn="l">
              <a:spcBef>
                <a:spcPts val="0"/>
              </a:spcBef>
              <a:spcAft>
                <a:spcPts val="0"/>
              </a:spcAft>
              <a:buSzPts val="1100"/>
              <a:buChar char="○"/>
            </a:pPr>
            <a:r>
              <a:rPr b="1" lang="en">
                <a:solidFill>
                  <a:srgbClr val="896110"/>
                </a:solidFill>
              </a:rPr>
              <a:t>Evidence of neurotropic virus</a:t>
            </a:r>
            <a:r>
              <a:rPr lang="en"/>
              <a:t>, including:</a:t>
            </a:r>
            <a:endParaRPr/>
          </a:p>
          <a:p>
            <a:pPr indent="-298450" lvl="2" marL="1371600" rtl="0" algn="l">
              <a:spcBef>
                <a:spcPts val="0"/>
              </a:spcBef>
              <a:spcAft>
                <a:spcPts val="0"/>
              </a:spcAft>
              <a:buSzPts val="1100"/>
              <a:buChar char="■"/>
            </a:pPr>
            <a:r>
              <a:rPr lang="en"/>
              <a:t>P</a:t>
            </a:r>
            <a:r>
              <a:rPr lang="en"/>
              <a:t>ositive intrathecal antibody index</a:t>
            </a:r>
            <a:endParaRPr/>
          </a:p>
          <a:p>
            <a:pPr indent="-298450" lvl="2" marL="1371600" rtl="0" algn="l">
              <a:spcBef>
                <a:spcPts val="0"/>
              </a:spcBef>
              <a:spcAft>
                <a:spcPts val="0"/>
              </a:spcAft>
              <a:buSzPts val="1100"/>
              <a:buChar char="■"/>
            </a:pPr>
            <a:r>
              <a:rPr lang="en"/>
              <a:t>Positive serology</a:t>
            </a:r>
            <a:endParaRPr/>
          </a:p>
          <a:p>
            <a:pPr indent="-298450" lvl="2" marL="1371600" rtl="0" algn="l">
              <a:spcBef>
                <a:spcPts val="0"/>
              </a:spcBef>
              <a:spcAft>
                <a:spcPts val="0"/>
              </a:spcAft>
              <a:buSzPts val="1100"/>
              <a:buChar char="■"/>
            </a:pPr>
            <a:r>
              <a:rPr lang="en"/>
              <a:t>Positive PCR of other samples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Petersen et al (2023)</a:t>
            </a:r>
            <a:endParaRPr/>
          </a:p>
        </p:txBody>
      </p:sp>
      <p:sp>
        <p:nvSpPr>
          <p:cNvPr id="571" name="Google Shape;571;p70"/>
          <p:cNvSpPr txBox="1"/>
          <p:nvPr>
            <p:ph idx="1" type="body"/>
          </p:nvPr>
        </p:nvSpPr>
        <p:spPr>
          <a:xfrm>
            <a:off x="729450" y="1393075"/>
            <a:ext cx="7688700" cy="1107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Methods:</a:t>
            </a:r>
            <a:r>
              <a:rPr lang="en"/>
              <a:t> Danish </a:t>
            </a:r>
            <a:r>
              <a:rPr b="1" lang="en">
                <a:solidFill>
                  <a:srgbClr val="3B71CA"/>
                </a:solidFill>
              </a:rPr>
              <a:t>nationwide population-based</a:t>
            </a:r>
            <a:r>
              <a:rPr lang="en"/>
              <a:t> observational cohort study used data from the Danish Study Group for Infections of the Brain (DASGIB) database from </a:t>
            </a:r>
            <a:r>
              <a:rPr b="1" lang="en"/>
              <a:t>2015 to 2020</a:t>
            </a:r>
            <a:endParaRPr b="1"/>
          </a:p>
          <a:p>
            <a:pPr indent="-311150" lvl="0" marL="457200" rtl="0" algn="l">
              <a:spcBef>
                <a:spcPts val="1200"/>
              </a:spcBef>
              <a:spcAft>
                <a:spcPts val="0"/>
              </a:spcAft>
              <a:buSzPts val="1300"/>
              <a:buChar char="●"/>
            </a:pPr>
            <a:r>
              <a:rPr lang="en"/>
              <a:t>DASGIB includes patients admitted for CNS infections at departments of ID in Denmark</a:t>
            </a:r>
            <a:endParaRPr/>
          </a:p>
        </p:txBody>
      </p:sp>
      <p:sp>
        <p:nvSpPr>
          <p:cNvPr id="572" name="Google Shape;572;p70"/>
          <p:cNvSpPr txBox="1"/>
          <p:nvPr>
            <p:ph idx="1" type="body"/>
          </p:nvPr>
        </p:nvSpPr>
        <p:spPr>
          <a:xfrm>
            <a:off x="729450" y="2500975"/>
            <a:ext cx="5774700" cy="204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Outcomes</a:t>
            </a:r>
            <a:r>
              <a:rPr lang="en"/>
              <a:t>: </a:t>
            </a:r>
            <a:endParaRPr/>
          </a:p>
          <a:p>
            <a:pPr indent="-311150" lvl="0" marL="457200" rtl="0" algn="l">
              <a:spcBef>
                <a:spcPts val="1200"/>
              </a:spcBef>
              <a:spcAft>
                <a:spcPts val="0"/>
              </a:spcAft>
              <a:buSzPts val="1300"/>
              <a:buChar char="●"/>
            </a:pPr>
            <a:r>
              <a:rPr lang="en"/>
              <a:t>DASGIB database has </a:t>
            </a:r>
            <a:r>
              <a:rPr b="1" lang="en"/>
              <a:t>Glasgow Outcome Scale</a:t>
            </a:r>
            <a:r>
              <a:rPr lang="en"/>
              <a:t> assessed at </a:t>
            </a:r>
            <a:r>
              <a:rPr lang="en">
                <a:solidFill>
                  <a:srgbClr val="3B71CA"/>
                </a:solidFill>
              </a:rPr>
              <a:t>discharge</a:t>
            </a:r>
            <a:r>
              <a:rPr lang="en"/>
              <a:t> and at </a:t>
            </a:r>
            <a:r>
              <a:rPr lang="en">
                <a:solidFill>
                  <a:srgbClr val="3B71CA"/>
                </a:solidFill>
              </a:rPr>
              <a:t>outpatient follow-up</a:t>
            </a:r>
            <a:r>
              <a:rPr lang="en"/>
              <a:t> visits (at 30, 90, and 180 days)</a:t>
            </a:r>
            <a:endParaRPr/>
          </a:p>
          <a:p>
            <a:pPr indent="-311150" lvl="0" marL="457200" rtl="0" algn="l">
              <a:spcBef>
                <a:spcPts val="0"/>
              </a:spcBef>
              <a:spcAft>
                <a:spcPts val="0"/>
              </a:spcAft>
              <a:buSzPts val="1300"/>
              <a:buChar char="●"/>
            </a:pPr>
            <a:r>
              <a:rPr lang="en"/>
              <a:t>They did chart review for additional sequelae (including persistent urinary retention) at 30 days</a:t>
            </a:r>
            <a:endParaRPr/>
          </a:p>
        </p:txBody>
      </p:sp>
      <p:graphicFrame>
        <p:nvGraphicFramePr>
          <p:cNvPr id="573" name="Google Shape;573;p70"/>
          <p:cNvGraphicFramePr/>
          <p:nvPr/>
        </p:nvGraphicFramePr>
        <p:xfrm>
          <a:off x="6901500" y="2619388"/>
          <a:ext cx="3000000" cy="3000000"/>
        </p:xfrm>
        <a:graphic>
          <a:graphicData uri="http://schemas.openxmlformats.org/drawingml/2006/table">
            <a:tbl>
              <a:tblPr>
                <a:noFill/>
                <a:tableStyleId>{06C1244B-D516-4D2F-ABE4-602A26EB78E5}</a:tableStyleId>
              </a:tblPr>
              <a:tblGrid>
                <a:gridCol w="1987625"/>
              </a:tblGrid>
              <a:tr h="301825">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Glasgow Outcome Scale</a:t>
                      </a:r>
                      <a:endParaRPr b="1" sz="1200">
                        <a:solidFill>
                          <a:schemeClr val="lt1"/>
                        </a:solidFill>
                        <a:latin typeface="Open Sans"/>
                        <a:ea typeface="Open Sans"/>
                        <a:cs typeface="Open Sans"/>
                        <a:sym typeface="Open Sans"/>
                      </a:endParaRPr>
                    </a:p>
                  </a:txBody>
                  <a:tcPr marT="45700" marB="45700" marR="45700" marL="45700">
                    <a:lnL cap="flat" cmpd="sng" w="19050">
                      <a:solidFill>
                        <a:srgbClr val="356635"/>
                      </a:solidFill>
                      <a:prstDash val="solid"/>
                      <a:round/>
                      <a:headEnd len="sm" w="sm" type="none"/>
                      <a:tailEnd len="sm" w="sm" type="none"/>
                    </a:lnL>
                    <a:lnR cap="flat" cmpd="sng" w="19050">
                      <a:solidFill>
                        <a:srgbClr val="356635"/>
                      </a:solidFill>
                      <a:prstDash val="solid"/>
                      <a:round/>
                      <a:headEnd len="sm" w="sm" type="none"/>
                      <a:tailEnd len="sm" w="sm" type="none"/>
                    </a:lnR>
                    <a:lnT cap="flat" cmpd="sng" w="19050">
                      <a:solidFill>
                        <a:srgbClr val="356635"/>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56635"/>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1. Death</a:t>
                      </a:r>
                      <a:endParaRPr sz="1200">
                        <a:latin typeface="Open Sans"/>
                        <a:ea typeface="Open Sans"/>
                        <a:cs typeface="Open Sans"/>
                        <a:sym typeface="Open Sans"/>
                      </a:endParaRPr>
                    </a:p>
                  </a:txBody>
                  <a:tcPr marT="45700" marB="45700" marR="45700" marL="45700">
                    <a:lnL cap="flat" cmpd="sng" w="19050">
                      <a:solidFill>
                        <a:srgbClr val="356635"/>
                      </a:solidFill>
                      <a:prstDash val="solid"/>
                      <a:round/>
                      <a:headEnd len="sm" w="sm" type="none"/>
                      <a:tailEnd len="sm" w="sm" type="none"/>
                    </a:lnL>
                    <a:lnR cap="flat" cmpd="sng" w="19050">
                      <a:solidFill>
                        <a:srgbClr val="356635"/>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F1E4"/>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2</a:t>
                      </a:r>
                      <a:r>
                        <a:rPr lang="en" sz="1200">
                          <a:latin typeface="Open Sans"/>
                          <a:ea typeface="Open Sans"/>
                          <a:cs typeface="Open Sans"/>
                          <a:sym typeface="Open Sans"/>
                        </a:rPr>
                        <a:t>. Vegetative state</a:t>
                      </a:r>
                      <a:endParaRPr/>
                    </a:p>
                  </a:txBody>
                  <a:tcPr marT="45700" marB="45700" marR="45700" marL="45700">
                    <a:lnL cap="flat" cmpd="sng" w="19050">
                      <a:solidFill>
                        <a:srgbClr val="356635"/>
                      </a:solidFill>
                      <a:prstDash val="solid"/>
                      <a:round/>
                      <a:headEnd len="sm" w="sm" type="none"/>
                      <a:tailEnd len="sm" w="sm" type="none"/>
                    </a:lnL>
                    <a:lnR cap="flat" cmpd="sng" w="19050">
                      <a:solidFill>
                        <a:srgbClr val="356635"/>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F1E4"/>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3</a:t>
                      </a:r>
                      <a:r>
                        <a:rPr lang="en" sz="1200">
                          <a:latin typeface="Open Sans"/>
                          <a:ea typeface="Open Sans"/>
                          <a:cs typeface="Open Sans"/>
                          <a:sym typeface="Open Sans"/>
                        </a:rPr>
                        <a:t>. Severe disability</a:t>
                      </a:r>
                      <a:endParaRPr/>
                    </a:p>
                  </a:txBody>
                  <a:tcPr marT="45700" marB="45700" marR="45700" marL="45700">
                    <a:lnL cap="flat" cmpd="sng" w="19050">
                      <a:solidFill>
                        <a:srgbClr val="356635"/>
                      </a:solidFill>
                      <a:prstDash val="solid"/>
                      <a:round/>
                      <a:headEnd len="sm" w="sm" type="none"/>
                      <a:tailEnd len="sm" w="sm" type="none"/>
                    </a:lnL>
                    <a:lnR cap="flat" cmpd="sng" w="19050">
                      <a:solidFill>
                        <a:srgbClr val="356635"/>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F1E4"/>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4</a:t>
                      </a:r>
                      <a:r>
                        <a:rPr lang="en" sz="1200">
                          <a:latin typeface="Open Sans"/>
                          <a:ea typeface="Open Sans"/>
                          <a:cs typeface="Open Sans"/>
                          <a:sym typeface="Open Sans"/>
                        </a:rPr>
                        <a:t>. Moderate disability</a:t>
                      </a:r>
                      <a:endParaRPr/>
                    </a:p>
                  </a:txBody>
                  <a:tcPr marT="45700" marB="45700" marR="45700" marL="45700">
                    <a:lnL cap="flat" cmpd="sng" w="19050">
                      <a:solidFill>
                        <a:srgbClr val="356635"/>
                      </a:solidFill>
                      <a:prstDash val="solid"/>
                      <a:round/>
                      <a:headEnd len="sm" w="sm" type="none"/>
                      <a:tailEnd len="sm" w="sm" type="none"/>
                    </a:lnL>
                    <a:lnR cap="flat" cmpd="sng" w="19050">
                      <a:solidFill>
                        <a:srgbClr val="356635"/>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CF1E4"/>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5</a:t>
                      </a:r>
                      <a:r>
                        <a:rPr lang="en" sz="1200">
                          <a:latin typeface="Open Sans"/>
                          <a:ea typeface="Open Sans"/>
                          <a:cs typeface="Open Sans"/>
                          <a:sym typeface="Open Sans"/>
                        </a:rPr>
                        <a:t>. Good recovery</a:t>
                      </a:r>
                      <a:endParaRPr sz="1200">
                        <a:latin typeface="Open Sans"/>
                        <a:ea typeface="Open Sans"/>
                        <a:cs typeface="Open Sans"/>
                        <a:sym typeface="Open Sans"/>
                      </a:endParaRPr>
                    </a:p>
                  </a:txBody>
                  <a:tcPr marT="45700" marB="45700" marR="45700" marL="45700">
                    <a:lnL cap="flat" cmpd="sng" w="19050">
                      <a:solidFill>
                        <a:srgbClr val="356635"/>
                      </a:solidFill>
                      <a:prstDash val="solid"/>
                      <a:round/>
                      <a:headEnd len="sm" w="sm" type="none"/>
                      <a:tailEnd len="sm" w="sm" type="none"/>
                    </a:lnL>
                    <a:lnR cap="flat" cmpd="sng" w="19050">
                      <a:solidFill>
                        <a:srgbClr val="356635"/>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356635"/>
                      </a:solidFill>
                      <a:prstDash val="solid"/>
                      <a:round/>
                      <a:headEnd len="sm" w="sm" type="none"/>
                      <a:tailEnd len="sm" w="sm" type="none"/>
                    </a:lnB>
                    <a:solidFill>
                      <a:srgbClr val="DCF1E4"/>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Petersen et al (2023)</a:t>
            </a:r>
            <a:endParaRPr/>
          </a:p>
        </p:txBody>
      </p:sp>
      <p:sp>
        <p:nvSpPr>
          <p:cNvPr id="579" name="Google Shape;579;p71"/>
          <p:cNvSpPr txBox="1"/>
          <p:nvPr>
            <p:ph idx="1" type="body"/>
          </p:nvPr>
        </p:nvSpPr>
        <p:spPr>
          <a:xfrm>
            <a:off x="729450" y="1393075"/>
            <a:ext cx="4736400" cy="314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Identified 28 cases across five years</a:t>
            </a:r>
            <a:endParaRPr/>
          </a:p>
          <a:p>
            <a:pPr indent="-311150" lvl="0" marL="457200" rtl="0" algn="l">
              <a:spcBef>
                <a:spcPts val="1200"/>
              </a:spcBef>
              <a:spcAft>
                <a:spcPts val="0"/>
              </a:spcAft>
              <a:buSzPts val="1300"/>
              <a:buChar char="●"/>
            </a:pPr>
            <a:r>
              <a:rPr lang="en"/>
              <a:t>79% patients female, median age 35 years old</a:t>
            </a:r>
            <a:endParaRPr/>
          </a:p>
          <a:p>
            <a:pPr indent="-298450" lvl="1" marL="914400" rtl="0" algn="l">
              <a:spcBef>
                <a:spcPts val="0"/>
              </a:spcBef>
              <a:spcAft>
                <a:spcPts val="0"/>
              </a:spcAft>
              <a:buSzPts val="1100"/>
              <a:buChar char="○"/>
            </a:pPr>
            <a:r>
              <a:rPr lang="en"/>
              <a:t>Only one patient (4%) was immunosuppressed</a:t>
            </a:r>
            <a:endParaRPr/>
          </a:p>
          <a:p>
            <a:pPr indent="-311150" lvl="0" marL="457200" rtl="0" algn="l">
              <a:spcBef>
                <a:spcPts val="0"/>
              </a:spcBef>
              <a:spcAft>
                <a:spcPts val="0"/>
              </a:spcAft>
              <a:buSzPts val="1300"/>
              <a:buChar char="●"/>
            </a:pPr>
            <a:r>
              <a:rPr b="1" lang="en">
                <a:solidFill>
                  <a:srgbClr val="3B71CA"/>
                </a:solidFill>
              </a:rPr>
              <a:t>39%</a:t>
            </a:r>
            <a:r>
              <a:rPr lang="en"/>
              <a:t> had </a:t>
            </a:r>
            <a:r>
              <a:rPr b="1" lang="en">
                <a:solidFill>
                  <a:srgbClr val="3B71CA"/>
                </a:solidFill>
              </a:rPr>
              <a:t>genital herpes</a:t>
            </a:r>
            <a:r>
              <a:rPr lang="en"/>
              <a:t> </a:t>
            </a:r>
            <a:endParaRPr/>
          </a:p>
          <a:p>
            <a:pPr indent="-311150" lvl="0" marL="457200" rtl="0" algn="l">
              <a:spcBef>
                <a:spcPts val="0"/>
              </a:spcBef>
              <a:spcAft>
                <a:spcPts val="0"/>
              </a:spcAft>
              <a:buSzPts val="1300"/>
              <a:buChar char="●"/>
            </a:pPr>
            <a:r>
              <a:rPr lang="en"/>
              <a:t>Median of </a:t>
            </a:r>
            <a:r>
              <a:rPr b="1" lang="en"/>
              <a:t>5 days</a:t>
            </a:r>
            <a:r>
              <a:rPr lang="en"/>
              <a:t> from symptom onset to admission</a:t>
            </a:r>
            <a:endParaRPr/>
          </a:p>
          <a:p>
            <a:pPr indent="-298450" lvl="1" marL="914400" rtl="0" algn="l">
              <a:spcBef>
                <a:spcPts val="0"/>
              </a:spcBef>
              <a:spcAft>
                <a:spcPts val="0"/>
              </a:spcAft>
              <a:buSzPts val="1100"/>
              <a:buChar char="○"/>
            </a:pPr>
            <a:r>
              <a:rPr lang="en"/>
              <a:t>Many had </a:t>
            </a:r>
            <a:r>
              <a:rPr b="1" lang="en">
                <a:solidFill>
                  <a:srgbClr val="DF382C"/>
                </a:solidFill>
              </a:rPr>
              <a:t>febrile illness beforehand</a:t>
            </a:r>
            <a:endParaRPr b="1">
              <a:solidFill>
                <a:srgbClr val="DF382C"/>
              </a:solidFill>
            </a:endParaRPr>
          </a:p>
          <a:p>
            <a:pPr indent="-311150" lvl="0" marL="457200" rtl="0" algn="l">
              <a:spcBef>
                <a:spcPts val="0"/>
              </a:spcBef>
              <a:spcAft>
                <a:spcPts val="0"/>
              </a:spcAft>
              <a:buSzPts val="1300"/>
              <a:buChar char="●"/>
            </a:pPr>
            <a:r>
              <a:rPr b="1" lang="en"/>
              <a:t>85% of patients </a:t>
            </a:r>
            <a:r>
              <a:rPr lang="en"/>
              <a:t>had </a:t>
            </a:r>
            <a:r>
              <a:rPr b="1" i="1" lang="en"/>
              <a:t>another </a:t>
            </a:r>
            <a:r>
              <a:rPr lang="en"/>
              <a:t>sign of radiculitis (besides urine retention)</a:t>
            </a:r>
            <a:endParaRPr/>
          </a:p>
          <a:p>
            <a:pPr indent="-311150" lvl="0" marL="457200" rtl="0" algn="l">
              <a:spcBef>
                <a:spcPts val="0"/>
              </a:spcBef>
              <a:spcAft>
                <a:spcPts val="0"/>
              </a:spcAft>
              <a:buSzPts val="1300"/>
              <a:buChar char="●"/>
            </a:pPr>
            <a:r>
              <a:rPr lang="en"/>
              <a:t>All but one patient (96%) were treated with acyclovir or valacyclovir</a:t>
            </a:r>
            <a:endParaRPr/>
          </a:p>
          <a:p>
            <a:pPr indent="-298450" lvl="1" marL="914400" rtl="0" algn="l">
              <a:spcBef>
                <a:spcPts val="0"/>
              </a:spcBef>
              <a:spcAft>
                <a:spcPts val="0"/>
              </a:spcAft>
              <a:buSzPts val="1100"/>
              <a:buChar char="○"/>
            </a:pPr>
            <a:r>
              <a:rPr lang="en"/>
              <a:t>Median </a:t>
            </a:r>
            <a:r>
              <a:rPr b="1" lang="en">
                <a:solidFill>
                  <a:srgbClr val="14A44D"/>
                </a:solidFill>
              </a:rPr>
              <a:t>duration 14 days</a:t>
            </a:r>
            <a:r>
              <a:rPr lang="en"/>
              <a:t> (IQR 7 - 14)</a:t>
            </a:r>
            <a:endParaRPr/>
          </a:p>
        </p:txBody>
      </p:sp>
      <p:graphicFrame>
        <p:nvGraphicFramePr>
          <p:cNvPr id="580" name="Google Shape;580;p71"/>
          <p:cNvGraphicFramePr/>
          <p:nvPr/>
        </p:nvGraphicFramePr>
        <p:xfrm>
          <a:off x="5556650" y="782563"/>
          <a:ext cx="3000000" cy="3000000"/>
        </p:xfrm>
        <a:graphic>
          <a:graphicData uri="http://schemas.openxmlformats.org/drawingml/2006/table">
            <a:tbl>
              <a:tblPr>
                <a:noFill/>
                <a:tableStyleId>{06C1244B-D516-4D2F-ABE4-602A26EB78E5}</a:tableStyleId>
              </a:tblPr>
              <a:tblGrid>
                <a:gridCol w="2592000"/>
                <a:gridCol w="872000"/>
              </a:tblGrid>
              <a:tr h="301825">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Symptom</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N (%)</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Headaches</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23 (</a:t>
                      </a:r>
                      <a:r>
                        <a:rPr b="1" lang="en" sz="1200">
                          <a:latin typeface="Open Sans"/>
                          <a:ea typeface="Open Sans"/>
                          <a:cs typeface="Open Sans"/>
                          <a:sym typeface="Open Sans"/>
                        </a:rPr>
                        <a:t>82%</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Neck stiffness</a:t>
                      </a:r>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6 (23%)</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Photophobia/hyperacusis</a:t>
                      </a:r>
                      <a:endParaRPr b="1"/>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12 (</a:t>
                      </a:r>
                      <a:r>
                        <a:rPr b="1" lang="en" sz="1200">
                          <a:latin typeface="Open Sans"/>
                          <a:ea typeface="Open Sans"/>
                          <a:cs typeface="Open Sans"/>
                          <a:sym typeface="Open Sans"/>
                        </a:rPr>
                        <a:t>55%</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Urinary retention</a:t>
                      </a:r>
                      <a:r>
                        <a:rPr lang="en" sz="1200">
                          <a:latin typeface="Open Sans"/>
                          <a:ea typeface="Open Sans"/>
                          <a:cs typeface="Open Sans"/>
                          <a:sym typeface="Open Sans"/>
                        </a:rPr>
                        <a:t> (</a:t>
                      </a:r>
                      <a:r>
                        <a:rPr lang="en" sz="1200">
                          <a:solidFill>
                            <a:srgbClr val="DF382C"/>
                          </a:solidFill>
                          <a:latin typeface="Open Sans"/>
                          <a:ea typeface="Open Sans"/>
                          <a:cs typeface="Open Sans"/>
                          <a:sym typeface="Open Sans"/>
                        </a:rPr>
                        <a:t>by def</a:t>
                      </a:r>
                      <a:r>
                        <a:rPr lang="en" sz="1200">
                          <a:latin typeface="Open Sans"/>
                          <a:ea typeface="Open Sans"/>
                          <a:cs typeface="Open Sans"/>
                          <a:sym typeface="Open Sans"/>
                        </a:rPr>
                        <a:t>)</a:t>
                      </a:r>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28 (</a:t>
                      </a:r>
                      <a:r>
                        <a:rPr lang="en" sz="1200">
                          <a:solidFill>
                            <a:srgbClr val="DF382C"/>
                          </a:solidFill>
                          <a:latin typeface="Open Sans"/>
                          <a:ea typeface="Open Sans"/>
                          <a:cs typeface="Open Sans"/>
                          <a:sym typeface="Open Sans"/>
                        </a:rPr>
                        <a:t>100%</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Catheter required for retention</a:t>
                      </a:r>
                      <a:endParaRPr b="1"/>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17 (</a:t>
                      </a:r>
                      <a:r>
                        <a:rPr b="1" lang="en" sz="1200">
                          <a:latin typeface="Open Sans"/>
                          <a:ea typeface="Open Sans"/>
                          <a:cs typeface="Open Sans"/>
                          <a:sym typeface="Open Sans"/>
                        </a:rPr>
                        <a:t>61%</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b="1" lang="en" sz="1200">
                          <a:latin typeface="Open Sans"/>
                          <a:ea typeface="Open Sans"/>
                          <a:cs typeface="Open Sans"/>
                          <a:sym typeface="Open Sans"/>
                        </a:rPr>
                        <a:t>Constipation</a:t>
                      </a:r>
                      <a:endParaRPr b="1"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20 (</a:t>
                      </a:r>
                      <a:r>
                        <a:rPr b="1" lang="en" sz="1200">
                          <a:latin typeface="Open Sans"/>
                          <a:ea typeface="Open Sans"/>
                          <a:cs typeface="Open Sans"/>
                          <a:sym typeface="Open Sans"/>
                        </a:rPr>
                        <a:t>71%</a:t>
                      </a:r>
                      <a:r>
                        <a:rPr lang="en" sz="1200">
                          <a:latin typeface="Open Sans"/>
                          <a:ea typeface="Open Sans"/>
                          <a:cs typeface="Open Sans"/>
                          <a:sym typeface="Open Sans"/>
                        </a:rPr>
                        <a:t>)</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Leg paraesthesia</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10</a:t>
                      </a:r>
                      <a:r>
                        <a:rPr lang="en" sz="1200">
                          <a:latin typeface="Open Sans"/>
                          <a:ea typeface="Open Sans"/>
                          <a:cs typeface="Open Sans"/>
                          <a:sym typeface="Open Sans"/>
                        </a:rPr>
                        <a:t> (36%)</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Leg paresis</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a:t>
                      </a:r>
                      <a:r>
                        <a:rPr lang="en" sz="1200">
                          <a:latin typeface="Open Sans"/>
                          <a:ea typeface="Open Sans"/>
                          <a:cs typeface="Open Sans"/>
                          <a:sym typeface="Open Sans"/>
                        </a:rPr>
                        <a:t> (7%)</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Leg radicular pain</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13 (46%)</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bl>
          </a:graphicData>
        </a:graphic>
      </p:graphicFrame>
      <p:graphicFrame>
        <p:nvGraphicFramePr>
          <p:cNvPr id="581" name="Google Shape;581;p71"/>
          <p:cNvGraphicFramePr/>
          <p:nvPr/>
        </p:nvGraphicFramePr>
        <p:xfrm>
          <a:off x="5556650" y="4025925"/>
          <a:ext cx="3000000" cy="3000000"/>
        </p:xfrm>
        <a:graphic>
          <a:graphicData uri="http://schemas.openxmlformats.org/drawingml/2006/table">
            <a:tbl>
              <a:tblPr>
                <a:noFill/>
                <a:tableStyleId>{06C1244B-D516-4D2F-ABE4-602A26EB78E5}</a:tableStyleId>
              </a:tblPr>
              <a:tblGrid>
                <a:gridCol w="2301925"/>
                <a:gridCol w="1162075"/>
              </a:tblGrid>
              <a:tr h="301825">
                <a:tc>
                  <a:txBody>
                    <a:bodyPr/>
                    <a:lstStyle/>
                    <a:p>
                      <a:pPr indent="0" lvl="0" marL="0" rtl="0" algn="l">
                        <a:spcBef>
                          <a:spcPts val="0"/>
                        </a:spcBef>
                        <a:spcAft>
                          <a:spcPts val="0"/>
                        </a:spcAft>
                        <a:buNone/>
                      </a:pPr>
                      <a:r>
                        <a:rPr lang="en" sz="1200">
                          <a:latin typeface="Open Sans"/>
                          <a:ea typeface="Open Sans"/>
                          <a:cs typeface="Open Sans"/>
                          <a:sym typeface="Open Sans"/>
                        </a:rPr>
                        <a:t>CSF cell count, median (IQR)</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153</a:t>
                      </a:r>
                      <a:r>
                        <a:rPr lang="en" sz="1200">
                          <a:latin typeface="Open Sans"/>
                          <a:ea typeface="Open Sans"/>
                          <a:cs typeface="Open Sans"/>
                          <a:sym typeface="Open Sans"/>
                        </a:rPr>
                        <a:t> (31- 514)</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CSF</a:t>
                      </a:r>
                      <a:r>
                        <a:rPr lang="en" sz="1200">
                          <a:latin typeface="Open Sans"/>
                          <a:ea typeface="Open Sans"/>
                          <a:cs typeface="Open Sans"/>
                          <a:sym typeface="Open Sans"/>
                        </a:rPr>
                        <a:t> % lymphs</a:t>
                      </a:r>
                      <a:r>
                        <a:rPr lang="en" sz="1200">
                          <a:latin typeface="Open Sans"/>
                          <a:ea typeface="Open Sans"/>
                          <a:cs typeface="Open Sans"/>
                          <a:sym typeface="Open Sans"/>
                        </a:rPr>
                        <a:t>, median (IQR)</a:t>
                      </a:r>
                      <a:endParaRPr sz="9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1% (1 - 4)</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CSF protein</a:t>
                      </a:r>
                      <a:r>
                        <a:rPr lang="en" sz="1200">
                          <a:latin typeface="Open Sans"/>
                          <a:ea typeface="Open Sans"/>
                          <a:cs typeface="Open Sans"/>
                          <a:sym typeface="Open Sans"/>
                        </a:rPr>
                        <a:t>, median (IQR)</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70 (46 - 131)</a:t>
                      </a:r>
                      <a:endParaRPr sz="1200">
                        <a:latin typeface="Open Sans"/>
                        <a:ea typeface="Open Sans"/>
                        <a:cs typeface="Open Sans"/>
                        <a:sym typeface="Open Sans"/>
                      </a:endParaRPr>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125" name="Google Shape;125;p18"/>
          <p:cNvSpPr txBox="1"/>
          <p:nvPr>
            <p:ph idx="1" type="body"/>
          </p:nvPr>
        </p:nvSpPr>
        <p:spPr>
          <a:xfrm>
            <a:off x="729450" y="1393075"/>
            <a:ext cx="7688700" cy="197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y/o female </a:t>
            </a:r>
            <a:r>
              <a:rPr lang="en"/>
              <a:t>p/w </a:t>
            </a:r>
            <a:r>
              <a:rPr b="1" lang="en">
                <a:solidFill>
                  <a:srgbClr val="DC4C64"/>
                </a:solidFill>
              </a:rPr>
              <a:t>altered mental status </a:t>
            </a:r>
            <a:r>
              <a:rPr lang="en"/>
              <a:t>after being found down</a:t>
            </a:r>
            <a:endParaRPr/>
          </a:p>
          <a:p>
            <a:pPr indent="0" lvl="0" marL="0" rtl="0" algn="l">
              <a:spcBef>
                <a:spcPts val="1200"/>
              </a:spcBef>
              <a:spcAft>
                <a:spcPts val="0"/>
              </a:spcAft>
              <a:buNone/>
            </a:pPr>
            <a:r>
              <a:rPr b="1" lang="en">
                <a:solidFill>
                  <a:srgbClr val="2F5AA2"/>
                </a:solidFill>
              </a:rPr>
              <a:t>38.2</a:t>
            </a:r>
            <a:r>
              <a:rPr lang="en"/>
              <a:t>°C   |   110 bpm   |   121/60   |   SpO2 </a:t>
            </a:r>
            <a:r>
              <a:rPr b="1" lang="en">
                <a:solidFill>
                  <a:srgbClr val="DF382C"/>
                </a:solidFill>
              </a:rPr>
              <a:t>80%</a:t>
            </a:r>
            <a:r>
              <a:rPr lang="en"/>
              <a:t> (ambient air)</a:t>
            </a:r>
            <a:endParaRPr/>
          </a:p>
          <a:p>
            <a:pPr indent="0" lvl="0" marL="0" rtl="0" algn="l">
              <a:spcBef>
                <a:spcPts val="1200"/>
              </a:spcBef>
              <a:spcAft>
                <a:spcPts val="0"/>
              </a:spcAft>
              <a:buNone/>
            </a:pPr>
            <a:r>
              <a:rPr lang="en" u="sng"/>
              <a:t>Pulm</a:t>
            </a:r>
            <a:r>
              <a:rPr lang="en"/>
              <a:t>: </a:t>
            </a:r>
            <a:r>
              <a:rPr b="1" lang="en"/>
              <a:t>crackles </a:t>
            </a:r>
            <a:r>
              <a:rPr lang="en"/>
              <a:t>at the left base</a:t>
            </a:r>
            <a:endParaRPr/>
          </a:p>
          <a:p>
            <a:pPr indent="0" lvl="0" marL="0" rtl="0" algn="l">
              <a:spcBef>
                <a:spcPts val="1200"/>
              </a:spcBef>
              <a:spcAft>
                <a:spcPts val="0"/>
              </a:spcAft>
              <a:buNone/>
            </a:pPr>
            <a:r>
              <a:rPr lang="en" u="sng"/>
              <a:t>Abd</a:t>
            </a:r>
            <a:r>
              <a:rPr lang="en"/>
              <a:t>: soft, normal bowel sounds</a:t>
            </a:r>
            <a:endParaRPr/>
          </a:p>
          <a:p>
            <a:pPr indent="0" lvl="0" marL="0" rtl="0" algn="l">
              <a:spcBef>
                <a:spcPts val="1200"/>
              </a:spcBef>
              <a:spcAft>
                <a:spcPts val="1200"/>
              </a:spcAft>
              <a:buNone/>
            </a:pPr>
            <a:r>
              <a:rPr lang="en" u="sng"/>
              <a:t>Neuro</a:t>
            </a:r>
            <a:r>
              <a:rPr lang="en"/>
              <a:t>: </a:t>
            </a:r>
            <a:r>
              <a:rPr b="1" lang="en"/>
              <a:t>A&amp;O x1</a:t>
            </a:r>
            <a:r>
              <a:rPr lang="en"/>
              <a:t>, no focal deficits</a:t>
            </a:r>
            <a:endParaRPr/>
          </a:p>
        </p:txBody>
      </p:sp>
      <p:pic>
        <p:nvPicPr>
          <p:cNvPr id="126" name="Google Shape;126;p18"/>
          <p:cNvPicPr preferRelativeResize="0"/>
          <p:nvPr/>
        </p:nvPicPr>
        <p:blipFill rotWithShape="1">
          <a:blip r:embed="rId3">
            <a:alphaModFix/>
          </a:blip>
          <a:srcRect b="68655" l="1776" r="1698" t="1529"/>
          <a:stretch/>
        </p:blipFill>
        <p:spPr>
          <a:xfrm>
            <a:off x="5560350" y="1730225"/>
            <a:ext cx="3295299" cy="15335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72"/>
          <p:cNvPicPr preferRelativeResize="0"/>
          <p:nvPr/>
        </p:nvPicPr>
        <p:blipFill>
          <a:blip r:embed="rId3">
            <a:alphaModFix/>
          </a:blip>
          <a:stretch>
            <a:fillRect/>
          </a:stretch>
        </p:blipFill>
        <p:spPr>
          <a:xfrm>
            <a:off x="1716188" y="89475"/>
            <a:ext cx="5711616" cy="483869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Petersen et al (2023)</a:t>
            </a:r>
            <a:endParaRPr/>
          </a:p>
        </p:txBody>
      </p:sp>
      <p:sp>
        <p:nvSpPr>
          <p:cNvPr id="592" name="Google Shape;592;p73"/>
          <p:cNvSpPr txBox="1"/>
          <p:nvPr>
            <p:ph idx="1" type="body"/>
          </p:nvPr>
        </p:nvSpPr>
        <p:spPr>
          <a:xfrm>
            <a:off x="729450" y="1393075"/>
            <a:ext cx="52005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Long term outcomes</a:t>
            </a:r>
            <a:r>
              <a:rPr lang="en"/>
              <a:t>: </a:t>
            </a:r>
            <a:endParaRPr/>
          </a:p>
          <a:p>
            <a:pPr indent="-311150" lvl="0" marL="457200" rtl="0" algn="l">
              <a:spcBef>
                <a:spcPts val="1200"/>
              </a:spcBef>
              <a:spcAft>
                <a:spcPts val="0"/>
              </a:spcAft>
              <a:buSzPts val="1300"/>
              <a:buChar char="●"/>
            </a:pPr>
            <a:r>
              <a:rPr lang="en"/>
              <a:t>At discharge, 43% had moderate disability</a:t>
            </a:r>
            <a:endParaRPr/>
          </a:p>
          <a:p>
            <a:pPr indent="-311150" lvl="0" marL="457200" rtl="0" algn="l">
              <a:spcBef>
                <a:spcPts val="0"/>
              </a:spcBef>
              <a:spcAft>
                <a:spcPts val="0"/>
              </a:spcAft>
              <a:buSzPts val="1300"/>
              <a:buChar char="●"/>
            </a:pPr>
            <a:r>
              <a:rPr lang="en"/>
              <a:t>This improved to 20% by 180 days following discharge</a:t>
            </a:r>
            <a:endParaRPr/>
          </a:p>
        </p:txBody>
      </p:sp>
      <p:pic>
        <p:nvPicPr>
          <p:cNvPr id="593" name="Google Shape;593;p73"/>
          <p:cNvPicPr preferRelativeResize="0"/>
          <p:nvPr/>
        </p:nvPicPr>
        <p:blipFill>
          <a:blip r:embed="rId3">
            <a:alphaModFix/>
          </a:blip>
          <a:stretch>
            <a:fillRect/>
          </a:stretch>
        </p:blipFill>
        <p:spPr>
          <a:xfrm>
            <a:off x="6036800" y="1249613"/>
            <a:ext cx="2974800" cy="2644275"/>
          </a:xfrm>
          <a:prstGeom prst="rect">
            <a:avLst/>
          </a:prstGeom>
          <a:noFill/>
          <a:ln>
            <a:noFill/>
          </a:ln>
        </p:spPr>
      </p:pic>
      <p:graphicFrame>
        <p:nvGraphicFramePr>
          <p:cNvPr id="594" name="Google Shape;594;p73"/>
          <p:cNvGraphicFramePr/>
          <p:nvPr/>
        </p:nvGraphicFramePr>
        <p:xfrm>
          <a:off x="1393225" y="2843113"/>
          <a:ext cx="3000000" cy="3000000"/>
        </p:xfrm>
        <a:graphic>
          <a:graphicData uri="http://schemas.openxmlformats.org/drawingml/2006/table">
            <a:tbl>
              <a:tblPr>
                <a:noFill/>
                <a:tableStyleId>{06C1244B-D516-4D2F-ABE4-602A26EB78E5}</a:tableStyleId>
              </a:tblPr>
              <a:tblGrid>
                <a:gridCol w="2315200"/>
                <a:gridCol w="778875"/>
                <a:gridCol w="778875"/>
              </a:tblGrid>
              <a:tr h="301825">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Symptom</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Cohort</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200">
                          <a:solidFill>
                            <a:schemeClr val="lt1"/>
                          </a:solidFill>
                          <a:latin typeface="Open Sans"/>
                          <a:ea typeface="Open Sans"/>
                          <a:cs typeface="Open Sans"/>
                          <a:sym typeface="Open Sans"/>
                        </a:rPr>
                        <a:t>N (%)</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c>
                  <a:txBody>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30 days</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200">
                          <a:solidFill>
                            <a:schemeClr val="lt1"/>
                          </a:solidFill>
                          <a:latin typeface="Open Sans"/>
                          <a:ea typeface="Open Sans"/>
                          <a:cs typeface="Open Sans"/>
                          <a:sym typeface="Open Sans"/>
                        </a:rPr>
                        <a:t>N (%)</a:t>
                      </a:r>
                      <a:endParaRPr b="1" sz="1200">
                        <a:solidFill>
                          <a:schemeClr val="lt1"/>
                        </a:solidFill>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1A1A1A"/>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Headaches</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23 (82%)</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9 (33%)</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Catheter required for retention</a:t>
                      </a:r>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17 (61%)</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3 (11%)</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Leg paraesthesia</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10 (36%)</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 (7%)</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Leg paresis</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 (7%)</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 (4%)</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BF1DD"/>
                    </a:solidFill>
                  </a:tcPr>
                </a:tc>
              </a:tr>
              <a:tr h="301825">
                <a:tc>
                  <a:txBody>
                    <a:bodyPr/>
                    <a:lstStyle/>
                    <a:p>
                      <a:pPr indent="0" lvl="0" marL="0" rtl="0" algn="l">
                        <a:spcBef>
                          <a:spcPts val="0"/>
                        </a:spcBef>
                        <a:spcAft>
                          <a:spcPts val="0"/>
                        </a:spcAft>
                        <a:buNone/>
                      </a:pPr>
                      <a:r>
                        <a:rPr lang="en" sz="1200">
                          <a:latin typeface="Open Sans"/>
                          <a:ea typeface="Open Sans"/>
                          <a:cs typeface="Open Sans"/>
                          <a:sym typeface="Open Sans"/>
                        </a:rPr>
                        <a:t>Leg radicular pain</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13 (46%)</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2 (7%)</a:t>
                      </a:r>
                      <a:endParaRPr sz="1200">
                        <a:latin typeface="Open Sans"/>
                        <a:ea typeface="Open Sans"/>
                        <a:cs typeface="Open Sans"/>
                        <a:sym typeface="Open Sans"/>
                      </a:endParaRPr>
                    </a:p>
                  </a:txBody>
                  <a:tcPr marT="45700" marB="45700" marR="45700" marL="457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2EAF7"/>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74"/>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Learning points &amp; take aways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5"/>
          <p:cNvSpPr txBox="1"/>
          <p:nvPr>
            <p:ph type="title"/>
          </p:nvPr>
        </p:nvSpPr>
        <p:spPr>
          <a:xfrm>
            <a:off x="729450" y="632850"/>
            <a:ext cx="53106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Learning points &amp; take aways</a:t>
            </a:r>
            <a:endParaRPr/>
          </a:p>
        </p:txBody>
      </p:sp>
      <p:sp>
        <p:nvSpPr>
          <p:cNvPr id="605" name="Google Shape;605;p75"/>
          <p:cNvSpPr txBox="1"/>
          <p:nvPr>
            <p:ph idx="1" type="body"/>
          </p:nvPr>
        </p:nvSpPr>
        <p:spPr>
          <a:xfrm>
            <a:off x="729450" y="1393075"/>
            <a:ext cx="7688700" cy="32391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Char char="●"/>
            </a:pPr>
            <a:r>
              <a:rPr b="1" lang="en"/>
              <a:t>Yersinia pestis </a:t>
            </a:r>
            <a:r>
              <a:rPr lang="en"/>
              <a:t>is endemic in </a:t>
            </a:r>
            <a:r>
              <a:rPr b="1" lang="en">
                <a:solidFill>
                  <a:srgbClr val="B03D50"/>
                </a:solidFill>
              </a:rPr>
              <a:t>Asia</a:t>
            </a:r>
            <a:r>
              <a:rPr lang="en"/>
              <a:t>, </a:t>
            </a:r>
            <a:r>
              <a:rPr b="1" lang="en">
                <a:solidFill>
                  <a:srgbClr val="B03D50"/>
                </a:solidFill>
              </a:rPr>
              <a:t>Africa</a:t>
            </a:r>
            <a:r>
              <a:rPr lang="en"/>
              <a:t>, &amp; </a:t>
            </a:r>
            <a:r>
              <a:rPr b="1" lang="en">
                <a:solidFill>
                  <a:srgbClr val="DF382C"/>
                </a:solidFill>
              </a:rPr>
              <a:t>western US</a:t>
            </a:r>
            <a:r>
              <a:rPr b="1" lang="en"/>
              <a:t> </a:t>
            </a:r>
            <a:r>
              <a:rPr lang="en"/>
              <a:t>(esp four corners &amp; cali-</a:t>
            </a:r>
            <a:r>
              <a:rPr lang="en"/>
              <a:t>oregon</a:t>
            </a:r>
            <a:r>
              <a:rPr lang="en"/>
              <a:t>)</a:t>
            </a:r>
            <a:endParaRPr/>
          </a:p>
          <a:p>
            <a:pPr indent="-311150" lvl="0" marL="457200" rtl="0" algn="l">
              <a:spcBef>
                <a:spcPts val="0"/>
              </a:spcBef>
              <a:spcAft>
                <a:spcPts val="0"/>
              </a:spcAft>
              <a:buSzPts val="1300"/>
              <a:buChar char="●"/>
            </a:pPr>
            <a:r>
              <a:rPr lang="en"/>
              <a:t>Ask about </a:t>
            </a:r>
            <a:r>
              <a:rPr b="1" lang="en">
                <a:solidFill>
                  <a:srgbClr val="DF382C"/>
                </a:solidFill>
              </a:rPr>
              <a:t>all rodents</a:t>
            </a:r>
            <a:r>
              <a:rPr lang="en"/>
              <a:t> &amp; </a:t>
            </a:r>
            <a:r>
              <a:rPr b="1" lang="en">
                <a:solidFill>
                  <a:srgbClr val="1C3678"/>
                </a:solidFill>
              </a:rPr>
              <a:t>pet exposure</a:t>
            </a:r>
            <a:r>
              <a:rPr lang="en"/>
              <a:t> to rodents</a:t>
            </a:r>
            <a:endParaRPr/>
          </a:p>
          <a:p>
            <a:pPr indent="-298450" lvl="1" marL="914400" rtl="0" algn="l">
              <a:spcBef>
                <a:spcPts val="0"/>
              </a:spcBef>
              <a:spcAft>
                <a:spcPts val="0"/>
              </a:spcAft>
              <a:buSzPts val="1100"/>
              <a:buChar char="○"/>
            </a:pPr>
            <a:r>
              <a:rPr lang="en"/>
              <a:t>The lab likes to know if they have </a:t>
            </a:r>
            <a:r>
              <a:rPr b="1" lang="en">
                <a:solidFill>
                  <a:srgbClr val="896110"/>
                </a:solidFill>
              </a:rPr>
              <a:t>agents of bioterrorism</a:t>
            </a:r>
            <a:r>
              <a:rPr lang="en"/>
              <a:t> so please tell them</a:t>
            </a:r>
            <a:endParaRPr/>
          </a:p>
          <a:p>
            <a:pPr indent="-311150" lvl="0" marL="457200" rtl="0" algn="l">
              <a:spcBef>
                <a:spcPts val="0"/>
              </a:spcBef>
              <a:spcAft>
                <a:spcPts val="0"/>
              </a:spcAft>
              <a:buSzPts val="1300"/>
              <a:buChar char="●"/>
            </a:pPr>
            <a:r>
              <a:rPr b="1" lang="en">
                <a:solidFill>
                  <a:srgbClr val="14A44D"/>
                </a:solidFill>
              </a:rPr>
              <a:t>Diagnostic clues</a:t>
            </a:r>
            <a:r>
              <a:rPr lang="en"/>
              <a:t> for the plague:</a:t>
            </a:r>
            <a:endParaRPr/>
          </a:p>
          <a:p>
            <a:pPr indent="-298450" lvl="1" marL="914400" rtl="0" algn="l">
              <a:spcBef>
                <a:spcPts val="0"/>
              </a:spcBef>
              <a:spcAft>
                <a:spcPts val="0"/>
              </a:spcAft>
              <a:buSzPts val="1100"/>
              <a:buChar char="○"/>
            </a:pPr>
            <a:r>
              <a:rPr b="1" lang="en">
                <a:solidFill>
                  <a:srgbClr val="3B71CA"/>
                </a:solidFill>
              </a:rPr>
              <a:t>WBC </a:t>
            </a:r>
            <a:r>
              <a:rPr b="1" lang="en"/>
              <a:t>&gt;20k</a:t>
            </a:r>
            <a:r>
              <a:rPr lang="en"/>
              <a:t>   +   </a:t>
            </a:r>
            <a:r>
              <a:rPr b="1" lang="en">
                <a:solidFill>
                  <a:srgbClr val="3B71CA"/>
                </a:solidFill>
              </a:rPr>
              <a:t>↓ platelets</a:t>
            </a:r>
            <a:r>
              <a:rPr lang="en"/>
              <a:t>   +/-   DIC</a:t>
            </a:r>
            <a:endParaRPr/>
          </a:p>
          <a:p>
            <a:pPr indent="-298450" lvl="1" marL="914400" rtl="0" algn="l">
              <a:spcBef>
                <a:spcPts val="0"/>
              </a:spcBef>
              <a:spcAft>
                <a:spcPts val="0"/>
              </a:spcAft>
              <a:buSzPts val="1100"/>
              <a:buChar char="○"/>
            </a:pPr>
            <a:r>
              <a:rPr lang="en"/>
              <a:t>Fever   +   hypotension   +   </a:t>
            </a:r>
            <a:r>
              <a:rPr lang="en">
                <a:solidFill>
                  <a:srgbClr val="DF382C"/>
                </a:solidFill>
              </a:rPr>
              <a:t>painful</a:t>
            </a:r>
            <a:r>
              <a:rPr lang="en"/>
              <a:t>, </a:t>
            </a:r>
            <a:r>
              <a:rPr i="1" lang="en"/>
              <a:t>nonfluctuant</a:t>
            </a:r>
            <a:r>
              <a:rPr lang="en"/>
              <a:t>, </a:t>
            </a:r>
            <a:r>
              <a:rPr lang="en"/>
              <a:t>regional </a:t>
            </a:r>
            <a:r>
              <a:rPr lang="en">
                <a:solidFill>
                  <a:srgbClr val="DF382C"/>
                </a:solidFill>
              </a:rPr>
              <a:t>lymphadenitis </a:t>
            </a:r>
            <a:endParaRPr>
              <a:solidFill>
                <a:srgbClr val="DF382C"/>
              </a:solidFill>
            </a:endParaRPr>
          </a:p>
          <a:p>
            <a:pPr indent="-311150" lvl="0" marL="457200" rtl="0" algn="l">
              <a:spcBef>
                <a:spcPts val="0"/>
              </a:spcBef>
              <a:spcAft>
                <a:spcPts val="0"/>
              </a:spcAft>
              <a:buSzPts val="1300"/>
              <a:buChar char="●"/>
            </a:pPr>
            <a:r>
              <a:rPr lang="en"/>
              <a:t>Treat with aminoglycosides, </a:t>
            </a:r>
            <a:r>
              <a:rPr b="1" lang="en"/>
              <a:t>fluoroquinolones</a:t>
            </a:r>
            <a:r>
              <a:rPr lang="en"/>
              <a:t>, or </a:t>
            </a:r>
            <a:r>
              <a:rPr b="1" lang="en"/>
              <a:t>tetracyclines</a:t>
            </a:r>
            <a:endParaRPr b="1"/>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b="1" lang="en"/>
              <a:t>Elsberg Syndrome</a:t>
            </a:r>
            <a:r>
              <a:rPr lang="en"/>
              <a:t> (</a:t>
            </a:r>
            <a:r>
              <a:rPr b="1" lang="en">
                <a:solidFill>
                  <a:srgbClr val="3B71CA"/>
                </a:solidFill>
              </a:rPr>
              <a:t>lumbosacral myeloradiculitis</a:t>
            </a:r>
            <a:r>
              <a:rPr lang="en"/>
              <a:t>) is caused by </a:t>
            </a:r>
            <a:r>
              <a:rPr b="1" lang="en">
                <a:solidFill>
                  <a:srgbClr val="DF382C"/>
                </a:solidFill>
              </a:rPr>
              <a:t>HSV-2</a:t>
            </a:r>
            <a:r>
              <a:rPr lang="en"/>
              <a:t> </a:t>
            </a:r>
            <a:endParaRPr/>
          </a:p>
          <a:p>
            <a:pPr indent="-298450" lvl="1" marL="914400" rtl="0" algn="l">
              <a:spcBef>
                <a:spcPts val="0"/>
              </a:spcBef>
              <a:spcAft>
                <a:spcPts val="0"/>
              </a:spcAft>
              <a:buSzPts val="1100"/>
              <a:buChar char="○"/>
            </a:pPr>
            <a:r>
              <a:rPr lang="en"/>
              <a:t>A</a:t>
            </a:r>
            <a:r>
              <a:rPr lang="en" sz="1100">
                <a:solidFill>
                  <a:schemeClr val="accent1"/>
                </a:solidFill>
              </a:rPr>
              <a:t>lso seen with VZV, CMV, WNV, Cv19</a:t>
            </a:r>
            <a:endParaRPr b="1"/>
          </a:p>
          <a:p>
            <a:pPr indent="-311150" lvl="0" marL="457200" rtl="0" algn="l">
              <a:spcBef>
                <a:spcPts val="0"/>
              </a:spcBef>
              <a:spcAft>
                <a:spcPts val="0"/>
              </a:spcAft>
              <a:buSzPts val="1300"/>
              <a:buChar char="●"/>
            </a:pPr>
            <a:r>
              <a:rPr lang="en"/>
              <a:t>Elsberg Syndrome is a rare cause of </a:t>
            </a:r>
            <a:r>
              <a:rPr b="1" lang="en">
                <a:solidFill>
                  <a:srgbClr val="DF382C"/>
                </a:solidFill>
              </a:rPr>
              <a:t>cauda equina syndrome</a:t>
            </a:r>
            <a:endParaRPr>
              <a:solidFill>
                <a:srgbClr val="DF382C"/>
              </a:solidFill>
            </a:endParaRPr>
          </a:p>
          <a:p>
            <a:pPr indent="-298450" lvl="1" marL="914400" rtl="0" algn="l">
              <a:spcBef>
                <a:spcPts val="0"/>
              </a:spcBef>
              <a:spcAft>
                <a:spcPts val="0"/>
              </a:spcAft>
              <a:buSzPts val="1100"/>
              <a:buChar char="○"/>
            </a:pPr>
            <a:r>
              <a:rPr b="1" lang="en">
                <a:solidFill>
                  <a:srgbClr val="3B71CA"/>
                </a:solidFill>
              </a:rPr>
              <a:t>Urinary retention</a:t>
            </a:r>
            <a:r>
              <a:rPr b="1" lang="en">
                <a:solidFill>
                  <a:srgbClr val="896110"/>
                </a:solidFill>
              </a:rPr>
              <a:t> </a:t>
            </a:r>
            <a:r>
              <a:rPr lang="en"/>
              <a:t>is common +/- </a:t>
            </a:r>
            <a:r>
              <a:rPr lang="en"/>
              <a:t>skin lesions</a:t>
            </a:r>
            <a:endParaRPr/>
          </a:p>
          <a:p>
            <a:pPr indent="-298450" lvl="1" marL="914400" rtl="0" algn="l">
              <a:spcBef>
                <a:spcPts val="0"/>
              </a:spcBef>
              <a:spcAft>
                <a:spcPts val="0"/>
              </a:spcAft>
              <a:buSzPts val="1100"/>
              <a:buChar char="○"/>
            </a:pPr>
            <a:r>
              <a:rPr lang="en"/>
              <a:t>Commonly </a:t>
            </a:r>
            <a:r>
              <a:rPr lang="en"/>
              <a:t>preceded</a:t>
            </a:r>
            <a:r>
              <a:rPr lang="en"/>
              <a:t> by febrile illness</a:t>
            </a:r>
            <a:endParaRPr/>
          </a:p>
          <a:p>
            <a:pPr indent="-298450" lvl="1" marL="914400" rtl="0" algn="l">
              <a:spcBef>
                <a:spcPts val="0"/>
              </a:spcBef>
              <a:spcAft>
                <a:spcPts val="0"/>
              </a:spcAft>
              <a:buSzPts val="1100"/>
              <a:buChar char="○"/>
            </a:pPr>
            <a:r>
              <a:rPr lang="en"/>
              <a:t>Lymphocytic pleocytosis</a:t>
            </a:r>
            <a:endParaRPr/>
          </a:p>
          <a:p>
            <a:pPr indent="-311150" lvl="0" marL="457200" rtl="0" algn="l">
              <a:spcBef>
                <a:spcPts val="0"/>
              </a:spcBef>
              <a:spcAft>
                <a:spcPts val="0"/>
              </a:spcAft>
              <a:buSzPts val="1300"/>
              <a:buChar char="●"/>
            </a:pPr>
            <a:r>
              <a:rPr lang="en"/>
              <a:t>Treatment is not well studied, but </a:t>
            </a:r>
            <a:r>
              <a:rPr lang="en"/>
              <a:t>often receive </a:t>
            </a:r>
            <a:r>
              <a:rPr b="1" lang="en"/>
              <a:t>acyclovir </a:t>
            </a:r>
            <a:r>
              <a:rPr lang="en"/>
              <a:t>&amp;/or </a:t>
            </a:r>
            <a:r>
              <a:rPr b="1" lang="en"/>
              <a:t>steroids</a:t>
            </a:r>
            <a:endParaRPr/>
          </a:p>
        </p:txBody>
      </p:sp>
      <p:sp>
        <p:nvSpPr>
          <p:cNvPr id="606" name="Google Shape;606;p75"/>
          <p:cNvSpPr txBox="1"/>
          <p:nvPr/>
        </p:nvSpPr>
        <p:spPr>
          <a:xfrm>
            <a:off x="724950" y="4677351"/>
            <a:ext cx="7697400" cy="4605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15000"/>
              </a:lnSpc>
              <a:spcBef>
                <a:spcPts val="0"/>
              </a:spcBef>
              <a:spcAft>
                <a:spcPts val="1200"/>
              </a:spcAft>
              <a:buNone/>
            </a:pPr>
            <a:r>
              <a:rPr lang="en" sz="1200">
                <a:solidFill>
                  <a:srgbClr val="1A1A1A"/>
                </a:solidFill>
                <a:latin typeface="Open Sans"/>
                <a:ea typeface="Open Sans"/>
                <a:cs typeface="Open Sans"/>
                <a:sym typeface="Open Sans"/>
              </a:rPr>
              <a:t>Slides available on </a:t>
            </a:r>
            <a:r>
              <a:rPr lang="en" sz="1200" u="sng">
                <a:solidFill>
                  <a:srgbClr val="1C3678"/>
                </a:solidFill>
                <a:latin typeface="Open Sans"/>
                <a:ea typeface="Open Sans"/>
                <a:cs typeface="Open Sans"/>
                <a:sym typeface="Open Sans"/>
                <a:hlinkClick r:id="rId3">
                  <a:extLst>
                    <a:ext uri="{A12FA001-AC4F-418D-AE19-62706E023703}">
                      <ahyp:hlinkClr val="tx"/>
                    </a:ext>
                  </a:extLst>
                </a:hlinkClick>
              </a:rPr>
              <a:t>hunterratliff1.com/talk/</a:t>
            </a:r>
            <a:r>
              <a:rPr lang="en" sz="1200">
                <a:solidFill>
                  <a:srgbClr val="1A1A1A"/>
                </a:solidFill>
                <a:latin typeface="Open Sans"/>
                <a:ea typeface="Open Sans"/>
                <a:cs typeface="Open Sans"/>
                <a:sym typeface="Open Sans"/>
              </a:rPr>
              <a:t>; Citations available via QR code or via the  “citations” button on the website</a:t>
            </a:r>
            <a:endParaRPr sz="1200">
              <a:solidFill>
                <a:srgbClr val="1A1A1A"/>
              </a:solidFill>
              <a:latin typeface="Open Sans"/>
              <a:ea typeface="Open Sans"/>
              <a:cs typeface="Open Sans"/>
              <a:sym typeface="Open Sans"/>
            </a:endParaRPr>
          </a:p>
        </p:txBody>
      </p:sp>
      <p:pic>
        <p:nvPicPr>
          <p:cNvPr id="607" name="Google Shape;607;p75"/>
          <p:cNvPicPr preferRelativeResize="0"/>
          <p:nvPr/>
        </p:nvPicPr>
        <p:blipFill>
          <a:blip r:embed="rId4">
            <a:alphaModFix/>
          </a:blip>
          <a:stretch>
            <a:fillRect/>
          </a:stretch>
        </p:blipFill>
        <p:spPr>
          <a:xfrm>
            <a:off x="5699325" y="43621"/>
            <a:ext cx="1426301" cy="1276703"/>
          </a:xfrm>
          <a:prstGeom prst="rect">
            <a:avLst/>
          </a:prstGeom>
          <a:noFill/>
          <a:ln>
            <a:noFill/>
          </a:ln>
        </p:spPr>
      </p:pic>
      <p:pic>
        <p:nvPicPr>
          <p:cNvPr id="608" name="Google Shape;608;p75"/>
          <p:cNvPicPr preferRelativeResize="0"/>
          <p:nvPr/>
        </p:nvPicPr>
        <p:blipFill>
          <a:blip r:embed="rId5">
            <a:alphaModFix/>
          </a:blip>
          <a:stretch>
            <a:fillRect/>
          </a:stretch>
        </p:blipFill>
        <p:spPr>
          <a:xfrm>
            <a:off x="6441000" y="1789662"/>
            <a:ext cx="2598324" cy="2598324"/>
          </a:xfrm>
          <a:prstGeom prst="rect">
            <a:avLst/>
          </a:prstGeom>
          <a:noFill/>
          <a:ln>
            <a:noFill/>
          </a:ln>
        </p:spPr>
      </p:pic>
      <p:pic>
        <p:nvPicPr>
          <p:cNvPr id="609" name="Google Shape;609;p75"/>
          <p:cNvPicPr preferRelativeResize="0"/>
          <p:nvPr/>
        </p:nvPicPr>
        <p:blipFill rotWithShape="1">
          <a:blip r:embed="rId6">
            <a:alphaModFix/>
          </a:blip>
          <a:srcRect b="11561" l="12165" r="11892" t="11722"/>
          <a:stretch/>
        </p:blipFill>
        <p:spPr>
          <a:xfrm>
            <a:off x="7683800" y="102225"/>
            <a:ext cx="1300500" cy="13138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a:t>
            </a:r>
            <a:r>
              <a:rPr lang="en"/>
              <a:t>A little more</a:t>
            </a:r>
            <a:endParaRPr/>
          </a:p>
        </p:txBody>
      </p:sp>
      <p:sp>
        <p:nvSpPr>
          <p:cNvPr id="132" name="Google Shape;132;p19"/>
          <p:cNvSpPr txBox="1"/>
          <p:nvPr>
            <p:ph idx="1" type="body"/>
          </p:nvPr>
        </p:nvSpPr>
        <p:spPr>
          <a:xfrm>
            <a:off x="729450" y="1393075"/>
            <a:ext cx="7688700" cy="197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y/o female </a:t>
            </a:r>
            <a:r>
              <a:rPr lang="en"/>
              <a:t>p/w </a:t>
            </a:r>
            <a:r>
              <a:rPr b="1" lang="en">
                <a:solidFill>
                  <a:srgbClr val="B03D50"/>
                </a:solidFill>
              </a:rPr>
              <a:t>altered mental status</a:t>
            </a:r>
            <a:r>
              <a:rPr b="1" lang="en">
                <a:solidFill>
                  <a:srgbClr val="DC4C64"/>
                </a:solidFill>
              </a:rPr>
              <a:t> </a:t>
            </a:r>
            <a:r>
              <a:rPr lang="en"/>
              <a:t>after being found down</a:t>
            </a:r>
            <a:endParaRPr/>
          </a:p>
          <a:p>
            <a:pPr indent="0" lvl="0" marL="0" rtl="0" algn="l">
              <a:spcBef>
                <a:spcPts val="1200"/>
              </a:spcBef>
              <a:spcAft>
                <a:spcPts val="0"/>
              </a:spcAft>
              <a:buNone/>
            </a:pPr>
            <a:r>
              <a:rPr b="1" lang="en">
                <a:solidFill>
                  <a:srgbClr val="2F5AA2"/>
                </a:solidFill>
              </a:rPr>
              <a:t>38.2</a:t>
            </a:r>
            <a:r>
              <a:rPr lang="en"/>
              <a:t>°C   |   110 bpm   |   121/60   |   SpO2 </a:t>
            </a:r>
            <a:r>
              <a:rPr b="1" lang="en">
                <a:solidFill>
                  <a:srgbClr val="B03D50"/>
                </a:solidFill>
              </a:rPr>
              <a:t>80%</a:t>
            </a:r>
            <a:r>
              <a:rPr lang="en"/>
              <a:t> (ambient air)</a:t>
            </a:r>
            <a:endParaRPr/>
          </a:p>
          <a:p>
            <a:pPr indent="0" lvl="0" marL="0" rtl="0" algn="l">
              <a:spcBef>
                <a:spcPts val="1200"/>
              </a:spcBef>
              <a:spcAft>
                <a:spcPts val="0"/>
              </a:spcAft>
              <a:buNone/>
            </a:pPr>
            <a:r>
              <a:rPr lang="en" u="sng"/>
              <a:t>Pulm</a:t>
            </a:r>
            <a:r>
              <a:rPr lang="en"/>
              <a:t>: </a:t>
            </a:r>
            <a:r>
              <a:rPr b="1" lang="en"/>
              <a:t>crackles </a:t>
            </a:r>
            <a:r>
              <a:rPr lang="en"/>
              <a:t>at the left base</a:t>
            </a:r>
            <a:endParaRPr/>
          </a:p>
          <a:p>
            <a:pPr indent="0" lvl="0" marL="0" rtl="0" algn="l">
              <a:spcBef>
                <a:spcPts val="1200"/>
              </a:spcBef>
              <a:spcAft>
                <a:spcPts val="0"/>
              </a:spcAft>
              <a:buNone/>
            </a:pPr>
            <a:r>
              <a:rPr lang="en" u="sng"/>
              <a:t>Abd</a:t>
            </a:r>
            <a:r>
              <a:rPr lang="en"/>
              <a:t>: soft, normal bowel sounds</a:t>
            </a:r>
            <a:endParaRPr/>
          </a:p>
          <a:p>
            <a:pPr indent="0" lvl="0" marL="0" rtl="0" algn="l">
              <a:spcBef>
                <a:spcPts val="1200"/>
              </a:spcBef>
              <a:spcAft>
                <a:spcPts val="1200"/>
              </a:spcAft>
              <a:buNone/>
            </a:pPr>
            <a:r>
              <a:rPr lang="en" u="sng"/>
              <a:t>Neuro</a:t>
            </a:r>
            <a:r>
              <a:rPr lang="en"/>
              <a:t>: </a:t>
            </a:r>
            <a:r>
              <a:rPr b="1" lang="en"/>
              <a:t>A&amp;O x1</a:t>
            </a:r>
            <a:r>
              <a:rPr lang="en"/>
              <a:t>, no focal deficits</a:t>
            </a:r>
            <a:endParaRPr/>
          </a:p>
        </p:txBody>
      </p:sp>
      <p:pic>
        <p:nvPicPr>
          <p:cNvPr id="133" name="Google Shape;133;p19"/>
          <p:cNvPicPr preferRelativeResize="0"/>
          <p:nvPr/>
        </p:nvPicPr>
        <p:blipFill rotWithShape="1">
          <a:blip r:embed="rId3">
            <a:alphaModFix/>
          </a:blip>
          <a:srcRect b="68655" l="1776" r="1698" t="1529"/>
          <a:stretch/>
        </p:blipFill>
        <p:spPr>
          <a:xfrm>
            <a:off x="5560350" y="1730225"/>
            <a:ext cx="3295299" cy="1533574"/>
          </a:xfrm>
          <a:prstGeom prst="rect">
            <a:avLst/>
          </a:prstGeom>
          <a:noFill/>
          <a:ln>
            <a:noFill/>
          </a:ln>
        </p:spPr>
      </p:pic>
      <p:sp>
        <p:nvSpPr>
          <p:cNvPr id="134" name="Google Shape;134;p19"/>
          <p:cNvSpPr txBox="1"/>
          <p:nvPr/>
        </p:nvSpPr>
        <p:spPr>
          <a:xfrm>
            <a:off x="729450" y="3476175"/>
            <a:ext cx="4530000" cy="115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300">
                <a:solidFill>
                  <a:schemeClr val="dk2"/>
                </a:solidFill>
                <a:latin typeface="Open Sans"/>
                <a:ea typeface="Open Sans"/>
                <a:cs typeface="Open Sans"/>
                <a:sym typeface="Open Sans"/>
              </a:rPr>
              <a:t>Diagnosed with CAP → Unasyn &amp; levofloxacin</a:t>
            </a:r>
            <a:endParaRPr i="1" sz="1300" u="sng">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u="sng">
                <a:solidFill>
                  <a:schemeClr val="dk2"/>
                </a:solidFill>
                <a:latin typeface="Open Sans"/>
                <a:ea typeface="Open Sans"/>
                <a:cs typeface="Open Sans"/>
                <a:sym typeface="Open Sans"/>
              </a:rPr>
              <a:t>WBC</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46.8</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CXR</a:t>
            </a:r>
            <a:r>
              <a:rPr lang="en" sz="1300">
                <a:solidFill>
                  <a:schemeClr val="dk2"/>
                </a:solidFill>
                <a:latin typeface="Open Sans"/>
                <a:ea typeface="Open Sans"/>
                <a:cs typeface="Open Sans"/>
                <a:sym typeface="Open Sans"/>
              </a:rPr>
              <a:t>: LLL atelectasis</a:t>
            </a:r>
            <a:endParaRPr b="1" sz="13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300" u="sng">
                <a:solidFill>
                  <a:schemeClr val="dk2"/>
                </a:solidFill>
                <a:latin typeface="Open Sans"/>
                <a:ea typeface="Open Sans"/>
                <a:cs typeface="Open Sans"/>
                <a:sym typeface="Open Sans"/>
              </a:rPr>
              <a:t>AST</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336 </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ALT</a:t>
            </a:r>
            <a:r>
              <a:rPr lang="en" sz="1300">
                <a:solidFill>
                  <a:schemeClr val="dk2"/>
                </a:solidFill>
                <a:latin typeface="Open Sans"/>
                <a:ea typeface="Open Sans"/>
                <a:cs typeface="Open Sans"/>
                <a:sym typeface="Open Sans"/>
              </a:rPr>
              <a:t>: 59 </a:t>
            </a:r>
            <a:endParaRPr sz="1300">
              <a:solidFill>
                <a:schemeClr val="dk2"/>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Even more</a:t>
            </a:r>
            <a:endParaRPr/>
          </a:p>
        </p:txBody>
      </p:sp>
      <p:sp>
        <p:nvSpPr>
          <p:cNvPr id="140" name="Google Shape;140;p20"/>
          <p:cNvSpPr txBox="1"/>
          <p:nvPr>
            <p:ph idx="1" type="body"/>
          </p:nvPr>
        </p:nvSpPr>
        <p:spPr>
          <a:xfrm>
            <a:off x="729450" y="1393075"/>
            <a:ext cx="7688700" cy="197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y/o female </a:t>
            </a:r>
            <a:r>
              <a:rPr lang="en"/>
              <a:t>p/w </a:t>
            </a:r>
            <a:r>
              <a:rPr b="1" lang="en">
                <a:solidFill>
                  <a:srgbClr val="B03D50"/>
                </a:solidFill>
              </a:rPr>
              <a:t>altered mental status</a:t>
            </a:r>
            <a:r>
              <a:rPr b="1" lang="en">
                <a:solidFill>
                  <a:srgbClr val="DC4C64"/>
                </a:solidFill>
              </a:rPr>
              <a:t> </a:t>
            </a:r>
            <a:r>
              <a:rPr lang="en"/>
              <a:t>after being found down. She was </a:t>
            </a:r>
            <a:r>
              <a:rPr lang="en"/>
              <a:t>febrile to 38.2, hypoxic to 80%, and </a:t>
            </a:r>
            <a:r>
              <a:rPr lang="en"/>
              <a:t>A&amp;Ox1. Tx for CAP w/ Unsayn &amp; levaquin</a:t>
            </a:r>
            <a:endParaRPr/>
          </a:p>
          <a:p>
            <a:pPr indent="0" lvl="0" marL="0" rtl="0" algn="l">
              <a:spcBef>
                <a:spcPts val="1200"/>
              </a:spcBef>
              <a:spcAft>
                <a:spcPts val="0"/>
              </a:spcAft>
              <a:buNone/>
            </a:pPr>
            <a:r>
              <a:rPr b="1" lang="en"/>
              <a:t>By day 3</a:t>
            </a:r>
            <a:r>
              <a:rPr lang="en"/>
              <a:t>, </a:t>
            </a:r>
            <a:endParaRPr/>
          </a:p>
          <a:p>
            <a:pPr indent="0" lvl="0" marL="0" rtl="0" algn="l">
              <a:spcBef>
                <a:spcPts val="1200"/>
              </a:spcBef>
              <a:spcAft>
                <a:spcPts val="0"/>
              </a:spcAft>
              <a:buNone/>
            </a:pPr>
            <a:r>
              <a:rPr lang="en"/>
              <a:t>Intubated for resp failure &amp; AKI → </a:t>
            </a:r>
            <a:r>
              <a:rPr lang="en"/>
              <a:t>transferred</a:t>
            </a:r>
            <a:endParaRPr/>
          </a:p>
          <a:p>
            <a:pPr indent="0" lvl="0" marL="0" rtl="0" algn="l">
              <a:spcBef>
                <a:spcPts val="1200"/>
              </a:spcBef>
              <a:spcAft>
                <a:spcPts val="1200"/>
              </a:spcAft>
              <a:buNone/>
            </a:pPr>
            <a:r>
              <a:rPr lang="en" u="sng"/>
              <a:t>Plts</a:t>
            </a:r>
            <a:r>
              <a:rPr lang="en"/>
              <a:t>: </a:t>
            </a:r>
            <a:r>
              <a:rPr b="1" lang="en">
                <a:solidFill>
                  <a:srgbClr val="2F5AA2"/>
                </a:solidFill>
              </a:rPr>
              <a:t>54</a:t>
            </a:r>
            <a:r>
              <a:rPr lang="en"/>
              <a:t> 	</a:t>
            </a:r>
            <a:r>
              <a:rPr b="1" lang="en">
                <a:solidFill>
                  <a:srgbClr val="DF382C"/>
                </a:solidFill>
              </a:rPr>
              <a:t>Developed DIC</a:t>
            </a:r>
            <a:r>
              <a:rPr lang="en"/>
              <a:t> w/ schistocytes → </a:t>
            </a:r>
            <a:r>
              <a:rPr b="1" lang="en"/>
              <a:t>PLEX</a:t>
            </a:r>
            <a:r>
              <a:rPr lang="en"/>
              <a:t> for TTP</a:t>
            </a:r>
            <a:endParaRPr/>
          </a:p>
        </p:txBody>
      </p:sp>
      <p:pic>
        <p:nvPicPr>
          <p:cNvPr id="141" name="Google Shape;141;p20"/>
          <p:cNvPicPr preferRelativeResize="0"/>
          <p:nvPr/>
        </p:nvPicPr>
        <p:blipFill rotWithShape="1">
          <a:blip r:embed="rId3">
            <a:alphaModFix/>
          </a:blip>
          <a:srcRect b="68655" l="1776" r="1698" t="1529"/>
          <a:stretch/>
        </p:blipFill>
        <p:spPr>
          <a:xfrm>
            <a:off x="5560350" y="1730225"/>
            <a:ext cx="3295299" cy="1533574"/>
          </a:xfrm>
          <a:prstGeom prst="rect">
            <a:avLst/>
          </a:prstGeom>
          <a:noFill/>
          <a:ln>
            <a:noFill/>
          </a:ln>
        </p:spPr>
      </p:pic>
      <p:sp>
        <p:nvSpPr>
          <p:cNvPr id="142" name="Google Shape;142;p20"/>
          <p:cNvSpPr txBox="1"/>
          <p:nvPr/>
        </p:nvSpPr>
        <p:spPr>
          <a:xfrm>
            <a:off x="729450" y="3476175"/>
            <a:ext cx="4530000" cy="115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u="sng">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u="sng">
                <a:solidFill>
                  <a:schemeClr val="dk2"/>
                </a:solidFill>
                <a:latin typeface="Open Sans"/>
                <a:ea typeface="Open Sans"/>
                <a:cs typeface="Open Sans"/>
                <a:sym typeface="Open Sans"/>
              </a:rPr>
              <a:t>WBC</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46.8</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LDH</a:t>
            </a:r>
            <a:r>
              <a:rPr lang="en" sz="1300">
                <a:solidFill>
                  <a:schemeClr val="dk2"/>
                </a:solidFill>
                <a:latin typeface="Open Sans"/>
                <a:ea typeface="Open Sans"/>
                <a:cs typeface="Open Sans"/>
                <a:sym typeface="Open Sans"/>
              </a:rPr>
              <a:t>: </a:t>
            </a:r>
            <a:r>
              <a:rPr b="1" lang="en" sz="1300">
                <a:solidFill>
                  <a:schemeClr val="dk2"/>
                </a:solidFill>
                <a:latin typeface="Open Sans"/>
                <a:ea typeface="Open Sans"/>
                <a:cs typeface="Open Sans"/>
                <a:sym typeface="Open Sans"/>
              </a:rPr>
              <a:t>3300</a:t>
            </a:r>
            <a:endParaRPr b="1" sz="13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300" u="sng">
                <a:solidFill>
                  <a:schemeClr val="dk2"/>
                </a:solidFill>
                <a:latin typeface="Open Sans"/>
                <a:ea typeface="Open Sans"/>
                <a:cs typeface="Open Sans"/>
                <a:sym typeface="Open Sans"/>
              </a:rPr>
              <a:t>AST</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336 </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ALT</a:t>
            </a:r>
            <a:r>
              <a:rPr lang="en" sz="1300">
                <a:solidFill>
                  <a:schemeClr val="dk2"/>
                </a:solidFill>
                <a:latin typeface="Open Sans"/>
                <a:ea typeface="Open Sans"/>
                <a:cs typeface="Open Sans"/>
                <a:sym typeface="Open Sans"/>
              </a:rPr>
              <a:t>: 59 </a:t>
            </a:r>
            <a:endParaRPr sz="1300">
              <a:solidFill>
                <a:schemeClr val="dk2"/>
              </a:solidFill>
              <a:latin typeface="Open Sans"/>
              <a:ea typeface="Open Sans"/>
              <a:cs typeface="Open Sans"/>
              <a:sym typeface="Open Sans"/>
            </a:endParaRPr>
          </a:p>
        </p:txBody>
      </p:sp>
      <p:sp>
        <p:nvSpPr>
          <p:cNvPr id="143" name="Google Shape;143;p20"/>
          <p:cNvSpPr/>
          <p:nvPr/>
        </p:nvSpPr>
        <p:spPr>
          <a:xfrm>
            <a:off x="6291800" y="3825975"/>
            <a:ext cx="1832400" cy="396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3B71CA"/>
                </a:solidFill>
                <a:latin typeface="Open Sans"/>
                <a:ea typeface="Open Sans"/>
                <a:cs typeface="Open Sans"/>
                <a:sym typeface="Open Sans"/>
              </a:rPr>
              <a:t>Questions? </a:t>
            </a:r>
            <a:r>
              <a:rPr b="1" lang="en" sz="1200">
                <a:solidFill>
                  <a:srgbClr val="3B71CA"/>
                </a:solidFill>
                <a:latin typeface="Open Sans"/>
                <a:ea typeface="Open Sans"/>
                <a:cs typeface="Open Sans"/>
                <a:sym typeface="Open Sans"/>
              </a:rPr>
              <a:t>DDx?</a:t>
            </a:r>
            <a:endParaRPr b="1" sz="1200">
              <a:solidFill>
                <a:srgbClr val="3B71CA"/>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The micro data</a:t>
            </a:r>
            <a:endParaRPr/>
          </a:p>
        </p:txBody>
      </p:sp>
      <p:sp>
        <p:nvSpPr>
          <p:cNvPr id="149" name="Google Shape;149;p21"/>
          <p:cNvSpPr txBox="1"/>
          <p:nvPr>
            <p:ph idx="1" type="body"/>
          </p:nvPr>
        </p:nvSpPr>
        <p:spPr>
          <a:xfrm>
            <a:off x="729450" y="1393075"/>
            <a:ext cx="7688700" cy="244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60 y/o female </a:t>
            </a:r>
            <a:r>
              <a:rPr lang="en"/>
              <a:t>p/w </a:t>
            </a:r>
            <a:r>
              <a:rPr b="1" lang="en">
                <a:solidFill>
                  <a:srgbClr val="B03D50"/>
                </a:solidFill>
              </a:rPr>
              <a:t>altered mental status</a:t>
            </a:r>
            <a:r>
              <a:rPr b="1" lang="en">
                <a:solidFill>
                  <a:srgbClr val="DC4C64"/>
                </a:solidFill>
              </a:rPr>
              <a:t> </a:t>
            </a:r>
            <a:r>
              <a:rPr lang="en">
                <a:solidFill>
                  <a:srgbClr val="858585"/>
                </a:solidFill>
              </a:rPr>
              <a:t>after being found down. She was febrile to 38.2, hypoxic to 80%, and A&amp;Ox1. Tx for CAP w/ Unsayn &amp; levaquin.</a:t>
            </a:r>
            <a:endParaRPr>
              <a:solidFill>
                <a:srgbClr val="858585"/>
              </a:solidFill>
            </a:endParaRPr>
          </a:p>
          <a:p>
            <a:pPr indent="0" lvl="0" marL="0" rtl="0" algn="l">
              <a:spcBef>
                <a:spcPts val="1200"/>
              </a:spcBef>
              <a:spcAft>
                <a:spcPts val="0"/>
              </a:spcAft>
              <a:buNone/>
            </a:pPr>
            <a:r>
              <a:rPr lang="en">
                <a:solidFill>
                  <a:srgbClr val="858585"/>
                </a:solidFill>
              </a:rPr>
              <a:t>By day 3, </a:t>
            </a:r>
            <a:r>
              <a:rPr lang="en">
                <a:solidFill>
                  <a:srgbClr val="858585"/>
                </a:solidFill>
              </a:rPr>
              <a:t>intubated for resp failure &amp; developed DIC w/ thrombocytopenia. Received PLEX for possible TTP</a:t>
            </a:r>
            <a:endParaRPr>
              <a:solidFill>
                <a:srgbClr val="858585"/>
              </a:solidFill>
            </a:endParaRPr>
          </a:p>
          <a:p>
            <a:pPr indent="0" lvl="0" marL="0" rtl="0" algn="l">
              <a:spcBef>
                <a:spcPts val="1200"/>
              </a:spcBef>
              <a:spcAft>
                <a:spcPts val="0"/>
              </a:spcAft>
              <a:buNone/>
            </a:pPr>
            <a:r>
              <a:rPr lang="en" u="sng"/>
              <a:t>OSH BCx</a:t>
            </a:r>
            <a:r>
              <a:rPr lang="en"/>
              <a:t>: gram-positive rods (</a:t>
            </a:r>
            <a:r>
              <a:rPr lang="en"/>
              <a:t>1/2</a:t>
            </a:r>
            <a:r>
              <a:rPr lang="en"/>
              <a:t> bottles)</a:t>
            </a:r>
            <a:endParaRPr/>
          </a:p>
          <a:p>
            <a:pPr indent="0" lvl="0" marL="0" rtl="0" algn="l">
              <a:spcBef>
                <a:spcPts val="1200"/>
              </a:spcBef>
              <a:spcAft>
                <a:spcPts val="1200"/>
              </a:spcAft>
              <a:buNone/>
            </a:pPr>
            <a:r>
              <a:rPr lang="en" u="sng"/>
              <a:t>OSH UCx</a:t>
            </a:r>
            <a:r>
              <a:rPr lang="en"/>
              <a:t>: Pseudomonas aeruginosa</a:t>
            </a:r>
            <a:endParaRPr/>
          </a:p>
        </p:txBody>
      </p:sp>
      <p:pic>
        <p:nvPicPr>
          <p:cNvPr id="150" name="Google Shape;150;p21"/>
          <p:cNvPicPr preferRelativeResize="0"/>
          <p:nvPr/>
        </p:nvPicPr>
        <p:blipFill rotWithShape="1">
          <a:blip r:embed="rId3">
            <a:alphaModFix/>
          </a:blip>
          <a:srcRect b="68655" l="1776" r="1698" t="1529"/>
          <a:stretch/>
        </p:blipFill>
        <p:spPr>
          <a:xfrm>
            <a:off x="6035277" y="0"/>
            <a:ext cx="2993398" cy="1393075"/>
          </a:xfrm>
          <a:prstGeom prst="rect">
            <a:avLst/>
          </a:prstGeom>
          <a:noFill/>
          <a:ln>
            <a:noFill/>
          </a:ln>
        </p:spPr>
      </p:pic>
      <p:sp>
        <p:nvSpPr>
          <p:cNvPr id="151" name="Google Shape;151;p21"/>
          <p:cNvSpPr txBox="1"/>
          <p:nvPr/>
        </p:nvSpPr>
        <p:spPr>
          <a:xfrm>
            <a:off x="729450" y="3476175"/>
            <a:ext cx="4530000" cy="11529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Switched to Merrem &amp; gentamicin</a:t>
            </a:r>
            <a:endParaRPr sz="1300">
              <a:solidFill>
                <a:schemeClr val="dk2"/>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300" u="sng">
                <a:solidFill>
                  <a:schemeClr val="dk2"/>
                </a:solidFill>
                <a:latin typeface="Open Sans"/>
                <a:ea typeface="Open Sans"/>
                <a:cs typeface="Open Sans"/>
                <a:sym typeface="Open Sans"/>
              </a:rPr>
              <a:t>WBC</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46.8</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LDH</a:t>
            </a:r>
            <a:r>
              <a:rPr lang="en" sz="1300">
                <a:solidFill>
                  <a:schemeClr val="dk2"/>
                </a:solidFill>
                <a:latin typeface="Open Sans"/>
                <a:ea typeface="Open Sans"/>
                <a:cs typeface="Open Sans"/>
                <a:sym typeface="Open Sans"/>
              </a:rPr>
              <a:t>: </a:t>
            </a:r>
            <a:r>
              <a:rPr b="1" lang="en" sz="1300">
                <a:solidFill>
                  <a:schemeClr val="dk2"/>
                </a:solidFill>
                <a:latin typeface="Open Sans"/>
                <a:ea typeface="Open Sans"/>
                <a:cs typeface="Open Sans"/>
                <a:sym typeface="Open Sans"/>
              </a:rPr>
              <a:t>3300</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Plts</a:t>
            </a:r>
            <a:r>
              <a:rPr lang="en" sz="1300">
                <a:solidFill>
                  <a:schemeClr val="dk2"/>
                </a:solidFill>
                <a:latin typeface="Open Sans"/>
                <a:ea typeface="Open Sans"/>
                <a:cs typeface="Open Sans"/>
                <a:sym typeface="Open Sans"/>
              </a:rPr>
              <a:t>: </a:t>
            </a:r>
            <a:r>
              <a:rPr b="1" lang="en" sz="1300">
                <a:solidFill>
                  <a:srgbClr val="2F5AA2"/>
                </a:solidFill>
                <a:latin typeface="Open Sans"/>
                <a:ea typeface="Open Sans"/>
                <a:cs typeface="Open Sans"/>
                <a:sym typeface="Open Sans"/>
              </a:rPr>
              <a:t>54</a:t>
            </a:r>
            <a:r>
              <a:rPr lang="en" sz="1300">
                <a:solidFill>
                  <a:schemeClr val="dk2"/>
                </a:solidFill>
                <a:latin typeface="Open Sans"/>
                <a:ea typeface="Open Sans"/>
                <a:cs typeface="Open Sans"/>
                <a:sym typeface="Open Sans"/>
              </a:rPr>
              <a:t>	</a:t>
            </a:r>
            <a:endParaRPr b="1" sz="1300">
              <a:solidFill>
                <a:schemeClr val="dk2"/>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300" u="sng">
                <a:solidFill>
                  <a:schemeClr val="dk2"/>
                </a:solidFill>
                <a:latin typeface="Open Sans"/>
                <a:ea typeface="Open Sans"/>
                <a:cs typeface="Open Sans"/>
                <a:sym typeface="Open Sans"/>
              </a:rPr>
              <a:t>AST</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336 </a:t>
            </a:r>
            <a:r>
              <a:rPr lang="en" sz="1300">
                <a:solidFill>
                  <a:schemeClr val="dk2"/>
                </a:solidFill>
                <a:latin typeface="Open Sans"/>
                <a:ea typeface="Open Sans"/>
                <a:cs typeface="Open Sans"/>
                <a:sym typeface="Open Sans"/>
              </a:rPr>
              <a:t>	</a:t>
            </a:r>
            <a:r>
              <a:rPr lang="en" sz="1300" u="sng">
                <a:solidFill>
                  <a:schemeClr val="dk2"/>
                </a:solidFill>
                <a:latin typeface="Open Sans"/>
                <a:ea typeface="Open Sans"/>
                <a:cs typeface="Open Sans"/>
                <a:sym typeface="Open Sans"/>
              </a:rPr>
              <a:t>ALT</a:t>
            </a:r>
            <a:r>
              <a:rPr lang="en" sz="1300">
                <a:solidFill>
                  <a:schemeClr val="dk2"/>
                </a:solidFill>
                <a:latin typeface="Open Sans"/>
                <a:ea typeface="Open Sans"/>
                <a:cs typeface="Open Sans"/>
                <a:sym typeface="Open Sans"/>
              </a:rPr>
              <a:t>: 59 </a:t>
            </a:r>
            <a:endParaRPr sz="1300">
              <a:solidFill>
                <a:schemeClr val="dk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