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y="5143500" cx="9144000"/>
  <p:notesSz cx="6858000" cy="9144000"/>
  <p:embeddedFontLst>
    <p:embeddedFont>
      <p:font typeface="Raleway"/>
      <p:regular r:id="rId71"/>
      <p:bold r:id="rId72"/>
      <p:italic r:id="rId73"/>
      <p:boldItalic r:id="rId74"/>
    </p:embeddedFont>
    <p:embeddedFont>
      <p:font typeface="Roboto"/>
      <p:regular r:id="rId75"/>
      <p:bold r:id="rId76"/>
      <p:italic r:id="rId77"/>
      <p:boldItalic r:id="rId78"/>
    </p:embeddedFont>
    <p:embeddedFont>
      <p:font typeface="Lato"/>
      <p:regular r:id="rId79"/>
      <p:bold r:id="rId80"/>
      <p:italic r:id="rId81"/>
      <p:boldItalic r:id="rId82"/>
    </p:embeddedFont>
    <p:embeddedFont>
      <p:font typeface="Open Sans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FF22AD-8627-4C48-BDE2-3741DFF7682A}">
  <a:tblStyle styleId="{AEFF22AD-8627-4C48-BDE2-3741DFF768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OpenSans-bold.fntdata"/><Relationship Id="rId83" Type="http://schemas.openxmlformats.org/officeDocument/2006/relationships/font" Target="fonts/OpenSans-regular.fntdata"/><Relationship Id="rId42" Type="http://schemas.openxmlformats.org/officeDocument/2006/relationships/slide" Target="slides/slide36.xml"/><Relationship Id="rId86" Type="http://schemas.openxmlformats.org/officeDocument/2006/relationships/font" Target="fonts/OpenSans-boldItalic.fntdata"/><Relationship Id="rId41" Type="http://schemas.openxmlformats.org/officeDocument/2006/relationships/slide" Target="slides/slide35.xml"/><Relationship Id="rId85" Type="http://schemas.openxmlformats.org/officeDocument/2006/relationships/font" Target="fonts/OpenSans-italic.fnt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Lato-bold.fntdata"/><Relationship Id="rId82" Type="http://schemas.openxmlformats.org/officeDocument/2006/relationships/font" Target="fonts/Lato-boldItalic.fntdata"/><Relationship Id="rId81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aleway-italic.fntdata"/><Relationship Id="rId72" Type="http://schemas.openxmlformats.org/officeDocument/2006/relationships/font" Target="fonts/Raleway-bold.fntdata"/><Relationship Id="rId31" Type="http://schemas.openxmlformats.org/officeDocument/2006/relationships/slide" Target="slides/slide25.xml"/><Relationship Id="rId75" Type="http://schemas.openxmlformats.org/officeDocument/2006/relationships/font" Target="fonts/Roboto-regular.fntdata"/><Relationship Id="rId30" Type="http://schemas.openxmlformats.org/officeDocument/2006/relationships/slide" Target="slides/slide24.xml"/><Relationship Id="rId74" Type="http://schemas.openxmlformats.org/officeDocument/2006/relationships/font" Target="fonts/Raleway-boldItalic.fntdata"/><Relationship Id="rId33" Type="http://schemas.openxmlformats.org/officeDocument/2006/relationships/slide" Target="slides/slide27.xml"/><Relationship Id="rId77" Type="http://schemas.openxmlformats.org/officeDocument/2006/relationships/font" Target="fonts/Roboto-italic.fntdata"/><Relationship Id="rId32" Type="http://schemas.openxmlformats.org/officeDocument/2006/relationships/slide" Target="slides/slide26.xml"/><Relationship Id="rId76" Type="http://schemas.openxmlformats.org/officeDocument/2006/relationships/font" Target="fonts/Roboto-bold.fntdata"/><Relationship Id="rId35" Type="http://schemas.openxmlformats.org/officeDocument/2006/relationships/slide" Target="slides/slide29.xml"/><Relationship Id="rId79" Type="http://schemas.openxmlformats.org/officeDocument/2006/relationships/font" Target="fonts/Lato-regular.fntdata"/><Relationship Id="rId34" Type="http://schemas.openxmlformats.org/officeDocument/2006/relationships/slide" Target="slides/slide28.xml"/><Relationship Id="rId78" Type="http://schemas.openxmlformats.org/officeDocument/2006/relationships/font" Target="fonts/Roboto-boldItalic.fntdata"/><Relationship Id="rId71" Type="http://schemas.openxmlformats.org/officeDocument/2006/relationships/font" Target="fonts/Raleway-regular.fntdata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6e02aa858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6e02aa858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6e02aa858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6e02aa858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6e02aa858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6e02aa858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6e02aa858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6e02aa858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6e02aa858_0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6e02aa858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6e02aa85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d6e02aa85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e46bfd17c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1e46bfd17c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75796cf05_1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075796cf05_1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d6e02aa85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d6e02aa85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6e02aa858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d6e02aa85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75796cf05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75796cf05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d6e02aa858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d6e02aa858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d6e02aa858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d6e02aa858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075796cf05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075796cf05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07b0312d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07b0312d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6e02aa85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6e02aa85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d6e02aa85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d6e02aa85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d6e02aa858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d6e02aa85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6e02aa858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d6e02aa858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d6e02aa858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d6e02aa858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d6e02aa858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d6e02aa858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75796cf05_1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75796cf05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6e02aa858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d6e02aa858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d6e02aa858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d6e02aa858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d6e02aa85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d6e02aa85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fd45d7bf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1fd45d7bf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d6e02aa858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d6e02aa858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d6e02aa858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d6e02aa858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1fd45d7bf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1fd45d7bf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1fd45d7bf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1fd45d7bf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d6e02aa858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d6e02aa858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075796cf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075796cf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6e02aa858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d6e02aa858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075796cf05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075796cf05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202b87d44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202b87d44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202b87d44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202b87d44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202b87d44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202b87d44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202b87d44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202b87d44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02b87d44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202b87d44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1e46bfd17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1e46bfd17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1e46bfd17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1e46bfd17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1e46bfd17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1e46bfd17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e46bfd17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e46bfd17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6e02aa858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d6e02aa858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fab4437b8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fab4437b8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1fd45d7bf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1fd45d7bf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1e46bfd17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1e46bfd17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1e46bfd17c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1e46bfd17c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e46bfd17c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e46bfd17c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075796cf05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075796cf05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1e46bfd17c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1e46bfd17c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1e46bfd17c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1e46bfd17c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1e46bfd17c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1e46bfd17c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e46bfd17c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1e46bfd17c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6e02aa858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6e02aa858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1e46bfd17c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1e46bfd17c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https://www.mdedge.com/dermatology/article/247594/dermatopathology/tender-annular-plaque-thigh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1e46bfd17c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1e46bfd17c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https://www.mdedge.com/dermatology/article/247594/dermatopathology/tender-annular-plaque-thigh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1fd45d7bf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1fd45d7bf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075796cf05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075796cf05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075796cf05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075796cf05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6e02aa858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6e02aa858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6e02aa85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6e02aa8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6e02aa858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d6e02aa858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cdc.gov/cronobacter/about/index.html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cdc.gov/cronobacter/about/index.html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www.hunterratliff1.com/talk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Malignant fevers</a:t>
            </a:r>
            <a:endParaRPr b="1" sz="38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CID conference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12/19/2024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Ages, dates, and other identifying information may have been changed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I have no conflict of interest in relation to this presentation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exam &amp; labs</a:t>
            </a:r>
            <a:endParaRPr/>
          </a:p>
        </p:txBody>
      </p:sp>
      <p:sp>
        <p:nvSpPr>
          <p:cNvPr id="146" name="Google Shape;146;p22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CBC</a:t>
            </a:r>
            <a:r>
              <a:rPr lang="en"/>
              <a:t>: Normal (WBC 7.1)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/>
              <a:t>Lipase</a:t>
            </a:r>
            <a:r>
              <a:rPr lang="en"/>
              <a:t>: 753 (similar to prior admission)</a:t>
            </a:r>
            <a:endParaRPr u="sng"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0" l="0" r="0" t="26002"/>
          <a:stretch/>
        </p:blipFill>
        <p:spPr>
          <a:xfrm>
            <a:off x="729452" y="2887016"/>
            <a:ext cx="7177269" cy="198992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/>
          <p:nvPr/>
        </p:nvSpPr>
        <p:spPr>
          <a:xfrm>
            <a:off x="4209425" y="2503325"/>
            <a:ext cx="3697200" cy="38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Prior admission (-4 d)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729325" y="1393075"/>
            <a:ext cx="3774300" cy="1362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Exam</a:t>
            </a:r>
            <a:endParaRPr b="1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37 °C   |  HR 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116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  |   BP  122/63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General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Appears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uncomfortable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GI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NTND,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TTP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over hypogastric region &amp; left flank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imaging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729325" y="1393075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5"/>
              <a:t>CT A/P on admission</a:t>
            </a:r>
            <a:endParaRPr/>
          </a:p>
        </p:txBody>
      </p:sp>
      <p:sp>
        <p:nvSpPr>
          <p:cNvPr id="156" name="Google Shape;156;p23"/>
          <p:cNvSpPr txBox="1"/>
          <p:nvPr>
            <p:ph idx="2" type="body"/>
          </p:nvPr>
        </p:nvSpPr>
        <p:spPr>
          <a:xfrm>
            <a:off x="4643600" y="1393075"/>
            <a:ext cx="3774300" cy="34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05" u="sng"/>
              <a:t>Pancreas</a:t>
            </a:r>
            <a:r>
              <a:rPr lang="en" sz="1305"/>
              <a:t>: </a:t>
            </a:r>
            <a:r>
              <a:rPr b="1" lang="en" sz="1305">
                <a:solidFill>
                  <a:srgbClr val="DF382C"/>
                </a:solidFill>
              </a:rPr>
              <a:t>Edematous pancreas</a:t>
            </a:r>
            <a:r>
              <a:rPr lang="en" sz="1305"/>
              <a:t>. Prominent pancreatic ductal caliber, likely secondary to findings at the porta hepatis. Subtle peripancreatic stranding persists, </a:t>
            </a:r>
            <a:r>
              <a:rPr b="1" lang="en" sz="1305">
                <a:solidFill>
                  <a:srgbClr val="356635"/>
                </a:solidFill>
              </a:rPr>
              <a:t>without peripancreatic fluid</a:t>
            </a:r>
            <a:r>
              <a:rPr lang="en" sz="1305"/>
              <a:t>. No solid pancreatic mass is evident</a:t>
            </a:r>
            <a:endParaRPr sz="130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305" u="sng">
                <a:solidFill>
                  <a:schemeClr val="lt1"/>
                </a:solidFill>
              </a:rPr>
              <a:t>Biliary System</a:t>
            </a:r>
            <a:r>
              <a:rPr lang="en" sz="1305">
                <a:solidFill>
                  <a:schemeClr val="lt1"/>
                </a:solidFill>
              </a:rPr>
              <a:t>: Interval placement of a CBD stent with </a:t>
            </a:r>
            <a:r>
              <a:rPr b="1" lang="en" sz="1305">
                <a:solidFill>
                  <a:schemeClr val="lt1"/>
                </a:solidFill>
              </a:rPr>
              <a:t>improved but persistent biliary ductal dilatation</a:t>
            </a:r>
            <a:r>
              <a:rPr lang="en" sz="1305">
                <a:solidFill>
                  <a:schemeClr val="lt1"/>
                </a:solidFill>
              </a:rPr>
              <a:t>. There is expected associated nondependent pneumobilia</a:t>
            </a:r>
            <a:endParaRPr sz="1305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305" u="sng">
                <a:solidFill>
                  <a:schemeClr val="lt1"/>
                </a:solidFill>
              </a:rPr>
              <a:t>Lymph Nodes</a:t>
            </a:r>
            <a:r>
              <a:rPr lang="en" sz="1305">
                <a:solidFill>
                  <a:schemeClr val="lt1"/>
                </a:solidFill>
              </a:rPr>
              <a:t>: </a:t>
            </a:r>
            <a:r>
              <a:rPr b="1" lang="en" sz="1305">
                <a:solidFill>
                  <a:schemeClr val="lt1"/>
                </a:solidFill>
              </a:rPr>
              <a:t>Necrotic conglomerate of masses at the porta hepatis</a:t>
            </a:r>
            <a:r>
              <a:rPr lang="en" sz="1305">
                <a:solidFill>
                  <a:schemeClr val="lt1"/>
                </a:solidFill>
              </a:rPr>
              <a:t> which may reflect pathologic lymph nodes. Bulky retroperitoneal adenopathy</a:t>
            </a:r>
            <a:endParaRPr sz="1305">
              <a:solidFill>
                <a:schemeClr val="lt1"/>
              </a:solidFill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b="10060" l="14963" r="3404" t="5750"/>
          <a:stretch/>
        </p:blipFill>
        <p:spPr>
          <a:xfrm>
            <a:off x="667450" y="1881575"/>
            <a:ext cx="3836175" cy="30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imaging</a:t>
            </a:r>
            <a:endParaRPr/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729325" y="1393075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5"/>
              <a:t>CT A/P on admission</a:t>
            </a:r>
            <a:endParaRPr/>
          </a:p>
        </p:txBody>
      </p:sp>
      <p:sp>
        <p:nvSpPr>
          <p:cNvPr id="164" name="Google Shape;164;p24"/>
          <p:cNvSpPr txBox="1"/>
          <p:nvPr>
            <p:ph idx="2" type="body"/>
          </p:nvPr>
        </p:nvSpPr>
        <p:spPr>
          <a:xfrm>
            <a:off x="4643600" y="1393075"/>
            <a:ext cx="3774300" cy="34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05" u="sng"/>
              <a:t>Pancreas</a:t>
            </a:r>
            <a:r>
              <a:rPr lang="en" sz="1305"/>
              <a:t>: </a:t>
            </a:r>
            <a:r>
              <a:rPr b="1" lang="en" sz="1305">
                <a:solidFill>
                  <a:srgbClr val="DF382C"/>
                </a:solidFill>
              </a:rPr>
              <a:t>Edematous pancreas</a:t>
            </a:r>
            <a:r>
              <a:rPr lang="en" sz="1305"/>
              <a:t>. Prominent pancreatic ductal caliber, likely secondary to findings at the porta hepatis. Subtle peripancreatic stranding persists, </a:t>
            </a:r>
            <a:r>
              <a:rPr b="1" lang="en" sz="1305">
                <a:solidFill>
                  <a:srgbClr val="356635"/>
                </a:solidFill>
              </a:rPr>
              <a:t>without peripancreatic fluid</a:t>
            </a:r>
            <a:r>
              <a:rPr lang="en" sz="1305"/>
              <a:t>. No solid pancreatic mass is evident</a:t>
            </a:r>
            <a:endParaRPr sz="130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305" u="sng"/>
              <a:t>Biliary System</a:t>
            </a:r>
            <a:r>
              <a:rPr lang="en" sz="1305"/>
              <a:t>: Interval placement of a CBD stent with </a:t>
            </a:r>
            <a:r>
              <a:rPr b="1" lang="en" sz="1305"/>
              <a:t>improved but persistent </a:t>
            </a:r>
            <a:r>
              <a:rPr b="1" lang="en" sz="1305">
                <a:solidFill>
                  <a:srgbClr val="1A1A1A"/>
                </a:solidFill>
              </a:rPr>
              <a:t>biliary ductal dilatation</a:t>
            </a:r>
            <a:r>
              <a:rPr lang="en" sz="1305"/>
              <a:t>. There is expected associated </a:t>
            </a:r>
            <a:r>
              <a:rPr lang="en" sz="1305">
                <a:solidFill>
                  <a:srgbClr val="3B71CA"/>
                </a:solidFill>
              </a:rPr>
              <a:t>nondependent pneumobilia</a:t>
            </a:r>
            <a:endParaRPr sz="130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305" u="sng">
                <a:solidFill>
                  <a:schemeClr val="lt1"/>
                </a:solidFill>
              </a:rPr>
              <a:t>Lymph Nodes</a:t>
            </a:r>
            <a:r>
              <a:rPr lang="en" sz="1305">
                <a:solidFill>
                  <a:schemeClr val="lt1"/>
                </a:solidFill>
              </a:rPr>
              <a:t>: </a:t>
            </a:r>
            <a:r>
              <a:rPr b="1" lang="en" sz="1305">
                <a:solidFill>
                  <a:schemeClr val="lt1"/>
                </a:solidFill>
              </a:rPr>
              <a:t>Necrotic conglomerate of masses at the porta hepatis</a:t>
            </a:r>
            <a:r>
              <a:rPr lang="en" sz="1305">
                <a:solidFill>
                  <a:schemeClr val="lt1"/>
                </a:solidFill>
              </a:rPr>
              <a:t> which may reflect pathologic lymph nodes. Bulky retroperitoneal adenopathy</a:t>
            </a:r>
            <a:endParaRPr sz="1305">
              <a:solidFill>
                <a:schemeClr val="lt1"/>
              </a:solidFill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 rotWithShape="1">
          <a:blip r:embed="rId3">
            <a:alphaModFix/>
          </a:blip>
          <a:srcRect b="10060" l="14963" r="3404" t="5750"/>
          <a:stretch/>
        </p:blipFill>
        <p:spPr>
          <a:xfrm>
            <a:off x="667450" y="1881575"/>
            <a:ext cx="3836175" cy="30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imaging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729325" y="1393075"/>
            <a:ext cx="3774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5"/>
              <a:t>CT A/P on admission</a:t>
            </a:r>
            <a:endParaRPr/>
          </a:p>
        </p:txBody>
      </p:sp>
      <p:sp>
        <p:nvSpPr>
          <p:cNvPr id="172" name="Google Shape;172;p25"/>
          <p:cNvSpPr txBox="1"/>
          <p:nvPr>
            <p:ph idx="2" type="body"/>
          </p:nvPr>
        </p:nvSpPr>
        <p:spPr>
          <a:xfrm>
            <a:off x="4643600" y="1393075"/>
            <a:ext cx="3774300" cy="34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05" u="sng"/>
              <a:t>Pancreas</a:t>
            </a:r>
            <a:r>
              <a:rPr lang="en" sz="1305"/>
              <a:t>: </a:t>
            </a:r>
            <a:r>
              <a:rPr b="1" lang="en" sz="1305">
                <a:solidFill>
                  <a:srgbClr val="DF382C"/>
                </a:solidFill>
              </a:rPr>
              <a:t>Edematous pancreas</a:t>
            </a:r>
            <a:r>
              <a:rPr lang="en" sz="1305"/>
              <a:t>. Prominent pancreatic ductal caliber, likely secondary to findings at the porta hepatis. Subtle peripancreatic stranding persists, </a:t>
            </a:r>
            <a:r>
              <a:rPr b="1" lang="en" sz="1305">
                <a:solidFill>
                  <a:srgbClr val="356635"/>
                </a:solidFill>
              </a:rPr>
              <a:t>without peripancreatic fluid</a:t>
            </a:r>
            <a:r>
              <a:rPr lang="en" sz="1305"/>
              <a:t>. No solid pancreatic mass is evident</a:t>
            </a:r>
            <a:endParaRPr sz="1305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305" u="sng"/>
              <a:t>Biliary System</a:t>
            </a:r>
            <a:r>
              <a:rPr lang="en" sz="1305"/>
              <a:t>: Interval placement of a CBD stent with </a:t>
            </a:r>
            <a:r>
              <a:rPr b="1" lang="en" sz="1305"/>
              <a:t>improved but persistent </a:t>
            </a:r>
            <a:r>
              <a:rPr b="1" lang="en" sz="1305">
                <a:solidFill>
                  <a:srgbClr val="1A1A1A"/>
                </a:solidFill>
              </a:rPr>
              <a:t>biliary ductal dilatation</a:t>
            </a:r>
            <a:r>
              <a:rPr lang="en" sz="1305"/>
              <a:t>. There is expected associated </a:t>
            </a:r>
            <a:r>
              <a:rPr lang="en" sz="1305">
                <a:solidFill>
                  <a:srgbClr val="1A1A1A"/>
                </a:solidFill>
              </a:rPr>
              <a:t>nondependent pneumobilia</a:t>
            </a:r>
            <a:endParaRPr sz="1305"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305" u="sng"/>
              <a:t>Lymph Nodes</a:t>
            </a:r>
            <a:r>
              <a:rPr lang="en" sz="1305"/>
              <a:t>: </a:t>
            </a:r>
            <a:r>
              <a:rPr b="1" lang="en" sz="1305">
                <a:solidFill>
                  <a:srgbClr val="1A1A1A"/>
                </a:solidFill>
              </a:rPr>
              <a:t>Necrotic conglomerate</a:t>
            </a:r>
            <a:r>
              <a:rPr b="1" lang="en" sz="1305"/>
              <a:t> of masses at the </a:t>
            </a:r>
            <a:r>
              <a:rPr b="1" lang="en" sz="1305">
                <a:solidFill>
                  <a:srgbClr val="3B71CA"/>
                </a:solidFill>
              </a:rPr>
              <a:t>porta hepatis</a:t>
            </a:r>
            <a:r>
              <a:rPr lang="en" sz="1305"/>
              <a:t> which may reflect pathologic lymph nodes. Bulky </a:t>
            </a:r>
            <a:r>
              <a:rPr lang="en" sz="1305">
                <a:solidFill>
                  <a:srgbClr val="000000"/>
                </a:solidFill>
              </a:rPr>
              <a:t>retroperitoneal adenopathy</a:t>
            </a:r>
            <a:endParaRPr sz="1305">
              <a:solidFill>
                <a:srgbClr val="000000"/>
              </a:solidFill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b="10060" l="14963" r="3404" t="5750"/>
          <a:stretch/>
        </p:blipFill>
        <p:spPr>
          <a:xfrm>
            <a:off x="667450" y="1881575"/>
            <a:ext cx="3836175" cy="30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B71CA"/>
                </a:solidFill>
              </a:rPr>
              <a:t>Aside:</a:t>
            </a:r>
            <a:r>
              <a:rPr lang="en"/>
              <a:t> Where is the porta hepatis?</a:t>
            </a:r>
            <a:endParaRPr/>
          </a:p>
        </p:txBody>
      </p:sp>
      <p:sp>
        <p:nvSpPr>
          <p:cNvPr id="179" name="Google Shape;179;p2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/>
              <a:t>This admission</a:t>
            </a:r>
            <a:endParaRPr b="1" sz="1600"/>
          </a:p>
        </p:txBody>
      </p:sp>
      <p:sp>
        <p:nvSpPr>
          <p:cNvPr id="180" name="Google Shape;180;p26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092" y="1901328"/>
            <a:ext cx="3774116" cy="2738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26"/>
          <p:cNvGrpSpPr/>
          <p:nvPr/>
        </p:nvGrpSpPr>
        <p:grpSpPr>
          <a:xfrm>
            <a:off x="2328923" y="3710242"/>
            <a:ext cx="460603" cy="542230"/>
            <a:chOff x="2328923" y="3710242"/>
            <a:chExt cx="460603" cy="542230"/>
          </a:xfrm>
        </p:grpSpPr>
        <p:cxnSp>
          <p:nvCxnSpPr>
            <p:cNvPr id="183" name="Google Shape;183;p26"/>
            <p:cNvCxnSpPr/>
            <p:nvPr/>
          </p:nvCxnSpPr>
          <p:spPr>
            <a:xfrm rot="10800000">
              <a:off x="2370621" y="3710242"/>
              <a:ext cx="125117" cy="281492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4" name="Google Shape;184;p26"/>
            <p:cNvSpPr/>
            <p:nvPr/>
          </p:nvSpPr>
          <p:spPr>
            <a:xfrm>
              <a:off x="2328923" y="4012440"/>
              <a:ext cx="460603" cy="240032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Open Sans"/>
                  <a:ea typeface="Open Sans"/>
                  <a:cs typeface="Open Sans"/>
                  <a:sym typeface="Open Sans"/>
                </a:rPr>
                <a:t>IVC</a:t>
              </a:r>
              <a:endParaRPr sz="13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5" name="Google Shape;185;p26"/>
          <p:cNvGrpSpPr/>
          <p:nvPr/>
        </p:nvGrpSpPr>
        <p:grpSpPr>
          <a:xfrm>
            <a:off x="2182848" y="2375698"/>
            <a:ext cx="951121" cy="771322"/>
            <a:chOff x="6531840" y="2200178"/>
            <a:chExt cx="1000500" cy="808340"/>
          </a:xfrm>
        </p:grpSpPr>
        <p:cxnSp>
          <p:nvCxnSpPr>
            <p:cNvPr id="186" name="Google Shape;186;p26"/>
            <p:cNvCxnSpPr/>
            <p:nvPr/>
          </p:nvCxnSpPr>
          <p:spPr>
            <a:xfrm>
              <a:off x="7002237" y="2597218"/>
              <a:ext cx="8700" cy="4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7" name="Google Shape;187;p26"/>
            <p:cNvSpPr/>
            <p:nvPr/>
          </p:nvSpPr>
          <p:spPr>
            <a:xfrm>
              <a:off x="6531840" y="2200178"/>
              <a:ext cx="1000500" cy="3777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pen Sans"/>
                  <a:ea typeface="Open Sans"/>
                  <a:cs typeface="Open Sans"/>
                  <a:sym typeface="Open Sans"/>
                </a:rPr>
                <a:t>Common hepatic a.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8" name="Google Shape;188;p26"/>
          <p:cNvSpPr/>
          <p:nvPr/>
        </p:nvSpPr>
        <p:spPr>
          <a:xfrm>
            <a:off x="4643675" y="1393075"/>
            <a:ext cx="3774300" cy="34923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CT from 18 months ago</a:t>
            </a:r>
            <a:endParaRPr b="1" sz="16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4">
            <a:alphaModFix/>
          </a:blip>
          <a:srcRect b="7828" l="16750" r="12752" t="19007"/>
          <a:stretch/>
        </p:blipFill>
        <p:spPr>
          <a:xfrm>
            <a:off x="4752850" y="1901309"/>
            <a:ext cx="3555808" cy="2836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6"/>
          <p:cNvGrpSpPr/>
          <p:nvPr/>
        </p:nvGrpSpPr>
        <p:grpSpPr>
          <a:xfrm>
            <a:off x="5767658" y="3185804"/>
            <a:ext cx="855554" cy="838298"/>
            <a:chOff x="5767658" y="3185804"/>
            <a:chExt cx="855554" cy="838298"/>
          </a:xfrm>
        </p:grpSpPr>
        <p:sp>
          <p:nvSpPr>
            <p:cNvPr id="191" name="Google Shape;191;p26"/>
            <p:cNvSpPr/>
            <p:nvPr/>
          </p:nvSpPr>
          <p:spPr>
            <a:xfrm>
              <a:off x="6262312" y="3185804"/>
              <a:ext cx="360900" cy="297300"/>
            </a:xfrm>
            <a:prstGeom prst="ellipse">
              <a:avLst/>
            </a:prstGeom>
            <a:noFill/>
            <a:ln cap="flat" cmpd="sng" w="19050">
              <a:solidFill>
                <a:srgbClr val="DF382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92" name="Google Shape;192;p26"/>
            <p:cNvGrpSpPr/>
            <p:nvPr/>
          </p:nvGrpSpPr>
          <p:grpSpPr>
            <a:xfrm>
              <a:off x="5767658" y="3515078"/>
              <a:ext cx="493752" cy="509025"/>
              <a:chOff x="5767658" y="3515078"/>
              <a:chExt cx="493752" cy="509025"/>
            </a:xfrm>
          </p:grpSpPr>
          <p:cxnSp>
            <p:nvCxnSpPr>
              <p:cNvPr id="193" name="Google Shape;193;p26"/>
              <p:cNvCxnSpPr/>
              <p:nvPr/>
            </p:nvCxnSpPr>
            <p:spPr>
              <a:xfrm flipH="1" rot="10800000">
                <a:off x="6023209" y="3515078"/>
                <a:ext cx="238200" cy="231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194" name="Google Shape;194;p26"/>
              <p:cNvSpPr/>
              <p:nvPr/>
            </p:nvSpPr>
            <p:spPr>
              <a:xfrm>
                <a:off x="5767658" y="3793102"/>
                <a:ext cx="450600" cy="231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Open Sans"/>
                    <a:ea typeface="Open Sans"/>
                    <a:cs typeface="Open Sans"/>
                    <a:sym typeface="Open Sans"/>
                  </a:rPr>
                  <a:t>IVC</a:t>
                </a:r>
                <a:endParaRPr sz="13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95" name="Google Shape;195;p26"/>
          <p:cNvGrpSpPr/>
          <p:nvPr/>
        </p:nvGrpSpPr>
        <p:grpSpPr>
          <a:xfrm>
            <a:off x="5230965" y="3105928"/>
            <a:ext cx="985200" cy="543300"/>
            <a:chOff x="5230965" y="3105928"/>
            <a:chExt cx="985200" cy="543300"/>
          </a:xfrm>
        </p:grpSpPr>
        <p:cxnSp>
          <p:nvCxnSpPr>
            <p:cNvPr id="196" name="Google Shape;196;p26"/>
            <p:cNvCxnSpPr>
              <a:stCxn id="197" idx="3"/>
            </p:cNvCxnSpPr>
            <p:nvPr/>
          </p:nvCxnSpPr>
          <p:spPr>
            <a:xfrm flipH="1" rot="10800000">
              <a:off x="5842065" y="3105928"/>
              <a:ext cx="374100" cy="3699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97" name="Google Shape;197;p26"/>
            <p:cNvSpPr/>
            <p:nvPr/>
          </p:nvSpPr>
          <p:spPr>
            <a:xfrm>
              <a:off x="5230965" y="3302428"/>
              <a:ext cx="611100" cy="346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pen Sans"/>
                  <a:ea typeface="Open Sans"/>
                  <a:cs typeface="Open Sans"/>
                  <a:sym typeface="Open Sans"/>
                </a:rPr>
                <a:t>Portal vein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8" name="Google Shape;198;p26"/>
          <p:cNvGrpSpPr/>
          <p:nvPr/>
        </p:nvGrpSpPr>
        <p:grpSpPr>
          <a:xfrm>
            <a:off x="6636343" y="2392049"/>
            <a:ext cx="1130100" cy="638400"/>
            <a:chOff x="6636343" y="2392049"/>
            <a:chExt cx="1130100" cy="638400"/>
          </a:xfrm>
        </p:grpSpPr>
        <p:cxnSp>
          <p:nvCxnSpPr>
            <p:cNvPr id="199" name="Google Shape;199;p26"/>
            <p:cNvCxnSpPr>
              <a:stCxn id="200" idx="2"/>
            </p:cNvCxnSpPr>
            <p:nvPr/>
          </p:nvCxnSpPr>
          <p:spPr>
            <a:xfrm flipH="1">
              <a:off x="6636343" y="2738849"/>
              <a:ext cx="664800" cy="2916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00" name="Google Shape;200;p26"/>
            <p:cNvSpPr/>
            <p:nvPr/>
          </p:nvSpPr>
          <p:spPr>
            <a:xfrm>
              <a:off x="6835843" y="2392049"/>
              <a:ext cx="930600" cy="346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pen Sans"/>
                  <a:ea typeface="Open Sans"/>
                  <a:cs typeface="Open Sans"/>
                  <a:sym typeface="Open Sans"/>
                </a:rPr>
                <a:t>Common hepatic a.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1" name="Google Shape;201;p26"/>
          <p:cNvSpPr/>
          <p:nvPr/>
        </p:nvSpPr>
        <p:spPr>
          <a:xfrm>
            <a:off x="6218259" y="2096999"/>
            <a:ext cx="707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 lobe</a:t>
            </a:r>
            <a:endParaRPr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5439337" y="2494095"/>
            <a:ext cx="707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 lobe</a:t>
            </a:r>
            <a:endParaRPr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3" name="Google Shape;203;p26"/>
          <p:cNvGrpSpPr/>
          <p:nvPr/>
        </p:nvGrpSpPr>
        <p:grpSpPr>
          <a:xfrm>
            <a:off x="5167983" y="2917263"/>
            <a:ext cx="994800" cy="241200"/>
            <a:chOff x="5167983" y="2917263"/>
            <a:chExt cx="994800" cy="241200"/>
          </a:xfrm>
        </p:grpSpPr>
        <p:cxnSp>
          <p:nvCxnSpPr>
            <p:cNvPr id="204" name="Google Shape;204;p26"/>
            <p:cNvCxnSpPr>
              <a:stCxn id="205" idx="3"/>
            </p:cNvCxnSpPr>
            <p:nvPr/>
          </p:nvCxnSpPr>
          <p:spPr>
            <a:xfrm flipH="1" rot="10800000">
              <a:off x="5750283" y="2917263"/>
              <a:ext cx="412500" cy="1257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05" name="Google Shape;205;p26"/>
            <p:cNvSpPr/>
            <p:nvPr/>
          </p:nvSpPr>
          <p:spPr>
            <a:xfrm>
              <a:off x="5167983" y="2927463"/>
              <a:ext cx="582300" cy="231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pen Sans"/>
                  <a:ea typeface="Open Sans"/>
                  <a:cs typeface="Open Sans"/>
                  <a:sym typeface="Open Sans"/>
                </a:rPr>
                <a:t>CBD?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6" name="Google Shape;206;p26"/>
          <p:cNvSpPr/>
          <p:nvPr/>
        </p:nvSpPr>
        <p:spPr>
          <a:xfrm>
            <a:off x="5944950" y="2743075"/>
            <a:ext cx="878700" cy="53520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2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7" name="Google Shape;207;p26"/>
          <p:cNvGrpSpPr/>
          <p:nvPr/>
        </p:nvGrpSpPr>
        <p:grpSpPr>
          <a:xfrm>
            <a:off x="6823575" y="3278150"/>
            <a:ext cx="1374600" cy="352950"/>
            <a:chOff x="6823575" y="3278150"/>
            <a:chExt cx="1374600" cy="352950"/>
          </a:xfrm>
        </p:grpSpPr>
        <p:cxnSp>
          <p:nvCxnSpPr>
            <p:cNvPr id="208" name="Google Shape;208;p26"/>
            <p:cNvCxnSpPr>
              <a:stCxn id="209" idx="1"/>
            </p:cNvCxnSpPr>
            <p:nvPr/>
          </p:nvCxnSpPr>
          <p:spPr>
            <a:xfrm rot="10800000">
              <a:off x="6823575" y="3278150"/>
              <a:ext cx="350700" cy="205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09" name="Google Shape;209;p26"/>
            <p:cNvSpPr/>
            <p:nvPr/>
          </p:nvSpPr>
          <p:spPr>
            <a:xfrm>
              <a:off x="7174275" y="3335600"/>
              <a:ext cx="1023900" cy="295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pen Sans"/>
                  <a:ea typeface="Open Sans"/>
                  <a:cs typeface="Open Sans"/>
                  <a:sym typeface="Open Sans"/>
                </a:rPr>
                <a:t>Celiac a.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0" name="Google Shape;210;p26"/>
          <p:cNvSpPr txBox="1"/>
          <p:nvPr/>
        </p:nvSpPr>
        <p:spPr>
          <a:xfrm>
            <a:off x="729400" y="4639675"/>
            <a:ext cx="377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Necrotic conglomerate of masses at the porta hepatis which may reflect pathologic lymph nodes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the porta hepatis?</a:t>
            </a:r>
            <a:endParaRPr/>
          </a:p>
        </p:txBody>
      </p:sp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PET CT from 1.5 months ago</a:t>
            </a:r>
            <a:endParaRPr/>
          </a:p>
        </p:txBody>
      </p:sp>
      <p:sp>
        <p:nvSpPr>
          <p:cNvPr id="217" name="Google Shape;217;p27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admission</a:t>
            </a:r>
            <a:endParaRPr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4671" y="1847529"/>
            <a:ext cx="3692150" cy="263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27"/>
          <p:cNvCxnSpPr>
            <a:stCxn id="220" idx="1"/>
          </p:cNvCxnSpPr>
          <p:nvPr/>
        </p:nvCxnSpPr>
        <p:spPr>
          <a:xfrm rot="10800000">
            <a:off x="2800050" y="3185975"/>
            <a:ext cx="350700" cy="205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27"/>
          <p:cNvCxnSpPr/>
          <p:nvPr/>
        </p:nvCxnSpPr>
        <p:spPr>
          <a:xfrm rot="10800000">
            <a:off x="6290550" y="3588375"/>
            <a:ext cx="122400" cy="27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p27"/>
          <p:cNvSpPr/>
          <p:nvPr/>
        </p:nvSpPr>
        <p:spPr>
          <a:xfrm>
            <a:off x="6249758" y="3879202"/>
            <a:ext cx="450600" cy="231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IVC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3" name="Google Shape;223;p27"/>
          <p:cNvGrpSpPr/>
          <p:nvPr/>
        </p:nvGrpSpPr>
        <p:grpSpPr>
          <a:xfrm>
            <a:off x="6106855" y="2304049"/>
            <a:ext cx="930465" cy="742298"/>
            <a:chOff x="6531840" y="2200178"/>
            <a:chExt cx="1000500" cy="808340"/>
          </a:xfrm>
        </p:grpSpPr>
        <p:cxnSp>
          <p:nvCxnSpPr>
            <p:cNvPr id="224" name="Google Shape;224;p27"/>
            <p:cNvCxnSpPr/>
            <p:nvPr/>
          </p:nvCxnSpPr>
          <p:spPr>
            <a:xfrm>
              <a:off x="7002237" y="2597218"/>
              <a:ext cx="8700" cy="4113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25" name="Google Shape;225;p27"/>
            <p:cNvSpPr/>
            <p:nvPr/>
          </p:nvSpPr>
          <p:spPr>
            <a:xfrm>
              <a:off x="6531840" y="2200178"/>
              <a:ext cx="1000500" cy="3777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Open Sans"/>
                  <a:ea typeface="Open Sans"/>
                  <a:cs typeface="Open Sans"/>
                  <a:sym typeface="Open Sans"/>
                </a:rPr>
                <a:t>Common hepatic a.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26" name="Google Shape;226;p27"/>
          <p:cNvPicPr preferRelativeResize="0"/>
          <p:nvPr/>
        </p:nvPicPr>
        <p:blipFill rotWithShape="1">
          <a:blip r:embed="rId4">
            <a:alphaModFix/>
          </a:blip>
          <a:srcRect b="10000" l="0" r="0" t="7004"/>
          <a:stretch/>
        </p:blipFill>
        <p:spPr>
          <a:xfrm>
            <a:off x="589900" y="1863938"/>
            <a:ext cx="3868800" cy="28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idx="1" type="body"/>
          </p:nvPr>
        </p:nvSpPr>
        <p:spPr>
          <a:xfrm>
            <a:off x="729450" y="1393075"/>
            <a:ext cx="7688700" cy="26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 y/o F</a:t>
            </a:r>
            <a:r>
              <a:rPr lang="en" sz="1400"/>
              <a:t> with PMH including colorectal cancer w/ liver mets (chemo -2wk), obstructive jaundice s/p </a:t>
            </a:r>
            <a:r>
              <a:rPr lang="en" sz="1400"/>
              <a:t>recent ERCP</a:t>
            </a:r>
            <a:r>
              <a:rPr lang="en" sz="1400"/>
              <a:t> w/ stent, recurrent ESBL UTIs p/w </a:t>
            </a:r>
            <a:r>
              <a:rPr b="1" lang="en" sz="1400"/>
              <a:t>abdominal</a:t>
            </a:r>
            <a:r>
              <a:rPr b="1" lang="en" sz="1400"/>
              <a:t> pain</a:t>
            </a:r>
            <a:r>
              <a:rPr lang="en" sz="1400"/>
              <a:t> and admitted for suspected </a:t>
            </a:r>
            <a:r>
              <a:rPr b="1" lang="en" sz="1400">
                <a:solidFill>
                  <a:srgbClr val="3B71CA"/>
                </a:solidFill>
              </a:rPr>
              <a:t>ERCP induced pancreatitis</a:t>
            </a:r>
            <a:r>
              <a:rPr lang="en" sz="1400"/>
              <a:t> (after recent admission for </a:t>
            </a:r>
            <a:r>
              <a:rPr i="1" lang="en" sz="1400"/>
              <a:t>drug-induced</a:t>
            </a:r>
            <a:r>
              <a:rPr lang="en" sz="1400"/>
              <a:t> pancreatitis)</a:t>
            </a:r>
            <a:endParaRPr b="1" sz="1400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/>
              <a:t>Hospital day 1</a:t>
            </a:r>
            <a:r>
              <a:rPr lang="en" sz="1400"/>
              <a:t>: GI consulted, says CT looks better with the stent from last </a:t>
            </a:r>
            <a:r>
              <a:rPr lang="en" sz="1400"/>
              <a:t>admission</a:t>
            </a:r>
            <a:r>
              <a:rPr lang="en" sz="1400"/>
              <a:t> (low concern for obstruction)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/>
              <a:t>Days 2-6</a:t>
            </a:r>
            <a:r>
              <a:rPr lang="en" sz="1400"/>
              <a:t>: </a:t>
            </a:r>
            <a:r>
              <a:rPr b="1" lang="en" sz="1400">
                <a:solidFill>
                  <a:srgbClr val="14A44D"/>
                </a:solidFill>
              </a:rPr>
              <a:t>LFTs improving</a:t>
            </a:r>
            <a:r>
              <a:rPr lang="en" sz="1400"/>
              <a:t>, working on pain control &amp; advancing diet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400"/>
              <a:t>Hospital day 7</a:t>
            </a:r>
            <a:r>
              <a:rPr lang="en" sz="1400"/>
              <a:t>:</a:t>
            </a:r>
            <a:r>
              <a:rPr lang="en" sz="1400"/>
              <a:t> </a:t>
            </a:r>
            <a:r>
              <a:rPr b="1" lang="en" sz="1400">
                <a:solidFill>
                  <a:srgbClr val="DF382C"/>
                </a:solidFill>
              </a:rPr>
              <a:t>fevers &amp; tachycardia</a:t>
            </a:r>
            <a:r>
              <a:rPr lang="en" sz="1400"/>
              <a:t>, multiple episodes of diarrhea &amp; suprapubic pain</a:t>
            </a:r>
            <a:endParaRPr sz="1400"/>
          </a:p>
        </p:txBody>
      </p:sp>
      <p:sp>
        <p:nvSpPr>
          <p:cNvPr id="232" name="Google Shape;232;p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Back to the case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>
            <p:ph idx="2" type="body"/>
          </p:nvPr>
        </p:nvSpPr>
        <p:spPr>
          <a:xfrm>
            <a:off x="730000" y="140767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 y/o F</a:t>
            </a:r>
            <a:r>
              <a:rPr lang="en" sz="1400"/>
              <a:t> with PMH including colorectal cancer w/ liver mets (chemo -2wk), obstructive jaundice s/p recent ERCP w/ stent, recurrent ESBL UTIs p/w </a:t>
            </a:r>
            <a:r>
              <a:rPr b="1" lang="en" sz="1400"/>
              <a:t>abdominal pain</a:t>
            </a:r>
            <a:r>
              <a:rPr lang="en" sz="1400"/>
              <a:t> and admitted for suspected </a:t>
            </a:r>
            <a:r>
              <a:rPr b="1" lang="en" sz="1400">
                <a:solidFill>
                  <a:srgbClr val="3B71CA"/>
                </a:solidFill>
              </a:rPr>
              <a:t>ERCP induced pancreatitis</a:t>
            </a:r>
            <a:r>
              <a:rPr lang="en" sz="1400"/>
              <a:t>. Fevers on hospital day 7 in the context of new diarrhea &amp; suprapubic pain</a:t>
            </a:r>
            <a:endParaRPr>
              <a:solidFill>
                <a:srgbClr val="1A1A1A"/>
              </a:solidFill>
            </a:endParaRPr>
          </a:p>
        </p:txBody>
      </p:sp>
      <p:sp>
        <p:nvSpPr>
          <p:cNvPr id="238" name="Google Shape;238;p29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grpSp>
        <p:nvGrpSpPr>
          <p:cNvPr id="239" name="Google Shape;239;p29"/>
          <p:cNvGrpSpPr/>
          <p:nvPr/>
        </p:nvGrpSpPr>
        <p:grpSpPr>
          <a:xfrm>
            <a:off x="4968000" y="752622"/>
            <a:ext cx="4094300" cy="1417489"/>
            <a:chOff x="3978500" y="1018442"/>
            <a:chExt cx="4094300" cy="921465"/>
          </a:xfrm>
        </p:grpSpPr>
        <p:grpSp>
          <p:nvGrpSpPr>
            <p:cNvPr id="240" name="Google Shape;240;p29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241" name="Google Shape;241;p2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2" name="Google Shape;242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43" name="Google Shape;243;p29"/>
            <p:cNvSpPr txBox="1"/>
            <p:nvPr/>
          </p:nvSpPr>
          <p:spPr>
            <a:xfrm>
              <a:off x="5344600" y="1018442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Admission for </a:t>
              </a:r>
              <a:r>
                <a:rPr b="1" lang="en" sz="1300">
                  <a:solidFill>
                    <a:srgbClr val="2F5AA2"/>
                  </a:solidFill>
                  <a:latin typeface="Roboto"/>
                  <a:ea typeface="Roboto"/>
                  <a:cs typeface="Roboto"/>
                  <a:sym typeface="Roboto"/>
                </a:rPr>
                <a:t>drug </a:t>
              </a:r>
              <a:r>
                <a:rPr b="1" lang="en" sz="13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induced </a:t>
              </a:r>
              <a:endParaRPr b="1" sz="13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pancreatitis</a:t>
              </a:r>
              <a:endParaRPr b="1" sz="13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p29"/>
            <p:cNvSpPr txBox="1"/>
            <p:nvPr/>
          </p:nvSpPr>
          <p:spPr>
            <a:xfrm>
              <a:off x="5344600" y="13746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Gets ERCP w/ biliary stent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Treated for UTI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Google Shape;245;p29"/>
            <p:cNvSpPr txBox="1"/>
            <p:nvPr/>
          </p:nvSpPr>
          <p:spPr>
            <a:xfrm>
              <a:off x="3978500" y="1023228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-18 days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6" name="Google Shape;246;p29"/>
          <p:cNvGrpSpPr/>
          <p:nvPr/>
        </p:nvGrpSpPr>
        <p:grpSpPr>
          <a:xfrm>
            <a:off x="4968000" y="1985200"/>
            <a:ext cx="4094300" cy="1417489"/>
            <a:chOff x="3978500" y="1018442"/>
            <a:chExt cx="4094300" cy="921465"/>
          </a:xfrm>
        </p:grpSpPr>
        <p:grpSp>
          <p:nvGrpSpPr>
            <p:cNvPr id="247" name="Google Shape;247;p29"/>
            <p:cNvGrpSpPr/>
            <p:nvPr/>
          </p:nvGrpSpPr>
          <p:grpSpPr>
            <a:xfrm>
              <a:off x="4734025" y="1140951"/>
              <a:ext cx="529800" cy="798956"/>
              <a:chOff x="4318975" y="1083450"/>
              <a:chExt cx="529800" cy="591250"/>
            </a:xfrm>
          </p:grpSpPr>
          <p:sp>
            <p:nvSpPr>
              <p:cNvPr id="248" name="Google Shape;248;p29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9" name="Google Shape;249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F2F2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50" name="Google Shape;250;p29"/>
            <p:cNvSpPr txBox="1"/>
            <p:nvPr/>
          </p:nvSpPr>
          <p:spPr>
            <a:xfrm>
              <a:off x="5344600" y="1018442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Discharged home</a:t>
              </a:r>
              <a:endParaRPr b="1" sz="13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1" name="Google Shape;251;p29"/>
            <p:cNvSpPr txBox="1"/>
            <p:nvPr/>
          </p:nvSpPr>
          <p:spPr>
            <a:xfrm>
              <a:off x="53446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p29"/>
            <p:cNvSpPr txBox="1"/>
            <p:nvPr/>
          </p:nvSpPr>
          <p:spPr>
            <a:xfrm>
              <a:off x="3978500" y="1023228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-11 days</a:t>
              </a:r>
              <a:endParaRPr sz="12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3" name="Google Shape;253;p29"/>
          <p:cNvGrpSpPr/>
          <p:nvPr/>
        </p:nvGrpSpPr>
        <p:grpSpPr>
          <a:xfrm>
            <a:off x="4968000" y="2744395"/>
            <a:ext cx="4094300" cy="1652747"/>
            <a:chOff x="3978500" y="1015513"/>
            <a:chExt cx="4094300" cy="1074398"/>
          </a:xfrm>
        </p:grpSpPr>
        <p:grpSp>
          <p:nvGrpSpPr>
            <p:cNvPr id="254" name="Google Shape;254;p29"/>
            <p:cNvGrpSpPr/>
            <p:nvPr/>
          </p:nvGrpSpPr>
          <p:grpSpPr>
            <a:xfrm>
              <a:off x="4734025" y="1140951"/>
              <a:ext cx="529800" cy="948960"/>
              <a:chOff x="4318975" y="1083450"/>
              <a:chExt cx="529800" cy="702257"/>
            </a:xfrm>
          </p:grpSpPr>
          <p:sp>
            <p:nvSpPr>
              <p:cNvPr id="255" name="Google Shape;255;p29"/>
              <p:cNvSpPr/>
              <p:nvPr/>
            </p:nvSpPr>
            <p:spPr>
              <a:xfrm>
                <a:off x="4517125" y="1086107"/>
                <a:ext cx="133500" cy="699600"/>
              </a:xfrm>
              <a:prstGeom prst="rect">
                <a:avLst/>
              </a:prstGeom>
              <a:solidFill>
                <a:srgbClr val="3566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56" name="Google Shape;256;p29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56635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57" name="Google Shape;257;p29"/>
            <p:cNvSpPr txBox="1"/>
            <p:nvPr/>
          </p:nvSpPr>
          <p:spPr>
            <a:xfrm>
              <a:off x="5344600" y="101551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Readmitted for </a:t>
              </a:r>
              <a:r>
                <a:rPr b="1" lang="en" sz="1300">
                  <a:solidFill>
                    <a:srgbClr val="2F5AA2"/>
                  </a:solidFill>
                  <a:latin typeface="Roboto"/>
                  <a:ea typeface="Roboto"/>
                  <a:cs typeface="Roboto"/>
                  <a:sym typeface="Roboto"/>
                </a:rPr>
                <a:t>ERCP</a:t>
              </a:r>
              <a:r>
                <a:rPr b="1" lang="en" sz="1300">
                  <a:solidFill>
                    <a:srgbClr val="356635"/>
                  </a:solidFill>
                  <a:latin typeface="Roboto"/>
                  <a:ea typeface="Roboto"/>
                  <a:cs typeface="Roboto"/>
                  <a:sym typeface="Roboto"/>
                </a:rPr>
                <a:t> induced pancreatitis</a:t>
              </a:r>
              <a:endParaRPr b="1" sz="1300">
                <a:solidFill>
                  <a:srgbClr val="35663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8" name="Google Shape;258;p29"/>
            <p:cNvSpPr txBox="1"/>
            <p:nvPr/>
          </p:nvSpPr>
          <p:spPr>
            <a:xfrm>
              <a:off x="5344600" y="1321319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LFTs improve with time</a:t>
              </a:r>
              <a:endParaRPr sz="11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Advance the diet</a:t>
              </a:r>
              <a:endParaRPr sz="11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29"/>
            <p:cNvSpPr txBox="1"/>
            <p:nvPr/>
          </p:nvSpPr>
          <p:spPr>
            <a:xfrm>
              <a:off x="3978500" y="1023228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-7 days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" name="Google Shape;260;p29"/>
          <p:cNvGrpSpPr/>
          <p:nvPr/>
        </p:nvGrpSpPr>
        <p:grpSpPr>
          <a:xfrm>
            <a:off x="4968000" y="4201168"/>
            <a:ext cx="4094300" cy="555594"/>
            <a:chOff x="3978500" y="1008855"/>
            <a:chExt cx="4094300" cy="361174"/>
          </a:xfrm>
        </p:grpSpPr>
        <p:cxnSp>
          <p:nvCxnSpPr>
            <p:cNvPr id="261" name="Google Shape;261;p29"/>
            <p:cNvCxnSpPr/>
            <p:nvPr/>
          </p:nvCxnSpPr>
          <p:spPr>
            <a:xfrm rot="10800000">
              <a:off x="4734025" y="1140951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DF382C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2" name="Google Shape;262;p29"/>
            <p:cNvSpPr txBox="1"/>
            <p:nvPr/>
          </p:nvSpPr>
          <p:spPr>
            <a:xfrm>
              <a:off x="5344600" y="1008855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DF382C"/>
                  </a:solidFill>
                  <a:latin typeface="Roboto"/>
                  <a:ea typeface="Roboto"/>
                  <a:cs typeface="Roboto"/>
                  <a:sym typeface="Roboto"/>
                </a:rPr>
                <a:t>Fevers</a:t>
              </a:r>
              <a:r>
                <a:rPr b="1" lang="en" sz="13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, looking septic</a:t>
              </a:r>
              <a:endParaRPr b="1" sz="130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29"/>
            <p:cNvSpPr txBox="1"/>
            <p:nvPr/>
          </p:nvSpPr>
          <p:spPr>
            <a:xfrm>
              <a:off x="3978500" y="1023228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Now</a:t>
              </a:r>
              <a:endPara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69" name="Google Shape;269;p30"/>
          <p:cNvSpPr txBox="1"/>
          <p:nvPr>
            <p:ph idx="1" type="body"/>
          </p:nvPr>
        </p:nvSpPr>
        <p:spPr>
          <a:xfrm>
            <a:off x="729325" y="1393075"/>
            <a:ext cx="3471900" cy="17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Blood Cx</a:t>
            </a:r>
            <a:r>
              <a:rPr lang="en"/>
              <a:t>: ???</a:t>
            </a:r>
            <a:endParaRPr b="1" i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Urine Cx</a:t>
            </a:r>
            <a:r>
              <a:rPr lang="en"/>
              <a:t>: ???</a:t>
            </a:r>
            <a:endParaRPr/>
          </a:p>
        </p:txBody>
      </p:sp>
      <p:grpSp>
        <p:nvGrpSpPr>
          <p:cNvPr id="270" name="Google Shape;270;p30"/>
          <p:cNvGrpSpPr/>
          <p:nvPr/>
        </p:nvGrpSpPr>
        <p:grpSpPr>
          <a:xfrm>
            <a:off x="4274200" y="632850"/>
            <a:ext cx="1468500" cy="2611276"/>
            <a:chOff x="3838575" y="266700"/>
            <a:chExt cx="1468500" cy="2611276"/>
          </a:xfrm>
        </p:grpSpPr>
        <p:pic>
          <p:nvPicPr>
            <p:cNvPr id="271" name="Google Shape;271;p30"/>
            <p:cNvPicPr preferRelativeResize="0"/>
            <p:nvPr/>
          </p:nvPicPr>
          <p:blipFill rotWithShape="1">
            <a:blip r:embed="rId3">
              <a:alphaModFix/>
            </a:blip>
            <a:srcRect b="43358" l="0" r="0" t="0"/>
            <a:stretch/>
          </p:blipFill>
          <p:spPr>
            <a:xfrm>
              <a:off x="3838575" y="266700"/>
              <a:ext cx="1466850" cy="2611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30"/>
            <p:cNvPicPr preferRelativeResize="0"/>
            <p:nvPr/>
          </p:nvPicPr>
          <p:blipFill rotWithShape="1">
            <a:blip r:embed="rId3">
              <a:alphaModFix/>
            </a:blip>
            <a:srcRect b="2258" l="0" r="0" t="71082"/>
            <a:stretch/>
          </p:blipFill>
          <p:spPr>
            <a:xfrm>
              <a:off x="3840225" y="1648925"/>
              <a:ext cx="1466850" cy="1229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3" name="Google Shape;273;p30"/>
          <p:cNvGrpSpPr/>
          <p:nvPr/>
        </p:nvGrpSpPr>
        <p:grpSpPr>
          <a:xfrm>
            <a:off x="4495800" y="3175000"/>
            <a:ext cx="4419599" cy="1736475"/>
            <a:chOff x="2514600" y="3175000"/>
            <a:chExt cx="4419599" cy="1736475"/>
          </a:xfrm>
        </p:grpSpPr>
        <p:pic>
          <p:nvPicPr>
            <p:cNvPr id="274" name="Google Shape;274;p30"/>
            <p:cNvPicPr preferRelativeResize="0"/>
            <p:nvPr/>
          </p:nvPicPr>
          <p:blipFill rotWithShape="1">
            <a:blip r:embed="rId4">
              <a:alphaModFix/>
            </a:blip>
            <a:srcRect b="0" l="0" r="68682" t="0"/>
            <a:stretch/>
          </p:blipFill>
          <p:spPr>
            <a:xfrm>
              <a:off x="2514600" y="3451525"/>
              <a:ext cx="3365587" cy="145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30"/>
            <p:cNvPicPr preferRelativeResize="0"/>
            <p:nvPr/>
          </p:nvPicPr>
          <p:blipFill rotWithShape="1">
            <a:blip r:embed="rId4">
              <a:alphaModFix/>
            </a:blip>
            <a:srcRect b="0" l="89619" r="0" t="0"/>
            <a:stretch/>
          </p:blipFill>
          <p:spPr>
            <a:xfrm>
              <a:off x="5818677" y="3451525"/>
              <a:ext cx="1115522" cy="145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30"/>
            <p:cNvSpPr txBox="1"/>
            <p:nvPr/>
          </p:nvSpPr>
          <p:spPr>
            <a:xfrm>
              <a:off x="5018550" y="3175000"/>
              <a:ext cx="800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Now</a:t>
              </a:r>
              <a:endParaRPr b="1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7" name="Google Shape;277;p30"/>
            <p:cNvSpPr txBox="1"/>
            <p:nvPr/>
          </p:nvSpPr>
          <p:spPr>
            <a:xfrm>
              <a:off x="6009150" y="3175000"/>
              <a:ext cx="800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Admit</a:t>
              </a:r>
              <a:endParaRPr b="1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78" name="Google Shape;27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5675" y="714776"/>
            <a:ext cx="3099724" cy="22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1001050" y="2571750"/>
            <a:ext cx="2505900" cy="624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Guess what grew?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285" name="Google Shape;285;p31"/>
          <p:cNvSpPr txBox="1"/>
          <p:nvPr>
            <p:ph idx="1" type="body"/>
          </p:nvPr>
        </p:nvSpPr>
        <p:spPr>
          <a:xfrm>
            <a:off x="729325" y="1393075"/>
            <a:ext cx="3471900" cy="17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Blood Cx</a:t>
            </a:r>
            <a:r>
              <a:rPr lang="en"/>
              <a:t>: </a:t>
            </a:r>
            <a:r>
              <a:rPr b="1" i="1" lang="en">
                <a:solidFill>
                  <a:srgbClr val="DF382C"/>
                </a:solidFill>
              </a:rPr>
              <a:t>Cronobacter sakazakii</a:t>
            </a:r>
            <a:endParaRPr b="1" i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Urine Cx</a:t>
            </a:r>
            <a:r>
              <a:rPr lang="en"/>
              <a:t>: GNR</a:t>
            </a:r>
            <a:endParaRPr/>
          </a:p>
        </p:txBody>
      </p:sp>
      <p:grpSp>
        <p:nvGrpSpPr>
          <p:cNvPr id="286" name="Google Shape;286;p31"/>
          <p:cNvGrpSpPr/>
          <p:nvPr/>
        </p:nvGrpSpPr>
        <p:grpSpPr>
          <a:xfrm>
            <a:off x="4495800" y="3175000"/>
            <a:ext cx="4419599" cy="1736475"/>
            <a:chOff x="2514600" y="3175000"/>
            <a:chExt cx="4419599" cy="1736475"/>
          </a:xfrm>
        </p:grpSpPr>
        <p:pic>
          <p:nvPicPr>
            <p:cNvPr id="287" name="Google Shape;287;p31"/>
            <p:cNvPicPr preferRelativeResize="0"/>
            <p:nvPr/>
          </p:nvPicPr>
          <p:blipFill rotWithShape="1">
            <a:blip r:embed="rId3">
              <a:alphaModFix/>
            </a:blip>
            <a:srcRect b="0" l="0" r="68682" t="0"/>
            <a:stretch/>
          </p:blipFill>
          <p:spPr>
            <a:xfrm>
              <a:off x="2514600" y="3451525"/>
              <a:ext cx="3365587" cy="145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31"/>
            <p:cNvPicPr preferRelativeResize="0"/>
            <p:nvPr/>
          </p:nvPicPr>
          <p:blipFill rotWithShape="1">
            <a:blip r:embed="rId3">
              <a:alphaModFix/>
            </a:blip>
            <a:srcRect b="0" l="89619" r="0" t="0"/>
            <a:stretch/>
          </p:blipFill>
          <p:spPr>
            <a:xfrm>
              <a:off x="5818677" y="3451525"/>
              <a:ext cx="1115522" cy="145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1"/>
            <p:cNvSpPr txBox="1"/>
            <p:nvPr/>
          </p:nvSpPr>
          <p:spPr>
            <a:xfrm>
              <a:off x="5018550" y="3175000"/>
              <a:ext cx="800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Now</a:t>
              </a:r>
              <a:endParaRPr b="1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0" name="Google Shape;290;p31"/>
            <p:cNvSpPr txBox="1"/>
            <p:nvPr/>
          </p:nvSpPr>
          <p:spPr>
            <a:xfrm>
              <a:off x="6009150" y="3175000"/>
              <a:ext cx="800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Admit</a:t>
              </a:r>
              <a:endParaRPr b="1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91" name="Google Shape;2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5675" y="714776"/>
            <a:ext cx="3099724" cy="22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1"/>
          <p:cNvSpPr/>
          <p:nvPr/>
        </p:nvSpPr>
        <p:spPr>
          <a:xfrm>
            <a:off x="976400" y="2565400"/>
            <a:ext cx="2505900" cy="4710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Treatment?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31"/>
          <p:cNvSpPr/>
          <p:nvPr/>
        </p:nvSpPr>
        <p:spPr>
          <a:xfrm>
            <a:off x="976400" y="3311850"/>
            <a:ext cx="2505900" cy="471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Where is the source?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31"/>
          <p:cNvSpPr/>
          <p:nvPr/>
        </p:nvSpPr>
        <p:spPr>
          <a:xfrm>
            <a:off x="976400" y="4058300"/>
            <a:ext cx="2505900" cy="624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Additional HPI / social Hx?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300" name="Google Shape;300;p32"/>
          <p:cNvSpPr txBox="1"/>
          <p:nvPr>
            <p:ph idx="1" type="body"/>
          </p:nvPr>
        </p:nvSpPr>
        <p:spPr>
          <a:xfrm>
            <a:off x="729325" y="1393075"/>
            <a:ext cx="3471900" cy="17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Blood Cx</a:t>
            </a:r>
            <a:r>
              <a:rPr lang="en"/>
              <a:t>: </a:t>
            </a:r>
            <a:r>
              <a:rPr b="1" i="1" lang="en">
                <a:solidFill>
                  <a:srgbClr val="DF382C"/>
                </a:solidFill>
              </a:rPr>
              <a:t>Cronobacter sakazakii</a:t>
            </a:r>
            <a:endParaRPr b="1" i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Urine Cx</a:t>
            </a:r>
            <a:r>
              <a:rPr lang="en"/>
              <a:t>: </a:t>
            </a:r>
            <a:r>
              <a:rPr lang="en">
                <a:solidFill>
                  <a:srgbClr val="3B71CA"/>
                </a:solidFill>
              </a:rPr>
              <a:t>E coli</a:t>
            </a:r>
            <a:endParaRPr>
              <a:solidFill>
                <a:srgbClr val="3B71CA"/>
              </a:solidFill>
            </a:endParaRPr>
          </a:p>
        </p:txBody>
      </p:sp>
      <p:sp>
        <p:nvSpPr>
          <p:cNvPr id="301" name="Google Shape;301;p32"/>
          <p:cNvSpPr/>
          <p:nvPr/>
        </p:nvSpPr>
        <p:spPr>
          <a:xfrm>
            <a:off x="976400" y="2571750"/>
            <a:ext cx="2505900" cy="4926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Started on Merrem</a:t>
            </a:r>
            <a:endParaRPr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32"/>
          <p:cNvSpPr/>
          <p:nvPr/>
        </p:nvSpPr>
        <p:spPr>
          <a:xfrm>
            <a:off x="976400" y="3311850"/>
            <a:ext cx="2505900" cy="6657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GI said maybe cholangitis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308" name="Google Shape;308;p33"/>
          <p:cNvSpPr txBox="1"/>
          <p:nvPr>
            <p:ph idx="1" type="body"/>
          </p:nvPr>
        </p:nvSpPr>
        <p:spPr>
          <a:xfrm>
            <a:off x="729325" y="1393075"/>
            <a:ext cx="3471900" cy="17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Blood Cx</a:t>
            </a:r>
            <a:r>
              <a:rPr lang="en"/>
              <a:t>: </a:t>
            </a:r>
            <a:r>
              <a:rPr b="1" i="1" lang="en">
                <a:solidFill>
                  <a:srgbClr val="DF382C"/>
                </a:solidFill>
              </a:rPr>
              <a:t>Cronobacter sakazakii</a:t>
            </a:r>
            <a:endParaRPr b="1" i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Urine Cx</a:t>
            </a:r>
            <a:r>
              <a:rPr lang="en"/>
              <a:t>: E coli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Repeat CT A/P: unchanged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48h BCx cleared</a:t>
            </a:r>
            <a:endParaRPr/>
          </a:p>
        </p:txBody>
      </p:sp>
      <p:sp>
        <p:nvSpPr>
          <p:cNvPr id="309" name="Google Shape;309;p33"/>
          <p:cNvSpPr/>
          <p:nvPr/>
        </p:nvSpPr>
        <p:spPr>
          <a:xfrm>
            <a:off x="976400" y="3175000"/>
            <a:ext cx="2505900" cy="16080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Merrem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↓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Levaquin + Flagyl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x10 d for cholangitis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↓</a:t>
            </a:r>
            <a:endParaRPr b="1"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Bactrim + Flagyl</a:t>
            </a:r>
            <a:endParaRPr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0" name="Google Shape;3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625" y="1711175"/>
            <a:ext cx="3600450" cy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 txBox="1"/>
          <p:nvPr>
            <p:ph idx="1" type="body"/>
          </p:nvPr>
        </p:nvSpPr>
        <p:spPr>
          <a:xfrm>
            <a:off x="6643675" y="1460675"/>
            <a:ext cx="19902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en">
                <a:solidFill>
                  <a:srgbClr val="DF382C"/>
                </a:solidFill>
              </a:rPr>
              <a:t>Cronobacter sakazakii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317" name="Google Shape;317;p34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34"/>
          <p:cNvPicPr preferRelativeResize="0"/>
          <p:nvPr/>
        </p:nvPicPr>
        <p:blipFill rotWithShape="1">
          <a:blip r:embed="rId3">
            <a:alphaModFix/>
          </a:blip>
          <a:srcRect b="12186" l="11704" r="11796" t="11791"/>
          <a:stretch/>
        </p:blipFill>
        <p:spPr>
          <a:xfrm>
            <a:off x="5681275" y="1322450"/>
            <a:ext cx="2279700" cy="226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Cronobacter sakazakii</a:t>
            </a:r>
            <a:endParaRPr i="1"/>
          </a:p>
        </p:txBody>
      </p:sp>
      <p:sp>
        <p:nvSpPr>
          <p:cNvPr id="324" name="Google Shape;324;p35"/>
          <p:cNvSpPr txBox="1"/>
          <p:nvPr>
            <p:ph idx="2" type="body"/>
          </p:nvPr>
        </p:nvSpPr>
        <p:spPr>
          <a:xfrm>
            <a:off x="5174225" y="1352625"/>
            <a:ext cx="3374400" cy="33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400"/>
              <a:t>Objectives:</a:t>
            </a:r>
            <a:endParaRPr b="1"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Describe the </a:t>
            </a:r>
            <a:r>
              <a:rPr b="1" lang="en" sz="1400"/>
              <a:t>microbiology</a:t>
            </a:r>
            <a:r>
              <a:rPr lang="en" sz="1400"/>
              <a:t> (</a:t>
            </a:r>
            <a:r>
              <a:rPr i="1" lang="en" sz="1400"/>
              <a:t>and </a:t>
            </a:r>
            <a:r>
              <a:rPr i="1" lang="en" sz="1400"/>
              <a:t>disturbing taxonomy</a:t>
            </a:r>
            <a:r>
              <a:rPr lang="en" sz="1400"/>
              <a:t>) </a:t>
            </a:r>
            <a:r>
              <a:rPr lang="en" sz="1400"/>
              <a:t>of Cronobacter sakazakii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Compare the </a:t>
            </a:r>
            <a:r>
              <a:rPr b="1" lang="en" sz="1400"/>
              <a:t>clinical manifestations &amp; risk factors </a:t>
            </a:r>
            <a:r>
              <a:rPr lang="en" sz="1400"/>
              <a:t>in neonates &amp; adults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Review the </a:t>
            </a:r>
            <a:r>
              <a:rPr b="1" lang="en" sz="1400"/>
              <a:t>unique methods of resistance</a:t>
            </a:r>
            <a:r>
              <a:rPr lang="en" sz="1400"/>
              <a:t> that makes it a food borne pathogen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200"/>
              </a:spcAft>
              <a:buSzPts val="1400"/>
              <a:buChar char="●"/>
            </a:pPr>
            <a:r>
              <a:rPr lang="en" sz="1400"/>
              <a:t>Discuss the </a:t>
            </a:r>
            <a:r>
              <a:rPr lang="en" sz="1400"/>
              <a:t>possibility</a:t>
            </a:r>
            <a:r>
              <a:rPr lang="en" sz="1400"/>
              <a:t> of </a:t>
            </a:r>
            <a:r>
              <a:rPr b="1" lang="en" sz="1400"/>
              <a:t>nosocomial</a:t>
            </a:r>
            <a:r>
              <a:rPr b="1" lang="en" sz="1400"/>
              <a:t> spread </a:t>
            </a:r>
            <a:r>
              <a:rPr lang="en" sz="1400"/>
              <a:t>in adults</a:t>
            </a:r>
            <a:endParaRPr b="1" sz="1400"/>
          </a:p>
        </p:txBody>
      </p:sp>
      <p:pic>
        <p:nvPicPr>
          <p:cNvPr id="325" name="Google Shape;325;p35"/>
          <p:cNvPicPr preferRelativeResize="0"/>
          <p:nvPr/>
        </p:nvPicPr>
        <p:blipFill rotWithShape="1">
          <a:blip r:embed="rId3">
            <a:alphaModFix/>
          </a:blip>
          <a:srcRect b="12186" l="11704" r="11796" t="11791"/>
          <a:stretch/>
        </p:blipFill>
        <p:spPr>
          <a:xfrm>
            <a:off x="7683800" y="102225"/>
            <a:ext cx="1300500" cy="129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Microbiology &amp; taxonomy</a:t>
            </a:r>
            <a:endParaRPr/>
          </a:p>
        </p:txBody>
      </p:sp>
      <p:sp>
        <p:nvSpPr>
          <p:cNvPr id="331" name="Google Shape;331;p36"/>
          <p:cNvSpPr txBox="1"/>
          <p:nvPr>
            <p:ph idx="1" type="body"/>
          </p:nvPr>
        </p:nvSpPr>
        <p:spPr>
          <a:xfrm>
            <a:off x="729325" y="1393075"/>
            <a:ext cx="4248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Gram negative rod</a:t>
            </a:r>
            <a:r>
              <a:rPr lang="en" sz="1400"/>
              <a:t> in Enterobacteriaceae family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Unique in its </a:t>
            </a:r>
            <a:r>
              <a:rPr b="1" lang="en" sz="1400">
                <a:solidFill>
                  <a:srgbClr val="DF382C"/>
                </a:solidFill>
              </a:rPr>
              <a:t>xerotolerance</a:t>
            </a:r>
            <a:r>
              <a:rPr lang="en" sz="1400"/>
              <a:t>, meaning it can survive in </a:t>
            </a:r>
            <a:r>
              <a:rPr b="1" lang="en" sz="1400">
                <a:solidFill>
                  <a:srgbClr val="3B71CA"/>
                </a:solidFill>
              </a:rPr>
              <a:t>dried food</a:t>
            </a:r>
            <a:r>
              <a:rPr lang="en" sz="1400"/>
              <a:t> (milk, baby formula) [1.1]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Formerly known as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 sz="1400"/>
              <a:t>Enterobacter sakazakii complex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“</a:t>
            </a:r>
            <a:r>
              <a:rPr b="1" lang="en" sz="1400"/>
              <a:t>yellow-pigmented E. cloacae</a:t>
            </a:r>
            <a:r>
              <a:rPr lang="en" sz="1400"/>
              <a:t>”</a:t>
            </a:r>
            <a:endParaRPr sz="14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36"/>
          <p:cNvPicPr preferRelativeResize="0"/>
          <p:nvPr/>
        </p:nvPicPr>
        <p:blipFill rotWithShape="1">
          <a:blip r:embed="rId3">
            <a:alphaModFix/>
          </a:blip>
          <a:srcRect b="10313" l="0" r="0" t="0"/>
          <a:stretch/>
        </p:blipFill>
        <p:spPr>
          <a:xfrm>
            <a:off x="5277950" y="788625"/>
            <a:ext cx="3315026" cy="39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Microbiology &amp; taxonomy</a:t>
            </a:r>
            <a:endParaRPr/>
          </a:p>
        </p:txBody>
      </p:sp>
      <p:sp>
        <p:nvSpPr>
          <p:cNvPr id="338" name="Google Shape;338;p37"/>
          <p:cNvSpPr txBox="1"/>
          <p:nvPr>
            <p:ph idx="1" type="body"/>
          </p:nvPr>
        </p:nvSpPr>
        <p:spPr>
          <a:xfrm>
            <a:off x="729325" y="1393075"/>
            <a:ext cx="4248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Gram negative rod</a:t>
            </a:r>
            <a:r>
              <a:rPr lang="en" sz="1400"/>
              <a:t> in Enterobacteriaceae family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Unique in its </a:t>
            </a:r>
            <a:r>
              <a:rPr b="1" lang="en" sz="1400">
                <a:solidFill>
                  <a:srgbClr val="DF382C"/>
                </a:solidFill>
              </a:rPr>
              <a:t>xerotolerance</a:t>
            </a:r>
            <a:r>
              <a:rPr lang="en" sz="1400"/>
              <a:t>, meaning it can survive in </a:t>
            </a:r>
            <a:r>
              <a:rPr b="1" lang="en" sz="1400">
                <a:solidFill>
                  <a:srgbClr val="3B71CA"/>
                </a:solidFill>
              </a:rPr>
              <a:t>dried food</a:t>
            </a:r>
            <a:r>
              <a:rPr lang="en" sz="1400"/>
              <a:t> (milk, baby formula) [1.1]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Formerly known as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 sz="1400"/>
              <a:t>Enterobacter sakazakii complex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“</a:t>
            </a:r>
            <a:r>
              <a:rPr b="1" lang="en" sz="1400"/>
              <a:t>yellow-pigmented E. cloacae</a:t>
            </a:r>
            <a:r>
              <a:rPr lang="en" sz="1400"/>
              <a:t>”</a:t>
            </a:r>
            <a:endParaRPr sz="14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37"/>
          <p:cNvPicPr preferRelativeResize="0"/>
          <p:nvPr/>
        </p:nvPicPr>
        <p:blipFill rotWithShape="1">
          <a:blip r:embed="rId3">
            <a:alphaModFix/>
          </a:blip>
          <a:srcRect b="0" l="26459" r="0" t="0"/>
          <a:stretch/>
        </p:blipFill>
        <p:spPr>
          <a:xfrm>
            <a:off x="5111300" y="1168050"/>
            <a:ext cx="3378248" cy="30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7"/>
          <p:cNvSpPr/>
          <p:nvPr/>
        </p:nvSpPr>
        <p:spPr>
          <a:xfrm>
            <a:off x="1164325" y="3879200"/>
            <a:ext cx="3378300" cy="817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Named after </a:t>
            </a: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Cronus </a:t>
            </a: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(Titan in greek mythology) who </a:t>
            </a: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devoured his children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Cronobacter in infants</a:t>
            </a:r>
            <a:endParaRPr/>
          </a:p>
        </p:txBody>
      </p:sp>
      <p:sp>
        <p:nvSpPr>
          <p:cNvPr id="346" name="Google Shape;346;p38"/>
          <p:cNvSpPr txBox="1"/>
          <p:nvPr>
            <p:ph idx="1" type="body"/>
          </p:nvPr>
        </p:nvSpPr>
        <p:spPr>
          <a:xfrm>
            <a:off x="729450" y="1393075"/>
            <a:ext cx="7688700" cy="34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Most notorious association for Cronobacter is association with </a:t>
            </a:r>
            <a:r>
              <a:rPr b="1" lang="en" sz="1500">
                <a:solidFill>
                  <a:srgbClr val="DF382C"/>
                </a:solidFill>
              </a:rPr>
              <a:t>baby formula</a:t>
            </a:r>
            <a:r>
              <a:rPr b="1" lang="en" sz="1500"/>
              <a:t> &amp; infants </a:t>
            </a:r>
            <a:r>
              <a:rPr lang="en" sz="1500"/>
              <a:t>[1.2]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May cause </a:t>
            </a:r>
            <a:r>
              <a:rPr b="1" lang="en" sz="1500">
                <a:solidFill>
                  <a:srgbClr val="3B71CA"/>
                </a:solidFill>
              </a:rPr>
              <a:t>bacteremia</a:t>
            </a:r>
            <a:r>
              <a:rPr lang="en" sz="1500"/>
              <a:t>, </a:t>
            </a:r>
            <a:r>
              <a:rPr b="1" lang="en" sz="1500">
                <a:solidFill>
                  <a:srgbClr val="3B71CA"/>
                </a:solidFill>
              </a:rPr>
              <a:t>meningitis </a:t>
            </a:r>
            <a:r>
              <a:rPr lang="en" sz="1500"/>
              <a:t>and </a:t>
            </a:r>
            <a:r>
              <a:rPr b="1" lang="en" sz="1500"/>
              <a:t>necrotizing enterocolitis</a:t>
            </a:r>
            <a:endParaRPr b="1"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CDC estimates </a:t>
            </a:r>
            <a:r>
              <a:rPr b="1" lang="en" sz="1500"/>
              <a:t>2-4 cases per year</a:t>
            </a:r>
            <a:r>
              <a:rPr lang="en" sz="1500"/>
              <a:t> [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source</a:t>
            </a:r>
            <a:r>
              <a:rPr lang="en" sz="1500"/>
              <a:t>]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But n</a:t>
            </a:r>
            <a:r>
              <a:rPr lang="en" sz="1500"/>
              <a:t>ot a reportable disease in all states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In infants with invasive infections: </a:t>
            </a:r>
            <a:r>
              <a:rPr lang="en" sz="1500">
                <a:solidFill>
                  <a:schemeClr val="lt1"/>
                </a:solidFill>
              </a:rPr>
              <a:t>[1.2] 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b="1" lang="en" sz="1500">
                <a:solidFill>
                  <a:schemeClr val="lt1"/>
                </a:solidFill>
              </a:rPr>
              <a:t>20-40% case fatality rate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78% had powdered formula exposure</a:t>
            </a:r>
            <a:endParaRPr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In the US, most cases are community onset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In part because hospitals stopped using powdered formula inpatient after a 2001 outbreak </a:t>
            </a:r>
            <a:r>
              <a:rPr lang="en" sz="1500">
                <a:solidFill>
                  <a:schemeClr val="lt1"/>
                </a:solidFill>
              </a:rPr>
              <a:t>at NICU in Tennessee 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Cronobacter in infants</a:t>
            </a:r>
            <a:endParaRPr/>
          </a:p>
        </p:txBody>
      </p:sp>
      <p:sp>
        <p:nvSpPr>
          <p:cNvPr id="352" name="Google Shape;352;p39"/>
          <p:cNvSpPr txBox="1"/>
          <p:nvPr>
            <p:ph idx="1" type="body"/>
          </p:nvPr>
        </p:nvSpPr>
        <p:spPr>
          <a:xfrm>
            <a:off x="729450" y="1393075"/>
            <a:ext cx="7688700" cy="34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Most notorious association for Cronobacter is association with </a:t>
            </a:r>
            <a:r>
              <a:rPr b="1" lang="en" sz="1500">
                <a:solidFill>
                  <a:srgbClr val="DF382C"/>
                </a:solidFill>
              </a:rPr>
              <a:t>baby formula</a:t>
            </a:r>
            <a:r>
              <a:rPr b="1" lang="en" sz="1500"/>
              <a:t> &amp; infants </a:t>
            </a:r>
            <a:r>
              <a:rPr lang="en" sz="1500"/>
              <a:t>[1.2]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May cause </a:t>
            </a:r>
            <a:r>
              <a:rPr b="1" lang="en" sz="1500"/>
              <a:t>bacteremia</a:t>
            </a:r>
            <a:r>
              <a:rPr lang="en" sz="1500"/>
              <a:t>, </a:t>
            </a:r>
            <a:r>
              <a:rPr b="1" lang="en" sz="1500"/>
              <a:t>meningitis </a:t>
            </a:r>
            <a:r>
              <a:rPr lang="en" sz="1500"/>
              <a:t>and necrotizing enterocolitis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CDC estimates 2-4 cases per year [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source</a:t>
            </a:r>
            <a:r>
              <a:rPr lang="en" sz="1500"/>
              <a:t>]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But not a reportable disease in all states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infants with invasive infections: [1.2]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lang="en" sz="1500">
                <a:solidFill>
                  <a:srgbClr val="DF382C"/>
                </a:solidFill>
              </a:rPr>
              <a:t>20-40%</a:t>
            </a:r>
            <a:r>
              <a:rPr b="1" lang="en" sz="1500"/>
              <a:t> case fatality rate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78% had powdered formula exposure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the US, most cases are </a:t>
            </a:r>
            <a:r>
              <a:rPr b="1" lang="en" sz="1500"/>
              <a:t>community onset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In part because hospitals stopped using powdered formula inpatient after a 2001 outbreak at NICU in Tennessee </a:t>
            </a:r>
            <a:endParaRPr sz="1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0"/>
          <p:cNvSpPr txBox="1"/>
          <p:nvPr>
            <p:ph idx="1" type="body"/>
          </p:nvPr>
        </p:nvSpPr>
        <p:spPr>
          <a:xfrm>
            <a:off x="724950" y="4270875"/>
            <a:ext cx="7697400" cy="5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Reported invasive Cronobacter infections among infants, United States, 1979–2018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Strysko et al (Emerging Infectious Diseases, 2020) [1.2]</a:t>
            </a:r>
            <a:endParaRPr/>
          </a:p>
        </p:txBody>
      </p:sp>
      <p:pic>
        <p:nvPicPr>
          <p:cNvPr id="358" name="Google Shape;3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7250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Cronobacter in adults</a:t>
            </a:r>
            <a:endParaRPr/>
          </a:p>
        </p:txBody>
      </p:sp>
      <p:sp>
        <p:nvSpPr>
          <p:cNvPr id="364" name="Google Shape;364;p41"/>
          <p:cNvSpPr txBox="1"/>
          <p:nvPr>
            <p:ph idx="1" type="body"/>
          </p:nvPr>
        </p:nvSpPr>
        <p:spPr>
          <a:xfrm>
            <a:off x="729450" y="1393075"/>
            <a:ext cx="4965000" cy="3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Case reports/series in adults </a:t>
            </a:r>
            <a:r>
              <a:rPr lang="en" sz="1500">
                <a:solidFill>
                  <a:schemeClr val="accent1"/>
                </a:solidFill>
              </a:rPr>
              <a:t>[1.3] </a:t>
            </a:r>
            <a:r>
              <a:rPr lang="en" sz="1500">
                <a:solidFill>
                  <a:schemeClr val="accent1"/>
                </a:solidFill>
              </a:rPr>
              <a:t>[1.5]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Bacteremia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Hepatobiliary infection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UTI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Osteomyelitis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Aspiration pneumonia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b="1" lang="en" sz="1500">
                <a:solidFill>
                  <a:schemeClr val="lt1"/>
                </a:solidFill>
              </a:rPr>
              <a:t>Empiric treatment</a:t>
            </a:r>
            <a:r>
              <a:rPr lang="en" sz="1500">
                <a:solidFill>
                  <a:schemeClr val="lt1"/>
                </a:solidFill>
              </a:rPr>
              <a:t>: depends on which study you read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Most say it's </a:t>
            </a:r>
            <a:r>
              <a:rPr b="1" lang="en" sz="1500">
                <a:solidFill>
                  <a:schemeClr val="lt1"/>
                </a:solidFill>
              </a:rPr>
              <a:t>more friendly than other Enterobacteriaceae</a:t>
            </a:r>
            <a:r>
              <a:rPr lang="en" sz="1500">
                <a:solidFill>
                  <a:schemeClr val="lt1"/>
                </a:solidFill>
              </a:rPr>
              <a:t> [1.4]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But some say high rates of resistance to ampicillin &amp; cephalosporins [1.3]</a:t>
            </a:r>
            <a:r>
              <a:rPr lang="en" sz="1500"/>
              <a:t> </a:t>
            </a:r>
            <a:endParaRPr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</a:t>
            </a:r>
            <a:r>
              <a:rPr b="1" lang="en" sz="1400">
                <a:solidFill>
                  <a:srgbClr val="2D6987"/>
                </a:solidFill>
              </a:rPr>
              <a:t> y/o F</a:t>
            </a:r>
            <a:r>
              <a:rPr lang="en" sz="1400"/>
              <a:t> with PMH including colorectal cancer w/ liver mets (on </a:t>
            </a:r>
            <a:r>
              <a:rPr lang="en" sz="1400"/>
              <a:t>fruquintinib</a:t>
            </a:r>
            <a:r>
              <a:rPr lang="en" sz="1400"/>
              <a:t>), recurrent ESBL UTIs p/w </a:t>
            </a:r>
            <a:r>
              <a:rPr b="1" lang="en" sz="1400">
                <a:solidFill>
                  <a:srgbClr val="DC4C64"/>
                </a:solidFill>
              </a:rPr>
              <a:t>epigastric / left flank pain</a:t>
            </a:r>
            <a:endParaRPr sz="1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Cronobacter in adults</a:t>
            </a:r>
            <a:endParaRPr/>
          </a:p>
        </p:txBody>
      </p:sp>
      <p:sp>
        <p:nvSpPr>
          <p:cNvPr id="370" name="Google Shape;370;p42"/>
          <p:cNvSpPr txBox="1"/>
          <p:nvPr>
            <p:ph idx="1" type="body"/>
          </p:nvPr>
        </p:nvSpPr>
        <p:spPr>
          <a:xfrm>
            <a:off x="729450" y="1393075"/>
            <a:ext cx="4965000" cy="3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Case reports/series in adults </a:t>
            </a:r>
            <a:r>
              <a:rPr lang="en" sz="1500">
                <a:solidFill>
                  <a:schemeClr val="accent1"/>
                </a:solidFill>
              </a:rPr>
              <a:t>[1.3] [1.5]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Bacteremia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Hepatobiliary infection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UTI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Osteomyelitis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Aspiration pneumonia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b="1" lang="en" sz="1500">
                <a:solidFill>
                  <a:schemeClr val="lt1"/>
                </a:solidFill>
              </a:rPr>
              <a:t>Empiric treatment</a:t>
            </a:r>
            <a:r>
              <a:rPr lang="en" sz="1500">
                <a:solidFill>
                  <a:schemeClr val="lt1"/>
                </a:solidFill>
              </a:rPr>
              <a:t>: depends on which study you read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Most say it's </a:t>
            </a:r>
            <a:r>
              <a:rPr b="1" lang="en" sz="1500">
                <a:solidFill>
                  <a:schemeClr val="lt1"/>
                </a:solidFill>
              </a:rPr>
              <a:t>more friendly than other Enterobacteriaceae</a:t>
            </a:r>
            <a:r>
              <a:rPr lang="en" sz="1500">
                <a:solidFill>
                  <a:schemeClr val="lt1"/>
                </a:solidFill>
              </a:rPr>
              <a:t> [1.4]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But some say high rates of resistance to ampicillin &amp; cephalosporins [1.3]</a:t>
            </a:r>
            <a:r>
              <a:rPr lang="en" sz="1500"/>
              <a:t> </a:t>
            </a:r>
            <a:endParaRPr sz="1500"/>
          </a:p>
        </p:txBody>
      </p:sp>
      <p:sp>
        <p:nvSpPr>
          <p:cNvPr id="371" name="Google Shape;371;p42"/>
          <p:cNvSpPr/>
          <p:nvPr/>
        </p:nvSpPr>
        <p:spPr>
          <a:xfrm>
            <a:off x="5694450" y="1393075"/>
            <a:ext cx="2662800" cy="15873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Risk factors</a:t>
            </a:r>
            <a:endParaRPr b="1" sz="15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Age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Malignancy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Transplant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Steroids, DM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Cirrhosis, EtOH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Cronobacter in adults</a:t>
            </a:r>
            <a:endParaRPr/>
          </a:p>
        </p:txBody>
      </p:sp>
      <p:sp>
        <p:nvSpPr>
          <p:cNvPr id="377" name="Google Shape;377;p43"/>
          <p:cNvSpPr txBox="1"/>
          <p:nvPr>
            <p:ph idx="1" type="body"/>
          </p:nvPr>
        </p:nvSpPr>
        <p:spPr>
          <a:xfrm>
            <a:off x="729450" y="1393075"/>
            <a:ext cx="4965000" cy="3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Case reports/series in adults </a:t>
            </a:r>
            <a:r>
              <a:rPr lang="en" sz="1500">
                <a:solidFill>
                  <a:schemeClr val="accent1"/>
                </a:solidFill>
              </a:rPr>
              <a:t>[1.3] [1.5]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Bacteremia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Hepatobiliary infection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UTI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Osteomyelitis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Aspiration pneumonia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Empiric treatment</a:t>
            </a:r>
            <a:r>
              <a:rPr lang="en" sz="1500"/>
              <a:t>: depends on which study you read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Most say it's </a:t>
            </a:r>
            <a:r>
              <a:rPr b="1" lang="en" sz="1500">
                <a:solidFill>
                  <a:srgbClr val="356635"/>
                </a:solidFill>
              </a:rPr>
              <a:t>more friendly</a:t>
            </a:r>
            <a:r>
              <a:rPr b="1" lang="en" sz="1500"/>
              <a:t> than other Enterobacteriaceae</a:t>
            </a:r>
            <a:r>
              <a:rPr lang="en" sz="1500"/>
              <a:t> [1.4]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But some say high rates of resistance to ampicillin &amp; cephalosporins [1.3] </a:t>
            </a:r>
            <a:endParaRPr sz="1500"/>
          </a:p>
        </p:txBody>
      </p:sp>
      <p:sp>
        <p:nvSpPr>
          <p:cNvPr id="378" name="Google Shape;378;p43"/>
          <p:cNvSpPr/>
          <p:nvPr/>
        </p:nvSpPr>
        <p:spPr>
          <a:xfrm>
            <a:off x="5694450" y="1393075"/>
            <a:ext cx="2662800" cy="15873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Risk factors</a:t>
            </a:r>
            <a:endParaRPr b="1" sz="15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Age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Malignancy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Transplant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Steroids, DM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3B71CA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Cirrhosis, EtOH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nosocomial infection in adults too?</a:t>
            </a:r>
            <a:endParaRPr/>
          </a:p>
        </p:txBody>
      </p:sp>
      <p:sp>
        <p:nvSpPr>
          <p:cNvPr id="384" name="Google Shape;384;p44"/>
          <p:cNvSpPr txBox="1"/>
          <p:nvPr>
            <p:ph idx="1" type="body"/>
          </p:nvPr>
        </p:nvSpPr>
        <p:spPr>
          <a:xfrm>
            <a:off x="729450" y="1393075"/>
            <a:ext cx="76887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 one study of 536 patients (321 admitted, 215 outpatient) in Slovakia, Cronobacter strains were isolated from throat &amp; sputum samples of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DF382C"/>
                </a:solidFill>
              </a:rPr>
              <a:t>5.3%</a:t>
            </a:r>
            <a:r>
              <a:rPr lang="en" sz="1500"/>
              <a:t> of </a:t>
            </a:r>
            <a:r>
              <a:rPr b="1" lang="en" sz="1500"/>
              <a:t>patients admitted</a:t>
            </a:r>
            <a:r>
              <a:rPr lang="en" sz="1500"/>
              <a:t> to the hospital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356635"/>
                </a:solidFill>
              </a:rPr>
              <a:t>None </a:t>
            </a:r>
            <a:r>
              <a:rPr lang="en" sz="1500"/>
              <a:t>of the </a:t>
            </a:r>
            <a:r>
              <a:rPr b="1" lang="en" sz="1500">
                <a:solidFill>
                  <a:srgbClr val="356635"/>
                </a:solidFill>
              </a:rPr>
              <a:t>outpatients</a:t>
            </a:r>
            <a:endParaRPr b="1" sz="1500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The highest proportion of patients testing positive were in the </a:t>
            </a:r>
            <a:r>
              <a:rPr b="1" lang="en" sz="1500">
                <a:solidFill>
                  <a:schemeClr val="lt1"/>
                </a:solidFill>
              </a:rPr>
              <a:t>neurology department</a:t>
            </a:r>
            <a:r>
              <a:rPr lang="en" sz="1500">
                <a:solidFill>
                  <a:schemeClr val="lt1"/>
                </a:solidFill>
              </a:rPr>
              <a:t> (16.7%, n=9), with 8 of these patients being in the </a:t>
            </a:r>
            <a:r>
              <a:rPr b="1" lang="en" sz="1500">
                <a:solidFill>
                  <a:schemeClr val="lt1"/>
                </a:solidFill>
              </a:rPr>
              <a:t>neuro ICU</a:t>
            </a:r>
            <a:endParaRPr b="1"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Previous studies also found </a:t>
            </a:r>
            <a:r>
              <a:rPr b="1" lang="en" sz="1500">
                <a:solidFill>
                  <a:schemeClr val="lt1"/>
                </a:solidFill>
              </a:rPr>
              <a:t>disproportionately high rates</a:t>
            </a:r>
            <a:r>
              <a:rPr lang="en" sz="1500">
                <a:solidFill>
                  <a:schemeClr val="lt1"/>
                </a:solidFill>
              </a:rPr>
              <a:t> in the mouths of </a:t>
            </a:r>
            <a:r>
              <a:rPr b="1" lang="en" sz="1500">
                <a:solidFill>
                  <a:schemeClr val="lt1"/>
                </a:solidFill>
              </a:rPr>
              <a:t>stroke patients</a:t>
            </a:r>
            <a:endParaRPr b="1"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Perhaps due to impaired swallowing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nosocomial infection in adults too?</a:t>
            </a:r>
            <a:endParaRPr/>
          </a:p>
        </p:txBody>
      </p:sp>
      <p:sp>
        <p:nvSpPr>
          <p:cNvPr id="390" name="Google Shape;390;p45"/>
          <p:cNvSpPr txBox="1"/>
          <p:nvPr>
            <p:ph idx="1" type="body"/>
          </p:nvPr>
        </p:nvSpPr>
        <p:spPr>
          <a:xfrm>
            <a:off x="729450" y="1393075"/>
            <a:ext cx="76887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 one study of 536 patients (321 admitted, 215 outpatient) in Slovakia, Cronobacter strains were isolated from throat &amp; sputum samples of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DF382C"/>
                </a:solidFill>
              </a:rPr>
              <a:t>5.3%</a:t>
            </a:r>
            <a:r>
              <a:rPr lang="en" sz="1500"/>
              <a:t> of </a:t>
            </a:r>
            <a:r>
              <a:rPr b="1" lang="en" sz="1500"/>
              <a:t>patients admitted</a:t>
            </a:r>
            <a:r>
              <a:rPr lang="en" sz="1500"/>
              <a:t> to the hospital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356635"/>
                </a:solidFill>
              </a:rPr>
              <a:t>None </a:t>
            </a:r>
            <a:r>
              <a:rPr lang="en" sz="1500"/>
              <a:t>of the </a:t>
            </a:r>
            <a:r>
              <a:rPr b="1" lang="en" sz="1500">
                <a:solidFill>
                  <a:srgbClr val="356635"/>
                </a:solidFill>
              </a:rPr>
              <a:t>outpatients</a:t>
            </a:r>
            <a:endParaRPr b="1" sz="1500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The highest proportion of patients testing positive were in the </a:t>
            </a:r>
            <a:r>
              <a:rPr b="1" lang="en" sz="1500"/>
              <a:t>neurology department</a:t>
            </a:r>
            <a:r>
              <a:rPr lang="en" sz="1500"/>
              <a:t> (16.7%, n=9), with 8 of these patients being in the </a:t>
            </a:r>
            <a:r>
              <a:rPr b="1" lang="en" sz="1500">
                <a:solidFill>
                  <a:srgbClr val="DF382C"/>
                </a:solidFill>
              </a:rPr>
              <a:t>neuro ICU</a:t>
            </a:r>
            <a:endParaRPr b="1" sz="1500">
              <a:solidFill>
                <a:srgbClr val="DF382C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Previous studies also found </a:t>
            </a:r>
            <a:r>
              <a:rPr b="1" lang="en" sz="1500">
                <a:solidFill>
                  <a:schemeClr val="lt1"/>
                </a:solidFill>
              </a:rPr>
              <a:t>disproportionately high rates</a:t>
            </a:r>
            <a:r>
              <a:rPr lang="en" sz="1500">
                <a:solidFill>
                  <a:schemeClr val="lt1"/>
                </a:solidFill>
              </a:rPr>
              <a:t> in the mouths of </a:t>
            </a:r>
            <a:r>
              <a:rPr b="1" lang="en" sz="1500">
                <a:solidFill>
                  <a:schemeClr val="lt1"/>
                </a:solidFill>
              </a:rPr>
              <a:t>stroke patients</a:t>
            </a:r>
            <a:endParaRPr b="1"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Perhaps due to impaired swallowing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lang="en"/>
              <a:t>nosocomial</a:t>
            </a:r>
            <a:r>
              <a:rPr lang="en"/>
              <a:t> infection in adults too?</a:t>
            </a:r>
            <a:endParaRPr/>
          </a:p>
        </p:txBody>
      </p:sp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729450" y="1393075"/>
            <a:ext cx="76887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 one study of 536 patients (</a:t>
            </a:r>
            <a:r>
              <a:rPr lang="en" sz="1500"/>
              <a:t>321 admitted, 215 outpatient) in Slovakia, Cronobacter strains were isolated from throat &amp; sputum samples of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DF382C"/>
                </a:solidFill>
              </a:rPr>
              <a:t>5.3%</a:t>
            </a:r>
            <a:r>
              <a:rPr lang="en" sz="1500"/>
              <a:t> of </a:t>
            </a:r>
            <a:r>
              <a:rPr b="1" lang="en" sz="1500"/>
              <a:t>patients admitted</a:t>
            </a:r>
            <a:r>
              <a:rPr lang="en" sz="1500"/>
              <a:t> to the hospital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356635"/>
                </a:solidFill>
              </a:rPr>
              <a:t>None </a:t>
            </a:r>
            <a:r>
              <a:rPr lang="en" sz="1500"/>
              <a:t>of the </a:t>
            </a:r>
            <a:r>
              <a:rPr b="1" lang="en" sz="1500">
                <a:solidFill>
                  <a:srgbClr val="356635"/>
                </a:solidFill>
              </a:rPr>
              <a:t>outpatients</a:t>
            </a:r>
            <a:endParaRPr b="1" sz="1500">
              <a:solidFill>
                <a:srgbClr val="35663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The highest proportion of patients testing positive were in the </a:t>
            </a:r>
            <a:r>
              <a:rPr b="1" lang="en" sz="1500"/>
              <a:t>neurology department</a:t>
            </a:r>
            <a:r>
              <a:rPr lang="en" sz="1500"/>
              <a:t> (16.7%, n=9), with 8 of these patients being in the </a:t>
            </a:r>
            <a:r>
              <a:rPr b="1" lang="en" sz="1500">
                <a:solidFill>
                  <a:srgbClr val="DF382C"/>
                </a:solidFill>
              </a:rPr>
              <a:t>neuro ICU</a:t>
            </a:r>
            <a:endParaRPr b="1" sz="1500">
              <a:solidFill>
                <a:srgbClr val="DF382C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Previous studies also found </a:t>
            </a:r>
            <a:r>
              <a:rPr b="1" lang="en" sz="1500"/>
              <a:t>disproportionately high rates</a:t>
            </a:r>
            <a:r>
              <a:rPr lang="en" sz="1500"/>
              <a:t> in the mouths of </a:t>
            </a:r>
            <a:r>
              <a:rPr b="1" lang="en" sz="1500">
                <a:solidFill>
                  <a:srgbClr val="DF382C"/>
                </a:solidFill>
              </a:rPr>
              <a:t>stroke patients</a:t>
            </a:r>
            <a:endParaRPr b="1" sz="1500">
              <a:solidFill>
                <a:srgbClr val="DF382C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Perhaps due to impaired swallowing</a:t>
            </a:r>
            <a:endParaRPr sz="1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nosocomial infection in adults too?</a:t>
            </a:r>
            <a:endParaRPr/>
          </a:p>
        </p:txBody>
      </p:sp>
      <p:sp>
        <p:nvSpPr>
          <p:cNvPr id="402" name="Google Shape;402;p47"/>
          <p:cNvSpPr txBox="1"/>
          <p:nvPr>
            <p:ph idx="1" type="body"/>
          </p:nvPr>
        </p:nvSpPr>
        <p:spPr>
          <a:xfrm>
            <a:off x="729450" y="1393075"/>
            <a:ext cx="54363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They did whole genome sequencing of their isolates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b="1" lang="en" sz="1500">
                <a:solidFill>
                  <a:schemeClr val="lt1"/>
                </a:solidFill>
              </a:rPr>
              <a:t>12/18 strains</a:t>
            </a:r>
            <a:r>
              <a:rPr lang="en" sz="1500">
                <a:solidFill>
                  <a:schemeClr val="lt1"/>
                </a:solidFill>
              </a:rPr>
              <a:t> belonged to a </a:t>
            </a:r>
            <a:r>
              <a:rPr b="1" lang="en" sz="1500">
                <a:solidFill>
                  <a:schemeClr val="lt1"/>
                </a:solidFill>
              </a:rPr>
              <a:t>single clonal complex</a:t>
            </a:r>
            <a:endParaRPr b="1" sz="1500">
              <a:solidFill>
                <a:schemeClr val="l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Some strains had </a:t>
            </a:r>
            <a:r>
              <a:rPr b="1" lang="en" sz="1500">
                <a:solidFill>
                  <a:schemeClr val="lt1"/>
                </a:solidFill>
              </a:rPr>
              <a:t>increased xerotolerance</a:t>
            </a:r>
            <a:r>
              <a:rPr lang="en" sz="1500">
                <a:solidFill>
                  <a:schemeClr val="lt1"/>
                </a:solidFill>
              </a:rPr>
              <a:t>, </a:t>
            </a:r>
            <a:r>
              <a:rPr b="1" lang="en" sz="1500">
                <a:solidFill>
                  <a:schemeClr val="lt1"/>
                </a:solidFill>
              </a:rPr>
              <a:t>thermotolerance</a:t>
            </a:r>
            <a:r>
              <a:rPr lang="en" sz="1500">
                <a:solidFill>
                  <a:schemeClr val="lt1"/>
                </a:solidFill>
              </a:rPr>
              <a:t>, and resistance to osmotic stress (all encoded by the </a:t>
            </a:r>
            <a:r>
              <a:rPr b="1" lang="en" sz="1500">
                <a:solidFill>
                  <a:schemeClr val="lt1"/>
                </a:solidFill>
              </a:rPr>
              <a:t>same genomic island</a:t>
            </a:r>
            <a:r>
              <a:rPr lang="en" sz="1500">
                <a:solidFill>
                  <a:schemeClr val="lt1"/>
                </a:solidFill>
              </a:rPr>
              <a:t>)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403" name="Google Shape;403;p47"/>
          <p:cNvPicPr preferRelativeResize="0"/>
          <p:nvPr/>
        </p:nvPicPr>
        <p:blipFill rotWithShape="1">
          <a:blip r:embed="rId3">
            <a:alphaModFix/>
          </a:blip>
          <a:srcRect b="46686" l="16816" r="17159" t="1748"/>
          <a:stretch/>
        </p:blipFill>
        <p:spPr>
          <a:xfrm>
            <a:off x="6165675" y="764037"/>
            <a:ext cx="2877975" cy="40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nosocomial infection in adults too?</a:t>
            </a:r>
            <a:endParaRPr/>
          </a:p>
        </p:txBody>
      </p:sp>
      <p:sp>
        <p:nvSpPr>
          <p:cNvPr id="409" name="Google Shape;409;p48"/>
          <p:cNvSpPr txBox="1"/>
          <p:nvPr>
            <p:ph idx="1" type="body"/>
          </p:nvPr>
        </p:nvSpPr>
        <p:spPr>
          <a:xfrm>
            <a:off x="729450" y="1393075"/>
            <a:ext cx="54363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They did whole genome sequencing of their isolates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3B71CA"/>
                </a:solidFill>
              </a:rPr>
              <a:t>12/18 strains</a:t>
            </a:r>
            <a:r>
              <a:rPr lang="en" sz="1500"/>
              <a:t> belonged to a </a:t>
            </a:r>
            <a:r>
              <a:rPr b="1" lang="en" sz="1500">
                <a:solidFill>
                  <a:srgbClr val="DF382C"/>
                </a:solidFill>
              </a:rPr>
              <a:t>single clonal complex</a:t>
            </a:r>
            <a:endParaRPr b="1" sz="1500">
              <a:solidFill>
                <a:srgbClr val="DF382C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Some strains had </a:t>
            </a:r>
            <a:r>
              <a:rPr b="1" lang="en" sz="1500">
                <a:solidFill>
                  <a:schemeClr val="lt1"/>
                </a:solidFill>
              </a:rPr>
              <a:t>increased xerotolerance</a:t>
            </a:r>
            <a:r>
              <a:rPr lang="en" sz="1500">
                <a:solidFill>
                  <a:schemeClr val="lt1"/>
                </a:solidFill>
              </a:rPr>
              <a:t>, </a:t>
            </a:r>
            <a:r>
              <a:rPr b="1" lang="en" sz="1500">
                <a:solidFill>
                  <a:schemeClr val="lt1"/>
                </a:solidFill>
              </a:rPr>
              <a:t>thermotolerance</a:t>
            </a:r>
            <a:r>
              <a:rPr lang="en" sz="1500">
                <a:solidFill>
                  <a:schemeClr val="lt1"/>
                </a:solidFill>
              </a:rPr>
              <a:t>, and resistance to osmotic stress (all encoded by the </a:t>
            </a:r>
            <a:r>
              <a:rPr b="1" lang="en" sz="1500">
                <a:solidFill>
                  <a:schemeClr val="lt1"/>
                </a:solidFill>
              </a:rPr>
              <a:t>same genomic island</a:t>
            </a:r>
            <a:r>
              <a:rPr lang="en" sz="1500">
                <a:solidFill>
                  <a:schemeClr val="lt1"/>
                </a:solidFill>
              </a:rPr>
              <a:t>)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410" name="Google Shape;410;p48"/>
          <p:cNvPicPr preferRelativeResize="0"/>
          <p:nvPr/>
        </p:nvPicPr>
        <p:blipFill rotWithShape="1">
          <a:blip r:embed="rId3">
            <a:alphaModFix/>
          </a:blip>
          <a:srcRect b="46686" l="16816" r="17159" t="1748"/>
          <a:stretch/>
        </p:blipFill>
        <p:spPr>
          <a:xfrm>
            <a:off x="6165675" y="764037"/>
            <a:ext cx="2877975" cy="40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nosocomial infection in adults too?</a:t>
            </a:r>
            <a:endParaRPr/>
          </a:p>
        </p:txBody>
      </p:sp>
      <p:sp>
        <p:nvSpPr>
          <p:cNvPr id="416" name="Google Shape;416;p49"/>
          <p:cNvSpPr txBox="1"/>
          <p:nvPr>
            <p:ph idx="1" type="body"/>
          </p:nvPr>
        </p:nvSpPr>
        <p:spPr>
          <a:xfrm>
            <a:off x="729450" y="1393075"/>
            <a:ext cx="54363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They did whole genome sequencing of their isolates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3B71CA"/>
                </a:solidFill>
              </a:rPr>
              <a:t>12/18 strains</a:t>
            </a:r>
            <a:r>
              <a:rPr lang="en" sz="1500"/>
              <a:t> belonged to a </a:t>
            </a:r>
            <a:r>
              <a:rPr b="1" lang="en" sz="1500">
                <a:solidFill>
                  <a:srgbClr val="DF382C"/>
                </a:solidFill>
              </a:rPr>
              <a:t>single clonal complex</a:t>
            </a:r>
            <a:endParaRPr b="1" sz="1500">
              <a:solidFill>
                <a:srgbClr val="DF382C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Some strains had </a:t>
            </a:r>
            <a:r>
              <a:rPr b="1" lang="en" sz="1500"/>
              <a:t>increased xerotolerance</a:t>
            </a:r>
            <a:r>
              <a:rPr lang="en" sz="1500"/>
              <a:t>, </a:t>
            </a:r>
            <a:r>
              <a:rPr b="1" lang="en" sz="1500"/>
              <a:t>thermotolerance</a:t>
            </a:r>
            <a:r>
              <a:rPr lang="en" sz="1500"/>
              <a:t>, and resistance to osmotic stress (all encoded by the </a:t>
            </a:r>
            <a:r>
              <a:rPr b="1" lang="en" sz="1500">
                <a:solidFill>
                  <a:srgbClr val="DF382C"/>
                </a:solidFill>
              </a:rPr>
              <a:t>same genomic island</a:t>
            </a:r>
            <a:r>
              <a:rPr lang="en" sz="1500"/>
              <a:t>)</a:t>
            </a:r>
            <a:endParaRPr sz="1500"/>
          </a:p>
        </p:txBody>
      </p:sp>
      <p:pic>
        <p:nvPicPr>
          <p:cNvPr id="417" name="Google Shape;417;p49"/>
          <p:cNvPicPr preferRelativeResize="0"/>
          <p:nvPr/>
        </p:nvPicPr>
        <p:blipFill rotWithShape="1">
          <a:blip r:embed="rId3">
            <a:alphaModFix/>
          </a:blip>
          <a:srcRect b="46686" l="16816" r="17159" t="1748"/>
          <a:stretch/>
        </p:blipFill>
        <p:spPr>
          <a:xfrm>
            <a:off x="6165675" y="764037"/>
            <a:ext cx="2877975" cy="40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nosocomial infection in adults too?</a:t>
            </a:r>
            <a:endParaRPr/>
          </a:p>
        </p:txBody>
      </p:sp>
      <p:sp>
        <p:nvSpPr>
          <p:cNvPr id="423" name="Google Shape;423;p50"/>
          <p:cNvSpPr txBox="1"/>
          <p:nvPr>
            <p:ph idx="1" type="body"/>
          </p:nvPr>
        </p:nvSpPr>
        <p:spPr>
          <a:xfrm>
            <a:off x="729450" y="1393075"/>
            <a:ext cx="54363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They did whole genome sequencing of their isolates [1.4]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solidFill>
                  <a:srgbClr val="3B71CA"/>
                </a:solidFill>
              </a:rPr>
              <a:t>12/18 strains</a:t>
            </a:r>
            <a:r>
              <a:rPr lang="en" sz="1500"/>
              <a:t> belonged to a </a:t>
            </a:r>
            <a:r>
              <a:rPr b="1" lang="en" sz="1500">
                <a:solidFill>
                  <a:srgbClr val="DF382C"/>
                </a:solidFill>
              </a:rPr>
              <a:t>single clonal complex</a:t>
            </a:r>
            <a:endParaRPr b="1" sz="1500">
              <a:solidFill>
                <a:srgbClr val="DF382C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Some strains had </a:t>
            </a:r>
            <a:r>
              <a:rPr b="1" lang="en" sz="1500"/>
              <a:t>increased xerotolerance</a:t>
            </a:r>
            <a:r>
              <a:rPr lang="en" sz="1500"/>
              <a:t>, </a:t>
            </a:r>
            <a:r>
              <a:rPr b="1" lang="en" sz="1500"/>
              <a:t>thermotolerance</a:t>
            </a:r>
            <a:r>
              <a:rPr lang="en" sz="1500"/>
              <a:t>, and resistance to osmotic stress (all encoded by the </a:t>
            </a:r>
            <a:r>
              <a:rPr b="1" lang="en" sz="1500">
                <a:solidFill>
                  <a:srgbClr val="DF382C"/>
                </a:solidFill>
              </a:rPr>
              <a:t>same genomic island</a:t>
            </a:r>
            <a:r>
              <a:rPr lang="en" sz="1500"/>
              <a:t>)</a:t>
            </a:r>
            <a:endParaRPr sz="1500"/>
          </a:p>
        </p:txBody>
      </p:sp>
      <p:sp>
        <p:nvSpPr>
          <p:cNvPr id="424" name="Google Shape;424;p50"/>
          <p:cNvSpPr/>
          <p:nvPr/>
        </p:nvSpPr>
        <p:spPr>
          <a:xfrm>
            <a:off x="955900" y="3237925"/>
            <a:ext cx="4851300" cy="1217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The implication being the same clonal complex was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probably:</a:t>
            </a:r>
            <a:endParaRPr sz="15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irculating in the hospital environment </a:t>
            </a:r>
            <a:endParaRPr sz="15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500"/>
              <a:buFont typeface="Open Sans"/>
              <a:buChar char="●"/>
            </a:pP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Spread by food transmission</a:t>
            </a:r>
            <a:endParaRPr sz="15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5" name="Google Shape;425;p50"/>
          <p:cNvPicPr preferRelativeResize="0"/>
          <p:nvPr/>
        </p:nvPicPr>
        <p:blipFill rotWithShape="1">
          <a:blip r:embed="rId3">
            <a:alphaModFix/>
          </a:blip>
          <a:srcRect b="46686" l="16816" r="17159" t="1748"/>
          <a:stretch/>
        </p:blipFill>
        <p:spPr>
          <a:xfrm>
            <a:off x="6165675" y="764037"/>
            <a:ext cx="2877975" cy="40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9325" y="2009575"/>
            <a:ext cx="4023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Discharged four days ago for </a:t>
            </a:r>
            <a:r>
              <a:rPr b="1" lang="en" sz="1400">
                <a:solidFill>
                  <a:srgbClr val="DF382C"/>
                </a:solidFill>
              </a:rPr>
              <a:t>pancreatitis </a:t>
            </a:r>
            <a:endParaRPr b="1" sz="1400">
              <a:solidFill>
                <a:srgbClr val="DF382C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s/p ERCP, </a:t>
            </a:r>
            <a:r>
              <a:rPr lang="en" sz="1400"/>
              <a:t>biliary sphincterotomy</a:t>
            </a:r>
            <a:r>
              <a:rPr lang="en" sz="1400"/>
              <a:t>, &amp; </a:t>
            </a:r>
            <a:r>
              <a:rPr b="1" lang="en" sz="1400"/>
              <a:t>stenting</a:t>
            </a:r>
            <a:endParaRPr sz="1400"/>
          </a:p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729450" y="1393075"/>
            <a:ext cx="76887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 y/o F</a:t>
            </a:r>
            <a:r>
              <a:rPr lang="en" sz="1400"/>
              <a:t> with PMH including colorectal cancer w/ liver mets (on fruquintinib), recurrent ESBL UTIs p/w </a:t>
            </a:r>
            <a:r>
              <a:rPr b="1" lang="en" sz="1400">
                <a:solidFill>
                  <a:srgbClr val="1A1A1A"/>
                </a:solidFill>
              </a:rPr>
              <a:t>epigastric / left flank pain</a:t>
            </a:r>
            <a:r>
              <a:rPr lang="en" sz="1400"/>
              <a:t> </a:t>
            </a:r>
            <a:endParaRPr sz="1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</a:t>
            </a:r>
            <a:endParaRPr/>
          </a:p>
        </p:txBody>
      </p:sp>
      <p:sp>
        <p:nvSpPr>
          <p:cNvPr id="436" name="Google Shape;436;p5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442" name="Google Shape;442;p53"/>
          <p:cNvSpPr txBox="1"/>
          <p:nvPr>
            <p:ph idx="1" type="body"/>
          </p:nvPr>
        </p:nvSpPr>
        <p:spPr>
          <a:xfrm>
            <a:off x="729450" y="1393075"/>
            <a:ext cx="7688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</p:txBody>
      </p:sp>
      <p:sp>
        <p:nvSpPr>
          <p:cNvPr id="443" name="Google Shape;443;p53"/>
          <p:cNvSpPr txBox="1"/>
          <p:nvPr>
            <p:ph idx="1" type="body"/>
          </p:nvPr>
        </p:nvSpPr>
        <p:spPr>
          <a:xfrm>
            <a:off x="729325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Onset of fevers last night</a:t>
            </a:r>
            <a:r>
              <a:rPr lang="en"/>
              <a:t>, came to ED within 8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b="1" lang="en">
                <a:solidFill>
                  <a:schemeClr val="lt1"/>
                </a:solidFill>
              </a:rPr>
              <a:t>L axillary fullness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Onset around time of fevers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Left knee </a:t>
            </a:r>
            <a:r>
              <a:rPr b="1" lang="en">
                <a:solidFill>
                  <a:schemeClr val="lt1"/>
                </a:solidFill>
              </a:rPr>
              <a:t>slightly warm</a:t>
            </a:r>
            <a:endParaRPr b="1"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No pain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No swelling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Full range of motion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449" name="Google Shape;449;p54"/>
          <p:cNvSpPr txBox="1"/>
          <p:nvPr>
            <p:ph idx="1" type="body"/>
          </p:nvPr>
        </p:nvSpPr>
        <p:spPr>
          <a:xfrm>
            <a:off x="729450" y="1393075"/>
            <a:ext cx="7688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</p:txBody>
      </p:sp>
      <p:sp>
        <p:nvSpPr>
          <p:cNvPr id="450" name="Google Shape;450;p54"/>
          <p:cNvSpPr txBox="1"/>
          <p:nvPr>
            <p:ph idx="1" type="body"/>
          </p:nvPr>
        </p:nvSpPr>
        <p:spPr>
          <a:xfrm>
            <a:off x="729325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Onset of fevers last night</a:t>
            </a:r>
            <a:r>
              <a:rPr lang="en"/>
              <a:t>, came to ED within 8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L axillary fullness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Onset around time of fevers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Left knee </a:t>
            </a:r>
            <a:r>
              <a:rPr b="1" lang="en">
                <a:solidFill>
                  <a:schemeClr val="lt1"/>
                </a:solidFill>
              </a:rPr>
              <a:t>slightly warm</a:t>
            </a:r>
            <a:endParaRPr b="1"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No pain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No swelling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Full range of motion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456" name="Google Shape;456;p55"/>
          <p:cNvSpPr txBox="1"/>
          <p:nvPr>
            <p:ph idx="1" type="body"/>
          </p:nvPr>
        </p:nvSpPr>
        <p:spPr>
          <a:xfrm>
            <a:off x="729450" y="1393075"/>
            <a:ext cx="7688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</p:txBody>
      </p:sp>
      <p:sp>
        <p:nvSpPr>
          <p:cNvPr id="457" name="Google Shape;457;p55"/>
          <p:cNvSpPr txBox="1"/>
          <p:nvPr>
            <p:ph idx="1" type="body"/>
          </p:nvPr>
        </p:nvSpPr>
        <p:spPr>
          <a:xfrm>
            <a:off x="729325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Onset of fevers last night</a:t>
            </a:r>
            <a:r>
              <a:rPr lang="en"/>
              <a:t>, came to ED within 8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L axillary fullness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Onset around time of fevers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Left knee </a:t>
            </a:r>
            <a:r>
              <a:rPr b="1" lang="en">
                <a:solidFill>
                  <a:srgbClr val="3B71CA"/>
                </a:solidFill>
              </a:rPr>
              <a:t>slightly warm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pain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swelling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Full range of motion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Background</a:t>
            </a:r>
            <a:endParaRPr/>
          </a:p>
        </p:txBody>
      </p:sp>
      <p:sp>
        <p:nvSpPr>
          <p:cNvPr id="463" name="Google Shape;463;p56"/>
          <p:cNvSpPr txBox="1"/>
          <p:nvPr>
            <p:ph idx="1" type="body"/>
          </p:nvPr>
        </p:nvSpPr>
        <p:spPr>
          <a:xfrm>
            <a:off x="729450" y="1393075"/>
            <a:ext cx="7688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</p:txBody>
      </p:sp>
      <p:sp>
        <p:nvSpPr>
          <p:cNvPr id="464" name="Google Shape;464;p56"/>
          <p:cNvSpPr txBox="1"/>
          <p:nvPr>
            <p:ph idx="1" type="body"/>
          </p:nvPr>
        </p:nvSpPr>
        <p:spPr>
          <a:xfrm>
            <a:off x="729325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Onset of fevers last night</a:t>
            </a:r>
            <a:r>
              <a:rPr lang="en"/>
              <a:t>, came to ED within 8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L axillary fullness</a:t>
            </a:r>
            <a:r>
              <a:rPr lang="en">
                <a:solidFill>
                  <a:srgbClr val="1A1A1A"/>
                </a:solidFill>
              </a:rPr>
              <a:t> </a:t>
            </a:r>
            <a:endParaRPr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Onset around time of fevers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Left knee </a:t>
            </a:r>
            <a:r>
              <a:rPr b="1" lang="en">
                <a:solidFill>
                  <a:srgbClr val="1A1A1A"/>
                </a:solidFill>
              </a:rPr>
              <a:t>slightly warm</a:t>
            </a:r>
            <a:endParaRPr b="1"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pain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swelling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Full range of motion</a:t>
            </a:r>
            <a:endParaRPr/>
          </a:p>
        </p:txBody>
      </p:sp>
      <p:sp>
        <p:nvSpPr>
          <p:cNvPr id="465" name="Google Shape;465;p56"/>
          <p:cNvSpPr/>
          <p:nvPr/>
        </p:nvSpPr>
        <p:spPr>
          <a:xfrm>
            <a:off x="5583925" y="1962575"/>
            <a:ext cx="2488200" cy="1364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Got new chemo </a:t>
            </a:r>
            <a:r>
              <a:rPr b="1"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8 days prior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to admission (via PICC)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D1 trabectedin 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D2 and D4 irinotecan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D5 pegfilgrastim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Background</a:t>
            </a:r>
            <a:endParaRPr/>
          </a:p>
        </p:txBody>
      </p:sp>
      <p:sp>
        <p:nvSpPr>
          <p:cNvPr id="471" name="Google Shape;471;p57"/>
          <p:cNvSpPr txBox="1"/>
          <p:nvPr>
            <p:ph idx="1" type="body"/>
          </p:nvPr>
        </p:nvSpPr>
        <p:spPr>
          <a:xfrm>
            <a:off x="729450" y="1393075"/>
            <a:ext cx="7688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</a:t>
            </a:r>
            <a:r>
              <a:rPr lang="en"/>
              <a:t>Ewing sarcoma on chemo </a:t>
            </a:r>
            <a:r>
              <a:rPr lang="en">
                <a:solidFill>
                  <a:srgbClr val="858585"/>
                </a:solidFill>
              </a:rPr>
              <a:t>(</a:t>
            </a:r>
            <a:r>
              <a:rPr lang="en">
                <a:solidFill>
                  <a:srgbClr val="3B71CA"/>
                </a:solidFill>
              </a:rPr>
              <a:t>8 days ago</a:t>
            </a:r>
            <a:r>
              <a:rPr lang="en">
                <a:solidFill>
                  <a:srgbClr val="858585"/>
                </a:solidFill>
              </a:rPr>
              <a:t> got trabectedin, irinotecan via PICC) </a:t>
            </a:r>
            <a:r>
              <a:rPr lang="en"/>
              <a:t>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</p:txBody>
      </p:sp>
      <p:sp>
        <p:nvSpPr>
          <p:cNvPr id="472" name="Google Shape;472;p57"/>
          <p:cNvSpPr txBox="1"/>
          <p:nvPr>
            <p:ph idx="1" type="body"/>
          </p:nvPr>
        </p:nvSpPr>
        <p:spPr>
          <a:xfrm>
            <a:off x="729325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Onset of fevers last night</a:t>
            </a:r>
            <a:r>
              <a:rPr lang="en"/>
              <a:t>, came to ED within 8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L axillary fullness</a:t>
            </a:r>
            <a:r>
              <a:rPr lang="en">
                <a:solidFill>
                  <a:srgbClr val="1A1A1A"/>
                </a:solidFill>
              </a:rPr>
              <a:t> </a:t>
            </a:r>
            <a:endParaRPr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Onset around time of fevers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Left knee </a:t>
            </a:r>
            <a:r>
              <a:rPr b="1" lang="en">
                <a:solidFill>
                  <a:srgbClr val="1A1A1A"/>
                </a:solidFill>
              </a:rPr>
              <a:t>slightly warm</a:t>
            </a:r>
            <a:endParaRPr b="1">
              <a:solidFill>
                <a:srgbClr val="1A1A1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pain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swelling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Full range of motion</a:t>
            </a:r>
            <a:endParaRPr/>
          </a:p>
        </p:txBody>
      </p:sp>
      <p:sp>
        <p:nvSpPr>
          <p:cNvPr id="473" name="Google Shape;473;p57"/>
          <p:cNvSpPr/>
          <p:nvPr/>
        </p:nvSpPr>
        <p:spPr>
          <a:xfrm>
            <a:off x="5583925" y="2495975"/>
            <a:ext cx="2488200" cy="10104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Sarcoma in pelvis caused </a:t>
            </a: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hydronephrosis</a:t>
            </a:r>
            <a:r>
              <a:rPr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, so got ureteral stent (</a:t>
            </a:r>
            <a:r>
              <a:rPr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two weeks ago</a:t>
            </a:r>
            <a:r>
              <a:rPr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4" name="Google Shape;474;p57"/>
          <p:cNvSpPr/>
          <p:nvPr/>
        </p:nvSpPr>
        <p:spPr>
          <a:xfrm>
            <a:off x="5583925" y="3631025"/>
            <a:ext cx="2488200" cy="666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ESBL E coli </a:t>
            </a:r>
            <a:r>
              <a:rPr lang="en" sz="13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in urine </a:t>
            </a:r>
            <a:r>
              <a:rPr lang="en" sz="13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4 months ago</a:t>
            </a:r>
            <a:endParaRPr sz="13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480" name="Google Shape;480;p58"/>
          <p:cNvSpPr txBox="1"/>
          <p:nvPr>
            <p:ph idx="1" type="body"/>
          </p:nvPr>
        </p:nvSpPr>
        <p:spPr>
          <a:xfrm>
            <a:off x="729450" y="1393075"/>
            <a:ext cx="76887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</a:t>
            </a:r>
            <a:r>
              <a:rPr lang="en">
                <a:solidFill>
                  <a:srgbClr val="858585"/>
                </a:solidFill>
              </a:rPr>
              <a:t>(</a:t>
            </a:r>
            <a:r>
              <a:rPr lang="en">
                <a:solidFill>
                  <a:srgbClr val="3B71CA"/>
                </a:solidFill>
              </a:rPr>
              <a:t>8 days ago</a:t>
            </a:r>
            <a:r>
              <a:rPr lang="en">
                <a:solidFill>
                  <a:srgbClr val="858585"/>
                </a:solidFill>
              </a:rPr>
              <a:t> got trabectedin, irinotecan via PICC)</a:t>
            </a:r>
            <a:r>
              <a:rPr lang="en"/>
              <a:t> , hydronephrosis s/p ureteral stent (</a:t>
            </a:r>
            <a:r>
              <a:rPr lang="en">
                <a:solidFill>
                  <a:srgbClr val="0C622E"/>
                </a:solidFill>
              </a:rPr>
              <a:t>two weeks ago</a:t>
            </a:r>
            <a:r>
              <a:rPr lang="en"/>
              <a:t>), Hx ESBL UTI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</p:txBody>
      </p:sp>
      <p:sp>
        <p:nvSpPr>
          <p:cNvPr id="481" name="Google Shape;481;p58"/>
          <p:cNvSpPr txBox="1"/>
          <p:nvPr>
            <p:ph idx="1" type="body"/>
          </p:nvPr>
        </p:nvSpPr>
        <p:spPr>
          <a:xfrm>
            <a:off x="729325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1A1A1A"/>
                </a:solidFill>
              </a:rPr>
              <a:t>Onset of fevers last night</a:t>
            </a:r>
            <a:r>
              <a:rPr lang="en"/>
              <a:t>, came to ED within 8 hours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L axillary fullness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Onset around time of fevers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Left knee </a:t>
            </a:r>
            <a:r>
              <a:rPr b="1" lang="en">
                <a:solidFill>
                  <a:srgbClr val="3B71CA"/>
                </a:solidFill>
              </a:rPr>
              <a:t>slightly warm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pain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swelling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Full range of motion</a:t>
            </a:r>
            <a:endParaRPr b="1">
              <a:solidFill>
                <a:srgbClr val="DF382C"/>
              </a:solidFill>
            </a:endParaRPr>
          </a:p>
        </p:txBody>
      </p:sp>
      <p:sp>
        <p:nvSpPr>
          <p:cNvPr id="482" name="Google Shape;482;p58"/>
          <p:cNvSpPr txBox="1"/>
          <p:nvPr>
            <p:ph idx="4294967295" type="body"/>
          </p:nvPr>
        </p:nvSpPr>
        <p:spPr>
          <a:xfrm>
            <a:off x="4643604" y="23836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Negative ROS</a:t>
            </a:r>
            <a:endParaRPr b="1" u="sng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Oral lesions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Nausea or vomiting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Diarrhea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Blood in stool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Urinary changes (dysuria, frequency, incontinence)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History, Exposures, Risk Factors</a:t>
            </a:r>
            <a:endParaRPr/>
          </a:p>
        </p:txBody>
      </p:sp>
      <p:sp>
        <p:nvSpPr>
          <p:cNvPr id="488" name="Google Shape;488;p59"/>
          <p:cNvSpPr txBox="1"/>
          <p:nvPr>
            <p:ph idx="1" type="body"/>
          </p:nvPr>
        </p:nvSpPr>
        <p:spPr>
          <a:xfrm>
            <a:off x="729325" y="1393075"/>
            <a:ext cx="7688400" cy="27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Geographic &amp; Occupational</a:t>
            </a:r>
            <a:r>
              <a:rPr lang="en"/>
              <a:t>: The patient lives in Paden City, West Virginia </a:t>
            </a:r>
            <a:r>
              <a:rPr b="1" lang="en"/>
              <a:t>w/ her daughter</a:t>
            </a:r>
            <a:r>
              <a:rPr lang="en"/>
              <a:t>. She denies recent travel.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u="sng"/>
              <a:t>Substance</a:t>
            </a:r>
            <a:r>
              <a:rPr lang="en"/>
              <a:t>: They deny alcohol use and she does not use tobacco . They report no recreational drug use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u="sng"/>
              <a:t>Environmental exposures</a:t>
            </a:r>
            <a:r>
              <a:rPr lang="en"/>
              <a:t>: They deny soil/landscaping/dust exposure.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u="sng"/>
              <a:t>Animal Exposures</a:t>
            </a:r>
            <a:r>
              <a:rPr lang="en"/>
              <a:t>: The patient denies farm animal exposures or other animal exposure (aside from their pet hamster).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u="sng"/>
              <a:t>Tattoos &amp; Piercing</a:t>
            </a:r>
            <a:r>
              <a:rPr lang="en"/>
              <a:t>: They have have not gotten unprofessional piercings or tattoos 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u="sng"/>
              <a:t>Infectious PMH</a:t>
            </a:r>
            <a:r>
              <a:rPr lang="en"/>
              <a:t>: They deny previous intolerances/allergies to antimicrobials; she denies recent antimicrobial use. They deny history of C. diff infections.</a:t>
            </a:r>
            <a:endParaRPr b="1" u="sng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Exam</a:t>
            </a:r>
            <a:endParaRPr/>
          </a:p>
        </p:txBody>
      </p:sp>
      <p:sp>
        <p:nvSpPr>
          <p:cNvPr id="494" name="Google Shape;494;p60"/>
          <p:cNvSpPr txBox="1"/>
          <p:nvPr>
            <p:ph idx="1" type="body"/>
          </p:nvPr>
        </p:nvSpPr>
        <p:spPr>
          <a:xfrm>
            <a:off x="729325" y="1393075"/>
            <a:ext cx="7688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Vitals</a:t>
            </a:r>
            <a:r>
              <a:rPr lang="en"/>
              <a:t>: Tmax </a:t>
            </a:r>
            <a:r>
              <a:rPr b="1" lang="en">
                <a:solidFill>
                  <a:srgbClr val="DF382C"/>
                </a:solidFill>
              </a:rPr>
              <a:t>100 °F</a:t>
            </a:r>
            <a:r>
              <a:rPr lang="en"/>
              <a:t> (at home)  | BP </a:t>
            </a:r>
            <a:r>
              <a:rPr b="1" lang="en">
                <a:solidFill>
                  <a:srgbClr val="3B71CA"/>
                </a:solidFill>
              </a:rPr>
              <a:t>93/58</a:t>
            </a:r>
            <a:r>
              <a:rPr lang="en">
                <a:solidFill>
                  <a:srgbClr val="3B71CA"/>
                </a:solidFill>
              </a:rPr>
              <a:t> </a:t>
            </a:r>
            <a:r>
              <a:rPr lang="en"/>
              <a:t>| HR 92  | SpO2 98%  | BMI 24.64 kg/m² </a:t>
            </a:r>
            <a:endParaRPr/>
          </a:p>
        </p:txBody>
      </p:sp>
      <p:sp>
        <p:nvSpPr>
          <p:cNvPr id="495" name="Google Shape;495;p60"/>
          <p:cNvSpPr txBox="1"/>
          <p:nvPr>
            <p:ph idx="2" type="body"/>
          </p:nvPr>
        </p:nvSpPr>
        <p:spPr>
          <a:xfrm>
            <a:off x="729450" y="1595150"/>
            <a:ext cx="4061100" cy="24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Gen</a:t>
            </a:r>
            <a:r>
              <a:rPr lang="en"/>
              <a:t>: alert and oriented, NAD, vitals reviewed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Head/Neck</a:t>
            </a:r>
            <a:r>
              <a:rPr lang="en"/>
              <a:t>: NCAT; trachea midline, no gross LAD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ENT</a:t>
            </a:r>
            <a:r>
              <a:rPr lang="en"/>
              <a:t>: EOMI grossly, anicteric sclerae; MMM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Resp</a:t>
            </a:r>
            <a:r>
              <a:rPr lang="en"/>
              <a:t>: normal respiratory effort, CTAB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CV</a:t>
            </a:r>
            <a:r>
              <a:rPr lang="en"/>
              <a:t>: RRR; extremities perfused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GI</a:t>
            </a:r>
            <a:r>
              <a:rPr lang="en"/>
              <a:t>: non-distended; no rebound or guarding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Ext</a:t>
            </a:r>
            <a:r>
              <a:rPr lang="en"/>
              <a:t>: no clubbing, cyanosis, or edema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Skin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Anterior L knee scab</a:t>
            </a:r>
            <a:r>
              <a:rPr lang="en"/>
              <a:t> with some erythema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Neuro/MSK</a:t>
            </a:r>
            <a:r>
              <a:rPr lang="en"/>
              <a:t>: </a:t>
            </a:r>
            <a:r>
              <a:rPr b="1" lang="en">
                <a:solidFill>
                  <a:srgbClr val="14A44D"/>
                </a:solidFill>
              </a:rPr>
              <a:t>L knee FROM w/o TTP or effusion</a:t>
            </a:r>
            <a:endParaRPr b="1">
              <a:solidFill>
                <a:srgbClr val="14A4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Psych</a:t>
            </a:r>
            <a:r>
              <a:rPr lang="en"/>
              <a:t>: normal mood; appropriate affect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Exam</a:t>
            </a:r>
            <a:endParaRPr/>
          </a:p>
        </p:txBody>
      </p:sp>
      <p:sp>
        <p:nvSpPr>
          <p:cNvPr id="501" name="Google Shape;501;p61"/>
          <p:cNvSpPr txBox="1"/>
          <p:nvPr>
            <p:ph idx="1" type="body"/>
          </p:nvPr>
        </p:nvSpPr>
        <p:spPr>
          <a:xfrm>
            <a:off x="729325" y="1393075"/>
            <a:ext cx="76884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Vitals</a:t>
            </a:r>
            <a:r>
              <a:rPr lang="en"/>
              <a:t>: Tmax </a:t>
            </a:r>
            <a:r>
              <a:rPr b="1" lang="en">
                <a:solidFill>
                  <a:srgbClr val="DF382C"/>
                </a:solidFill>
              </a:rPr>
              <a:t>100 °F</a:t>
            </a:r>
            <a:r>
              <a:rPr lang="en"/>
              <a:t> (at home)  | BP </a:t>
            </a:r>
            <a:r>
              <a:rPr b="1" lang="en">
                <a:solidFill>
                  <a:srgbClr val="3B71CA"/>
                </a:solidFill>
              </a:rPr>
              <a:t>93/58</a:t>
            </a:r>
            <a:r>
              <a:rPr lang="en">
                <a:solidFill>
                  <a:srgbClr val="3B71CA"/>
                </a:solidFill>
              </a:rPr>
              <a:t> </a:t>
            </a:r>
            <a:r>
              <a:rPr lang="en"/>
              <a:t>| HR 92  | SpO2 98%  | BMI 24.64 kg/m² </a:t>
            </a:r>
            <a:endParaRPr/>
          </a:p>
        </p:txBody>
      </p:sp>
      <p:sp>
        <p:nvSpPr>
          <p:cNvPr id="502" name="Google Shape;502;p61"/>
          <p:cNvSpPr txBox="1"/>
          <p:nvPr>
            <p:ph idx="2" type="body"/>
          </p:nvPr>
        </p:nvSpPr>
        <p:spPr>
          <a:xfrm>
            <a:off x="729450" y="1595150"/>
            <a:ext cx="4061100" cy="24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Gen</a:t>
            </a:r>
            <a:r>
              <a:rPr lang="en"/>
              <a:t>: alert and oriented, NAD, vitals reviewed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Head/Neck</a:t>
            </a:r>
            <a:r>
              <a:rPr lang="en"/>
              <a:t>: NCAT; trachea midline, no gross LAD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ENT</a:t>
            </a:r>
            <a:r>
              <a:rPr lang="en"/>
              <a:t>: EOMI grossly, anicteric sclerae; MMM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Resp</a:t>
            </a:r>
            <a:r>
              <a:rPr lang="en"/>
              <a:t>: normal respiratory effort, CTAB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CV</a:t>
            </a:r>
            <a:r>
              <a:rPr lang="en"/>
              <a:t>: RRR; extremities perfused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GI</a:t>
            </a:r>
            <a:r>
              <a:rPr lang="en"/>
              <a:t>: non-distended; no rebound or guarding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Ext</a:t>
            </a:r>
            <a:r>
              <a:rPr lang="en"/>
              <a:t>: no clubbing, cyanosis, or edema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Skin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Anterior L knee scab</a:t>
            </a:r>
            <a:r>
              <a:rPr lang="en"/>
              <a:t> with some erythema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Neuro/MSK</a:t>
            </a:r>
            <a:r>
              <a:rPr lang="en"/>
              <a:t>: </a:t>
            </a:r>
            <a:r>
              <a:rPr b="1" lang="en">
                <a:solidFill>
                  <a:srgbClr val="14A44D"/>
                </a:solidFill>
              </a:rPr>
              <a:t>L knee FROM w/o TTP or effusion</a:t>
            </a:r>
            <a:endParaRPr b="1">
              <a:solidFill>
                <a:srgbClr val="14A4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Psych</a:t>
            </a:r>
            <a:r>
              <a:rPr lang="en"/>
              <a:t>: normal mood; appropriate affect</a:t>
            </a:r>
            <a:endParaRPr/>
          </a:p>
        </p:txBody>
      </p:sp>
      <p:pic>
        <p:nvPicPr>
          <p:cNvPr id="503" name="Google Shape;50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4" y="1861975"/>
            <a:ext cx="2656400" cy="252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729325" y="2009575"/>
            <a:ext cx="4023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Discharged four days ago for </a:t>
            </a:r>
            <a:r>
              <a:rPr b="1" lang="en" sz="1400">
                <a:solidFill>
                  <a:srgbClr val="B03D50"/>
                </a:solidFill>
              </a:rPr>
              <a:t>pancreatitis </a:t>
            </a:r>
            <a:endParaRPr b="1" sz="1400">
              <a:solidFill>
                <a:srgbClr val="B03D5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s/p ERCP, biliary sphincterotomy, &amp; </a:t>
            </a:r>
            <a:r>
              <a:rPr b="1" lang="en" sz="1400"/>
              <a:t>stenting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sz="1400">
                <a:solidFill>
                  <a:schemeClr val="dk2"/>
                </a:solidFill>
              </a:rPr>
              <a:t>Pain is similar to last admission</a:t>
            </a:r>
            <a:endParaRPr sz="1400"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Radiates to the right shoulder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Associated nausea &amp; anorexia</a:t>
            </a:r>
            <a:endParaRPr sz="1400"/>
          </a:p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729450" y="1393075"/>
            <a:ext cx="76887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 y/o F</a:t>
            </a:r>
            <a:r>
              <a:rPr lang="en" sz="1400"/>
              <a:t> with PMH including colorectal cancer w/ liver mets (on fruquintinib), recurrent ESBL UTIs p/w </a:t>
            </a:r>
            <a:r>
              <a:rPr b="1" lang="en" sz="1400">
                <a:solidFill>
                  <a:srgbClr val="1A1A1A"/>
                </a:solidFill>
              </a:rPr>
              <a:t>epigastric / left flank pain</a:t>
            </a:r>
            <a:r>
              <a:rPr lang="en" sz="1400"/>
              <a:t> </a:t>
            </a:r>
            <a:endParaRPr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2"/>
          <p:cNvSpPr txBox="1"/>
          <p:nvPr>
            <p:ph idx="2" type="body"/>
          </p:nvPr>
        </p:nvSpPr>
        <p:spPr>
          <a:xfrm>
            <a:off x="5174225" y="611925"/>
            <a:ext cx="3374400" cy="28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</a:t>
            </a:r>
            <a:r>
              <a:rPr lang="en">
                <a:solidFill>
                  <a:srgbClr val="858585"/>
                </a:solidFill>
              </a:rPr>
              <a:t>(</a:t>
            </a:r>
            <a:r>
              <a:rPr lang="en">
                <a:solidFill>
                  <a:srgbClr val="3B71CA"/>
                </a:solidFill>
              </a:rPr>
              <a:t>8 days ago</a:t>
            </a:r>
            <a:r>
              <a:rPr lang="en">
                <a:solidFill>
                  <a:srgbClr val="858585"/>
                </a:solidFill>
              </a:rPr>
              <a:t> got trabectedin, irinotecan via PICC)</a:t>
            </a:r>
            <a:r>
              <a:rPr lang="en"/>
              <a:t> , hydronephrosis s/p ureteral stent (</a:t>
            </a:r>
            <a:r>
              <a:rPr lang="en">
                <a:solidFill>
                  <a:srgbClr val="0C622E"/>
                </a:solidFill>
              </a:rPr>
              <a:t>two weeks ago</a:t>
            </a:r>
            <a:r>
              <a:rPr lang="en"/>
              <a:t>), Hx ESBL UTI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Febrile</a:t>
            </a:r>
            <a:r>
              <a:rPr lang="en"/>
              <a:t> (100 at home)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L axillary fullness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Left knee </a:t>
            </a:r>
            <a:r>
              <a:rPr b="1" lang="en">
                <a:solidFill>
                  <a:srgbClr val="3B71CA"/>
                </a:solidFill>
              </a:rPr>
              <a:t>slightly warm </a:t>
            </a:r>
            <a:r>
              <a:rPr lang="en"/>
              <a:t>with </a:t>
            </a:r>
            <a:r>
              <a:rPr b="1" lang="en">
                <a:solidFill>
                  <a:srgbClr val="DF382C"/>
                </a:solidFill>
              </a:rPr>
              <a:t>rash</a:t>
            </a:r>
            <a:r>
              <a:rPr b="1" lang="en">
                <a:solidFill>
                  <a:srgbClr val="3B71CA"/>
                </a:solidFill>
              </a:rPr>
              <a:t> </a:t>
            </a:r>
            <a:r>
              <a:rPr lang="en"/>
              <a:t>but no pain, swelling</a:t>
            </a:r>
            <a:endParaRPr/>
          </a:p>
        </p:txBody>
      </p:sp>
      <p:sp>
        <p:nvSpPr>
          <p:cNvPr id="509" name="Google Shape;509;p6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Summary</a:t>
            </a:r>
            <a:endParaRPr/>
          </a:p>
        </p:txBody>
      </p:sp>
      <p:pic>
        <p:nvPicPr>
          <p:cNvPr id="510" name="Google Shape;51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925" y="2397275"/>
            <a:ext cx="2407900" cy="22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3"/>
          <p:cNvSpPr txBox="1"/>
          <p:nvPr>
            <p:ph idx="2" type="body"/>
          </p:nvPr>
        </p:nvSpPr>
        <p:spPr>
          <a:xfrm>
            <a:off x="5174225" y="611925"/>
            <a:ext cx="3374400" cy="28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</a:t>
            </a:r>
            <a:r>
              <a:rPr lang="en">
                <a:solidFill>
                  <a:srgbClr val="858585"/>
                </a:solidFill>
              </a:rPr>
              <a:t>(</a:t>
            </a:r>
            <a:r>
              <a:rPr lang="en">
                <a:solidFill>
                  <a:srgbClr val="3B71CA"/>
                </a:solidFill>
              </a:rPr>
              <a:t>8 days ago</a:t>
            </a:r>
            <a:r>
              <a:rPr lang="en">
                <a:solidFill>
                  <a:srgbClr val="858585"/>
                </a:solidFill>
              </a:rPr>
              <a:t> got trabectedin, irinotecan via PICC)</a:t>
            </a:r>
            <a:r>
              <a:rPr lang="en"/>
              <a:t> , hydronephrosis s/p ureteral stent (</a:t>
            </a:r>
            <a:r>
              <a:rPr lang="en">
                <a:solidFill>
                  <a:srgbClr val="0C622E"/>
                </a:solidFill>
              </a:rPr>
              <a:t>two weeks ago</a:t>
            </a:r>
            <a:r>
              <a:rPr lang="en"/>
              <a:t>), Hx ESBL UTI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Febrile</a:t>
            </a:r>
            <a:r>
              <a:rPr lang="en"/>
              <a:t> (100 at home)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L axillary fullness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Left knee </a:t>
            </a:r>
            <a:r>
              <a:rPr b="1" lang="en">
                <a:solidFill>
                  <a:srgbClr val="3B71CA"/>
                </a:solidFill>
              </a:rPr>
              <a:t>slightly warm </a:t>
            </a:r>
            <a:r>
              <a:rPr lang="en"/>
              <a:t>with </a:t>
            </a:r>
            <a:r>
              <a:rPr b="1" lang="en">
                <a:solidFill>
                  <a:srgbClr val="DF382C"/>
                </a:solidFill>
              </a:rPr>
              <a:t>rash</a:t>
            </a:r>
            <a:r>
              <a:rPr b="1" lang="en">
                <a:solidFill>
                  <a:srgbClr val="3B71CA"/>
                </a:solidFill>
              </a:rPr>
              <a:t> </a:t>
            </a:r>
            <a:r>
              <a:rPr lang="en"/>
              <a:t>but no pain, swelling</a:t>
            </a:r>
            <a:endParaRPr/>
          </a:p>
        </p:txBody>
      </p:sp>
      <p:sp>
        <p:nvSpPr>
          <p:cNvPr id="516" name="Google Shape;516;p6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Summary</a:t>
            </a:r>
            <a:endParaRPr/>
          </a:p>
        </p:txBody>
      </p:sp>
      <p:pic>
        <p:nvPicPr>
          <p:cNvPr id="517" name="Google Shape;51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925" y="2397275"/>
            <a:ext cx="2407900" cy="22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3"/>
          <p:cNvSpPr/>
          <p:nvPr/>
        </p:nvSpPr>
        <p:spPr>
          <a:xfrm>
            <a:off x="5445575" y="3572075"/>
            <a:ext cx="2831700" cy="8427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Additional questions?</a:t>
            </a:r>
            <a:endParaRPr sz="13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DDx?</a:t>
            </a:r>
            <a:endParaRPr sz="13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Empiric treatment?</a:t>
            </a:r>
            <a:endParaRPr sz="13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Additional HPI &amp; Data</a:t>
            </a:r>
            <a:endParaRPr/>
          </a:p>
        </p:txBody>
      </p:sp>
      <p:sp>
        <p:nvSpPr>
          <p:cNvPr id="524" name="Google Shape;524;p6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Notably she states she was giving her daughter a bath 24h prior to onset of fever. During the bath, she states that </a:t>
            </a:r>
            <a:r>
              <a:rPr b="1" lang="en">
                <a:solidFill>
                  <a:srgbClr val="DF382C"/>
                </a:solidFill>
              </a:rPr>
              <a:t>she saw bath water get under the left PICC dressing</a:t>
            </a:r>
            <a:r>
              <a:rPr lang="en"/>
              <a:t>. Following that, she felt L axillary fullness and fevers so came to ED</a:t>
            </a:r>
            <a:endParaRPr/>
          </a:p>
        </p:txBody>
      </p:sp>
      <p:pic>
        <p:nvPicPr>
          <p:cNvPr id="525" name="Google Shape;52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288" y="1168050"/>
            <a:ext cx="1038225" cy="217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6" name="Google Shape;526;p64"/>
          <p:cNvCxnSpPr/>
          <p:nvPr/>
        </p:nvCxnSpPr>
        <p:spPr>
          <a:xfrm rot="10800000">
            <a:off x="6879900" y="3147175"/>
            <a:ext cx="638100" cy="2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7" name="Google Shape;527;p64"/>
          <p:cNvSpPr txBox="1"/>
          <p:nvPr/>
        </p:nvSpPr>
        <p:spPr>
          <a:xfrm>
            <a:off x="7552975" y="3147175"/>
            <a:ext cx="103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Additional HPI &amp; Data</a:t>
            </a:r>
            <a:endParaRPr/>
          </a:p>
        </p:txBody>
      </p:sp>
      <p:sp>
        <p:nvSpPr>
          <p:cNvPr id="533" name="Google Shape;533;p6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Notably she states she was giving her daughter a bath 24h prior to onset of fever. During the bath, she states that </a:t>
            </a:r>
            <a:r>
              <a:rPr b="1" lang="en">
                <a:solidFill>
                  <a:srgbClr val="0C622E"/>
                </a:solidFill>
              </a:rPr>
              <a:t>she saw bath water get under the left PICC dressing</a:t>
            </a:r>
            <a:r>
              <a:rPr lang="en"/>
              <a:t>. Following that, she felt L axillary fullness and fevers so came to ED</a:t>
            </a:r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00" y="2993575"/>
            <a:ext cx="401002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3879200"/>
            <a:ext cx="337185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1288" y="1168050"/>
            <a:ext cx="1038225" cy="217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7" name="Google Shape;537;p65"/>
          <p:cNvCxnSpPr/>
          <p:nvPr/>
        </p:nvCxnSpPr>
        <p:spPr>
          <a:xfrm rot="10800000">
            <a:off x="6879900" y="3147175"/>
            <a:ext cx="638100" cy="2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8" name="Google Shape;538;p65"/>
          <p:cNvSpPr txBox="1"/>
          <p:nvPr/>
        </p:nvSpPr>
        <p:spPr>
          <a:xfrm>
            <a:off x="7552975" y="3147175"/>
            <a:ext cx="103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Additional HPI &amp; Data</a:t>
            </a:r>
            <a:endParaRPr/>
          </a:p>
        </p:txBody>
      </p:sp>
      <p:sp>
        <p:nvSpPr>
          <p:cNvPr id="544" name="Google Shape;544;p6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Notably she states she was giving her daughter a bath 24h prior to onset of fever. During the bath, she states that </a:t>
            </a:r>
            <a:r>
              <a:rPr b="1" lang="en">
                <a:solidFill>
                  <a:srgbClr val="0C622E"/>
                </a:solidFill>
              </a:rPr>
              <a:t>she saw bath water get under the left PICC dressing</a:t>
            </a:r>
            <a:r>
              <a:rPr lang="en"/>
              <a:t>. Following that, she felt L axillary fullness and fevers so came to ED</a:t>
            </a:r>
            <a:endParaRPr/>
          </a:p>
        </p:txBody>
      </p:sp>
      <p:pic>
        <p:nvPicPr>
          <p:cNvPr id="545" name="Google Shape;54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00" y="2993575"/>
            <a:ext cx="401002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3879200"/>
            <a:ext cx="33718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6"/>
          <p:cNvSpPr/>
          <p:nvPr/>
        </p:nvSpPr>
        <p:spPr>
          <a:xfrm>
            <a:off x="4643600" y="1393075"/>
            <a:ext cx="3774300" cy="16665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Timeline for the rash</a:t>
            </a:r>
            <a:endParaRPr sz="17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She fell and injured her left knee approximately 2-3 weeks 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Has had the scab since then (i.e. before developed neutropenia)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Erythema around the scab has been stable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8" name="Google Shape;54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2762" y="3220850"/>
            <a:ext cx="1715975" cy="16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Hospital course</a:t>
            </a:r>
            <a:endParaRPr/>
          </a:p>
        </p:txBody>
      </p:sp>
      <p:sp>
        <p:nvSpPr>
          <p:cNvPr id="554" name="Google Shape;554;p67"/>
          <p:cNvSpPr txBox="1"/>
          <p:nvPr>
            <p:ph idx="1" type="body"/>
          </p:nvPr>
        </p:nvSpPr>
        <p:spPr>
          <a:xfrm>
            <a:off x="729325" y="1393075"/>
            <a:ext cx="7688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29 y/o F</a:t>
            </a:r>
            <a:r>
              <a:rPr lang="en"/>
              <a:t> with PMH including extraskeletal Ewing sarcoma on chemo </a:t>
            </a:r>
            <a:r>
              <a:rPr lang="en">
                <a:solidFill>
                  <a:srgbClr val="858585"/>
                </a:solidFill>
              </a:rPr>
              <a:t>(</a:t>
            </a:r>
            <a:r>
              <a:rPr lang="en">
                <a:solidFill>
                  <a:srgbClr val="3B71CA"/>
                </a:solidFill>
              </a:rPr>
              <a:t>8 days ago</a:t>
            </a:r>
            <a:r>
              <a:rPr lang="en">
                <a:solidFill>
                  <a:srgbClr val="858585"/>
                </a:solidFill>
              </a:rPr>
              <a:t> got trabectedin, irinotecan via PICC)</a:t>
            </a:r>
            <a:r>
              <a:rPr lang="en"/>
              <a:t> , hydronephrosis s/p ureteral stent (</a:t>
            </a:r>
            <a:r>
              <a:rPr lang="en">
                <a:solidFill>
                  <a:srgbClr val="0C622E"/>
                </a:solidFill>
              </a:rPr>
              <a:t>two weeks ago</a:t>
            </a:r>
            <a:r>
              <a:rPr lang="en"/>
              <a:t>), Hx ESBL UTI p/w </a:t>
            </a:r>
            <a:r>
              <a:rPr b="1" lang="en">
                <a:solidFill>
                  <a:srgbClr val="DC4C64"/>
                </a:solidFill>
              </a:rPr>
              <a:t>fevers</a:t>
            </a:r>
            <a:r>
              <a:rPr lang="en"/>
              <a:t> x1 day in the context of </a:t>
            </a:r>
            <a:r>
              <a:rPr b="1" lang="en"/>
              <a:t>neutropenia</a:t>
            </a:r>
            <a:r>
              <a:rPr lang="en"/>
              <a:t> &amp; getting </a:t>
            </a:r>
            <a:r>
              <a:rPr b="1" lang="en"/>
              <a:t>bathwater </a:t>
            </a:r>
            <a:r>
              <a:rPr lang="en"/>
              <a:t>under PICC dressing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Started on Merrem given Hx of ESBL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PICC removed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BCx from PICC grew Pseudomonas, peripheral culture NGTD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Got single dose tobramycin pending susceptibilities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Treated for 14 days with cipro 750 BID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8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560" name="Google Shape;560;p68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1" name="Google Shape;561;p68"/>
          <p:cNvPicPr preferRelativeResize="0"/>
          <p:nvPr/>
        </p:nvPicPr>
        <p:blipFill rotWithShape="1">
          <a:blip r:embed="rId3">
            <a:alphaModFix/>
          </a:blip>
          <a:srcRect b="12186" l="11704" r="11796" t="11791"/>
          <a:stretch/>
        </p:blipFill>
        <p:spPr>
          <a:xfrm>
            <a:off x="5681275" y="1322450"/>
            <a:ext cx="2279700" cy="226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</a:t>
            </a:r>
            <a:r>
              <a:rPr lang="en"/>
              <a:t>cthyma gangrenosum</a:t>
            </a:r>
            <a:endParaRPr/>
          </a:p>
        </p:txBody>
      </p:sp>
      <p:sp>
        <p:nvSpPr>
          <p:cNvPr id="567" name="Google Shape;567;p6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DF382C"/>
                </a:solidFill>
              </a:rPr>
              <a:t>Even though the patient did not have it</a:t>
            </a:r>
            <a:endParaRPr i="1">
              <a:solidFill>
                <a:srgbClr val="DF382C"/>
              </a:solidFill>
            </a:endParaRPr>
          </a:p>
        </p:txBody>
      </p:sp>
      <p:sp>
        <p:nvSpPr>
          <p:cNvPr id="568" name="Google Shape;568;p6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Describe the </a:t>
            </a:r>
            <a:r>
              <a:rPr b="1" lang="en"/>
              <a:t>pathogenesis </a:t>
            </a:r>
            <a:r>
              <a:rPr lang="en"/>
              <a:t>of Ecthyma gangrenosum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Identify the common (and uncommon) </a:t>
            </a:r>
            <a:r>
              <a:rPr b="1" lang="en"/>
              <a:t>causative pathogens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the </a:t>
            </a:r>
            <a:r>
              <a:rPr b="1" lang="en"/>
              <a:t>clinical presentation</a:t>
            </a:r>
            <a:r>
              <a:rPr lang="en"/>
              <a:t> and progression of lesions</a:t>
            </a:r>
            <a:endParaRPr/>
          </a:p>
        </p:txBody>
      </p:sp>
      <p:pic>
        <p:nvPicPr>
          <p:cNvPr id="569" name="Google Shape;569;p69"/>
          <p:cNvPicPr preferRelativeResize="0"/>
          <p:nvPr/>
        </p:nvPicPr>
        <p:blipFill rotWithShape="1">
          <a:blip r:embed="rId3">
            <a:alphaModFix/>
          </a:blip>
          <a:srcRect b="12186" l="11704" r="11796" t="11791"/>
          <a:stretch/>
        </p:blipFill>
        <p:spPr>
          <a:xfrm>
            <a:off x="7683800" y="102225"/>
            <a:ext cx="1300500" cy="129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Pathogens causing </a:t>
            </a:r>
            <a:r>
              <a:rPr lang="en"/>
              <a:t>ecthyma gangrenosum</a:t>
            </a:r>
            <a:endParaRPr/>
          </a:p>
        </p:txBody>
      </p:sp>
      <p:sp>
        <p:nvSpPr>
          <p:cNvPr id="575" name="Google Shape;575;p70"/>
          <p:cNvSpPr txBox="1"/>
          <p:nvPr>
            <p:ph idx="1" type="body"/>
          </p:nvPr>
        </p:nvSpPr>
        <p:spPr>
          <a:xfrm>
            <a:off x="729450" y="1393075"/>
            <a:ext cx="2754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Classically thought to only occur: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With </a:t>
            </a:r>
            <a:r>
              <a:rPr b="1" lang="en"/>
              <a:t>Pseudomonas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 </a:t>
            </a:r>
            <a:r>
              <a:rPr b="1" lang="en"/>
              <a:t>immunocompromised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Review of 167 cases found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73% were </a:t>
            </a:r>
            <a:r>
              <a:rPr i="1" lang="en"/>
              <a:t>P aeruginosa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17% other bacteria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15% fungal</a:t>
            </a:r>
            <a:endParaRPr/>
          </a:p>
        </p:txBody>
      </p:sp>
      <p:graphicFrame>
        <p:nvGraphicFramePr>
          <p:cNvPr id="576" name="Google Shape;576;p70"/>
          <p:cNvGraphicFramePr/>
          <p:nvPr/>
        </p:nvGraphicFramePr>
        <p:xfrm>
          <a:off x="3710513" y="14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{AEFF22AD-8627-4C48-BDE2-3741DFF7682A}</a:tableStyleId>
              </a:tblPr>
              <a:tblGrid>
                <a:gridCol w="1370375"/>
                <a:gridCol w="983225"/>
                <a:gridCol w="1176800"/>
                <a:gridCol w="872625"/>
                <a:gridCol w="844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Immune status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Septicemia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P. aeruginosa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Bacterial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Fungal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Compromised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Compromised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41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15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11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Healthy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38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Healthy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123 (73%)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29 (17%)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15 (9%)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577" name="Google Shape;577;p70"/>
          <p:cNvSpPr txBox="1"/>
          <p:nvPr/>
        </p:nvSpPr>
        <p:spPr>
          <a:xfrm>
            <a:off x="3710525" y="3825400"/>
            <a:ext cx="518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Adapted from Vaiman et al (2014) [2.1]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Pathogens causing ecthyma gangrenosum</a:t>
            </a:r>
            <a:endParaRPr/>
          </a:p>
        </p:txBody>
      </p:sp>
      <p:sp>
        <p:nvSpPr>
          <p:cNvPr id="583" name="Google Shape;583;p71"/>
          <p:cNvSpPr txBox="1"/>
          <p:nvPr>
            <p:ph idx="1" type="body"/>
          </p:nvPr>
        </p:nvSpPr>
        <p:spPr>
          <a:xfrm>
            <a:off x="729450" y="1393075"/>
            <a:ext cx="2754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Classically thought to only occur: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With </a:t>
            </a:r>
            <a:r>
              <a:rPr b="1" lang="en"/>
              <a:t>Pseudomonas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 </a:t>
            </a:r>
            <a:r>
              <a:rPr b="1" lang="en"/>
              <a:t>immunocompromised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Review of 167 cases found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73% were </a:t>
            </a:r>
            <a:r>
              <a:rPr i="1" lang="en"/>
              <a:t>P aeruginosa</a:t>
            </a:r>
            <a:endParaRPr i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17% other bacteria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15% fungal</a:t>
            </a:r>
            <a:endParaRPr/>
          </a:p>
        </p:txBody>
      </p:sp>
      <p:sp>
        <p:nvSpPr>
          <p:cNvPr id="584" name="Google Shape;584;p71"/>
          <p:cNvSpPr/>
          <p:nvPr/>
        </p:nvSpPr>
        <p:spPr>
          <a:xfrm>
            <a:off x="3986200" y="1393075"/>
            <a:ext cx="2337300" cy="29208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Bacterial</a:t>
            </a:r>
            <a:endParaRPr b="1" sz="1300" u="sng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Other Pseudomonas (P cepacia, P maltophilia, </a:t>
            </a: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 stutzeri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Aeromonas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hydrophila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 coli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Kleb pneumoniae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Citrobacter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freundii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Staph aureus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Staph epi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S maltophilia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Strep spp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NTMs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5" name="Google Shape;585;p71"/>
          <p:cNvSpPr/>
          <p:nvPr/>
        </p:nvSpPr>
        <p:spPr>
          <a:xfrm>
            <a:off x="6525975" y="1393075"/>
            <a:ext cx="2337300" cy="16857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Fungal</a:t>
            </a:r>
            <a:endParaRPr b="1" sz="1300" u="sng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Candida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(C albicans, C tropicalis)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Mucor pusillus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Fusarium </a:t>
            </a: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spp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Scytalidium dimidiatum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Metarhizium anisopliae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6" name="Google Shape;586;p71"/>
          <p:cNvSpPr txBox="1"/>
          <p:nvPr/>
        </p:nvSpPr>
        <p:spPr>
          <a:xfrm>
            <a:off x="6532075" y="3270150"/>
            <a:ext cx="262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[2.1][2.2]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729325" y="2009575"/>
            <a:ext cx="4023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Discharged four days ago for </a:t>
            </a:r>
            <a:r>
              <a:rPr b="1" lang="en" sz="1400">
                <a:solidFill>
                  <a:srgbClr val="B03D50"/>
                </a:solidFill>
              </a:rPr>
              <a:t>pancreatitis </a:t>
            </a:r>
            <a:endParaRPr b="1" sz="1400">
              <a:solidFill>
                <a:srgbClr val="B03D5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s/p ERCP, biliary sphincterotomy, &amp; </a:t>
            </a:r>
            <a:r>
              <a:rPr b="1" lang="en" sz="1400"/>
              <a:t>stenting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sz="1400">
                <a:solidFill>
                  <a:schemeClr val="dk2"/>
                </a:solidFill>
              </a:rPr>
              <a:t>Pain is similar to last admission</a:t>
            </a:r>
            <a:endParaRPr sz="1400"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Radiates to the right shoulder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Associated nausea &amp; anorexia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fevers or urinary sx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Got nitrofurantoin a week ago for “UTI”</a:t>
            </a:r>
            <a:endParaRPr sz="1400"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729450" y="1393075"/>
            <a:ext cx="76887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 y/o F</a:t>
            </a:r>
            <a:r>
              <a:rPr lang="en" sz="1400"/>
              <a:t> with PMH including colorectal cancer w/ liver mets (on fruquintinib), recurrent ESBL UTIs p/w </a:t>
            </a:r>
            <a:r>
              <a:rPr b="1" lang="en" sz="1400">
                <a:solidFill>
                  <a:srgbClr val="1A1A1A"/>
                </a:solidFill>
              </a:rPr>
              <a:t>epigastric / left flank pain</a:t>
            </a:r>
            <a:endParaRPr sz="1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Pathogenesis</a:t>
            </a:r>
            <a:r>
              <a:rPr lang="en"/>
              <a:t> of ecthyma gangrenosum</a:t>
            </a:r>
            <a:endParaRPr/>
          </a:p>
        </p:txBody>
      </p:sp>
      <p:sp>
        <p:nvSpPr>
          <p:cNvPr id="592" name="Google Shape;592;p72"/>
          <p:cNvSpPr txBox="1"/>
          <p:nvPr>
            <p:ph idx="1" type="body"/>
          </p:nvPr>
        </p:nvSpPr>
        <p:spPr>
          <a:xfrm>
            <a:off x="729450" y="1393075"/>
            <a:ext cx="5104200" cy="3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Source</a:t>
            </a:r>
            <a:r>
              <a:rPr lang="en"/>
              <a:t>: Either bacteremia or local infection (breakdown of skin)</a:t>
            </a:r>
            <a:endParaRPr>
              <a:highlight>
                <a:srgbClr val="FFFF00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Bacteria invade the tunica media &amp; adventitia of blood vessels → causes thrombosis &amp; ischemic necrosis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the case of </a:t>
            </a:r>
            <a:r>
              <a:rPr i="1" lang="en"/>
              <a:t>Pseudomonas</a:t>
            </a:r>
            <a:r>
              <a:rPr lang="en"/>
              <a:t>, it is thought that toxins play a direct role in tissue necrosis</a:t>
            </a:r>
            <a:endParaRPr/>
          </a:p>
          <a:p>
            <a:pPr indent="-298450" lvl="1" marL="914400" marR="109322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b="1" lang="en">
                <a:solidFill>
                  <a:schemeClr val="lt1"/>
                </a:solidFill>
              </a:rPr>
              <a:t>Phospholipase C </a:t>
            </a:r>
            <a:r>
              <a:rPr lang="en">
                <a:solidFill>
                  <a:schemeClr val="lt1"/>
                </a:solidFill>
              </a:rPr>
              <a:t>breaks down phospholipids in cell membranes</a:t>
            </a:r>
            <a:endParaRPr>
              <a:solidFill>
                <a:schemeClr val="lt1"/>
              </a:solidFill>
            </a:endParaRPr>
          </a:p>
          <a:p>
            <a:pPr indent="-298450" lvl="1" marL="914400" marR="92177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b="1" lang="en">
                <a:solidFill>
                  <a:schemeClr val="lt1"/>
                </a:solidFill>
              </a:rPr>
              <a:t>Pyocyanin</a:t>
            </a:r>
            <a:r>
              <a:rPr lang="en">
                <a:solidFill>
                  <a:schemeClr val="lt1"/>
                </a:solidFill>
              </a:rPr>
              <a:t> produces reactive oxygen species</a:t>
            </a:r>
            <a:endParaRPr>
              <a:solidFill>
                <a:schemeClr val="lt1"/>
              </a:solidFill>
            </a:endParaRPr>
          </a:p>
          <a:p>
            <a:pPr indent="-298450" lvl="1" marL="914400" marR="126467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b="1" lang="en">
                <a:solidFill>
                  <a:schemeClr val="lt1"/>
                </a:solidFill>
              </a:rPr>
              <a:t>Elastase</a:t>
            </a:r>
            <a:r>
              <a:rPr lang="en">
                <a:solidFill>
                  <a:schemeClr val="lt1"/>
                </a:solidFill>
              </a:rPr>
              <a:t> degrades elastin and other structural proteins</a:t>
            </a:r>
            <a:endParaRPr>
              <a:solidFill>
                <a:schemeClr val="lt1"/>
              </a:solidFill>
            </a:endParaRPr>
          </a:p>
          <a:p>
            <a:pPr indent="-298450" lvl="1" marL="914400" marR="1093223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b="1" lang="en">
                <a:solidFill>
                  <a:schemeClr val="lt1"/>
                </a:solidFill>
              </a:rPr>
              <a:t>Exotoxin A </a:t>
            </a:r>
            <a:r>
              <a:rPr lang="en">
                <a:solidFill>
                  <a:schemeClr val="lt1"/>
                </a:solidFill>
              </a:rPr>
              <a:t>inhibits protein synthesis that cells use to repair tight junction proteins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93" name="Google Shape;593;p72"/>
          <p:cNvPicPr preferRelativeResize="0"/>
          <p:nvPr/>
        </p:nvPicPr>
        <p:blipFill rotWithShape="1">
          <a:blip r:embed="rId3">
            <a:alphaModFix/>
          </a:blip>
          <a:srcRect b="13592" l="12235" r="18126" t="26184"/>
          <a:stretch/>
        </p:blipFill>
        <p:spPr>
          <a:xfrm>
            <a:off x="5874775" y="1324800"/>
            <a:ext cx="3196175" cy="21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600" y="2858825"/>
            <a:ext cx="2562925" cy="22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2"/>
          <p:cNvSpPr txBox="1"/>
          <p:nvPr/>
        </p:nvSpPr>
        <p:spPr>
          <a:xfrm>
            <a:off x="7394800" y="3631675"/>
            <a:ext cx="1766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Basophilic bacterial rods around necrotic vessels (arrows)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doi:10.12788/cutis.0373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Pathogenesis of ecthyma gangrenosum</a:t>
            </a:r>
            <a:endParaRPr/>
          </a:p>
        </p:txBody>
      </p:sp>
      <p:sp>
        <p:nvSpPr>
          <p:cNvPr id="601" name="Google Shape;601;p73"/>
          <p:cNvSpPr txBox="1"/>
          <p:nvPr>
            <p:ph idx="1" type="body"/>
          </p:nvPr>
        </p:nvSpPr>
        <p:spPr>
          <a:xfrm>
            <a:off x="729450" y="1393075"/>
            <a:ext cx="5104200" cy="3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Source</a:t>
            </a:r>
            <a:r>
              <a:rPr lang="en"/>
              <a:t>: Either bacteremia or local infection (breakdown of skin)</a:t>
            </a:r>
            <a:endParaRPr>
              <a:highlight>
                <a:srgbClr val="FFFF00"/>
              </a:highlight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Bacteria invade the tunica media &amp; adventitia of blood vessels → causes </a:t>
            </a:r>
            <a:r>
              <a:rPr lang="en"/>
              <a:t>thrombosis &amp; </a:t>
            </a:r>
            <a:r>
              <a:rPr lang="en"/>
              <a:t>ischemic necrosis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the case of </a:t>
            </a:r>
            <a:r>
              <a:rPr i="1" lang="en"/>
              <a:t>Pseudomonas</a:t>
            </a:r>
            <a:r>
              <a:rPr lang="en"/>
              <a:t>, it is thought that toxins play a direct role in tissue necrosis</a:t>
            </a:r>
            <a:endParaRPr/>
          </a:p>
          <a:p>
            <a:pPr indent="-298450" lvl="1" marL="914400" marR="1093223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Phospholipase C </a:t>
            </a:r>
            <a:r>
              <a:rPr lang="en"/>
              <a:t>breaks down phospholipids in cell membranes</a:t>
            </a:r>
            <a:endParaRPr/>
          </a:p>
          <a:p>
            <a:pPr indent="-298450" lvl="1" marL="914400" marR="921773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Pyocyanin</a:t>
            </a:r>
            <a:r>
              <a:rPr lang="en"/>
              <a:t> produces reactive oxygen species</a:t>
            </a:r>
            <a:endParaRPr/>
          </a:p>
          <a:p>
            <a:pPr indent="-298450" lvl="1" marL="914400" marR="1264673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Elastase</a:t>
            </a:r>
            <a:r>
              <a:rPr lang="en"/>
              <a:t> degrades elastin and other structural proteins</a:t>
            </a:r>
            <a:endParaRPr/>
          </a:p>
          <a:p>
            <a:pPr indent="-298450" lvl="1" marL="914400" marR="1093223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Exotoxin A </a:t>
            </a:r>
            <a:r>
              <a:rPr lang="en"/>
              <a:t>inhibits protein synthesis that cells use to repair tight junction proteins</a:t>
            </a:r>
            <a:endParaRPr/>
          </a:p>
        </p:txBody>
      </p:sp>
      <p:pic>
        <p:nvPicPr>
          <p:cNvPr id="602" name="Google Shape;602;p73"/>
          <p:cNvPicPr preferRelativeResize="0"/>
          <p:nvPr/>
        </p:nvPicPr>
        <p:blipFill rotWithShape="1">
          <a:blip r:embed="rId3">
            <a:alphaModFix/>
          </a:blip>
          <a:srcRect b="13592" l="12235" r="18126" t="26184"/>
          <a:stretch/>
        </p:blipFill>
        <p:spPr>
          <a:xfrm>
            <a:off x="5874775" y="1324800"/>
            <a:ext cx="3196175" cy="21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600" y="2858825"/>
            <a:ext cx="2562925" cy="22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3"/>
          <p:cNvSpPr txBox="1"/>
          <p:nvPr/>
        </p:nvSpPr>
        <p:spPr>
          <a:xfrm>
            <a:off x="7394800" y="3631675"/>
            <a:ext cx="1766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Basophilic bacterial rods around necrotic vessels (arrows)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doi:10.12788/cutis.0373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presentation</a:t>
            </a:r>
            <a:endParaRPr/>
          </a:p>
        </p:txBody>
      </p:sp>
      <p:sp>
        <p:nvSpPr>
          <p:cNvPr id="610" name="Google Shape;610;p7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often painless, </a:t>
            </a:r>
            <a:r>
              <a:rPr lang="en"/>
              <a:t>erythematous macules that rapidly progress to </a:t>
            </a:r>
            <a:r>
              <a:rPr b="1" lang="en"/>
              <a:t>hemorrhagic bullae</a:t>
            </a:r>
            <a:r>
              <a:rPr lang="en"/>
              <a:t> and necrotic ulcers with a </a:t>
            </a:r>
            <a:r>
              <a:rPr b="1" lang="en"/>
              <a:t>central black eschar</a:t>
            </a:r>
            <a:endParaRPr b="1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Predisposition to some areas more than others: [2.3]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</a:t>
            </a:r>
            <a:r>
              <a:rPr lang="en"/>
              <a:t>nogenital / perineal (most common)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Axillary / </a:t>
            </a:r>
            <a:r>
              <a:rPr lang="en"/>
              <a:t>inguinal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Extremities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Truncal lesions are rare (but have been reported)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1200"/>
              </a:spcAft>
              <a:buSzPts val="1300"/>
              <a:buChar char="●"/>
            </a:pPr>
            <a:r>
              <a:rPr lang="en"/>
              <a:t>As discussed before, immunocompromise (especially </a:t>
            </a:r>
            <a:r>
              <a:rPr b="1" lang="en"/>
              <a:t>neutropenia</a:t>
            </a:r>
            <a:r>
              <a:rPr lang="en"/>
              <a:t>) is the </a:t>
            </a:r>
            <a:r>
              <a:rPr lang="en"/>
              <a:t>classic risk factor, but has been seen in immunocompetent hosts [2.1] [2.3]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6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621" name="Google Shape;621;p76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b="1" i="1" lang="en">
                <a:solidFill>
                  <a:srgbClr val="356635"/>
                </a:solidFill>
              </a:rPr>
              <a:t>Cronobacter sakazakii</a:t>
            </a:r>
            <a:r>
              <a:rPr lang="en"/>
              <a:t> is a </a:t>
            </a:r>
            <a:r>
              <a:rPr lang="en"/>
              <a:t>ubiquitous</a:t>
            </a:r>
            <a:r>
              <a:rPr lang="en"/>
              <a:t> pathogen that can survive in very dry (</a:t>
            </a:r>
            <a:r>
              <a:rPr b="1" lang="en">
                <a:solidFill>
                  <a:srgbClr val="1A1A1A"/>
                </a:solidFill>
              </a:rPr>
              <a:t>xerotolerance</a:t>
            </a:r>
            <a:r>
              <a:rPr lang="en"/>
              <a:t>) and high heat (</a:t>
            </a:r>
            <a:r>
              <a:rPr b="1" lang="en"/>
              <a:t>thermotolerance</a:t>
            </a:r>
            <a:r>
              <a:rPr lang="en"/>
              <a:t>) </a:t>
            </a:r>
            <a:r>
              <a:rPr lang="en"/>
              <a:t>environments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Including dried food products (e.g. </a:t>
            </a:r>
            <a:r>
              <a:rPr b="1" lang="en" sz="1300">
                <a:solidFill>
                  <a:srgbClr val="DF382C"/>
                </a:solidFill>
              </a:rPr>
              <a:t>infant formula</a:t>
            </a:r>
            <a:r>
              <a:rPr lang="en" sz="1300"/>
              <a:t>)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b="1" lang="en">
                <a:solidFill>
                  <a:srgbClr val="3B71CA"/>
                </a:solidFill>
              </a:rPr>
              <a:t>Immunocompromise</a:t>
            </a:r>
            <a:r>
              <a:rPr lang="en"/>
              <a:t>, including the </a:t>
            </a:r>
            <a:r>
              <a:rPr b="1" lang="en">
                <a:solidFill>
                  <a:srgbClr val="DF382C"/>
                </a:solidFill>
              </a:rPr>
              <a:t>extremes in age</a:t>
            </a:r>
            <a:r>
              <a:rPr lang="en"/>
              <a:t> (neonates, elderly) predispose to infections. It is particularly deadly for infants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❖"/>
            </a:pPr>
            <a:r>
              <a:rPr i="1" lang="en"/>
              <a:t>Cronobacter </a:t>
            </a:r>
            <a:r>
              <a:rPr lang="en"/>
              <a:t>can cause </a:t>
            </a:r>
            <a:r>
              <a:rPr b="1" lang="en"/>
              <a:t>invasive </a:t>
            </a:r>
            <a:r>
              <a:rPr lang="en"/>
              <a:t>(bacteremia) and </a:t>
            </a:r>
            <a:r>
              <a:rPr b="1" lang="en"/>
              <a:t>gastrointestinal disease</a:t>
            </a:r>
            <a:r>
              <a:rPr lang="en"/>
              <a:t> (cholangitis, necrotizing enterocolitis) in both adults and neonates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✼"/>
            </a:pPr>
            <a:r>
              <a:rPr lang="en"/>
              <a:t>Although classically associated with </a:t>
            </a:r>
            <a:r>
              <a:rPr b="1" lang="en">
                <a:solidFill>
                  <a:srgbClr val="DF382C"/>
                </a:solidFill>
              </a:rPr>
              <a:t>neutropenic pseudomonal infections</a:t>
            </a:r>
            <a:r>
              <a:rPr lang="en"/>
              <a:t>, </a:t>
            </a:r>
            <a:r>
              <a:rPr b="1" lang="en">
                <a:solidFill>
                  <a:srgbClr val="356635"/>
                </a:solidFill>
              </a:rPr>
              <a:t>ecthyma gangrenosum</a:t>
            </a:r>
            <a:r>
              <a:rPr lang="en"/>
              <a:t> can be seen in immunocompetent hosts and non-pseudomonal </a:t>
            </a:r>
            <a:r>
              <a:rPr b="1" lang="en"/>
              <a:t>bloodstream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r>
              <a:rPr b="1" lang="en">
                <a:solidFill>
                  <a:srgbClr val="DF382C"/>
                </a:solidFill>
              </a:rPr>
              <a:t>Fusarium </a:t>
            </a:r>
            <a:r>
              <a:rPr lang="en"/>
              <a:t>spp, </a:t>
            </a:r>
            <a:r>
              <a:rPr b="1" lang="en">
                <a:solidFill>
                  <a:srgbClr val="DF382C"/>
                </a:solidFill>
              </a:rPr>
              <a:t>staph aureus</a:t>
            </a:r>
            <a:r>
              <a:rPr lang="en"/>
              <a:t>, candida, aeromonas, among others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✼"/>
            </a:pPr>
            <a:r>
              <a:rPr lang="en"/>
              <a:t>Ask your patients how long they have had any rashes</a:t>
            </a:r>
            <a:endParaRPr/>
          </a:p>
        </p:txBody>
      </p:sp>
      <p:sp>
        <p:nvSpPr>
          <p:cNvPr id="622" name="Google Shape;622;p76"/>
          <p:cNvSpPr txBox="1"/>
          <p:nvPr/>
        </p:nvSpPr>
        <p:spPr>
          <a:xfrm>
            <a:off x="724950" y="46011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Citations available via QR code or via the  “citations” button on the website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3" name="Google Shape;623;p76"/>
          <p:cNvPicPr preferRelativeResize="0"/>
          <p:nvPr/>
        </p:nvPicPr>
        <p:blipFill rotWithShape="1">
          <a:blip r:embed="rId4">
            <a:alphaModFix/>
          </a:blip>
          <a:srcRect b="12186" l="11704" r="11796" t="11791"/>
          <a:stretch/>
        </p:blipFill>
        <p:spPr>
          <a:xfrm>
            <a:off x="7683800" y="102225"/>
            <a:ext cx="1300500" cy="129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729325" y="2009575"/>
            <a:ext cx="4023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Discharged four days ago for </a:t>
            </a:r>
            <a:r>
              <a:rPr b="1" lang="en" sz="1400">
                <a:solidFill>
                  <a:srgbClr val="B03D50"/>
                </a:solidFill>
              </a:rPr>
              <a:t>pancreatitis </a:t>
            </a:r>
            <a:endParaRPr b="1" sz="1400">
              <a:solidFill>
                <a:srgbClr val="B03D5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s/p ERCP, biliary sphincterotomy, &amp; </a:t>
            </a:r>
            <a:r>
              <a:rPr b="1" lang="en" sz="1400"/>
              <a:t>stenting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sz="1400">
                <a:solidFill>
                  <a:schemeClr val="dk2"/>
                </a:solidFill>
              </a:rPr>
              <a:t>Pain is similar to last admission</a:t>
            </a:r>
            <a:endParaRPr sz="1400"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Radiates to the right shoulder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Associated nausea &amp; anorexia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fevers or urinary sx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Got nitrofurantoin a week ago for “UTI”</a:t>
            </a:r>
            <a:endParaRPr sz="1400"/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729450" y="1393075"/>
            <a:ext cx="7688700" cy="6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/>
              <a:t>A </a:t>
            </a:r>
            <a:r>
              <a:rPr b="1" lang="en" sz="1400">
                <a:solidFill>
                  <a:srgbClr val="2D6987"/>
                </a:solidFill>
              </a:rPr>
              <a:t>45 y/o F</a:t>
            </a:r>
            <a:r>
              <a:rPr lang="en" sz="1400"/>
              <a:t> with PMH including colorectal cancer w/ liver mets (on fruquintinib), recurrent ESBL UTIs p/w </a:t>
            </a:r>
            <a:r>
              <a:rPr b="1" lang="en" sz="1400">
                <a:solidFill>
                  <a:srgbClr val="1A1A1A"/>
                </a:solidFill>
              </a:rPr>
              <a:t>epigastric / left flank pain</a:t>
            </a:r>
            <a:r>
              <a:rPr lang="en" sz="1400"/>
              <a:t> </a:t>
            </a:r>
            <a:endParaRPr sz="1400"/>
          </a:p>
        </p:txBody>
      </p:sp>
      <p:sp>
        <p:nvSpPr>
          <p:cNvPr id="127" name="Google Shape;127;p19"/>
          <p:cNvSpPr/>
          <p:nvPr/>
        </p:nvSpPr>
        <p:spPr>
          <a:xfrm>
            <a:off x="4948400" y="2009575"/>
            <a:ext cx="3774300" cy="2267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Oncology History</a:t>
            </a:r>
            <a:endParaRPr b="1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Diagnosed w/ rectal cancer 3 yr ago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Open Sans"/>
              <a:buChar char="○"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Mets to liver &amp; lungs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Recently started on fruquintinib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Open Sans"/>
              <a:buChar char="○"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Oral VEGF inhibitor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Open Sans"/>
              <a:buChar char="○"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Still has port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Chemo held two weeks ago (as it can cause pancreatitis)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exam &amp; labs</a:t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729325" y="1393075"/>
            <a:ext cx="3774300" cy="1362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Exam</a:t>
            </a:r>
            <a:endParaRPr b="1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37 °C   |  HR 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116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  |   BP  122/63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General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Appears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uncomfortable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GI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NTND,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TTP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over hypogastric region &amp; left flank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exam &amp; labs</a:t>
            </a:r>
            <a:endParaRPr/>
          </a:p>
        </p:txBody>
      </p:sp>
      <p:sp>
        <p:nvSpPr>
          <p:cNvPr id="139" name="Google Shape;139;p21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CBC</a:t>
            </a:r>
            <a:r>
              <a:rPr lang="en"/>
              <a:t>: Normal (WBC 7.1)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/>
              <a:t>Lipase</a:t>
            </a:r>
            <a:r>
              <a:rPr lang="en"/>
              <a:t>: 753 (similar to prior admission)</a:t>
            </a:r>
            <a:endParaRPr u="sng"/>
          </a:p>
        </p:txBody>
      </p:sp>
      <p:sp>
        <p:nvSpPr>
          <p:cNvPr id="140" name="Google Shape;140;p21"/>
          <p:cNvSpPr/>
          <p:nvPr/>
        </p:nvSpPr>
        <p:spPr>
          <a:xfrm>
            <a:off x="729325" y="1393075"/>
            <a:ext cx="3774300" cy="1362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Exam</a:t>
            </a:r>
            <a:endParaRPr b="1">
              <a:solidFill>
                <a:srgbClr val="3B7E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37 °C   |  HR 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116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  |   BP  122/63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General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Appears </a:t>
            </a:r>
            <a:r>
              <a:rPr b="1"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uncomfortable</a:t>
            </a:r>
            <a:endParaRPr b="1"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GI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: NTND, </a:t>
            </a:r>
            <a:r>
              <a:rPr b="1"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TTP</a:t>
            </a:r>
            <a:r>
              <a:rPr lang="en" sz="13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over hypogastric region &amp; left flank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