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Lst>
  <p:sldSz cy="5143500" cx="9144000"/>
  <p:notesSz cx="6858000" cy="9144000"/>
  <p:embeddedFontLst>
    <p:embeddedFont>
      <p:font typeface="Raleway"/>
      <p:regular r:id="rId181"/>
      <p:bold r:id="rId182"/>
      <p:italic r:id="rId183"/>
      <p:boldItalic r:id="rId184"/>
    </p:embeddedFont>
    <p:embeddedFont>
      <p:font typeface="Roboto"/>
      <p:regular r:id="rId185"/>
      <p:bold r:id="rId186"/>
      <p:italic r:id="rId187"/>
      <p:boldItalic r:id="rId188"/>
    </p:embeddedFont>
    <p:embeddedFont>
      <p:font typeface="Lato"/>
      <p:regular r:id="rId189"/>
      <p:bold r:id="rId190"/>
      <p:italic r:id="rId191"/>
      <p:boldItalic r:id="rId192"/>
    </p:embeddedFont>
    <p:embeddedFont>
      <p:font typeface="PT Sans Narrow"/>
      <p:regular r:id="rId193"/>
      <p:bold r:id="rId194"/>
    </p:embeddedFont>
    <p:embeddedFont>
      <p:font typeface="PT Serif"/>
      <p:regular r:id="rId195"/>
      <p:bold r:id="rId196"/>
      <p:italic r:id="rId197"/>
      <p:boldItalic r:id="rId198"/>
    </p:embeddedFont>
    <p:embeddedFont>
      <p:font typeface="PT Sans"/>
      <p:regular r:id="rId199"/>
      <p:bold r:id="rId200"/>
      <p:italic r:id="rId201"/>
      <p:boldItalic r:id="rId202"/>
    </p:embeddedFont>
    <p:embeddedFont>
      <p:font typeface="Open Sans Light"/>
      <p:regular r:id="rId203"/>
      <p:bold r:id="rId204"/>
      <p:italic r:id="rId205"/>
      <p:boldItalic r:id="rId206"/>
    </p:embeddedFont>
    <p:embeddedFont>
      <p:font typeface="Open Sans"/>
      <p:regular r:id="rId207"/>
      <p:bold r:id="rId208"/>
      <p:italic r:id="rId209"/>
      <p:boldItalic r:id="rId2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D28024B-9DAE-43C1-8D67-CABD41F33C04}">
  <a:tblStyle styleId="{1D28024B-9DAE-43C1-8D67-CABD41F33C0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190" Type="http://schemas.openxmlformats.org/officeDocument/2006/relationships/font" Target="fonts/Lato-bold.fntdata"/><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194" Type="http://schemas.openxmlformats.org/officeDocument/2006/relationships/font" Target="fonts/PTSansNarrow-bold.fntdata"/><Relationship Id="rId43" Type="http://schemas.openxmlformats.org/officeDocument/2006/relationships/slide" Target="slides/slide37.xml"/><Relationship Id="rId193" Type="http://schemas.openxmlformats.org/officeDocument/2006/relationships/font" Target="fonts/PTSansNarrow-regular.fntdata"/><Relationship Id="rId46" Type="http://schemas.openxmlformats.org/officeDocument/2006/relationships/slide" Target="slides/slide40.xml"/><Relationship Id="rId192" Type="http://schemas.openxmlformats.org/officeDocument/2006/relationships/font" Target="fonts/Lato-boldItalic.fntdata"/><Relationship Id="rId45" Type="http://schemas.openxmlformats.org/officeDocument/2006/relationships/slide" Target="slides/slide39.xml"/><Relationship Id="rId191" Type="http://schemas.openxmlformats.org/officeDocument/2006/relationships/font" Target="fonts/Lato-italic.fntdata"/><Relationship Id="rId48" Type="http://schemas.openxmlformats.org/officeDocument/2006/relationships/slide" Target="slides/slide42.xml"/><Relationship Id="rId187" Type="http://schemas.openxmlformats.org/officeDocument/2006/relationships/font" Target="fonts/Roboto-italic.fntdata"/><Relationship Id="rId47" Type="http://schemas.openxmlformats.org/officeDocument/2006/relationships/slide" Target="slides/slide41.xml"/><Relationship Id="rId186" Type="http://schemas.openxmlformats.org/officeDocument/2006/relationships/font" Target="fonts/Roboto-bold.fntdata"/><Relationship Id="rId185" Type="http://schemas.openxmlformats.org/officeDocument/2006/relationships/font" Target="fonts/Roboto-regular.fntdata"/><Relationship Id="rId49" Type="http://schemas.openxmlformats.org/officeDocument/2006/relationships/slide" Target="slides/slide43.xml"/><Relationship Id="rId184" Type="http://schemas.openxmlformats.org/officeDocument/2006/relationships/font" Target="fonts/Raleway-boldItalic.fntdata"/><Relationship Id="rId189" Type="http://schemas.openxmlformats.org/officeDocument/2006/relationships/font" Target="fonts/Lato-regular.fntdata"/><Relationship Id="rId188" Type="http://schemas.openxmlformats.org/officeDocument/2006/relationships/font" Target="fonts/Robo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183" Type="http://schemas.openxmlformats.org/officeDocument/2006/relationships/font" Target="fonts/Raleway-italic.fntdata"/><Relationship Id="rId32" Type="http://schemas.openxmlformats.org/officeDocument/2006/relationships/slide" Target="slides/slide26.xml"/><Relationship Id="rId182" Type="http://schemas.openxmlformats.org/officeDocument/2006/relationships/font" Target="fonts/Raleway-bold.fntdata"/><Relationship Id="rId35" Type="http://schemas.openxmlformats.org/officeDocument/2006/relationships/slide" Target="slides/slide29.xml"/><Relationship Id="rId181" Type="http://schemas.openxmlformats.org/officeDocument/2006/relationships/font" Target="fonts/Raleway-regular.fntdata"/><Relationship Id="rId34" Type="http://schemas.openxmlformats.org/officeDocument/2006/relationships/slide" Target="slides/slide28.xml"/><Relationship Id="rId180" Type="http://schemas.openxmlformats.org/officeDocument/2006/relationships/slide" Target="slides/slide174.xml"/><Relationship Id="rId37" Type="http://schemas.openxmlformats.org/officeDocument/2006/relationships/slide" Target="slides/slide31.xml"/><Relationship Id="rId176" Type="http://schemas.openxmlformats.org/officeDocument/2006/relationships/slide" Target="slides/slide170.xml"/><Relationship Id="rId36" Type="http://schemas.openxmlformats.org/officeDocument/2006/relationships/slide" Target="slides/slide30.xml"/><Relationship Id="rId175" Type="http://schemas.openxmlformats.org/officeDocument/2006/relationships/slide" Target="slides/slide169.xml"/><Relationship Id="rId39" Type="http://schemas.openxmlformats.org/officeDocument/2006/relationships/slide" Target="slides/slide33.xml"/><Relationship Id="rId174" Type="http://schemas.openxmlformats.org/officeDocument/2006/relationships/slide" Target="slides/slide168.xml"/><Relationship Id="rId38" Type="http://schemas.openxmlformats.org/officeDocument/2006/relationships/slide" Target="slides/slide32.xml"/><Relationship Id="rId173" Type="http://schemas.openxmlformats.org/officeDocument/2006/relationships/slide" Target="slides/slide167.xml"/><Relationship Id="rId179" Type="http://schemas.openxmlformats.org/officeDocument/2006/relationships/slide" Target="slides/slide173.xml"/><Relationship Id="rId178" Type="http://schemas.openxmlformats.org/officeDocument/2006/relationships/slide" Target="slides/slide172.xml"/><Relationship Id="rId177" Type="http://schemas.openxmlformats.org/officeDocument/2006/relationships/slide" Target="slides/slide171.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98" Type="http://schemas.openxmlformats.org/officeDocument/2006/relationships/font" Target="fonts/PTSerif-boldItalic.fntdata"/><Relationship Id="rId14" Type="http://schemas.openxmlformats.org/officeDocument/2006/relationships/slide" Target="slides/slide8.xml"/><Relationship Id="rId197" Type="http://schemas.openxmlformats.org/officeDocument/2006/relationships/font" Target="fonts/PTSerif-italic.fntdata"/><Relationship Id="rId17" Type="http://schemas.openxmlformats.org/officeDocument/2006/relationships/slide" Target="slides/slide11.xml"/><Relationship Id="rId196" Type="http://schemas.openxmlformats.org/officeDocument/2006/relationships/font" Target="fonts/PTSerif-bold.fntdata"/><Relationship Id="rId16" Type="http://schemas.openxmlformats.org/officeDocument/2006/relationships/slide" Target="slides/slide10.xml"/><Relationship Id="rId195" Type="http://schemas.openxmlformats.org/officeDocument/2006/relationships/font" Target="fonts/PTSerif-regular.fntdata"/><Relationship Id="rId19" Type="http://schemas.openxmlformats.org/officeDocument/2006/relationships/slide" Target="slides/slide13.xml"/><Relationship Id="rId18" Type="http://schemas.openxmlformats.org/officeDocument/2006/relationships/slide" Target="slides/slide12.xml"/><Relationship Id="rId199" Type="http://schemas.openxmlformats.org/officeDocument/2006/relationships/font" Target="fonts/PTSans-regular.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172" Type="http://schemas.openxmlformats.org/officeDocument/2006/relationships/slide" Target="slides/slide166.xml"/><Relationship Id="rId65" Type="http://schemas.openxmlformats.org/officeDocument/2006/relationships/slide" Target="slides/slide59.xml"/><Relationship Id="rId171" Type="http://schemas.openxmlformats.org/officeDocument/2006/relationships/slide" Target="slides/slide165.xml"/><Relationship Id="rId68" Type="http://schemas.openxmlformats.org/officeDocument/2006/relationships/slide" Target="slides/slide62.xml"/><Relationship Id="rId170" Type="http://schemas.openxmlformats.org/officeDocument/2006/relationships/slide" Target="slides/slide164.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slide" Target="slides/slide159.xml"/><Relationship Id="rId69" Type="http://schemas.openxmlformats.org/officeDocument/2006/relationships/slide" Target="slides/slide63.xml"/><Relationship Id="rId164" Type="http://schemas.openxmlformats.org/officeDocument/2006/relationships/slide" Target="slides/slide158.xml"/><Relationship Id="rId163" Type="http://schemas.openxmlformats.org/officeDocument/2006/relationships/slide" Target="slides/slide157.xml"/><Relationship Id="rId162" Type="http://schemas.openxmlformats.org/officeDocument/2006/relationships/slide" Target="slides/slide156.xml"/><Relationship Id="rId169" Type="http://schemas.openxmlformats.org/officeDocument/2006/relationships/slide" Target="slides/slide163.xml"/><Relationship Id="rId168" Type="http://schemas.openxmlformats.org/officeDocument/2006/relationships/slide" Target="slides/slide162.xml"/><Relationship Id="rId167" Type="http://schemas.openxmlformats.org/officeDocument/2006/relationships/slide" Target="slides/slide161.xml"/><Relationship Id="rId166" Type="http://schemas.openxmlformats.org/officeDocument/2006/relationships/slide" Target="slides/slide160.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slide" Target="slides/slide155.xml"/><Relationship Id="rId54" Type="http://schemas.openxmlformats.org/officeDocument/2006/relationships/slide" Target="slides/slide48.xml"/><Relationship Id="rId160" Type="http://schemas.openxmlformats.org/officeDocument/2006/relationships/slide" Target="slides/slide154.xml"/><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slide" Target="slides/slide153.xml"/><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slide" Target="slides/slide152.xml"/><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210" Type="http://schemas.openxmlformats.org/officeDocument/2006/relationships/font" Target="fonts/OpenSans-boldItalic.fntdata"/><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121" Type="http://schemas.openxmlformats.org/officeDocument/2006/relationships/slide" Target="slides/slide115.xml"/><Relationship Id="rId120" Type="http://schemas.openxmlformats.org/officeDocument/2006/relationships/slide" Target="slides/slide114.xml"/><Relationship Id="rId125" Type="http://schemas.openxmlformats.org/officeDocument/2006/relationships/slide" Target="slides/slide119.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10" Type="http://schemas.openxmlformats.org/officeDocument/2006/relationships/slide" Target="slides/slide104.xml"/><Relationship Id="rId114" Type="http://schemas.openxmlformats.org/officeDocument/2006/relationships/slide" Target="slides/slide108.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206" Type="http://schemas.openxmlformats.org/officeDocument/2006/relationships/font" Target="fonts/OpenSansLight-boldItalic.fntdata"/><Relationship Id="rId205" Type="http://schemas.openxmlformats.org/officeDocument/2006/relationships/font" Target="fonts/OpenSansLight-italic.fntdata"/><Relationship Id="rId204" Type="http://schemas.openxmlformats.org/officeDocument/2006/relationships/font" Target="fonts/OpenSansLight-bold.fntdata"/><Relationship Id="rId203" Type="http://schemas.openxmlformats.org/officeDocument/2006/relationships/font" Target="fonts/OpenSansLight-regular.fntdata"/><Relationship Id="rId209" Type="http://schemas.openxmlformats.org/officeDocument/2006/relationships/font" Target="fonts/OpenSans-italic.fntdata"/><Relationship Id="rId208" Type="http://schemas.openxmlformats.org/officeDocument/2006/relationships/font" Target="fonts/OpenSans-bold.fntdata"/><Relationship Id="rId207" Type="http://schemas.openxmlformats.org/officeDocument/2006/relationships/font" Target="fonts/OpenSans-regular.fntdata"/><Relationship Id="rId202" Type="http://schemas.openxmlformats.org/officeDocument/2006/relationships/font" Target="fonts/PTSans-boldItalic.fntdata"/><Relationship Id="rId201" Type="http://schemas.openxmlformats.org/officeDocument/2006/relationships/font" Target="fonts/PTSans-italic.fntdata"/><Relationship Id="rId200" Type="http://schemas.openxmlformats.org/officeDocument/2006/relationships/font" Target="fonts/PT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272017477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272017477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62ad78f946_0_1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62ad78f946_0_18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4" name="Shape 3524"/>
        <p:cNvGrpSpPr/>
        <p:nvPr/>
      </p:nvGrpSpPr>
      <p:grpSpPr>
        <a:xfrm>
          <a:off x="0" y="0"/>
          <a:ext cx="0" cy="0"/>
          <a:chOff x="0" y="0"/>
          <a:chExt cx="0" cy="0"/>
        </a:xfrm>
      </p:grpSpPr>
      <p:sp>
        <p:nvSpPr>
          <p:cNvPr id="3525" name="Google Shape;3525;g36d7b98e255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6" name="Google Shape;3526;g36d7b98e25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4" name="Shape 3534"/>
        <p:cNvGrpSpPr/>
        <p:nvPr/>
      </p:nvGrpSpPr>
      <p:grpSpPr>
        <a:xfrm>
          <a:off x="0" y="0"/>
          <a:ext cx="0" cy="0"/>
          <a:chOff x="0" y="0"/>
          <a:chExt cx="0" cy="0"/>
        </a:xfrm>
      </p:grpSpPr>
      <p:sp>
        <p:nvSpPr>
          <p:cNvPr id="3535" name="Google Shape;3535;g36d7b98e255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6" name="Google Shape;3536;g36d7b98e255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6" name="Shape 3546"/>
        <p:cNvGrpSpPr/>
        <p:nvPr/>
      </p:nvGrpSpPr>
      <p:grpSpPr>
        <a:xfrm>
          <a:off x="0" y="0"/>
          <a:ext cx="0" cy="0"/>
          <a:chOff x="0" y="0"/>
          <a:chExt cx="0" cy="0"/>
        </a:xfrm>
      </p:grpSpPr>
      <p:sp>
        <p:nvSpPr>
          <p:cNvPr id="3547" name="Google Shape;3547;g36d7b98e255_0_2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8" name="Google Shape;3548;g36d7b98e255_0_2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9" name="Shape 3559"/>
        <p:cNvGrpSpPr/>
        <p:nvPr/>
      </p:nvGrpSpPr>
      <p:grpSpPr>
        <a:xfrm>
          <a:off x="0" y="0"/>
          <a:ext cx="0" cy="0"/>
          <a:chOff x="0" y="0"/>
          <a:chExt cx="0" cy="0"/>
        </a:xfrm>
      </p:grpSpPr>
      <p:sp>
        <p:nvSpPr>
          <p:cNvPr id="3560" name="Google Shape;3560;g36d7b98e255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1" name="Google Shape;3561;g36d7b98e255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9" name="Shape 3569"/>
        <p:cNvGrpSpPr/>
        <p:nvPr/>
      </p:nvGrpSpPr>
      <p:grpSpPr>
        <a:xfrm>
          <a:off x="0" y="0"/>
          <a:ext cx="0" cy="0"/>
          <a:chOff x="0" y="0"/>
          <a:chExt cx="0" cy="0"/>
        </a:xfrm>
      </p:grpSpPr>
      <p:sp>
        <p:nvSpPr>
          <p:cNvPr id="3570" name="Google Shape;3570;g36d7b98e255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1" name="Google Shape;3571;g36d7b98e255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0" name="Shape 3580"/>
        <p:cNvGrpSpPr/>
        <p:nvPr/>
      </p:nvGrpSpPr>
      <p:grpSpPr>
        <a:xfrm>
          <a:off x="0" y="0"/>
          <a:ext cx="0" cy="0"/>
          <a:chOff x="0" y="0"/>
          <a:chExt cx="0" cy="0"/>
        </a:xfrm>
      </p:grpSpPr>
      <p:sp>
        <p:nvSpPr>
          <p:cNvPr id="3581" name="Google Shape;3581;g36d7b98e255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2" name="Google Shape;3582;g36d7b98e255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3" name="Shape 3593"/>
        <p:cNvGrpSpPr/>
        <p:nvPr/>
      </p:nvGrpSpPr>
      <p:grpSpPr>
        <a:xfrm>
          <a:off x="0" y="0"/>
          <a:ext cx="0" cy="0"/>
          <a:chOff x="0" y="0"/>
          <a:chExt cx="0" cy="0"/>
        </a:xfrm>
      </p:grpSpPr>
      <p:sp>
        <p:nvSpPr>
          <p:cNvPr id="3594" name="Google Shape;3594;g36d7b98e255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5" name="Google Shape;3595;g36d7b98e255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3" name="Shape 3613"/>
        <p:cNvGrpSpPr/>
        <p:nvPr/>
      </p:nvGrpSpPr>
      <p:grpSpPr>
        <a:xfrm>
          <a:off x="0" y="0"/>
          <a:ext cx="0" cy="0"/>
          <a:chOff x="0" y="0"/>
          <a:chExt cx="0" cy="0"/>
        </a:xfrm>
      </p:grpSpPr>
      <p:sp>
        <p:nvSpPr>
          <p:cNvPr id="3614" name="Google Shape;3614;g36d7b98e255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5" name="Google Shape;3615;g36d7b98e255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3" name="Shape 3633"/>
        <p:cNvGrpSpPr/>
        <p:nvPr/>
      </p:nvGrpSpPr>
      <p:grpSpPr>
        <a:xfrm>
          <a:off x="0" y="0"/>
          <a:ext cx="0" cy="0"/>
          <a:chOff x="0" y="0"/>
          <a:chExt cx="0" cy="0"/>
        </a:xfrm>
      </p:grpSpPr>
      <p:sp>
        <p:nvSpPr>
          <p:cNvPr id="3634" name="Google Shape;3634;g36d7b98e255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5" name="Google Shape;3635;g36d7b98e255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2" name="Shape 3642"/>
        <p:cNvGrpSpPr/>
        <p:nvPr/>
      </p:nvGrpSpPr>
      <p:grpSpPr>
        <a:xfrm>
          <a:off x="0" y="0"/>
          <a:ext cx="0" cy="0"/>
          <a:chOff x="0" y="0"/>
          <a:chExt cx="0" cy="0"/>
        </a:xfrm>
      </p:grpSpPr>
      <p:sp>
        <p:nvSpPr>
          <p:cNvPr id="3643" name="Google Shape;3643;g36d7b98e25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4" name="Google Shape;3644;g36d7b98e25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62ad78f946_0_19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62ad78f946_0_19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2" name="Shape 3652"/>
        <p:cNvGrpSpPr/>
        <p:nvPr/>
      </p:nvGrpSpPr>
      <p:grpSpPr>
        <a:xfrm>
          <a:off x="0" y="0"/>
          <a:ext cx="0" cy="0"/>
          <a:chOff x="0" y="0"/>
          <a:chExt cx="0" cy="0"/>
        </a:xfrm>
      </p:grpSpPr>
      <p:sp>
        <p:nvSpPr>
          <p:cNvPr id="3653" name="Google Shape;3653;g36d7b98e25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4" name="Google Shape;3654;g36d7b98e25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0" name="Shape 3660"/>
        <p:cNvGrpSpPr/>
        <p:nvPr/>
      </p:nvGrpSpPr>
      <p:grpSpPr>
        <a:xfrm>
          <a:off x="0" y="0"/>
          <a:ext cx="0" cy="0"/>
          <a:chOff x="0" y="0"/>
          <a:chExt cx="0" cy="0"/>
        </a:xfrm>
      </p:grpSpPr>
      <p:sp>
        <p:nvSpPr>
          <p:cNvPr id="3661" name="Google Shape;3661;g362eb7ee2c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2" name="Google Shape;3662;g362eb7ee2c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362eb7ee2c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4" name="Google Shape;3674;g362eb7ee2c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4" name="Shape 3684"/>
        <p:cNvGrpSpPr/>
        <p:nvPr/>
      </p:nvGrpSpPr>
      <p:grpSpPr>
        <a:xfrm>
          <a:off x="0" y="0"/>
          <a:ext cx="0" cy="0"/>
          <a:chOff x="0" y="0"/>
          <a:chExt cx="0" cy="0"/>
        </a:xfrm>
      </p:grpSpPr>
      <p:sp>
        <p:nvSpPr>
          <p:cNvPr id="3685" name="Google Shape;3685;g36d7b98e255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6" name="Google Shape;3686;g36d7b98e255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https://pubmed.ncbi.nlm.nih.gov/16264436/</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4" name="Shape 3694"/>
        <p:cNvGrpSpPr/>
        <p:nvPr/>
      </p:nvGrpSpPr>
      <p:grpSpPr>
        <a:xfrm>
          <a:off x="0" y="0"/>
          <a:ext cx="0" cy="0"/>
          <a:chOff x="0" y="0"/>
          <a:chExt cx="0" cy="0"/>
        </a:xfrm>
      </p:grpSpPr>
      <p:sp>
        <p:nvSpPr>
          <p:cNvPr id="3695" name="Google Shape;3695;g36d7b98e255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6" name="Google Shape;3696;g36d7b98e255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5" name="Shape 3705"/>
        <p:cNvGrpSpPr/>
        <p:nvPr/>
      </p:nvGrpSpPr>
      <p:grpSpPr>
        <a:xfrm>
          <a:off x="0" y="0"/>
          <a:ext cx="0" cy="0"/>
          <a:chOff x="0" y="0"/>
          <a:chExt cx="0" cy="0"/>
        </a:xfrm>
      </p:grpSpPr>
      <p:sp>
        <p:nvSpPr>
          <p:cNvPr id="3706" name="Google Shape;3706;g36d7b98e255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7" name="Google Shape;3707;g36d7b98e255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4" name="Shape 3714"/>
        <p:cNvGrpSpPr/>
        <p:nvPr/>
      </p:nvGrpSpPr>
      <p:grpSpPr>
        <a:xfrm>
          <a:off x="0" y="0"/>
          <a:ext cx="0" cy="0"/>
          <a:chOff x="0" y="0"/>
          <a:chExt cx="0" cy="0"/>
        </a:xfrm>
      </p:grpSpPr>
      <p:sp>
        <p:nvSpPr>
          <p:cNvPr id="3715" name="Google Shape;3715;g362eb7ee2cc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6" name="Google Shape;3716;g362eb7ee2cc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4" name="Shape 3724"/>
        <p:cNvGrpSpPr/>
        <p:nvPr/>
      </p:nvGrpSpPr>
      <p:grpSpPr>
        <a:xfrm>
          <a:off x="0" y="0"/>
          <a:ext cx="0" cy="0"/>
          <a:chOff x="0" y="0"/>
          <a:chExt cx="0" cy="0"/>
        </a:xfrm>
      </p:grpSpPr>
      <p:sp>
        <p:nvSpPr>
          <p:cNvPr id="3725" name="Google Shape;3725;g362eb7ee2cc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6" name="Google Shape;3726;g362eb7ee2cc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Citation needed: https://www.pharmacology2000.com/Antiviral/antiviral403.htm</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4" name="Shape 3734"/>
        <p:cNvGrpSpPr/>
        <p:nvPr/>
      </p:nvGrpSpPr>
      <p:grpSpPr>
        <a:xfrm>
          <a:off x="0" y="0"/>
          <a:ext cx="0" cy="0"/>
          <a:chOff x="0" y="0"/>
          <a:chExt cx="0" cy="0"/>
        </a:xfrm>
      </p:grpSpPr>
      <p:sp>
        <p:nvSpPr>
          <p:cNvPr id="3735" name="Google Shape;3735;g362eb7ee2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6" name="Google Shape;3736;g362eb7ee2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9" name="Shape 3749"/>
        <p:cNvGrpSpPr/>
        <p:nvPr/>
      </p:nvGrpSpPr>
      <p:grpSpPr>
        <a:xfrm>
          <a:off x="0" y="0"/>
          <a:ext cx="0" cy="0"/>
          <a:chOff x="0" y="0"/>
          <a:chExt cx="0" cy="0"/>
        </a:xfrm>
      </p:grpSpPr>
      <p:sp>
        <p:nvSpPr>
          <p:cNvPr id="3750" name="Google Shape;3750;g362eb7ee2c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1" name="Google Shape;3751;g362eb7ee2c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62ad78f946_0_1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62ad78f946_0_1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8" name="Shape 3778"/>
        <p:cNvGrpSpPr/>
        <p:nvPr/>
      </p:nvGrpSpPr>
      <p:grpSpPr>
        <a:xfrm>
          <a:off x="0" y="0"/>
          <a:ext cx="0" cy="0"/>
          <a:chOff x="0" y="0"/>
          <a:chExt cx="0" cy="0"/>
        </a:xfrm>
      </p:grpSpPr>
      <p:sp>
        <p:nvSpPr>
          <p:cNvPr id="3779" name="Google Shape;3779;g36d7b98e255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0" name="Google Shape;3780;g36d7b98e255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9" name="Shape 3789"/>
        <p:cNvGrpSpPr/>
        <p:nvPr/>
      </p:nvGrpSpPr>
      <p:grpSpPr>
        <a:xfrm>
          <a:off x="0" y="0"/>
          <a:ext cx="0" cy="0"/>
          <a:chOff x="0" y="0"/>
          <a:chExt cx="0" cy="0"/>
        </a:xfrm>
      </p:grpSpPr>
      <p:sp>
        <p:nvSpPr>
          <p:cNvPr id="3790" name="Google Shape;3790;g362eb7ee2cc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1" name="Google Shape;3791;g362eb7ee2cc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0" name="Shape 3800"/>
        <p:cNvGrpSpPr/>
        <p:nvPr/>
      </p:nvGrpSpPr>
      <p:grpSpPr>
        <a:xfrm>
          <a:off x="0" y="0"/>
          <a:ext cx="0" cy="0"/>
          <a:chOff x="0" y="0"/>
          <a:chExt cx="0" cy="0"/>
        </a:xfrm>
      </p:grpSpPr>
      <p:sp>
        <p:nvSpPr>
          <p:cNvPr id="3801" name="Google Shape;3801;g362eb7ee2cc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2" name="Google Shape;3802;g362eb7ee2cc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https://pmc.ncbi.nlm.nih.gov/articles/PMC8201165/</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0" name="Shape 3810"/>
        <p:cNvGrpSpPr/>
        <p:nvPr/>
      </p:nvGrpSpPr>
      <p:grpSpPr>
        <a:xfrm>
          <a:off x="0" y="0"/>
          <a:ext cx="0" cy="0"/>
          <a:chOff x="0" y="0"/>
          <a:chExt cx="0" cy="0"/>
        </a:xfrm>
      </p:grpSpPr>
      <p:sp>
        <p:nvSpPr>
          <p:cNvPr id="3811" name="Google Shape;3811;g36d7b98e255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2" name="Google Shape;3812;g36d7b98e255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0" name="Shape 3820"/>
        <p:cNvGrpSpPr/>
        <p:nvPr/>
      </p:nvGrpSpPr>
      <p:grpSpPr>
        <a:xfrm>
          <a:off x="0" y="0"/>
          <a:ext cx="0" cy="0"/>
          <a:chOff x="0" y="0"/>
          <a:chExt cx="0" cy="0"/>
        </a:xfrm>
      </p:grpSpPr>
      <p:sp>
        <p:nvSpPr>
          <p:cNvPr id="3821" name="Google Shape;3821;g362eb7ee2cc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2" name="Google Shape;3822;g362eb7ee2cc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0" name="Shape 3830"/>
        <p:cNvGrpSpPr/>
        <p:nvPr/>
      </p:nvGrpSpPr>
      <p:grpSpPr>
        <a:xfrm>
          <a:off x="0" y="0"/>
          <a:ext cx="0" cy="0"/>
          <a:chOff x="0" y="0"/>
          <a:chExt cx="0" cy="0"/>
        </a:xfrm>
      </p:grpSpPr>
      <p:sp>
        <p:nvSpPr>
          <p:cNvPr id="3831" name="Google Shape;3831;g362eb7ee2cc_0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2" name="Google Shape;3832;g362eb7ee2cc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2" name="Shape 3842"/>
        <p:cNvGrpSpPr/>
        <p:nvPr/>
      </p:nvGrpSpPr>
      <p:grpSpPr>
        <a:xfrm>
          <a:off x="0" y="0"/>
          <a:ext cx="0" cy="0"/>
          <a:chOff x="0" y="0"/>
          <a:chExt cx="0" cy="0"/>
        </a:xfrm>
      </p:grpSpPr>
      <p:sp>
        <p:nvSpPr>
          <p:cNvPr id="3843" name="Google Shape;3843;g362eb7ee2cc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4" name="Google Shape;3844;g362eb7ee2cc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2" name="Shape 3852"/>
        <p:cNvGrpSpPr/>
        <p:nvPr/>
      </p:nvGrpSpPr>
      <p:grpSpPr>
        <a:xfrm>
          <a:off x="0" y="0"/>
          <a:ext cx="0" cy="0"/>
          <a:chOff x="0" y="0"/>
          <a:chExt cx="0" cy="0"/>
        </a:xfrm>
      </p:grpSpPr>
      <p:sp>
        <p:nvSpPr>
          <p:cNvPr id="3853" name="Google Shape;3853;g362eb7ee2cc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4" name="Google Shape;3854;g362eb7ee2cc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8" name="Shape 3858"/>
        <p:cNvGrpSpPr/>
        <p:nvPr/>
      </p:nvGrpSpPr>
      <p:grpSpPr>
        <a:xfrm>
          <a:off x="0" y="0"/>
          <a:ext cx="0" cy="0"/>
          <a:chOff x="0" y="0"/>
          <a:chExt cx="0" cy="0"/>
        </a:xfrm>
      </p:grpSpPr>
      <p:sp>
        <p:nvSpPr>
          <p:cNvPr id="3859" name="Google Shape;3859;g362eb7ee2cc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0" name="Google Shape;3860;g362eb7ee2cc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6" name="Shape 3906"/>
        <p:cNvGrpSpPr/>
        <p:nvPr/>
      </p:nvGrpSpPr>
      <p:grpSpPr>
        <a:xfrm>
          <a:off x="0" y="0"/>
          <a:ext cx="0" cy="0"/>
          <a:chOff x="0" y="0"/>
          <a:chExt cx="0" cy="0"/>
        </a:xfrm>
      </p:grpSpPr>
      <p:sp>
        <p:nvSpPr>
          <p:cNvPr id="3907" name="Google Shape;3907;g362eb7ee2cc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8" name="Google Shape;3908;g362eb7ee2cc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62ad78f946_0_1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62ad78f946_0_1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9" name="Shape 3919"/>
        <p:cNvGrpSpPr/>
        <p:nvPr/>
      </p:nvGrpSpPr>
      <p:grpSpPr>
        <a:xfrm>
          <a:off x="0" y="0"/>
          <a:ext cx="0" cy="0"/>
          <a:chOff x="0" y="0"/>
          <a:chExt cx="0" cy="0"/>
        </a:xfrm>
      </p:grpSpPr>
      <p:sp>
        <p:nvSpPr>
          <p:cNvPr id="3920" name="Google Shape;3920;g362eb7ee2cc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1" name="Google Shape;3921;g362eb7ee2cc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3" name="Shape 3933"/>
        <p:cNvGrpSpPr/>
        <p:nvPr/>
      </p:nvGrpSpPr>
      <p:grpSpPr>
        <a:xfrm>
          <a:off x="0" y="0"/>
          <a:ext cx="0" cy="0"/>
          <a:chOff x="0" y="0"/>
          <a:chExt cx="0" cy="0"/>
        </a:xfrm>
      </p:grpSpPr>
      <p:sp>
        <p:nvSpPr>
          <p:cNvPr id="3934" name="Google Shape;3934;g362eb7ee2cc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5" name="Google Shape;3935;g362eb7ee2c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5" name="Shape 3945"/>
        <p:cNvGrpSpPr/>
        <p:nvPr/>
      </p:nvGrpSpPr>
      <p:grpSpPr>
        <a:xfrm>
          <a:off x="0" y="0"/>
          <a:ext cx="0" cy="0"/>
          <a:chOff x="0" y="0"/>
          <a:chExt cx="0" cy="0"/>
        </a:xfrm>
      </p:grpSpPr>
      <p:sp>
        <p:nvSpPr>
          <p:cNvPr id="3946" name="Google Shape;3946;g344a6bb9166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7" name="Google Shape;3947;g344a6bb9166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5" name="Shape 3955"/>
        <p:cNvGrpSpPr/>
        <p:nvPr/>
      </p:nvGrpSpPr>
      <p:grpSpPr>
        <a:xfrm>
          <a:off x="0" y="0"/>
          <a:ext cx="0" cy="0"/>
          <a:chOff x="0" y="0"/>
          <a:chExt cx="0" cy="0"/>
        </a:xfrm>
      </p:grpSpPr>
      <p:sp>
        <p:nvSpPr>
          <p:cNvPr id="3956" name="Google Shape;3956;g36d7b98e255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7" name="Google Shape;3957;g36d7b98e255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7" name="Shape 3967"/>
        <p:cNvGrpSpPr/>
        <p:nvPr/>
      </p:nvGrpSpPr>
      <p:grpSpPr>
        <a:xfrm>
          <a:off x="0" y="0"/>
          <a:ext cx="0" cy="0"/>
          <a:chOff x="0" y="0"/>
          <a:chExt cx="0" cy="0"/>
        </a:xfrm>
      </p:grpSpPr>
      <p:sp>
        <p:nvSpPr>
          <p:cNvPr id="3968" name="Google Shape;3968;g36e41bbeeb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9" name="Google Shape;3969;g36e41bbeeb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7" name="Shape 3977"/>
        <p:cNvGrpSpPr/>
        <p:nvPr/>
      </p:nvGrpSpPr>
      <p:grpSpPr>
        <a:xfrm>
          <a:off x="0" y="0"/>
          <a:ext cx="0" cy="0"/>
          <a:chOff x="0" y="0"/>
          <a:chExt cx="0" cy="0"/>
        </a:xfrm>
      </p:grpSpPr>
      <p:sp>
        <p:nvSpPr>
          <p:cNvPr id="3978" name="Google Shape;3978;g344a6bb916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9" name="Google Shape;3979;g344a6bb916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7" name="Shape 3987"/>
        <p:cNvGrpSpPr/>
        <p:nvPr/>
      </p:nvGrpSpPr>
      <p:grpSpPr>
        <a:xfrm>
          <a:off x="0" y="0"/>
          <a:ext cx="0" cy="0"/>
          <a:chOff x="0" y="0"/>
          <a:chExt cx="0" cy="0"/>
        </a:xfrm>
      </p:grpSpPr>
      <p:sp>
        <p:nvSpPr>
          <p:cNvPr id="3988" name="Google Shape;3988;g344a6bb916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9" name="Google Shape;3989;g344a6bb916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8" name="Shape 3998"/>
        <p:cNvGrpSpPr/>
        <p:nvPr/>
      </p:nvGrpSpPr>
      <p:grpSpPr>
        <a:xfrm>
          <a:off x="0" y="0"/>
          <a:ext cx="0" cy="0"/>
          <a:chOff x="0" y="0"/>
          <a:chExt cx="0" cy="0"/>
        </a:xfrm>
      </p:grpSpPr>
      <p:sp>
        <p:nvSpPr>
          <p:cNvPr id="3999" name="Google Shape;3999;g344a6bb916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0" name="Google Shape;4000;g344a6bb916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0" name="Shape 4010"/>
        <p:cNvGrpSpPr/>
        <p:nvPr/>
      </p:nvGrpSpPr>
      <p:grpSpPr>
        <a:xfrm>
          <a:off x="0" y="0"/>
          <a:ext cx="0" cy="0"/>
          <a:chOff x="0" y="0"/>
          <a:chExt cx="0" cy="0"/>
        </a:xfrm>
      </p:grpSpPr>
      <p:sp>
        <p:nvSpPr>
          <p:cNvPr id="4011" name="Google Shape;4011;g344a6bb9166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2" name="Google Shape;4012;g344a6bb9166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3" name="Shape 4023"/>
        <p:cNvGrpSpPr/>
        <p:nvPr/>
      </p:nvGrpSpPr>
      <p:grpSpPr>
        <a:xfrm>
          <a:off x="0" y="0"/>
          <a:ext cx="0" cy="0"/>
          <a:chOff x="0" y="0"/>
          <a:chExt cx="0" cy="0"/>
        </a:xfrm>
      </p:grpSpPr>
      <p:sp>
        <p:nvSpPr>
          <p:cNvPr id="4024" name="Google Shape;4024;g344a6bb9166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5" name="Google Shape;4025;g344a6bb9166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62ad78f946_0_18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62ad78f946_0_18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7" name="Shape 4037"/>
        <p:cNvGrpSpPr/>
        <p:nvPr/>
      </p:nvGrpSpPr>
      <p:grpSpPr>
        <a:xfrm>
          <a:off x="0" y="0"/>
          <a:ext cx="0" cy="0"/>
          <a:chOff x="0" y="0"/>
          <a:chExt cx="0" cy="0"/>
        </a:xfrm>
      </p:grpSpPr>
      <p:sp>
        <p:nvSpPr>
          <p:cNvPr id="4038" name="Google Shape;4038;g344a6bb916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9" name="Google Shape;4039;g344a6bb916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1" name="Shape 4051"/>
        <p:cNvGrpSpPr/>
        <p:nvPr/>
      </p:nvGrpSpPr>
      <p:grpSpPr>
        <a:xfrm>
          <a:off x="0" y="0"/>
          <a:ext cx="0" cy="0"/>
          <a:chOff x="0" y="0"/>
          <a:chExt cx="0" cy="0"/>
        </a:xfrm>
      </p:grpSpPr>
      <p:sp>
        <p:nvSpPr>
          <p:cNvPr id="4052" name="Google Shape;4052;g344a6bb9166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3" name="Google Shape;4053;g344a6bb9166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3" name="Shape 4063"/>
        <p:cNvGrpSpPr/>
        <p:nvPr/>
      </p:nvGrpSpPr>
      <p:grpSpPr>
        <a:xfrm>
          <a:off x="0" y="0"/>
          <a:ext cx="0" cy="0"/>
          <a:chOff x="0" y="0"/>
          <a:chExt cx="0" cy="0"/>
        </a:xfrm>
      </p:grpSpPr>
      <p:sp>
        <p:nvSpPr>
          <p:cNvPr id="4064" name="Google Shape;4064;g344a6bb916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5" name="Google Shape;4065;g344a6bb916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5" name="Shape 4075"/>
        <p:cNvGrpSpPr/>
        <p:nvPr/>
      </p:nvGrpSpPr>
      <p:grpSpPr>
        <a:xfrm>
          <a:off x="0" y="0"/>
          <a:ext cx="0" cy="0"/>
          <a:chOff x="0" y="0"/>
          <a:chExt cx="0" cy="0"/>
        </a:xfrm>
      </p:grpSpPr>
      <p:sp>
        <p:nvSpPr>
          <p:cNvPr id="4076" name="Google Shape;4076;g344a6bb9166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7" name="Google Shape;4077;g344a6bb9166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7" name="Shape 4087"/>
        <p:cNvGrpSpPr/>
        <p:nvPr/>
      </p:nvGrpSpPr>
      <p:grpSpPr>
        <a:xfrm>
          <a:off x="0" y="0"/>
          <a:ext cx="0" cy="0"/>
          <a:chOff x="0" y="0"/>
          <a:chExt cx="0" cy="0"/>
        </a:xfrm>
      </p:grpSpPr>
      <p:sp>
        <p:nvSpPr>
          <p:cNvPr id="4088" name="Google Shape;4088;g344a6bb9166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9" name="Google Shape;4089;g344a6bb9166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7" name="Shape 4097"/>
        <p:cNvGrpSpPr/>
        <p:nvPr/>
      </p:nvGrpSpPr>
      <p:grpSpPr>
        <a:xfrm>
          <a:off x="0" y="0"/>
          <a:ext cx="0" cy="0"/>
          <a:chOff x="0" y="0"/>
          <a:chExt cx="0" cy="0"/>
        </a:xfrm>
      </p:grpSpPr>
      <p:sp>
        <p:nvSpPr>
          <p:cNvPr id="4098" name="Google Shape;4098;g344a6bb9166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9" name="Google Shape;4099;g344a6bb9166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7" name="Shape 4107"/>
        <p:cNvGrpSpPr/>
        <p:nvPr/>
      </p:nvGrpSpPr>
      <p:grpSpPr>
        <a:xfrm>
          <a:off x="0" y="0"/>
          <a:ext cx="0" cy="0"/>
          <a:chOff x="0" y="0"/>
          <a:chExt cx="0" cy="0"/>
        </a:xfrm>
      </p:grpSpPr>
      <p:sp>
        <p:nvSpPr>
          <p:cNvPr id="4108" name="Google Shape;4108;g344a6bb9166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9" name="Google Shape;4109;g344a6bb9166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8" name="Shape 4118"/>
        <p:cNvGrpSpPr/>
        <p:nvPr/>
      </p:nvGrpSpPr>
      <p:grpSpPr>
        <a:xfrm>
          <a:off x="0" y="0"/>
          <a:ext cx="0" cy="0"/>
          <a:chOff x="0" y="0"/>
          <a:chExt cx="0" cy="0"/>
        </a:xfrm>
      </p:grpSpPr>
      <p:sp>
        <p:nvSpPr>
          <p:cNvPr id="4119" name="Google Shape;4119;g344a6bb9166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0" name="Google Shape;4120;g344a6bb9166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9" name="Shape 4129"/>
        <p:cNvGrpSpPr/>
        <p:nvPr/>
      </p:nvGrpSpPr>
      <p:grpSpPr>
        <a:xfrm>
          <a:off x="0" y="0"/>
          <a:ext cx="0" cy="0"/>
          <a:chOff x="0" y="0"/>
          <a:chExt cx="0" cy="0"/>
        </a:xfrm>
      </p:grpSpPr>
      <p:sp>
        <p:nvSpPr>
          <p:cNvPr id="4130" name="Google Shape;4130;g344a6bb9166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1" name="Google Shape;4131;g344a6bb9166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2" name="Shape 4142"/>
        <p:cNvGrpSpPr/>
        <p:nvPr/>
      </p:nvGrpSpPr>
      <p:grpSpPr>
        <a:xfrm>
          <a:off x="0" y="0"/>
          <a:ext cx="0" cy="0"/>
          <a:chOff x="0" y="0"/>
          <a:chExt cx="0" cy="0"/>
        </a:xfrm>
      </p:grpSpPr>
      <p:sp>
        <p:nvSpPr>
          <p:cNvPr id="4143" name="Google Shape;4143;g344a6bb9166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4" name="Google Shape;4144;g344a6bb9166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62ad78f946_0_2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62ad78f946_0_2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6" name="Shape 4156"/>
        <p:cNvGrpSpPr/>
        <p:nvPr/>
      </p:nvGrpSpPr>
      <p:grpSpPr>
        <a:xfrm>
          <a:off x="0" y="0"/>
          <a:ext cx="0" cy="0"/>
          <a:chOff x="0" y="0"/>
          <a:chExt cx="0" cy="0"/>
        </a:xfrm>
      </p:grpSpPr>
      <p:sp>
        <p:nvSpPr>
          <p:cNvPr id="4157" name="Google Shape;4157;g344a6bb9166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8" name="Google Shape;4158;g344a6bb9166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8" name="Shape 4168"/>
        <p:cNvGrpSpPr/>
        <p:nvPr/>
      </p:nvGrpSpPr>
      <p:grpSpPr>
        <a:xfrm>
          <a:off x="0" y="0"/>
          <a:ext cx="0" cy="0"/>
          <a:chOff x="0" y="0"/>
          <a:chExt cx="0" cy="0"/>
        </a:xfrm>
      </p:grpSpPr>
      <p:sp>
        <p:nvSpPr>
          <p:cNvPr id="4169" name="Google Shape;4169;g344a6bb916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0" name="Google Shape;4170;g344a6bb916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0" name="Shape 4180"/>
        <p:cNvGrpSpPr/>
        <p:nvPr/>
      </p:nvGrpSpPr>
      <p:grpSpPr>
        <a:xfrm>
          <a:off x="0" y="0"/>
          <a:ext cx="0" cy="0"/>
          <a:chOff x="0" y="0"/>
          <a:chExt cx="0" cy="0"/>
        </a:xfrm>
      </p:grpSpPr>
      <p:sp>
        <p:nvSpPr>
          <p:cNvPr id="4181" name="Google Shape;4181;g344a6bb9166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2" name="Google Shape;4182;g344a6bb9166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2" name="Shape 4192"/>
        <p:cNvGrpSpPr/>
        <p:nvPr/>
      </p:nvGrpSpPr>
      <p:grpSpPr>
        <a:xfrm>
          <a:off x="0" y="0"/>
          <a:ext cx="0" cy="0"/>
          <a:chOff x="0" y="0"/>
          <a:chExt cx="0" cy="0"/>
        </a:xfrm>
      </p:grpSpPr>
      <p:sp>
        <p:nvSpPr>
          <p:cNvPr id="4193" name="Google Shape;4193;g344a6bb9166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4" name="Google Shape;4194;g344a6bb9166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4" name="Shape 4204"/>
        <p:cNvGrpSpPr/>
        <p:nvPr/>
      </p:nvGrpSpPr>
      <p:grpSpPr>
        <a:xfrm>
          <a:off x="0" y="0"/>
          <a:ext cx="0" cy="0"/>
          <a:chOff x="0" y="0"/>
          <a:chExt cx="0" cy="0"/>
        </a:xfrm>
      </p:grpSpPr>
      <p:sp>
        <p:nvSpPr>
          <p:cNvPr id="4205" name="Google Shape;4205;g344a6bb9166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6" name="Google Shape;4206;g344a6bb9166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2" name="Shape 4212"/>
        <p:cNvGrpSpPr/>
        <p:nvPr/>
      </p:nvGrpSpPr>
      <p:grpSpPr>
        <a:xfrm>
          <a:off x="0" y="0"/>
          <a:ext cx="0" cy="0"/>
          <a:chOff x="0" y="0"/>
          <a:chExt cx="0" cy="0"/>
        </a:xfrm>
      </p:grpSpPr>
      <p:sp>
        <p:nvSpPr>
          <p:cNvPr id="4213" name="Google Shape;4213;g344a6bb9166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4" name="Google Shape;4214;g344a6bb9166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0" name="Shape 4220"/>
        <p:cNvGrpSpPr/>
        <p:nvPr/>
      </p:nvGrpSpPr>
      <p:grpSpPr>
        <a:xfrm>
          <a:off x="0" y="0"/>
          <a:ext cx="0" cy="0"/>
          <a:chOff x="0" y="0"/>
          <a:chExt cx="0" cy="0"/>
        </a:xfrm>
      </p:grpSpPr>
      <p:sp>
        <p:nvSpPr>
          <p:cNvPr id="4221" name="Google Shape;4221;g344a6bb9166_0_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2" name="Google Shape;4222;g344a6bb9166_0_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0" name="Shape 4230"/>
        <p:cNvGrpSpPr/>
        <p:nvPr/>
      </p:nvGrpSpPr>
      <p:grpSpPr>
        <a:xfrm>
          <a:off x="0" y="0"/>
          <a:ext cx="0" cy="0"/>
          <a:chOff x="0" y="0"/>
          <a:chExt cx="0" cy="0"/>
        </a:xfrm>
      </p:grpSpPr>
      <p:sp>
        <p:nvSpPr>
          <p:cNvPr id="4231" name="Google Shape;4231;g344a6bb9166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2" name="Google Shape;4232;g344a6bb9166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0" name="Shape 4240"/>
        <p:cNvGrpSpPr/>
        <p:nvPr/>
      </p:nvGrpSpPr>
      <p:grpSpPr>
        <a:xfrm>
          <a:off x="0" y="0"/>
          <a:ext cx="0" cy="0"/>
          <a:chOff x="0" y="0"/>
          <a:chExt cx="0" cy="0"/>
        </a:xfrm>
      </p:grpSpPr>
      <p:sp>
        <p:nvSpPr>
          <p:cNvPr id="4241" name="Google Shape;4241;g344a6bb9166_0_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2" name="Google Shape;4242;g344a6bb9166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0" name="Shape 4250"/>
        <p:cNvGrpSpPr/>
        <p:nvPr/>
      </p:nvGrpSpPr>
      <p:grpSpPr>
        <a:xfrm>
          <a:off x="0" y="0"/>
          <a:ext cx="0" cy="0"/>
          <a:chOff x="0" y="0"/>
          <a:chExt cx="0" cy="0"/>
        </a:xfrm>
      </p:grpSpPr>
      <p:sp>
        <p:nvSpPr>
          <p:cNvPr id="4251" name="Google Shape;4251;g344a6bb9166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2" name="Google Shape;4252;g344a6bb9166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362ad78f946_0_2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362ad78f946_0_2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0" name="Shape 4260"/>
        <p:cNvGrpSpPr/>
        <p:nvPr/>
      </p:nvGrpSpPr>
      <p:grpSpPr>
        <a:xfrm>
          <a:off x="0" y="0"/>
          <a:ext cx="0" cy="0"/>
          <a:chOff x="0" y="0"/>
          <a:chExt cx="0" cy="0"/>
        </a:xfrm>
      </p:grpSpPr>
      <p:sp>
        <p:nvSpPr>
          <p:cNvPr id="4261" name="Google Shape;4261;g344a6bb9166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2" name="Google Shape;4262;g344a6bb9166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0" name="Shape 4270"/>
        <p:cNvGrpSpPr/>
        <p:nvPr/>
      </p:nvGrpSpPr>
      <p:grpSpPr>
        <a:xfrm>
          <a:off x="0" y="0"/>
          <a:ext cx="0" cy="0"/>
          <a:chOff x="0" y="0"/>
          <a:chExt cx="0" cy="0"/>
        </a:xfrm>
      </p:grpSpPr>
      <p:sp>
        <p:nvSpPr>
          <p:cNvPr id="4271" name="Google Shape;4271;g344a6bb9166_0_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2" name="Google Shape;4272;g344a6bb9166_0_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6" name="Shape 4276"/>
        <p:cNvGrpSpPr/>
        <p:nvPr/>
      </p:nvGrpSpPr>
      <p:grpSpPr>
        <a:xfrm>
          <a:off x="0" y="0"/>
          <a:ext cx="0" cy="0"/>
          <a:chOff x="0" y="0"/>
          <a:chExt cx="0" cy="0"/>
        </a:xfrm>
      </p:grpSpPr>
      <p:sp>
        <p:nvSpPr>
          <p:cNvPr id="4277" name="Google Shape;4277;g344a6bb9166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8" name="Google Shape;4278;g344a6bb9166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3" name="Shape 4283"/>
        <p:cNvGrpSpPr/>
        <p:nvPr/>
      </p:nvGrpSpPr>
      <p:grpSpPr>
        <a:xfrm>
          <a:off x="0" y="0"/>
          <a:ext cx="0" cy="0"/>
          <a:chOff x="0" y="0"/>
          <a:chExt cx="0" cy="0"/>
        </a:xfrm>
      </p:grpSpPr>
      <p:sp>
        <p:nvSpPr>
          <p:cNvPr id="4284" name="Google Shape;4284;g344a6bb9166_0_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5" name="Google Shape;4285;g344a6bb9166_0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1" name="Shape 4291"/>
        <p:cNvGrpSpPr/>
        <p:nvPr/>
      </p:nvGrpSpPr>
      <p:grpSpPr>
        <a:xfrm>
          <a:off x="0" y="0"/>
          <a:ext cx="0" cy="0"/>
          <a:chOff x="0" y="0"/>
          <a:chExt cx="0" cy="0"/>
        </a:xfrm>
      </p:grpSpPr>
      <p:sp>
        <p:nvSpPr>
          <p:cNvPr id="4292" name="Google Shape;4292;g344a6bb9166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3" name="Google Shape;4293;g344a6bb9166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0" name="Shape 4300"/>
        <p:cNvGrpSpPr/>
        <p:nvPr/>
      </p:nvGrpSpPr>
      <p:grpSpPr>
        <a:xfrm>
          <a:off x="0" y="0"/>
          <a:ext cx="0" cy="0"/>
          <a:chOff x="0" y="0"/>
          <a:chExt cx="0" cy="0"/>
        </a:xfrm>
      </p:grpSpPr>
      <p:sp>
        <p:nvSpPr>
          <p:cNvPr id="4301" name="Google Shape;4301;g344a6bb9166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2" name="Google Shape;4302;g344a6bb9166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7" name="Shape 4307"/>
        <p:cNvGrpSpPr/>
        <p:nvPr/>
      </p:nvGrpSpPr>
      <p:grpSpPr>
        <a:xfrm>
          <a:off x="0" y="0"/>
          <a:ext cx="0" cy="0"/>
          <a:chOff x="0" y="0"/>
          <a:chExt cx="0" cy="0"/>
        </a:xfrm>
      </p:grpSpPr>
      <p:sp>
        <p:nvSpPr>
          <p:cNvPr id="4308" name="Google Shape;4308;g344a6bb9166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9" name="Google Shape;4309;g344a6bb9166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5" name="Shape 4315"/>
        <p:cNvGrpSpPr/>
        <p:nvPr/>
      </p:nvGrpSpPr>
      <p:grpSpPr>
        <a:xfrm>
          <a:off x="0" y="0"/>
          <a:ext cx="0" cy="0"/>
          <a:chOff x="0" y="0"/>
          <a:chExt cx="0" cy="0"/>
        </a:xfrm>
      </p:grpSpPr>
      <p:sp>
        <p:nvSpPr>
          <p:cNvPr id="4316" name="Google Shape;4316;g344a6bb9166_0_4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7" name="Google Shape;4317;g344a6bb9166_0_4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3" name="Shape 4323"/>
        <p:cNvGrpSpPr/>
        <p:nvPr/>
      </p:nvGrpSpPr>
      <p:grpSpPr>
        <a:xfrm>
          <a:off x="0" y="0"/>
          <a:ext cx="0" cy="0"/>
          <a:chOff x="0" y="0"/>
          <a:chExt cx="0" cy="0"/>
        </a:xfrm>
      </p:grpSpPr>
      <p:sp>
        <p:nvSpPr>
          <p:cNvPr id="4324" name="Google Shape;4324;g344a6bb9166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5" name="Google Shape;4325;g344a6bb9166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4" name="Shape 4334"/>
        <p:cNvGrpSpPr/>
        <p:nvPr/>
      </p:nvGrpSpPr>
      <p:grpSpPr>
        <a:xfrm>
          <a:off x="0" y="0"/>
          <a:ext cx="0" cy="0"/>
          <a:chOff x="0" y="0"/>
          <a:chExt cx="0" cy="0"/>
        </a:xfrm>
      </p:grpSpPr>
      <p:sp>
        <p:nvSpPr>
          <p:cNvPr id="4335" name="Google Shape;4335;g344a6bb9166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6" name="Google Shape;4336;g344a6bb9166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36c40863c29_1_2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36c40863c29_1_2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5" name="Shape 4345"/>
        <p:cNvGrpSpPr/>
        <p:nvPr/>
      </p:nvGrpSpPr>
      <p:grpSpPr>
        <a:xfrm>
          <a:off x="0" y="0"/>
          <a:ext cx="0" cy="0"/>
          <a:chOff x="0" y="0"/>
          <a:chExt cx="0" cy="0"/>
        </a:xfrm>
      </p:grpSpPr>
      <p:sp>
        <p:nvSpPr>
          <p:cNvPr id="4346" name="Google Shape;4346;g344a6bb9166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7" name="Google Shape;4347;g344a6bb9166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5" name="Shape 4355"/>
        <p:cNvGrpSpPr/>
        <p:nvPr/>
      </p:nvGrpSpPr>
      <p:grpSpPr>
        <a:xfrm>
          <a:off x="0" y="0"/>
          <a:ext cx="0" cy="0"/>
          <a:chOff x="0" y="0"/>
          <a:chExt cx="0" cy="0"/>
        </a:xfrm>
      </p:grpSpPr>
      <p:sp>
        <p:nvSpPr>
          <p:cNvPr id="4356" name="Google Shape;4356;g344a6bb9166_0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7" name="Google Shape;4357;g344a6bb9166_0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3" name="Shape 4363"/>
        <p:cNvGrpSpPr/>
        <p:nvPr/>
      </p:nvGrpSpPr>
      <p:grpSpPr>
        <a:xfrm>
          <a:off x="0" y="0"/>
          <a:ext cx="0" cy="0"/>
          <a:chOff x="0" y="0"/>
          <a:chExt cx="0" cy="0"/>
        </a:xfrm>
      </p:grpSpPr>
      <p:sp>
        <p:nvSpPr>
          <p:cNvPr id="4364" name="Google Shape;4364;g344a6bb9166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5" name="Google Shape;4365;g344a6bb9166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1" name="Shape 4371"/>
        <p:cNvGrpSpPr/>
        <p:nvPr/>
      </p:nvGrpSpPr>
      <p:grpSpPr>
        <a:xfrm>
          <a:off x="0" y="0"/>
          <a:ext cx="0" cy="0"/>
          <a:chOff x="0" y="0"/>
          <a:chExt cx="0" cy="0"/>
        </a:xfrm>
      </p:grpSpPr>
      <p:sp>
        <p:nvSpPr>
          <p:cNvPr id="4372" name="Google Shape;4372;g3075796cf05_1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3" name="Google Shape;4373;g3075796cf05_1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6" name="Shape 4376"/>
        <p:cNvGrpSpPr/>
        <p:nvPr/>
      </p:nvGrpSpPr>
      <p:grpSpPr>
        <a:xfrm>
          <a:off x="0" y="0"/>
          <a:ext cx="0" cy="0"/>
          <a:chOff x="0" y="0"/>
          <a:chExt cx="0" cy="0"/>
        </a:xfrm>
      </p:grpSpPr>
      <p:sp>
        <p:nvSpPr>
          <p:cNvPr id="4377" name="Google Shape;4377;g3075796cf05_1_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8" name="Google Shape;4378;g3075796cf05_1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6c40863c29_1_2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6c40863c29_1_2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362ad78f946_0_29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362ad78f946_0_29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075796cf05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075796cf05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2ad78f946_0_30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62ad78f946_0_30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36c40863c29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36c40863c29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6c40863c29_1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36c40863c29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36c40863c2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36c40863c2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36c40863c29_1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7" name="Google Shape;837;g36c40863c29_1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36c40863c29_1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36c40863c29_1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6c40863c29_1_49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6c40863c29_1_49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36c40863c29_1_5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6" name="Google Shape;1016;g36c40863c29_1_5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36c40863c29_1_6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6" name="Google Shape;1076;g36c40863c29_1_6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36c40863c29_1_6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36c40863c29_1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62ad78f9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62ad78f9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36c40863c29_1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36c40863c29_1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36c40863c29_1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3" name="Google Shape;1253;g36c40863c29_1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36c40863c29_1_8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36c40863c29_1_8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9" name="Shape 1389"/>
        <p:cNvGrpSpPr/>
        <p:nvPr/>
      </p:nvGrpSpPr>
      <p:grpSpPr>
        <a:xfrm>
          <a:off x="0" y="0"/>
          <a:ext cx="0" cy="0"/>
          <a:chOff x="0" y="0"/>
          <a:chExt cx="0" cy="0"/>
        </a:xfrm>
      </p:grpSpPr>
      <p:sp>
        <p:nvSpPr>
          <p:cNvPr id="1390" name="Google Shape;1390;g36c40863c29_1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1" name="Google Shape;1391;g36c40863c29_1_8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3" name="Shape 1453"/>
        <p:cNvGrpSpPr/>
        <p:nvPr/>
      </p:nvGrpSpPr>
      <p:grpSpPr>
        <a:xfrm>
          <a:off x="0" y="0"/>
          <a:ext cx="0" cy="0"/>
          <a:chOff x="0" y="0"/>
          <a:chExt cx="0" cy="0"/>
        </a:xfrm>
      </p:grpSpPr>
      <p:sp>
        <p:nvSpPr>
          <p:cNvPr id="1454" name="Google Shape;1454;g36c40863c29_1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5" name="Google Shape;1455;g36c40863c29_1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36c40863c29_1_1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8" name="Google Shape;1518;g36c40863c29_1_1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0" name="Shape 1580"/>
        <p:cNvGrpSpPr/>
        <p:nvPr/>
      </p:nvGrpSpPr>
      <p:grpSpPr>
        <a:xfrm>
          <a:off x="0" y="0"/>
          <a:ext cx="0" cy="0"/>
          <a:chOff x="0" y="0"/>
          <a:chExt cx="0" cy="0"/>
        </a:xfrm>
      </p:grpSpPr>
      <p:sp>
        <p:nvSpPr>
          <p:cNvPr id="1581" name="Google Shape;1581;g36c40863c29_1_1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2" name="Google Shape;1582;g36c40863c29_1_1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g36c40863c29_1_1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2" name="Google Shape;1652;g36c40863c29_1_1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g36c40863c29_1_1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2" name="Google Shape;1722;g36c40863c29_1_1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0" name="Shape 1790"/>
        <p:cNvGrpSpPr/>
        <p:nvPr/>
      </p:nvGrpSpPr>
      <p:grpSpPr>
        <a:xfrm>
          <a:off x="0" y="0"/>
          <a:ext cx="0" cy="0"/>
          <a:chOff x="0" y="0"/>
          <a:chExt cx="0" cy="0"/>
        </a:xfrm>
      </p:grpSpPr>
      <p:sp>
        <p:nvSpPr>
          <p:cNvPr id="1791" name="Google Shape;1791;g36c40863c29_1_19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2" name="Google Shape;1792;g36c40863c29_1_19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6c40863c29_1_30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6c40863c29_1_30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g36c40863c29_1_5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8" name="Google Shape;1798;g36c40863c29_1_5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36c40863c29_1_5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36c40863c29_1_5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6c40863c29_1_5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36c40863c29_1_5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36c40863c29_1_5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1" name="Google Shape;1861;g36c40863c29_1_5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7" name="Shape 1887"/>
        <p:cNvGrpSpPr/>
        <p:nvPr/>
      </p:nvGrpSpPr>
      <p:grpSpPr>
        <a:xfrm>
          <a:off x="0" y="0"/>
          <a:ext cx="0" cy="0"/>
          <a:chOff x="0" y="0"/>
          <a:chExt cx="0" cy="0"/>
        </a:xfrm>
      </p:grpSpPr>
      <p:sp>
        <p:nvSpPr>
          <p:cNvPr id="1888" name="Google Shape;1888;g36c40863c29_1_5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9" name="Google Shape;1889;g36c40863c29_1_5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9" name="Shape 1919"/>
        <p:cNvGrpSpPr/>
        <p:nvPr/>
      </p:nvGrpSpPr>
      <p:grpSpPr>
        <a:xfrm>
          <a:off x="0" y="0"/>
          <a:ext cx="0" cy="0"/>
          <a:chOff x="0" y="0"/>
          <a:chExt cx="0" cy="0"/>
        </a:xfrm>
      </p:grpSpPr>
      <p:sp>
        <p:nvSpPr>
          <p:cNvPr id="1920" name="Google Shape;1920;g36c40863c29_1_5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1" name="Google Shape;1921;g36c40863c29_1_5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36c40863c29_1_2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7" name="Google Shape;1957;g36c40863c29_1_2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2" name="Shape 1962"/>
        <p:cNvGrpSpPr/>
        <p:nvPr/>
      </p:nvGrpSpPr>
      <p:grpSpPr>
        <a:xfrm>
          <a:off x="0" y="0"/>
          <a:ext cx="0" cy="0"/>
          <a:chOff x="0" y="0"/>
          <a:chExt cx="0" cy="0"/>
        </a:xfrm>
      </p:grpSpPr>
      <p:sp>
        <p:nvSpPr>
          <p:cNvPr id="1963" name="Google Shape;1963;g36c40863c29_1_1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4" name="Google Shape;1964;g36c40863c29_1_1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3" name="Shape 2033"/>
        <p:cNvGrpSpPr/>
        <p:nvPr/>
      </p:nvGrpSpPr>
      <p:grpSpPr>
        <a:xfrm>
          <a:off x="0" y="0"/>
          <a:ext cx="0" cy="0"/>
          <a:chOff x="0" y="0"/>
          <a:chExt cx="0" cy="0"/>
        </a:xfrm>
      </p:grpSpPr>
      <p:sp>
        <p:nvSpPr>
          <p:cNvPr id="2034" name="Google Shape;2034;g36c40863c29_1_2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5" name="Google Shape;2035;g36c40863c29_1_2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g36c40863c29_1_27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8" name="Google Shape;2078;g36c40863c29_1_27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62ad78f94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62ad78f94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0" name="Shape 2120"/>
        <p:cNvGrpSpPr/>
        <p:nvPr/>
      </p:nvGrpSpPr>
      <p:grpSpPr>
        <a:xfrm>
          <a:off x="0" y="0"/>
          <a:ext cx="0" cy="0"/>
          <a:chOff x="0" y="0"/>
          <a:chExt cx="0" cy="0"/>
        </a:xfrm>
      </p:grpSpPr>
      <p:sp>
        <p:nvSpPr>
          <p:cNvPr id="2121" name="Google Shape;2121;g36c40863c29_1_27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2" name="Google Shape;2122;g36c40863c29_1_27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g36c40863c29_1_2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7" name="Google Shape;2167;g36c40863c29_1_2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0" name="Shape 2210"/>
        <p:cNvGrpSpPr/>
        <p:nvPr/>
      </p:nvGrpSpPr>
      <p:grpSpPr>
        <a:xfrm>
          <a:off x="0" y="0"/>
          <a:ext cx="0" cy="0"/>
          <a:chOff x="0" y="0"/>
          <a:chExt cx="0" cy="0"/>
        </a:xfrm>
      </p:grpSpPr>
      <p:sp>
        <p:nvSpPr>
          <p:cNvPr id="2211" name="Google Shape;2211;g36c40863c29_1_3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2" name="Google Shape;2212;g36c40863c29_1_3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8" name="Shape 2258"/>
        <p:cNvGrpSpPr/>
        <p:nvPr/>
      </p:nvGrpSpPr>
      <p:grpSpPr>
        <a:xfrm>
          <a:off x="0" y="0"/>
          <a:ext cx="0" cy="0"/>
          <a:chOff x="0" y="0"/>
          <a:chExt cx="0" cy="0"/>
        </a:xfrm>
      </p:grpSpPr>
      <p:sp>
        <p:nvSpPr>
          <p:cNvPr id="2259" name="Google Shape;2259;g36c40863c29_1_28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0" name="Google Shape;2260;g36c40863c29_1_28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6" name="Shape 2266"/>
        <p:cNvGrpSpPr/>
        <p:nvPr/>
      </p:nvGrpSpPr>
      <p:grpSpPr>
        <a:xfrm>
          <a:off x="0" y="0"/>
          <a:ext cx="0" cy="0"/>
          <a:chOff x="0" y="0"/>
          <a:chExt cx="0" cy="0"/>
        </a:xfrm>
      </p:grpSpPr>
      <p:sp>
        <p:nvSpPr>
          <p:cNvPr id="2267" name="Google Shape;2267;g36c40863c29_1_2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8" name="Google Shape;2268;g36c40863c29_1_2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5" name="Shape 2315"/>
        <p:cNvGrpSpPr/>
        <p:nvPr/>
      </p:nvGrpSpPr>
      <p:grpSpPr>
        <a:xfrm>
          <a:off x="0" y="0"/>
          <a:ext cx="0" cy="0"/>
          <a:chOff x="0" y="0"/>
          <a:chExt cx="0" cy="0"/>
        </a:xfrm>
      </p:grpSpPr>
      <p:sp>
        <p:nvSpPr>
          <p:cNvPr id="2316" name="Google Shape;2316;g36c40863c29_1_3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7" name="Google Shape;2317;g36c40863c29_1_3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5" name="Shape 2365"/>
        <p:cNvGrpSpPr/>
        <p:nvPr/>
      </p:nvGrpSpPr>
      <p:grpSpPr>
        <a:xfrm>
          <a:off x="0" y="0"/>
          <a:ext cx="0" cy="0"/>
          <a:chOff x="0" y="0"/>
          <a:chExt cx="0" cy="0"/>
        </a:xfrm>
      </p:grpSpPr>
      <p:sp>
        <p:nvSpPr>
          <p:cNvPr id="2366" name="Google Shape;2366;g36c40863c29_1_35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7" name="Google Shape;2367;g36c40863c29_1_35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6" name="Shape 2416"/>
        <p:cNvGrpSpPr/>
        <p:nvPr/>
      </p:nvGrpSpPr>
      <p:grpSpPr>
        <a:xfrm>
          <a:off x="0" y="0"/>
          <a:ext cx="0" cy="0"/>
          <a:chOff x="0" y="0"/>
          <a:chExt cx="0" cy="0"/>
        </a:xfrm>
      </p:grpSpPr>
      <p:sp>
        <p:nvSpPr>
          <p:cNvPr id="2417" name="Google Shape;2417;g36c40863c29_1_37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8" name="Google Shape;2418;g36c40863c29_1_3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7" name="Shape 2467"/>
        <p:cNvGrpSpPr/>
        <p:nvPr/>
      </p:nvGrpSpPr>
      <p:grpSpPr>
        <a:xfrm>
          <a:off x="0" y="0"/>
          <a:ext cx="0" cy="0"/>
          <a:chOff x="0" y="0"/>
          <a:chExt cx="0" cy="0"/>
        </a:xfrm>
      </p:grpSpPr>
      <p:sp>
        <p:nvSpPr>
          <p:cNvPr id="2468" name="Google Shape;2468;g36c40863c29_1_3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9" name="Google Shape;2469;g36c40863c29_1_3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3" name="Shape 2523"/>
        <p:cNvGrpSpPr/>
        <p:nvPr/>
      </p:nvGrpSpPr>
      <p:grpSpPr>
        <a:xfrm>
          <a:off x="0" y="0"/>
          <a:ext cx="0" cy="0"/>
          <a:chOff x="0" y="0"/>
          <a:chExt cx="0" cy="0"/>
        </a:xfrm>
      </p:grpSpPr>
      <p:sp>
        <p:nvSpPr>
          <p:cNvPr id="2524" name="Google Shape;2524;g36c40863c29_1_3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5" name="Google Shape;2525;g36c40863c29_1_3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62ad78f946_0_1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62ad78f946_0_1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3" name="Shape 2573"/>
        <p:cNvGrpSpPr/>
        <p:nvPr/>
      </p:nvGrpSpPr>
      <p:grpSpPr>
        <a:xfrm>
          <a:off x="0" y="0"/>
          <a:ext cx="0" cy="0"/>
          <a:chOff x="0" y="0"/>
          <a:chExt cx="0" cy="0"/>
        </a:xfrm>
      </p:grpSpPr>
      <p:sp>
        <p:nvSpPr>
          <p:cNvPr id="2574" name="Google Shape;2574;g36c40863c29_1_3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5" name="Google Shape;2575;g36c40863c29_1_3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3" name="Shape 2623"/>
        <p:cNvGrpSpPr/>
        <p:nvPr/>
      </p:nvGrpSpPr>
      <p:grpSpPr>
        <a:xfrm>
          <a:off x="0" y="0"/>
          <a:ext cx="0" cy="0"/>
          <a:chOff x="0" y="0"/>
          <a:chExt cx="0" cy="0"/>
        </a:xfrm>
      </p:grpSpPr>
      <p:sp>
        <p:nvSpPr>
          <p:cNvPr id="2624" name="Google Shape;2624;g36c40863c29_1_39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5" name="Google Shape;2625;g36c40863c29_1_39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4" name="Shape 2674"/>
        <p:cNvGrpSpPr/>
        <p:nvPr/>
      </p:nvGrpSpPr>
      <p:grpSpPr>
        <a:xfrm>
          <a:off x="0" y="0"/>
          <a:ext cx="0" cy="0"/>
          <a:chOff x="0" y="0"/>
          <a:chExt cx="0" cy="0"/>
        </a:xfrm>
      </p:grpSpPr>
      <p:sp>
        <p:nvSpPr>
          <p:cNvPr id="2675" name="Google Shape;2675;g36c40863c29_1_66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6" name="Google Shape;2676;g36c40863c29_1_66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8" name="Shape 2728"/>
        <p:cNvGrpSpPr/>
        <p:nvPr/>
      </p:nvGrpSpPr>
      <p:grpSpPr>
        <a:xfrm>
          <a:off x="0" y="0"/>
          <a:ext cx="0" cy="0"/>
          <a:chOff x="0" y="0"/>
          <a:chExt cx="0" cy="0"/>
        </a:xfrm>
      </p:grpSpPr>
      <p:sp>
        <p:nvSpPr>
          <p:cNvPr id="2729" name="Google Shape;2729;g36c40863c29_1_40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0" name="Google Shape;2730;g36c40863c29_1_40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3" name="Shape 2783"/>
        <p:cNvGrpSpPr/>
        <p:nvPr/>
      </p:nvGrpSpPr>
      <p:grpSpPr>
        <a:xfrm>
          <a:off x="0" y="0"/>
          <a:ext cx="0" cy="0"/>
          <a:chOff x="0" y="0"/>
          <a:chExt cx="0" cy="0"/>
        </a:xfrm>
      </p:grpSpPr>
      <p:sp>
        <p:nvSpPr>
          <p:cNvPr id="2784" name="Google Shape;2784;g36c40863c29_1_4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5" name="Google Shape;2785;g36c40863c29_1_4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8" name="Shape 2838"/>
        <p:cNvGrpSpPr/>
        <p:nvPr/>
      </p:nvGrpSpPr>
      <p:grpSpPr>
        <a:xfrm>
          <a:off x="0" y="0"/>
          <a:ext cx="0" cy="0"/>
          <a:chOff x="0" y="0"/>
          <a:chExt cx="0" cy="0"/>
        </a:xfrm>
      </p:grpSpPr>
      <p:sp>
        <p:nvSpPr>
          <p:cNvPr id="2839" name="Google Shape;2839;g36c40863c29_1_4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0" name="Google Shape;2840;g36c40863c29_1_4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5" name="Shape 2845"/>
        <p:cNvGrpSpPr/>
        <p:nvPr/>
      </p:nvGrpSpPr>
      <p:grpSpPr>
        <a:xfrm>
          <a:off x="0" y="0"/>
          <a:ext cx="0" cy="0"/>
          <a:chOff x="0" y="0"/>
          <a:chExt cx="0" cy="0"/>
        </a:xfrm>
      </p:grpSpPr>
      <p:sp>
        <p:nvSpPr>
          <p:cNvPr id="2846" name="Google Shape;2846;g36c40863c29_1_4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7" name="Google Shape;2847;g36c40863c29_1_4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7" name="Shape 2897"/>
        <p:cNvGrpSpPr/>
        <p:nvPr/>
      </p:nvGrpSpPr>
      <p:grpSpPr>
        <a:xfrm>
          <a:off x="0" y="0"/>
          <a:ext cx="0" cy="0"/>
          <a:chOff x="0" y="0"/>
          <a:chExt cx="0" cy="0"/>
        </a:xfrm>
      </p:grpSpPr>
      <p:sp>
        <p:nvSpPr>
          <p:cNvPr id="2898" name="Google Shape;2898;g36c40863c29_1_4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9" name="Google Shape;2899;g36c40863c29_1_4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8" name="Shape 2908"/>
        <p:cNvGrpSpPr/>
        <p:nvPr/>
      </p:nvGrpSpPr>
      <p:grpSpPr>
        <a:xfrm>
          <a:off x="0" y="0"/>
          <a:ext cx="0" cy="0"/>
          <a:chOff x="0" y="0"/>
          <a:chExt cx="0" cy="0"/>
        </a:xfrm>
      </p:grpSpPr>
      <p:sp>
        <p:nvSpPr>
          <p:cNvPr id="2909" name="Google Shape;2909;g36c40863c29_1_4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0" name="Google Shape;2910;g36c40863c29_1_4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8" name="Shape 2918"/>
        <p:cNvGrpSpPr/>
        <p:nvPr/>
      </p:nvGrpSpPr>
      <p:grpSpPr>
        <a:xfrm>
          <a:off x="0" y="0"/>
          <a:ext cx="0" cy="0"/>
          <a:chOff x="0" y="0"/>
          <a:chExt cx="0" cy="0"/>
        </a:xfrm>
      </p:grpSpPr>
      <p:sp>
        <p:nvSpPr>
          <p:cNvPr id="2919" name="Google Shape;2919;g36c40863c29_1_4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0" name="Google Shape;2920;g36c40863c29_1_4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62ad78f946_0_1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62ad78f946_0_17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8" name="Shape 2928"/>
        <p:cNvGrpSpPr/>
        <p:nvPr/>
      </p:nvGrpSpPr>
      <p:grpSpPr>
        <a:xfrm>
          <a:off x="0" y="0"/>
          <a:ext cx="0" cy="0"/>
          <a:chOff x="0" y="0"/>
          <a:chExt cx="0" cy="0"/>
        </a:xfrm>
      </p:grpSpPr>
      <p:sp>
        <p:nvSpPr>
          <p:cNvPr id="2929" name="Google Shape;2929;g36c40863c29_1_4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0" name="Google Shape;2930;g36c40863c29_1_4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8" name="Shape 2978"/>
        <p:cNvGrpSpPr/>
        <p:nvPr/>
      </p:nvGrpSpPr>
      <p:grpSpPr>
        <a:xfrm>
          <a:off x="0" y="0"/>
          <a:ext cx="0" cy="0"/>
          <a:chOff x="0" y="0"/>
          <a:chExt cx="0" cy="0"/>
        </a:xfrm>
      </p:grpSpPr>
      <p:sp>
        <p:nvSpPr>
          <p:cNvPr id="2979" name="Google Shape;2979;g36c40863c29_1_4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0" name="Google Shape;2980;g36c40863c29_1_4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0" name="Shape 3030"/>
        <p:cNvGrpSpPr/>
        <p:nvPr/>
      </p:nvGrpSpPr>
      <p:grpSpPr>
        <a:xfrm>
          <a:off x="0" y="0"/>
          <a:ext cx="0" cy="0"/>
          <a:chOff x="0" y="0"/>
          <a:chExt cx="0" cy="0"/>
        </a:xfrm>
      </p:grpSpPr>
      <p:sp>
        <p:nvSpPr>
          <p:cNvPr id="3031" name="Google Shape;3031;g36c40863c29_1_45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2" name="Google Shape;3032;g36c40863c29_1_45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3" name="Shape 3083"/>
        <p:cNvGrpSpPr/>
        <p:nvPr/>
      </p:nvGrpSpPr>
      <p:grpSpPr>
        <a:xfrm>
          <a:off x="0" y="0"/>
          <a:ext cx="0" cy="0"/>
          <a:chOff x="0" y="0"/>
          <a:chExt cx="0" cy="0"/>
        </a:xfrm>
      </p:grpSpPr>
      <p:sp>
        <p:nvSpPr>
          <p:cNvPr id="3084" name="Google Shape;3084;g36c40863c29_1_45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5" name="Google Shape;3085;g36c40863c29_1_45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6" name="Shape 3136"/>
        <p:cNvGrpSpPr/>
        <p:nvPr/>
      </p:nvGrpSpPr>
      <p:grpSpPr>
        <a:xfrm>
          <a:off x="0" y="0"/>
          <a:ext cx="0" cy="0"/>
          <a:chOff x="0" y="0"/>
          <a:chExt cx="0" cy="0"/>
        </a:xfrm>
      </p:grpSpPr>
      <p:sp>
        <p:nvSpPr>
          <p:cNvPr id="3137" name="Google Shape;3137;g36c40863c29_1_47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8" name="Google Shape;3138;g36c40863c29_1_47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9" name="Shape 3189"/>
        <p:cNvGrpSpPr/>
        <p:nvPr/>
      </p:nvGrpSpPr>
      <p:grpSpPr>
        <a:xfrm>
          <a:off x="0" y="0"/>
          <a:ext cx="0" cy="0"/>
          <a:chOff x="0" y="0"/>
          <a:chExt cx="0" cy="0"/>
        </a:xfrm>
      </p:grpSpPr>
      <p:sp>
        <p:nvSpPr>
          <p:cNvPr id="3190" name="Google Shape;3190;g36c40863c29_1_47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1" name="Google Shape;3191;g36c40863c29_1_47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4" name="Shape 3244"/>
        <p:cNvGrpSpPr/>
        <p:nvPr/>
      </p:nvGrpSpPr>
      <p:grpSpPr>
        <a:xfrm>
          <a:off x="0" y="0"/>
          <a:ext cx="0" cy="0"/>
          <a:chOff x="0" y="0"/>
          <a:chExt cx="0" cy="0"/>
        </a:xfrm>
      </p:grpSpPr>
      <p:sp>
        <p:nvSpPr>
          <p:cNvPr id="3245" name="Google Shape;3245;g36c40863c29_1_46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6" name="Google Shape;3246;g36c40863c29_1_46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1" name="Shape 3251"/>
        <p:cNvGrpSpPr/>
        <p:nvPr/>
      </p:nvGrpSpPr>
      <p:grpSpPr>
        <a:xfrm>
          <a:off x="0" y="0"/>
          <a:ext cx="0" cy="0"/>
          <a:chOff x="0" y="0"/>
          <a:chExt cx="0" cy="0"/>
        </a:xfrm>
      </p:grpSpPr>
      <p:sp>
        <p:nvSpPr>
          <p:cNvPr id="3252" name="Google Shape;3252;g36c40863c29_1_46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3" name="Google Shape;3253;g36c40863c29_1_4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5" name="Shape 3305"/>
        <p:cNvGrpSpPr/>
        <p:nvPr/>
      </p:nvGrpSpPr>
      <p:grpSpPr>
        <a:xfrm>
          <a:off x="0" y="0"/>
          <a:ext cx="0" cy="0"/>
          <a:chOff x="0" y="0"/>
          <a:chExt cx="0" cy="0"/>
        </a:xfrm>
      </p:grpSpPr>
      <p:sp>
        <p:nvSpPr>
          <p:cNvPr id="3306" name="Google Shape;3306;g36c40863c29_1_4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7" name="Google Shape;3307;g36c40863c29_1_4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2" name="Shape 3312"/>
        <p:cNvGrpSpPr/>
        <p:nvPr/>
      </p:nvGrpSpPr>
      <p:grpSpPr>
        <a:xfrm>
          <a:off x="0" y="0"/>
          <a:ext cx="0" cy="0"/>
          <a:chOff x="0" y="0"/>
          <a:chExt cx="0" cy="0"/>
        </a:xfrm>
      </p:grpSpPr>
      <p:sp>
        <p:nvSpPr>
          <p:cNvPr id="3313" name="Google Shape;3313;g36c40863c29_1_48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4" name="Google Shape;3314;g36c40863c29_1_48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62ad78f946_0_17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362ad78f946_0_17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2" name="Shape 3322"/>
        <p:cNvGrpSpPr/>
        <p:nvPr/>
      </p:nvGrpSpPr>
      <p:grpSpPr>
        <a:xfrm>
          <a:off x="0" y="0"/>
          <a:ext cx="0" cy="0"/>
          <a:chOff x="0" y="0"/>
          <a:chExt cx="0" cy="0"/>
        </a:xfrm>
      </p:grpSpPr>
      <p:sp>
        <p:nvSpPr>
          <p:cNvPr id="3323" name="Google Shape;3323;g36c40863c29_1_48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4" name="Google Shape;3324;g36c40863c29_1_4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2" name="Shape 3332"/>
        <p:cNvGrpSpPr/>
        <p:nvPr/>
      </p:nvGrpSpPr>
      <p:grpSpPr>
        <a:xfrm>
          <a:off x="0" y="0"/>
          <a:ext cx="0" cy="0"/>
          <a:chOff x="0" y="0"/>
          <a:chExt cx="0" cy="0"/>
        </a:xfrm>
      </p:grpSpPr>
      <p:sp>
        <p:nvSpPr>
          <p:cNvPr id="3333" name="Google Shape;3333;g36c40863c29_1_48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4" name="Google Shape;3334;g36c40863c29_1_48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1" name="Shape 3341"/>
        <p:cNvGrpSpPr/>
        <p:nvPr/>
      </p:nvGrpSpPr>
      <p:grpSpPr>
        <a:xfrm>
          <a:off x="0" y="0"/>
          <a:ext cx="0" cy="0"/>
          <a:chOff x="0" y="0"/>
          <a:chExt cx="0" cy="0"/>
        </a:xfrm>
      </p:grpSpPr>
      <p:sp>
        <p:nvSpPr>
          <p:cNvPr id="3342" name="Google Shape;3342;g36c40863c29_1_4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3" name="Google Shape;3343;g36c40863c29_1_4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1" name="Shape 3351"/>
        <p:cNvGrpSpPr/>
        <p:nvPr/>
      </p:nvGrpSpPr>
      <p:grpSpPr>
        <a:xfrm>
          <a:off x="0" y="0"/>
          <a:ext cx="0" cy="0"/>
          <a:chOff x="0" y="0"/>
          <a:chExt cx="0" cy="0"/>
        </a:xfrm>
      </p:grpSpPr>
      <p:sp>
        <p:nvSpPr>
          <p:cNvPr id="3352" name="Google Shape;3352;g36c40863c29_1_49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3" name="Google Shape;3353;g36c40863c29_1_49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3" name="Shape 3363"/>
        <p:cNvGrpSpPr/>
        <p:nvPr/>
      </p:nvGrpSpPr>
      <p:grpSpPr>
        <a:xfrm>
          <a:off x="0" y="0"/>
          <a:ext cx="0" cy="0"/>
          <a:chOff x="0" y="0"/>
          <a:chExt cx="0" cy="0"/>
        </a:xfrm>
      </p:grpSpPr>
      <p:sp>
        <p:nvSpPr>
          <p:cNvPr id="3364" name="Google Shape;3364;g36c40863c29_1_49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5" name="Google Shape;3365;g36c40863c29_1_49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6" name="Shape 3376"/>
        <p:cNvGrpSpPr/>
        <p:nvPr/>
      </p:nvGrpSpPr>
      <p:grpSpPr>
        <a:xfrm>
          <a:off x="0" y="0"/>
          <a:ext cx="0" cy="0"/>
          <a:chOff x="0" y="0"/>
          <a:chExt cx="0" cy="0"/>
        </a:xfrm>
      </p:grpSpPr>
      <p:sp>
        <p:nvSpPr>
          <p:cNvPr id="3377" name="Google Shape;3377;g36c40863c29_1_4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8" name="Google Shape;3378;g36c40863c29_1_4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0" name="Shape 3390"/>
        <p:cNvGrpSpPr/>
        <p:nvPr/>
      </p:nvGrpSpPr>
      <p:grpSpPr>
        <a:xfrm>
          <a:off x="0" y="0"/>
          <a:ext cx="0" cy="0"/>
          <a:chOff x="0" y="0"/>
          <a:chExt cx="0" cy="0"/>
        </a:xfrm>
      </p:grpSpPr>
      <p:sp>
        <p:nvSpPr>
          <p:cNvPr id="3391" name="Google Shape;3391;g36c40863c29_1_4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2" name="Google Shape;3392;g36c40863c29_1_4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5" name="Shape 3405"/>
        <p:cNvGrpSpPr/>
        <p:nvPr/>
      </p:nvGrpSpPr>
      <p:grpSpPr>
        <a:xfrm>
          <a:off x="0" y="0"/>
          <a:ext cx="0" cy="0"/>
          <a:chOff x="0" y="0"/>
          <a:chExt cx="0" cy="0"/>
        </a:xfrm>
      </p:grpSpPr>
      <p:sp>
        <p:nvSpPr>
          <p:cNvPr id="3406" name="Google Shape;3406;g36c40863c29_1_49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7" name="Google Shape;3407;g36c40863c29_1_4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5" name="Shape 3415"/>
        <p:cNvGrpSpPr/>
        <p:nvPr/>
      </p:nvGrpSpPr>
      <p:grpSpPr>
        <a:xfrm>
          <a:off x="0" y="0"/>
          <a:ext cx="0" cy="0"/>
          <a:chOff x="0" y="0"/>
          <a:chExt cx="0" cy="0"/>
        </a:xfrm>
      </p:grpSpPr>
      <p:sp>
        <p:nvSpPr>
          <p:cNvPr id="3416" name="Google Shape;3416;g36c40863c29_1_49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7" name="Google Shape;3417;g36c40863c29_1_49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5" name="Shape 3425"/>
        <p:cNvGrpSpPr/>
        <p:nvPr/>
      </p:nvGrpSpPr>
      <p:grpSpPr>
        <a:xfrm>
          <a:off x="0" y="0"/>
          <a:ext cx="0" cy="0"/>
          <a:chOff x="0" y="0"/>
          <a:chExt cx="0" cy="0"/>
        </a:xfrm>
      </p:grpSpPr>
      <p:sp>
        <p:nvSpPr>
          <p:cNvPr id="3426" name="Google Shape;3426;g36c40863c29_1_49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7" name="Google Shape;3427;g36c40863c29_1_49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62ad78f946_0_1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62ad78f946_0_1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0" name="Shape 3440"/>
        <p:cNvGrpSpPr/>
        <p:nvPr/>
      </p:nvGrpSpPr>
      <p:grpSpPr>
        <a:xfrm>
          <a:off x="0" y="0"/>
          <a:ext cx="0" cy="0"/>
          <a:chOff x="0" y="0"/>
          <a:chExt cx="0" cy="0"/>
        </a:xfrm>
      </p:grpSpPr>
      <p:sp>
        <p:nvSpPr>
          <p:cNvPr id="3441" name="Google Shape;3441;g36c40863c29_1_49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2" name="Google Shape;3442;g36c40863c29_1_4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6" name="Shape 3456"/>
        <p:cNvGrpSpPr/>
        <p:nvPr/>
      </p:nvGrpSpPr>
      <p:grpSpPr>
        <a:xfrm>
          <a:off x="0" y="0"/>
          <a:ext cx="0" cy="0"/>
          <a:chOff x="0" y="0"/>
          <a:chExt cx="0" cy="0"/>
        </a:xfrm>
      </p:grpSpPr>
      <p:sp>
        <p:nvSpPr>
          <p:cNvPr id="3457" name="Google Shape;3457;g3075796cf05_1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8" name="Google Shape;3458;g3075796cf05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2" name="Shape 3462"/>
        <p:cNvGrpSpPr/>
        <p:nvPr/>
      </p:nvGrpSpPr>
      <p:grpSpPr>
        <a:xfrm>
          <a:off x="0" y="0"/>
          <a:ext cx="0" cy="0"/>
          <a:chOff x="0" y="0"/>
          <a:chExt cx="0" cy="0"/>
        </a:xfrm>
      </p:grpSpPr>
      <p:sp>
        <p:nvSpPr>
          <p:cNvPr id="3463" name="Google Shape;3463;g3449030a6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4" name="Google Shape;3464;g3449030a6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0" name="Shape 3470"/>
        <p:cNvGrpSpPr/>
        <p:nvPr/>
      </p:nvGrpSpPr>
      <p:grpSpPr>
        <a:xfrm>
          <a:off x="0" y="0"/>
          <a:ext cx="0" cy="0"/>
          <a:chOff x="0" y="0"/>
          <a:chExt cx="0" cy="0"/>
        </a:xfrm>
      </p:grpSpPr>
      <p:sp>
        <p:nvSpPr>
          <p:cNvPr id="3471" name="Google Shape;3471;g3449030a60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2" name="Google Shape;3472;g3449030a60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8" name="Shape 3478"/>
        <p:cNvGrpSpPr/>
        <p:nvPr/>
      </p:nvGrpSpPr>
      <p:grpSpPr>
        <a:xfrm>
          <a:off x="0" y="0"/>
          <a:ext cx="0" cy="0"/>
          <a:chOff x="0" y="0"/>
          <a:chExt cx="0" cy="0"/>
        </a:xfrm>
      </p:grpSpPr>
      <p:sp>
        <p:nvSpPr>
          <p:cNvPr id="3479" name="Google Shape;3479;g3449030a60c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0" name="Google Shape;3480;g3449030a60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4" name="Shape 3484"/>
        <p:cNvGrpSpPr/>
        <p:nvPr/>
      </p:nvGrpSpPr>
      <p:grpSpPr>
        <a:xfrm>
          <a:off x="0" y="0"/>
          <a:ext cx="0" cy="0"/>
          <a:chOff x="0" y="0"/>
          <a:chExt cx="0" cy="0"/>
        </a:xfrm>
      </p:grpSpPr>
      <p:sp>
        <p:nvSpPr>
          <p:cNvPr id="3485" name="Google Shape;3485;g3449030a60c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6" name="Google Shape;3486;g3449030a60c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0" name="Shape 3490"/>
        <p:cNvGrpSpPr/>
        <p:nvPr/>
      </p:nvGrpSpPr>
      <p:grpSpPr>
        <a:xfrm>
          <a:off x="0" y="0"/>
          <a:ext cx="0" cy="0"/>
          <a:chOff x="0" y="0"/>
          <a:chExt cx="0" cy="0"/>
        </a:xfrm>
      </p:grpSpPr>
      <p:sp>
        <p:nvSpPr>
          <p:cNvPr id="3491" name="Google Shape;3491;g3075796cf05_1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2" name="Google Shape;3492;g3075796cf05_1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8" name="Shape 3498"/>
        <p:cNvGrpSpPr/>
        <p:nvPr/>
      </p:nvGrpSpPr>
      <p:grpSpPr>
        <a:xfrm>
          <a:off x="0" y="0"/>
          <a:ext cx="0" cy="0"/>
          <a:chOff x="0" y="0"/>
          <a:chExt cx="0" cy="0"/>
        </a:xfrm>
      </p:grpSpPr>
      <p:sp>
        <p:nvSpPr>
          <p:cNvPr id="3499" name="Google Shape;3499;g307b0312dc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0" name="Google Shape;3500;g307b0312dc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6" name="Shape 3506"/>
        <p:cNvGrpSpPr/>
        <p:nvPr/>
      </p:nvGrpSpPr>
      <p:grpSpPr>
        <a:xfrm>
          <a:off x="0" y="0"/>
          <a:ext cx="0" cy="0"/>
          <a:chOff x="0" y="0"/>
          <a:chExt cx="0" cy="0"/>
        </a:xfrm>
      </p:grpSpPr>
      <p:sp>
        <p:nvSpPr>
          <p:cNvPr id="3507" name="Google Shape;3507;g3075796cf05_1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8" name="Google Shape;3508;g3075796cf05_1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5" name="Shape 3515"/>
        <p:cNvGrpSpPr/>
        <p:nvPr/>
      </p:nvGrpSpPr>
      <p:grpSpPr>
        <a:xfrm>
          <a:off x="0" y="0"/>
          <a:ext cx="0" cy="0"/>
          <a:chOff x="0" y="0"/>
          <a:chExt cx="0" cy="0"/>
        </a:xfrm>
      </p:grpSpPr>
      <p:sp>
        <p:nvSpPr>
          <p:cNvPr id="3516" name="Google Shape;3516;g36d7b98e255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7" name="Google Shape;3517;g36d7b98e255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reamline2"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 name="Shape 76"/>
        <p:cNvGrpSpPr/>
        <p:nvPr/>
      </p:nvGrpSpPr>
      <p:grpSpPr>
        <a:xfrm>
          <a:off x="0" y="0"/>
          <a:ext cx="0" cy="0"/>
          <a:chOff x="0" y="0"/>
          <a:chExt cx="0" cy="0"/>
        </a:xfrm>
      </p:grpSpPr>
      <p:sp>
        <p:nvSpPr>
          <p:cNvPr id="77" name="Google Shape;77;p11"/>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8" name="Google Shape;78;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9" name="Shape 79"/>
        <p:cNvGrpSpPr/>
        <p:nvPr/>
      </p:nvGrpSpPr>
      <p:grpSpPr>
        <a:xfrm>
          <a:off x="0" y="0"/>
          <a:ext cx="0" cy="0"/>
          <a:chOff x="0" y="0"/>
          <a:chExt cx="0" cy="0"/>
        </a:xfrm>
      </p:grpSpPr>
      <p:grpSp>
        <p:nvGrpSpPr>
          <p:cNvPr id="80" name="Google Shape;80;p12"/>
          <p:cNvGrpSpPr/>
          <p:nvPr/>
        </p:nvGrpSpPr>
        <p:grpSpPr>
          <a:xfrm>
            <a:off x="830392" y="4169130"/>
            <a:ext cx="745763" cy="45826"/>
            <a:chOff x="4580561" y="2589004"/>
            <a:chExt cx="1064464" cy="25200"/>
          </a:xfrm>
        </p:grpSpPr>
        <p:sp>
          <p:nvSpPr>
            <p:cNvPr id="81" name="Google Shape;81;p12"/>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2"/>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3" name="Google Shape;83;p12"/>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4" name="Google Shape;84;p12"/>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85" name="Google Shape;85;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6328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6328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6328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6328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0959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green)">
  <p:cSld name="SECTION_TITLE_AND_DESCRIPTION_1">
    <p:spTree>
      <p:nvGrpSpPr>
        <p:cNvPr id="70" name="Shape 70"/>
        <p:cNvGrpSpPr/>
        <p:nvPr/>
      </p:nvGrpSpPr>
      <p:grpSpPr>
        <a:xfrm>
          <a:off x="0" y="0"/>
          <a:ext cx="0" cy="0"/>
          <a:chOff x="0" y="0"/>
          <a:chExt cx="0" cy="0"/>
        </a:xfrm>
      </p:grpSpPr>
      <p:sp>
        <p:nvSpPr>
          <p:cNvPr id="71" name="Google Shape;71;p10"/>
          <p:cNvSpPr/>
          <p:nvPr/>
        </p:nvSpPr>
        <p:spPr>
          <a:xfrm>
            <a:off x="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0"/>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2600"/>
              <a:buNone/>
              <a:defRPr sz="2600">
                <a:solidFill>
                  <a:schemeClr val="lt1"/>
                </a:solidFill>
              </a:defRPr>
            </a:lvl1pPr>
            <a:lvl2pPr lvl="1">
              <a:spcBef>
                <a:spcPts val="0"/>
              </a:spcBef>
              <a:spcAft>
                <a:spcPts val="0"/>
              </a:spcAft>
              <a:buClr>
                <a:schemeClr val="lt1"/>
              </a:buClr>
              <a:buSzPts val="2600"/>
              <a:buNone/>
              <a:defRPr sz="2600">
                <a:solidFill>
                  <a:schemeClr val="lt1"/>
                </a:solidFill>
              </a:defRPr>
            </a:lvl2pPr>
            <a:lvl3pPr lvl="2">
              <a:spcBef>
                <a:spcPts val="0"/>
              </a:spcBef>
              <a:spcAft>
                <a:spcPts val="0"/>
              </a:spcAft>
              <a:buClr>
                <a:schemeClr val="lt1"/>
              </a:buClr>
              <a:buSzPts val="2600"/>
              <a:buNone/>
              <a:defRPr sz="2600">
                <a:solidFill>
                  <a:schemeClr val="lt1"/>
                </a:solidFill>
              </a:defRPr>
            </a:lvl3pPr>
            <a:lvl4pPr lvl="3">
              <a:spcBef>
                <a:spcPts val="0"/>
              </a:spcBef>
              <a:spcAft>
                <a:spcPts val="0"/>
              </a:spcAft>
              <a:buClr>
                <a:schemeClr val="lt1"/>
              </a:buClr>
              <a:buSzPts val="2600"/>
              <a:buNone/>
              <a:defRPr sz="2600">
                <a:solidFill>
                  <a:schemeClr val="lt1"/>
                </a:solidFill>
              </a:defRPr>
            </a:lvl4pPr>
            <a:lvl5pPr lvl="4">
              <a:spcBef>
                <a:spcPts val="0"/>
              </a:spcBef>
              <a:spcAft>
                <a:spcPts val="0"/>
              </a:spcAft>
              <a:buClr>
                <a:schemeClr val="lt1"/>
              </a:buClr>
              <a:buSzPts val="2600"/>
              <a:buNone/>
              <a:defRPr sz="2600">
                <a:solidFill>
                  <a:schemeClr val="lt1"/>
                </a:solidFill>
              </a:defRPr>
            </a:lvl5pPr>
            <a:lvl6pPr lvl="5">
              <a:spcBef>
                <a:spcPts val="0"/>
              </a:spcBef>
              <a:spcAft>
                <a:spcPts val="0"/>
              </a:spcAft>
              <a:buClr>
                <a:schemeClr val="lt1"/>
              </a:buClr>
              <a:buSzPts val="2600"/>
              <a:buNone/>
              <a:defRPr sz="2600">
                <a:solidFill>
                  <a:schemeClr val="lt1"/>
                </a:solidFill>
              </a:defRPr>
            </a:lvl6pPr>
            <a:lvl7pPr lvl="6">
              <a:spcBef>
                <a:spcPts val="0"/>
              </a:spcBef>
              <a:spcAft>
                <a:spcPts val="0"/>
              </a:spcAft>
              <a:buClr>
                <a:schemeClr val="lt1"/>
              </a:buClr>
              <a:buSzPts val="2600"/>
              <a:buNone/>
              <a:defRPr sz="2600">
                <a:solidFill>
                  <a:schemeClr val="lt1"/>
                </a:solidFill>
              </a:defRPr>
            </a:lvl7pPr>
            <a:lvl8pPr lvl="7">
              <a:spcBef>
                <a:spcPts val="0"/>
              </a:spcBef>
              <a:spcAft>
                <a:spcPts val="0"/>
              </a:spcAft>
              <a:buClr>
                <a:schemeClr val="lt1"/>
              </a:buClr>
              <a:buSzPts val="2600"/>
              <a:buNone/>
              <a:defRPr sz="2600">
                <a:solidFill>
                  <a:schemeClr val="lt1"/>
                </a:solidFill>
              </a:defRPr>
            </a:lvl8pPr>
            <a:lvl9pPr lvl="8">
              <a:spcBef>
                <a:spcPts val="0"/>
              </a:spcBef>
              <a:spcAft>
                <a:spcPts val="0"/>
              </a:spcAft>
              <a:buClr>
                <a:schemeClr val="lt1"/>
              </a:buClr>
              <a:buSzPts val="2600"/>
              <a:buNone/>
              <a:defRPr sz="2600">
                <a:solidFill>
                  <a:schemeClr val="lt1"/>
                </a:solidFill>
              </a:defRPr>
            </a:lvl9pPr>
          </a:lstStyle>
          <a:p/>
        </p:txBody>
      </p:sp>
      <p:sp>
        <p:nvSpPr>
          <p:cNvPr id="73" name="Google Shape;73;p10"/>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74" name="Google Shape;74;p10"/>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5" name="Google Shape;75;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Open Sans"/>
              <a:buChar char="●"/>
              <a:defRPr sz="1300">
                <a:solidFill>
                  <a:schemeClr val="dk2"/>
                </a:solidFill>
                <a:latin typeface="Open Sans"/>
                <a:ea typeface="Open Sans"/>
                <a:cs typeface="Open Sans"/>
                <a:sym typeface="Open Sans"/>
              </a:defRPr>
            </a:lvl1pPr>
            <a:lvl2pPr indent="-298450" lvl="1" marL="914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2pPr>
            <a:lvl3pPr indent="-298450" lvl="2" marL="1371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3pPr>
            <a:lvl4pPr indent="-298450" lvl="3" marL="1828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4pPr>
            <a:lvl5pPr indent="-298450" lvl="4" marL="22860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5pPr>
            <a:lvl6pPr indent="-298450" lvl="5" marL="27432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6pPr>
            <a:lvl7pPr indent="-298450" lvl="6" marL="32004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7pPr>
            <a:lvl8pPr indent="-298450" lvl="7" marL="36576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8pPr>
            <a:lvl9pPr indent="-298450" lvl="8" marL="4114800">
              <a:lnSpc>
                <a:spcPct val="115000"/>
              </a:lnSpc>
              <a:spcBef>
                <a:spcPts val="0"/>
              </a:spcBef>
              <a:spcAft>
                <a:spcPts val="0"/>
              </a:spcAft>
              <a:buClr>
                <a:schemeClr val="accent1"/>
              </a:buClr>
              <a:buSzPts val="1100"/>
              <a:buFont typeface="Open Sans"/>
              <a:buChar char="■"/>
              <a:defRPr sz="1100">
                <a:solidFill>
                  <a:schemeClr val="accent1"/>
                </a:solidFill>
                <a:latin typeface="Open Sans"/>
                <a:ea typeface="Open Sans"/>
                <a:cs typeface="Open Sans"/>
                <a:sym typeface="Open Sans"/>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pubmed.ncbi.nlm.nih.gov/34696446" TargetMode="External"/><Relationship Id="rId4" Type="http://schemas.openxmlformats.org/officeDocument/2006/relationships/hyperlink" Target="https://pubmed.ncbi.nlm.nih.gov/40349973" TargetMode="External"/><Relationship Id="rId5" Type="http://schemas.openxmlformats.org/officeDocument/2006/relationships/image" Target="../media/image4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39.png"/><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39.png"/><Relationship Id="rId4" Type="http://schemas.openxmlformats.org/officeDocument/2006/relationships/image" Target="../media/image4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hyperlink" Target="https://pubmed.ncbi.nlm.nih.gov/40349973" TargetMode="External"/><Relationship Id="rId4" Type="http://schemas.openxmlformats.org/officeDocument/2006/relationships/image" Target="../media/image3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hyperlink" Target="https://pubmed.ncbi.nlm.nih.gov/40349973" TargetMode="External"/><Relationship Id="rId4" Type="http://schemas.openxmlformats.org/officeDocument/2006/relationships/image" Target="../media/image3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37.png"/><Relationship Id="rId4" Type="http://schemas.openxmlformats.org/officeDocument/2006/relationships/image" Target="../media/image3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37.png"/><Relationship Id="rId4" Type="http://schemas.openxmlformats.org/officeDocument/2006/relationships/image" Target="../media/image50.png"/><Relationship Id="rId5" Type="http://schemas.openxmlformats.org/officeDocument/2006/relationships/image" Target="../media/image3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37.png"/><Relationship Id="rId4" Type="http://schemas.openxmlformats.org/officeDocument/2006/relationships/image" Target="../media/image61.png"/><Relationship Id="rId5" Type="http://schemas.openxmlformats.org/officeDocument/2006/relationships/image" Target="../media/image50.png"/><Relationship Id="rId6" Type="http://schemas.openxmlformats.org/officeDocument/2006/relationships/image" Target="../media/image3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37.png"/><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37.png"/><Relationship Id="rId4" Type="http://schemas.openxmlformats.org/officeDocument/2006/relationships/image" Target="../media/image63.png"/><Relationship Id="rId5"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hyperlink" Target="https://pubmed.ncbi.nlm.nih.gov/20684612" TargetMode="Externa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hyperlink" Target="https://pubmed.ncbi.nlm.nih.gov/20684612" TargetMode="External"/><Relationship Id="rId4" Type="http://schemas.openxmlformats.org/officeDocument/2006/relationships/image" Target="../media/image48.png"/><Relationship Id="rId5" Type="http://schemas.openxmlformats.org/officeDocument/2006/relationships/image" Target="../media/image45.png"/><Relationship Id="rId6" Type="http://schemas.openxmlformats.org/officeDocument/2006/relationships/hyperlink" Target="https://pubmed.ncbi.nlm.nih.gov/20684612"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hyperlink" Target="https://pubmed.ncbi.nlm.nih.gov/20684612" TargetMode="External"/><Relationship Id="rId4" Type="http://schemas.openxmlformats.org/officeDocument/2006/relationships/hyperlink" Target="https://pubmed.ncbi.nlm.nih.gov/17573351" TargetMode="External"/><Relationship Id="rId5" Type="http://schemas.openxmlformats.org/officeDocument/2006/relationships/hyperlink" Target="https://pubmed.ncbi.nlm.nih.gov/17573351" TargetMode="External"/><Relationship Id="rId6" Type="http://schemas.openxmlformats.org/officeDocument/2006/relationships/image" Target="../media/image43.png"/><Relationship Id="rId7" Type="http://schemas.openxmlformats.org/officeDocument/2006/relationships/image" Target="../media/image6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hyperlink" Target="https://pubmed.ncbi.nlm.nih.gov/20684612" TargetMode="External"/><Relationship Id="rId4" Type="http://schemas.openxmlformats.org/officeDocument/2006/relationships/hyperlink" Target="https://pubmed.ncbi.nlm.nih.gov/17573351" TargetMode="External"/><Relationship Id="rId5" Type="http://schemas.openxmlformats.org/officeDocument/2006/relationships/image" Target="../media/image62.png"/><Relationship Id="rId6" Type="http://schemas.openxmlformats.org/officeDocument/2006/relationships/image" Target="../media/image6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4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hyperlink" Target="https://pubmed.ncbi.nlm.nih.gov/40349973" TargetMode="External"/><Relationship Id="rId4" Type="http://schemas.openxmlformats.org/officeDocument/2006/relationships/image" Target="../media/image51.png"/><Relationship Id="rId5" Type="http://schemas.openxmlformats.org/officeDocument/2006/relationships/image" Target="../media/image4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hyperlink" Target="https://pubmed.ncbi.nlm.nih.gov/25670384" TargetMode="External"/><Relationship Id="rId4" Type="http://schemas.openxmlformats.org/officeDocument/2006/relationships/image" Target="../media/image4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4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hyperlink" Target="https://pubmed.ncbi.nlm.nih.gov/40349973" TargetMode="External"/><Relationship Id="rId4" Type="http://schemas.openxmlformats.org/officeDocument/2006/relationships/hyperlink" Target="https://pubmed.ncbi.nlm.nih.gov/20684612" TargetMode="External"/><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8.png"/><Relationship Id="rId8" Type="http://schemas.openxmlformats.org/officeDocument/2006/relationships/image" Target="../media/image45.png"/></Relationships>
</file>

<file path=ppt/slides/_rels/slide119.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hyperlink" Target="https://pubmed.ncbi.nlm.nih.gov/40349973" TargetMode="External"/><Relationship Id="rId4" Type="http://schemas.openxmlformats.org/officeDocument/2006/relationships/hyperlink" Target="https://pubmed.ncbi.nlm.nih.gov/20684612" TargetMode="External"/><Relationship Id="rId9" Type="http://schemas.openxmlformats.org/officeDocument/2006/relationships/image" Target="../media/image4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53.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56.png"/><Relationship Id="rId4" Type="http://schemas.openxmlformats.org/officeDocument/2006/relationships/image" Target="../media/image55.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66.png"/><Relationship Id="rId4" Type="http://schemas.openxmlformats.org/officeDocument/2006/relationships/image" Target="../media/image57.png"/><Relationship Id="rId5" Type="http://schemas.openxmlformats.org/officeDocument/2006/relationships/hyperlink" Target="https://pubmed.ncbi.nlm.nih.gov/15751777"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hyperlink" Target="https://pubmed.ncbi.nlm.nih.gov/15751777" TargetMode="External"/><Relationship Id="rId4" Type="http://schemas.openxmlformats.org/officeDocument/2006/relationships/image" Target="../media/image6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5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hyperlink" Target="https://pubmed.ncbi.nlm.nih.gov/7527325" TargetMode="External"/><Relationship Id="rId4" Type="http://schemas.openxmlformats.org/officeDocument/2006/relationships/image" Target="../media/image59.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hyperlink" Target="https://pubmed.ncbi.nlm.nih.gov/7527325" TargetMode="External"/><Relationship Id="rId4" Type="http://schemas.openxmlformats.org/officeDocument/2006/relationships/image" Target="../media/image59.png"/><Relationship Id="rId5" Type="http://schemas.openxmlformats.org/officeDocument/2006/relationships/hyperlink" Target="https://pubmed.ncbi.nlm.nih.gov/10360595/" TargetMode="External"/><Relationship Id="rId6" Type="http://schemas.openxmlformats.org/officeDocument/2006/relationships/hyperlink" Target="https://pubmed.ncbi.nlm.nih.gov/10360595/" TargetMode="External"/><Relationship Id="rId7" Type="http://schemas.openxmlformats.org/officeDocument/2006/relationships/image" Target="../media/image5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59.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7.xml"/><Relationship Id="rId3" Type="http://schemas.openxmlformats.org/officeDocument/2006/relationships/image" Target="../media/image6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8.xml"/><Relationship Id="rId3" Type="http://schemas.openxmlformats.org/officeDocument/2006/relationships/image" Target="../media/image30.png"/><Relationship Id="rId4" Type="http://schemas.openxmlformats.org/officeDocument/2006/relationships/image" Target="../media/image20.png"/><Relationship Id="rId9" Type="http://schemas.openxmlformats.org/officeDocument/2006/relationships/image" Target="../media/image10.png"/><Relationship Id="rId5" Type="http://schemas.openxmlformats.org/officeDocument/2006/relationships/image" Target="../media/image36.png"/><Relationship Id="rId6" Type="http://schemas.openxmlformats.org/officeDocument/2006/relationships/image" Target="../media/image1.png"/><Relationship Id="rId7" Type="http://schemas.openxmlformats.org/officeDocument/2006/relationships/image" Target="../media/image8.png"/><Relationship Id="rId8" Type="http://schemas.openxmlformats.org/officeDocument/2006/relationships/image" Target="../media/image27.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hyperlink" Target="https://pubmed.ncbi.nlm.nih.gov/40349973" TargetMode="Externa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hyperlink" Target="https://pubmed.ncbi.nlm.nih.gov/40349973" TargetMode="Externa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hyperlink" Target="https://pubmed.ncbi.nlm.nih.gov/40349973" TargetMode="External"/><Relationship Id="rId4" Type="http://schemas.openxmlformats.org/officeDocument/2006/relationships/image" Target="../media/image68.png"/><Relationship Id="rId5" Type="http://schemas.openxmlformats.org/officeDocument/2006/relationships/image" Target="../media/image7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2.xml"/><Relationship Id="rId3" Type="http://schemas.openxmlformats.org/officeDocument/2006/relationships/image" Target="../media/image74.png"/><Relationship Id="rId4" Type="http://schemas.openxmlformats.org/officeDocument/2006/relationships/image" Target="../media/image65.png"/><Relationship Id="rId5" Type="http://schemas.openxmlformats.org/officeDocument/2006/relationships/hyperlink" Target="https://pubmed.ncbi.nlm.nih.gov/24428473/"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hyperlink" Target="https://pubmed.ncbi.nlm.nih.gov/25670384" TargetMode="External"/><Relationship Id="rId4" Type="http://schemas.openxmlformats.org/officeDocument/2006/relationships/image" Target="../media/image74.png"/><Relationship Id="rId5" Type="http://schemas.openxmlformats.org/officeDocument/2006/relationships/image" Target="../media/image65.png"/><Relationship Id="rId6" Type="http://schemas.openxmlformats.org/officeDocument/2006/relationships/hyperlink" Target="https://pubmed.ncbi.nlm.nih.gov/24428473/"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6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hyperlink" Target="https://pubmed.ncbi.nlm.nih.gov/24428466" TargetMode="External"/><Relationship Id="rId4" Type="http://schemas.openxmlformats.org/officeDocument/2006/relationships/image" Target="../media/image69.png"/><Relationship Id="rId5" Type="http://schemas.openxmlformats.org/officeDocument/2006/relationships/hyperlink" Target="https://pubmed.ncbi.nlm.nih.gov/24428466"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hyperlink" Target="https://pubmed.ncbi.nlm.nih.gov/24428466" TargetMode="External"/><Relationship Id="rId4" Type="http://schemas.openxmlformats.org/officeDocument/2006/relationships/image" Target="../media/image6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hyperlink" Target="https://pubmed.ncbi.nlm.nih.gov/24428466" TargetMode="External"/><Relationship Id="rId4" Type="http://schemas.openxmlformats.org/officeDocument/2006/relationships/image" Target="../media/image77.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hyperlink" Target="https://pubmed.ncbi.nlm.nih.gov/24428466" TargetMode="External"/><Relationship Id="rId4" Type="http://schemas.openxmlformats.org/officeDocument/2006/relationships/image" Target="../media/image7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hyperlink" Target="https://pubmed.ncbi.nlm.nih.gov/27997653" TargetMode="External"/><Relationship Id="rId4" Type="http://schemas.openxmlformats.org/officeDocument/2006/relationships/image" Target="../media/image69.png"/><Relationship Id="rId5" Type="http://schemas.openxmlformats.org/officeDocument/2006/relationships/hyperlink" Target="https://pubmed.ncbi.nlm.nih.gov/27997653" TargetMode="Externa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 Id="rId3" Type="http://schemas.openxmlformats.org/officeDocument/2006/relationships/hyperlink" Target="https://pubmed.ncbi.nlm.nih.gov/27997653" TargetMode="External"/><Relationship Id="rId4" Type="http://schemas.openxmlformats.org/officeDocument/2006/relationships/image" Target="../media/image69.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4.xml"/><Relationship Id="rId3" Type="http://schemas.openxmlformats.org/officeDocument/2006/relationships/hyperlink" Target="https://clinicaltrials.gov/study/NCT03073967#study-overview" TargetMode="Externa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5.xml"/><Relationship Id="rId3" Type="http://schemas.openxmlformats.org/officeDocument/2006/relationships/hyperlink" Target="https://clinicaltrials.gov/study/NCT03073967#study-overview" TargetMode="Externa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hyperlink" Target="https://pubmed.ncbi.nlm.nih.gov/34452412" TargetMode="External"/><Relationship Id="rId4" Type="http://schemas.openxmlformats.org/officeDocument/2006/relationships/image" Target="../media/image69.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hyperlink" Target="https://pubmed.ncbi.nlm.nih.gov/34452412" TargetMode="External"/><Relationship Id="rId4" Type="http://schemas.openxmlformats.org/officeDocument/2006/relationships/image" Target="../media/image69.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 Id="rId3" Type="http://schemas.openxmlformats.org/officeDocument/2006/relationships/hyperlink" Target="https://pubmed.ncbi.nlm.nih.gov/34452412" TargetMode="External"/><Relationship Id="rId4" Type="http://schemas.openxmlformats.org/officeDocument/2006/relationships/image" Target="../media/image69.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hyperlink" Target="https://pubmed.ncbi.nlm.nih.gov/34452412" TargetMode="Externa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 Id="rId3" Type="http://schemas.openxmlformats.org/officeDocument/2006/relationships/hyperlink" Target="https://pubmed.ncbi.nlm.nih.gov/34452412" TargetMode="External"/><Relationship Id="rId4" Type="http://schemas.openxmlformats.org/officeDocument/2006/relationships/image" Target="../media/image69.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hyperlink" Target="https://pubmed.ncbi.nlm.nih.gov/22351940"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hyperlink" Target="https://pubmed.ncbi.nlm.nih.gov/22351940" TargetMode="External"/><Relationship Id="rId4" Type="http://schemas.openxmlformats.org/officeDocument/2006/relationships/hyperlink" Target="https://pubmed.ncbi.nlm.nih.gov/28681394"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hyperlink" Target="https://pubmed.ncbi.nlm.nih.gov/22351940" TargetMode="External"/><Relationship Id="rId4" Type="http://schemas.openxmlformats.org/officeDocument/2006/relationships/hyperlink" Target="https://pubmed.ncbi.nlm.nih.gov/28681394" TargetMode="External"/><Relationship Id="rId5" Type="http://schemas.openxmlformats.org/officeDocument/2006/relationships/hyperlink" Target="https://pubmed.ncbi.nlm.nih.gov/36267254" TargetMode="Externa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hyperlink" Target="https://pubmed.ncbi.nlm.nih.gov/28681394" TargetMode="External"/><Relationship Id="rId4" Type="http://schemas.openxmlformats.org/officeDocument/2006/relationships/hyperlink" Target="https://pubmed.ncbi.nlm.nih.gov/36267254" TargetMode="External"/><Relationship Id="rId5" Type="http://schemas.openxmlformats.org/officeDocument/2006/relationships/hyperlink" Target="https://pubmed.ncbi.nlm.nih.gov/36353762" TargetMode="External"/><Relationship Id="rId6" Type="http://schemas.openxmlformats.org/officeDocument/2006/relationships/hyperlink" Target="https://pubmed.ncbi.nlm.nih.gov/22351940"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hyperlink" Target="https://pubmed.ncbi.nlm.nih.gov/32419831" TargetMode="External"/><Relationship Id="rId4" Type="http://schemas.openxmlformats.org/officeDocument/2006/relationships/image" Target="../media/image75.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hyperlink" Target="https://pubmed.ncbi.nlm.nih.gov/32419831" TargetMode="External"/><Relationship Id="rId4" Type="http://schemas.openxmlformats.org/officeDocument/2006/relationships/image" Target="../media/image75.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 Id="rId3" Type="http://schemas.openxmlformats.org/officeDocument/2006/relationships/hyperlink" Target="https://pubmed.ncbi.nlm.nih.gov/32419831" TargetMode="External"/><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0.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 Id="rId3" Type="http://schemas.openxmlformats.org/officeDocument/2006/relationships/hyperlink" Target="https://pubmed.ncbi.nlm.nih.gov/32419831" TargetMode="External"/><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hyperlink" Target="https://pubmed.ncbi.nlm.nih.gov/32419831" TargetMode="External"/><Relationship Id="rId4" Type="http://schemas.openxmlformats.org/officeDocument/2006/relationships/image" Target="../media/image71.png"/><Relationship Id="rId5" Type="http://schemas.openxmlformats.org/officeDocument/2006/relationships/image" Target="../media/image70.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 Id="rId3" Type="http://schemas.openxmlformats.org/officeDocument/2006/relationships/hyperlink" Target="https://pubmed.ncbi.nlm.nih.gov/33541815" TargetMode="External"/><Relationship Id="rId4" Type="http://schemas.openxmlformats.org/officeDocument/2006/relationships/image" Target="../media/image7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 Id="rId3" Type="http://schemas.openxmlformats.org/officeDocument/2006/relationships/hyperlink" Target="https://pubmed.ncbi.nlm.nih.gov/33541815" TargetMode="External"/><Relationship Id="rId4" Type="http://schemas.openxmlformats.org/officeDocument/2006/relationships/image" Target="../media/image7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 Id="rId3" Type="http://schemas.openxmlformats.org/officeDocument/2006/relationships/hyperlink" Target="https://www.hunterratliff1.com/talk/" TargetMode="External"/><Relationship Id="rId4" Type="http://schemas.openxmlformats.org/officeDocument/2006/relationships/image" Target="../media/image79.png"/><Relationship Id="rId5"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0.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0.png"/><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5.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 Id="rId3" Type="http://schemas.openxmlformats.org/officeDocument/2006/relationships/image" Target="../media/image17.pn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1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19.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19.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19.png"/><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7.png"/><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7.png"/><Relationship Id="rId4"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2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9.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 Id="rId3" Type="http://schemas.openxmlformats.org/officeDocument/2006/relationships/image" Target="../media/image20.png"/><Relationship Id="rId4" Type="http://schemas.openxmlformats.org/officeDocument/2006/relationships/image" Target="../media/image2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23.png"/><Relationship Id="rId4" Type="http://schemas.openxmlformats.org/officeDocument/2006/relationships/image" Target="../media/image32.png"/><Relationship Id="rId5" Type="http://schemas.openxmlformats.org/officeDocument/2006/relationships/image" Target="../media/image20.png"/><Relationship Id="rId6"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23.png"/><Relationship Id="rId4" Type="http://schemas.openxmlformats.org/officeDocument/2006/relationships/image" Target="../media/image20.png"/><Relationship Id="rId5" Type="http://schemas.openxmlformats.org/officeDocument/2006/relationships/image" Target="../media/image3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28.png"/><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28.png"/><Relationship Id="rId4" Type="http://schemas.openxmlformats.org/officeDocument/2006/relationships/image" Target="../media/image17.png"/><Relationship Id="rId5" Type="http://schemas.openxmlformats.org/officeDocument/2006/relationships/image" Target="../media/image2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17.png"/><Relationship Id="rId4" Type="http://schemas.openxmlformats.org/officeDocument/2006/relationships/image" Target="../media/image29.png"/><Relationship Id="rId5" Type="http://schemas.openxmlformats.org/officeDocument/2006/relationships/image" Target="../media/image4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3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 Id="rId3" Type="http://schemas.openxmlformats.org/officeDocument/2006/relationships/image" Target="../media/image3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 Id="rId3"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4.xml"/><Relationship Id="rId3" Type="http://schemas.openxmlformats.org/officeDocument/2006/relationships/image" Target="../media/image3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36.png"/><Relationship Id="rId7" Type="http://schemas.openxmlformats.org/officeDocument/2006/relationships/image" Target="../media/image1.png"/><Relationship Id="rId8" Type="http://schemas.openxmlformats.org/officeDocument/2006/relationships/image" Target="../media/image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3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1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6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60.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1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18.png"/><Relationship Id="rId4"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8.png"/><Relationship Id="rId4" Type="http://schemas.openxmlformats.org/officeDocument/2006/relationships/image" Target="../media/image3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1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8.png"/><Relationship Id="rId4"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3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3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3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47.png"/><Relationship Id="rId4" Type="http://schemas.openxmlformats.org/officeDocument/2006/relationships/image" Target="../media/image4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7.xml"/><Relationship Id="rId3" Type="http://schemas.openxmlformats.org/officeDocument/2006/relationships/image" Target="../media/image4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52.png"/><Relationship Id="rId4" Type="http://schemas.openxmlformats.org/officeDocument/2006/relationships/image" Target="../media/image7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52.png"/><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txBox="1"/>
          <p:nvPr/>
        </p:nvSpPr>
        <p:spPr>
          <a:xfrm>
            <a:off x="729450" y="1322450"/>
            <a:ext cx="7688100" cy="16647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rPr b="1" lang="en" sz="3800">
                <a:solidFill>
                  <a:srgbClr val="1A1A1A"/>
                </a:solidFill>
                <a:latin typeface="Raleway"/>
                <a:ea typeface="Raleway"/>
                <a:cs typeface="Raleway"/>
                <a:sym typeface="Raleway"/>
              </a:rPr>
              <a:t>Rash decisions</a:t>
            </a:r>
            <a:endParaRPr b="1" sz="3800">
              <a:solidFill>
                <a:srgbClr val="1A1A1A"/>
              </a:solidFill>
              <a:latin typeface="Raleway"/>
              <a:ea typeface="Raleway"/>
              <a:cs typeface="Raleway"/>
              <a:sym typeface="Raleway"/>
            </a:endParaRPr>
          </a:p>
        </p:txBody>
      </p:sp>
      <p:sp>
        <p:nvSpPr>
          <p:cNvPr id="93" name="Google Shape;93;p14"/>
          <p:cNvSpPr txBox="1"/>
          <p:nvPr/>
        </p:nvSpPr>
        <p:spPr>
          <a:xfrm>
            <a:off x="729625" y="2987150"/>
            <a:ext cx="7688100" cy="13149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b="1" lang="en" sz="1600">
                <a:solidFill>
                  <a:srgbClr val="1A1A1A"/>
                </a:solidFill>
                <a:latin typeface="Open Sans"/>
                <a:ea typeface="Open Sans"/>
                <a:cs typeface="Open Sans"/>
                <a:sym typeface="Open Sans"/>
              </a:rPr>
              <a:t>CLINID</a:t>
            </a:r>
            <a:r>
              <a:rPr b="1" lang="en" sz="1600">
                <a:solidFill>
                  <a:srgbClr val="1A1A1A"/>
                </a:solidFill>
                <a:latin typeface="Open Sans"/>
                <a:ea typeface="Open Sans"/>
                <a:cs typeface="Open Sans"/>
                <a:sym typeface="Open Sans"/>
              </a:rPr>
              <a:t> </a:t>
            </a:r>
            <a:r>
              <a:rPr b="1" lang="en" sz="1600">
                <a:solidFill>
                  <a:srgbClr val="1A1A1A"/>
                </a:solidFill>
                <a:latin typeface="Open Sans"/>
                <a:ea typeface="Open Sans"/>
                <a:cs typeface="Open Sans"/>
                <a:sym typeface="Open Sans"/>
              </a:rPr>
              <a:t>conference</a:t>
            </a:r>
            <a:endParaRPr b="1"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Hunter Ratliff</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rPr lang="en" sz="1600">
                <a:solidFill>
                  <a:srgbClr val="1A1A1A"/>
                </a:solidFill>
                <a:latin typeface="Open Sans"/>
                <a:ea typeface="Open Sans"/>
                <a:cs typeface="Open Sans"/>
                <a:sym typeface="Open Sans"/>
              </a:rPr>
              <a:t>07/10/2025</a:t>
            </a:r>
            <a:endParaRPr sz="16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rgbClr val="858585"/>
                </a:solidFill>
                <a:latin typeface="Open Sans"/>
                <a:ea typeface="Open Sans"/>
                <a:cs typeface="Open Sans"/>
                <a:sym typeface="Open Sans"/>
              </a:rPr>
              <a:t>Ages, dates, and other identifying information may have been changed</a:t>
            </a:r>
            <a:endParaRPr i="1" sz="1600">
              <a:solidFill>
                <a:srgbClr val="858585"/>
              </a:solidFill>
              <a:latin typeface="Open Sans"/>
              <a:ea typeface="Open Sans"/>
              <a:cs typeface="Open Sans"/>
              <a:sym typeface="Open Sans"/>
            </a:endParaRPr>
          </a:p>
          <a:p>
            <a:pPr indent="0" lvl="0" marL="0" rtl="0" algn="l">
              <a:spcBef>
                <a:spcPts val="0"/>
              </a:spcBef>
              <a:spcAft>
                <a:spcPts val="0"/>
              </a:spcAft>
              <a:buNone/>
            </a:pPr>
            <a:r>
              <a:rPr i="1" lang="en" sz="1600">
                <a:solidFill>
                  <a:schemeClr val="dk2"/>
                </a:solidFill>
                <a:latin typeface="Open Sans"/>
                <a:ea typeface="Open Sans"/>
                <a:cs typeface="Open Sans"/>
                <a:sym typeface="Open Sans"/>
              </a:rPr>
              <a:t>I have no conflict of interest in relation to this presentation</a:t>
            </a:r>
            <a:endParaRPr i="1" sz="1600">
              <a:solidFill>
                <a:schemeClr val="dk2"/>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2</a:t>
            </a:r>
            <a:r>
              <a:rPr lang="en">
                <a:solidFill>
                  <a:srgbClr val="9FA6B2"/>
                </a:solidFill>
              </a:rPr>
              <a:t> (day 11)</a:t>
            </a:r>
            <a:endParaRPr>
              <a:solidFill>
                <a:srgbClr val="9FA6B2"/>
              </a:solidFill>
            </a:endParaRPr>
          </a:p>
        </p:txBody>
      </p:sp>
      <p:sp>
        <p:nvSpPr>
          <p:cNvPr id="189" name="Google Shape;189;p23"/>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Heme onc clinic</a:t>
            </a:r>
            <a:r>
              <a:rPr lang="en"/>
              <a:t>: </a:t>
            </a:r>
            <a:r>
              <a:rPr b="1" lang="en">
                <a:solidFill>
                  <a:srgbClr val="896110"/>
                </a:solidFill>
              </a:rPr>
              <a:t>Skin biopsy</a:t>
            </a:r>
            <a:r>
              <a:rPr lang="en"/>
              <a:t> of arm to evaluate for cGVHD</a:t>
            </a:r>
            <a:endParaRPr>
              <a:solidFill>
                <a:srgbClr val="858585"/>
              </a:solidFill>
            </a:endParaRPr>
          </a:p>
          <a:p>
            <a:pPr indent="0" lvl="0" marL="0" rtl="0" algn="l">
              <a:spcBef>
                <a:spcPts val="1200"/>
              </a:spcBef>
              <a:spcAft>
                <a:spcPts val="1200"/>
              </a:spcAft>
              <a:buNone/>
            </a:pPr>
            <a:r>
              <a:rPr lang="en"/>
              <a:t>No medication changes made</a:t>
            </a:r>
            <a:endParaRPr b="1"/>
          </a:p>
        </p:txBody>
      </p:sp>
      <p:grpSp>
        <p:nvGrpSpPr>
          <p:cNvPr id="190" name="Google Shape;190;p23"/>
          <p:cNvGrpSpPr/>
          <p:nvPr/>
        </p:nvGrpSpPr>
        <p:grpSpPr>
          <a:xfrm>
            <a:off x="4587000" y="1072614"/>
            <a:ext cx="4094300" cy="861172"/>
            <a:chOff x="3562350" y="909418"/>
            <a:chExt cx="4094300" cy="765282"/>
          </a:xfrm>
        </p:grpSpPr>
        <p:sp>
          <p:nvSpPr>
            <p:cNvPr id="191" name="Google Shape;191;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92" name="Google Shape;192;p23"/>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193" name="Google Shape;193;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94" name="Google Shape;194;p2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5" name="Google Shape;195;p2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96" name="Google Shape;196;p23"/>
          <p:cNvGrpSpPr/>
          <p:nvPr/>
        </p:nvGrpSpPr>
        <p:grpSpPr>
          <a:xfrm>
            <a:off x="4587000" y="1422407"/>
            <a:ext cx="4094300" cy="861172"/>
            <a:chOff x="3562350" y="909418"/>
            <a:chExt cx="4094300" cy="765282"/>
          </a:xfrm>
        </p:grpSpPr>
        <p:sp>
          <p:nvSpPr>
            <p:cNvPr id="197" name="Google Shape;197;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98" name="Google Shape;198;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99" name="Google Shape;199;p2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 name="Google Shape;200;p23"/>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201" name="Google Shape;201;p23"/>
          <p:cNvGrpSpPr/>
          <p:nvPr/>
        </p:nvGrpSpPr>
        <p:grpSpPr>
          <a:xfrm>
            <a:off x="4587000" y="2187630"/>
            <a:ext cx="4094300" cy="390234"/>
            <a:chOff x="3562350" y="909418"/>
            <a:chExt cx="4094300" cy="346782"/>
          </a:xfrm>
        </p:grpSpPr>
        <p:sp>
          <p:nvSpPr>
            <p:cNvPr id="202" name="Google Shape;202;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03" name="Google Shape;203;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04" name="Google Shape;204;p23"/>
            <p:cNvSpPr/>
            <p:nvPr/>
          </p:nvSpPr>
          <p:spPr>
            <a:xfrm>
              <a:off x="4517125" y="1086100"/>
              <a:ext cx="133500" cy="170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B71CA"/>
                </a:solidFill>
              </a:endParaRPr>
            </a:p>
          </p:txBody>
        </p:sp>
        <p:cxnSp>
          <p:nvCxnSpPr>
            <p:cNvPr id="205" name="Google Shape;205;p2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06" name="Google Shape;206;p23"/>
          <p:cNvGrpSpPr/>
          <p:nvPr/>
        </p:nvGrpSpPr>
        <p:grpSpPr>
          <a:xfrm>
            <a:off x="4587000" y="2382576"/>
            <a:ext cx="4094300" cy="374395"/>
            <a:chOff x="3562350" y="909418"/>
            <a:chExt cx="4094300" cy="332707"/>
          </a:xfrm>
        </p:grpSpPr>
        <p:sp>
          <p:nvSpPr>
            <p:cNvPr id="207" name="Google Shape;207;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Heme does skin Bx of rash</a:t>
              </a:r>
              <a:endParaRPr b="1" sz="1100">
                <a:solidFill>
                  <a:srgbClr val="858585"/>
                </a:solidFill>
                <a:latin typeface="Roboto"/>
                <a:ea typeface="Roboto"/>
                <a:cs typeface="Roboto"/>
                <a:sym typeface="Roboto"/>
              </a:endParaRPr>
            </a:p>
          </p:txBody>
        </p:sp>
        <p:sp>
          <p:nvSpPr>
            <p:cNvPr id="208" name="Google Shape;208;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Day 11</a:t>
              </a:r>
              <a:endParaRPr sz="900">
                <a:solidFill>
                  <a:srgbClr val="858585"/>
                </a:solidFill>
                <a:latin typeface="Roboto"/>
                <a:ea typeface="Roboto"/>
                <a:cs typeface="Roboto"/>
                <a:sym typeface="Roboto"/>
              </a:endParaRPr>
            </a:p>
          </p:txBody>
        </p:sp>
        <p:cxnSp>
          <p:nvCxnSpPr>
            <p:cNvPr id="209" name="Google Shape;209;p23"/>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210" name="Google Shape;210;p23"/>
          <p:cNvGrpSpPr/>
          <p:nvPr/>
        </p:nvGrpSpPr>
        <p:grpSpPr>
          <a:xfrm>
            <a:off x="4587000" y="717403"/>
            <a:ext cx="4094300" cy="545526"/>
            <a:chOff x="3562350" y="909418"/>
            <a:chExt cx="4094300" cy="484782"/>
          </a:xfrm>
        </p:grpSpPr>
        <p:sp>
          <p:nvSpPr>
            <p:cNvPr id="211" name="Google Shape;211;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212" name="Google Shape;212;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213" name="Google Shape;213;p23"/>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4" name="Google Shape;214;p23"/>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215" name="Google Shape;215;p23"/>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216" name="Google Shape;216;p23"/>
          <p:cNvGrpSpPr/>
          <p:nvPr/>
        </p:nvGrpSpPr>
        <p:grpSpPr>
          <a:xfrm>
            <a:off x="4587000" y="1687884"/>
            <a:ext cx="4094300" cy="673807"/>
            <a:chOff x="3562350" y="909418"/>
            <a:chExt cx="4094300" cy="598779"/>
          </a:xfrm>
        </p:grpSpPr>
        <p:sp>
          <p:nvSpPr>
            <p:cNvPr id="217" name="Google Shape;217;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218" name="Google Shape;218;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219" name="Google Shape;219;p23"/>
            <p:cNvSpPr/>
            <p:nvPr/>
          </p:nvSpPr>
          <p:spPr>
            <a:xfrm>
              <a:off x="4517125" y="1086098"/>
              <a:ext cx="133500" cy="422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 name="Google Shape;220;p23"/>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221" name="Google Shape;221;p23"/>
          <p:cNvGrpSpPr/>
          <p:nvPr/>
        </p:nvGrpSpPr>
        <p:grpSpPr>
          <a:xfrm>
            <a:off x="4587000" y="1932213"/>
            <a:ext cx="4094300" cy="450317"/>
            <a:chOff x="3562350" y="909418"/>
            <a:chExt cx="4094300" cy="400175"/>
          </a:xfrm>
        </p:grpSpPr>
        <p:sp>
          <p:nvSpPr>
            <p:cNvPr id="222" name="Google Shape;222;p2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223" name="Google Shape;223;p2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224" name="Google Shape;224;p23"/>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5" name="Google Shape;225;p23"/>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sp>
        <p:nvSpPr>
          <p:cNvPr id="226" name="Google Shape;226;p23"/>
          <p:cNvSpPr/>
          <p:nvPr/>
        </p:nvSpPr>
        <p:spPr>
          <a:xfrm>
            <a:off x="5207950" y="3115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Budesonide 3mg TID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Isavuconazole 372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Letermovir 480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SMX/TMP SS qMWF</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7" name="Shape 3527"/>
        <p:cNvGrpSpPr/>
        <p:nvPr/>
      </p:nvGrpSpPr>
      <p:grpSpPr>
        <a:xfrm>
          <a:off x="0" y="0"/>
          <a:ext cx="0" cy="0"/>
          <a:chOff x="0" y="0"/>
          <a:chExt cx="0" cy="0"/>
        </a:xfrm>
      </p:grpSpPr>
      <p:sp>
        <p:nvSpPr>
          <p:cNvPr id="3528" name="Google Shape;3528;p11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HSV lifecycle [</a:t>
            </a:r>
            <a:r>
              <a:rPr lang="en">
                <a:solidFill>
                  <a:schemeClr val="hlink"/>
                </a:solidFill>
                <a:uFill>
                  <a:noFill/>
                </a:uFill>
                <a:hlinkClick r:id="rId3"/>
              </a:rPr>
              <a:t>1</a:t>
            </a:r>
            <a:r>
              <a:rPr lang="en"/>
              <a:t>][</a:t>
            </a:r>
            <a:r>
              <a:rPr lang="en">
                <a:solidFill>
                  <a:schemeClr val="hlink"/>
                </a:solidFill>
                <a:uFill>
                  <a:noFill/>
                </a:uFill>
                <a:hlinkClick r:id="rId4"/>
              </a:rPr>
              <a:t>2</a:t>
            </a:r>
            <a:r>
              <a:rPr lang="en"/>
              <a:t>]</a:t>
            </a:r>
            <a:endParaRPr/>
          </a:p>
        </p:txBody>
      </p:sp>
      <p:sp>
        <p:nvSpPr>
          <p:cNvPr id="3529" name="Google Shape;3529;p113"/>
          <p:cNvSpPr txBox="1"/>
          <p:nvPr>
            <p:ph idx="1" type="body"/>
          </p:nvPr>
        </p:nvSpPr>
        <p:spPr>
          <a:xfrm>
            <a:off x="729450" y="1393075"/>
            <a:ext cx="273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Key </a:t>
            </a:r>
            <a:r>
              <a:rPr lang="en"/>
              <a:t>unique long (UL) regions</a:t>
            </a:r>
            <a:endParaRPr/>
          </a:p>
          <a:p>
            <a:pPr indent="-311150" lvl="0" marL="457200" rtl="0" algn="l">
              <a:spcBef>
                <a:spcPts val="1200"/>
              </a:spcBef>
              <a:spcAft>
                <a:spcPts val="0"/>
              </a:spcAft>
              <a:buSzPts val="1300"/>
              <a:buChar char="●"/>
            </a:pPr>
            <a:r>
              <a:rPr b="1" lang="en"/>
              <a:t>UL30</a:t>
            </a:r>
            <a:r>
              <a:rPr lang="en"/>
              <a:t>: DNA polymerase</a:t>
            </a:r>
            <a:endParaRPr/>
          </a:p>
          <a:p>
            <a:pPr indent="-311150" lvl="0" marL="457200" rtl="0" algn="l">
              <a:spcBef>
                <a:spcPts val="0"/>
              </a:spcBef>
              <a:spcAft>
                <a:spcPts val="0"/>
              </a:spcAft>
              <a:buSzPts val="1300"/>
              <a:buChar char="●"/>
            </a:pPr>
            <a:r>
              <a:rPr b="1" lang="en"/>
              <a:t>UL23</a:t>
            </a:r>
            <a:r>
              <a:rPr lang="en"/>
              <a:t>: Thymidine kinase</a:t>
            </a:r>
            <a:endParaRPr/>
          </a:p>
          <a:p>
            <a:pPr indent="-311150" lvl="0" marL="457200" rtl="0" algn="l">
              <a:spcBef>
                <a:spcPts val="0"/>
              </a:spcBef>
              <a:spcAft>
                <a:spcPts val="0"/>
              </a:spcAft>
              <a:buSzPts val="1300"/>
              <a:buChar char="●"/>
            </a:pPr>
            <a:r>
              <a:rPr b="1" lang="en"/>
              <a:t>UL8</a:t>
            </a:r>
            <a:r>
              <a:rPr lang="en"/>
              <a:t>: DNA helicase</a:t>
            </a:r>
            <a:endParaRPr/>
          </a:p>
        </p:txBody>
      </p:sp>
      <p:pic>
        <p:nvPicPr>
          <p:cNvPr id="3530" name="Google Shape;3530;p113" title="HSV_part 1.png"/>
          <p:cNvPicPr preferRelativeResize="0"/>
          <p:nvPr/>
        </p:nvPicPr>
        <p:blipFill>
          <a:blip r:embed="rId5">
            <a:alphaModFix/>
          </a:blip>
          <a:stretch>
            <a:fillRect/>
          </a:stretch>
        </p:blipFill>
        <p:spPr>
          <a:xfrm>
            <a:off x="3464786" y="1168050"/>
            <a:ext cx="5679214" cy="3975450"/>
          </a:xfrm>
          <a:prstGeom prst="rect">
            <a:avLst/>
          </a:prstGeom>
          <a:noFill/>
          <a:ln>
            <a:noFill/>
          </a:ln>
        </p:spPr>
      </p:pic>
      <p:sp>
        <p:nvSpPr>
          <p:cNvPr id="3531" name="Google Shape;3531;p113"/>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32" name="Google Shape;3532;p113"/>
          <p:cNvSpPr/>
          <p:nvPr/>
        </p:nvSpPr>
        <p:spPr>
          <a:xfrm>
            <a:off x="5452000" y="10935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33" name="Google Shape;3533;p113"/>
          <p:cNvSpPr/>
          <p:nvPr/>
        </p:nvSpPr>
        <p:spPr>
          <a:xfrm>
            <a:off x="6565725" y="1093575"/>
            <a:ext cx="18525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7" name="Shape 3537"/>
        <p:cNvGrpSpPr/>
        <p:nvPr/>
      </p:nvGrpSpPr>
      <p:grpSpPr>
        <a:xfrm>
          <a:off x="0" y="0"/>
          <a:ext cx="0" cy="0"/>
          <a:chOff x="0" y="0"/>
          <a:chExt cx="0" cy="0"/>
        </a:xfrm>
      </p:grpSpPr>
      <p:sp>
        <p:nvSpPr>
          <p:cNvPr id="3538" name="Google Shape;3538;p11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Mechanism of acyclovir</a:t>
            </a:r>
            <a:endParaRPr/>
          </a:p>
        </p:txBody>
      </p:sp>
      <p:sp>
        <p:nvSpPr>
          <p:cNvPr id="3539" name="Google Shape;3539;p114"/>
          <p:cNvSpPr txBox="1"/>
          <p:nvPr>
            <p:ph idx="1" type="body"/>
          </p:nvPr>
        </p:nvSpPr>
        <p:spPr>
          <a:xfrm>
            <a:off x="729450" y="1393075"/>
            <a:ext cx="41841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Acyclovir is the </a:t>
            </a:r>
            <a:r>
              <a:rPr b="1" lang="en"/>
              <a:t>prodrug</a:t>
            </a:r>
            <a:r>
              <a:rPr lang="en"/>
              <a:t> of a (guanosine) </a:t>
            </a:r>
            <a:r>
              <a:rPr b="1" lang="en">
                <a:solidFill>
                  <a:srgbClr val="DF382C"/>
                </a:solidFill>
              </a:rPr>
              <a:t>nucleoside analogue</a:t>
            </a:r>
            <a:endParaRPr>
              <a:solidFill>
                <a:srgbClr val="DF382C"/>
              </a:solidFill>
            </a:endParaRPr>
          </a:p>
        </p:txBody>
      </p:sp>
      <p:grpSp>
        <p:nvGrpSpPr>
          <p:cNvPr id="3540" name="Google Shape;3540;p114"/>
          <p:cNvGrpSpPr/>
          <p:nvPr/>
        </p:nvGrpSpPr>
        <p:grpSpPr>
          <a:xfrm>
            <a:off x="5439300" y="1168050"/>
            <a:ext cx="3149100" cy="1548900"/>
            <a:chOff x="5431075" y="2895950"/>
            <a:chExt cx="3149100" cy="1548900"/>
          </a:xfrm>
        </p:grpSpPr>
        <p:sp>
          <p:nvSpPr>
            <p:cNvPr id="3541" name="Google Shape;3541;p114"/>
            <p:cNvSpPr/>
            <p:nvPr/>
          </p:nvSpPr>
          <p:spPr>
            <a:xfrm>
              <a:off x="5431075" y="2895950"/>
              <a:ext cx="3149100" cy="15489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DF382C"/>
                  </a:solidFill>
                  <a:latin typeface="Open Sans"/>
                  <a:ea typeface="Open Sans"/>
                  <a:cs typeface="Open Sans"/>
                  <a:sym typeface="Open Sans"/>
                </a:rPr>
                <a:t>Acyclovir</a:t>
              </a:r>
              <a:endParaRPr sz="1800">
                <a:solidFill>
                  <a:srgbClr val="DF382C"/>
                </a:solidFill>
                <a:latin typeface="Open Sans"/>
                <a:ea typeface="Open Sans"/>
                <a:cs typeface="Open Sans"/>
                <a:sym typeface="Open Sans"/>
              </a:endParaRPr>
            </a:p>
          </p:txBody>
        </p:sp>
        <p:pic>
          <p:nvPicPr>
            <p:cNvPr id="3542" name="Google Shape;3542;p114"/>
            <p:cNvPicPr preferRelativeResize="0"/>
            <p:nvPr/>
          </p:nvPicPr>
          <p:blipFill>
            <a:blip r:embed="rId3">
              <a:alphaModFix/>
            </a:blip>
            <a:stretch>
              <a:fillRect/>
            </a:stretch>
          </p:blipFill>
          <p:spPr>
            <a:xfrm>
              <a:off x="5712650" y="2925643"/>
              <a:ext cx="2794123" cy="1405805"/>
            </a:xfrm>
            <a:prstGeom prst="rect">
              <a:avLst/>
            </a:prstGeom>
            <a:noFill/>
            <a:ln>
              <a:noFill/>
            </a:ln>
          </p:spPr>
        </p:pic>
      </p:grpSp>
      <p:grpSp>
        <p:nvGrpSpPr>
          <p:cNvPr id="3543" name="Google Shape;3543;p114"/>
          <p:cNvGrpSpPr/>
          <p:nvPr/>
        </p:nvGrpSpPr>
        <p:grpSpPr>
          <a:xfrm>
            <a:off x="5439300" y="2895950"/>
            <a:ext cx="3149100" cy="2066400"/>
            <a:chOff x="5431075" y="686150"/>
            <a:chExt cx="3149100" cy="2066400"/>
          </a:xfrm>
        </p:grpSpPr>
        <p:sp>
          <p:nvSpPr>
            <p:cNvPr id="3544" name="Google Shape;3544;p114"/>
            <p:cNvSpPr/>
            <p:nvPr/>
          </p:nvSpPr>
          <p:spPr>
            <a:xfrm>
              <a:off x="5431075" y="686150"/>
              <a:ext cx="3149100" cy="20664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B71CA"/>
                  </a:solidFill>
                  <a:latin typeface="Open Sans"/>
                  <a:ea typeface="Open Sans"/>
                  <a:cs typeface="Open Sans"/>
                  <a:sym typeface="Open Sans"/>
                </a:rPr>
                <a:t>Guanosine</a:t>
              </a:r>
              <a:endParaRPr sz="1800">
                <a:solidFill>
                  <a:srgbClr val="3B71CA"/>
                </a:solidFill>
                <a:latin typeface="Open Sans"/>
                <a:ea typeface="Open Sans"/>
                <a:cs typeface="Open Sans"/>
                <a:sym typeface="Open Sans"/>
              </a:endParaRPr>
            </a:p>
          </p:txBody>
        </p:sp>
        <p:pic>
          <p:nvPicPr>
            <p:cNvPr id="3545" name="Google Shape;3545;p114"/>
            <p:cNvPicPr preferRelativeResize="0"/>
            <p:nvPr/>
          </p:nvPicPr>
          <p:blipFill>
            <a:blip r:embed="rId4">
              <a:alphaModFix/>
            </a:blip>
            <a:stretch>
              <a:fillRect/>
            </a:stretch>
          </p:blipFill>
          <p:spPr>
            <a:xfrm>
              <a:off x="5527101" y="764300"/>
              <a:ext cx="2794125" cy="1942801"/>
            </a:xfrm>
            <a:prstGeom prst="rect">
              <a:avLst/>
            </a:prstGeom>
            <a:noFill/>
            <a:ln>
              <a:noFill/>
            </a:ln>
          </p:spPr>
        </p:pic>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9" name="Shape 3549"/>
        <p:cNvGrpSpPr/>
        <p:nvPr/>
      </p:nvGrpSpPr>
      <p:grpSpPr>
        <a:xfrm>
          <a:off x="0" y="0"/>
          <a:ext cx="0" cy="0"/>
          <a:chOff x="0" y="0"/>
          <a:chExt cx="0" cy="0"/>
        </a:xfrm>
      </p:grpSpPr>
      <p:sp>
        <p:nvSpPr>
          <p:cNvPr id="3550" name="Google Shape;3550;p11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Mechanism of acyclovir</a:t>
            </a:r>
            <a:endParaRPr/>
          </a:p>
        </p:txBody>
      </p:sp>
      <p:sp>
        <p:nvSpPr>
          <p:cNvPr id="3551" name="Google Shape;3551;p115"/>
          <p:cNvSpPr txBox="1"/>
          <p:nvPr>
            <p:ph idx="1" type="body"/>
          </p:nvPr>
        </p:nvSpPr>
        <p:spPr>
          <a:xfrm>
            <a:off x="729450" y="1393075"/>
            <a:ext cx="41841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Acyclovir is the </a:t>
            </a:r>
            <a:r>
              <a:rPr b="1" lang="en"/>
              <a:t>prodrug</a:t>
            </a:r>
            <a:r>
              <a:rPr lang="en"/>
              <a:t> of a (guanosine) </a:t>
            </a:r>
            <a:r>
              <a:rPr b="1" lang="en"/>
              <a:t>nucleoside analogue</a:t>
            </a:r>
            <a:endParaRPr b="1"/>
          </a:p>
          <a:p>
            <a:pPr indent="-311150" lvl="0" marL="457200" rtl="0" algn="l">
              <a:spcBef>
                <a:spcPts val="1200"/>
              </a:spcBef>
              <a:spcAft>
                <a:spcPts val="0"/>
              </a:spcAft>
              <a:buSzPts val="1300"/>
              <a:buChar char="●"/>
            </a:pPr>
            <a:r>
              <a:rPr b="1" lang="en"/>
              <a:t>Active version</a:t>
            </a:r>
            <a:r>
              <a:rPr lang="en"/>
              <a:t> (acyclovir triphosphate, AKA acyclo-GTP) </a:t>
            </a:r>
            <a:r>
              <a:rPr b="1" lang="en"/>
              <a:t>lacks the </a:t>
            </a:r>
            <a:r>
              <a:rPr b="1" lang="en">
                <a:solidFill>
                  <a:srgbClr val="DF382C"/>
                </a:solidFill>
              </a:rPr>
              <a:t>3'-OH group</a:t>
            </a:r>
            <a:r>
              <a:rPr lang="en"/>
              <a:t> → </a:t>
            </a:r>
            <a:r>
              <a:rPr b="1" lang="en"/>
              <a:t>halts DNA replication</a:t>
            </a:r>
            <a:endParaRPr b="1"/>
          </a:p>
        </p:txBody>
      </p:sp>
      <p:grpSp>
        <p:nvGrpSpPr>
          <p:cNvPr id="3552" name="Google Shape;3552;p115"/>
          <p:cNvGrpSpPr/>
          <p:nvPr/>
        </p:nvGrpSpPr>
        <p:grpSpPr>
          <a:xfrm>
            <a:off x="5439300" y="1168050"/>
            <a:ext cx="3149100" cy="1548900"/>
            <a:chOff x="5431075" y="2895950"/>
            <a:chExt cx="3149100" cy="1548900"/>
          </a:xfrm>
        </p:grpSpPr>
        <p:sp>
          <p:nvSpPr>
            <p:cNvPr id="3553" name="Google Shape;3553;p115"/>
            <p:cNvSpPr/>
            <p:nvPr/>
          </p:nvSpPr>
          <p:spPr>
            <a:xfrm>
              <a:off x="5431075" y="2895950"/>
              <a:ext cx="3149100" cy="15489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DF382C"/>
                  </a:solidFill>
                  <a:latin typeface="Open Sans"/>
                  <a:ea typeface="Open Sans"/>
                  <a:cs typeface="Open Sans"/>
                  <a:sym typeface="Open Sans"/>
                </a:rPr>
                <a:t>Acyclovir</a:t>
              </a:r>
              <a:endParaRPr sz="1800">
                <a:solidFill>
                  <a:srgbClr val="DF382C"/>
                </a:solidFill>
                <a:latin typeface="Open Sans"/>
                <a:ea typeface="Open Sans"/>
                <a:cs typeface="Open Sans"/>
                <a:sym typeface="Open Sans"/>
              </a:endParaRPr>
            </a:p>
          </p:txBody>
        </p:sp>
        <p:pic>
          <p:nvPicPr>
            <p:cNvPr id="3554" name="Google Shape;3554;p115"/>
            <p:cNvPicPr preferRelativeResize="0"/>
            <p:nvPr/>
          </p:nvPicPr>
          <p:blipFill>
            <a:blip r:embed="rId3">
              <a:alphaModFix/>
            </a:blip>
            <a:stretch>
              <a:fillRect/>
            </a:stretch>
          </p:blipFill>
          <p:spPr>
            <a:xfrm>
              <a:off x="5712650" y="2925643"/>
              <a:ext cx="2794123" cy="1405805"/>
            </a:xfrm>
            <a:prstGeom prst="rect">
              <a:avLst/>
            </a:prstGeom>
            <a:noFill/>
            <a:ln>
              <a:noFill/>
            </a:ln>
          </p:spPr>
        </p:pic>
      </p:grpSp>
      <p:grpSp>
        <p:nvGrpSpPr>
          <p:cNvPr id="3555" name="Google Shape;3555;p115"/>
          <p:cNvGrpSpPr/>
          <p:nvPr/>
        </p:nvGrpSpPr>
        <p:grpSpPr>
          <a:xfrm>
            <a:off x="5439300" y="2895950"/>
            <a:ext cx="3149100" cy="2066400"/>
            <a:chOff x="5431075" y="686150"/>
            <a:chExt cx="3149100" cy="2066400"/>
          </a:xfrm>
        </p:grpSpPr>
        <p:sp>
          <p:nvSpPr>
            <p:cNvPr id="3556" name="Google Shape;3556;p115"/>
            <p:cNvSpPr/>
            <p:nvPr/>
          </p:nvSpPr>
          <p:spPr>
            <a:xfrm>
              <a:off x="5431075" y="686150"/>
              <a:ext cx="3149100" cy="20664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B71CA"/>
                  </a:solidFill>
                  <a:latin typeface="Open Sans"/>
                  <a:ea typeface="Open Sans"/>
                  <a:cs typeface="Open Sans"/>
                  <a:sym typeface="Open Sans"/>
                </a:rPr>
                <a:t>Guanosine</a:t>
              </a:r>
              <a:endParaRPr sz="1800">
                <a:solidFill>
                  <a:srgbClr val="3B71CA"/>
                </a:solidFill>
                <a:latin typeface="Open Sans"/>
                <a:ea typeface="Open Sans"/>
                <a:cs typeface="Open Sans"/>
                <a:sym typeface="Open Sans"/>
              </a:endParaRPr>
            </a:p>
          </p:txBody>
        </p:sp>
        <p:pic>
          <p:nvPicPr>
            <p:cNvPr id="3557" name="Google Shape;3557;p115"/>
            <p:cNvPicPr preferRelativeResize="0"/>
            <p:nvPr/>
          </p:nvPicPr>
          <p:blipFill>
            <a:blip r:embed="rId4">
              <a:alphaModFix/>
            </a:blip>
            <a:stretch>
              <a:fillRect/>
            </a:stretch>
          </p:blipFill>
          <p:spPr>
            <a:xfrm>
              <a:off x="5527101" y="764300"/>
              <a:ext cx="2794125" cy="1942801"/>
            </a:xfrm>
            <a:prstGeom prst="rect">
              <a:avLst/>
            </a:prstGeom>
            <a:noFill/>
            <a:ln>
              <a:noFill/>
            </a:ln>
          </p:spPr>
        </p:pic>
        <p:sp>
          <p:nvSpPr>
            <p:cNvPr id="3558" name="Google Shape;3558;p115"/>
            <p:cNvSpPr/>
            <p:nvPr/>
          </p:nvSpPr>
          <p:spPr>
            <a:xfrm>
              <a:off x="5809875" y="2226650"/>
              <a:ext cx="1158000" cy="4836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2" name="Shape 3562"/>
        <p:cNvGrpSpPr/>
        <p:nvPr/>
      </p:nvGrpSpPr>
      <p:grpSpPr>
        <a:xfrm>
          <a:off x="0" y="0"/>
          <a:ext cx="0" cy="0"/>
          <a:chOff x="0" y="0"/>
          <a:chExt cx="0" cy="0"/>
        </a:xfrm>
      </p:grpSpPr>
      <p:sp>
        <p:nvSpPr>
          <p:cNvPr id="3563" name="Google Shape;3563;p11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
            </a:r>
            <a:r>
              <a:rPr lang="en"/>
              <a:t>echanism of acyclovir [</a:t>
            </a:r>
            <a:r>
              <a:rPr lang="en">
                <a:solidFill>
                  <a:schemeClr val="hlink"/>
                </a:solidFill>
                <a:uFill>
                  <a:noFill/>
                </a:uFill>
                <a:hlinkClick r:id="rId3"/>
              </a:rPr>
              <a:t>2</a:t>
            </a:r>
            <a:r>
              <a:rPr lang="en"/>
              <a:t>]</a:t>
            </a:r>
            <a:endParaRPr/>
          </a:p>
        </p:txBody>
      </p:sp>
      <p:sp>
        <p:nvSpPr>
          <p:cNvPr id="3564" name="Google Shape;3564;p116"/>
          <p:cNvSpPr txBox="1"/>
          <p:nvPr>
            <p:ph idx="1" type="body"/>
          </p:nvPr>
        </p:nvSpPr>
        <p:spPr>
          <a:xfrm>
            <a:off x="729450" y="1393075"/>
            <a:ext cx="273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Acyclovir is the </a:t>
            </a:r>
            <a:r>
              <a:rPr b="1" lang="en">
                <a:solidFill>
                  <a:srgbClr val="DF382C"/>
                </a:solidFill>
              </a:rPr>
              <a:t>prodrug</a:t>
            </a:r>
            <a:r>
              <a:rPr lang="en">
                <a:solidFill>
                  <a:srgbClr val="DF382C"/>
                </a:solidFill>
              </a:rPr>
              <a:t> </a:t>
            </a:r>
            <a:r>
              <a:rPr lang="en"/>
              <a:t>of a </a:t>
            </a:r>
            <a:r>
              <a:rPr b="1" lang="en"/>
              <a:t>nucleoside analogue</a:t>
            </a:r>
            <a:endParaRPr/>
          </a:p>
          <a:p>
            <a:pPr indent="-311150" lvl="0" marL="457200" rtl="0" algn="l">
              <a:spcBef>
                <a:spcPts val="1200"/>
              </a:spcBef>
              <a:spcAft>
                <a:spcPts val="0"/>
              </a:spcAft>
              <a:buSzPts val="1300"/>
              <a:buChar char="●"/>
            </a:pPr>
            <a:r>
              <a:rPr lang="en"/>
              <a:t>To be converted into active version, </a:t>
            </a:r>
            <a:r>
              <a:rPr b="1" lang="en"/>
              <a:t>must be </a:t>
            </a:r>
            <a:r>
              <a:rPr b="1" lang="en">
                <a:solidFill>
                  <a:srgbClr val="3B71CA"/>
                </a:solidFill>
              </a:rPr>
              <a:t>phosphorylated</a:t>
            </a:r>
            <a:r>
              <a:rPr lang="en">
                <a:solidFill>
                  <a:srgbClr val="3B71CA"/>
                </a:solidFill>
              </a:rPr>
              <a:t> </a:t>
            </a:r>
            <a:r>
              <a:rPr lang="en"/>
              <a:t>(three times)</a:t>
            </a:r>
            <a:endParaRPr/>
          </a:p>
        </p:txBody>
      </p:sp>
      <p:pic>
        <p:nvPicPr>
          <p:cNvPr id="3565" name="Google Shape;3565;p116" title="Untitled.png"/>
          <p:cNvPicPr preferRelativeResize="0"/>
          <p:nvPr/>
        </p:nvPicPr>
        <p:blipFill>
          <a:blip r:embed="rId4">
            <a:alphaModFix/>
          </a:blip>
          <a:stretch>
            <a:fillRect/>
          </a:stretch>
        </p:blipFill>
        <p:spPr>
          <a:xfrm>
            <a:off x="3464775" y="1168049"/>
            <a:ext cx="5679225" cy="3975451"/>
          </a:xfrm>
          <a:prstGeom prst="rect">
            <a:avLst/>
          </a:prstGeom>
          <a:noFill/>
          <a:ln>
            <a:noFill/>
          </a:ln>
        </p:spPr>
      </p:pic>
      <p:sp>
        <p:nvSpPr>
          <p:cNvPr id="3566" name="Google Shape;3566;p116"/>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67" name="Google Shape;3567;p116"/>
          <p:cNvSpPr/>
          <p:nvPr/>
        </p:nvSpPr>
        <p:spPr>
          <a:xfrm>
            <a:off x="5452000" y="10935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68" name="Google Shape;3568;p116"/>
          <p:cNvSpPr/>
          <p:nvPr/>
        </p:nvSpPr>
        <p:spPr>
          <a:xfrm>
            <a:off x="7230475" y="1093575"/>
            <a:ext cx="11877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2" name="Shape 3572"/>
        <p:cNvGrpSpPr/>
        <p:nvPr/>
      </p:nvGrpSpPr>
      <p:grpSpPr>
        <a:xfrm>
          <a:off x="0" y="0"/>
          <a:ext cx="0" cy="0"/>
          <a:chOff x="0" y="0"/>
          <a:chExt cx="0" cy="0"/>
        </a:xfrm>
      </p:grpSpPr>
      <p:sp>
        <p:nvSpPr>
          <p:cNvPr id="3573" name="Google Shape;3573;p11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Mechanism of acyclovir</a:t>
            </a:r>
            <a:r>
              <a:rPr lang="en"/>
              <a:t> [</a:t>
            </a:r>
            <a:r>
              <a:rPr lang="en">
                <a:solidFill>
                  <a:schemeClr val="accent5"/>
                </a:solidFill>
                <a:uFill>
                  <a:noFill/>
                </a:uFill>
                <a:hlinkClick r:id="rId3">
                  <a:extLst>
                    <a:ext uri="{A12FA001-AC4F-418D-AE19-62706E023703}">
                      <ahyp:hlinkClr val="tx"/>
                    </a:ext>
                  </a:extLst>
                </a:hlinkClick>
              </a:rPr>
              <a:t>2</a:t>
            </a:r>
            <a:r>
              <a:rPr lang="en"/>
              <a:t>]</a:t>
            </a:r>
            <a:endParaRPr/>
          </a:p>
        </p:txBody>
      </p:sp>
      <p:sp>
        <p:nvSpPr>
          <p:cNvPr id="3574" name="Google Shape;3574;p117"/>
          <p:cNvSpPr txBox="1"/>
          <p:nvPr>
            <p:ph idx="1" type="body"/>
          </p:nvPr>
        </p:nvSpPr>
        <p:spPr>
          <a:xfrm>
            <a:off x="729450" y="1393075"/>
            <a:ext cx="2735400" cy="292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Acyclovir is the </a:t>
            </a:r>
            <a:r>
              <a:rPr b="1" lang="en"/>
              <a:t>prodrug</a:t>
            </a:r>
            <a:r>
              <a:rPr lang="en"/>
              <a:t> of a </a:t>
            </a:r>
            <a:r>
              <a:rPr b="1" lang="en"/>
              <a:t>nucleoside analogue</a:t>
            </a:r>
            <a:endParaRPr/>
          </a:p>
          <a:p>
            <a:pPr indent="-311150" lvl="0" marL="457200" rtl="0" algn="l">
              <a:spcBef>
                <a:spcPts val="1200"/>
              </a:spcBef>
              <a:spcAft>
                <a:spcPts val="0"/>
              </a:spcAft>
              <a:buSzPts val="1300"/>
              <a:buChar char="●"/>
            </a:pPr>
            <a:r>
              <a:rPr lang="en"/>
              <a:t>To be converted into active version, </a:t>
            </a:r>
            <a:r>
              <a:rPr b="1" lang="en"/>
              <a:t>must be phosphorylated</a:t>
            </a:r>
            <a:r>
              <a:rPr lang="en"/>
              <a:t> (three times)</a:t>
            </a:r>
            <a:endParaRPr/>
          </a:p>
          <a:p>
            <a:pPr indent="-311150" lvl="0" marL="457200" rtl="0" algn="l">
              <a:spcBef>
                <a:spcPts val="0"/>
              </a:spcBef>
              <a:spcAft>
                <a:spcPts val="0"/>
              </a:spcAft>
              <a:buSzPts val="1300"/>
              <a:buChar char="●"/>
            </a:pPr>
            <a:r>
              <a:rPr lang="en" u="sng"/>
              <a:t>First </a:t>
            </a:r>
            <a:r>
              <a:rPr lang="en" u="sng"/>
              <a:t>phosphorylation</a:t>
            </a:r>
            <a:r>
              <a:rPr lang="en"/>
              <a:t> is done by the </a:t>
            </a:r>
            <a:r>
              <a:rPr b="1" lang="en" u="sng"/>
              <a:t>viral </a:t>
            </a:r>
            <a:r>
              <a:rPr b="1" lang="en">
                <a:solidFill>
                  <a:srgbClr val="DF382C"/>
                </a:solidFill>
              </a:rPr>
              <a:t>thymidine kinase</a:t>
            </a:r>
            <a:endParaRPr b="1">
              <a:solidFill>
                <a:srgbClr val="DF382C"/>
              </a:solidFill>
            </a:endParaRPr>
          </a:p>
        </p:txBody>
      </p:sp>
      <p:pic>
        <p:nvPicPr>
          <p:cNvPr id="3575" name="Google Shape;3575;p117" title="Untitled.png"/>
          <p:cNvPicPr preferRelativeResize="0"/>
          <p:nvPr/>
        </p:nvPicPr>
        <p:blipFill>
          <a:blip r:embed="rId4">
            <a:alphaModFix/>
          </a:blip>
          <a:stretch>
            <a:fillRect/>
          </a:stretch>
        </p:blipFill>
        <p:spPr>
          <a:xfrm>
            <a:off x="3464775" y="1168049"/>
            <a:ext cx="5679225" cy="3975451"/>
          </a:xfrm>
          <a:prstGeom prst="rect">
            <a:avLst/>
          </a:prstGeom>
          <a:noFill/>
          <a:ln>
            <a:noFill/>
          </a:ln>
        </p:spPr>
      </p:pic>
      <p:sp>
        <p:nvSpPr>
          <p:cNvPr id="3576" name="Google Shape;3576;p117"/>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77" name="Google Shape;3577;p117"/>
          <p:cNvSpPr/>
          <p:nvPr/>
        </p:nvSpPr>
        <p:spPr>
          <a:xfrm>
            <a:off x="5452000" y="10935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78" name="Google Shape;3578;p117"/>
          <p:cNvSpPr/>
          <p:nvPr/>
        </p:nvSpPr>
        <p:spPr>
          <a:xfrm>
            <a:off x="7230475" y="1093575"/>
            <a:ext cx="11877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79" name="Google Shape;3579;p117"/>
          <p:cNvSpPr/>
          <p:nvPr/>
        </p:nvSpPr>
        <p:spPr>
          <a:xfrm>
            <a:off x="5324250" y="1898000"/>
            <a:ext cx="1239000" cy="920100"/>
          </a:xfrm>
          <a:prstGeom prst="ellipse">
            <a:avLst/>
          </a:prstGeom>
          <a:noFill/>
          <a:ln cap="flat" cmpd="sng" w="28575">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3" name="Shape 3583"/>
        <p:cNvGrpSpPr/>
        <p:nvPr/>
      </p:nvGrpSpPr>
      <p:grpSpPr>
        <a:xfrm>
          <a:off x="0" y="0"/>
          <a:ext cx="0" cy="0"/>
          <a:chOff x="0" y="0"/>
          <a:chExt cx="0" cy="0"/>
        </a:xfrm>
      </p:grpSpPr>
      <p:sp>
        <p:nvSpPr>
          <p:cNvPr id="3584" name="Google Shape;3584;p11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Molecular</a:t>
            </a:r>
            <a:r>
              <a:rPr lang="en"/>
              <a:t> mechanism of acyclovir</a:t>
            </a:r>
            <a:endParaRPr/>
          </a:p>
        </p:txBody>
      </p:sp>
      <p:pic>
        <p:nvPicPr>
          <p:cNvPr id="3585" name="Google Shape;3585;p118"/>
          <p:cNvPicPr preferRelativeResize="0"/>
          <p:nvPr/>
        </p:nvPicPr>
        <p:blipFill rotWithShape="1">
          <a:blip r:embed="rId3">
            <a:alphaModFix/>
          </a:blip>
          <a:srcRect b="65015" l="3428" r="71957" t="0"/>
          <a:stretch/>
        </p:blipFill>
        <p:spPr>
          <a:xfrm>
            <a:off x="1322850" y="1755925"/>
            <a:ext cx="1717224" cy="2467326"/>
          </a:xfrm>
          <a:prstGeom prst="rect">
            <a:avLst/>
          </a:prstGeom>
          <a:noFill/>
          <a:ln>
            <a:noFill/>
          </a:ln>
        </p:spPr>
      </p:pic>
      <p:sp>
        <p:nvSpPr>
          <p:cNvPr id="3586" name="Google Shape;3586;p118"/>
          <p:cNvSpPr txBox="1"/>
          <p:nvPr/>
        </p:nvSpPr>
        <p:spPr>
          <a:xfrm>
            <a:off x="1709050" y="1602225"/>
            <a:ext cx="125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DF382C"/>
                </a:solidFill>
                <a:latin typeface="Open Sans"/>
                <a:ea typeface="Open Sans"/>
                <a:cs typeface="Open Sans"/>
                <a:sym typeface="Open Sans"/>
              </a:rPr>
              <a:t>Acyclovir</a:t>
            </a:r>
            <a:endParaRPr/>
          </a:p>
        </p:txBody>
      </p:sp>
      <p:grpSp>
        <p:nvGrpSpPr>
          <p:cNvPr id="3587" name="Google Shape;3587;p118"/>
          <p:cNvGrpSpPr/>
          <p:nvPr/>
        </p:nvGrpSpPr>
        <p:grpSpPr>
          <a:xfrm>
            <a:off x="5759725" y="3307900"/>
            <a:ext cx="3384275" cy="2369000"/>
            <a:chOff x="5759725" y="3307900"/>
            <a:chExt cx="3384275" cy="2369000"/>
          </a:xfrm>
        </p:grpSpPr>
        <p:pic>
          <p:nvPicPr>
            <p:cNvPr id="3588" name="Google Shape;3588;p118" title="Untitled.png"/>
            <p:cNvPicPr preferRelativeResize="0"/>
            <p:nvPr/>
          </p:nvPicPr>
          <p:blipFill>
            <a:blip r:embed="rId4">
              <a:alphaModFix amt="44000"/>
            </a:blip>
            <a:stretch>
              <a:fillRect/>
            </a:stretch>
          </p:blipFill>
          <p:spPr>
            <a:xfrm>
              <a:off x="5759725" y="3307900"/>
              <a:ext cx="3384275" cy="2369000"/>
            </a:xfrm>
            <a:prstGeom prst="rect">
              <a:avLst/>
            </a:prstGeom>
            <a:noFill/>
            <a:ln>
              <a:noFill/>
            </a:ln>
          </p:spPr>
        </p:pic>
        <p:sp>
          <p:nvSpPr>
            <p:cNvPr id="3589" name="Google Shape;3589;p118"/>
            <p:cNvSpPr/>
            <p:nvPr/>
          </p:nvSpPr>
          <p:spPr>
            <a:xfrm>
              <a:off x="5780950" y="3526425"/>
              <a:ext cx="378300" cy="27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90" name="Google Shape;3590;p118"/>
            <p:cNvSpPr/>
            <p:nvPr/>
          </p:nvSpPr>
          <p:spPr>
            <a:xfrm>
              <a:off x="8286250" y="3307900"/>
              <a:ext cx="378300" cy="3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591" name="Google Shape;3591;p118"/>
            <p:cNvSpPr/>
            <p:nvPr/>
          </p:nvSpPr>
          <p:spPr>
            <a:xfrm>
              <a:off x="6827650" y="3388125"/>
              <a:ext cx="378300" cy="24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592" name="Google Shape;3592;p118"/>
          <p:cNvSpPr/>
          <p:nvPr/>
        </p:nvSpPr>
        <p:spPr>
          <a:xfrm>
            <a:off x="7509200" y="3348500"/>
            <a:ext cx="473100" cy="2457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6" name="Shape 3596"/>
        <p:cNvGrpSpPr/>
        <p:nvPr/>
      </p:nvGrpSpPr>
      <p:grpSpPr>
        <a:xfrm>
          <a:off x="0" y="0"/>
          <a:ext cx="0" cy="0"/>
          <a:chOff x="0" y="0"/>
          <a:chExt cx="0" cy="0"/>
        </a:xfrm>
      </p:grpSpPr>
      <p:sp>
        <p:nvSpPr>
          <p:cNvPr id="3597" name="Google Shape;3597;p11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Molecular mechanism of acyclovir</a:t>
            </a:r>
            <a:endParaRPr/>
          </a:p>
        </p:txBody>
      </p:sp>
      <p:pic>
        <p:nvPicPr>
          <p:cNvPr id="3598" name="Google Shape;3598;p119"/>
          <p:cNvPicPr preferRelativeResize="0"/>
          <p:nvPr/>
        </p:nvPicPr>
        <p:blipFill rotWithShape="1">
          <a:blip r:embed="rId3">
            <a:alphaModFix/>
          </a:blip>
          <a:srcRect b="65015" l="3429" r="40159" t="0"/>
          <a:stretch/>
        </p:blipFill>
        <p:spPr>
          <a:xfrm>
            <a:off x="1322850" y="1755925"/>
            <a:ext cx="3935676" cy="2467326"/>
          </a:xfrm>
          <a:prstGeom prst="rect">
            <a:avLst/>
          </a:prstGeom>
          <a:noFill/>
          <a:ln>
            <a:noFill/>
          </a:ln>
        </p:spPr>
      </p:pic>
      <p:sp>
        <p:nvSpPr>
          <p:cNvPr id="3599" name="Google Shape;3599;p119"/>
          <p:cNvSpPr txBox="1"/>
          <p:nvPr/>
        </p:nvSpPr>
        <p:spPr>
          <a:xfrm>
            <a:off x="1709050" y="1602225"/>
            <a:ext cx="125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Open Sans"/>
                <a:ea typeface="Open Sans"/>
                <a:cs typeface="Open Sans"/>
                <a:sym typeface="Open Sans"/>
              </a:rPr>
              <a:t>Acyclovir</a:t>
            </a:r>
            <a:endParaRPr>
              <a:solidFill>
                <a:schemeClr val="dk2"/>
              </a:solidFill>
            </a:endParaRPr>
          </a:p>
        </p:txBody>
      </p:sp>
      <p:sp>
        <p:nvSpPr>
          <p:cNvPr id="3600" name="Google Shape;3600;p119"/>
          <p:cNvSpPr/>
          <p:nvPr/>
        </p:nvSpPr>
        <p:spPr>
          <a:xfrm>
            <a:off x="3040075" y="3586875"/>
            <a:ext cx="27444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01" name="Google Shape;3601;p119"/>
          <p:cNvSpPr/>
          <p:nvPr/>
        </p:nvSpPr>
        <p:spPr>
          <a:xfrm>
            <a:off x="2984975" y="2210224"/>
            <a:ext cx="794700" cy="2463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02" name="Google Shape;3602;p119"/>
          <p:cNvSpPr/>
          <p:nvPr/>
        </p:nvSpPr>
        <p:spPr>
          <a:xfrm>
            <a:off x="3746700" y="3007225"/>
            <a:ext cx="575100" cy="427200"/>
          </a:xfrm>
          <a:prstGeom prst="ellipse">
            <a:avLst/>
          </a:prstGeom>
          <a:noFill/>
          <a:ln cap="flat" cmpd="sng" w="28575">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603" name="Google Shape;3603;p119"/>
          <p:cNvPicPr preferRelativeResize="0"/>
          <p:nvPr/>
        </p:nvPicPr>
        <p:blipFill>
          <a:blip r:embed="rId4">
            <a:alphaModFix/>
          </a:blip>
          <a:stretch>
            <a:fillRect/>
          </a:stretch>
        </p:blipFill>
        <p:spPr>
          <a:xfrm rot="2700000">
            <a:off x="3038053" y="1702436"/>
            <a:ext cx="803592" cy="638482"/>
          </a:xfrm>
          <a:prstGeom prst="rect">
            <a:avLst/>
          </a:prstGeom>
          <a:noFill/>
          <a:ln>
            <a:noFill/>
          </a:ln>
        </p:spPr>
      </p:pic>
      <p:sp>
        <p:nvSpPr>
          <p:cNvPr id="3604" name="Google Shape;3604;p119"/>
          <p:cNvSpPr/>
          <p:nvPr/>
        </p:nvSpPr>
        <p:spPr>
          <a:xfrm>
            <a:off x="5780950" y="2931225"/>
            <a:ext cx="378300" cy="3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05" name="Google Shape;3605;p119"/>
          <p:cNvSpPr/>
          <p:nvPr/>
        </p:nvSpPr>
        <p:spPr>
          <a:xfrm>
            <a:off x="6903300" y="2751900"/>
            <a:ext cx="378300" cy="3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06" name="Google Shape;3606;p119"/>
          <p:cNvSpPr/>
          <p:nvPr/>
        </p:nvSpPr>
        <p:spPr>
          <a:xfrm>
            <a:off x="8272450" y="2774500"/>
            <a:ext cx="378300" cy="3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nvGrpSpPr>
          <p:cNvPr id="3607" name="Google Shape;3607;p119"/>
          <p:cNvGrpSpPr/>
          <p:nvPr/>
        </p:nvGrpSpPr>
        <p:grpSpPr>
          <a:xfrm>
            <a:off x="5759725" y="3307900"/>
            <a:ext cx="3384275" cy="2369000"/>
            <a:chOff x="5759725" y="3307900"/>
            <a:chExt cx="3384275" cy="2369000"/>
          </a:xfrm>
        </p:grpSpPr>
        <p:pic>
          <p:nvPicPr>
            <p:cNvPr id="3608" name="Google Shape;3608;p119" title="Untitled.png"/>
            <p:cNvPicPr preferRelativeResize="0"/>
            <p:nvPr/>
          </p:nvPicPr>
          <p:blipFill>
            <a:blip r:embed="rId5">
              <a:alphaModFix amt="44000"/>
            </a:blip>
            <a:stretch>
              <a:fillRect/>
            </a:stretch>
          </p:blipFill>
          <p:spPr>
            <a:xfrm>
              <a:off x="5759725" y="3307900"/>
              <a:ext cx="3384275" cy="2369000"/>
            </a:xfrm>
            <a:prstGeom prst="rect">
              <a:avLst/>
            </a:prstGeom>
            <a:noFill/>
            <a:ln>
              <a:noFill/>
            </a:ln>
          </p:spPr>
        </p:pic>
        <p:sp>
          <p:nvSpPr>
            <p:cNvPr id="3609" name="Google Shape;3609;p119"/>
            <p:cNvSpPr/>
            <p:nvPr/>
          </p:nvSpPr>
          <p:spPr>
            <a:xfrm>
              <a:off x="5780950" y="3526425"/>
              <a:ext cx="378300" cy="27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10" name="Google Shape;3610;p119"/>
            <p:cNvSpPr/>
            <p:nvPr/>
          </p:nvSpPr>
          <p:spPr>
            <a:xfrm>
              <a:off x="8286250" y="3307900"/>
              <a:ext cx="378300" cy="3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11" name="Google Shape;3611;p119"/>
            <p:cNvSpPr/>
            <p:nvPr/>
          </p:nvSpPr>
          <p:spPr>
            <a:xfrm>
              <a:off x="6827650" y="3388125"/>
              <a:ext cx="378300" cy="24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612" name="Google Shape;3612;p119"/>
          <p:cNvSpPr/>
          <p:nvPr/>
        </p:nvSpPr>
        <p:spPr>
          <a:xfrm>
            <a:off x="6973550" y="3724075"/>
            <a:ext cx="879000" cy="6333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6" name="Shape 3616"/>
        <p:cNvGrpSpPr/>
        <p:nvPr/>
      </p:nvGrpSpPr>
      <p:grpSpPr>
        <a:xfrm>
          <a:off x="0" y="0"/>
          <a:ext cx="0" cy="0"/>
          <a:chOff x="0" y="0"/>
          <a:chExt cx="0" cy="0"/>
        </a:xfrm>
      </p:grpSpPr>
      <p:sp>
        <p:nvSpPr>
          <p:cNvPr id="3617" name="Google Shape;3617;p12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Molecular mechanism of acyclovir</a:t>
            </a:r>
            <a:endParaRPr/>
          </a:p>
          <a:p>
            <a:pPr indent="0" lvl="0" marL="0" rtl="0" algn="l">
              <a:spcBef>
                <a:spcPts val="0"/>
              </a:spcBef>
              <a:spcAft>
                <a:spcPts val="0"/>
              </a:spcAft>
              <a:buNone/>
            </a:pPr>
            <a:r>
              <a:t/>
            </a:r>
            <a:endParaRPr/>
          </a:p>
        </p:txBody>
      </p:sp>
      <p:pic>
        <p:nvPicPr>
          <p:cNvPr id="3618" name="Google Shape;3618;p120"/>
          <p:cNvPicPr preferRelativeResize="0"/>
          <p:nvPr/>
        </p:nvPicPr>
        <p:blipFill rotWithShape="1">
          <a:blip r:embed="rId3">
            <a:alphaModFix/>
          </a:blip>
          <a:srcRect b="65015" l="3428" r="0" t="0"/>
          <a:stretch/>
        </p:blipFill>
        <p:spPr>
          <a:xfrm>
            <a:off x="1322850" y="1755925"/>
            <a:ext cx="6737501" cy="2467326"/>
          </a:xfrm>
          <a:prstGeom prst="rect">
            <a:avLst/>
          </a:prstGeom>
          <a:noFill/>
          <a:ln>
            <a:noFill/>
          </a:ln>
        </p:spPr>
      </p:pic>
      <p:sp>
        <p:nvSpPr>
          <p:cNvPr id="3619" name="Google Shape;3619;p120"/>
          <p:cNvSpPr txBox="1"/>
          <p:nvPr/>
        </p:nvSpPr>
        <p:spPr>
          <a:xfrm>
            <a:off x="1709050" y="1602225"/>
            <a:ext cx="1257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2"/>
                </a:solidFill>
                <a:latin typeface="Open Sans"/>
                <a:ea typeface="Open Sans"/>
                <a:cs typeface="Open Sans"/>
                <a:sym typeface="Open Sans"/>
              </a:rPr>
              <a:t>Acyclovir</a:t>
            </a:r>
            <a:endParaRPr>
              <a:solidFill>
                <a:schemeClr val="dk2"/>
              </a:solidFill>
            </a:endParaRPr>
          </a:p>
        </p:txBody>
      </p:sp>
      <p:sp>
        <p:nvSpPr>
          <p:cNvPr id="3620" name="Google Shape;3620;p120"/>
          <p:cNvSpPr/>
          <p:nvPr/>
        </p:nvSpPr>
        <p:spPr>
          <a:xfrm>
            <a:off x="3040075" y="3557725"/>
            <a:ext cx="3681000" cy="60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21" name="Google Shape;3621;p120"/>
          <p:cNvSpPr/>
          <p:nvPr/>
        </p:nvSpPr>
        <p:spPr>
          <a:xfrm>
            <a:off x="5324250" y="3332175"/>
            <a:ext cx="1212300" cy="60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22" name="Google Shape;3622;p120"/>
          <p:cNvSpPr/>
          <p:nvPr/>
        </p:nvSpPr>
        <p:spPr>
          <a:xfrm>
            <a:off x="5269150" y="2239736"/>
            <a:ext cx="794700" cy="2463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623" name="Google Shape;3623;p120"/>
          <p:cNvPicPr preferRelativeResize="0"/>
          <p:nvPr/>
        </p:nvPicPr>
        <p:blipFill>
          <a:blip r:embed="rId4">
            <a:alphaModFix/>
          </a:blip>
          <a:stretch>
            <a:fillRect/>
          </a:stretch>
        </p:blipFill>
        <p:spPr>
          <a:xfrm rot="-1112186">
            <a:off x="5271460" y="1432279"/>
            <a:ext cx="875032" cy="801591"/>
          </a:xfrm>
          <a:prstGeom prst="rect">
            <a:avLst/>
          </a:prstGeom>
          <a:noFill/>
          <a:ln>
            <a:noFill/>
          </a:ln>
        </p:spPr>
      </p:pic>
      <p:pic>
        <p:nvPicPr>
          <p:cNvPr id="3624" name="Google Shape;3624;p120"/>
          <p:cNvPicPr preferRelativeResize="0"/>
          <p:nvPr/>
        </p:nvPicPr>
        <p:blipFill>
          <a:blip r:embed="rId5">
            <a:alphaModFix/>
          </a:blip>
          <a:stretch>
            <a:fillRect/>
          </a:stretch>
        </p:blipFill>
        <p:spPr>
          <a:xfrm rot="2700000">
            <a:off x="3038053" y="1702436"/>
            <a:ext cx="803592" cy="638482"/>
          </a:xfrm>
          <a:prstGeom prst="rect">
            <a:avLst/>
          </a:prstGeom>
          <a:noFill/>
          <a:ln>
            <a:noFill/>
          </a:ln>
        </p:spPr>
      </p:pic>
      <p:sp>
        <p:nvSpPr>
          <p:cNvPr id="3625" name="Google Shape;3625;p120"/>
          <p:cNvSpPr txBox="1"/>
          <p:nvPr/>
        </p:nvSpPr>
        <p:spPr>
          <a:xfrm>
            <a:off x="7468250" y="2160925"/>
            <a:ext cx="1257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DF382C"/>
                </a:solidFill>
                <a:latin typeface="Open Sans"/>
                <a:ea typeface="Open Sans"/>
                <a:cs typeface="Open Sans"/>
                <a:sym typeface="Open Sans"/>
              </a:rPr>
              <a:t>Active drug</a:t>
            </a:r>
            <a:endParaRPr/>
          </a:p>
        </p:txBody>
      </p:sp>
      <p:grpSp>
        <p:nvGrpSpPr>
          <p:cNvPr id="3626" name="Google Shape;3626;p120"/>
          <p:cNvGrpSpPr/>
          <p:nvPr/>
        </p:nvGrpSpPr>
        <p:grpSpPr>
          <a:xfrm>
            <a:off x="5759725" y="3307900"/>
            <a:ext cx="3384275" cy="2369000"/>
            <a:chOff x="5759725" y="3307900"/>
            <a:chExt cx="3384275" cy="2369000"/>
          </a:xfrm>
        </p:grpSpPr>
        <p:pic>
          <p:nvPicPr>
            <p:cNvPr id="3627" name="Google Shape;3627;p120" title="Untitled.png"/>
            <p:cNvPicPr preferRelativeResize="0"/>
            <p:nvPr/>
          </p:nvPicPr>
          <p:blipFill rotWithShape="1">
            <a:blip r:embed="rId6">
              <a:alphaModFix amt="44000"/>
            </a:blip>
            <a:srcRect b="0" l="0" r="0" t="3390"/>
            <a:stretch/>
          </p:blipFill>
          <p:spPr>
            <a:xfrm>
              <a:off x="5759725" y="3388125"/>
              <a:ext cx="3384275" cy="2288775"/>
            </a:xfrm>
            <a:prstGeom prst="rect">
              <a:avLst/>
            </a:prstGeom>
            <a:noFill/>
            <a:ln>
              <a:noFill/>
            </a:ln>
          </p:spPr>
        </p:pic>
        <p:sp>
          <p:nvSpPr>
            <p:cNvPr id="3628" name="Google Shape;3628;p120"/>
            <p:cNvSpPr/>
            <p:nvPr/>
          </p:nvSpPr>
          <p:spPr>
            <a:xfrm>
              <a:off x="5780950" y="3526425"/>
              <a:ext cx="378300" cy="271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29" name="Google Shape;3629;p120"/>
            <p:cNvSpPr/>
            <p:nvPr/>
          </p:nvSpPr>
          <p:spPr>
            <a:xfrm>
              <a:off x="8286250" y="3307900"/>
              <a:ext cx="378300" cy="33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30" name="Google Shape;3630;p120"/>
            <p:cNvSpPr/>
            <p:nvPr/>
          </p:nvSpPr>
          <p:spPr>
            <a:xfrm>
              <a:off x="6827650" y="3388125"/>
              <a:ext cx="378300" cy="24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631" name="Google Shape;3631;p120"/>
          <p:cNvSpPr/>
          <p:nvPr/>
        </p:nvSpPr>
        <p:spPr>
          <a:xfrm>
            <a:off x="5546100" y="2990800"/>
            <a:ext cx="794700" cy="427200"/>
          </a:xfrm>
          <a:prstGeom prst="ellipse">
            <a:avLst/>
          </a:prstGeom>
          <a:noFill/>
          <a:ln cap="flat" cmpd="sng" w="28575">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32" name="Google Shape;3632;p120"/>
          <p:cNvSpPr/>
          <p:nvPr/>
        </p:nvSpPr>
        <p:spPr>
          <a:xfrm rot="1799841">
            <a:off x="7662875" y="4057933"/>
            <a:ext cx="1384911" cy="474586"/>
          </a:xfrm>
          <a:prstGeom prst="ellipse">
            <a:avLst/>
          </a:prstGeom>
          <a:noFill/>
          <a:ln cap="flat" cmpd="sng" w="19050">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6" name="Shape 3636"/>
        <p:cNvGrpSpPr/>
        <p:nvPr/>
      </p:nvGrpSpPr>
      <p:grpSpPr>
        <a:xfrm>
          <a:off x="0" y="0"/>
          <a:ext cx="0" cy="0"/>
          <a:chOff x="0" y="0"/>
          <a:chExt cx="0" cy="0"/>
        </a:xfrm>
      </p:grpSpPr>
      <p:sp>
        <p:nvSpPr>
          <p:cNvPr id="3637" name="Google Shape;3637;p12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Halting DNA replication</a:t>
            </a:r>
            <a:r>
              <a:rPr lang="en">
                <a:solidFill>
                  <a:srgbClr val="858585"/>
                </a:solidFill>
              </a:rPr>
              <a:t> (no 3'-OH group)</a:t>
            </a:r>
            <a:endParaRPr>
              <a:solidFill>
                <a:srgbClr val="858585"/>
              </a:solidFill>
            </a:endParaRPr>
          </a:p>
        </p:txBody>
      </p:sp>
      <p:pic>
        <p:nvPicPr>
          <p:cNvPr id="3638" name="Google Shape;3638;p121"/>
          <p:cNvPicPr preferRelativeResize="0"/>
          <p:nvPr/>
        </p:nvPicPr>
        <p:blipFill rotWithShape="1">
          <a:blip r:embed="rId3">
            <a:alphaModFix/>
          </a:blip>
          <a:srcRect b="0" l="4743" r="0" t="34089"/>
          <a:stretch/>
        </p:blipFill>
        <p:spPr>
          <a:xfrm>
            <a:off x="1999962" y="1212325"/>
            <a:ext cx="5144076" cy="3598025"/>
          </a:xfrm>
          <a:prstGeom prst="rect">
            <a:avLst/>
          </a:prstGeom>
          <a:noFill/>
          <a:ln>
            <a:noFill/>
          </a:ln>
        </p:spPr>
      </p:pic>
      <p:sp>
        <p:nvSpPr>
          <p:cNvPr id="3639" name="Google Shape;3639;p121"/>
          <p:cNvSpPr/>
          <p:nvPr/>
        </p:nvSpPr>
        <p:spPr>
          <a:xfrm>
            <a:off x="4979663" y="4252425"/>
            <a:ext cx="705900" cy="6396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40" name="Google Shape;3640;p121"/>
          <p:cNvSpPr/>
          <p:nvPr/>
        </p:nvSpPr>
        <p:spPr>
          <a:xfrm rot="1799504">
            <a:off x="4176511" y="3872487"/>
            <a:ext cx="794599" cy="427143"/>
          </a:xfrm>
          <a:prstGeom prst="ellipse">
            <a:avLst/>
          </a:prstGeom>
          <a:noFill/>
          <a:ln cap="flat" cmpd="sng" w="28575">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641" name="Google Shape;3641;p121" title="Untitled.png"/>
          <p:cNvPicPr preferRelativeResize="0"/>
          <p:nvPr/>
        </p:nvPicPr>
        <p:blipFill rotWithShape="1">
          <a:blip r:embed="rId4">
            <a:alphaModFix amt="44000"/>
          </a:blip>
          <a:srcRect b="0" l="6942" r="0" t="66408"/>
          <a:stretch/>
        </p:blipFill>
        <p:spPr>
          <a:xfrm>
            <a:off x="4919125" y="1257000"/>
            <a:ext cx="3904375" cy="9866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5" name="Shape 3645"/>
        <p:cNvGrpSpPr/>
        <p:nvPr/>
      </p:nvGrpSpPr>
      <p:grpSpPr>
        <a:xfrm>
          <a:off x="0" y="0"/>
          <a:ext cx="0" cy="0"/>
          <a:chOff x="0" y="0"/>
          <a:chExt cx="0" cy="0"/>
        </a:xfrm>
      </p:grpSpPr>
      <p:sp>
        <p:nvSpPr>
          <p:cNvPr id="3646" name="Google Shape;3646;p12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Halting DNA replication</a:t>
            </a:r>
            <a:r>
              <a:rPr lang="en">
                <a:solidFill>
                  <a:srgbClr val="858585"/>
                </a:solidFill>
              </a:rPr>
              <a:t> (no 3'-OH group)</a:t>
            </a:r>
            <a:endParaRPr/>
          </a:p>
        </p:txBody>
      </p:sp>
      <p:pic>
        <p:nvPicPr>
          <p:cNvPr id="3647" name="Google Shape;3647;p122"/>
          <p:cNvPicPr preferRelativeResize="0"/>
          <p:nvPr/>
        </p:nvPicPr>
        <p:blipFill rotWithShape="1">
          <a:blip r:embed="rId3">
            <a:alphaModFix/>
          </a:blip>
          <a:srcRect b="0" l="4743" r="0" t="34089"/>
          <a:stretch/>
        </p:blipFill>
        <p:spPr>
          <a:xfrm>
            <a:off x="1999962" y="1212325"/>
            <a:ext cx="5144076" cy="3598025"/>
          </a:xfrm>
          <a:prstGeom prst="rect">
            <a:avLst/>
          </a:prstGeom>
          <a:noFill/>
          <a:ln>
            <a:noFill/>
          </a:ln>
        </p:spPr>
      </p:pic>
      <p:pic>
        <p:nvPicPr>
          <p:cNvPr id="3648" name="Google Shape;3648;p122"/>
          <p:cNvPicPr preferRelativeResize="0"/>
          <p:nvPr/>
        </p:nvPicPr>
        <p:blipFill>
          <a:blip r:embed="rId4">
            <a:alphaModFix amt="46000"/>
          </a:blip>
          <a:stretch>
            <a:fillRect/>
          </a:stretch>
        </p:blipFill>
        <p:spPr>
          <a:xfrm rot="2700000">
            <a:off x="3698756" y="2558329"/>
            <a:ext cx="2711589" cy="2680242"/>
          </a:xfrm>
          <a:prstGeom prst="rect">
            <a:avLst/>
          </a:prstGeom>
          <a:noFill/>
          <a:ln>
            <a:noFill/>
          </a:ln>
        </p:spPr>
      </p:pic>
      <p:sp>
        <p:nvSpPr>
          <p:cNvPr id="3649" name="Google Shape;3649;p122"/>
          <p:cNvSpPr/>
          <p:nvPr/>
        </p:nvSpPr>
        <p:spPr>
          <a:xfrm rot="-1030">
            <a:off x="5994590" y="2976852"/>
            <a:ext cx="1001400" cy="427200"/>
          </a:xfrm>
          <a:prstGeom prst="ellipse">
            <a:avLst/>
          </a:prstGeom>
          <a:noFill/>
          <a:ln cap="flat" cmpd="sng" w="28575">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3650" name="Google Shape;3650;p122"/>
          <p:cNvCxnSpPr>
            <a:stCxn id="3649" idx="0"/>
          </p:cNvCxnSpPr>
          <p:nvPr/>
        </p:nvCxnSpPr>
        <p:spPr>
          <a:xfrm flipH="1" rot="5400000">
            <a:off x="6072890" y="2554452"/>
            <a:ext cx="191400" cy="653400"/>
          </a:xfrm>
          <a:prstGeom prst="curvedConnector2">
            <a:avLst/>
          </a:prstGeom>
          <a:noFill/>
          <a:ln cap="flat" cmpd="sng" w="19050">
            <a:solidFill>
              <a:srgbClr val="DF382C"/>
            </a:solidFill>
            <a:prstDash val="solid"/>
            <a:round/>
            <a:headEnd len="med" w="med" type="none"/>
            <a:tailEnd len="med" w="med" type="triangle"/>
          </a:ln>
        </p:spPr>
      </p:cxnSp>
      <p:pic>
        <p:nvPicPr>
          <p:cNvPr id="3651" name="Google Shape;3651;p122" title="Untitled.png"/>
          <p:cNvPicPr preferRelativeResize="0"/>
          <p:nvPr/>
        </p:nvPicPr>
        <p:blipFill rotWithShape="1">
          <a:blip r:embed="rId5">
            <a:alphaModFix amt="44000"/>
          </a:blip>
          <a:srcRect b="0" l="6942" r="0" t="66408"/>
          <a:stretch/>
        </p:blipFill>
        <p:spPr>
          <a:xfrm>
            <a:off x="4919125" y="1257000"/>
            <a:ext cx="3904375" cy="986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4"/>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Heme onc clinic</a:t>
            </a:r>
            <a:r>
              <a:rPr lang="en"/>
              <a:t>: </a:t>
            </a:r>
            <a:r>
              <a:rPr b="1" lang="en">
                <a:solidFill>
                  <a:srgbClr val="896110"/>
                </a:solidFill>
              </a:rPr>
              <a:t>Skin biopsy</a:t>
            </a:r>
            <a:r>
              <a:rPr lang="en"/>
              <a:t> of arm to evaluate for cGVHD</a:t>
            </a:r>
            <a:endParaRPr>
              <a:solidFill>
                <a:srgbClr val="858585"/>
              </a:solidFill>
            </a:endParaRPr>
          </a:p>
          <a:p>
            <a:pPr indent="0" lvl="0" marL="0" rtl="0" algn="l">
              <a:spcBef>
                <a:spcPts val="1200"/>
              </a:spcBef>
              <a:spcAft>
                <a:spcPts val="1200"/>
              </a:spcAft>
              <a:buNone/>
            </a:pPr>
            <a:r>
              <a:rPr lang="en"/>
              <a:t>No medication changes made</a:t>
            </a:r>
            <a:endParaRPr b="1"/>
          </a:p>
        </p:txBody>
      </p:sp>
      <p:sp>
        <p:nvSpPr>
          <p:cNvPr id="232" name="Google Shape;232;p24"/>
          <p:cNvSpPr/>
          <p:nvPr/>
        </p:nvSpPr>
        <p:spPr>
          <a:xfrm>
            <a:off x="542675" y="2623275"/>
            <a:ext cx="4044300" cy="742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lang="en" sz="1200">
                <a:solidFill>
                  <a:schemeClr val="dk2"/>
                </a:solidFill>
                <a:latin typeface="PT Sans Narrow"/>
                <a:ea typeface="PT Sans Narrow"/>
                <a:cs typeface="PT Sans Narrow"/>
                <a:sym typeface="PT Sans Narrow"/>
              </a:rPr>
              <a:t>Mild </a:t>
            </a:r>
            <a:r>
              <a:rPr b="1" lang="en" sz="1200">
                <a:solidFill>
                  <a:schemeClr val="dk2"/>
                </a:solidFill>
                <a:latin typeface="PT Sans Narrow"/>
                <a:ea typeface="PT Sans Narrow"/>
                <a:cs typeface="PT Sans Narrow"/>
                <a:sym typeface="PT Sans Narrow"/>
              </a:rPr>
              <a:t>subacute spongiotic dermatitis</a:t>
            </a:r>
            <a:r>
              <a:rPr lang="en" sz="1200">
                <a:solidFill>
                  <a:schemeClr val="dk2"/>
                </a:solidFill>
                <a:latin typeface="PT Sans Narrow"/>
                <a:ea typeface="PT Sans Narrow"/>
                <a:cs typeface="PT Sans Narrow"/>
                <a:sym typeface="PT Sans Narrow"/>
              </a:rPr>
              <a:t> with </a:t>
            </a:r>
            <a:r>
              <a:rPr b="1" lang="en" sz="1200">
                <a:solidFill>
                  <a:schemeClr val="dk2"/>
                </a:solidFill>
                <a:latin typeface="PT Sans Narrow"/>
                <a:ea typeface="PT Sans Narrow"/>
                <a:cs typeface="PT Sans Narrow"/>
                <a:sym typeface="PT Sans Narrow"/>
              </a:rPr>
              <a:t>superficial lymphomononuclear cell infiltrates</a:t>
            </a:r>
            <a:r>
              <a:rPr lang="en" sz="1200">
                <a:solidFill>
                  <a:schemeClr val="dk2"/>
                </a:solidFill>
                <a:latin typeface="PT Sans Narrow"/>
                <a:ea typeface="PT Sans Narrow"/>
                <a:cs typeface="PT Sans Narrow"/>
                <a:sym typeface="PT Sans Narrow"/>
              </a:rPr>
              <a:t> with </a:t>
            </a:r>
            <a:r>
              <a:rPr b="1" lang="en" sz="1200">
                <a:solidFill>
                  <a:schemeClr val="dk2"/>
                </a:solidFill>
                <a:latin typeface="PT Sans Narrow"/>
                <a:ea typeface="PT Sans Narrow"/>
                <a:cs typeface="PT Sans Narrow"/>
                <a:sym typeface="PT Sans Narrow"/>
              </a:rPr>
              <a:t>occasional eosinophils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sp>
        <p:nvSpPr>
          <p:cNvPr id="233" name="Google Shape;233;p24"/>
          <p:cNvSpPr/>
          <p:nvPr/>
        </p:nvSpPr>
        <p:spPr>
          <a:xfrm>
            <a:off x="5207950" y="3115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Budesonide 3mg TID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Isavuconazole 372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Letermovir 480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SMX/TMP SS qMWF</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
        <p:nvSpPr>
          <p:cNvPr id="234" name="Google Shape;234;p2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2</a:t>
            </a:r>
            <a:r>
              <a:rPr lang="en">
                <a:solidFill>
                  <a:srgbClr val="9FA6B2"/>
                </a:solidFill>
              </a:rPr>
              <a:t> (day 11)</a:t>
            </a:r>
            <a:endParaRPr>
              <a:solidFill>
                <a:srgbClr val="9FA6B2"/>
              </a:solidFill>
            </a:endParaRPr>
          </a:p>
        </p:txBody>
      </p:sp>
      <p:grpSp>
        <p:nvGrpSpPr>
          <p:cNvPr id="235" name="Google Shape;235;p24"/>
          <p:cNvGrpSpPr/>
          <p:nvPr/>
        </p:nvGrpSpPr>
        <p:grpSpPr>
          <a:xfrm>
            <a:off x="4587000" y="1072614"/>
            <a:ext cx="4094300" cy="861172"/>
            <a:chOff x="3562350" y="909418"/>
            <a:chExt cx="4094300" cy="765282"/>
          </a:xfrm>
        </p:grpSpPr>
        <p:sp>
          <p:nvSpPr>
            <p:cNvPr id="236" name="Google Shape;236;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237" name="Google Shape;237;p24"/>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238" name="Google Shape;238;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239" name="Google Shape;239;p24"/>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0" name="Google Shape;240;p2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41" name="Google Shape;241;p24"/>
          <p:cNvGrpSpPr/>
          <p:nvPr/>
        </p:nvGrpSpPr>
        <p:grpSpPr>
          <a:xfrm>
            <a:off x="4587000" y="1422407"/>
            <a:ext cx="4094300" cy="861172"/>
            <a:chOff x="3562350" y="909418"/>
            <a:chExt cx="4094300" cy="765282"/>
          </a:xfrm>
        </p:grpSpPr>
        <p:sp>
          <p:nvSpPr>
            <p:cNvPr id="242" name="Google Shape;242;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243" name="Google Shape;243;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244" name="Google Shape;244;p24"/>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5" name="Google Shape;245;p24"/>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246" name="Google Shape;246;p24"/>
          <p:cNvGrpSpPr/>
          <p:nvPr/>
        </p:nvGrpSpPr>
        <p:grpSpPr>
          <a:xfrm>
            <a:off x="4587000" y="2187630"/>
            <a:ext cx="4094300" cy="390234"/>
            <a:chOff x="3562350" y="909418"/>
            <a:chExt cx="4094300" cy="346782"/>
          </a:xfrm>
        </p:grpSpPr>
        <p:sp>
          <p:nvSpPr>
            <p:cNvPr id="247" name="Google Shape;247;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48" name="Google Shape;248;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49" name="Google Shape;249;p24"/>
            <p:cNvSpPr/>
            <p:nvPr/>
          </p:nvSpPr>
          <p:spPr>
            <a:xfrm>
              <a:off x="4517125" y="1086100"/>
              <a:ext cx="133500" cy="170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B71CA"/>
                </a:solidFill>
              </a:endParaRPr>
            </a:p>
          </p:txBody>
        </p:sp>
        <p:cxnSp>
          <p:nvCxnSpPr>
            <p:cNvPr id="250" name="Google Shape;250;p2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51" name="Google Shape;251;p24"/>
          <p:cNvGrpSpPr/>
          <p:nvPr/>
        </p:nvGrpSpPr>
        <p:grpSpPr>
          <a:xfrm>
            <a:off x="4587000" y="2382576"/>
            <a:ext cx="4094300" cy="374395"/>
            <a:chOff x="3562350" y="909418"/>
            <a:chExt cx="4094300" cy="332707"/>
          </a:xfrm>
        </p:grpSpPr>
        <p:sp>
          <p:nvSpPr>
            <p:cNvPr id="252" name="Google Shape;252;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Heme does skin Bx of rash</a:t>
              </a:r>
              <a:endParaRPr b="1" sz="1100">
                <a:solidFill>
                  <a:srgbClr val="858585"/>
                </a:solidFill>
                <a:latin typeface="Roboto"/>
                <a:ea typeface="Roboto"/>
                <a:cs typeface="Roboto"/>
                <a:sym typeface="Roboto"/>
              </a:endParaRPr>
            </a:p>
          </p:txBody>
        </p:sp>
        <p:sp>
          <p:nvSpPr>
            <p:cNvPr id="253" name="Google Shape;253;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Day 11</a:t>
              </a:r>
              <a:endParaRPr sz="900">
                <a:solidFill>
                  <a:srgbClr val="858585"/>
                </a:solidFill>
                <a:latin typeface="Roboto"/>
                <a:ea typeface="Roboto"/>
                <a:cs typeface="Roboto"/>
                <a:sym typeface="Roboto"/>
              </a:endParaRPr>
            </a:p>
          </p:txBody>
        </p:sp>
        <p:cxnSp>
          <p:nvCxnSpPr>
            <p:cNvPr id="254" name="Google Shape;254;p24"/>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255" name="Google Shape;255;p24"/>
          <p:cNvGrpSpPr/>
          <p:nvPr/>
        </p:nvGrpSpPr>
        <p:grpSpPr>
          <a:xfrm>
            <a:off x="4587000" y="717403"/>
            <a:ext cx="4094300" cy="545526"/>
            <a:chOff x="3562350" y="909418"/>
            <a:chExt cx="4094300" cy="484782"/>
          </a:xfrm>
        </p:grpSpPr>
        <p:sp>
          <p:nvSpPr>
            <p:cNvPr id="256" name="Google Shape;256;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257" name="Google Shape;257;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258" name="Google Shape;258;p24"/>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9" name="Google Shape;259;p24"/>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260" name="Google Shape;260;p24"/>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261" name="Google Shape;261;p24"/>
          <p:cNvGrpSpPr/>
          <p:nvPr/>
        </p:nvGrpSpPr>
        <p:grpSpPr>
          <a:xfrm>
            <a:off x="4587000" y="1687884"/>
            <a:ext cx="4094300" cy="673807"/>
            <a:chOff x="3562350" y="909418"/>
            <a:chExt cx="4094300" cy="598779"/>
          </a:xfrm>
        </p:grpSpPr>
        <p:sp>
          <p:nvSpPr>
            <p:cNvPr id="262" name="Google Shape;262;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263" name="Google Shape;263;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264" name="Google Shape;264;p24"/>
            <p:cNvSpPr/>
            <p:nvPr/>
          </p:nvSpPr>
          <p:spPr>
            <a:xfrm>
              <a:off x="4517125" y="1086098"/>
              <a:ext cx="133500" cy="422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5" name="Google Shape;265;p24"/>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266" name="Google Shape;266;p24"/>
          <p:cNvGrpSpPr/>
          <p:nvPr/>
        </p:nvGrpSpPr>
        <p:grpSpPr>
          <a:xfrm>
            <a:off x="4587000" y="1932213"/>
            <a:ext cx="4094300" cy="450317"/>
            <a:chOff x="3562350" y="909418"/>
            <a:chExt cx="4094300" cy="400175"/>
          </a:xfrm>
        </p:grpSpPr>
        <p:sp>
          <p:nvSpPr>
            <p:cNvPr id="267" name="Google Shape;267;p2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268" name="Google Shape;268;p2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269" name="Google Shape;269;p24"/>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70" name="Google Shape;270;p24"/>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5" name="Shape 3655"/>
        <p:cNvGrpSpPr/>
        <p:nvPr/>
      </p:nvGrpSpPr>
      <p:grpSpPr>
        <a:xfrm>
          <a:off x="0" y="0"/>
          <a:ext cx="0" cy="0"/>
          <a:chOff x="0" y="0"/>
          <a:chExt cx="0" cy="0"/>
        </a:xfrm>
      </p:grpSpPr>
      <p:sp>
        <p:nvSpPr>
          <p:cNvPr id="3656" name="Google Shape;3656;p123"/>
          <p:cNvSpPr txBox="1"/>
          <p:nvPr>
            <p:ph type="title"/>
          </p:nvPr>
        </p:nvSpPr>
        <p:spPr>
          <a:xfrm>
            <a:off x="7276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Acyclovir’s selectivity</a:t>
            </a:r>
            <a:endParaRPr/>
          </a:p>
        </p:txBody>
      </p:sp>
      <p:sp>
        <p:nvSpPr>
          <p:cNvPr id="3657" name="Google Shape;3657;p123"/>
          <p:cNvSpPr txBox="1"/>
          <p:nvPr>
            <p:ph idx="1" type="body"/>
          </p:nvPr>
        </p:nvSpPr>
        <p:spPr>
          <a:xfrm>
            <a:off x="729450" y="1393075"/>
            <a:ext cx="273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Acyclovir has a much </a:t>
            </a:r>
            <a:r>
              <a:rPr b="1" lang="en"/>
              <a:t>higher affinity for </a:t>
            </a:r>
            <a:r>
              <a:rPr b="1" lang="en">
                <a:solidFill>
                  <a:srgbClr val="BB6719"/>
                </a:solidFill>
              </a:rPr>
              <a:t>viral TK</a:t>
            </a:r>
            <a:r>
              <a:rPr lang="en"/>
              <a:t> than for the </a:t>
            </a:r>
            <a:r>
              <a:rPr b="1" lang="en">
                <a:solidFill>
                  <a:srgbClr val="6786C4"/>
                </a:solidFill>
              </a:rPr>
              <a:t>human analog</a:t>
            </a:r>
            <a:r>
              <a:rPr lang="en"/>
              <a:t> (dCK) [</a:t>
            </a:r>
            <a:r>
              <a:rPr b="1" lang="en">
                <a:solidFill>
                  <a:schemeClr val="hlink"/>
                </a:solidFill>
                <a:uFill>
                  <a:noFill/>
                </a:uFill>
                <a:hlinkClick r:id="rId3"/>
              </a:rPr>
              <a:t>3</a:t>
            </a:r>
            <a:r>
              <a:rPr lang="en"/>
              <a:t>]</a:t>
            </a:r>
            <a:endParaRPr sz="1200"/>
          </a:p>
        </p:txBody>
      </p:sp>
      <p:pic>
        <p:nvPicPr>
          <p:cNvPr id="3658" name="Google Shape;3658;p123" title="Untitled (1).png"/>
          <p:cNvPicPr preferRelativeResize="0"/>
          <p:nvPr/>
        </p:nvPicPr>
        <p:blipFill>
          <a:blip r:embed="rId4">
            <a:alphaModFix/>
          </a:blip>
          <a:stretch>
            <a:fillRect/>
          </a:stretch>
        </p:blipFill>
        <p:spPr>
          <a:xfrm>
            <a:off x="3464775" y="1168048"/>
            <a:ext cx="5679225" cy="3975451"/>
          </a:xfrm>
          <a:prstGeom prst="rect">
            <a:avLst/>
          </a:prstGeom>
          <a:noFill/>
          <a:ln>
            <a:noFill/>
          </a:ln>
        </p:spPr>
      </p:pic>
      <p:pic>
        <p:nvPicPr>
          <p:cNvPr id="3659" name="Google Shape;3659;p123" title="Untitled (1).png"/>
          <p:cNvPicPr preferRelativeResize="0"/>
          <p:nvPr/>
        </p:nvPicPr>
        <p:blipFill rotWithShape="1">
          <a:blip r:embed="rId4">
            <a:alphaModFix/>
          </a:blip>
          <a:srcRect b="18471" l="85849" r="8646" t="72904"/>
          <a:stretch/>
        </p:blipFill>
        <p:spPr>
          <a:xfrm>
            <a:off x="8340325" y="4066300"/>
            <a:ext cx="312626" cy="342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3" name="Shape 3663"/>
        <p:cNvGrpSpPr/>
        <p:nvPr/>
      </p:nvGrpSpPr>
      <p:grpSpPr>
        <a:xfrm>
          <a:off x="0" y="0"/>
          <a:ext cx="0" cy="0"/>
          <a:chOff x="0" y="0"/>
          <a:chExt cx="0" cy="0"/>
        </a:xfrm>
      </p:grpSpPr>
      <p:sp>
        <p:nvSpPr>
          <p:cNvPr id="3664" name="Google Shape;3664;p12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Acyclovir’s selectivity [</a:t>
            </a:r>
            <a:r>
              <a:rPr lang="en">
                <a:solidFill>
                  <a:schemeClr val="hlink"/>
                </a:solidFill>
                <a:uFill>
                  <a:noFill/>
                </a:uFill>
                <a:hlinkClick r:id="rId3"/>
              </a:rPr>
              <a:t>3</a:t>
            </a:r>
            <a:r>
              <a:rPr lang="en"/>
              <a:t>]</a:t>
            </a:r>
            <a:endParaRPr/>
          </a:p>
        </p:txBody>
      </p:sp>
      <p:grpSp>
        <p:nvGrpSpPr>
          <p:cNvPr id="3665" name="Google Shape;3665;p124"/>
          <p:cNvGrpSpPr/>
          <p:nvPr/>
        </p:nvGrpSpPr>
        <p:grpSpPr>
          <a:xfrm>
            <a:off x="3900625" y="1036846"/>
            <a:ext cx="4723325" cy="3799500"/>
            <a:chOff x="3976825" y="351046"/>
            <a:chExt cx="4723325" cy="3799500"/>
          </a:xfrm>
        </p:grpSpPr>
        <p:pic>
          <p:nvPicPr>
            <p:cNvPr id="3666" name="Google Shape;3666;p124"/>
            <p:cNvPicPr preferRelativeResize="0"/>
            <p:nvPr/>
          </p:nvPicPr>
          <p:blipFill>
            <a:blip r:embed="rId4">
              <a:alphaModFix amt="42000"/>
            </a:blip>
            <a:stretch>
              <a:fillRect/>
            </a:stretch>
          </p:blipFill>
          <p:spPr>
            <a:xfrm>
              <a:off x="3976825" y="351046"/>
              <a:ext cx="3842425" cy="3799500"/>
            </a:xfrm>
            <a:prstGeom prst="rect">
              <a:avLst/>
            </a:prstGeom>
            <a:noFill/>
            <a:ln>
              <a:noFill/>
            </a:ln>
          </p:spPr>
        </p:pic>
        <p:pic>
          <p:nvPicPr>
            <p:cNvPr id="3667" name="Google Shape;3667;p124"/>
            <p:cNvPicPr preferRelativeResize="0"/>
            <p:nvPr/>
          </p:nvPicPr>
          <p:blipFill rotWithShape="1">
            <a:blip r:embed="rId5">
              <a:alphaModFix/>
            </a:blip>
            <a:srcRect b="23588" l="0" r="0" t="9342"/>
            <a:stretch/>
          </p:blipFill>
          <p:spPr>
            <a:xfrm>
              <a:off x="5015850" y="632850"/>
              <a:ext cx="3684300" cy="3449900"/>
            </a:xfrm>
            <a:prstGeom prst="rect">
              <a:avLst/>
            </a:prstGeom>
            <a:noFill/>
            <a:ln>
              <a:noFill/>
            </a:ln>
          </p:spPr>
        </p:pic>
      </p:grpSp>
      <p:sp>
        <p:nvSpPr>
          <p:cNvPr id="3668" name="Google Shape;3668;p124"/>
          <p:cNvSpPr txBox="1"/>
          <p:nvPr>
            <p:ph idx="1" type="body"/>
          </p:nvPr>
        </p:nvSpPr>
        <p:spPr>
          <a:xfrm>
            <a:off x="729450" y="1393075"/>
            <a:ext cx="273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Acyclovir has a much </a:t>
            </a:r>
            <a:r>
              <a:rPr b="1" lang="en"/>
              <a:t>higher affinity for </a:t>
            </a:r>
            <a:r>
              <a:rPr b="1" lang="en">
                <a:solidFill>
                  <a:srgbClr val="BB6719"/>
                </a:solidFill>
              </a:rPr>
              <a:t>viral TK</a:t>
            </a:r>
            <a:r>
              <a:rPr lang="en"/>
              <a:t> than for the </a:t>
            </a:r>
            <a:r>
              <a:rPr b="1" lang="en">
                <a:solidFill>
                  <a:srgbClr val="6786C4"/>
                </a:solidFill>
              </a:rPr>
              <a:t>human analog</a:t>
            </a:r>
            <a:r>
              <a:rPr lang="en"/>
              <a:t> (dCK) [</a:t>
            </a:r>
            <a:r>
              <a:rPr b="1" lang="en">
                <a:solidFill>
                  <a:schemeClr val="hlink"/>
                </a:solidFill>
                <a:uFill>
                  <a:noFill/>
                </a:uFill>
                <a:hlinkClick r:id="rId6"/>
              </a:rPr>
              <a:t>3</a:t>
            </a:r>
            <a:r>
              <a:rPr lang="en"/>
              <a:t>]</a:t>
            </a:r>
            <a:endParaRPr/>
          </a:p>
          <a:p>
            <a:pPr indent="-304800" lvl="0" marL="457200" rtl="0" algn="l">
              <a:spcBef>
                <a:spcPts val="1200"/>
              </a:spcBef>
              <a:spcAft>
                <a:spcPts val="0"/>
              </a:spcAft>
              <a:buSzPts val="1200"/>
              <a:buChar char="●"/>
            </a:pPr>
            <a:r>
              <a:rPr lang="en" sz="1200"/>
              <a:t>Binds to both, but </a:t>
            </a:r>
            <a:r>
              <a:rPr b="1" lang="en" sz="1200"/>
              <a:t>acyclic sugar</a:t>
            </a:r>
            <a:r>
              <a:rPr lang="en" sz="1200"/>
              <a:t> prevents dCK from being able to phosphorylate</a:t>
            </a:r>
            <a:endParaRPr sz="1200"/>
          </a:p>
        </p:txBody>
      </p:sp>
      <p:sp>
        <p:nvSpPr>
          <p:cNvPr id="3669" name="Google Shape;3669;p124"/>
          <p:cNvSpPr/>
          <p:nvPr/>
        </p:nvSpPr>
        <p:spPr>
          <a:xfrm rot="-2700000">
            <a:off x="6040184" y="3160402"/>
            <a:ext cx="183282" cy="722946"/>
          </a:xfrm>
          <a:prstGeom prst="rightBrace">
            <a:avLst>
              <a:gd fmla="val 50000" name="adj1"/>
              <a:gd fmla="val 50000" name="adj2"/>
            </a:avLst>
          </a:prstGeom>
          <a:noFill/>
          <a:ln cap="flat" cmpd="sng" w="19050">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670" name="Google Shape;3670;p124"/>
          <p:cNvSpPr txBox="1"/>
          <p:nvPr/>
        </p:nvSpPr>
        <p:spPr>
          <a:xfrm>
            <a:off x="6143200" y="3269275"/>
            <a:ext cx="793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F382C"/>
                </a:solidFill>
                <a:latin typeface="Open Sans"/>
                <a:ea typeface="Open Sans"/>
                <a:cs typeface="Open Sans"/>
                <a:sym typeface="Open Sans"/>
              </a:rPr>
              <a:t>Too far</a:t>
            </a:r>
            <a:endParaRPr sz="1300">
              <a:solidFill>
                <a:srgbClr val="DF382C"/>
              </a:solidFill>
              <a:latin typeface="Open Sans"/>
              <a:ea typeface="Open Sans"/>
              <a:cs typeface="Open Sans"/>
              <a:sym typeface="Open Sans"/>
            </a:endParaRPr>
          </a:p>
        </p:txBody>
      </p:sp>
      <p:sp>
        <p:nvSpPr>
          <p:cNvPr id="3671" name="Google Shape;3671;p124"/>
          <p:cNvSpPr txBox="1"/>
          <p:nvPr/>
        </p:nvSpPr>
        <p:spPr>
          <a:xfrm>
            <a:off x="6383550" y="4200075"/>
            <a:ext cx="11409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dk2"/>
                </a:solidFill>
                <a:latin typeface="Open Sans"/>
                <a:ea typeface="Open Sans"/>
                <a:cs typeface="Open Sans"/>
                <a:sym typeface="Open Sans"/>
              </a:rPr>
              <a:t>Acyclovir</a:t>
            </a:r>
            <a:r>
              <a:rPr b="1" lang="en" sz="1100">
                <a:solidFill>
                  <a:schemeClr val="dk2"/>
                </a:solidFill>
                <a:latin typeface="Open Sans"/>
                <a:ea typeface="Open Sans"/>
                <a:cs typeface="Open Sans"/>
                <a:sym typeface="Open Sans"/>
              </a:rPr>
              <a:t> </a:t>
            </a:r>
            <a:endParaRPr b="1" sz="1100">
              <a:solidFill>
                <a:schemeClr val="dk2"/>
              </a:solidFill>
              <a:latin typeface="Open Sans"/>
              <a:ea typeface="Open Sans"/>
              <a:cs typeface="Open Sans"/>
              <a:sym typeface="Open Sans"/>
            </a:endParaRPr>
          </a:p>
          <a:p>
            <a:pPr indent="0" lvl="0" marL="0" rtl="0" algn="ctr">
              <a:spcBef>
                <a:spcPts val="0"/>
              </a:spcBef>
              <a:spcAft>
                <a:spcPts val="0"/>
              </a:spcAft>
              <a:buNone/>
            </a:pPr>
            <a:r>
              <a:rPr lang="en" sz="900">
                <a:solidFill>
                  <a:schemeClr val="dk2"/>
                </a:solidFill>
                <a:latin typeface="Open Sans"/>
                <a:ea typeface="Open Sans"/>
                <a:cs typeface="Open Sans"/>
                <a:sym typeface="Open Sans"/>
              </a:rPr>
              <a:t>(bold outline)</a:t>
            </a:r>
            <a:endParaRPr sz="900">
              <a:solidFill>
                <a:schemeClr val="dk2"/>
              </a:solidFill>
              <a:latin typeface="Open Sans"/>
              <a:ea typeface="Open Sans"/>
              <a:cs typeface="Open Sans"/>
              <a:sym typeface="Open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5" name="Shape 3675"/>
        <p:cNvGrpSpPr/>
        <p:nvPr/>
      </p:nvGrpSpPr>
      <p:grpSpPr>
        <a:xfrm>
          <a:off x="0" y="0"/>
          <a:ext cx="0" cy="0"/>
          <a:chOff x="0" y="0"/>
          <a:chExt cx="0" cy="0"/>
        </a:xfrm>
      </p:grpSpPr>
      <p:sp>
        <p:nvSpPr>
          <p:cNvPr id="3676" name="Google Shape;3676;p12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Acyclovir’s selectivity</a:t>
            </a:r>
            <a:endParaRPr/>
          </a:p>
        </p:txBody>
      </p:sp>
      <p:sp>
        <p:nvSpPr>
          <p:cNvPr id="3677" name="Google Shape;3677;p125"/>
          <p:cNvSpPr txBox="1"/>
          <p:nvPr>
            <p:ph idx="1" type="body"/>
          </p:nvPr>
        </p:nvSpPr>
        <p:spPr>
          <a:xfrm>
            <a:off x="729450" y="1393075"/>
            <a:ext cx="2735400" cy="3175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Acyclovir has a much </a:t>
            </a:r>
            <a:r>
              <a:rPr b="1" lang="en">
                <a:solidFill>
                  <a:srgbClr val="858585"/>
                </a:solidFill>
              </a:rPr>
              <a:t>higher affinity for </a:t>
            </a:r>
            <a:r>
              <a:rPr b="1" lang="en">
                <a:solidFill>
                  <a:srgbClr val="858585"/>
                </a:solidFill>
              </a:rPr>
              <a:t>viral TK</a:t>
            </a:r>
            <a:r>
              <a:rPr lang="en">
                <a:solidFill>
                  <a:srgbClr val="858585"/>
                </a:solidFill>
              </a:rPr>
              <a:t> than for the </a:t>
            </a:r>
            <a:r>
              <a:rPr b="1" lang="en">
                <a:solidFill>
                  <a:srgbClr val="858585"/>
                </a:solidFill>
              </a:rPr>
              <a:t>human analog</a:t>
            </a:r>
            <a:r>
              <a:rPr lang="en">
                <a:solidFill>
                  <a:srgbClr val="858585"/>
                </a:solidFill>
              </a:rPr>
              <a:t> (dCK)</a:t>
            </a:r>
            <a:r>
              <a:rPr lang="en">
                <a:solidFill>
                  <a:srgbClr val="858585"/>
                </a:solidFill>
              </a:rPr>
              <a:t> </a:t>
            </a:r>
            <a:r>
              <a:rPr lang="en"/>
              <a:t>[</a:t>
            </a:r>
            <a:r>
              <a:rPr b="1" lang="en">
                <a:solidFill>
                  <a:schemeClr val="hlink"/>
                </a:solidFill>
                <a:uFill>
                  <a:noFill/>
                </a:uFill>
                <a:hlinkClick r:id="rId3"/>
              </a:rPr>
              <a:t>3</a:t>
            </a:r>
            <a:r>
              <a:rPr lang="en"/>
              <a:t>]</a:t>
            </a:r>
            <a:endParaRPr/>
          </a:p>
          <a:p>
            <a:pPr indent="0" lvl="0" marL="0" rtl="0" algn="l">
              <a:spcBef>
                <a:spcPts val="1200"/>
              </a:spcBef>
              <a:spcAft>
                <a:spcPts val="0"/>
              </a:spcAft>
              <a:buNone/>
            </a:pPr>
            <a:r>
              <a:rPr lang="en"/>
              <a:t>Acyclovir triphosphate</a:t>
            </a:r>
            <a:r>
              <a:rPr lang="en"/>
              <a:t> (</a:t>
            </a:r>
            <a:r>
              <a:rPr b="1" lang="en">
                <a:solidFill>
                  <a:srgbClr val="55A6AC"/>
                </a:solidFill>
              </a:rPr>
              <a:t>active drug</a:t>
            </a:r>
            <a:r>
              <a:rPr lang="en"/>
              <a:t>) also </a:t>
            </a:r>
            <a:r>
              <a:rPr i="1" lang="en"/>
              <a:t>prefers </a:t>
            </a:r>
            <a:r>
              <a:rPr b="1" lang="en">
                <a:solidFill>
                  <a:srgbClr val="BB6719"/>
                </a:solidFill>
              </a:rPr>
              <a:t>viral DNA pol</a:t>
            </a:r>
            <a:r>
              <a:rPr lang="en"/>
              <a:t>, but is </a:t>
            </a:r>
            <a:r>
              <a:rPr b="1" lang="en"/>
              <a:t>not selective</a:t>
            </a:r>
            <a:r>
              <a:rPr lang="en"/>
              <a:t> (so still binds with human DNA pol) [</a:t>
            </a:r>
            <a:r>
              <a:rPr b="1" lang="en">
                <a:solidFill>
                  <a:schemeClr val="hlink"/>
                </a:solidFill>
                <a:uFill>
                  <a:noFill/>
                </a:uFill>
                <a:hlinkClick r:id="rId4"/>
              </a:rPr>
              <a:t>4</a:t>
            </a:r>
            <a:r>
              <a:rPr lang="en"/>
              <a:t>]</a:t>
            </a:r>
            <a:endParaRPr/>
          </a:p>
          <a:p>
            <a:pPr indent="-304800" lvl="0" marL="457200" rtl="0" algn="l">
              <a:spcBef>
                <a:spcPts val="1200"/>
              </a:spcBef>
              <a:spcAft>
                <a:spcPts val="0"/>
              </a:spcAft>
              <a:buClr>
                <a:srgbClr val="858585"/>
              </a:buClr>
              <a:buSzPts val="1200"/>
              <a:buChar char="●"/>
            </a:pPr>
            <a:r>
              <a:rPr lang="en" sz="1200">
                <a:solidFill>
                  <a:srgbClr val="858585"/>
                </a:solidFill>
              </a:rPr>
              <a:t>Mainly mentioning this because this paper [</a:t>
            </a:r>
            <a:r>
              <a:rPr b="1" lang="en" sz="1200">
                <a:solidFill>
                  <a:schemeClr val="hlink"/>
                </a:solidFill>
                <a:uFill>
                  <a:noFill/>
                </a:uFill>
                <a:hlinkClick r:id="rId5"/>
              </a:rPr>
              <a:t>4</a:t>
            </a:r>
            <a:r>
              <a:rPr lang="en" sz="1200">
                <a:solidFill>
                  <a:srgbClr val="858585"/>
                </a:solidFill>
              </a:rPr>
              <a:t>] was from my undergrad biochem professor</a:t>
            </a:r>
            <a:endParaRPr sz="1200">
              <a:solidFill>
                <a:srgbClr val="858585"/>
              </a:solidFill>
            </a:endParaRPr>
          </a:p>
        </p:txBody>
      </p:sp>
      <p:pic>
        <p:nvPicPr>
          <p:cNvPr id="3678" name="Google Shape;3678;p125" title="Untitled (1).png"/>
          <p:cNvPicPr preferRelativeResize="0"/>
          <p:nvPr/>
        </p:nvPicPr>
        <p:blipFill>
          <a:blip r:embed="rId6">
            <a:alphaModFix/>
          </a:blip>
          <a:stretch>
            <a:fillRect/>
          </a:stretch>
        </p:blipFill>
        <p:spPr>
          <a:xfrm>
            <a:off x="3464775" y="1168048"/>
            <a:ext cx="5679225" cy="3975451"/>
          </a:xfrm>
          <a:prstGeom prst="rect">
            <a:avLst/>
          </a:prstGeom>
          <a:noFill/>
          <a:ln>
            <a:noFill/>
          </a:ln>
        </p:spPr>
      </p:pic>
      <p:pic>
        <p:nvPicPr>
          <p:cNvPr id="3679" name="Google Shape;3679;p125"/>
          <p:cNvPicPr preferRelativeResize="0"/>
          <p:nvPr/>
        </p:nvPicPr>
        <p:blipFill>
          <a:blip r:embed="rId7">
            <a:alphaModFix/>
          </a:blip>
          <a:stretch>
            <a:fillRect/>
          </a:stretch>
        </p:blipFill>
        <p:spPr>
          <a:xfrm>
            <a:off x="5140325" y="3246350"/>
            <a:ext cx="1457500" cy="789125"/>
          </a:xfrm>
          <a:prstGeom prst="rect">
            <a:avLst/>
          </a:prstGeom>
          <a:noFill/>
          <a:ln>
            <a:noFill/>
          </a:ln>
        </p:spPr>
      </p:pic>
      <p:cxnSp>
        <p:nvCxnSpPr>
          <p:cNvPr id="3680" name="Google Shape;3680;p125"/>
          <p:cNvCxnSpPr/>
          <p:nvPr/>
        </p:nvCxnSpPr>
        <p:spPr>
          <a:xfrm rot="10800000">
            <a:off x="7457525" y="4148085"/>
            <a:ext cx="528300" cy="0"/>
          </a:xfrm>
          <a:prstGeom prst="straightConnector1">
            <a:avLst/>
          </a:prstGeom>
          <a:noFill/>
          <a:ln cap="flat" cmpd="sng" w="19050">
            <a:solidFill>
              <a:srgbClr val="DF382C"/>
            </a:solidFill>
            <a:prstDash val="solid"/>
            <a:round/>
            <a:headEnd len="med" w="med" type="none"/>
            <a:tailEnd len="med" w="med" type="triangle"/>
          </a:ln>
        </p:spPr>
      </p:cxnSp>
      <p:cxnSp>
        <p:nvCxnSpPr>
          <p:cNvPr id="3681" name="Google Shape;3681;p125"/>
          <p:cNvCxnSpPr/>
          <p:nvPr/>
        </p:nvCxnSpPr>
        <p:spPr>
          <a:xfrm rot="10800000">
            <a:off x="7457525" y="4224285"/>
            <a:ext cx="528300" cy="0"/>
          </a:xfrm>
          <a:prstGeom prst="straightConnector1">
            <a:avLst/>
          </a:prstGeom>
          <a:noFill/>
          <a:ln cap="flat" cmpd="sng" w="19050">
            <a:solidFill>
              <a:srgbClr val="DF382C"/>
            </a:solidFill>
            <a:prstDash val="solid"/>
            <a:round/>
            <a:headEnd len="med" w="med" type="none"/>
            <a:tailEnd len="med" w="med" type="triangle"/>
          </a:ln>
        </p:spPr>
      </p:cxnSp>
      <p:cxnSp>
        <p:nvCxnSpPr>
          <p:cNvPr id="3682" name="Google Shape;3682;p125"/>
          <p:cNvCxnSpPr/>
          <p:nvPr/>
        </p:nvCxnSpPr>
        <p:spPr>
          <a:xfrm rot="10800000">
            <a:off x="7457525" y="4300485"/>
            <a:ext cx="528300" cy="0"/>
          </a:xfrm>
          <a:prstGeom prst="straightConnector1">
            <a:avLst/>
          </a:prstGeom>
          <a:noFill/>
          <a:ln cap="flat" cmpd="sng" w="19050">
            <a:solidFill>
              <a:srgbClr val="DF382C"/>
            </a:solidFill>
            <a:prstDash val="solid"/>
            <a:round/>
            <a:headEnd len="med" w="med" type="none"/>
            <a:tailEnd len="med" w="med" type="triangle"/>
          </a:ln>
        </p:spPr>
      </p:cxnSp>
      <p:cxnSp>
        <p:nvCxnSpPr>
          <p:cNvPr id="3683" name="Google Shape;3683;p125"/>
          <p:cNvCxnSpPr/>
          <p:nvPr/>
        </p:nvCxnSpPr>
        <p:spPr>
          <a:xfrm rot="10800000">
            <a:off x="6650225" y="3482200"/>
            <a:ext cx="1404600" cy="617700"/>
          </a:xfrm>
          <a:prstGeom prst="curvedConnector3">
            <a:avLst>
              <a:gd fmla="val 38216" name="adj1"/>
            </a:avLst>
          </a:prstGeom>
          <a:noFill/>
          <a:ln cap="flat" cmpd="sng" w="19050">
            <a:solidFill>
              <a:srgbClr val="B03D50"/>
            </a:solidFill>
            <a:prstDash val="solid"/>
            <a:round/>
            <a:headEnd len="med" w="med" type="none"/>
            <a:tailEnd len="med" w="med" type="triangle"/>
          </a:ln>
        </p:spPr>
      </p:cxn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7" name="Shape 3687"/>
        <p:cNvGrpSpPr/>
        <p:nvPr/>
      </p:nvGrpSpPr>
      <p:grpSpPr>
        <a:xfrm>
          <a:off x="0" y="0"/>
          <a:ext cx="0" cy="0"/>
          <a:chOff x="0" y="0"/>
          <a:chExt cx="0" cy="0"/>
        </a:xfrm>
      </p:grpSpPr>
      <p:sp>
        <p:nvSpPr>
          <p:cNvPr id="3688" name="Google Shape;3688;p12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Acyclovir’s selectivity [</a:t>
            </a:r>
            <a:r>
              <a:rPr lang="en">
                <a:solidFill>
                  <a:schemeClr val="hlink"/>
                </a:solidFill>
                <a:uFill>
                  <a:noFill/>
                </a:uFill>
                <a:hlinkClick r:id="rId3"/>
              </a:rPr>
              <a:t>3</a:t>
            </a:r>
            <a:r>
              <a:rPr lang="en"/>
              <a:t>][</a:t>
            </a:r>
            <a:r>
              <a:rPr lang="en">
                <a:solidFill>
                  <a:schemeClr val="hlink"/>
                </a:solidFill>
                <a:uFill>
                  <a:noFill/>
                </a:uFill>
                <a:hlinkClick r:id="rId4"/>
              </a:rPr>
              <a:t>4</a:t>
            </a:r>
            <a:r>
              <a:rPr lang="en"/>
              <a:t>]</a:t>
            </a:r>
            <a:endParaRPr/>
          </a:p>
        </p:txBody>
      </p:sp>
      <p:sp>
        <p:nvSpPr>
          <p:cNvPr id="3689" name="Google Shape;3689;p126"/>
          <p:cNvSpPr txBox="1"/>
          <p:nvPr>
            <p:ph idx="1" type="body"/>
          </p:nvPr>
        </p:nvSpPr>
        <p:spPr>
          <a:xfrm>
            <a:off x="729450" y="1393075"/>
            <a:ext cx="2735400" cy="28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Key point:</a:t>
            </a:r>
            <a:r>
              <a:rPr lang="en"/>
              <a:t> Acyclovir has a favorable </a:t>
            </a:r>
            <a:r>
              <a:rPr b="1" lang="en">
                <a:solidFill>
                  <a:srgbClr val="14A44D"/>
                </a:solidFill>
              </a:rPr>
              <a:t>toxicity profile</a:t>
            </a:r>
            <a:r>
              <a:rPr lang="en"/>
              <a:t> </a:t>
            </a:r>
            <a:r>
              <a:rPr lang="en"/>
              <a:t>because</a:t>
            </a:r>
            <a:r>
              <a:rPr lang="en"/>
              <a:t> it only becomes active in </a:t>
            </a:r>
            <a:r>
              <a:rPr b="1" lang="en">
                <a:solidFill>
                  <a:srgbClr val="DF382C"/>
                </a:solidFill>
              </a:rPr>
              <a:t>virally infected cells</a:t>
            </a:r>
            <a:r>
              <a:rPr lang="en"/>
              <a:t>, which express </a:t>
            </a:r>
            <a:r>
              <a:rPr b="1" lang="en">
                <a:solidFill>
                  <a:srgbClr val="BB6719"/>
                </a:solidFill>
              </a:rPr>
              <a:t>viral TK</a:t>
            </a:r>
            <a:r>
              <a:rPr lang="en"/>
              <a:t> </a:t>
            </a:r>
            <a:endParaRPr/>
          </a:p>
          <a:p>
            <a:pPr indent="0" lvl="0" marL="0" rtl="0" algn="l">
              <a:spcBef>
                <a:spcPts val="1200"/>
              </a:spcBef>
              <a:spcAft>
                <a:spcPts val="1200"/>
              </a:spcAft>
              <a:buNone/>
            </a:pPr>
            <a:r>
              <a:t/>
            </a:r>
            <a:endParaRPr/>
          </a:p>
        </p:txBody>
      </p:sp>
      <p:pic>
        <p:nvPicPr>
          <p:cNvPr id="3690" name="Google Shape;3690;p126" title="Untitled (7).png"/>
          <p:cNvPicPr preferRelativeResize="0"/>
          <p:nvPr/>
        </p:nvPicPr>
        <p:blipFill>
          <a:blip r:embed="rId5">
            <a:alphaModFix/>
          </a:blip>
          <a:stretch>
            <a:fillRect/>
          </a:stretch>
        </p:blipFill>
        <p:spPr>
          <a:xfrm>
            <a:off x="3464775" y="1168045"/>
            <a:ext cx="5679225" cy="3975455"/>
          </a:xfrm>
          <a:prstGeom prst="rect">
            <a:avLst/>
          </a:prstGeom>
          <a:noFill/>
          <a:ln>
            <a:noFill/>
          </a:ln>
        </p:spPr>
      </p:pic>
      <p:pic>
        <p:nvPicPr>
          <p:cNvPr id="3691" name="Google Shape;3691;p126"/>
          <p:cNvPicPr preferRelativeResize="0"/>
          <p:nvPr/>
        </p:nvPicPr>
        <p:blipFill>
          <a:blip r:embed="rId6">
            <a:alphaModFix/>
          </a:blip>
          <a:stretch>
            <a:fillRect/>
          </a:stretch>
        </p:blipFill>
        <p:spPr>
          <a:xfrm>
            <a:off x="5140325" y="3246350"/>
            <a:ext cx="1457500" cy="789125"/>
          </a:xfrm>
          <a:prstGeom prst="rect">
            <a:avLst/>
          </a:prstGeom>
          <a:noFill/>
          <a:ln>
            <a:noFill/>
          </a:ln>
        </p:spPr>
      </p:pic>
      <p:cxnSp>
        <p:nvCxnSpPr>
          <p:cNvPr id="3692" name="Google Shape;3692;p126"/>
          <p:cNvCxnSpPr/>
          <p:nvPr/>
        </p:nvCxnSpPr>
        <p:spPr>
          <a:xfrm rot="10800000">
            <a:off x="6650325" y="3482325"/>
            <a:ext cx="1303200" cy="724500"/>
          </a:xfrm>
          <a:prstGeom prst="curvedConnector3">
            <a:avLst>
              <a:gd fmla="val 50000" name="adj1"/>
            </a:avLst>
          </a:prstGeom>
          <a:noFill/>
          <a:ln cap="flat" cmpd="sng" w="19050">
            <a:solidFill>
              <a:srgbClr val="858585"/>
            </a:solidFill>
            <a:prstDash val="dash"/>
            <a:round/>
            <a:headEnd len="med" w="med" type="none"/>
            <a:tailEnd len="med" w="med" type="triangle"/>
          </a:ln>
        </p:spPr>
      </p:cxnSp>
      <p:sp>
        <p:nvSpPr>
          <p:cNvPr id="3693" name="Google Shape;3693;p126"/>
          <p:cNvSpPr txBox="1"/>
          <p:nvPr/>
        </p:nvSpPr>
        <p:spPr>
          <a:xfrm rot="1802053">
            <a:off x="6922486" y="4050878"/>
            <a:ext cx="1002164" cy="384796"/>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F382C"/>
                </a:solidFill>
                <a:latin typeface="Roboto"/>
                <a:ea typeface="Roboto"/>
                <a:cs typeface="Roboto"/>
                <a:sym typeface="Roboto"/>
              </a:rPr>
              <a:t>No activity</a:t>
            </a:r>
            <a:endParaRPr sz="1300">
              <a:solidFill>
                <a:srgbClr val="DF382C"/>
              </a:solidFill>
              <a:latin typeface="Roboto"/>
              <a:ea typeface="Roboto"/>
              <a:cs typeface="Roboto"/>
              <a:sym typeface="Roboto"/>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7" name="Shape 3697"/>
        <p:cNvGrpSpPr/>
        <p:nvPr/>
      </p:nvGrpSpPr>
      <p:grpSpPr>
        <a:xfrm>
          <a:off x="0" y="0"/>
          <a:ext cx="0" cy="0"/>
          <a:chOff x="0" y="0"/>
          <a:chExt cx="0" cy="0"/>
        </a:xfrm>
      </p:grpSpPr>
      <p:sp>
        <p:nvSpPr>
          <p:cNvPr id="3698" name="Google Shape;3698;p12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TK </a:t>
            </a:r>
            <a:r>
              <a:rPr lang="en"/>
              <a:t>deficient</a:t>
            </a:r>
            <a:r>
              <a:rPr lang="en"/>
              <a:t> HSV</a:t>
            </a:r>
            <a:endParaRPr/>
          </a:p>
        </p:txBody>
      </p:sp>
      <p:sp>
        <p:nvSpPr>
          <p:cNvPr id="3699" name="Google Shape;3699;p127"/>
          <p:cNvSpPr txBox="1"/>
          <p:nvPr>
            <p:ph idx="1" type="body"/>
          </p:nvPr>
        </p:nvSpPr>
        <p:spPr>
          <a:xfrm>
            <a:off x="729450" y="1393075"/>
            <a:ext cx="273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Key point:</a:t>
            </a:r>
            <a:r>
              <a:rPr lang="en"/>
              <a:t> Acyclovir has a favorable </a:t>
            </a:r>
            <a:r>
              <a:rPr b="1" lang="en">
                <a:solidFill>
                  <a:srgbClr val="14A44D"/>
                </a:solidFill>
              </a:rPr>
              <a:t>toxicity profile</a:t>
            </a:r>
            <a:r>
              <a:rPr lang="en"/>
              <a:t> because it only becomes active in </a:t>
            </a:r>
            <a:r>
              <a:rPr b="1" lang="en">
                <a:solidFill>
                  <a:srgbClr val="DF382C"/>
                </a:solidFill>
              </a:rPr>
              <a:t>virally infected cells</a:t>
            </a:r>
            <a:r>
              <a:rPr lang="en"/>
              <a:t>, which express </a:t>
            </a:r>
            <a:r>
              <a:rPr b="1" lang="en" strike="sngStrike">
                <a:solidFill>
                  <a:srgbClr val="BB6719"/>
                </a:solidFill>
              </a:rPr>
              <a:t>viral TK</a:t>
            </a:r>
            <a:r>
              <a:rPr lang="en"/>
              <a:t>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3700" name="Google Shape;3700;p127" title="Untitled (8).png"/>
          <p:cNvPicPr preferRelativeResize="0"/>
          <p:nvPr/>
        </p:nvPicPr>
        <p:blipFill>
          <a:blip r:embed="rId3">
            <a:alphaModFix/>
          </a:blip>
          <a:stretch>
            <a:fillRect/>
          </a:stretch>
        </p:blipFill>
        <p:spPr>
          <a:xfrm>
            <a:off x="3464777" y="1168050"/>
            <a:ext cx="5679223" cy="3975450"/>
          </a:xfrm>
          <a:prstGeom prst="rect">
            <a:avLst/>
          </a:prstGeom>
          <a:noFill/>
          <a:ln>
            <a:noFill/>
          </a:ln>
        </p:spPr>
      </p:pic>
      <p:sp>
        <p:nvSpPr>
          <p:cNvPr id="3701" name="Google Shape;3701;p127"/>
          <p:cNvSpPr/>
          <p:nvPr/>
        </p:nvSpPr>
        <p:spPr>
          <a:xfrm>
            <a:off x="934000" y="2962675"/>
            <a:ext cx="2073300" cy="866100"/>
          </a:xfrm>
          <a:prstGeom prst="rect">
            <a:avLst/>
          </a:prstGeom>
          <a:solidFill>
            <a:srgbClr val="FAE4E8"/>
          </a:solidFill>
          <a:ln cap="flat" cmpd="sng" w="9525">
            <a:solidFill>
              <a:srgbClr val="B03D5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B03D50"/>
                </a:solidFill>
                <a:latin typeface="Open Sans"/>
                <a:ea typeface="Open Sans"/>
                <a:cs typeface="Open Sans"/>
                <a:sym typeface="Open Sans"/>
              </a:rPr>
              <a:t>What if the virus does not make </a:t>
            </a:r>
            <a:r>
              <a:rPr b="1" lang="en" sz="1700">
                <a:solidFill>
                  <a:srgbClr val="BB6719"/>
                </a:solidFill>
                <a:latin typeface="Open Sans"/>
                <a:ea typeface="Open Sans"/>
                <a:cs typeface="Open Sans"/>
                <a:sym typeface="Open Sans"/>
              </a:rPr>
              <a:t>viral TK</a:t>
            </a:r>
            <a:r>
              <a:rPr b="1" lang="en" sz="1700">
                <a:solidFill>
                  <a:srgbClr val="B03D50"/>
                </a:solidFill>
                <a:latin typeface="Open Sans"/>
                <a:ea typeface="Open Sans"/>
                <a:cs typeface="Open Sans"/>
                <a:sym typeface="Open Sans"/>
              </a:rPr>
              <a:t>?</a:t>
            </a:r>
            <a:endParaRPr sz="1700">
              <a:solidFill>
                <a:srgbClr val="1A1A1A"/>
              </a:solidFill>
              <a:latin typeface="Open Sans"/>
              <a:ea typeface="Open Sans"/>
              <a:cs typeface="Open Sans"/>
              <a:sym typeface="Open Sans"/>
            </a:endParaRPr>
          </a:p>
        </p:txBody>
      </p:sp>
      <p:grpSp>
        <p:nvGrpSpPr>
          <p:cNvPr id="3702" name="Google Shape;3702;p127"/>
          <p:cNvGrpSpPr/>
          <p:nvPr/>
        </p:nvGrpSpPr>
        <p:grpSpPr>
          <a:xfrm>
            <a:off x="5904119" y="2189631"/>
            <a:ext cx="550500" cy="550500"/>
            <a:chOff x="5850700" y="2136325"/>
            <a:chExt cx="550500" cy="550500"/>
          </a:xfrm>
        </p:grpSpPr>
        <p:cxnSp>
          <p:nvCxnSpPr>
            <p:cNvPr id="3703" name="Google Shape;3703;p127"/>
            <p:cNvCxnSpPr/>
            <p:nvPr/>
          </p:nvCxnSpPr>
          <p:spPr>
            <a:xfrm>
              <a:off x="5850700" y="2136325"/>
              <a:ext cx="550500" cy="550500"/>
            </a:xfrm>
            <a:prstGeom prst="straightConnector1">
              <a:avLst/>
            </a:prstGeom>
            <a:noFill/>
            <a:ln cap="flat" cmpd="sng" w="38100">
              <a:solidFill>
                <a:schemeClr val="dk2"/>
              </a:solidFill>
              <a:prstDash val="solid"/>
              <a:round/>
              <a:headEnd len="med" w="med" type="none"/>
              <a:tailEnd len="med" w="med" type="none"/>
            </a:ln>
          </p:spPr>
        </p:cxnSp>
        <p:cxnSp>
          <p:nvCxnSpPr>
            <p:cNvPr id="3704" name="Google Shape;3704;p127"/>
            <p:cNvCxnSpPr/>
            <p:nvPr/>
          </p:nvCxnSpPr>
          <p:spPr>
            <a:xfrm flipH="1">
              <a:off x="5850700" y="2136325"/>
              <a:ext cx="550500" cy="550500"/>
            </a:xfrm>
            <a:prstGeom prst="straightConnector1">
              <a:avLst/>
            </a:prstGeom>
            <a:noFill/>
            <a:ln cap="flat" cmpd="sng" w="38100">
              <a:solidFill>
                <a:schemeClr val="dk2"/>
              </a:solidFill>
              <a:prstDash val="solid"/>
              <a:round/>
              <a:headEnd len="med" w="med" type="none"/>
              <a:tailEnd len="med" w="med" type="none"/>
            </a:ln>
          </p:spPr>
        </p:cxnSp>
      </p:gr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8" name="Shape 3708"/>
        <p:cNvGrpSpPr/>
        <p:nvPr/>
      </p:nvGrpSpPr>
      <p:grpSpPr>
        <a:xfrm>
          <a:off x="0" y="0"/>
          <a:ext cx="0" cy="0"/>
          <a:chOff x="0" y="0"/>
          <a:chExt cx="0" cy="0"/>
        </a:xfrm>
      </p:grpSpPr>
      <p:sp>
        <p:nvSpPr>
          <p:cNvPr id="3709" name="Google Shape;3709;p12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TK deficient HSV</a:t>
            </a:r>
            <a:r>
              <a:rPr lang="en"/>
              <a:t> [</a:t>
            </a:r>
            <a:r>
              <a:rPr lang="en">
                <a:solidFill>
                  <a:schemeClr val="accent5"/>
                </a:solidFill>
                <a:uFill>
                  <a:noFill/>
                </a:uFill>
                <a:hlinkClick r:id="rId3">
                  <a:extLst>
                    <a:ext uri="{A12FA001-AC4F-418D-AE19-62706E023703}">
                      <ahyp:hlinkClr val="tx"/>
                    </a:ext>
                  </a:extLst>
                </a:hlinkClick>
              </a:rPr>
              <a:t>2</a:t>
            </a:r>
            <a:r>
              <a:rPr lang="en"/>
              <a:t>]</a:t>
            </a:r>
            <a:endParaRPr/>
          </a:p>
        </p:txBody>
      </p:sp>
      <p:sp>
        <p:nvSpPr>
          <p:cNvPr id="3710" name="Google Shape;3710;p128"/>
          <p:cNvSpPr txBox="1"/>
          <p:nvPr>
            <p:ph idx="1" type="body"/>
          </p:nvPr>
        </p:nvSpPr>
        <p:spPr>
          <a:xfrm>
            <a:off x="729450" y="1393075"/>
            <a:ext cx="26895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For strains of the virus that do not produce HSV thymidine kinase:</a:t>
            </a:r>
            <a:endParaRPr/>
          </a:p>
          <a:p>
            <a:pPr indent="-311150" lvl="0" marL="457200" rtl="0" algn="l">
              <a:spcBef>
                <a:spcPts val="1200"/>
              </a:spcBef>
              <a:spcAft>
                <a:spcPts val="0"/>
              </a:spcAft>
              <a:buSzPts val="1300"/>
              <a:buChar char="●"/>
            </a:pPr>
            <a:r>
              <a:rPr lang="en"/>
              <a:t>Acyclovir </a:t>
            </a:r>
            <a:r>
              <a:rPr b="1" lang="en"/>
              <a:t>cannot be activated</a:t>
            </a:r>
            <a:r>
              <a:rPr lang="en"/>
              <a:t> (to acyclo-GTP)</a:t>
            </a:r>
            <a:endParaRPr/>
          </a:p>
          <a:p>
            <a:pPr indent="-311150" lvl="0" marL="457200" rtl="0" algn="l">
              <a:spcBef>
                <a:spcPts val="0"/>
              </a:spcBef>
              <a:spcAft>
                <a:spcPts val="0"/>
              </a:spcAft>
              <a:buSzPts val="1300"/>
              <a:buChar char="●"/>
            </a:pPr>
            <a:r>
              <a:rPr lang="en"/>
              <a:t>Thus no </a:t>
            </a:r>
            <a:r>
              <a:rPr lang="en"/>
              <a:t>therapeutic</a:t>
            </a:r>
            <a:r>
              <a:rPr lang="en"/>
              <a:t> effect</a:t>
            </a:r>
            <a:endParaRPr/>
          </a:p>
        </p:txBody>
      </p:sp>
      <p:pic>
        <p:nvPicPr>
          <p:cNvPr id="3711" name="Google Shape;3711;p128" title="Untitled (10).png"/>
          <p:cNvPicPr preferRelativeResize="0"/>
          <p:nvPr/>
        </p:nvPicPr>
        <p:blipFill>
          <a:blip r:embed="rId4">
            <a:alphaModFix/>
          </a:blip>
          <a:stretch>
            <a:fillRect/>
          </a:stretch>
        </p:blipFill>
        <p:spPr>
          <a:xfrm>
            <a:off x="3464775" y="1168043"/>
            <a:ext cx="5679225" cy="3975458"/>
          </a:xfrm>
          <a:prstGeom prst="rect">
            <a:avLst/>
          </a:prstGeom>
          <a:noFill/>
          <a:ln>
            <a:noFill/>
          </a:ln>
        </p:spPr>
      </p:pic>
      <p:sp>
        <p:nvSpPr>
          <p:cNvPr id="3712" name="Google Shape;3712;p128"/>
          <p:cNvSpPr/>
          <p:nvPr/>
        </p:nvSpPr>
        <p:spPr>
          <a:xfrm>
            <a:off x="7340050" y="870950"/>
            <a:ext cx="1527600" cy="10026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DF382C"/>
                </a:solidFill>
                <a:latin typeface="Open Sans"/>
                <a:ea typeface="Open Sans"/>
                <a:cs typeface="Open Sans"/>
                <a:sym typeface="Open Sans"/>
              </a:rPr>
              <a:t>Guanosine</a:t>
            </a:r>
            <a:endParaRPr sz="1000">
              <a:solidFill>
                <a:srgbClr val="DF382C"/>
              </a:solidFill>
              <a:latin typeface="Open Sans"/>
              <a:ea typeface="Open Sans"/>
              <a:cs typeface="Open Sans"/>
              <a:sym typeface="Open Sans"/>
            </a:endParaRPr>
          </a:p>
        </p:txBody>
      </p:sp>
      <p:pic>
        <p:nvPicPr>
          <p:cNvPr id="3713" name="Google Shape;3713;p128"/>
          <p:cNvPicPr preferRelativeResize="0"/>
          <p:nvPr/>
        </p:nvPicPr>
        <p:blipFill>
          <a:blip r:embed="rId5">
            <a:alphaModFix/>
          </a:blip>
          <a:stretch>
            <a:fillRect/>
          </a:stretch>
        </p:blipFill>
        <p:spPr>
          <a:xfrm>
            <a:off x="7386634" y="908862"/>
            <a:ext cx="1355494" cy="94249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7" name="Shape 3717"/>
        <p:cNvGrpSpPr/>
        <p:nvPr/>
      </p:nvGrpSpPr>
      <p:grpSpPr>
        <a:xfrm>
          <a:off x="0" y="0"/>
          <a:ext cx="0" cy="0"/>
          <a:chOff x="0" y="0"/>
          <a:chExt cx="0" cy="0"/>
        </a:xfrm>
      </p:grpSpPr>
      <p:sp>
        <p:nvSpPr>
          <p:cNvPr id="3718" name="Google Shape;3718;p12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TK deficient HSV[ </a:t>
            </a:r>
            <a:r>
              <a:rPr lang="en">
                <a:solidFill>
                  <a:schemeClr val="hlink"/>
                </a:solidFill>
                <a:uFill>
                  <a:noFill/>
                </a:uFill>
                <a:hlinkClick r:id="rId3"/>
              </a:rPr>
              <a:t>7</a:t>
            </a:r>
            <a:r>
              <a:rPr lang="en"/>
              <a:t>]</a:t>
            </a:r>
            <a:endParaRPr/>
          </a:p>
        </p:txBody>
      </p:sp>
      <p:sp>
        <p:nvSpPr>
          <p:cNvPr id="3719" name="Google Shape;3719;p129"/>
          <p:cNvSpPr txBox="1"/>
          <p:nvPr>
            <p:ph idx="1" type="body"/>
          </p:nvPr>
        </p:nvSpPr>
        <p:spPr>
          <a:xfrm>
            <a:off x="729450" y="1393075"/>
            <a:ext cx="27354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Rates of acyclovir resistant HSV may be </a:t>
            </a:r>
            <a:r>
              <a:rPr b="1" lang="en">
                <a:solidFill>
                  <a:srgbClr val="DF382C"/>
                </a:solidFill>
              </a:rPr>
              <a:t>10 times higher</a:t>
            </a:r>
            <a:r>
              <a:rPr lang="en"/>
              <a:t> in immunocompromised hosts</a:t>
            </a:r>
            <a:endParaRPr/>
          </a:p>
          <a:p>
            <a:pPr indent="-311150" lvl="0" marL="457200" rtl="0" algn="l">
              <a:spcBef>
                <a:spcPts val="0"/>
              </a:spcBef>
              <a:spcAft>
                <a:spcPts val="0"/>
              </a:spcAft>
              <a:buSzPts val="1300"/>
              <a:buChar char="●"/>
            </a:pPr>
            <a:r>
              <a:rPr lang="en"/>
              <a:t>Between </a:t>
            </a:r>
            <a:r>
              <a:rPr b="1" lang="en">
                <a:solidFill>
                  <a:srgbClr val="3B71CA"/>
                </a:solidFill>
              </a:rPr>
              <a:t>1 in 25</a:t>
            </a:r>
            <a:r>
              <a:rPr lang="en"/>
              <a:t> to </a:t>
            </a:r>
            <a:r>
              <a:rPr b="1" lang="en">
                <a:solidFill>
                  <a:srgbClr val="3B71CA"/>
                </a:solidFill>
              </a:rPr>
              <a:t>1 in 10</a:t>
            </a:r>
            <a:endParaRPr/>
          </a:p>
          <a:p>
            <a:pPr indent="0" lvl="0" marL="0" rtl="0" algn="l">
              <a:spcBef>
                <a:spcPts val="1200"/>
              </a:spcBef>
              <a:spcAft>
                <a:spcPts val="1200"/>
              </a:spcAft>
              <a:buNone/>
            </a:pPr>
            <a:r>
              <a:t/>
            </a:r>
            <a:endParaRPr/>
          </a:p>
        </p:txBody>
      </p:sp>
      <p:pic>
        <p:nvPicPr>
          <p:cNvPr id="3720" name="Google Shape;3720;p129" title="Untitled (8).png"/>
          <p:cNvPicPr preferRelativeResize="0"/>
          <p:nvPr/>
        </p:nvPicPr>
        <p:blipFill>
          <a:blip r:embed="rId4">
            <a:alphaModFix/>
          </a:blip>
          <a:stretch>
            <a:fillRect/>
          </a:stretch>
        </p:blipFill>
        <p:spPr>
          <a:xfrm>
            <a:off x="3464777" y="1168050"/>
            <a:ext cx="5679223" cy="3975450"/>
          </a:xfrm>
          <a:prstGeom prst="rect">
            <a:avLst/>
          </a:prstGeom>
          <a:noFill/>
          <a:ln>
            <a:noFill/>
          </a:ln>
        </p:spPr>
      </p:pic>
      <p:grpSp>
        <p:nvGrpSpPr>
          <p:cNvPr id="3721" name="Google Shape;3721;p129"/>
          <p:cNvGrpSpPr/>
          <p:nvPr/>
        </p:nvGrpSpPr>
        <p:grpSpPr>
          <a:xfrm>
            <a:off x="5904119" y="2189631"/>
            <a:ext cx="550500" cy="550500"/>
            <a:chOff x="5850700" y="2136325"/>
            <a:chExt cx="550500" cy="550500"/>
          </a:xfrm>
        </p:grpSpPr>
        <p:cxnSp>
          <p:nvCxnSpPr>
            <p:cNvPr id="3722" name="Google Shape;3722;p129"/>
            <p:cNvCxnSpPr/>
            <p:nvPr/>
          </p:nvCxnSpPr>
          <p:spPr>
            <a:xfrm>
              <a:off x="5850700" y="2136325"/>
              <a:ext cx="550500" cy="550500"/>
            </a:xfrm>
            <a:prstGeom prst="straightConnector1">
              <a:avLst/>
            </a:prstGeom>
            <a:noFill/>
            <a:ln cap="flat" cmpd="sng" w="38100">
              <a:solidFill>
                <a:schemeClr val="dk2"/>
              </a:solidFill>
              <a:prstDash val="solid"/>
              <a:round/>
              <a:headEnd len="med" w="med" type="none"/>
              <a:tailEnd len="med" w="med" type="none"/>
            </a:ln>
          </p:spPr>
        </p:cxnSp>
        <p:cxnSp>
          <p:nvCxnSpPr>
            <p:cNvPr id="3723" name="Google Shape;3723;p129"/>
            <p:cNvCxnSpPr/>
            <p:nvPr/>
          </p:nvCxnSpPr>
          <p:spPr>
            <a:xfrm flipH="1">
              <a:off x="5850700" y="2136325"/>
              <a:ext cx="550500" cy="550500"/>
            </a:xfrm>
            <a:prstGeom prst="straightConnector1">
              <a:avLst/>
            </a:prstGeom>
            <a:noFill/>
            <a:ln cap="flat" cmpd="sng" w="38100">
              <a:solidFill>
                <a:schemeClr val="dk2"/>
              </a:solidFill>
              <a:prstDash val="solid"/>
              <a:round/>
              <a:headEnd len="med" w="med" type="none"/>
              <a:tailEnd len="med" w="med" type="none"/>
            </a:ln>
          </p:spPr>
        </p:cxnSp>
      </p:gr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7" name="Shape 3727"/>
        <p:cNvGrpSpPr/>
        <p:nvPr/>
      </p:nvGrpSpPr>
      <p:grpSpPr>
        <a:xfrm>
          <a:off x="0" y="0"/>
          <a:ext cx="0" cy="0"/>
          <a:chOff x="0" y="0"/>
          <a:chExt cx="0" cy="0"/>
        </a:xfrm>
      </p:grpSpPr>
      <p:sp>
        <p:nvSpPr>
          <p:cNvPr id="3728" name="Google Shape;3728;p13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TK deficient HSV</a:t>
            </a:r>
            <a:endParaRPr/>
          </a:p>
        </p:txBody>
      </p:sp>
      <p:sp>
        <p:nvSpPr>
          <p:cNvPr id="3729" name="Google Shape;3729;p130"/>
          <p:cNvSpPr txBox="1"/>
          <p:nvPr>
            <p:ph idx="1" type="body"/>
          </p:nvPr>
        </p:nvSpPr>
        <p:spPr>
          <a:xfrm>
            <a:off x="729450" y="1393075"/>
            <a:ext cx="2735400" cy="294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Rates of acyclovir resistant HSV may be </a:t>
            </a:r>
            <a:r>
              <a:rPr b="1" lang="en">
                <a:solidFill>
                  <a:srgbClr val="840D35"/>
                </a:solidFill>
              </a:rPr>
              <a:t>10 times higher</a:t>
            </a:r>
            <a:r>
              <a:rPr lang="en">
                <a:solidFill>
                  <a:srgbClr val="858585"/>
                </a:solidFill>
              </a:rPr>
              <a:t> in immunocompromised hosts</a:t>
            </a:r>
            <a:endParaRPr>
              <a:solidFill>
                <a:srgbClr val="858585"/>
              </a:solidFill>
            </a:endParaRPr>
          </a:p>
          <a:p>
            <a:pPr indent="-311150" lvl="0" marL="457200" rtl="0" algn="l">
              <a:spcBef>
                <a:spcPts val="0"/>
              </a:spcBef>
              <a:spcAft>
                <a:spcPts val="0"/>
              </a:spcAft>
              <a:buClr>
                <a:srgbClr val="858585"/>
              </a:buClr>
              <a:buSzPts val="1300"/>
              <a:buChar char="●"/>
            </a:pPr>
            <a:r>
              <a:rPr lang="en">
                <a:solidFill>
                  <a:srgbClr val="858585"/>
                </a:solidFill>
              </a:rPr>
              <a:t>Between </a:t>
            </a:r>
            <a:r>
              <a:rPr b="1" lang="en">
                <a:solidFill>
                  <a:srgbClr val="858585"/>
                </a:solidFill>
              </a:rPr>
              <a:t>1 in 25</a:t>
            </a:r>
            <a:r>
              <a:rPr lang="en">
                <a:solidFill>
                  <a:srgbClr val="858585"/>
                </a:solidFill>
              </a:rPr>
              <a:t> to </a:t>
            </a:r>
            <a:r>
              <a:rPr b="1" lang="en">
                <a:solidFill>
                  <a:srgbClr val="858585"/>
                </a:solidFill>
              </a:rPr>
              <a:t>1 in 10</a:t>
            </a:r>
            <a:endParaRPr b="1">
              <a:solidFill>
                <a:srgbClr val="858585"/>
              </a:solidFill>
            </a:endParaRPr>
          </a:p>
          <a:p>
            <a:pPr indent="0" lvl="0" marL="0" rtl="0" algn="l">
              <a:spcBef>
                <a:spcPts val="1200"/>
              </a:spcBef>
              <a:spcAft>
                <a:spcPts val="0"/>
              </a:spcAft>
              <a:buNone/>
            </a:pPr>
            <a:r>
              <a:rPr lang="en"/>
              <a:t>Impaired host responses → </a:t>
            </a:r>
            <a:endParaRPr/>
          </a:p>
          <a:p>
            <a:pPr indent="0" lvl="0" marL="0" rtl="0" algn="l">
              <a:spcBef>
                <a:spcPts val="600"/>
              </a:spcBef>
              <a:spcAft>
                <a:spcPts val="0"/>
              </a:spcAft>
              <a:buNone/>
            </a:pPr>
            <a:r>
              <a:rPr lang="en"/>
              <a:t>Less pathogenic viral strains able to survive → </a:t>
            </a:r>
            <a:endParaRPr/>
          </a:p>
          <a:p>
            <a:pPr indent="0" lvl="0" marL="0" rtl="0" algn="l">
              <a:spcBef>
                <a:spcPts val="600"/>
              </a:spcBef>
              <a:spcAft>
                <a:spcPts val="0"/>
              </a:spcAft>
              <a:buNone/>
            </a:pPr>
            <a:r>
              <a:rPr lang="en"/>
              <a:t>Selective pressure → </a:t>
            </a:r>
            <a:endParaRPr/>
          </a:p>
          <a:p>
            <a:pPr indent="0" lvl="0" marL="0" rtl="0" algn="l">
              <a:spcBef>
                <a:spcPts val="600"/>
              </a:spcBef>
              <a:spcAft>
                <a:spcPts val="0"/>
              </a:spcAft>
              <a:buNone/>
            </a:pPr>
            <a:r>
              <a:rPr lang="en"/>
              <a:t>Emergence of resistant strains</a:t>
            </a:r>
            <a:endParaRPr/>
          </a:p>
          <a:p>
            <a:pPr indent="0" lvl="0" marL="0" rtl="0" algn="l">
              <a:spcBef>
                <a:spcPts val="600"/>
              </a:spcBef>
              <a:spcAft>
                <a:spcPts val="1200"/>
              </a:spcAft>
              <a:buNone/>
            </a:pPr>
            <a:r>
              <a:t/>
            </a:r>
            <a:endParaRPr/>
          </a:p>
        </p:txBody>
      </p:sp>
      <p:pic>
        <p:nvPicPr>
          <p:cNvPr id="3730" name="Google Shape;3730;p130" title="Untitled (8).png"/>
          <p:cNvPicPr preferRelativeResize="0"/>
          <p:nvPr/>
        </p:nvPicPr>
        <p:blipFill>
          <a:blip r:embed="rId3">
            <a:alphaModFix/>
          </a:blip>
          <a:stretch>
            <a:fillRect/>
          </a:stretch>
        </p:blipFill>
        <p:spPr>
          <a:xfrm>
            <a:off x="3464777" y="1168050"/>
            <a:ext cx="5679223" cy="3975450"/>
          </a:xfrm>
          <a:prstGeom prst="rect">
            <a:avLst/>
          </a:prstGeom>
          <a:noFill/>
          <a:ln>
            <a:noFill/>
          </a:ln>
        </p:spPr>
      </p:pic>
      <p:grpSp>
        <p:nvGrpSpPr>
          <p:cNvPr id="3731" name="Google Shape;3731;p130"/>
          <p:cNvGrpSpPr/>
          <p:nvPr/>
        </p:nvGrpSpPr>
        <p:grpSpPr>
          <a:xfrm>
            <a:off x="5904119" y="2189631"/>
            <a:ext cx="550500" cy="550500"/>
            <a:chOff x="5850700" y="2136325"/>
            <a:chExt cx="550500" cy="550500"/>
          </a:xfrm>
        </p:grpSpPr>
        <p:cxnSp>
          <p:nvCxnSpPr>
            <p:cNvPr id="3732" name="Google Shape;3732;p130"/>
            <p:cNvCxnSpPr/>
            <p:nvPr/>
          </p:nvCxnSpPr>
          <p:spPr>
            <a:xfrm>
              <a:off x="5850700" y="2136325"/>
              <a:ext cx="550500" cy="550500"/>
            </a:xfrm>
            <a:prstGeom prst="straightConnector1">
              <a:avLst/>
            </a:prstGeom>
            <a:noFill/>
            <a:ln cap="flat" cmpd="sng" w="38100">
              <a:solidFill>
                <a:schemeClr val="dk2"/>
              </a:solidFill>
              <a:prstDash val="solid"/>
              <a:round/>
              <a:headEnd len="med" w="med" type="none"/>
              <a:tailEnd len="med" w="med" type="none"/>
            </a:ln>
          </p:spPr>
        </p:cxnSp>
        <p:cxnSp>
          <p:nvCxnSpPr>
            <p:cNvPr id="3733" name="Google Shape;3733;p130"/>
            <p:cNvCxnSpPr/>
            <p:nvPr/>
          </p:nvCxnSpPr>
          <p:spPr>
            <a:xfrm flipH="1">
              <a:off x="5850700" y="2136325"/>
              <a:ext cx="550500" cy="550500"/>
            </a:xfrm>
            <a:prstGeom prst="straightConnector1">
              <a:avLst/>
            </a:prstGeom>
            <a:noFill/>
            <a:ln cap="flat" cmpd="sng" w="38100">
              <a:solidFill>
                <a:schemeClr val="dk2"/>
              </a:solidFill>
              <a:prstDash val="solid"/>
              <a:round/>
              <a:headEnd len="med" w="med" type="none"/>
              <a:tailEnd len="med" w="med" type="none"/>
            </a:ln>
          </p:spPr>
        </p:cxnSp>
      </p:gr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7" name="Shape 3737"/>
        <p:cNvGrpSpPr/>
        <p:nvPr/>
      </p:nvGrpSpPr>
      <p:grpSpPr>
        <a:xfrm>
          <a:off x="0" y="0"/>
          <a:ext cx="0" cy="0"/>
          <a:chOff x="0" y="0"/>
          <a:chExt cx="0" cy="0"/>
        </a:xfrm>
      </p:grpSpPr>
      <p:sp>
        <p:nvSpPr>
          <p:cNvPr id="3738" name="Google Shape;3738;p13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about ganciclovir?</a:t>
            </a:r>
            <a:r>
              <a:rPr lang="en"/>
              <a:t> [</a:t>
            </a:r>
            <a:r>
              <a:rPr lang="en">
                <a:solidFill>
                  <a:schemeClr val="accent5"/>
                </a:solidFill>
                <a:uFill>
                  <a:noFill/>
                </a:uFill>
                <a:hlinkClick r:id="rId3">
                  <a:extLst>
                    <a:ext uri="{A12FA001-AC4F-418D-AE19-62706E023703}">
                      <ahyp:hlinkClr val="tx"/>
                    </a:ext>
                  </a:extLst>
                </a:hlinkClick>
              </a:rPr>
              <a:t>2</a:t>
            </a:r>
            <a:r>
              <a:rPr lang="en"/>
              <a:t>][</a:t>
            </a:r>
            <a:r>
              <a:rPr lang="en">
                <a:solidFill>
                  <a:schemeClr val="accent5"/>
                </a:solidFill>
                <a:uFill>
                  <a:noFill/>
                </a:uFill>
                <a:hlinkClick r:id="rId4">
                  <a:extLst>
                    <a:ext uri="{A12FA001-AC4F-418D-AE19-62706E023703}">
                      <ahyp:hlinkClr val="tx"/>
                    </a:ext>
                  </a:extLst>
                </a:hlinkClick>
              </a:rPr>
              <a:t>3</a:t>
            </a:r>
            <a:r>
              <a:rPr lang="en"/>
              <a:t>]</a:t>
            </a:r>
            <a:endParaRPr/>
          </a:p>
        </p:txBody>
      </p:sp>
      <p:sp>
        <p:nvSpPr>
          <p:cNvPr id="3739" name="Google Shape;3739;p131"/>
          <p:cNvSpPr txBox="1"/>
          <p:nvPr>
            <p:ph idx="1" type="body"/>
          </p:nvPr>
        </p:nvSpPr>
        <p:spPr>
          <a:xfrm>
            <a:off x="729450" y="1393075"/>
            <a:ext cx="43605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500"/>
              <a:t>All of the nucleo</a:t>
            </a:r>
            <a:r>
              <a:rPr lang="en" sz="1500" u="sng"/>
              <a:t>side</a:t>
            </a:r>
            <a:r>
              <a:rPr lang="en" sz="1500"/>
              <a:t> analogues rely on </a:t>
            </a:r>
            <a:r>
              <a:rPr b="1" lang="en" sz="1500"/>
              <a:t>viral kinases</a:t>
            </a:r>
            <a:r>
              <a:rPr lang="en" sz="1500"/>
              <a:t> to complete first phosphorylation </a:t>
            </a:r>
            <a:endParaRPr sz="1500"/>
          </a:p>
        </p:txBody>
      </p:sp>
      <p:grpSp>
        <p:nvGrpSpPr>
          <p:cNvPr id="3740" name="Google Shape;3740;p131"/>
          <p:cNvGrpSpPr/>
          <p:nvPr/>
        </p:nvGrpSpPr>
        <p:grpSpPr>
          <a:xfrm>
            <a:off x="4572000" y="3716424"/>
            <a:ext cx="2086154" cy="1245704"/>
            <a:chOff x="6071944" y="3122236"/>
            <a:chExt cx="2508000" cy="1497600"/>
          </a:xfrm>
        </p:grpSpPr>
        <p:sp>
          <p:nvSpPr>
            <p:cNvPr id="3741" name="Google Shape;3741;p131"/>
            <p:cNvSpPr/>
            <p:nvPr/>
          </p:nvSpPr>
          <p:spPr>
            <a:xfrm>
              <a:off x="6071944" y="3122236"/>
              <a:ext cx="2508000" cy="14976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4A44D"/>
                  </a:solidFill>
                  <a:latin typeface="Open Sans"/>
                  <a:ea typeface="Open Sans"/>
                  <a:cs typeface="Open Sans"/>
                  <a:sym typeface="Open Sans"/>
                </a:rPr>
                <a:t>Acyclovir</a:t>
              </a:r>
              <a:endParaRPr>
                <a:solidFill>
                  <a:srgbClr val="14A44D"/>
                </a:solidFill>
                <a:latin typeface="Open Sans"/>
                <a:ea typeface="Open Sans"/>
                <a:cs typeface="Open Sans"/>
                <a:sym typeface="Open Sans"/>
              </a:endParaRPr>
            </a:p>
          </p:txBody>
        </p:sp>
        <p:pic>
          <p:nvPicPr>
            <p:cNvPr id="3742" name="Google Shape;3742;p131"/>
            <p:cNvPicPr preferRelativeResize="0"/>
            <p:nvPr/>
          </p:nvPicPr>
          <p:blipFill>
            <a:blip r:embed="rId5">
              <a:alphaModFix/>
            </a:blip>
            <a:stretch>
              <a:fillRect/>
            </a:stretch>
          </p:blipFill>
          <p:spPr>
            <a:xfrm>
              <a:off x="6131588" y="3147595"/>
              <a:ext cx="2385907" cy="1200422"/>
            </a:xfrm>
            <a:prstGeom prst="rect">
              <a:avLst/>
            </a:prstGeom>
            <a:noFill/>
            <a:ln>
              <a:noFill/>
            </a:ln>
          </p:spPr>
        </p:pic>
      </p:grpSp>
      <p:grpSp>
        <p:nvGrpSpPr>
          <p:cNvPr id="3743" name="Google Shape;3743;p131"/>
          <p:cNvGrpSpPr/>
          <p:nvPr/>
        </p:nvGrpSpPr>
        <p:grpSpPr>
          <a:xfrm>
            <a:off x="6778622" y="3716427"/>
            <a:ext cx="1809604" cy="1245833"/>
            <a:chOff x="5578812" y="686141"/>
            <a:chExt cx="3001500" cy="2066400"/>
          </a:xfrm>
        </p:grpSpPr>
        <p:sp>
          <p:nvSpPr>
            <p:cNvPr id="3744" name="Google Shape;3744;p131"/>
            <p:cNvSpPr/>
            <p:nvPr/>
          </p:nvSpPr>
          <p:spPr>
            <a:xfrm>
              <a:off x="5578812" y="686141"/>
              <a:ext cx="3001500" cy="20664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Guanosine</a:t>
              </a:r>
              <a:endParaRPr>
                <a:solidFill>
                  <a:schemeClr val="dk2"/>
                </a:solidFill>
                <a:latin typeface="Open Sans"/>
                <a:ea typeface="Open Sans"/>
                <a:cs typeface="Open Sans"/>
                <a:sym typeface="Open Sans"/>
              </a:endParaRPr>
            </a:p>
          </p:txBody>
        </p:sp>
        <p:pic>
          <p:nvPicPr>
            <p:cNvPr id="3745" name="Google Shape;3745;p131"/>
            <p:cNvPicPr preferRelativeResize="0"/>
            <p:nvPr/>
          </p:nvPicPr>
          <p:blipFill>
            <a:blip r:embed="rId6">
              <a:alphaModFix/>
            </a:blip>
            <a:stretch>
              <a:fillRect/>
            </a:stretch>
          </p:blipFill>
          <p:spPr>
            <a:xfrm>
              <a:off x="5705576" y="764300"/>
              <a:ext cx="2794125" cy="1942801"/>
            </a:xfrm>
            <a:prstGeom prst="rect">
              <a:avLst/>
            </a:prstGeom>
            <a:noFill/>
            <a:ln>
              <a:noFill/>
            </a:ln>
          </p:spPr>
        </p:pic>
      </p:grpSp>
      <p:grpSp>
        <p:nvGrpSpPr>
          <p:cNvPr id="3746" name="Google Shape;3746;p131"/>
          <p:cNvGrpSpPr/>
          <p:nvPr/>
        </p:nvGrpSpPr>
        <p:grpSpPr>
          <a:xfrm>
            <a:off x="5343934" y="965085"/>
            <a:ext cx="3125896" cy="2514889"/>
            <a:chOff x="3976825" y="351046"/>
            <a:chExt cx="4723325" cy="3799500"/>
          </a:xfrm>
        </p:grpSpPr>
        <p:pic>
          <p:nvPicPr>
            <p:cNvPr id="3747" name="Google Shape;3747;p131"/>
            <p:cNvPicPr preferRelativeResize="0"/>
            <p:nvPr/>
          </p:nvPicPr>
          <p:blipFill>
            <a:blip r:embed="rId7">
              <a:alphaModFix amt="42000"/>
            </a:blip>
            <a:stretch>
              <a:fillRect/>
            </a:stretch>
          </p:blipFill>
          <p:spPr>
            <a:xfrm>
              <a:off x="3976825" y="351046"/>
              <a:ext cx="3842425" cy="3799500"/>
            </a:xfrm>
            <a:prstGeom prst="rect">
              <a:avLst/>
            </a:prstGeom>
            <a:noFill/>
            <a:ln>
              <a:noFill/>
            </a:ln>
          </p:spPr>
        </p:pic>
        <p:pic>
          <p:nvPicPr>
            <p:cNvPr id="3748" name="Google Shape;3748;p131"/>
            <p:cNvPicPr preferRelativeResize="0"/>
            <p:nvPr/>
          </p:nvPicPr>
          <p:blipFill rotWithShape="1">
            <a:blip r:embed="rId8">
              <a:alphaModFix/>
            </a:blip>
            <a:srcRect b="23588" l="0" r="0" t="9342"/>
            <a:stretch/>
          </p:blipFill>
          <p:spPr>
            <a:xfrm>
              <a:off x="5015850" y="632850"/>
              <a:ext cx="3684300" cy="3449900"/>
            </a:xfrm>
            <a:prstGeom prst="rect">
              <a:avLst/>
            </a:prstGeom>
            <a:noFill/>
            <a:ln>
              <a:noFill/>
            </a:ln>
          </p:spPr>
        </p:pic>
      </p:gr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2" name="Shape 3752"/>
        <p:cNvGrpSpPr/>
        <p:nvPr/>
      </p:nvGrpSpPr>
      <p:grpSpPr>
        <a:xfrm>
          <a:off x="0" y="0"/>
          <a:ext cx="0" cy="0"/>
          <a:chOff x="0" y="0"/>
          <a:chExt cx="0" cy="0"/>
        </a:xfrm>
      </p:grpSpPr>
      <p:sp>
        <p:nvSpPr>
          <p:cNvPr id="3753" name="Google Shape;3753;p13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about ganciclovir? [</a:t>
            </a:r>
            <a:r>
              <a:rPr lang="en">
                <a:solidFill>
                  <a:schemeClr val="accent5"/>
                </a:solidFill>
                <a:uFill>
                  <a:noFill/>
                </a:uFill>
                <a:hlinkClick r:id="rId3">
                  <a:extLst>
                    <a:ext uri="{A12FA001-AC4F-418D-AE19-62706E023703}">
                      <ahyp:hlinkClr val="tx"/>
                    </a:ext>
                  </a:extLst>
                </a:hlinkClick>
              </a:rPr>
              <a:t>2</a:t>
            </a:r>
            <a:r>
              <a:rPr lang="en"/>
              <a:t>][</a:t>
            </a:r>
            <a:r>
              <a:rPr lang="en">
                <a:solidFill>
                  <a:schemeClr val="accent5"/>
                </a:solidFill>
                <a:uFill>
                  <a:noFill/>
                </a:uFill>
                <a:hlinkClick r:id="rId4">
                  <a:extLst>
                    <a:ext uri="{A12FA001-AC4F-418D-AE19-62706E023703}">
                      <ahyp:hlinkClr val="tx"/>
                    </a:ext>
                  </a:extLst>
                </a:hlinkClick>
              </a:rPr>
              <a:t>3</a:t>
            </a:r>
            <a:r>
              <a:rPr lang="en"/>
              <a:t>]</a:t>
            </a:r>
            <a:endParaRPr/>
          </a:p>
        </p:txBody>
      </p:sp>
      <p:grpSp>
        <p:nvGrpSpPr>
          <p:cNvPr id="3754" name="Google Shape;3754;p132"/>
          <p:cNvGrpSpPr/>
          <p:nvPr/>
        </p:nvGrpSpPr>
        <p:grpSpPr>
          <a:xfrm>
            <a:off x="4572000" y="3716424"/>
            <a:ext cx="2086154" cy="1245704"/>
            <a:chOff x="6071944" y="3122236"/>
            <a:chExt cx="2508000" cy="1497600"/>
          </a:xfrm>
        </p:grpSpPr>
        <p:sp>
          <p:nvSpPr>
            <p:cNvPr id="3755" name="Google Shape;3755;p132"/>
            <p:cNvSpPr/>
            <p:nvPr/>
          </p:nvSpPr>
          <p:spPr>
            <a:xfrm>
              <a:off x="6071944" y="3122236"/>
              <a:ext cx="2508000" cy="14976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14A44D"/>
                  </a:solidFill>
                  <a:latin typeface="Open Sans"/>
                  <a:ea typeface="Open Sans"/>
                  <a:cs typeface="Open Sans"/>
                  <a:sym typeface="Open Sans"/>
                </a:rPr>
                <a:t>Acyclovir</a:t>
              </a:r>
              <a:endParaRPr>
                <a:solidFill>
                  <a:srgbClr val="14A44D"/>
                </a:solidFill>
                <a:latin typeface="Open Sans"/>
                <a:ea typeface="Open Sans"/>
                <a:cs typeface="Open Sans"/>
                <a:sym typeface="Open Sans"/>
              </a:endParaRPr>
            </a:p>
          </p:txBody>
        </p:sp>
        <p:pic>
          <p:nvPicPr>
            <p:cNvPr id="3756" name="Google Shape;3756;p132"/>
            <p:cNvPicPr preferRelativeResize="0"/>
            <p:nvPr/>
          </p:nvPicPr>
          <p:blipFill>
            <a:blip r:embed="rId5">
              <a:alphaModFix/>
            </a:blip>
            <a:stretch>
              <a:fillRect/>
            </a:stretch>
          </p:blipFill>
          <p:spPr>
            <a:xfrm>
              <a:off x="6131588" y="3147595"/>
              <a:ext cx="2385907" cy="1200422"/>
            </a:xfrm>
            <a:prstGeom prst="rect">
              <a:avLst/>
            </a:prstGeom>
            <a:noFill/>
            <a:ln>
              <a:noFill/>
            </a:ln>
          </p:spPr>
        </p:pic>
      </p:grpSp>
      <p:grpSp>
        <p:nvGrpSpPr>
          <p:cNvPr id="3757" name="Google Shape;3757;p132"/>
          <p:cNvGrpSpPr/>
          <p:nvPr/>
        </p:nvGrpSpPr>
        <p:grpSpPr>
          <a:xfrm>
            <a:off x="6778622" y="3716427"/>
            <a:ext cx="1809604" cy="1245833"/>
            <a:chOff x="5578812" y="686141"/>
            <a:chExt cx="3001500" cy="2066400"/>
          </a:xfrm>
        </p:grpSpPr>
        <p:sp>
          <p:nvSpPr>
            <p:cNvPr id="3758" name="Google Shape;3758;p132"/>
            <p:cNvSpPr/>
            <p:nvPr/>
          </p:nvSpPr>
          <p:spPr>
            <a:xfrm>
              <a:off x="5578812" y="686141"/>
              <a:ext cx="3001500" cy="20664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2"/>
                  </a:solidFill>
                  <a:latin typeface="Open Sans"/>
                  <a:ea typeface="Open Sans"/>
                  <a:cs typeface="Open Sans"/>
                  <a:sym typeface="Open Sans"/>
                </a:rPr>
                <a:t>Guanosine</a:t>
              </a:r>
              <a:endParaRPr>
                <a:solidFill>
                  <a:schemeClr val="dk2"/>
                </a:solidFill>
                <a:latin typeface="Open Sans"/>
                <a:ea typeface="Open Sans"/>
                <a:cs typeface="Open Sans"/>
                <a:sym typeface="Open Sans"/>
              </a:endParaRPr>
            </a:p>
          </p:txBody>
        </p:sp>
        <p:pic>
          <p:nvPicPr>
            <p:cNvPr id="3759" name="Google Shape;3759;p132"/>
            <p:cNvPicPr preferRelativeResize="0"/>
            <p:nvPr/>
          </p:nvPicPr>
          <p:blipFill>
            <a:blip r:embed="rId6">
              <a:alphaModFix/>
            </a:blip>
            <a:stretch>
              <a:fillRect/>
            </a:stretch>
          </p:blipFill>
          <p:spPr>
            <a:xfrm>
              <a:off x="5705576" y="764300"/>
              <a:ext cx="2794125" cy="1942801"/>
            </a:xfrm>
            <a:prstGeom prst="rect">
              <a:avLst/>
            </a:prstGeom>
            <a:noFill/>
            <a:ln>
              <a:noFill/>
            </a:ln>
          </p:spPr>
        </p:pic>
      </p:grpSp>
      <p:grpSp>
        <p:nvGrpSpPr>
          <p:cNvPr id="3760" name="Google Shape;3760;p132"/>
          <p:cNvGrpSpPr/>
          <p:nvPr/>
        </p:nvGrpSpPr>
        <p:grpSpPr>
          <a:xfrm>
            <a:off x="774750" y="3361500"/>
            <a:ext cx="1698854" cy="1612848"/>
            <a:chOff x="2686802" y="764892"/>
            <a:chExt cx="2553900" cy="2241000"/>
          </a:xfrm>
        </p:grpSpPr>
        <p:grpSp>
          <p:nvGrpSpPr>
            <p:cNvPr id="3761" name="Google Shape;3761;p132"/>
            <p:cNvGrpSpPr/>
            <p:nvPr/>
          </p:nvGrpSpPr>
          <p:grpSpPr>
            <a:xfrm>
              <a:off x="2686802" y="764892"/>
              <a:ext cx="2553900" cy="2241000"/>
              <a:chOff x="2358127" y="1012742"/>
              <a:chExt cx="2553900" cy="2241000"/>
            </a:xfrm>
          </p:grpSpPr>
          <p:sp>
            <p:nvSpPr>
              <p:cNvPr id="3762" name="Google Shape;3762;p132"/>
              <p:cNvSpPr/>
              <p:nvPr/>
            </p:nvSpPr>
            <p:spPr>
              <a:xfrm>
                <a:off x="2358127" y="1012742"/>
                <a:ext cx="2553900" cy="2241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DF382C"/>
                    </a:solidFill>
                    <a:latin typeface="Open Sans"/>
                    <a:ea typeface="Open Sans"/>
                    <a:cs typeface="Open Sans"/>
                    <a:sym typeface="Open Sans"/>
                  </a:rPr>
                  <a:t>Ganciclovir</a:t>
                </a:r>
                <a:endParaRPr sz="1800">
                  <a:solidFill>
                    <a:srgbClr val="DF382C"/>
                  </a:solidFill>
                  <a:latin typeface="Open Sans"/>
                  <a:ea typeface="Open Sans"/>
                  <a:cs typeface="Open Sans"/>
                  <a:sym typeface="Open Sans"/>
                </a:endParaRPr>
              </a:p>
            </p:txBody>
          </p:sp>
          <p:pic>
            <p:nvPicPr>
              <p:cNvPr id="3763" name="Google Shape;3763;p132"/>
              <p:cNvPicPr preferRelativeResize="0"/>
              <p:nvPr/>
            </p:nvPicPr>
            <p:blipFill>
              <a:blip r:embed="rId7">
                <a:alphaModFix/>
              </a:blip>
              <a:stretch>
                <a:fillRect/>
              </a:stretch>
            </p:blipFill>
            <p:spPr>
              <a:xfrm>
                <a:off x="2440275" y="1439750"/>
                <a:ext cx="2409376" cy="1790101"/>
              </a:xfrm>
              <a:prstGeom prst="rect">
                <a:avLst/>
              </a:prstGeom>
              <a:noFill/>
              <a:ln>
                <a:noFill/>
              </a:ln>
            </p:spPr>
          </p:pic>
        </p:grpSp>
        <p:cxnSp>
          <p:nvCxnSpPr>
            <p:cNvPr id="3764" name="Google Shape;3764;p132"/>
            <p:cNvCxnSpPr/>
            <p:nvPr/>
          </p:nvCxnSpPr>
          <p:spPr>
            <a:xfrm>
              <a:off x="3243525" y="2329700"/>
              <a:ext cx="195300" cy="257100"/>
            </a:xfrm>
            <a:prstGeom prst="straightConnector1">
              <a:avLst/>
            </a:prstGeom>
            <a:noFill/>
            <a:ln cap="flat" cmpd="sng" w="28575">
              <a:solidFill>
                <a:srgbClr val="DF382C"/>
              </a:solidFill>
              <a:prstDash val="solid"/>
              <a:round/>
              <a:headEnd len="med" w="med" type="none"/>
              <a:tailEnd len="med" w="med" type="none"/>
            </a:ln>
          </p:spPr>
        </p:cxnSp>
        <p:cxnSp>
          <p:nvCxnSpPr>
            <p:cNvPr id="3765" name="Google Shape;3765;p132"/>
            <p:cNvCxnSpPr/>
            <p:nvPr/>
          </p:nvCxnSpPr>
          <p:spPr>
            <a:xfrm>
              <a:off x="3435025" y="2581325"/>
              <a:ext cx="2400" cy="173100"/>
            </a:xfrm>
            <a:prstGeom prst="straightConnector1">
              <a:avLst/>
            </a:prstGeom>
            <a:noFill/>
            <a:ln cap="flat" cmpd="sng" w="28575">
              <a:solidFill>
                <a:srgbClr val="DF382C"/>
              </a:solidFill>
              <a:prstDash val="solid"/>
              <a:round/>
              <a:headEnd len="med" w="med" type="none"/>
              <a:tailEnd len="med" w="med" type="none"/>
            </a:ln>
          </p:spPr>
        </p:cxnSp>
      </p:grpSp>
      <p:grpSp>
        <p:nvGrpSpPr>
          <p:cNvPr id="3766" name="Google Shape;3766;p132"/>
          <p:cNvGrpSpPr/>
          <p:nvPr/>
        </p:nvGrpSpPr>
        <p:grpSpPr>
          <a:xfrm>
            <a:off x="2594075" y="3373475"/>
            <a:ext cx="1857440" cy="1588895"/>
            <a:chOff x="1121800" y="3197875"/>
            <a:chExt cx="1857440" cy="1588895"/>
          </a:xfrm>
        </p:grpSpPr>
        <p:sp>
          <p:nvSpPr>
            <p:cNvPr id="3767" name="Google Shape;3767;p132"/>
            <p:cNvSpPr/>
            <p:nvPr/>
          </p:nvSpPr>
          <p:spPr>
            <a:xfrm>
              <a:off x="1121800" y="3197875"/>
              <a:ext cx="1857440" cy="1588895"/>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DF382C"/>
                  </a:solidFill>
                  <a:latin typeface="Open Sans"/>
                  <a:ea typeface="Open Sans"/>
                  <a:cs typeface="Open Sans"/>
                  <a:sym typeface="Open Sans"/>
                </a:rPr>
                <a:t>Penciclovir</a:t>
              </a:r>
              <a:endParaRPr sz="1800">
                <a:solidFill>
                  <a:srgbClr val="DF382C"/>
                </a:solidFill>
                <a:latin typeface="Open Sans"/>
                <a:ea typeface="Open Sans"/>
                <a:cs typeface="Open Sans"/>
                <a:sym typeface="Open Sans"/>
              </a:endParaRPr>
            </a:p>
          </p:txBody>
        </p:sp>
        <p:grpSp>
          <p:nvGrpSpPr>
            <p:cNvPr id="3768" name="Google Shape;3768;p132"/>
            <p:cNvGrpSpPr/>
            <p:nvPr/>
          </p:nvGrpSpPr>
          <p:grpSpPr>
            <a:xfrm>
              <a:off x="1220349" y="3530611"/>
              <a:ext cx="1660307" cy="1205870"/>
              <a:chOff x="3017812" y="3330891"/>
              <a:chExt cx="1891872" cy="1374055"/>
            </a:xfrm>
          </p:grpSpPr>
          <p:pic>
            <p:nvPicPr>
              <p:cNvPr id="3769" name="Google Shape;3769;p132"/>
              <p:cNvPicPr preferRelativeResize="0"/>
              <p:nvPr/>
            </p:nvPicPr>
            <p:blipFill>
              <a:blip r:embed="rId8">
                <a:alphaModFix/>
              </a:blip>
              <a:stretch>
                <a:fillRect/>
              </a:stretch>
            </p:blipFill>
            <p:spPr>
              <a:xfrm>
                <a:off x="3017812" y="3330891"/>
                <a:ext cx="1891872" cy="1374055"/>
              </a:xfrm>
              <a:prstGeom prst="rect">
                <a:avLst/>
              </a:prstGeom>
              <a:noFill/>
              <a:ln>
                <a:noFill/>
              </a:ln>
            </p:spPr>
          </p:pic>
          <p:cxnSp>
            <p:nvCxnSpPr>
              <p:cNvPr id="3770" name="Google Shape;3770;p132"/>
              <p:cNvCxnSpPr/>
              <p:nvPr/>
            </p:nvCxnSpPr>
            <p:spPr>
              <a:xfrm rot="10800000">
                <a:off x="3557534" y="4399930"/>
                <a:ext cx="600" cy="128400"/>
              </a:xfrm>
              <a:prstGeom prst="straightConnector1">
                <a:avLst/>
              </a:prstGeom>
              <a:noFill/>
              <a:ln cap="flat" cmpd="sng" w="28575">
                <a:solidFill>
                  <a:srgbClr val="DF382C"/>
                </a:solidFill>
                <a:prstDash val="solid"/>
                <a:round/>
                <a:headEnd len="med" w="med" type="none"/>
                <a:tailEnd len="med" w="med" type="none"/>
              </a:ln>
            </p:spPr>
          </p:cxnSp>
          <p:cxnSp>
            <p:nvCxnSpPr>
              <p:cNvPr id="3771" name="Google Shape;3771;p132"/>
              <p:cNvCxnSpPr/>
              <p:nvPr/>
            </p:nvCxnSpPr>
            <p:spPr>
              <a:xfrm>
                <a:off x="3389781" y="4203677"/>
                <a:ext cx="169800" cy="201000"/>
              </a:xfrm>
              <a:prstGeom prst="straightConnector1">
                <a:avLst/>
              </a:prstGeom>
              <a:noFill/>
              <a:ln cap="flat" cmpd="sng" w="28575">
                <a:solidFill>
                  <a:srgbClr val="DF382C"/>
                </a:solidFill>
                <a:prstDash val="solid"/>
                <a:round/>
                <a:headEnd len="med" w="med" type="none"/>
                <a:tailEnd len="med" w="med" type="none"/>
              </a:ln>
            </p:spPr>
          </p:cxnSp>
          <p:sp>
            <p:nvSpPr>
              <p:cNvPr id="3772" name="Google Shape;3772;p132"/>
              <p:cNvSpPr txBox="1"/>
              <p:nvPr/>
            </p:nvSpPr>
            <p:spPr>
              <a:xfrm>
                <a:off x="3342006" y="3502013"/>
                <a:ext cx="520800" cy="43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rgbClr val="DF382C"/>
                    </a:solidFill>
                    <a:latin typeface="Open Sans"/>
                    <a:ea typeface="Open Sans"/>
                    <a:cs typeface="Open Sans"/>
                    <a:sym typeface="Open Sans"/>
                  </a:rPr>
                  <a:t>C</a:t>
                </a:r>
                <a:endParaRPr sz="1300">
                  <a:solidFill>
                    <a:srgbClr val="DF382C"/>
                  </a:solidFill>
                  <a:latin typeface="Open Sans"/>
                  <a:ea typeface="Open Sans"/>
                  <a:cs typeface="Open Sans"/>
                  <a:sym typeface="Open Sans"/>
                </a:endParaRPr>
              </a:p>
            </p:txBody>
          </p:sp>
          <p:cxnSp>
            <p:nvCxnSpPr>
              <p:cNvPr id="3773" name="Google Shape;3773;p132"/>
              <p:cNvCxnSpPr/>
              <p:nvPr/>
            </p:nvCxnSpPr>
            <p:spPr>
              <a:xfrm>
                <a:off x="3579639" y="3827622"/>
                <a:ext cx="78300" cy="228600"/>
              </a:xfrm>
              <a:prstGeom prst="straightConnector1">
                <a:avLst/>
              </a:prstGeom>
              <a:noFill/>
              <a:ln cap="flat" cmpd="sng" w="9525">
                <a:solidFill>
                  <a:srgbClr val="DF382C"/>
                </a:solidFill>
                <a:prstDash val="solid"/>
                <a:round/>
                <a:headEnd len="med" w="med" type="none"/>
                <a:tailEnd len="med" w="med" type="triangle"/>
              </a:ln>
            </p:spPr>
          </p:cxnSp>
        </p:grpSp>
      </p:grpSp>
      <p:grpSp>
        <p:nvGrpSpPr>
          <p:cNvPr id="3774" name="Google Shape;3774;p132"/>
          <p:cNvGrpSpPr/>
          <p:nvPr/>
        </p:nvGrpSpPr>
        <p:grpSpPr>
          <a:xfrm>
            <a:off x="5343934" y="965085"/>
            <a:ext cx="3125896" cy="2514889"/>
            <a:chOff x="3976825" y="351046"/>
            <a:chExt cx="4723325" cy="3799500"/>
          </a:xfrm>
        </p:grpSpPr>
        <p:pic>
          <p:nvPicPr>
            <p:cNvPr id="3775" name="Google Shape;3775;p132"/>
            <p:cNvPicPr preferRelativeResize="0"/>
            <p:nvPr/>
          </p:nvPicPr>
          <p:blipFill>
            <a:blip r:embed="rId9">
              <a:alphaModFix amt="42000"/>
            </a:blip>
            <a:stretch>
              <a:fillRect/>
            </a:stretch>
          </p:blipFill>
          <p:spPr>
            <a:xfrm>
              <a:off x="3976825" y="351046"/>
              <a:ext cx="3842425" cy="3799500"/>
            </a:xfrm>
            <a:prstGeom prst="rect">
              <a:avLst/>
            </a:prstGeom>
            <a:noFill/>
            <a:ln>
              <a:noFill/>
            </a:ln>
          </p:spPr>
        </p:pic>
        <p:pic>
          <p:nvPicPr>
            <p:cNvPr id="3776" name="Google Shape;3776;p132"/>
            <p:cNvPicPr preferRelativeResize="0"/>
            <p:nvPr/>
          </p:nvPicPr>
          <p:blipFill rotWithShape="1">
            <a:blip r:embed="rId10">
              <a:alphaModFix/>
            </a:blip>
            <a:srcRect b="23588" l="0" r="0" t="9342"/>
            <a:stretch/>
          </p:blipFill>
          <p:spPr>
            <a:xfrm>
              <a:off x="5015850" y="632850"/>
              <a:ext cx="3684300" cy="3449900"/>
            </a:xfrm>
            <a:prstGeom prst="rect">
              <a:avLst/>
            </a:prstGeom>
            <a:noFill/>
            <a:ln>
              <a:noFill/>
            </a:ln>
          </p:spPr>
        </p:pic>
      </p:grpSp>
      <p:sp>
        <p:nvSpPr>
          <p:cNvPr id="3777" name="Google Shape;3777;p132"/>
          <p:cNvSpPr txBox="1"/>
          <p:nvPr>
            <p:ph idx="1" type="body"/>
          </p:nvPr>
        </p:nvSpPr>
        <p:spPr>
          <a:xfrm>
            <a:off x="729450" y="1393075"/>
            <a:ext cx="43605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t>All of the nucleo</a:t>
            </a:r>
            <a:r>
              <a:rPr lang="en" sz="1500" u="sng"/>
              <a:t>side</a:t>
            </a:r>
            <a:r>
              <a:rPr lang="en" sz="1500"/>
              <a:t> analogues rely on </a:t>
            </a:r>
            <a:r>
              <a:rPr b="1" lang="en" sz="1500"/>
              <a:t>viral kinases</a:t>
            </a:r>
            <a:r>
              <a:rPr lang="en" sz="1500"/>
              <a:t> to complete first phosphorylation </a:t>
            </a:r>
            <a:endParaRPr sz="1500"/>
          </a:p>
          <a:p>
            <a:pPr indent="0" lvl="0" marL="0" rtl="0" algn="l">
              <a:spcBef>
                <a:spcPts val="1200"/>
              </a:spcBef>
              <a:spcAft>
                <a:spcPts val="1200"/>
              </a:spcAft>
              <a:buNone/>
            </a:pPr>
            <a:r>
              <a:rPr lang="en" sz="1500"/>
              <a:t>TK </a:t>
            </a:r>
            <a:r>
              <a:rPr lang="en" sz="1500"/>
              <a:t>deficiency</a:t>
            </a:r>
            <a:r>
              <a:rPr lang="en" sz="1500"/>
              <a:t> → </a:t>
            </a:r>
            <a:r>
              <a:rPr b="1" lang="en" sz="1500">
                <a:solidFill>
                  <a:srgbClr val="DF382C"/>
                </a:solidFill>
              </a:rPr>
              <a:t>none of these will work</a:t>
            </a:r>
            <a:endParaRPr b="1" sz="1500">
              <a:solidFill>
                <a:srgbClr val="DF382C"/>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5"/>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Heme onc clinic</a:t>
            </a:r>
            <a:r>
              <a:rPr lang="en"/>
              <a:t>: </a:t>
            </a:r>
            <a:r>
              <a:rPr b="1" lang="en">
                <a:solidFill>
                  <a:srgbClr val="896110"/>
                </a:solidFill>
              </a:rPr>
              <a:t>Skin biopsy</a:t>
            </a:r>
            <a:r>
              <a:rPr lang="en"/>
              <a:t> of arm to evaluate for cGVHD</a:t>
            </a:r>
            <a:endParaRPr>
              <a:solidFill>
                <a:srgbClr val="858585"/>
              </a:solidFill>
            </a:endParaRPr>
          </a:p>
          <a:p>
            <a:pPr indent="0" lvl="0" marL="0" rtl="0" algn="l">
              <a:spcBef>
                <a:spcPts val="1200"/>
              </a:spcBef>
              <a:spcAft>
                <a:spcPts val="1200"/>
              </a:spcAft>
              <a:buNone/>
            </a:pPr>
            <a:r>
              <a:rPr lang="en"/>
              <a:t>No medication changes made</a:t>
            </a:r>
            <a:endParaRPr b="1"/>
          </a:p>
        </p:txBody>
      </p:sp>
      <p:sp>
        <p:nvSpPr>
          <p:cNvPr id="276" name="Google Shape;276;p25"/>
          <p:cNvSpPr/>
          <p:nvPr/>
        </p:nvSpPr>
        <p:spPr>
          <a:xfrm>
            <a:off x="542675" y="2623275"/>
            <a:ext cx="4044300" cy="2261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lang="en" sz="1200">
                <a:solidFill>
                  <a:schemeClr val="dk2"/>
                </a:solidFill>
                <a:latin typeface="PT Sans Narrow"/>
                <a:ea typeface="PT Sans Narrow"/>
                <a:cs typeface="PT Sans Narrow"/>
                <a:sym typeface="PT Sans Narrow"/>
              </a:rPr>
              <a:t>Mild </a:t>
            </a:r>
            <a:r>
              <a:rPr b="1" lang="en" sz="1200">
                <a:solidFill>
                  <a:schemeClr val="dk2"/>
                </a:solidFill>
                <a:latin typeface="PT Sans Narrow"/>
                <a:ea typeface="PT Sans Narrow"/>
                <a:cs typeface="PT Sans Narrow"/>
                <a:sym typeface="PT Sans Narrow"/>
              </a:rPr>
              <a:t>subacute spongiotic dermatitis</a:t>
            </a:r>
            <a:r>
              <a:rPr lang="en" sz="1200">
                <a:solidFill>
                  <a:schemeClr val="dk2"/>
                </a:solidFill>
                <a:latin typeface="PT Sans Narrow"/>
                <a:ea typeface="PT Sans Narrow"/>
                <a:cs typeface="PT Sans Narrow"/>
                <a:sym typeface="PT Sans Narrow"/>
              </a:rPr>
              <a:t> with </a:t>
            </a:r>
            <a:r>
              <a:rPr b="1" lang="en" sz="1200">
                <a:solidFill>
                  <a:srgbClr val="858585"/>
                </a:solidFill>
                <a:latin typeface="PT Sans Narrow"/>
                <a:ea typeface="PT Sans Narrow"/>
                <a:cs typeface="PT Sans Narrow"/>
                <a:sym typeface="PT Sans Narrow"/>
              </a:rPr>
              <a:t>superficial lymphomononuclear cell infiltrates</a:t>
            </a:r>
            <a:r>
              <a:rPr lang="en" sz="1200">
                <a:solidFill>
                  <a:schemeClr val="dk2"/>
                </a:solidFill>
                <a:latin typeface="PT Sans Narrow"/>
                <a:ea typeface="PT Sans Narrow"/>
                <a:cs typeface="PT Sans Narrow"/>
                <a:sym typeface="PT Sans Narrow"/>
              </a:rPr>
              <a:t> with </a:t>
            </a:r>
            <a:r>
              <a:rPr b="1" lang="en" sz="1200">
                <a:solidFill>
                  <a:srgbClr val="3B71CA"/>
                </a:solidFill>
                <a:latin typeface="PT Sans Narrow"/>
                <a:ea typeface="PT Sans Narrow"/>
                <a:cs typeface="PT Sans Narrow"/>
                <a:sym typeface="PT Sans Narrow"/>
              </a:rPr>
              <a:t>occasional eosinophils</a:t>
            </a:r>
            <a:endParaRPr sz="1200">
              <a:solidFill>
                <a:srgbClr val="3B71CA"/>
              </a:solidFill>
              <a:latin typeface="Open Sans"/>
              <a:ea typeface="Open Sans"/>
              <a:cs typeface="Open Sans"/>
              <a:sym typeface="Open Sans"/>
            </a:endParaRPr>
          </a:p>
          <a:p>
            <a:pPr indent="0" lvl="0" marL="0" rtl="0" algn="l">
              <a:spcBef>
                <a:spcPts val="0"/>
              </a:spcBef>
              <a:spcAft>
                <a:spcPts val="0"/>
              </a:spcAft>
              <a:buNone/>
            </a:pPr>
            <a:r>
              <a:rPr lang="en" sz="1100">
                <a:solidFill>
                  <a:srgbClr val="858585"/>
                </a:solidFill>
                <a:latin typeface="PT Sans Narrow"/>
                <a:ea typeface="PT Sans Narrow"/>
                <a:cs typeface="PT Sans Narrow"/>
                <a:sym typeface="PT Sans Narrow"/>
              </a:rPr>
              <a:t>The histologic profile shows irregular hyperkeratosis with serum protein exudates, irregular acanthosis, spongiosis, and superficial perivascular lymphocytic infiltrates with occasional eosinophils.</a:t>
            </a:r>
            <a:r>
              <a:rPr lang="en" sz="1100">
                <a:solidFill>
                  <a:srgbClr val="858585"/>
                </a:solidFill>
                <a:latin typeface="PT Sans"/>
                <a:ea typeface="PT Sans"/>
                <a:cs typeface="PT Sans"/>
                <a:sym typeface="PT Sans"/>
              </a:rPr>
              <a:t> </a:t>
            </a:r>
            <a:endParaRPr sz="1100">
              <a:solidFill>
                <a:srgbClr val="858585"/>
              </a:solidFill>
              <a:latin typeface="PT Sans"/>
              <a:ea typeface="PT Sans"/>
              <a:cs typeface="PT Sans"/>
              <a:sym typeface="PT Sans"/>
            </a:endParaRPr>
          </a:p>
          <a:p>
            <a:pPr indent="0" lvl="0" marL="0" rtl="0" algn="l">
              <a:spcBef>
                <a:spcPts val="0"/>
              </a:spcBef>
              <a:spcAft>
                <a:spcPts val="0"/>
              </a:spcAft>
              <a:buNone/>
            </a:pPr>
            <a:r>
              <a:t/>
            </a:r>
            <a:endParaRPr sz="1100">
              <a:solidFill>
                <a:srgbClr val="1A1A1A"/>
              </a:solidFill>
              <a:latin typeface="PT Sans"/>
              <a:ea typeface="PT Sans"/>
              <a:cs typeface="PT Sans"/>
              <a:sym typeface="PT Sans"/>
            </a:endParaRPr>
          </a:p>
          <a:p>
            <a:pPr indent="0" lvl="0" marL="0" rtl="0" algn="l">
              <a:spcBef>
                <a:spcPts val="0"/>
              </a:spcBef>
              <a:spcAft>
                <a:spcPts val="0"/>
              </a:spcAft>
              <a:buNone/>
            </a:pPr>
            <a:r>
              <a:rPr lang="en" sz="1100">
                <a:solidFill>
                  <a:srgbClr val="1A1A1A"/>
                </a:solidFill>
                <a:latin typeface="PT Sans"/>
                <a:ea typeface="PT Sans"/>
                <a:cs typeface="PT Sans"/>
                <a:sym typeface="PT Sans"/>
              </a:rPr>
              <a:t>The </a:t>
            </a:r>
            <a:r>
              <a:rPr b="1" lang="en" sz="1100">
                <a:solidFill>
                  <a:srgbClr val="1A1A1A"/>
                </a:solidFill>
                <a:latin typeface="PT Sans"/>
                <a:ea typeface="PT Sans"/>
                <a:cs typeface="PT Sans"/>
                <a:sym typeface="PT Sans"/>
              </a:rPr>
              <a:t>presence of occasional eosinophils</a:t>
            </a:r>
            <a:r>
              <a:rPr lang="en" sz="1100">
                <a:solidFill>
                  <a:srgbClr val="1A1A1A"/>
                </a:solidFill>
                <a:latin typeface="PT Sans"/>
                <a:ea typeface="PT Sans"/>
                <a:cs typeface="PT Sans"/>
                <a:sym typeface="PT Sans"/>
              </a:rPr>
              <a:t> may indicate an </a:t>
            </a:r>
            <a:r>
              <a:rPr b="1" lang="en" sz="1100">
                <a:solidFill>
                  <a:srgbClr val="3B71CA"/>
                </a:solidFill>
                <a:latin typeface="PT Sans"/>
                <a:ea typeface="PT Sans"/>
                <a:cs typeface="PT Sans"/>
                <a:sym typeface="PT Sans"/>
              </a:rPr>
              <a:t>underlying hypersensitivity mechanism</a:t>
            </a:r>
            <a:r>
              <a:rPr lang="en" sz="1100">
                <a:solidFill>
                  <a:srgbClr val="1A1A1A"/>
                </a:solidFill>
                <a:latin typeface="PT Sans"/>
                <a:ea typeface="PT Sans"/>
                <a:cs typeface="PT Sans"/>
                <a:sym typeface="PT Sans"/>
              </a:rPr>
              <a:t> and a </a:t>
            </a:r>
            <a:r>
              <a:rPr b="1" lang="en" sz="1100">
                <a:solidFill>
                  <a:srgbClr val="DF382C"/>
                </a:solidFill>
                <a:latin typeface="PT Sans"/>
                <a:ea typeface="PT Sans"/>
                <a:cs typeface="PT Sans"/>
                <a:sym typeface="PT Sans"/>
              </a:rPr>
              <a:t>spongiotic drug eruption</a:t>
            </a:r>
            <a:r>
              <a:rPr lang="en" sz="1100">
                <a:solidFill>
                  <a:srgbClr val="1A1A1A"/>
                </a:solidFill>
                <a:latin typeface="PT Sans"/>
                <a:ea typeface="PT Sans"/>
                <a:cs typeface="PT Sans"/>
                <a:sym typeface="PT Sans"/>
              </a:rPr>
              <a:t> may be considered. At least objectively certain viral exanthems, urticarial reaction patterns, or other unknown systemic allergen.  </a:t>
            </a:r>
            <a:endParaRPr sz="1200">
              <a:solidFill>
                <a:srgbClr val="1A1A1A"/>
              </a:solidFill>
              <a:latin typeface="PT Sans Narrow"/>
              <a:ea typeface="PT Sans Narrow"/>
              <a:cs typeface="PT Sans Narrow"/>
              <a:sym typeface="PT Sans Narrow"/>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sp>
        <p:nvSpPr>
          <p:cNvPr id="277" name="Google Shape;277;p25"/>
          <p:cNvSpPr/>
          <p:nvPr/>
        </p:nvSpPr>
        <p:spPr>
          <a:xfrm>
            <a:off x="5207950" y="3115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Budesonide 3mg TID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Isavuconazole 372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Letermovir 480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SMX/TMP SS qMWF</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
        <p:nvSpPr>
          <p:cNvPr id="278" name="Google Shape;278;p2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2</a:t>
            </a:r>
            <a:r>
              <a:rPr lang="en">
                <a:solidFill>
                  <a:srgbClr val="9FA6B2"/>
                </a:solidFill>
              </a:rPr>
              <a:t> (day 11)</a:t>
            </a:r>
            <a:endParaRPr>
              <a:solidFill>
                <a:srgbClr val="9FA6B2"/>
              </a:solidFill>
            </a:endParaRPr>
          </a:p>
        </p:txBody>
      </p:sp>
      <p:grpSp>
        <p:nvGrpSpPr>
          <p:cNvPr id="279" name="Google Shape;279;p25"/>
          <p:cNvGrpSpPr/>
          <p:nvPr/>
        </p:nvGrpSpPr>
        <p:grpSpPr>
          <a:xfrm>
            <a:off x="4587000" y="1072614"/>
            <a:ext cx="4094300" cy="861172"/>
            <a:chOff x="3562350" y="909418"/>
            <a:chExt cx="4094300" cy="765282"/>
          </a:xfrm>
        </p:grpSpPr>
        <p:sp>
          <p:nvSpPr>
            <p:cNvPr id="280" name="Google Shape;280;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281" name="Google Shape;281;p25"/>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282" name="Google Shape;282;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283" name="Google Shape;283;p25"/>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4" name="Google Shape;284;p2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85" name="Google Shape;285;p25"/>
          <p:cNvGrpSpPr/>
          <p:nvPr/>
        </p:nvGrpSpPr>
        <p:grpSpPr>
          <a:xfrm>
            <a:off x="4587000" y="1422407"/>
            <a:ext cx="4094300" cy="861172"/>
            <a:chOff x="3562350" y="909418"/>
            <a:chExt cx="4094300" cy="765282"/>
          </a:xfrm>
        </p:grpSpPr>
        <p:sp>
          <p:nvSpPr>
            <p:cNvPr id="286" name="Google Shape;286;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287" name="Google Shape;287;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288" name="Google Shape;288;p25"/>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9" name="Google Shape;289;p25"/>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290" name="Google Shape;290;p25"/>
          <p:cNvGrpSpPr/>
          <p:nvPr/>
        </p:nvGrpSpPr>
        <p:grpSpPr>
          <a:xfrm>
            <a:off x="4587000" y="2187630"/>
            <a:ext cx="4094300" cy="390234"/>
            <a:chOff x="3562350" y="909418"/>
            <a:chExt cx="4094300" cy="346782"/>
          </a:xfrm>
        </p:grpSpPr>
        <p:sp>
          <p:nvSpPr>
            <p:cNvPr id="291" name="Google Shape;291;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92" name="Google Shape;292;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93" name="Google Shape;293;p25"/>
            <p:cNvSpPr/>
            <p:nvPr/>
          </p:nvSpPr>
          <p:spPr>
            <a:xfrm>
              <a:off x="4517125" y="1086100"/>
              <a:ext cx="133500" cy="170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B71CA"/>
                </a:solidFill>
              </a:endParaRPr>
            </a:p>
          </p:txBody>
        </p:sp>
        <p:cxnSp>
          <p:nvCxnSpPr>
            <p:cNvPr id="294" name="Google Shape;294;p2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95" name="Google Shape;295;p25"/>
          <p:cNvGrpSpPr/>
          <p:nvPr/>
        </p:nvGrpSpPr>
        <p:grpSpPr>
          <a:xfrm>
            <a:off x="4587000" y="2382576"/>
            <a:ext cx="4094300" cy="374395"/>
            <a:chOff x="3562350" y="909418"/>
            <a:chExt cx="4094300" cy="332707"/>
          </a:xfrm>
        </p:grpSpPr>
        <p:sp>
          <p:nvSpPr>
            <p:cNvPr id="296" name="Google Shape;296;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Heme does skin Bx of rash</a:t>
              </a:r>
              <a:endParaRPr b="1" sz="1100">
                <a:solidFill>
                  <a:srgbClr val="858585"/>
                </a:solidFill>
                <a:latin typeface="Roboto"/>
                <a:ea typeface="Roboto"/>
                <a:cs typeface="Roboto"/>
                <a:sym typeface="Roboto"/>
              </a:endParaRPr>
            </a:p>
          </p:txBody>
        </p:sp>
        <p:sp>
          <p:nvSpPr>
            <p:cNvPr id="297" name="Google Shape;297;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Day 11</a:t>
              </a:r>
              <a:endParaRPr sz="900">
                <a:solidFill>
                  <a:srgbClr val="858585"/>
                </a:solidFill>
                <a:latin typeface="Roboto"/>
                <a:ea typeface="Roboto"/>
                <a:cs typeface="Roboto"/>
                <a:sym typeface="Roboto"/>
              </a:endParaRPr>
            </a:p>
          </p:txBody>
        </p:sp>
        <p:cxnSp>
          <p:nvCxnSpPr>
            <p:cNvPr id="298" name="Google Shape;298;p25"/>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299" name="Google Shape;299;p25"/>
          <p:cNvGrpSpPr/>
          <p:nvPr/>
        </p:nvGrpSpPr>
        <p:grpSpPr>
          <a:xfrm>
            <a:off x="4587000" y="717403"/>
            <a:ext cx="4094300" cy="545526"/>
            <a:chOff x="3562350" y="909418"/>
            <a:chExt cx="4094300" cy="484782"/>
          </a:xfrm>
        </p:grpSpPr>
        <p:sp>
          <p:nvSpPr>
            <p:cNvPr id="300" name="Google Shape;300;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301" name="Google Shape;301;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302" name="Google Shape;302;p25"/>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3" name="Google Shape;303;p25"/>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304" name="Google Shape;304;p25"/>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305" name="Google Shape;305;p25"/>
          <p:cNvGrpSpPr/>
          <p:nvPr/>
        </p:nvGrpSpPr>
        <p:grpSpPr>
          <a:xfrm>
            <a:off x="4587000" y="1687884"/>
            <a:ext cx="4094300" cy="673807"/>
            <a:chOff x="3562350" y="909418"/>
            <a:chExt cx="4094300" cy="598779"/>
          </a:xfrm>
        </p:grpSpPr>
        <p:sp>
          <p:nvSpPr>
            <p:cNvPr id="306" name="Google Shape;306;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307" name="Google Shape;307;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308" name="Google Shape;308;p25"/>
            <p:cNvSpPr/>
            <p:nvPr/>
          </p:nvSpPr>
          <p:spPr>
            <a:xfrm>
              <a:off x="4517125" y="1086098"/>
              <a:ext cx="133500" cy="422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9" name="Google Shape;309;p25"/>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310" name="Google Shape;310;p25"/>
          <p:cNvGrpSpPr/>
          <p:nvPr/>
        </p:nvGrpSpPr>
        <p:grpSpPr>
          <a:xfrm>
            <a:off x="4587000" y="1932213"/>
            <a:ext cx="4094300" cy="450317"/>
            <a:chOff x="3562350" y="909418"/>
            <a:chExt cx="4094300" cy="400175"/>
          </a:xfrm>
        </p:grpSpPr>
        <p:sp>
          <p:nvSpPr>
            <p:cNvPr id="311" name="Google Shape;311;p2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312" name="Google Shape;312;p2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313" name="Google Shape;313;p25"/>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14" name="Google Shape;314;p25"/>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1" name="Shape 3781"/>
        <p:cNvGrpSpPr/>
        <p:nvPr/>
      </p:nvGrpSpPr>
      <p:grpSpPr>
        <a:xfrm>
          <a:off x="0" y="0"/>
          <a:ext cx="0" cy="0"/>
          <a:chOff x="0" y="0"/>
          <a:chExt cx="0" cy="0"/>
        </a:xfrm>
      </p:grpSpPr>
      <p:sp>
        <p:nvSpPr>
          <p:cNvPr id="3782" name="Google Shape;3782;p13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Cidofovir</a:t>
            </a:r>
            <a:endParaRPr/>
          </a:p>
        </p:txBody>
      </p:sp>
      <p:sp>
        <p:nvSpPr>
          <p:cNvPr id="3783" name="Google Shape;3783;p133"/>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784" name="Google Shape;3784;p133"/>
          <p:cNvSpPr/>
          <p:nvPr/>
        </p:nvSpPr>
        <p:spPr>
          <a:xfrm>
            <a:off x="5452000" y="10935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785" name="Google Shape;3785;p133" title="CDV alone.png"/>
          <p:cNvPicPr preferRelativeResize="0"/>
          <p:nvPr/>
        </p:nvPicPr>
        <p:blipFill>
          <a:blip r:embed="rId3">
            <a:alphaModFix/>
          </a:blip>
          <a:stretch>
            <a:fillRect/>
          </a:stretch>
        </p:blipFill>
        <p:spPr>
          <a:xfrm>
            <a:off x="3464798" y="1168050"/>
            <a:ext cx="5679202" cy="3975450"/>
          </a:xfrm>
          <a:prstGeom prst="rect">
            <a:avLst/>
          </a:prstGeom>
          <a:noFill/>
          <a:ln>
            <a:noFill/>
          </a:ln>
        </p:spPr>
      </p:pic>
      <p:sp>
        <p:nvSpPr>
          <p:cNvPr id="3786" name="Google Shape;3786;p133"/>
          <p:cNvSpPr txBox="1"/>
          <p:nvPr>
            <p:ph idx="1" type="body"/>
          </p:nvPr>
        </p:nvSpPr>
        <p:spPr>
          <a:xfrm>
            <a:off x="729450" y="1393075"/>
            <a:ext cx="3889800" cy="71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Nucleo</a:t>
            </a:r>
            <a:r>
              <a:rPr b="1" lang="en" u="sng"/>
              <a:t>tide</a:t>
            </a:r>
            <a:r>
              <a:rPr b="1" lang="en"/>
              <a:t> analog</a:t>
            </a:r>
            <a:r>
              <a:rPr lang="en"/>
              <a:t> (meaning it already has one phos on it)</a:t>
            </a:r>
            <a:endParaRPr/>
          </a:p>
        </p:txBody>
      </p:sp>
      <p:sp>
        <p:nvSpPr>
          <p:cNvPr id="3787" name="Google Shape;3787;p133"/>
          <p:cNvSpPr txBox="1"/>
          <p:nvPr>
            <p:ph idx="1" type="body"/>
          </p:nvPr>
        </p:nvSpPr>
        <p:spPr>
          <a:xfrm>
            <a:off x="729450" y="1968175"/>
            <a:ext cx="2735400" cy="2661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Does </a:t>
            </a:r>
            <a:r>
              <a:rPr b="1" lang="en" u="sng"/>
              <a:t>not</a:t>
            </a:r>
            <a:r>
              <a:rPr b="1" lang="en"/>
              <a:t> need</a:t>
            </a:r>
            <a:r>
              <a:rPr lang="en"/>
              <a:t> </a:t>
            </a:r>
            <a:r>
              <a:rPr lang="en">
                <a:solidFill>
                  <a:srgbClr val="BB6719"/>
                </a:solidFill>
              </a:rPr>
              <a:t>viral kinases</a:t>
            </a:r>
            <a:r>
              <a:rPr lang="en"/>
              <a:t> to become active</a:t>
            </a:r>
            <a:endParaRPr/>
          </a:p>
        </p:txBody>
      </p:sp>
      <p:pic>
        <p:nvPicPr>
          <p:cNvPr id="3788" name="Google Shape;3788;p133"/>
          <p:cNvPicPr preferRelativeResize="0"/>
          <p:nvPr/>
        </p:nvPicPr>
        <p:blipFill>
          <a:blip r:embed="rId4">
            <a:alphaModFix/>
          </a:blip>
          <a:stretch>
            <a:fillRect/>
          </a:stretch>
        </p:blipFill>
        <p:spPr>
          <a:xfrm>
            <a:off x="6932550" y="482700"/>
            <a:ext cx="2217050" cy="1441101"/>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2" name="Shape 3792"/>
        <p:cNvGrpSpPr/>
        <p:nvPr/>
      </p:nvGrpSpPr>
      <p:grpSpPr>
        <a:xfrm>
          <a:off x="0" y="0"/>
          <a:ext cx="0" cy="0"/>
          <a:chOff x="0" y="0"/>
          <a:chExt cx="0" cy="0"/>
        </a:xfrm>
      </p:grpSpPr>
      <p:pic>
        <p:nvPicPr>
          <p:cNvPr id="3793" name="Google Shape;3793;p134" title="Ion Transporters and Ion Channels in Neuronal Membranes (1).png"/>
          <p:cNvPicPr preferRelativeResize="0"/>
          <p:nvPr/>
        </p:nvPicPr>
        <p:blipFill rotWithShape="1">
          <a:blip r:embed="rId3">
            <a:alphaModFix/>
          </a:blip>
          <a:srcRect b="0" l="4450" r="45210" t="0"/>
          <a:stretch/>
        </p:blipFill>
        <p:spPr>
          <a:xfrm>
            <a:off x="5149225" y="1262465"/>
            <a:ext cx="3268926" cy="3315686"/>
          </a:xfrm>
          <a:prstGeom prst="rect">
            <a:avLst/>
          </a:prstGeom>
          <a:noFill/>
          <a:ln>
            <a:noFill/>
          </a:ln>
        </p:spPr>
      </p:pic>
      <p:pic>
        <p:nvPicPr>
          <p:cNvPr id="3794" name="Google Shape;3794;p134" title="Ion Transporters and Ion Channels in Neuronal Membranes.png"/>
          <p:cNvPicPr preferRelativeResize="0"/>
          <p:nvPr/>
        </p:nvPicPr>
        <p:blipFill rotWithShape="1">
          <a:blip r:embed="rId4">
            <a:alphaModFix/>
          </a:blip>
          <a:srcRect b="0" l="4450" r="45210" t="0"/>
          <a:stretch/>
        </p:blipFill>
        <p:spPr>
          <a:xfrm>
            <a:off x="5149225" y="1262475"/>
            <a:ext cx="3268926" cy="3315675"/>
          </a:xfrm>
          <a:prstGeom prst="rect">
            <a:avLst/>
          </a:prstGeom>
          <a:noFill/>
          <a:ln>
            <a:noFill/>
          </a:ln>
        </p:spPr>
      </p:pic>
      <p:sp>
        <p:nvSpPr>
          <p:cNvPr id="3795" name="Google Shape;3795;p13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Cidofovir [</a:t>
            </a:r>
            <a:r>
              <a:rPr lang="en">
                <a:solidFill>
                  <a:schemeClr val="hlink"/>
                </a:solidFill>
                <a:uFill>
                  <a:noFill/>
                </a:uFill>
                <a:hlinkClick r:id="rId5"/>
              </a:rPr>
              <a:t>5</a:t>
            </a:r>
            <a:r>
              <a:rPr lang="en"/>
              <a:t>]</a:t>
            </a:r>
            <a:endParaRPr/>
          </a:p>
        </p:txBody>
      </p:sp>
      <p:sp>
        <p:nvSpPr>
          <p:cNvPr id="3796" name="Google Shape;3796;p134"/>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797" name="Google Shape;3797;p134"/>
          <p:cNvSpPr txBox="1"/>
          <p:nvPr>
            <p:ph idx="1" type="body"/>
          </p:nvPr>
        </p:nvSpPr>
        <p:spPr>
          <a:xfrm>
            <a:off x="729450" y="1393075"/>
            <a:ext cx="3889800" cy="71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Nucleo</a:t>
            </a:r>
            <a:r>
              <a:rPr b="1" lang="en" u="sng"/>
              <a:t>tide</a:t>
            </a:r>
            <a:r>
              <a:rPr b="1" lang="en"/>
              <a:t> analog</a:t>
            </a:r>
            <a:r>
              <a:rPr lang="en"/>
              <a:t> (meaning it already has one phos on it)</a:t>
            </a:r>
            <a:endParaRPr/>
          </a:p>
        </p:txBody>
      </p:sp>
      <p:sp>
        <p:nvSpPr>
          <p:cNvPr id="3798" name="Google Shape;3798;p134"/>
          <p:cNvSpPr txBox="1"/>
          <p:nvPr>
            <p:ph idx="1" type="body"/>
          </p:nvPr>
        </p:nvSpPr>
        <p:spPr>
          <a:xfrm>
            <a:off x="729450" y="1968175"/>
            <a:ext cx="2735400" cy="2661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Does </a:t>
            </a:r>
            <a:r>
              <a:rPr b="1" lang="en" u="sng"/>
              <a:t>not</a:t>
            </a:r>
            <a:r>
              <a:rPr b="1" lang="en"/>
              <a:t> need</a:t>
            </a:r>
            <a:r>
              <a:rPr lang="en"/>
              <a:t> </a:t>
            </a:r>
            <a:r>
              <a:rPr lang="en">
                <a:solidFill>
                  <a:srgbClr val="BB6719"/>
                </a:solidFill>
              </a:rPr>
              <a:t>viral kinases</a:t>
            </a:r>
            <a:r>
              <a:rPr lang="en"/>
              <a:t> to become active</a:t>
            </a:r>
            <a:endParaRPr/>
          </a:p>
        </p:txBody>
      </p:sp>
      <p:sp>
        <p:nvSpPr>
          <p:cNvPr id="3799" name="Google Shape;3799;p134"/>
          <p:cNvSpPr txBox="1"/>
          <p:nvPr>
            <p:ph idx="1" type="body"/>
          </p:nvPr>
        </p:nvSpPr>
        <p:spPr>
          <a:xfrm>
            <a:off x="729450" y="2571750"/>
            <a:ext cx="3842700" cy="205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But can be </a:t>
            </a:r>
            <a:r>
              <a:rPr b="1" lang="en">
                <a:solidFill>
                  <a:srgbClr val="DF382C"/>
                </a:solidFill>
              </a:rPr>
              <a:t>toxic</a:t>
            </a:r>
            <a:r>
              <a:rPr lang="en">
                <a:solidFill>
                  <a:srgbClr val="DF382C"/>
                </a:solidFill>
              </a:rPr>
              <a:t> </a:t>
            </a:r>
            <a:r>
              <a:rPr lang="en"/>
              <a:t>to human cells, namely the </a:t>
            </a:r>
            <a:r>
              <a:rPr b="1" lang="en">
                <a:solidFill>
                  <a:srgbClr val="DF382C"/>
                </a:solidFill>
              </a:rPr>
              <a:t>kidneys</a:t>
            </a:r>
            <a:endParaRPr b="1">
              <a:solidFill>
                <a:srgbClr val="DF382C"/>
              </a:solidFill>
            </a:endParaRPr>
          </a:p>
          <a:p>
            <a:pPr indent="-311150" lvl="0" marL="457200" rtl="0" algn="l">
              <a:spcBef>
                <a:spcPts val="1200"/>
              </a:spcBef>
              <a:spcAft>
                <a:spcPts val="0"/>
              </a:spcAft>
              <a:buSzPts val="1300"/>
              <a:buChar char="●"/>
            </a:pPr>
            <a:r>
              <a:rPr lang="en"/>
              <a:t>Increased uptake via </a:t>
            </a:r>
            <a:r>
              <a:rPr b="1" lang="en"/>
              <a:t>OAT1 </a:t>
            </a:r>
            <a:r>
              <a:rPr lang="en"/>
              <a:t>→ mitochondrial toxicity</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3" name="Shape 3803"/>
        <p:cNvGrpSpPr/>
        <p:nvPr/>
      </p:nvGrpSpPr>
      <p:grpSpPr>
        <a:xfrm>
          <a:off x="0" y="0"/>
          <a:ext cx="0" cy="0"/>
          <a:chOff x="0" y="0"/>
          <a:chExt cx="0" cy="0"/>
        </a:xfrm>
      </p:grpSpPr>
      <p:sp>
        <p:nvSpPr>
          <p:cNvPr id="3804" name="Google Shape;3804;p13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Cidofovir </a:t>
            </a:r>
            <a:r>
              <a:rPr lang="en"/>
              <a:t>[</a:t>
            </a:r>
            <a:r>
              <a:rPr lang="en">
                <a:solidFill>
                  <a:schemeClr val="accent5"/>
                </a:solidFill>
                <a:uFill>
                  <a:noFill/>
                </a:uFill>
                <a:hlinkClick r:id="rId3">
                  <a:extLst>
                    <a:ext uri="{A12FA001-AC4F-418D-AE19-62706E023703}">
                      <ahyp:hlinkClr val="tx"/>
                    </a:ext>
                  </a:extLst>
                </a:hlinkClick>
              </a:rPr>
              <a:t>5</a:t>
            </a:r>
            <a:r>
              <a:rPr lang="en"/>
              <a:t>]</a:t>
            </a:r>
            <a:endParaRPr/>
          </a:p>
        </p:txBody>
      </p:sp>
      <p:sp>
        <p:nvSpPr>
          <p:cNvPr id="3805" name="Google Shape;3805;p135"/>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06" name="Google Shape;3806;p135"/>
          <p:cNvSpPr txBox="1"/>
          <p:nvPr>
            <p:ph idx="1" type="body"/>
          </p:nvPr>
        </p:nvSpPr>
        <p:spPr>
          <a:xfrm>
            <a:off x="729450" y="1393075"/>
            <a:ext cx="3889800" cy="71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a:t>Nucleo</a:t>
            </a:r>
            <a:r>
              <a:rPr b="1" lang="en" u="sng"/>
              <a:t>tide</a:t>
            </a:r>
            <a:r>
              <a:rPr b="1" lang="en"/>
              <a:t> analog</a:t>
            </a:r>
            <a:r>
              <a:rPr lang="en"/>
              <a:t> (meaning it already has one phos on it)</a:t>
            </a:r>
            <a:endParaRPr/>
          </a:p>
        </p:txBody>
      </p:sp>
      <p:sp>
        <p:nvSpPr>
          <p:cNvPr id="3807" name="Google Shape;3807;p135"/>
          <p:cNvSpPr txBox="1"/>
          <p:nvPr>
            <p:ph idx="1" type="body"/>
          </p:nvPr>
        </p:nvSpPr>
        <p:spPr>
          <a:xfrm>
            <a:off x="729450" y="1968175"/>
            <a:ext cx="2735400" cy="26613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Does </a:t>
            </a:r>
            <a:r>
              <a:rPr b="1" lang="en" u="sng"/>
              <a:t>not</a:t>
            </a:r>
            <a:r>
              <a:rPr b="1" lang="en"/>
              <a:t> need</a:t>
            </a:r>
            <a:r>
              <a:rPr lang="en"/>
              <a:t> </a:t>
            </a:r>
            <a:r>
              <a:rPr lang="en">
                <a:solidFill>
                  <a:srgbClr val="BB6719"/>
                </a:solidFill>
              </a:rPr>
              <a:t>viral kinases</a:t>
            </a:r>
            <a:r>
              <a:rPr lang="en"/>
              <a:t> to become active</a:t>
            </a:r>
            <a:endParaRPr/>
          </a:p>
        </p:txBody>
      </p:sp>
      <p:sp>
        <p:nvSpPr>
          <p:cNvPr id="3808" name="Google Shape;3808;p135"/>
          <p:cNvSpPr txBox="1"/>
          <p:nvPr>
            <p:ph idx="1" type="body"/>
          </p:nvPr>
        </p:nvSpPr>
        <p:spPr>
          <a:xfrm>
            <a:off x="729450" y="2571750"/>
            <a:ext cx="3842700" cy="2057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But can be </a:t>
            </a:r>
            <a:r>
              <a:rPr b="1" lang="en"/>
              <a:t>toxic </a:t>
            </a:r>
            <a:r>
              <a:rPr lang="en"/>
              <a:t>to human cells, namely the </a:t>
            </a:r>
            <a:r>
              <a:rPr b="1" lang="en"/>
              <a:t>kidneys</a:t>
            </a:r>
            <a:endParaRPr b="1"/>
          </a:p>
          <a:p>
            <a:pPr indent="-311150" lvl="0" marL="457200" rtl="0" algn="l">
              <a:spcBef>
                <a:spcPts val="1200"/>
              </a:spcBef>
              <a:spcAft>
                <a:spcPts val="0"/>
              </a:spcAft>
              <a:buSzPts val="1300"/>
              <a:buChar char="●"/>
            </a:pPr>
            <a:r>
              <a:rPr lang="en"/>
              <a:t>Increased uptake via </a:t>
            </a:r>
            <a:r>
              <a:rPr b="1" lang="en"/>
              <a:t>OAT1 </a:t>
            </a:r>
            <a:r>
              <a:rPr lang="en"/>
              <a:t>→ mitochondrial toxicity</a:t>
            </a:r>
            <a:endParaRPr/>
          </a:p>
          <a:p>
            <a:pPr indent="-311150" lvl="0" marL="457200" rtl="0" algn="l">
              <a:spcBef>
                <a:spcPts val="0"/>
              </a:spcBef>
              <a:spcAft>
                <a:spcPts val="0"/>
              </a:spcAft>
              <a:buSzPts val="1300"/>
              <a:buChar char="●"/>
            </a:pPr>
            <a:r>
              <a:rPr lang="en"/>
              <a:t>Administer with </a:t>
            </a:r>
            <a:r>
              <a:rPr b="1" lang="en">
                <a:solidFill>
                  <a:srgbClr val="DF382C"/>
                </a:solidFill>
              </a:rPr>
              <a:t>probenecid</a:t>
            </a:r>
            <a:endParaRPr b="1">
              <a:solidFill>
                <a:srgbClr val="DF382C"/>
              </a:solidFill>
            </a:endParaRPr>
          </a:p>
        </p:txBody>
      </p:sp>
      <p:pic>
        <p:nvPicPr>
          <p:cNvPr id="3809" name="Google Shape;3809;p135" title="Ion Transporters and Ion Channels in Neuronal Membranes (1).png"/>
          <p:cNvPicPr preferRelativeResize="0"/>
          <p:nvPr/>
        </p:nvPicPr>
        <p:blipFill rotWithShape="1">
          <a:blip r:embed="rId4">
            <a:alphaModFix/>
          </a:blip>
          <a:srcRect b="0" l="4450" r="45210" t="0"/>
          <a:stretch/>
        </p:blipFill>
        <p:spPr>
          <a:xfrm>
            <a:off x="5149225" y="1262465"/>
            <a:ext cx="3268926" cy="3315686"/>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3" name="Shape 3813"/>
        <p:cNvGrpSpPr/>
        <p:nvPr/>
      </p:nvGrpSpPr>
      <p:grpSpPr>
        <a:xfrm>
          <a:off x="0" y="0"/>
          <a:ext cx="0" cy="0"/>
          <a:chOff x="0" y="0"/>
          <a:chExt cx="0" cy="0"/>
        </a:xfrm>
      </p:grpSpPr>
      <p:sp>
        <p:nvSpPr>
          <p:cNvPr id="3814" name="Google Shape;3814;p13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Foscarnet</a:t>
            </a:r>
            <a:endParaRPr/>
          </a:p>
        </p:txBody>
      </p:sp>
      <p:sp>
        <p:nvSpPr>
          <p:cNvPr id="3815" name="Google Shape;3815;p136"/>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16" name="Google Shape;3816;p136"/>
          <p:cNvSpPr/>
          <p:nvPr/>
        </p:nvSpPr>
        <p:spPr>
          <a:xfrm>
            <a:off x="6585875" y="112642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17" name="Google Shape;3817;p136"/>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818" name="Google Shape;3818;p136" title="Foscarnet.png"/>
          <p:cNvPicPr preferRelativeResize="0"/>
          <p:nvPr/>
        </p:nvPicPr>
        <p:blipFill>
          <a:blip r:embed="rId3">
            <a:alphaModFix/>
          </a:blip>
          <a:stretch>
            <a:fillRect/>
          </a:stretch>
        </p:blipFill>
        <p:spPr>
          <a:xfrm>
            <a:off x="3464786" y="1168050"/>
            <a:ext cx="5679214" cy="3975450"/>
          </a:xfrm>
          <a:prstGeom prst="rect">
            <a:avLst/>
          </a:prstGeom>
          <a:noFill/>
          <a:ln>
            <a:noFill/>
          </a:ln>
        </p:spPr>
      </p:pic>
      <p:sp>
        <p:nvSpPr>
          <p:cNvPr id="3819" name="Google Shape;3819;p136"/>
          <p:cNvSpPr txBox="1"/>
          <p:nvPr>
            <p:ph idx="1" type="body"/>
          </p:nvPr>
        </p:nvSpPr>
        <p:spPr>
          <a:xfrm>
            <a:off x="729450" y="1393075"/>
            <a:ext cx="2875800" cy="310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a:t>
            </a:r>
            <a:r>
              <a:rPr lang="en"/>
              <a:t>yrophosphate analog → </a:t>
            </a:r>
            <a:r>
              <a:rPr b="1" lang="en">
                <a:solidFill>
                  <a:srgbClr val="DF382C"/>
                </a:solidFill>
              </a:rPr>
              <a:t>directly inhibits</a:t>
            </a:r>
            <a:r>
              <a:rPr b="1" lang="en"/>
              <a:t> DNA polymerase </a:t>
            </a:r>
            <a:endParaRPr b="1"/>
          </a:p>
          <a:p>
            <a:pPr indent="-311150" lvl="0" marL="457200" rtl="0" algn="l">
              <a:spcBef>
                <a:spcPts val="1200"/>
              </a:spcBef>
              <a:spcAft>
                <a:spcPts val="0"/>
              </a:spcAft>
              <a:buClr>
                <a:srgbClr val="858585"/>
              </a:buClr>
              <a:buSzPts val="1300"/>
              <a:buChar char="●"/>
            </a:pPr>
            <a:r>
              <a:rPr lang="en">
                <a:solidFill>
                  <a:srgbClr val="858585"/>
                </a:solidFill>
              </a:rPr>
              <a:t>Prevents binding of deoxynucleotide triphosphates to DNA pol</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3" name="Shape 3823"/>
        <p:cNvGrpSpPr/>
        <p:nvPr/>
      </p:nvGrpSpPr>
      <p:grpSpPr>
        <a:xfrm>
          <a:off x="0" y="0"/>
          <a:ext cx="0" cy="0"/>
          <a:chOff x="0" y="0"/>
          <a:chExt cx="0" cy="0"/>
        </a:xfrm>
      </p:grpSpPr>
      <p:sp>
        <p:nvSpPr>
          <p:cNvPr id="3824" name="Google Shape;3824;p13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Foscarnet [</a:t>
            </a:r>
            <a:r>
              <a:rPr lang="en">
                <a:solidFill>
                  <a:schemeClr val="hlink"/>
                </a:solidFill>
                <a:uFill>
                  <a:noFill/>
                </a:uFill>
                <a:hlinkClick r:id="rId3"/>
              </a:rPr>
              <a:t>6</a:t>
            </a:r>
            <a:r>
              <a:rPr lang="en"/>
              <a:t>]</a:t>
            </a:r>
            <a:endParaRPr/>
          </a:p>
        </p:txBody>
      </p:sp>
      <p:sp>
        <p:nvSpPr>
          <p:cNvPr id="3825" name="Google Shape;3825;p137"/>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26" name="Google Shape;3826;p137"/>
          <p:cNvSpPr/>
          <p:nvPr/>
        </p:nvSpPr>
        <p:spPr>
          <a:xfrm>
            <a:off x="6585875" y="112642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27" name="Google Shape;3827;p137"/>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828" name="Google Shape;3828;p137" title="Foscarnet.png"/>
          <p:cNvPicPr preferRelativeResize="0"/>
          <p:nvPr/>
        </p:nvPicPr>
        <p:blipFill>
          <a:blip r:embed="rId4">
            <a:alphaModFix/>
          </a:blip>
          <a:stretch>
            <a:fillRect/>
          </a:stretch>
        </p:blipFill>
        <p:spPr>
          <a:xfrm>
            <a:off x="3464786" y="1168050"/>
            <a:ext cx="5679214" cy="3975450"/>
          </a:xfrm>
          <a:prstGeom prst="rect">
            <a:avLst/>
          </a:prstGeom>
          <a:noFill/>
          <a:ln>
            <a:noFill/>
          </a:ln>
        </p:spPr>
      </p:pic>
      <p:sp>
        <p:nvSpPr>
          <p:cNvPr id="3829" name="Google Shape;3829;p137"/>
          <p:cNvSpPr txBox="1"/>
          <p:nvPr>
            <p:ph idx="1" type="body"/>
          </p:nvPr>
        </p:nvSpPr>
        <p:spPr>
          <a:xfrm>
            <a:off x="729450" y="1393075"/>
            <a:ext cx="2875800" cy="310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Pyrophosphate analog → </a:t>
            </a:r>
            <a:r>
              <a:rPr b="1" lang="en">
                <a:solidFill>
                  <a:srgbClr val="858585"/>
                </a:solidFill>
              </a:rPr>
              <a:t>directly inhibits DNA polymerase</a:t>
            </a:r>
            <a:r>
              <a:rPr b="1" lang="en"/>
              <a:t> </a:t>
            </a:r>
            <a:endParaRPr>
              <a:solidFill>
                <a:srgbClr val="858585"/>
              </a:solidFill>
            </a:endParaRPr>
          </a:p>
          <a:p>
            <a:pPr indent="0" lvl="0" marL="0" rtl="0" algn="l">
              <a:spcBef>
                <a:spcPts val="1200"/>
              </a:spcBef>
              <a:spcAft>
                <a:spcPts val="0"/>
              </a:spcAft>
              <a:buNone/>
            </a:pPr>
            <a:r>
              <a:rPr lang="en"/>
              <a:t>Perhaps a little less cytotoxic than cidofovir</a:t>
            </a:r>
            <a:endParaRPr/>
          </a:p>
          <a:p>
            <a:pPr indent="-311150" lvl="0" marL="457200" rtl="0" algn="l">
              <a:spcBef>
                <a:spcPts val="1200"/>
              </a:spcBef>
              <a:spcAft>
                <a:spcPts val="0"/>
              </a:spcAft>
              <a:buSzPts val="1300"/>
              <a:buChar char="●"/>
            </a:pPr>
            <a:r>
              <a:rPr lang="en"/>
              <a:t>Binds to </a:t>
            </a:r>
            <a:r>
              <a:rPr b="1" lang="en">
                <a:solidFill>
                  <a:srgbClr val="BB6719"/>
                </a:solidFill>
              </a:rPr>
              <a:t>viral DNA pol</a:t>
            </a:r>
            <a:r>
              <a:rPr lang="en"/>
              <a:t> with </a:t>
            </a:r>
            <a:r>
              <a:rPr b="1" lang="en"/>
              <a:t>x1000 greater affinity</a:t>
            </a:r>
            <a:r>
              <a:rPr lang="en"/>
              <a:t> than human DNA pol</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3" name="Shape 3833"/>
        <p:cNvGrpSpPr/>
        <p:nvPr/>
      </p:nvGrpSpPr>
      <p:grpSpPr>
        <a:xfrm>
          <a:off x="0" y="0"/>
          <a:ext cx="0" cy="0"/>
          <a:chOff x="0" y="0"/>
          <a:chExt cx="0" cy="0"/>
        </a:xfrm>
      </p:grpSpPr>
      <p:sp>
        <p:nvSpPr>
          <p:cNvPr id="3834" name="Google Shape;3834;p13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Foscarnet [</a:t>
            </a:r>
            <a:r>
              <a:rPr lang="en">
                <a:solidFill>
                  <a:schemeClr val="hlink"/>
                </a:solidFill>
                <a:uFill>
                  <a:noFill/>
                </a:uFill>
                <a:hlinkClick r:id="rId3"/>
              </a:rPr>
              <a:t>6</a:t>
            </a:r>
            <a:r>
              <a:rPr lang="en"/>
              <a:t>]</a:t>
            </a:r>
            <a:endParaRPr/>
          </a:p>
        </p:txBody>
      </p:sp>
      <p:sp>
        <p:nvSpPr>
          <p:cNvPr id="3835" name="Google Shape;3835;p138"/>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36" name="Google Shape;3836;p138"/>
          <p:cNvSpPr/>
          <p:nvPr/>
        </p:nvSpPr>
        <p:spPr>
          <a:xfrm>
            <a:off x="6585875" y="112642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37" name="Google Shape;3837;p138"/>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838" name="Google Shape;3838;p138" title="Foscarnet.png"/>
          <p:cNvPicPr preferRelativeResize="0"/>
          <p:nvPr/>
        </p:nvPicPr>
        <p:blipFill>
          <a:blip r:embed="rId4">
            <a:alphaModFix amt="50000"/>
          </a:blip>
          <a:stretch>
            <a:fillRect/>
          </a:stretch>
        </p:blipFill>
        <p:spPr>
          <a:xfrm>
            <a:off x="3464786" y="1168050"/>
            <a:ext cx="5679214" cy="3975450"/>
          </a:xfrm>
          <a:prstGeom prst="rect">
            <a:avLst/>
          </a:prstGeom>
          <a:noFill/>
          <a:ln>
            <a:noFill/>
          </a:ln>
        </p:spPr>
      </p:pic>
      <p:sp>
        <p:nvSpPr>
          <p:cNvPr id="3839" name="Google Shape;3839;p138"/>
          <p:cNvSpPr txBox="1"/>
          <p:nvPr>
            <p:ph idx="1" type="body"/>
          </p:nvPr>
        </p:nvSpPr>
        <p:spPr>
          <a:xfrm>
            <a:off x="729450" y="1393075"/>
            <a:ext cx="2875800" cy="310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Pyrophosphate analog → </a:t>
            </a:r>
            <a:r>
              <a:rPr b="1" lang="en">
                <a:solidFill>
                  <a:srgbClr val="858585"/>
                </a:solidFill>
              </a:rPr>
              <a:t>directly inhibits DNA polymerase</a:t>
            </a:r>
            <a:r>
              <a:rPr b="1" lang="en"/>
              <a:t> </a:t>
            </a:r>
            <a:endParaRPr>
              <a:solidFill>
                <a:srgbClr val="858585"/>
              </a:solidFill>
            </a:endParaRPr>
          </a:p>
          <a:p>
            <a:pPr indent="0" lvl="0" marL="0" rtl="0" algn="l">
              <a:spcBef>
                <a:spcPts val="1200"/>
              </a:spcBef>
              <a:spcAft>
                <a:spcPts val="0"/>
              </a:spcAft>
              <a:buNone/>
            </a:pPr>
            <a:r>
              <a:rPr lang="en">
                <a:solidFill>
                  <a:srgbClr val="858585"/>
                </a:solidFill>
              </a:rPr>
              <a:t>Perhaps a little less cytotoxic than cidofovir</a:t>
            </a:r>
            <a:endParaRPr>
              <a:solidFill>
                <a:srgbClr val="858585"/>
              </a:solidFill>
            </a:endParaRPr>
          </a:p>
          <a:p>
            <a:pPr indent="0" lvl="0" marL="0" rtl="0" algn="l">
              <a:spcBef>
                <a:spcPts val="1200"/>
              </a:spcBef>
              <a:spcAft>
                <a:spcPts val="0"/>
              </a:spcAft>
              <a:buNone/>
            </a:pPr>
            <a:r>
              <a:rPr lang="en"/>
              <a:t>Still </a:t>
            </a:r>
            <a:r>
              <a:rPr b="1" lang="en">
                <a:solidFill>
                  <a:srgbClr val="DF382C"/>
                </a:solidFill>
              </a:rPr>
              <a:t>quite nephrotoxic</a:t>
            </a:r>
            <a:endParaRPr b="1">
              <a:solidFill>
                <a:srgbClr val="DF382C"/>
              </a:solidFill>
            </a:endParaRPr>
          </a:p>
          <a:p>
            <a:pPr indent="-311150" lvl="0" marL="457200" rtl="0" algn="l">
              <a:spcBef>
                <a:spcPts val="0"/>
              </a:spcBef>
              <a:spcAft>
                <a:spcPts val="0"/>
              </a:spcAft>
              <a:buSzPts val="1300"/>
              <a:buChar char="●"/>
            </a:pPr>
            <a:r>
              <a:rPr lang="en"/>
              <a:t>Direct nephrotoxicity</a:t>
            </a:r>
            <a:endParaRPr/>
          </a:p>
          <a:p>
            <a:pPr indent="-311150" lvl="0" marL="457200" rtl="0" algn="l">
              <a:spcBef>
                <a:spcPts val="0"/>
              </a:spcBef>
              <a:spcAft>
                <a:spcPts val="0"/>
              </a:spcAft>
              <a:buSzPts val="1300"/>
              <a:buChar char="●"/>
            </a:pPr>
            <a:r>
              <a:rPr lang="en"/>
              <a:t>Crystal induced</a:t>
            </a:r>
            <a:endParaRPr/>
          </a:p>
        </p:txBody>
      </p:sp>
      <p:sp>
        <p:nvSpPr>
          <p:cNvPr id="3840" name="Google Shape;3840;p138"/>
          <p:cNvSpPr/>
          <p:nvPr/>
        </p:nvSpPr>
        <p:spPr>
          <a:xfrm>
            <a:off x="4723250" y="3692175"/>
            <a:ext cx="3162300" cy="4974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Open Sans"/>
                <a:ea typeface="Open Sans"/>
                <a:cs typeface="Open Sans"/>
                <a:sym typeface="Open Sans"/>
              </a:rPr>
              <a:t>Crystal nephropathy (black stain)</a:t>
            </a:r>
            <a:endParaRPr>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Zanetta et al (1999) PMID </a:t>
            </a:r>
            <a:r>
              <a:rPr lang="en" sz="900" u="sng">
                <a:solidFill>
                  <a:schemeClr val="hlink"/>
                </a:solidFill>
                <a:latin typeface="Open Sans"/>
                <a:ea typeface="Open Sans"/>
                <a:cs typeface="Open Sans"/>
                <a:sym typeface="Open Sans"/>
                <a:hlinkClick r:id="rId5"/>
              </a:rPr>
              <a:t>10360595</a:t>
            </a:r>
            <a:r>
              <a:rPr lang="en" u="sng">
                <a:solidFill>
                  <a:schemeClr val="hlink"/>
                </a:solidFill>
                <a:latin typeface="Open Sans"/>
                <a:ea typeface="Open Sans"/>
                <a:cs typeface="Open Sans"/>
                <a:sym typeface="Open Sans"/>
                <a:hlinkClick r:id="rId6"/>
              </a:rPr>
              <a:t> </a:t>
            </a:r>
            <a:endParaRPr>
              <a:latin typeface="Open Sans"/>
              <a:ea typeface="Open Sans"/>
              <a:cs typeface="Open Sans"/>
              <a:sym typeface="Open Sans"/>
            </a:endParaRPr>
          </a:p>
        </p:txBody>
      </p:sp>
      <p:pic>
        <p:nvPicPr>
          <p:cNvPr id="3841" name="Google Shape;3841;p138"/>
          <p:cNvPicPr preferRelativeResize="0"/>
          <p:nvPr/>
        </p:nvPicPr>
        <p:blipFill>
          <a:blip r:embed="rId7">
            <a:alphaModFix/>
          </a:blip>
          <a:stretch>
            <a:fillRect/>
          </a:stretch>
        </p:blipFill>
        <p:spPr>
          <a:xfrm>
            <a:off x="4723238" y="1168038"/>
            <a:ext cx="3162300" cy="25241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5" name="Shape 3845"/>
        <p:cNvGrpSpPr/>
        <p:nvPr/>
      </p:nvGrpSpPr>
      <p:grpSpPr>
        <a:xfrm>
          <a:off x="0" y="0"/>
          <a:ext cx="0" cy="0"/>
          <a:chOff x="0" y="0"/>
          <a:chExt cx="0" cy="0"/>
        </a:xfrm>
      </p:grpSpPr>
      <p:sp>
        <p:nvSpPr>
          <p:cNvPr id="3846" name="Google Shape;3846;p13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Foscarnet</a:t>
            </a:r>
            <a:endParaRPr/>
          </a:p>
        </p:txBody>
      </p:sp>
      <p:sp>
        <p:nvSpPr>
          <p:cNvPr id="3847" name="Google Shape;3847;p139"/>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48" name="Google Shape;3848;p139"/>
          <p:cNvSpPr/>
          <p:nvPr/>
        </p:nvSpPr>
        <p:spPr>
          <a:xfrm>
            <a:off x="6585875" y="112642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49" name="Google Shape;3849;p139"/>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850" name="Google Shape;3850;p139" title="Foscarnet.png"/>
          <p:cNvPicPr preferRelativeResize="0"/>
          <p:nvPr/>
        </p:nvPicPr>
        <p:blipFill>
          <a:blip r:embed="rId3">
            <a:alphaModFix/>
          </a:blip>
          <a:stretch>
            <a:fillRect/>
          </a:stretch>
        </p:blipFill>
        <p:spPr>
          <a:xfrm>
            <a:off x="3464786" y="1168050"/>
            <a:ext cx="5679214" cy="3975450"/>
          </a:xfrm>
          <a:prstGeom prst="rect">
            <a:avLst/>
          </a:prstGeom>
          <a:noFill/>
          <a:ln>
            <a:noFill/>
          </a:ln>
        </p:spPr>
      </p:pic>
      <p:sp>
        <p:nvSpPr>
          <p:cNvPr id="3851" name="Google Shape;3851;p139"/>
          <p:cNvSpPr txBox="1"/>
          <p:nvPr>
            <p:ph idx="1" type="body"/>
          </p:nvPr>
        </p:nvSpPr>
        <p:spPr>
          <a:xfrm>
            <a:off x="729450" y="1393075"/>
            <a:ext cx="2875800" cy="3103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Pyrophosphate analog → </a:t>
            </a:r>
            <a:r>
              <a:rPr b="1" lang="en">
                <a:solidFill>
                  <a:srgbClr val="858585"/>
                </a:solidFill>
              </a:rPr>
              <a:t>directly inhibits DNA polymerase</a:t>
            </a:r>
            <a:r>
              <a:rPr b="1" lang="en"/>
              <a:t> </a:t>
            </a:r>
            <a:endParaRPr>
              <a:solidFill>
                <a:srgbClr val="858585"/>
              </a:solidFill>
            </a:endParaRPr>
          </a:p>
          <a:p>
            <a:pPr indent="0" lvl="0" marL="0" rtl="0" algn="l">
              <a:spcBef>
                <a:spcPts val="1200"/>
              </a:spcBef>
              <a:spcAft>
                <a:spcPts val="0"/>
              </a:spcAft>
              <a:buNone/>
            </a:pPr>
            <a:r>
              <a:rPr lang="en">
                <a:solidFill>
                  <a:srgbClr val="858585"/>
                </a:solidFill>
              </a:rPr>
              <a:t>Perhaps a little less cytotoxic than cidofovir, but still </a:t>
            </a:r>
            <a:r>
              <a:rPr b="1" lang="en">
                <a:solidFill>
                  <a:srgbClr val="858585"/>
                </a:solidFill>
              </a:rPr>
              <a:t>nephrotoxic</a:t>
            </a:r>
            <a:endParaRPr/>
          </a:p>
          <a:p>
            <a:pPr indent="0" lvl="0" marL="0" rtl="0" algn="l">
              <a:spcBef>
                <a:spcPts val="1200"/>
              </a:spcBef>
              <a:spcAft>
                <a:spcPts val="0"/>
              </a:spcAft>
              <a:buNone/>
            </a:pPr>
            <a:r>
              <a:rPr lang="en"/>
              <a:t>May also cause </a:t>
            </a:r>
            <a:r>
              <a:rPr b="1" lang="en">
                <a:solidFill>
                  <a:srgbClr val="3B71CA"/>
                </a:solidFill>
              </a:rPr>
              <a:t>genital ulcers</a:t>
            </a:r>
            <a:r>
              <a:rPr b="1" lang="en">
                <a:solidFill>
                  <a:srgbClr val="DF382C"/>
                </a:solidFill>
              </a:rPr>
              <a:t> </a:t>
            </a:r>
            <a:endParaRPr b="1">
              <a:solidFill>
                <a:srgbClr val="DF382C"/>
              </a:solidFill>
            </a:endParaRPr>
          </a:p>
          <a:p>
            <a:pPr indent="-304800" lvl="0" marL="457200" rtl="0" algn="l">
              <a:spcBef>
                <a:spcPts val="0"/>
              </a:spcBef>
              <a:spcAft>
                <a:spcPts val="0"/>
              </a:spcAft>
              <a:buSzPts val="1200"/>
              <a:buChar char="●"/>
            </a:pPr>
            <a:r>
              <a:rPr lang="en" sz="1200"/>
              <a:t>Likely a contact dermatitis due to high concentrations of foscarnet in urine</a:t>
            </a:r>
            <a:endParaRPr b="1" sz="1200">
              <a:solidFill>
                <a:srgbClr val="DF382C"/>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5" name="Shape 3855"/>
        <p:cNvGrpSpPr/>
        <p:nvPr/>
      </p:nvGrpSpPr>
      <p:grpSpPr>
        <a:xfrm>
          <a:off x="0" y="0"/>
          <a:ext cx="0" cy="0"/>
          <a:chOff x="0" y="0"/>
          <a:chExt cx="0" cy="0"/>
        </a:xfrm>
      </p:grpSpPr>
      <p:pic>
        <p:nvPicPr>
          <p:cNvPr id="3856" name="Google Shape;3856;p140"/>
          <p:cNvPicPr preferRelativeResize="0"/>
          <p:nvPr/>
        </p:nvPicPr>
        <p:blipFill rotWithShape="1">
          <a:blip r:embed="rId3">
            <a:alphaModFix/>
          </a:blip>
          <a:srcRect b="0" l="129" r="0" t="0"/>
          <a:stretch/>
        </p:blipFill>
        <p:spPr>
          <a:xfrm>
            <a:off x="3471950" y="1168050"/>
            <a:ext cx="5672050" cy="3975450"/>
          </a:xfrm>
          <a:prstGeom prst="rect">
            <a:avLst/>
          </a:prstGeom>
          <a:noFill/>
          <a:ln>
            <a:noFill/>
          </a:ln>
        </p:spPr>
      </p:pic>
      <p:sp>
        <p:nvSpPr>
          <p:cNvPr id="3857" name="Google Shape;3857;p140"/>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i="1" lang="en"/>
              <a:t>What if</a:t>
            </a:r>
            <a:r>
              <a:rPr lang="en"/>
              <a:t> the problem is </a:t>
            </a:r>
            <a:r>
              <a:rPr lang="en">
                <a:solidFill>
                  <a:srgbClr val="DF382C"/>
                </a:solidFill>
              </a:rPr>
              <a:t>not </a:t>
            </a:r>
            <a:r>
              <a:rPr lang="en"/>
              <a:t>TK </a:t>
            </a:r>
            <a:r>
              <a:rPr lang="en"/>
              <a:t>deficiency</a:t>
            </a:r>
            <a:r>
              <a:rPr lang="en"/>
              <a:t>?</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1" name="Shape 3861"/>
        <p:cNvGrpSpPr/>
        <p:nvPr/>
      </p:nvGrpSpPr>
      <p:grpSpPr>
        <a:xfrm>
          <a:off x="0" y="0"/>
          <a:ext cx="0" cy="0"/>
          <a:chOff x="0" y="0"/>
          <a:chExt cx="0" cy="0"/>
        </a:xfrm>
      </p:grpSpPr>
      <p:grpSp>
        <p:nvGrpSpPr>
          <p:cNvPr id="3862" name="Google Shape;3862;p141"/>
          <p:cNvGrpSpPr/>
          <p:nvPr/>
        </p:nvGrpSpPr>
        <p:grpSpPr>
          <a:xfrm>
            <a:off x="1332141" y="1387400"/>
            <a:ext cx="7083713" cy="2734950"/>
            <a:chOff x="1332141" y="1387400"/>
            <a:chExt cx="7083713" cy="2734950"/>
          </a:xfrm>
        </p:grpSpPr>
        <p:cxnSp>
          <p:nvCxnSpPr>
            <p:cNvPr id="3863" name="Google Shape;3863;p141"/>
            <p:cNvCxnSpPr/>
            <p:nvPr/>
          </p:nvCxnSpPr>
          <p:spPr>
            <a:xfrm flipH="1" rot="-5400000">
              <a:off x="1376400" y="1400300"/>
              <a:ext cx="1217100" cy="11913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864" name="Google Shape;3864;p141"/>
            <p:cNvCxnSpPr>
              <a:endCxn id="3865" idx="2"/>
            </p:cNvCxnSpPr>
            <p:nvPr/>
          </p:nvCxnSpPr>
          <p:spPr>
            <a:xfrm rot="10800000">
              <a:off x="6400926" y="3403604"/>
              <a:ext cx="0" cy="603600"/>
            </a:xfrm>
            <a:prstGeom prst="straightConnector1">
              <a:avLst/>
            </a:prstGeom>
            <a:noFill/>
            <a:ln cap="flat" cmpd="sng" w="28575">
              <a:solidFill>
                <a:srgbClr val="DF382C"/>
              </a:solidFill>
              <a:prstDash val="solid"/>
              <a:round/>
              <a:headEnd len="med" w="med" type="none"/>
              <a:tailEnd len="med" w="med" type="stealth"/>
            </a:ln>
          </p:spPr>
        </p:cxnSp>
        <p:cxnSp>
          <p:nvCxnSpPr>
            <p:cNvPr id="3866" name="Google Shape;3866;p141"/>
            <p:cNvCxnSpPr/>
            <p:nvPr/>
          </p:nvCxnSpPr>
          <p:spPr>
            <a:xfrm rot="5400000">
              <a:off x="7272625" y="2172050"/>
              <a:ext cx="493200" cy="345900"/>
            </a:xfrm>
            <a:prstGeom prst="bentConnector3">
              <a:avLst>
                <a:gd fmla="val 50000" name="adj1"/>
              </a:avLst>
            </a:prstGeom>
            <a:noFill/>
            <a:ln cap="flat" cmpd="sng" w="28575">
              <a:solidFill>
                <a:srgbClr val="DF382C"/>
              </a:solidFill>
              <a:prstDash val="solid"/>
              <a:round/>
              <a:headEnd len="med" w="med" type="none"/>
              <a:tailEnd len="med" w="med" type="stealth"/>
            </a:ln>
          </p:spPr>
        </p:cxnSp>
        <p:cxnSp>
          <p:nvCxnSpPr>
            <p:cNvPr id="3867" name="Google Shape;3867;p141"/>
            <p:cNvCxnSpPr>
              <a:endCxn id="3868" idx="2"/>
            </p:cNvCxnSpPr>
            <p:nvPr/>
          </p:nvCxnSpPr>
          <p:spPr>
            <a:xfrm flipH="1" rot="5400000">
              <a:off x="7719554" y="3426050"/>
              <a:ext cx="717900" cy="6747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869" name="Google Shape;3869;p141"/>
            <p:cNvCxnSpPr>
              <a:stCxn id="3870" idx="2"/>
            </p:cNvCxnSpPr>
            <p:nvPr/>
          </p:nvCxnSpPr>
          <p:spPr>
            <a:xfrm flipH="1" rot="-5400000">
              <a:off x="4631000" y="1733825"/>
              <a:ext cx="853500" cy="849000"/>
            </a:xfrm>
            <a:prstGeom prst="bentConnector3">
              <a:avLst>
                <a:gd fmla="val 50000" name="adj1"/>
              </a:avLst>
            </a:prstGeom>
            <a:noFill/>
            <a:ln cap="flat" cmpd="sng" w="28575">
              <a:solidFill>
                <a:srgbClr val="1A1A1A"/>
              </a:solidFill>
              <a:prstDash val="solid"/>
              <a:round/>
              <a:headEnd len="med" w="med" type="none"/>
              <a:tailEnd len="med" w="med" type="stealth"/>
            </a:ln>
          </p:spPr>
        </p:cxnSp>
        <p:cxnSp>
          <p:nvCxnSpPr>
            <p:cNvPr id="3871" name="Google Shape;3871;p141"/>
            <p:cNvCxnSpPr>
              <a:stCxn id="3872" idx="0"/>
            </p:cNvCxnSpPr>
            <p:nvPr/>
          </p:nvCxnSpPr>
          <p:spPr>
            <a:xfrm rot="-5400000">
              <a:off x="3691325" y="3474350"/>
              <a:ext cx="463800" cy="194700"/>
            </a:xfrm>
            <a:prstGeom prst="bentConnector3">
              <a:avLst>
                <a:gd fmla="val 50000" name="adj1"/>
              </a:avLst>
            </a:prstGeom>
            <a:noFill/>
            <a:ln cap="flat" cmpd="sng" w="28575">
              <a:solidFill>
                <a:srgbClr val="1A1A1A"/>
              </a:solidFill>
              <a:prstDash val="solid"/>
              <a:round/>
              <a:headEnd len="med" w="med" type="none"/>
              <a:tailEnd len="med" w="med" type="stealth"/>
            </a:ln>
          </p:spPr>
        </p:cxnSp>
        <p:cxnSp>
          <p:nvCxnSpPr>
            <p:cNvPr id="3873" name="Google Shape;3873;p141"/>
            <p:cNvCxnSpPr>
              <a:stCxn id="3874" idx="0"/>
            </p:cNvCxnSpPr>
            <p:nvPr/>
          </p:nvCxnSpPr>
          <p:spPr>
            <a:xfrm rot="-5400000">
              <a:off x="1218441" y="3453375"/>
              <a:ext cx="340800" cy="113400"/>
            </a:xfrm>
            <a:prstGeom prst="bentConnector3">
              <a:avLst>
                <a:gd fmla="val 50000" name="adj1"/>
              </a:avLst>
            </a:prstGeom>
            <a:noFill/>
            <a:ln cap="flat" cmpd="sng" w="28575">
              <a:solidFill>
                <a:srgbClr val="9FA6B2"/>
              </a:solidFill>
              <a:prstDash val="solid"/>
              <a:round/>
              <a:headEnd len="med" w="med" type="none"/>
              <a:tailEnd len="med" w="med" type="stealth"/>
            </a:ln>
          </p:spPr>
        </p:cxnSp>
      </p:grpSp>
      <p:sp>
        <p:nvSpPr>
          <p:cNvPr id="3875" name="Google Shape;3875;p141"/>
          <p:cNvSpPr/>
          <p:nvPr/>
        </p:nvSpPr>
        <p:spPr>
          <a:xfrm>
            <a:off x="7741147" y="2931675"/>
            <a:ext cx="164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76" name="Google Shape;3876;p141"/>
          <p:cNvSpPr/>
          <p:nvPr/>
        </p:nvSpPr>
        <p:spPr>
          <a:xfrm>
            <a:off x="7741147" y="2742700"/>
            <a:ext cx="164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77" name="Google Shape;3877;p141"/>
          <p:cNvSpPr txBox="1"/>
          <p:nvPr/>
        </p:nvSpPr>
        <p:spPr>
          <a:xfrm>
            <a:off x="1128346" y="3061944"/>
            <a:ext cx="614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39</a:t>
            </a:r>
            <a:endParaRPr b="1" sz="1000">
              <a:solidFill>
                <a:srgbClr val="9FA6B2"/>
              </a:solidFill>
              <a:latin typeface="Open Sans"/>
              <a:ea typeface="Open Sans"/>
              <a:cs typeface="Open Sans"/>
              <a:sym typeface="Open Sans"/>
            </a:endParaRPr>
          </a:p>
        </p:txBody>
      </p:sp>
      <p:sp>
        <p:nvSpPr>
          <p:cNvPr id="3878" name="Google Shape;3878;p141"/>
          <p:cNvSpPr txBox="1"/>
          <p:nvPr/>
        </p:nvSpPr>
        <p:spPr>
          <a:xfrm>
            <a:off x="2268112" y="3060675"/>
            <a:ext cx="614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50</a:t>
            </a:r>
            <a:endParaRPr b="1" sz="1000">
              <a:solidFill>
                <a:srgbClr val="9FA6B2"/>
              </a:solidFill>
              <a:latin typeface="Open Sans"/>
              <a:ea typeface="Open Sans"/>
              <a:cs typeface="Open Sans"/>
              <a:sym typeface="Open Sans"/>
            </a:endParaRPr>
          </a:p>
        </p:txBody>
      </p:sp>
      <p:sp>
        <p:nvSpPr>
          <p:cNvPr id="3879" name="Google Shape;3879;p141"/>
          <p:cNvSpPr txBox="1"/>
          <p:nvPr/>
        </p:nvSpPr>
        <p:spPr>
          <a:xfrm>
            <a:off x="3745897" y="3061098"/>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64</a:t>
            </a:r>
            <a:endParaRPr b="1" sz="1000">
              <a:solidFill>
                <a:srgbClr val="9FA6B2"/>
              </a:solidFill>
              <a:latin typeface="Open Sans"/>
              <a:ea typeface="Open Sans"/>
              <a:cs typeface="Open Sans"/>
              <a:sym typeface="Open Sans"/>
            </a:endParaRPr>
          </a:p>
        </p:txBody>
      </p:sp>
      <p:sp>
        <p:nvSpPr>
          <p:cNvPr id="3880" name="Google Shape;3880;p141"/>
          <p:cNvSpPr txBox="1"/>
          <p:nvPr/>
        </p:nvSpPr>
        <p:spPr>
          <a:xfrm>
            <a:off x="5199377" y="3064481"/>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78</a:t>
            </a:r>
            <a:endParaRPr b="1" sz="1000">
              <a:solidFill>
                <a:srgbClr val="9FA6B2"/>
              </a:solidFill>
              <a:latin typeface="Open Sans"/>
              <a:ea typeface="Open Sans"/>
              <a:cs typeface="Open Sans"/>
              <a:sym typeface="Open Sans"/>
            </a:endParaRPr>
          </a:p>
        </p:txBody>
      </p:sp>
      <p:sp>
        <p:nvSpPr>
          <p:cNvPr id="3865" name="Google Shape;3865;p141"/>
          <p:cNvSpPr txBox="1"/>
          <p:nvPr/>
        </p:nvSpPr>
        <p:spPr>
          <a:xfrm>
            <a:off x="6126426" y="3064904"/>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87</a:t>
            </a:r>
            <a:endParaRPr b="1" sz="1000">
              <a:solidFill>
                <a:srgbClr val="9FA6B2"/>
              </a:solidFill>
              <a:latin typeface="Open Sans"/>
              <a:ea typeface="Open Sans"/>
              <a:cs typeface="Open Sans"/>
              <a:sym typeface="Open Sans"/>
            </a:endParaRPr>
          </a:p>
        </p:txBody>
      </p:sp>
      <p:sp>
        <p:nvSpPr>
          <p:cNvPr id="3881" name="Google Shape;3881;p141"/>
          <p:cNvSpPr txBox="1"/>
          <p:nvPr/>
        </p:nvSpPr>
        <p:spPr>
          <a:xfrm>
            <a:off x="7053475" y="3065327"/>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96</a:t>
            </a:r>
            <a:endParaRPr b="1" sz="1000">
              <a:solidFill>
                <a:srgbClr val="9FA6B2"/>
              </a:solidFill>
              <a:latin typeface="Open Sans"/>
              <a:ea typeface="Open Sans"/>
              <a:cs typeface="Open Sans"/>
              <a:sym typeface="Open Sans"/>
            </a:endParaRPr>
          </a:p>
        </p:txBody>
      </p:sp>
      <p:sp>
        <p:nvSpPr>
          <p:cNvPr id="3868" name="Google Shape;3868;p141"/>
          <p:cNvSpPr txBox="1"/>
          <p:nvPr/>
        </p:nvSpPr>
        <p:spPr>
          <a:xfrm>
            <a:off x="7466654" y="3065750"/>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100</a:t>
            </a:r>
            <a:endParaRPr b="1" sz="1000">
              <a:solidFill>
                <a:srgbClr val="9FA6B2"/>
              </a:solidFill>
              <a:latin typeface="Open Sans"/>
              <a:ea typeface="Open Sans"/>
              <a:cs typeface="Open Sans"/>
              <a:sym typeface="Open Sans"/>
            </a:endParaRPr>
          </a:p>
        </p:txBody>
      </p:sp>
      <p:sp>
        <p:nvSpPr>
          <p:cNvPr id="3882" name="Google Shape;3882;p141"/>
          <p:cNvSpPr/>
          <p:nvPr/>
        </p:nvSpPr>
        <p:spPr>
          <a:xfrm>
            <a:off x="1430793" y="2931675"/>
            <a:ext cx="281400" cy="146700"/>
          </a:xfrm>
          <a:prstGeom prst="rect">
            <a:avLst/>
          </a:prstGeom>
          <a:solidFill>
            <a:srgbClr val="3B71CA">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83" name="Google Shape;3883;p141"/>
          <p:cNvSpPr/>
          <p:nvPr/>
        </p:nvSpPr>
        <p:spPr>
          <a:xfrm>
            <a:off x="6602107" y="2931681"/>
            <a:ext cx="6534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latin typeface="Open Sans"/>
                <a:ea typeface="Open Sans"/>
                <a:cs typeface="Open Sans"/>
                <a:sym typeface="Open Sans"/>
              </a:rPr>
              <a:t>FC</a:t>
            </a:r>
            <a:endParaRPr b="1">
              <a:solidFill>
                <a:schemeClr val="lt1"/>
              </a:solidFill>
              <a:latin typeface="Open Sans"/>
              <a:ea typeface="Open Sans"/>
              <a:cs typeface="Open Sans"/>
              <a:sym typeface="Open Sans"/>
            </a:endParaRPr>
          </a:p>
        </p:txBody>
      </p:sp>
      <p:sp>
        <p:nvSpPr>
          <p:cNvPr id="3884" name="Google Shape;3884;p141"/>
          <p:cNvSpPr/>
          <p:nvPr/>
        </p:nvSpPr>
        <p:spPr>
          <a:xfrm>
            <a:off x="7255265" y="2931675"/>
            <a:ext cx="485700" cy="146700"/>
          </a:xfrm>
          <a:prstGeom prst="rect">
            <a:avLst/>
          </a:prstGeom>
          <a:solidFill>
            <a:srgbClr val="3B71CA">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85" name="Google Shape;3885;p141"/>
          <p:cNvSpPr/>
          <p:nvPr/>
        </p:nvSpPr>
        <p:spPr>
          <a:xfrm>
            <a:off x="4020566" y="2931681"/>
            <a:ext cx="281400" cy="146700"/>
          </a:xfrm>
          <a:prstGeom prst="rect">
            <a:avLst/>
          </a:prstGeom>
          <a:solidFill>
            <a:srgbClr val="3B71CA">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886" name="Google Shape;3886;p141"/>
          <p:cNvSpPr/>
          <p:nvPr/>
        </p:nvSpPr>
        <p:spPr>
          <a:xfrm>
            <a:off x="1433788" y="2742706"/>
            <a:ext cx="1141500" cy="146700"/>
          </a:xfrm>
          <a:prstGeom prst="rect">
            <a:avLst/>
          </a:prstGeom>
          <a:solidFill>
            <a:srgbClr val="14A44D">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solidFill>
                <a:schemeClr val="dk2"/>
              </a:solidFill>
              <a:latin typeface="Open Sans"/>
              <a:ea typeface="Open Sans"/>
              <a:cs typeface="Open Sans"/>
              <a:sym typeface="Open Sans"/>
            </a:endParaRPr>
          </a:p>
        </p:txBody>
      </p:sp>
      <p:sp>
        <p:nvSpPr>
          <p:cNvPr id="3887" name="Google Shape;3887;p141"/>
          <p:cNvSpPr/>
          <p:nvPr/>
        </p:nvSpPr>
        <p:spPr>
          <a:xfrm>
            <a:off x="2573043" y="2742700"/>
            <a:ext cx="5168100" cy="146700"/>
          </a:xfrm>
          <a:prstGeom prst="rect">
            <a:avLst/>
          </a:prstGeom>
          <a:solidFill>
            <a:srgbClr val="B03D50">
              <a:alpha val="5000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solidFill>
                <a:schemeClr val="lt1"/>
              </a:solidFill>
              <a:latin typeface="Open Sans"/>
              <a:ea typeface="Open Sans"/>
              <a:cs typeface="Open Sans"/>
              <a:sym typeface="Open Sans"/>
            </a:endParaRPr>
          </a:p>
        </p:txBody>
      </p:sp>
      <p:cxnSp>
        <p:nvCxnSpPr>
          <p:cNvPr id="3888" name="Google Shape;3888;p141"/>
          <p:cNvCxnSpPr/>
          <p:nvPr/>
        </p:nvCxnSpPr>
        <p:spPr>
          <a:xfrm rot="5400000">
            <a:off x="1212190" y="2907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889" name="Google Shape;3889;p141"/>
          <p:cNvCxnSpPr/>
          <p:nvPr/>
        </p:nvCxnSpPr>
        <p:spPr>
          <a:xfrm rot="5400000">
            <a:off x="2348790" y="2905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890" name="Google Shape;3890;p141"/>
          <p:cNvCxnSpPr/>
          <p:nvPr/>
        </p:nvCxnSpPr>
        <p:spPr>
          <a:xfrm rot="5400000">
            <a:off x="3793896" y="2905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891" name="Google Shape;3891;p141"/>
          <p:cNvCxnSpPr/>
          <p:nvPr/>
        </p:nvCxnSpPr>
        <p:spPr>
          <a:xfrm rot="5400000">
            <a:off x="5247376" y="2909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892" name="Google Shape;3892;p141"/>
          <p:cNvCxnSpPr/>
          <p:nvPr/>
        </p:nvCxnSpPr>
        <p:spPr>
          <a:xfrm rot="5400000">
            <a:off x="6174425" y="2909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893" name="Google Shape;3893;p141"/>
          <p:cNvCxnSpPr/>
          <p:nvPr/>
        </p:nvCxnSpPr>
        <p:spPr>
          <a:xfrm rot="5400000">
            <a:off x="7105968" y="2910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894" name="Google Shape;3894;p141"/>
          <p:cNvCxnSpPr/>
          <p:nvPr/>
        </p:nvCxnSpPr>
        <p:spPr>
          <a:xfrm rot="5400000">
            <a:off x="7514654" y="2910900"/>
            <a:ext cx="453000" cy="0"/>
          </a:xfrm>
          <a:prstGeom prst="straightConnector1">
            <a:avLst/>
          </a:prstGeom>
          <a:noFill/>
          <a:ln cap="flat" cmpd="sng" w="9525">
            <a:solidFill>
              <a:schemeClr val="dk2"/>
            </a:solidFill>
            <a:prstDash val="solid"/>
            <a:round/>
            <a:headEnd len="med" w="med" type="none"/>
            <a:tailEnd len="med" w="med" type="none"/>
          </a:ln>
        </p:spPr>
      </p:cxnSp>
      <p:sp>
        <p:nvSpPr>
          <p:cNvPr id="3895" name="Google Shape;3895;p141"/>
          <p:cNvSpPr/>
          <p:nvPr/>
        </p:nvSpPr>
        <p:spPr>
          <a:xfrm>
            <a:off x="1712236" y="2931681"/>
            <a:ext cx="2308200" cy="146700"/>
          </a:xfrm>
          <a:prstGeom prst="rect">
            <a:avLst/>
          </a:prstGeom>
          <a:solidFill>
            <a:srgbClr val="54B4D3">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Open Sans"/>
                <a:ea typeface="Open Sans"/>
                <a:cs typeface="Open Sans"/>
                <a:sym typeface="Open Sans"/>
              </a:rPr>
              <a:t> PPx valacyclovir</a:t>
            </a:r>
            <a:endParaRPr>
              <a:solidFill>
                <a:schemeClr val="dk2"/>
              </a:solidFill>
              <a:latin typeface="Open Sans"/>
              <a:ea typeface="Open Sans"/>
              <a:cs typeface="Open Sans"/>
              <a:sym typeface="Open Sans"/>
            </a:endParaRPr>
          </a:p>
        </p:txBody>
      </p:sp>
      <p:sp>
        <p:nvSpPr>
          <p:cNvPr id="3896" name="Google Shape;3896;p141"/>
          <p:cNvSpPr/>
          <p:nvPr/>
        </p:nvSpPr>
        <p:spPr>
          <a:xfrm>
            <a:off x="5748376" y="2931681"/>
            <a:ext cx="857400" cy="146700"/>
          </a:xfrm>
          <a:prstGeom prst="rect">
            <a:avLst/>
          </a:prstGeom>
          <a:solidFill>
            <a:srgbClr val="3B71CA">
              <a:alpha val="5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Open Sans"/>
                <a:ea typeface="Open Sans"/>
                <a:cs typeface="Open Sans"/>
                <a:sym typeface="Open Sans"/>
              </a:rPr>
              <a:t>V</a:t>
            </a:r>
            <a:r>
              <a:rPr lang="en" sz="1000">
                <a:solidFill>
                  <a:schemeClr val="dk2"/>
                </a:solidFill>
                <a:latin typeface="Open Sans"/>
                <a:ea typeface="Open Sans"/>
                <a:cs typeface="Open Sans"/>
                <a:sym typeface="Open Sans"/>
              </a:rPr>
              <a:t>alacyc</a:t>
            </a:r>
            <a:endParaRPr sz="1000">
              <a:solidFill>
                <a:schemeClr val="dk2"/>
              </a:solidFill>
              <a:latin typeface="Open Sans"/>
              <a:ea typeface="Open Sans"/>
              <a:cs typeface="Open Sans"/>
              <a:sym typeface="Open Sans"/>
            </a:endParaRPr>
          </a:p>
        </p:txBody>
      </p:sp>
      <p:pic>
        <p:nvPicPr>
          <p:cNvPr id="3897" name="Google Shape;3897;p141" title="W14_D96_lip.png"/>
          <p:cNvPicPr preferRelativeResize="0"/>
          <p:nvPr/>
        </p:nvPicPr>
        <p:blipFill>
          <a:blip r:embed="rId3">
            <a:alphaModFix/>
          </a:blip>
          <a:stretch>
            <a:fillRect/>
          </a:stretch>
        </p:blipFill>
        <p:spPr>
          <a:xfrm>
            <a:off x="6400925" y="120975"/>
            <a:ext cx="2571950" cy="2154127"/>
          </a:xfrm>
          <a:prstGeom prst="rect">
            <a:avLst/>
          </a:prstGeom>
          <a:noFill/>
          <a:ln cap="flat" cmpd="sng" w="19050">
            <a:solidFill>
              <a:srgbClr val="DF382C"/>
            </a:solidFill>
            <a:prstDash val="solid"/>
            <a:round/>
            <a:headEnd len="sm" w="sm" type="none"/>
            <a:tailEnd len="sm" w="sm" type="none"/>
          </a:ln>
        </p:spPr>
      </p:pic>
      <p:pic>
        <p:nvPicPr>
          <p:cNvPr id="3898" name="Google Shape;3898;p141" title="W13_D87_lip.png"/>
          <p:cNvPicPr preferRelativeResize="0"/>
          <p:nvPr/>
        </p:nvPicPr>
        <p:blipFill>
          <a:blip r:embed="rId4">
            <a:alphaModFix/>
          </a:blip>
          <a:stretch>
            <a:fillRect/>
          </a:stretch>
        </p:blipFill>
        <p:spPr>
          <a:xfrm>
            <a:off x="5448254" y="3680471"/>
            <a:ext cx="1925351" cy="1427329"/>
          </a:xfrm>
          <a:prstGeom prst="rect">
            <a:avLst/>
          </a:prstGeom>
          <a:noFill/>
          <a:ln cap="flat" cmpd="sng" w="19050">
            <a:solidFill>
              <a:srgbClr val="DF382C"/>
            </a:solidFill>
            <a:prstDash val="solid"/>
            <a:round/>
            <a:headEnd len="sm" w="sm" type="none"/>
            <a:tailEnd len="sm" w="sm" type="none"/>
          </a:ln>
        </p:spPr>
      </p:pic>
      <p:pic>
        <p:nvPicPr>
          <p:cNvPr id="3870" name="Google Shape;3870;p141" title="W12_D78_lip.png"/>
          <p:cNvPicPr preferRelativeResize="0"/>
          <p:nvPr/>
        </p:nvPicPr>
        <p:blipFill>
          <a:blip r:embed="rId5">
            <a:alphaModFix amt="66000"/>
          </a:blip>
          <a:stretch>
            <a:fillRect/>
          </a:stretch>
        </p:blipFill>
        <p:spPr>
          <a:xfrm>
            <a:off x="3140075" y="120975"/>
            <a:ext cx="2986349" cy="1610600"/>
          </a:xfrm>
          <a:prstGeom prst="rect">
            <a:avLst/>
          </a:prstGeom>
          <a:noFill/>
          <a:ln>
            <a:noFill/>
          </a:ln>
        </p:spPr>
      </p:pic>
      <p:pic>
        <p:nvPicPr>
          <p:cNvPr id="3872" name="Google Shape;3872;p141" title="W10_D64_lip.png"/>
          <p:cNvPicPr preferRelativeResize="0"/>
          <p:nvPr/>
        </p:nvPicPr>
        <p:blipFill rotWithShape="1">
          <a:blip r:embed="rId6">
            <a:alphaModFix amt="66000"/>
          </a:blip>
          <a:srcRect b="14929" l="0" r="0" t="0"/>
          <a:stretch/>
        </p:blipFill>
        <p:spPr>
          <a:xfrm>
            <a:off x="2714913" y="3803600"/>
            <a:ext cx="2221924" cy="1245725"/>
          </a:xfrm>
          <a:prstGeom prst="rect">
            <a:avLst/>
          </a:prstGeom>
          <a:noFill/>
          <a:ln>
            <a:noFill/>
          </a:ln>
        </p:spPr>
      </p:pic>
      <p:pic>
        <p:nvPicPr>
          <p:cNvPr id="3874" name="Google Shape;3874;p141" title="W06_D39_lip.png"/>
          <p:cNvPicPr preferRelativeResize="0"/>
          <p:nvPr/>
        </p:nvPicPr>
        <p:blipFill>
          <a:blip r:embed="rId7">
            <a:alphaModFix amt="33000"/>
          </a:blip>
          <a:stretch>
            <a:fillRect/>
          </a:stretch>
        </p:blipFill>
        <p:spPr>
          <a:xfrm>
            <a:off x="291707" y="3680475"/>
            <a:ext cx="2080867" cy="1368850"/>
          </a:xfrm>
          <a:prstGeom prst="rect">
            <a:avLst/>
          </a:prstGeom>
          <a:noFill/>
          <a:ln>
            <a:noFill/>
          </a:ln>
        </p:spPr>
      </p:pic>
      <p:cxnSp>
        <p:nvCxnSpPr>
          <p:cNvPr id="3899" name="Google Shape;3899;p141"/>
          <p:cNvCxnSpPr/>
          <p:nvPr/>
        </p:nvCxnSpPr>
        <p:spPr>
          <a:xfrm rot="10800000">
            <a:off x="6756925" y="2501825"/>
            <a:ext cx="397200" cy="211500"/>
          </a:xfrm>
          <a:prstGeom prst="bentConnector3">
            <a:avLst>
              <a:gd fmla="val -302" name="adj1"/>
            </a:avLst>
          </a:prstGeom>
          <a:noFill/>
          <a:ln cap="flat" cmpd="sng" w="9525">
            <a:solidFill>
              <a:schemeClr val="dk2"/>
            </a:solidFill>
            <a:prstDash val="solid"/>
            <a:round/>
            <a:headEnd len="med" w="med" type="stealth"/>
            <a:tailEnd len="med" w="med" type="none"/>
          </a:ln>
        </p:spPr>
      </p:cxnSp>
      <p:sp>
        <p:nvSpPr>
          <p:cNvPr id="3900" name="Google Shape;3900;p141"/>
          <p:cNvSpPr txBox="1"/>
          <p:nvPr/>
        </p:nvSpPr>
        <p:spPr>
          <a:xfrm>
            <a:off x="5578473" y="2266825"/>
            <a:ext cx="12189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900">
                <a:solidFill>
                  <a:srgbClr val="DF382C"/>
                </a:solidFill>
                <a:latin typeface="Open Sans"/>
                <a:ea typeface="Open Sans"/>
                <a:cs typeface="Open Sans"/>
                <a:sym typeface="Open Sans"/>
              </a:rPr>
              <a:t>Lip unimproved</a:t>
            </a:r>
            <a:endParaRPr b="1" sz="900">
              <a:solidFill>
                <a:srgbClr val="DF382C"/>
              </a:solidFill>
              <a:latin typeface="Open Sans"/>
              <a:ea typeface="Open Sans"/>
              <a:cs typeface="Open Sans"/>
              <a:sym typeface="Open Sans"/>
            </a:endParaRPr>
          </a:p>
          <a:p>
            <a:pPr indent="0" lvl="0" marL="0" rtl="0" algn="r">
              <a:spcBef>
                <a:spcPts val="0"/>
              </a:spcBef>
              <a:spcAft>
                <a:spcPts val="0"/>
              </a:spcAft>
              <a:buNone/>
            </a:pPr>
            <a:r>
              <a:rPr b="1" lang="en" sz="900">
                <a:solidFill>
                  <a:srgbClr val="1A1A1A"/>
                </a:solidFill>
                <a:latin typeface="Open Sans"/>
                <a:ea typeface="Open Sans"/>
                <a:cs typeface="Open Sans"/>
                <a:sym typeface="Open Sans"/>
              </a:rPr>
              <a:t>at day 7 </a:t>
            </a:r>
            <a:r>
              <a:rPr lang="en" sz="900">
                <a:solidFill>
                  <a:srgbClr val="1A1A1A"/>
                </a:solidFill>
                <a:latin typeface="Open Sans"/>
                <a:ea typeface="Open Sans"/>
                <a:cs typeface="Open Sans"/>
                <a:sym typeface="Open Sans"/>
              </a:rPr>
              <a:t>-and- AKI</a:t>
            </a:r>
            <a:endParaRPr sz="900">
              <a:solidFill>
                <a:srgbClr val="1A1A1A"/>
              </a:solidFill>
              <a:latin typeface="Open Sans"/>
              <a:ea typeface="Open Sans"/>
              <a:cs typeface="Open Sans"/>
              <a:sym typeface="Open Sans"/>
            </a:endParaRPr>
          </a:p>
        </p:txBody>
      </p:sp>
      <p:sp>
        <p:nvSpPr>
          <p:cNvPr id="3901" name="Google Shape;3901;p141"/>
          <p:cNvSpPr/>
          <p:nvPr/>
        </p:nvSpPr>
        <p:spPr>
          <a:xfrm>
            <a:off x="4302010" y="2931675"/>
            <a:ext cx="1446600" cy="146700"/>
          </a:xfrm>
          <a:prstGeom prst="rect">
            <a:avLst/>
          </a:prstGeom>
          <a:solidFill>
            <a:srgbClr val="896110">
              <a:alpha val="4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dk2"/>
                </a:solidFill>
                <a:latin typeface="Open Sans"/>
                <a:ea typeface="Open Sans"/>
                <a:cs typeface="Open Sans"/>
                <a:sym typeface="Open Sans"/>
              </a:rPr>
              <a:t>Foscarnet</a:t>
            </a:r>
            <a:endParaRPr sz="1100">
              <a:solidFill>
                <a:schemeClr val="dk2"/>
              </a:solidFill>
              <a:latin typeface="Open Sans"/>
              <a:ea typeface="Open Sans"/>
              <a:cs typeface="Open Sans"/>
              <a:sym typeface="Open Sans"/>
            </a:endParaRPr>
          </a:p>
        </p:txBody>
      </p:sp>
      <p:sp>
        <p:nvSpPr>
          <p:cNvPr id="3902" name="Google Shape;3902;p141"/>
          <p:cNvSpPr/>
          <p:nvPr/>
        </p:nvSpPr>
        <p:spPr>
          <a:xfrm>
            <a:off x="1161050" y="1335475"/>
            <a:ext cx="549000" cy="39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03" name="Google Shape;3903;p141"/>
          <p:cNvSpPr/>
          <p:nvPr/>
        </p:nvSpPr>
        <p:spPr>
          <a:xfrm>
            <a:off x="8144175" y="3862075"/>
            <a:ext cx="549000" cy="39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904" name="Google Shape;3904;p141" title="W15_D100_EARLOBE.png"/>
          <p:cNvPicPr preferRelativeResize="0"/>
          <p:nvPr/>
        </p:nvPicPr>
        <p:blipFill>
          <a:blip r:embed="rId8">
            <a:alphaModFix amt="33000"/>
          </a:blip>
          <a:stretch>
            <a:fillRect/>
          </a:stretch>
        </p:blipFill>
        <p:spPr>
          <a:xfrm>
            <a:off x="7788275" y="3862075"/>
            <a:ext cx="1260801" cy="1245725"/>
          </a:xfrm>
          <a:prstGeom prst="rect">
            <a:avLst/>
          </a:prstGeom>
          <a:noFill/>
          <a:ln>
            <a:noFill/>
          </a:ln>
        </p:spPr>
      </p:pic>
      <p:pic>
        <p:nvPicPr>
          <p:cNvPr id="3905" name="Google Shape;3905;p141" title="W08_D50_lip.png"/>
          <p:cNvPicPr preferRelativeResize="0"/>
          <p:nvPr/>
        </p:nvPicPr>
        <p:blipFill>
          <a:blip r:embed="rId9">
            <a:alphaModFix amt="33000"/>
          </a:blip>
          <a:stretch>
            <a:fillRect/>
          </a:stretch>
        </p:blipFill>
        <p:spPr>
          <a:xfrm>
            <a:off x="17499" y="304250"/>
            <a:ext cx="2742700" cy="14273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9" name="Shape 3909"/>
        <p:cNvGrpSpPr/>
        <p:nvPr/>
      </p:nvGrpSpPr>
      <p:grpSpPr>
        <a:xfrm>
          <a:off x="0" y="0"/>
          <a:ext cx="0" cy="0"/>
          <a:chOff x="0" y="0"/>
          <a:chExt cx="0" cy="0"/>
        </a:xfrm>
      </p:grpSpPr>
      <p:sp>
        <p:nvSpPr>
          <p:cNvPr id="3910" name="Google Shape;3910;p14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if the problem is </a:t>
            </a:r>
            <a:r>
              <a:rPr i="1" lang="en"/>
              <a:t>not </a:t>
            </a:r>
            <a:r>
              <a:rPr lang="en"/>
              <a:t>TK deficiency?</a:t>
            </a:r>
            <a:endParaRPr/>
          </a:p>
        </p:txBody>
      </p:sp>
      <p:sp>
        <p:nvSpPr>
          <p:cNvPr id="3911" name="Google Shape;3911;p142"/>
          <p:cNvSpPr txBox="1"/>
          <p:nvPr>
            <p:ph idx="1" type="body"/>
          </p:nvPr>
        </p:nvSpPr>
        <p:spPr>
          <a:xfrm>
            <a:off x="729450" y="1393075"/>
            <a:ext cx="33762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TK deficiency is the most common reason for acyclovir </a:t>
            </a:r>
            <a:r>
              <a:rPr lang="en"/>
              <a:t>resistance </a:t>
            </a:r>
            <a:r>
              <a:rPr lang="en"/>
              <a:t>[</a:t>
            </a:r>
            <a:r>
              <a:rPr b="1" lang="en">
                <a:solidFill>
                  <a:schemeClr val="hlink"/>
                </a:solidFill>
                <a:uFill>
                  <a:noFill/>
                </a:uFill>
                <a:hlinkClick r:id="rId3"/>
              </a:rPr>
              <a:t>2</a:t>
            </a:r>
            <a:r>
              <a:rPr lang="en"/>
              <a:t>]</a:t>
            </a:r>
            <a:endParaRPr/>
          </a:p>
          <a:p>
            <a:pPr indent="-311150" lvl="0" marL="457200" rtl="0" algn="l">
              <a:spcBef>
                <a:spcPts val="1200"/>
              </a:spcBef>
              <a:spcAft>
                <a:spcPts val="0"/>
              </a:spcAft>
              <a:buSzPts val="1300"/>
              <a:buChar char="●"/>
            </a:pPr>
            <a:r>
              <a:rPr lang="en"/>
              <a:t>But this is not the only reason</a:t>
            </a:r>
            <a:endParaRPr/>
          </a:p>
        </p:txBody>
      </p:sp>
      <p:sp>
        <p:nvSpPr>
          <p:cNvPr id="3912" name="Google Shape;3912;p142"/>
          <p:cNvSpPr/>
          <p:nvPr/>
        </p:nvSpPr>
        <p:spPr>
          <a:xfrm>
            <a:off x="6585875" y="112642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13" name="Google Shape;3913;p142"/>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nvGrpSpPr>
          <p:cNvPr id="3914" name="Google Shape;3914;p142"/>
          <p:cNvGrpSpPr/>
          <p:nvPr/>
        </p:nvGrpSpPr>
        <p:grpSpPr>
          <a:xfrm>
            <a:off x="4105802" y="1550620"/>
            <a:ext cx="5038599" cy="3593093"/>
            <a:chOff x="3464786" y="1093575"/>
            <a:chExt cx="5679214" cy="4049925"/>
          </a:xfrm>
        </p:grpSpPr>
        <p:pic>
          <p:nvPicPr>
            <p:cNvPr id="3915" name="Google Shape;3915;p142" title="HSV_part 1.png"/>
            <p:cNvPicPr preferRelativeResize="0"/>
            <p:nvPr/>
          </p:nvPicPr>
          <p:blipFill>
            <a:blip r:embed="rId4">
              <a:alphaModFix/>
            </a:blip>
            <a:stretch>
              <a:fillRect/>
            </a:stretch>
          </p:blipFill>
          <p:spPr>
            <a:xfrm>
              <a:off x="3464786" y="1168050"/>
              <a:ext cx="5679214" cy="3975450"/>
            </a:xfrm>
            <a:prstGeom prst="rect">
              <a:avLst/>
            </a:prstGeom>
            <a:noFill/>
            <a:ln>
              <a:noFill/>
            </a:ln>
          </p:spPr>
        </p:pic>
        <p:sp>
          <p:nvSpPr>
            <p:cNvPr id="3916" name="Google Shape;3916;p142"/>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17" name="Google Shape;3917;p142"/>
            <p:cNvSpPr/>
            <p:nvPr/>
          </p:nvSpPr>
          <p:spPr>
            <a:xfrm>
              <a:off x="5452000" y="10935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18" name="Google Shape;3918;p142"/>
            <p:cNvSpPr/>
            <p:nvPr/>
          </p:nvSpPr>
          <p:spPr>
            <a:xfrm>
              <a:off x="6565725" y="1093575"/>
              <a:ext cx="18525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6"/>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Heme onc clinic</a:t>
            </a:r>
            <a:r>
              <a:rPr lang="en"/>
              <a:t>: </a:t>
            </a:r>
            <a:r>
              <a:rPr b="1" lang="en">
                <a:solidFill>
                  <a:srgbClr val="896110"/>
                </a:solidFill>
              </a:rPr>
              <a:t>Skin biopsy</a:t>
            </a:r>
            <a:r>
              <a:rPr lang="en"/>
              <a:t> of arm to evaluate for cGVHD</a:t>
            </a:r>
            <a:endParaRPr>
              <a:solidFill>
                <a:srgbClr val="858585"/>
              </a:solidFill>
            </a:endParaRPr>
          </a:p>
          <a:p>
            <a:pPr indent="0" lvl="0" marL="0" rtl="0" algn="l">
              <a:spcBef>
                <a:spcPts val="1200"/>
              </a:spcBef>
              <a:spcAft>
                <a:spcPts val="1200"/>
              </a:spcAft>
              <a:buNone/>
            </a:pPr>
            <a:r>
              <a:rPr lang="en"/>
              <a:t>No medication changes made</a:t>
            </a:r>
            <a:endParaRPr b="1"/>
          </a:p>
        </p:txBody>
      </p:sp>
      <p:sp>
        <p:nvSpPr>
          <p:cNvPr id="320" name="Google Shape;320;p26"/>
          <p:cNvSpPr/>
          <p:nvPr/>
        </p:nvSpPr>
        <p:spPr>
          <a:xfrm>
            <a:off x="542675" y="2623275"/>
            <a:ext cx="4044300" cy="2261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lang="en" sz="1200">
                <a:solidFill>
                  <a:schemeClr val="dk2"/>
                </a:solidFill>
                <a:latin typeface="PT Sans Narrow"/>
                <a:ea typeface="PT Sans Narrow"/>
                <a:cs typeface="PT Sans Narrow"/>
                <a:sym typeface="PT Sans Narrow"/>
              </a:rPr>
              <a:t>Mild </a:t>
            </a:r>
            <a:r>
              <a:rPr b="1" lang="en" sz="1200">
                <a:solidFill>
                  <a:schemeClr val="dk2"/>
                </a:solidFill>
                <a:latin typeface="PT Sans Narrow"/>
                <a:ea typeface="PT Sans Narrow"/>
                <a:cs typeface="PT Sans Narrow"/>
                <a:sym typeface="PT Sans Narrow"/>
              </a:rPr>
              <a:t>subacute spongiotic dermatitis</a:t>
            </a:r>
            <a:r>
              <a:rPr lang="en" sz="1200">
                <a:solidFill>
                  <a:schemeClr val="dk2"/>
                </a:solidFill>
                <a:latin typeface="PT Sans Narrow"/>
                <a:ea typeface="PT Sans Narrow"/>
                <a:cs typeface="PT Sans Narrow"/>
                <a:sym typeface="PT Sans Narrow"/>
              </a:rPr>
              <a:t> with </a:t>
            </a:r>
            <a:r>
              <a:rPr b="1" lang="en" sz="1200">
                <a:solidFill>
                  <a:schemeClr val="dk2"/>
                </a:solidFill>
                <a:latin typeface="PT Sans Narrow"/>
                <a:ea typeface="PT Sans Narrow"/>
                <a:cs typeface="PT Sans Narrow"/>
                <a:sym typeface="PT Sans Narrow"/>
              </a:rPr>
              <a:t>superficial </a:t>
            </a:r>
            <a:r>
              <a:rPr b="1" lang="en" sz="1200">
                <a:solidFill>
                  <a:srgbClr val="3B71CA"/>
                </a:solidFill>
                <a:latin typeface="PT Sans Narrow"/>
                <a:ea typeface="PT Sans Narrow"/>
                <a:cs typeface="PT Sans Narrow"/>
                <a:sym typeface="PT Sans Narrow"/>
              </a:rPr>
              <a:t>lymphomononuclear cell infiltrates</a:t>
            </a:r>
            <a:r>
              <a:rPr lang="en" sz="1200">
                <a:solidFill>
                  <a:schemeClr val="dk2"/>
                </a:solidFill>
                <a:latin typeface="PT Sans Narrow"/>
                <a:ea typeface="PT Sans Narrow"/>
                <a:cs typeface="PT Sans Narrow"/>
                <a:sym typeface="PT Sans Narrow"/>
              </a:rPr>
              <a:t> </a:t>
            </a:r>
            <a:r>
              <a:rPr lang="en" sz="1200">
                <a:solidFill>
                  <a:srgbClr val="858585"/>
                </a:solidFill>
                <a:latin typeface="PT Sans Narrow"/>
                <a:ea typeface="PT Sans Narrow"/>
                <a:cs typeface="PT Sans Narrow"/>
                <a:sym typeface="PT Sans Narrow"/>
              </a:rPr>
              <a:t>with </a:t>
            </a:r>
            <a:r>
              <a:rPr b="1" lang="en" sz="1200">
                <a:solidFill>
                  <a:srgbClr val="858585"/>
                </a:solidFill>
                <a:latin typeface="PT Sans Narrow"/>
                <a:ea typeface="PT Sans Narrow"/>
                <a:cs typeface="PT Sans Narrow"/>
                <a:sym typeface="PT Sans Narrow"/>
              </a:rPr>
              <a:t>occasional eosinophils</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100">
              <a:solidFill>
                <a:srgbClr val="1A1A1A"/>
              </a:solidFill>
              <a:latin typeface="PT Sans"/>
              <a:ea typeface="PT Sans"/>
              <a:cs typeface="PT Sans"/>
              <a:sym typeface="PT Sans"/>
            </a:endParaRPr>
          </a:p>
          <a:p>
            <a:pPr indent="0" lvl="0" marL="0" rtl="0" algn="l">
              <a:spcBef>
                <a:spcPts val="0"/>
              </a:spcBef>
              <a:spcAft>
                <a:spcPts val="0"/>
              </a:spcAft>
              <a:buNone/>
            </a:pPr>
            <a:r>
              <a:rPr lang="en" sz="1100">
                <a:solidFill>
                  <a:srgbClr val="1A1A1A"/>
                </a:solidFill>
                <a:latin typeface="PT Sans"/>
                <a:ea typeface="PT Sans"/>
                <a:cs typeface="PT Sans"/>
                <a:sym typeface="PT Sans"/>
              </a:rPr>
              <a:t>The </a:t>
            </a:r>
            <a:r>
              <a:rPr b="1" lang="en" sz="1100">
                <a:solidFill>
                  <a:srgbClr val="1A1A1A"/>
                </a:solidFill>
                <a:latin typeface="PT Sans"/>
                <a:ea typeface="PT Sans"/>
                <a:cs typeface="PT Sans"/>
                <a:sym typeface="PT Sans"/>
              </a:rPr>
              <a:t>lymphomononuclear cell </a:t>
            </a:r>
            <a:r>
              <a:rPr b="1" lang="en" sz="1100">
                <a:solidFill>
                  <a:srgbClr val="3B71CA"/>
                </a:solidFill>
                <a:latin typeface="PT Sans"/>
                <a:ea typeface="PT Sans"/>
                <a:cs typeface="PT Sans"/>
                <a:sym typeface="PT Sans"/>
              </a:rPr>
              <a:t>infiltrate is particularly sparse</a:t>
            </a:r>
            <a:r>
              <a:rPr lang="en" sz="1100">
                <a:solidFill>
                  <a:srgbClr val="1A1A1A"/>
                </a:solidFill>
                <a:latin typeface="PT Sans"/>
                <a:ea typeface="PT Sans"/>
                <a:cs typeface="PT Sans"/>
                <a:sym typeface="PT Sans"/>
              </a:rPr>
              <a:t> raising </a:t>
            </a:r>
            <a:r>
              <a:rPr b="1" lang="en" sz="1100" u="sng">
                <a:solidFill>
                  <a:srgbClr val="1A1A1A"/>
                </a:solidFill>
                <a:latin typeface="PT Sans"/>
                <a:ea typeface="PT Sans"/>
                <a:cs typeface="PT Sans"/>
                <a:sym typeface="PT Sans"/>
              </a:rPr>
              <a:t>significant doubt</a:t>
            </a:r>
            <a:r>
              <a:rPr b="1" lang="en" sz="1100">
                <a:solidFill>
                  <a:srgbClr val="1A1A1A"/>
                </a:solidFill>
                <a:latin typeface="PT Sans"/>
                <a:ea typeface="PT Sans"/>
                <a:cs typeface="PT Sans"/>
                <a:sym typeface="PT Sans"/>
              </a:rPr>
              <a:t> for the possibility of </a:t>
            </a:r>
            <a:r>
              <a:rPr b="1" lang="en" sz="1100">
                <a:solidFill>
                  <a:srgbClr val="3B71CA"/>
                </a:solidFill>
                <a:latin typeface="PT Sans"/>
                <a:ea typeface="PT Sans"/>
                <a:cs typeface="PT Sans"/>
                <a:sym typeface="PT Sans"/>
              </a:rPr>
              <a:t>leukemia cutis</a:t>
            </a:r>
            <a:r>
              <a:rPr lang="en" sz="1100">
                <a:solidFill>
                  <a:srgbClr val="1A1A1A"/>
                </a:solidFill>
                <a:latin typeface="PT Sans"/>
                <a:ea typeface="PT Sans"/>
                <a:cs typeface="PT Sans"/>
                <a:sym typeface="PT Sans"/>
              </a:rPr>
              <a:t>. Migration of lymphocytes into the epidermis is focal and minimal likely to be a feature of lymphocytic spongiosis rather than epidermotropism </a:t>
            </a:r>
            <a:r>
              <a:rPr lang="en" sz="1100">
                <a:solidFill>
                  <a:srgbClr val="858585"/>
                </a:solidFill>
                <a:latin typeface="PT Sans Narrow"/>
                <a:ea typeface="PT Sans Narrow"/>
                <a:cs typeface="PT Sans Narrow"/>
                <a:sym typeface="PT Sans Narrow"/>
              </a:rPr>
              <a:t>in the setting of erythrodermic mycosis fungoides at least objectively.  However, this disease may initiate within the setting of a spongiotic or eczematous process. Additional biopsies may be needed in the future</a:t>
            </a:r>
            <a:r>
              <a:rPr lang="en" sz="1100">
                <a:solidFill>
                  <a:srgbClr val="1A1A1A"/>
                </a:solidFill>
                <a:latin typeface="PT Sans"/>
                <a:ea typeface="PT Sans"/>
                <a:cs typeface="PT Sans"/>
                <a:sym typeface="PT Sans"/>
              </a:rPr>
              <a:t> </a:t>
            </a:r>
            <a:endParaRPr sz="1200">
              <a:solidFill>
                <a:srgbClr val="1A1A1A"/>
              </a:solidFill>
              <a:latin typeface="PT Sans Narrow"/>
              <a:ea typeface="PT Sans Narrow"/>
              <a:cs typeface="PT Sans Narrow"/>
              <a:sym typeface="PT Sans Narrow"/>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sp>
        <p:nvSpPr>
          <p:cNvPr id="321" name="Google Shape;321;p26"/>
          <p:cNvSpPr/>
          <p:nvPr/>
        </p:nvSpPr>
        <p:spPr>
          <a:xfrm>
            <a:off x="5207950" y="3115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Budesonide 3mg TID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Isavuconazole 372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Letermovir 480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SMX/TMP SS qMWF</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
        <p:nvSpPr>
          <p:cNvPr id="322" name="Google Shape;322;p2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2</a:t>
            </a:r>
            <a:r>
              <a:rPr lang="en">
                <a:solidFill>
                  <a:srgbClr val="9FA6B2"/>
                </a:solidFill>
              </a:rPr>
              <a:t> (day 11)</a:t>
            </a:r>
            <a:endParaRPr>
              <a:solidFill>
                <a:srgbClr val="9FA6B2"/>
              </a:solidFill>
            </a:endParaRPr>
          </a:p>
        </p:txBody>
      </p:sp>
      <p:grpSp>
        <p:nvGrpSpPr>
          <p:cNvPr id="323" name="Google Shape;323;p26"/>
          <p:cNvGrpSpPr/>
          <p:nvPr/>
        </p:nvGrpSpPr>
        <p:grpSpPr>
          <a:xfrm>
            <a:off x="4587000" y="1072614"/>
            <a:ext cx="4094300" cy="861172"/>
            <a:chOff x="3562350" y="909418"/>
            <a:chExt cx="4094300" cy="765282"/>
          </a:xfrm>
        </p:grpSpPr>
        <p:sp>
          <p:nvSpPr>
            <p:cNvPr id="324" name="Google Shape;324;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325" name="Google Shape;325;p26"/>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326" name="Google Shape;326;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327" name="Google Shape;327;p26"/>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8" name="Google Shape;328;p26"/>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329" name="Google Shape;329;p26"/>
          <p:cNvGrpSpPr/>
          <p:nvPr/>
        </p:nvGrpSpPr>
        <p:grpSpPr>
          <a:xfrm>
            <a:off x="4587000" y="1422407"/>
            <a:ext cx="4094300" cy="861172"/>
            <a:chOff x="3562350" y="909418"/>
            <a:chExt cx="4094300" cy="765282"/>
          </a:xfrm>
        </p:grpSpPr>
        <p:sp>
          <p:nvSpPr>
            <p:cNvPr id="330" name="Google Shape;330;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331" name="Google Shape;331;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332" name="Google Shape;332;p26"/>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3" name="Google Shape;333;p26"/>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334" name="Google Shape;334;p26"/>
          <p:cNvGrpSpPr/>
          <p:nvPr/>
        </p:nvGrpSpPr>
        <p:grpSpPr>
          <a:xfrm>
            <a:off x="4587000" y="2187630"/>
            <a:ext cx="4094300" cy="390234"/>
            <a:chOff x="3562350" y="909418"/>
            <a:chExt cx="4094300" cy="346782"/>
          </a:xfrm>
        </p:grpSpPr>
        <p:sp>
          <p:nvSpPr>
            <p:cNvPr id="335" name="Google Shape;335;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336" name="Google Shape;336;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337" name="Google Shape;337;p26"/>
            <p:cNvSpPr/>
            <p:nvPr/>
          </p:nvSpPr>
          <p:spPr>
            <a:xfrm>
              <a:off x="4517125" y="1086100"/>
              <a:ext cx="133500" cy="170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B71CA"/>
                </a:solidFill>
              </a:endParaRPr>
            </a:p>
          </p:txBody>
        </p:sp>
        <p:cxnSp>
          <p:nvCxnSpPr>
            <p:cNvPr id="338" name="Google Shape;338;p26"/>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339" name="Google Shape;339;p26"/>
          <p:cNvGrpSpPr/>
          <p:nvPr/>
        </p:nvGrpSpPr>
        <p:grpSpPr>
          <a:xfrm>
            <a:off x="4587000" y="2382576"/>
            <a:ext cx="4094300" cy="374395"/>
            <a:chOff x="3562350" y="909418"/>
            <a:chExt cx="4094300" cy="332707"/>
          </a:xfrm>
        </p:grpSpPr>
        <p:sp>
          <p:nvSpPr>
            <p:cNvPr id="340" name="Google Shape;340;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Heme does skin Bx of rash</a:t>
              </a:r>
              <a:endParaRPr b="1" sz="1100">
                <a:solidFill>
                  <a:srgbClr val="858585"/>
                </a:solidFill>
                <a:latin typeface="Roboto"/>
                <a:ea typeface="Roboto"/>
                <a:cs typeface="Roboto"/>
                <a:sym typeface="Roboto"/>
              </a:endParaRPr>
            </a:p>
          </p:txBody>
        </p:sp>
        <p:sp>
          <p:nvSpPr>
            <p:cNvPr id="341" name="Google Shape;341;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Day 11</a:t>
              </a:r>
              <a:endParaRPr sz="900">
                <a:solidFill>
                  <a:srgbClr val="858585"/>
                </a:solidFill>
                <a:latin typeface="Roboto"/>
                <a:ea typeface="Roboto"/>
                <a:cs typeface="Roboto"/>
                <a:sym typeface="Roboto"/>
              </a:endParaRPr>
            </a:p>
          </p:txBody>
        </p:sp>
        <p:cxnSp>
          <p:nvCxnSpPr>
            <p:cNvPr id="342" name="Google Shape;342;p26"/>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343" name="Google Shape;343;p26"/>
          <p:cNvGrpSpPr/>
          <p:nvPr/>
        </p:nvGrpSpPr>
        <p:grpSpPr>
          <a:xfrm>
            <a:off x="4587000" y="717403"/>
            <a:ext cx="4094300" cy="545526"/>
            <a:chOff x="3562350" y="909418"/>
            <a:chExt cx="4094300" cy="484782"/>
          </a:xfrm>
        </p:grpSpPr>
        <p:sp>
          <p:nvSpPr>
            <p:cNvPr id="344" name="Google Shape;344;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345" name="Google Shape;345;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346" name="Google Shape;346;p26"/>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7" name="Google Shape;347;p26"/>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348" name="Google Shape;348;p26"/>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349" name="Google Shape;349;p26"/>
          <p:cNvGrpSpPr/>
          <p:nvPr/>
        </p:nvGrpSpPr>
        <p:grpSpPr>
          <a:xfrm>
            <a:off x="4587000" y="1687884"/>
            <a:ext cx="4094300" cy="673807"/>
            <a:chOff x="3562350" y="909418"/>
            <a:chExt cx="4094300" cy="598779"/>
          </a:xfrm>
        </p:grpSpPr>
        <p:sp>
          <p:nvSpPr>
            <p:cNvPr id="350" name="Google Shape;350;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351" name="Google Shape;351;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352" name="Google Shape;352;p26"/>
            <p:cNvSpPr/>
            <p:nvPr/>
          </p:nvSpPr>
          <p:spPr>
            <a:xfrm>
              <a:off x="4517125" y="1086098"/>
              <a:ext cx="133500" cy="422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3" name="Google Shape;353;p26"/>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354" name="Google Shape;354;p26"/>
          <p:cNvGrpSpPr/>
          <p:nvPr/>
        </p:nvGrpSpPr>
        <p:grpSpPr>
          <a:xfrm>
            <a:off x="4587000" y="1932213"/>
            <a:ext cx="4094300" cy="450317"/>
            <a:chOff x="3562350" y="909418"/>
            <a:chExt cx="4094300" cy="400175"/>
          </a:xfrm>
        </p:grpSpPr>
        <p:sp>
          <p:nvSpPr>
            <p:cNvPr id="355" name="Google Shape;355;p2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356" name="Google Shape;356;p2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357" name="Google Shape;357;p26"/>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358" name="Google Shape;358;p26"/>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2" name="Shape 3922"/>
        <p:cNvGrpSpPr/>
        <p:nvPr/>
      </p:nvGrpSpPr>
      <p:grpSpPr>
        <a:xfrm>
          <a:off x="0" y="0"/>
          <a:ext cx="0" cy="0"/>
          <a:chOff x="0" y="0"/>
          <a:chExt cx="0" cy="0"/>
        </a:xfrm>
      </p:grpSpPr>
      <p:sp>
        <p:nvSpPr>
          <p:cNvPr id="3923" name="Google Shape;3923;p14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if the problem is </a:t>
            </a:r>
            <a:r>
              <a:rPr i="1" lang="en"/>
              <a:t>not </a:t>
            </a:r>
            <a:r>
              <a:rPr lang="en"/>
              <a:t>TK deficiency?</a:t>
            </a:r>
            <a:endParaRPr/>
          </a:p>
        </p:txBody>
      </p:sp>
      <p:sp>
        <p:nvSpPr>
          <p:cNvPr id="3924" name="Google Shape;3924;p143"/>
          <p:cNvSpPr txBox="1"/>
          <p:nvPr>
            <p:ph idx="1" type="body"/>
          </p:nvPr>
        </p:nvSpPr>
        <p:spPr>
          <a:xfrm>
            <a:off x="729450" y="1393075"/>
            <a:ext cx="33762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TK deficiency is the most common reason for acyclovir resistance [</a:t>
            </a:r>
            <a:r>
              <a:rPr b="1" lang="en">
                <a:solidFill>
                  <a:schemeClr val="hlink"/>
                </a:solidFill>
                <a:uFill>
                  <a:noFill/>
                </a:uFill>
                <a:hlinkClick r:id="rId3"/>
              </a:rPr>
              <a:t>2</a:t>
            </a:r>
            <a:r>
              <a:rPr lang="en"/>
              <a:t>]</a:t>
            </a:r>
            <a:endParaRPr/>
          </a:p>
          <a:p>
            <a:pPr indent="-311150" lvl="0" marL="457200" rtl="0" algn="l">
              <a:spcBef>
                <a:spcPts val="1200"/>
              </a:spcBef>
              <a:spcAft>
                <a:spcPts val="0"/>
              </a:spcAft>
              <a:buSzPts val="1300"/>
              <a:buChar char="●"/>
            </a:pPr>
            <a:r>
              <a:rPr lang="en"/>
              <a:t>Some viral mutations (namely those </a:t>
            </a:r>
            <a:r>
              <a:rPr b="1" lang="en"/>
              <a:t>targeting </a:t>
            </a:r>
            <a:r>
              <a:rPr b="1" lang="en">
                <a:solidFill>
                  <a:srgbClr val="DF382C"/>
                </a:solidFill>
              </a:rPr>
              <a:t>DNA polymerase</a:t>
            </a:r>
            <a:r>
              <a:rPr lang="en"/>
              <a:t>) can confer resistance to </a:t>
            </a:r>
            <a:r>
              <a:rPr b="1" lang="en">
                <a:solidFill>
                  <a:srgbClr val="DF382C"/>
                </a:solidFill>
              </a:rPr>
              <a:t>multiple agents</a:t>
            </a:r>
            <a:endParaRPr b="1">
              <a:solidFill>
                <a:srgbClr val="DF382C"/>
              </a:solidFill>
            </a:endParaRPr>
          </a:p>
        </p:txBody>
      </p:sp>
      <p:sp>
        <p:nvSpPr>
          <p:cNvPr id="3925" name="Google Shape;3925;p143"/>
          <p:cNvSpPr/>
          <p:nvPr/>
        </p:nvSpPr>
        <p:spPr>
          <a:xfrm>
            <a:off x="6585875" y="112642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26" name="Google Shape;3926;p143"/>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nvGrpSpPr>
          <p:cNvPr id="3927" name="Google Shape;3927;p143"/>
          <p:cNvGrpSpPr/>
          <p:nvPr/>
        </p:nvGrpSpPr>
        <p:grpSpPr>
          <a:xfrm>
            <a:off x="4105802" y="1550620"/>
            <a:ext cx="5038599" cy="3593093"/>
            <a:chOff x="3464786" y="1093575"/>
            <a:chExt cx="5679214" cy="4049925"/>
          </a:xfrm>
        </p:grpSpPr>
        <p:pic>
          <p:nvPicPr>
            <p:cNvPr id="3928" name="Google Shape;3928;p143" title="HSV_part 1.png"/>
            <p:cNvPicPr preferRelativeResize="0"/>
            <p:nvPr/>
          </p:nvPicPr>
          <p:blipFill>
            <a:blip r:embed="rId4">
              <a:alphaModFix/>
            </a:blip>
            <a:stretch>
              <a:fillRect/>
            </a:stretch>
          </p:blipFill>
          <p:spPr>
            <a:xfrm>
              <a:off x="3464786" y="1168050"/>
              <a:ext cx="5679214" cy="3975450"/>
            </a:xfrm>
            <a:prstGeom prst="rect">
              <a:avLst/>
            </a:prstGeom>
            <a:noFill/>
            <a:ln>
              <a:noFill/>
            </a:ln>
          </p:spPr>
        </p:pic>
        <p:sp>
          <p:nvSpPr>
            <p:cNvPr id="3929" name="Google Shape;3929;p143"/>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30" name="Google Shape;3930;p143"/>
            <p:cNvSpPr/>
            <p:nvPr/>
          </p:nvSpPr>
          <p:spPr>
            <a:xfrm>
              <a:off x="5452000" y="10935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31" name="Google Shape;3931;p143"/>
            <p:cNvSpPr/>
            <p:nvPr/>
          </p:nvSpPr>
          <p:spPr>
            <a:xfrm>
              <a:off x="6565725" y="1093575"/>
              <a:ext cx="18525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932" name="Google Shape;3932;p143"/>
          <p:cNvSpPr/>
          <p:nvPr/>
        </p:nvSpPr>
        <p:spPr>
          <a:xfrm>
            <a:off x="6122675" y="3808125"/>
            <a:ext cx="1731000" cy="1120500"/>
          </a:xfrm>
          <a:prstGeom prst="ellipse">
            <a:avLst/>
          </a:prstGeom>
          <a:noFill/>
          <a:ln cap="flat" cmpd="sng" w="28575">
            <a:solidFill>
              <a:srgbClr val="DF382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6" name="Shape 3936"/>
        <p:cNvGrpSpPr/>
        <p:nvPr/>
      </p:nvGrpSpPr>
      <p:grpSpPr>
        <a:xfrm>
          <a:off x="0" y="0"/>
          <a:ext cx="0" cy="0"/>
          <a:chOff x="0" y="0"/>
          <a:chExt cx="0" cy="0"/>
        </a:xfrm>
      </p:grpSpPr>
      <p:sp>
        <p:nvSpPr>
          <p:cNvPr id="3937" name="Google Shape;3937;p14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if the problem is </a:t>
            </a:r>
            <a:r>
              <a:rPr i="1" lang="en"/>
              <a:t>not </a:t>
            </a:r>
            <a:r>
              <a:rPr lang="en"/>
              <a:t>TK deficiency? [</a:t>
            </a:r>
            <a:r>
              <a:rPr lang="en">
                <a:solidFill>
                  <a:schemeClr val="hlink"/>
                </a:solidFill>
                <a:uFill>
                  <a:noFill/>
                </a:uFill>
                <a:hlinkClick r:id="rId3"/>
              </a:rPr>
              <a:t>2</a:t>
            </a:r>
            <a:r>
              <a:rPr lang="en"/>
              <a:t>]</a:t>
            </a:r>
            <a:endParaRPr/>
          </a:p>
        </p:txBody>
      </p:sp>
      <p:sp>
        <p:nvSpPr>
          <p:cNvPr id="3938" name="Google Shape;3938;p144"/>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39" name="Google Shape;3939;p144"/>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nvGrpSpPr>
          <p:cNvPr id="3940" name="Google Shape;3940;p144"/>
          <p:cNvGrpSpPr/>
          <p:nvPr/>
        </p:nvGrpSpPr>
        <p:grpSpPr>
          <a:xfrm>
            <a:off x="4105405" y="1616489"/>
            <a:ext cx="5038608" cy="3527020"/>
            <a:chOff x="3464775" y="1168049"/>
            <a:chExt cx="5679225" cy="3975451"/>
          </a:xfrm>
        </p:grpSpPr>
        <p:pic>
          <p:nvPicPr>
            <p:cNvPr id="3941" name="Google Shape;3941;p144" title="HSV Pol mutation.png"/>
            <p:cNvPicPr preferRelativeResize="0"/>
            <p:nvPr/>
          </p:nvPicPr>
          <p:blipFill>
            <a:blip r:embed="rId4">
              <a:alphaModFix/>
            </a:blip>
            <a:stretch>
              <a:fillRect/>
            </a:stretch>
          </p:blipFill>
          <p:spPr>
            <a:xfrm>
              <a:off x="3464775" y="1168049"/>
              <a:ext cx="5679225" cy="3975451"/>
            </a:xfrm>
            <a:prstGeom prst="rect">
              <a:avLst/>
            </a:prstGeom>
            <a:noFill/>
            <a:ln>
              <a:noFill/>
            </a:ln>
          </p:spPr>
        </p:pic>
        <p:pic>
          <p:nvPicPr>
            <p:cNvPr id="3942" name="Google Shape;3942;p144"/>
            <p:cNvPicPr preferRelativeResize="0"/>
            <p:nvPr/>
          </p:nvPicPr>
          <p:blipFill rotWithShape="1">
            <a:blip r:embed="rId5">
              <a:alphaModFix/>
            </a:blip>
            <a:srcRect b="0" l="0" r="0" t="12149"/>
            <a:stretch/>
          </p:blipFill>
          <p:spPr>
            <a:xfrm>
              <a:off x="8296575" y="4155675"/>
              <a:ext cx="348550" cy="125475"/>
            </a:xfrm>
            <a:prstGeom prst="rect">
              <a:avLst/>
            </a:prstGeom>
            <a:noFill/>
            <a:ln>
              <a:noFill/>
            </a:ln>
          </p:spPr>
        </p:pic>
        <p:pic>
          <p:nvPicPr>
            <p:cNvPr id="3943" name="Google Shape;3943;p144"/>
            <p:cNvPicPr preferRelativeResize="0"/>
            <p:nvPr/>
          </p:nvPicPr>
          <p:blipFill rotWithShape="1">
            <a:blip r:embed="rId5">
              <a:alphaModFix/>
            </a:blip>
            <a:srcRect b="0" l="0" r="66195" t="12149"/>
            <a:stretch/>
          </p:blipFill>
          <p:spPr>
            <a:xfrm>
              <a:off x="6622875" y="2762575"/>
              <a:ext cx="129025" cy="137400"/>
            </a:xfrm>
            <a:prstGeom prst="rect">
              <a:avLst/>
            </a:prstGeom>
            <a:noFill/>
            <a:ln>
              <a:noFill/>
            </a:ln>
          </p:spPr>
        </p:pic>
      </p:grpSp>
      <p:sp>
        <p:nvSpPr>
          <p:cNvPr id="3944" name="Google Shape;3944;p144"/>
          <p:cNvSpPr txBox="1"/>
          <p:nvPr>
            <p:ph idx="1" type="body"/>
          </p:nvPr>
        </p:nvSpPr>
        <p:spPr>
          <a:xfrm>
            <a:off x="729450" y="1393075"/>
            <a:ext cx="3376200" cy="2979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TK deficiency is the most common reason for acyclovir resistance</a:t>
            </a:r>
            <a:endParaRPr/>
          </a:p>
          <a:p>
            <a:pPr indent="-311150" lvl="0" marL="457200" rtl="0" algn="l">
              <a:spcBef>
                <a:spcPts val="1200"/>
              </a:spcBef>
              <a:spcAft>
                <a:spcPts val="0"/>
              </a:spcAft>
              <a:buSzPts val="1300"/>
              <a:buChar char="●"/>
            </a:pPr>
            <a:r>
              <a:rPr lang="en"/>
              <a:t>Some viral mutations (namely those </a:t>
            </a:r>
            <a:r>
              <a:rPr b="1" lang="en"/>
              <a:t>targeting </a:t>
            </a:r>
            <a:r>
              <a:rPr b="1" lang="en">
                <a:solidFill>
                  <a:srgbClr val="DF382C"/>
                </a:solidFill>
              </a:rPr>
              <a:t>DNA polymerase</a:t>
            </a:r>
            <a:r>
              <a:rPr lang="en"/>
              <a:t>) can confer resistance to </a:t>
            </a:r>
            <a:r>
              <a:rPr b="1" lang="en">
                <a:solidFill>
                  <a:srgbClr val="DF382C"/>
                </a:solidFill>
              </a:rPr>
              <a:t>multiple agents</a:t>
            </a:r>
            <a:endParaRPr/>
          </a:p>
          <a:p>
            <a:pPr indent="0" lvl="0" marL="0" rtl="0" algn="l">
              <a:spcBef>
                <a:spcPts val="1200"/>
              </a:spcBef>
              <a:spcAft>
                <a:spcPts val="1200"/>
              </a:spcAft>
              <a:buNone/>
            </a:pPr>
            <a:r>
              <a:rPr lang="en"/>
              <a:t>Examples (for HSV-1): </a:t>
            </a:r>
            <a:r>
              <a:rPr lang="en">
                <a:solidFill>
                  <a:srgbClr val="858585"/>
                </a:solidFill>
              </a:rPr>
              <a:t>Q727R, L778M, L802F, Y818C, W821M, G841C, R959H</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8" name="Shape 3948"/>
        <p:cNvGrpSpPr/>
        <p:nvPr/>
      </p:nvGrpSpPr>
      <p:grpSpPr>
        <a:xfrm>
          <a:off x="0" y="0"/>
          <a:ext cx="0" cy="0"/>
          <a:chOff x="0" y="0"/>
          <a:chExt cx="0" cy="0"/>
        </a:xfrm>
      </p:grpSpPr>
      <p:sp>
        <p:nvSpPr>
          <p:cNvPr id="3949" name="Google Shape;3949;p145"/>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Helicase-Primase Inhibitors</a:t>
            </a:r>
            <a:endParaRPr/>
          </a:p>
        </p:txBody>
      </p:sp>
      <p:sp>
        <p:nvSpPr>
          <p:cNvPr id="3950" name="Google Shape;3950;p145"/>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grpSp>
        <p:nvGrpSpPr>
          <p:cNvPr id="3951" name="Google Shape;3951;p145"/>
          <p:cNvGrpSpPr/>
          <p:nvPr/>
        </p:nvGrpSpPr>
        <p:grpSpPr>
          <a:xfrm>
            <a:off x="5380216" y="507714"/>
            <a:ext cx="3617976" cy="4407329"/>
            <a:chOff x="5334723" y="495400"/>
            <a:chExt cx="3815625" cy="4648101"/>
          </a:xfrm>
        </p:grpSpPr>
        <p:pic>
          <p:nvPicPr>
            <p:cNvPr id="3952" name="Google Shape;3952;p145"/>
            <p:cNvPicPr preferRelativeResize="0"/>
            <p:nvPr/>
          </p:nvPicPr>
          <p:blipFill>
            <a:blip r:embed="rId3">
              <a:alphaModFix/>
            </a:blip>
            <a:stretch>
              <a:fillRect/>
            </a:stretch>
          </p:blipFill>
          <p:spPr>
            <a:xfrm>
              <a:off x="5334723" y="495400"/>
              <a:ext cx="3815625" cy="4648101"/>
            </a:xfrm>
            <a:prstGeom prst="rect">
              <a:avLst/>
            </a:prstGeom>
            <a:noFill/>
            <a:ln>
              <a:noFill/>
            </a:ln>
          </p:spPr>
        </p:pic>
        <p:pic>
          <p:nvPicPr>
            <p:cNvPr id="3953" name="Google Shape;3953;p145"/>
            <p:cNvPicPr preferRelativeResize="0"/>
            <p:nvPr/>
          </p:nvPicPr>
          <p:blipFill>
            <a:blip r:embed="rId4">
              <a:alphaModFix/>
            </a:blip>
            <a:stretch>
              <a:fillRect/>
            </a:stretch>
          </p:blipFill>
          <p:spPr>
            <a:xfrm>
              <a:off x="8664850" y="606225"/>
              <a:ext cx="50000" cy="947450"/>
            </a:xfrm>
            <a:prstGeom prst="rect">
              <a:avLst/>
            </a:prstGeom>
            <a:noFill/>
            <a:ln>
              <a:noFill/>
            </a:ln>
          </p:spPr>
        </p:pic>
      </p:grpSp>
      <p:sp>
        <p:nvSpPr>
          <p:cNvPr id="3954" name="Google Shape;3954;p145"/>
          <p:cNvSpPr/>
          <p:nvPr/>
        </p:nvSpPr>
        <p:spPr>
          <a:xfrm>
            <a:off x="6723821" y="4564918"/>
            <a:ext cx="1650600" cy="34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Open Sans"/>
                <a:ea typeface="Open Sans"/>
                <a:cs typeface="Open Sans"/>
                <a:sym typeface="Open Sans"/>
              </a:rPr>
              <a:t>Whitley &amp; Prichard (2014) </a:t>
            </a:r>
            <a:endParaRPr sz="900">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PMID </a:t>
            </a:r>
            <a:r>
              <a:rPr lang="en" sz="900" u="sng">
                <a:solidFill>
                  <a:schemeClr val="hlink"/>
                </a:solidFill>
                <a:latin typeface="Open Sans"/>
                <a:ea typeface="Open Sans"/>
                <a:cs typeface="Open Sans"/>
                <a:sym typeface="Open Sans"/>
                <a:hlinkClick r:id="rId5"/>
              </a:rPr>
              <a:t>24428473</a:t>
            </a:r>
            <a:endParaRPr>
              <a:latin typeface="Open Sans"/>
              <a:ea typeface="Open Sans"/>
              <a:cs typeface="Open Sans"/>
              <a:sym typeface="Open Sans"/>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8" name="Shape 3958"/>
        <p:cNvGrpSpPr/>
        <p:nvPr/>
      </p:nvGrpSpPr>
      <p:grpSpPr>
        <a:xfrm>
          <a:off x="0" y="0"/>
          <a:ext cx="0" cy="0"/>
          <a:chOff x="0" y="0"/>
          <a:chExt cx="0" cy="0"/>
        </a:xfrm>
      </p:grpSpPr>
      <p:sp>
        <p:nvSpPr>
          <p:cNvPr id="3959" name="Google Shape;3959;p14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Helicase-Primase Inhibitors [</a:t>
            </a:r>
            <a:r>
              <a:rPr lang="en">
                <a:solidFill>
                  <a:schemeClr val="hlink"/>
                </a:solidFill>
                <a:uFill>
                  <a:noFill/>
                </a:uFill>
                <a:hlinkClick r:id="rId3"/>
              </a:rPr>
              <a:t>7</a:t>
            </a:r>
            <a:r>
              <a:rPr lang="en"/>
              <a:t>]</a:t>
            </a:r>
            <a:endParaRPr/>
          </a:p>
        </p:txBody>
      </p:sp>
      <p:sp>
        <p:nvSpPr>
          <p:cNvPr id="3960" name="Google Shape;3960;p146"/>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61" name="Google Shape;3961;p146"/>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62" name="Google Shape;3962;p146"/>
          <p:cNvSpPr txBox="1"/>
          <p:nvPr>
            <p:ph idx="1" type="body"/>
          </p:nvPr>
        </p:nvSpPr>
        <p:spPr>
          <a:xfrm>
            <a:off x="729450" y="1393075"/>
            <a:ext cx="41070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t>Helicase</a:t>
            </a:r>
            <a:r>
              <a:rPr lang="en"/>
              <a:t>: unwinds duplex DNA ahead of the fork &amp; separates the double strand into two single strands</a:t>
            </a:r>
            <a:endParaRPr/>
          </a:p>
          <a:p>
            <a:pPr indent="0" lvl="0" marL="0" rtl="0" algn="l">
              <a:spcBef>
                <a:spcPts val="1200"/>
              </a:spcBef>
              <a:spcAft>
                <a:spcPts val="1200"/>
              </a:spcAft>
              <a:buNone/>
            </a:pPr>
            <a:r>
              <a:rPr b="1" lang="en" u="sng"/>
              <a:t>Primase</a:t>
            </a:r>
            <a:r>
              <a:rPr lang="en"/>
              <a:t>: lays down RNA primers that the DNA polymerase extends</a:t>
            </a:r>
            <a:endParaRPr/>
          </a:p>
        </p:txBody>
      </p:sp>
      <p:grpSp>
        <p:nvGrpSpPr>
          <p:cNvPr id="3963" name="Google Shape;3963;p146"/>
          <p:cNvGrpSpPr/>
          <p:nvPr/>
        </p:nvGrpSpPr>
        <p:grpSpPr>
          <a:xfrm>
            <a:off x="5380216" y="507714"/>
            <a:ext cx="3617976" cy="4407329"/>
            <a:chOff x="5334723" y="495400"/>
            <a:chExt cx="3815625" cy="4648101"/>
          </a:xfrm>
        </p:grpSpPr>
        <p:pic>
          <p:nvPicPr>
            <p:cNvPr id="3964" name="Google Shape;3964;p146"/>
            <p:cNvPicPr preferRelativeResize="0"/>
            <p:nvPr/>
          </p:nvPicPr>
          <p:blipFill>
            <a:blip r:embed="rId4">
              <a:alphaModFix/>
            </a:blip>
            <a:stretch>
              <a:fillRect/>
            </a:stretch>
          </p:blipFill>
          <p:spPr>
            <a:xfrm>
              <a:off x="5334723" y="495400"/>
              <a:ext cx="3815625" cy="4648101"/>
            </a:xfrm>
            <a:prstGeom prst="rect">
              <a:avLst/>
            </a:prstGeom>
            <a:noFill/>
            <a:ln>
              <a:noFill/>
            </a:ln>
          </p:spPr>
        </p:pic>
        <p:pic>
          <p:nvPicPr>
            <p:cNvPr id="3965" name="Google Shape;3965;p146"/>
            <p:cNvPicPr preferRelativeResize="0"/>
            <p:nvPr/>
          </p:nvPicPr>
          <p:blipFill>
            <a:blip r:embed="rId5">
              <a:alphaModFix/>
            </a:blip>
            <a:stretch>
              <a:fillRect/>
            </a:stretch>
          </p:blipFill>
          <p:spPr>
            <a:xfrm>
              <a:off x="8664850" y="606225"/>
              <a:ext cx="50000" cy="947450"/>
            </a:xfrm>
            <a:prstGeom prst="rect">
              <a:avLst/>
            </a:prstGeom>
            <a:noFill/>
            <a:ln>
              <a:noFill/>
            </a:ln>
          </p:spPr>
        </p:pic>
      </p:grpSp>
      <p:sp>
        <p:nvSpPr>
          <p:cNvPr id="3966" name="Google Shape;3966;p146"/>
          <p:cNvSpPr/>
          <p:nvPr/>
        </p:nvSpPr>
        <p:spPr>
          <a:xfrm>
            <a:off x="6723821" y="4564918"/>
            <a:ext cx="1650600" cy="342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Open Sans"/>
                <a:ea typeface="Open Sans"/>
                <a:cs typeface="Open Sans"/>
                <a:sym typeface="Open Sans"/>
              </a:rPr>
              <a:t>Whitley &amp; Prichard</a:t>
            </a:r>
            <a:r>
              <a:rPr lang="en" sz="900">
                <a:latin typeface="Open Sans"/>
                <a:ea typeface="Open Sans"/>
                <a:cs typeface="Open Sans"/>
                <a:sym typeface="Open Sans"/>
              </a:rPr>
              <a:t> (2014) </a:t>
            </a:r>
            <a:endParaRPr sz="900">
              <a:latin typeface="Open Sans"/>
              <a:ea typeface="Open Sans"/>
              <a:cs typeface="Open Sans"/>
              <a:sym typeface="Open Sans"/>
            </a:endParaRPr>
          </a:p>
          <a:p>
            <a:pPr indent="0" lvl="0" marL="0" rtl="0" algn="ctr">
              <a:spcBef>
                <a:spcPts val="0"/>
              </a:spcBef>
              <a:spcAft>
                <a:spcPts val="0"/>
              </a:spcAft>
              <a:buNone/>
            </a:pPr>
            <a:r>
              <a:rPr lang="en" sz="900">
                <a:latin typeface="Open Sans"/>
                <a:ea typeface="Open Sans"/>
                <a:cs typeface="Open Sans"/>
                <a:sym typeface="Open Sans"/>
              </a:rPr>
              <a:t>PMID </a:t>
            </a:r>
            <a:r>
              <a:rPr lang="en" sz="900" u="sng">
                <a:solidFill>
                  <a:schemeClr val="hlink"/>
                </a:solidFill>
                <a:latin typeface="Open Sans"/>
                <a:ea typeface="Open Sans"/>
                <a:cs typeface="Open Sans"/>
                <a:sym typeface="Open Sans"/>
                <a:hlinkClick r:id="rId6"/>
              </a:rPr>
              <a:t>24428473</a:t>
            </a:r>
            <a:endParaRPr>
              <a:latin typeface="Open Sans"/>
              <a:ea typeface="Open Sans"/>
              <a:cs typeface="Open Sans"/>
              <a:sym typeface="Open Sans"/>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0" name="Shape 3970"/>
        <p:cNvGrpSpPr/>
        <p:nvPr/>
      </p:nvGrpSpPr>
      <p:grpSpPr>
        <a:xfrm>
          <a:off x="0" y="0"/>
          <a:ext cx="0" cy="0"/>
          <a:chOff x="0" y="0"/>
          <a:chExt cx="0" cy="0"/>
        </a:xfrm>
      </p:grpSpPr>
      <p:sp>
        <p:nvSpPr>
          <p:cNvPr id="3971" name="Google Shape;3971;p14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Helicase-Primase Inhibitors</a:t>
            </a:r>
            <a:endParaRPr/>
          </a:p>
        </p:txBody>
      </p:sp>
      <p:sp>
        <p:nvSpPr>
          <p:cNvPr id="3972" name="Google Shape;3972;p147"/>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73" name="Google Shape;3973;p147"/>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974" name="Google Shape;3974;p147" title="Helicase.png"/>
          <p:cNvPicPr preferRelativeResize="0"/>
          <p:nvPr/>
        </p:nvPicPr>
        <p:blipFill>
          <a:blip r:embed="rId3">
            <a:alphaModFix/>
          </a:blip>
          <a:stretch>
            <a:fillRect/>
          </a:stretch>
        </p:blipFill>
        <p:spPr>
          <a:xfrm>
            <a:off x="4105375" y="1616469"/>
            <a:ext cx="5038625" cy="3527031"/>
          </a:xfrm>
          <a:prstGeom prst="rect">
            <a:avLst/>
          </a:prstGeom>
          <a:noFill/>
          <a:ln>
            <a:noFill/>
          </a:ln>
        </p:spPr>
      </p:pic>
      <p:sp>
        <p:nvSpPr>
          <p:cNvPr id="3975" name="Google Shape;3975;p147"/>
          <p:cNvSpPr txBox="1"/>
          <p:nvPr>
            <p:ph idx="1" type="body"/>
          </p:nvPr>
        </p:nvSpPr>
        <p:spPr>
          <a:xfrm>
            <a:off x="729450" y="1393075"/>
            <a:ext cx="33762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Bypasses both TK and viral DNA polymerase</a:t>
            </a:r>
            <a:endParaRPr/>
          </a:p>
          <a:p>
            <a:pPr indent="0" lvl="0" marL="0" rtl="0" algn="l">
              <a:spcBef>
                <a:spcPts val="1200"/>
              </a:spcBef>
              <a:spcAft>
                <a:spcPts val="0"/>
              </a:spcAft>
              <a:buNone/>
            </a:pPr>
            <a:r>
              <a:rPr lang="en"/>
              <a:t>Two drugs </a:t>
            </a:r>
            <a:r>
              <a:rPr lang="en">
                <a:solidFill>
                  <a:srgbClr val="858585"/>
                </a:solidFill>
              </a:rPr>
              <a:t>(in trials or approved elsewhere)</a:t>
            </a:r>
            <a:r>
              <a:rPr lang="en"/>
              <a:t>:</a:t>
            </a:r>
            <a:endParaRPr/>
          </a:p>
          <a:p>
            <a:pPr indent="-311150" lvl="0" marL="457200" rtl="0" algn="l">
              <a:spcBef>
                <a:spcPts val="1200"/>
              </a:spcBef>
              <a:spcAft>
                <a:spcPts val="0"/>
              </a:spcAft>
              <a:buSzPts val="1300"/>
              <a:buChar char="●"/>
            </a:pPr>
            <a:r>
              <a:rPr lang="en"/>
              <a:t>Pritelivir</a:t>
            </a:r>
            <a:endParaRPr/>
          </a:p>
          <a:p>
            <a:pPr indent="-311150" lvl="0" marL="457200" rtl="0" algn="l">
              <a:spcBef>
                <a:spcPts val="0"/>
              </a:spcBef>
              <a:spcAft>
                <a:spcPts val="0"/>
              </a:spcAft>
              <a:buSzPts val="1300"/>
              <a:buChar char="●"/>
            </a:pPr>
            <a:r>
              <a:rPr lang="en"/>
              <a:t>Amenamevir</a:t>
            </a:r>
            <a:endParaRPr/>
          </a:p>
        </p:txBody>
      </p:sp>
      <p:sp>
        <p:nvSpPr>
          <p:cNvPr id="3976" name="Google Shape;3976;p147"/>
          <p:cNvSpPr/>
          <p:nvPr/>
        </p:nvSpPr>
        <p:spPr>
          <a:xfrm>
            <a:off x="5868050" y="121307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0" name="Shape 3980"/>
        <p:cNvGrpSpPr/>
        <p:nvPr/>
      </p:nvGrpSpPr>
      <p:grpSpPr>
        <a:xfrm>
          <a:off x="0" y="0"/>
          <a:ext cx="0" cy="0"/>
          <a:chOff x="0" y="0"/>
          <a:chExt cx="0" cy="0"/>
        </a:xfrm>
      </p:grpSpPr>
      <p:sp>
        <p:nvSpPr>
          <p:cNvPr id="3981" name="Google Shape;3981;p14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3982" name="Google Shape;3982;p148"/>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83" name="Google Shape;3983;p148"/>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984" name="Google Shape;3984;p148"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3985" name="Google Shape;3985;p148"/>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3986" name="Google Shape;3986;p148"/>
          <p:cNvSpPr/>
          <p:nvPr/>
        </p:nvSpPr>
        <p:spPr>
          <a:xfrm>
            <a:off x="762300" y="1393075"/>
            <a:ext cx="4903500" cy="786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rgbClr val="2F5AA2"/>
                </a:solidFill>
                <a:latin typeface="Open Sans"/>
                <a:ea typeface="Open Sans"/>
                <a:cs typeface="Open Sans"/>
                <a:sym typeface="Open Sans"/>
              </a:rPr>
              <a:t>[</a:t>
            </a:r>
            <a:r>
              <a:rPr b="1" lang="en" sz="1300">
                <a:solidFill>
                  <a:schemeClr val="hlink"/>
                </a:solidFill>
                <a:uFill>
                  <a:noFill/>
                </a:uFill>
                <a:latin typeface="Open Sans"/>
                <a:ea typeface="Open Sans"/>
                <a:cs typeface="Open Sans"/>
                <a:sym typeface="Open Sans"/>
                <a:hlinkClick r:id="rId5"/>
              </a:rPr>
              <a:t>8</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a:t>
            </a:r>
            <a:r>
              <a:rPr lang="en" sz="1300">
                <a:solidFill>
                  <a:schemeClr val="dk2"/>
                </a:solidFill>
                <a:latin typeface="Open Sans"/>
                <a:ea typeface="Open Sans"/>
                <a:cs typeface="Open Sans"/>
                <a:sym typeface="Open Sans"/>
              </a:rPr>
              <a:t>hase II randomized trial</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Double blinded</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b="1" lang="en" sz="1300">
                <a:solidFill>
                  <a:schemeClr val="dk2"/>
                </a:solidFill>
                <a:latin typeface="Open Sans"/>
                <a:ea typeface="Open Sans"/>
                <a:cs typeface="Open Sans"/>
                <a:sym typeface="Open Sans"/>
              </a:rPr>
              <a:t>Industry </a:t>
            </a:r>
            <a:r>
              <a:rPr b="1" lang="en" sz="1300">
                <a:solidFill>
                  <a:schemeClr val="dk2"/>
                </a:solidFill>
                <a:latin typeface="Open Sans"/>
                <a:ea typeface="Open Sans"/>
                <a:cs typeface="Open Sans"/>
                <a:sym typeface="Open Sans"/>
              </a:rPr>
              <a:t>sponsored</a:t>
            </a:r>
            <a:r>
              <a:rPr lang="en" sz="1300">
                <a:solidFill>
                  <a:schemeClr val="dk2"/>
                </a:solidFill>
                <a:latin typeface="Open Sans"/>
                <a:ea typeface="Open Sans"/>
                <a:cs typeface="Open Sans"/>
                <a:sym typeface="Open Sans"/>
              </a:rPr>
              <a:t>  </a:t>
            </a:r>
            <a:endParaRPr sz="1300">
              <a:solidFill>
                <a:schemeClr val="dk2"/>
              </a:solidFill>
              <a:latin typeface="Open Sans"/>
              <a:ea typeface="Open Sans"/>
              <a:cs typeface="Open Sans"/>
              <a:sym typeface="Open Sans"/>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0" name="Shape 3990"/>
        <p:cNvGrpSpPr/>
        <p:nvPr/>
      </p:nvGrpSpPr>
      <p:grpSpPr>
        <a:xfrm>
          <a:off x="0" y="0"/>
          <a:ext cx="0" cy="0"/>
          <a:chOff x="0" y="0"/>
          <a:chExt cx="0" cy="0"/>
        </a:xfrm>
      </p:grpSpPr>
      <p:sp>
        <p:nvSpPr>
          <p:cNvPr id="3991" name="Google Shape;3991;p14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3992" name="Google Shape;3992;p149"/>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993" name="Google Shape;3993;p149"/>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3994" name="Google Shape;3994;p149"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3995" name="Google Shape;3995;p149"/>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3996" name="Google Shape;3996;p149"/>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a:t>
            </a:r>
            <a:r>
              <a:rPr lang="en" sz="1300">
                <a:solidFill>
                  <a:schemeClr val="dk2"/>
                </a:solidFill>
                <a:latin typeface="Open Sans"/>
                <a:ea typeface="Open Sans"/>
                <a:cs typeface="Open Sans"/>
                <a:sym typeface="Open Sans"/>
              </a:rPr>
              <a:t>sponsor</a:t>
            </a:r>
            <a:r>
              <a:rPr lang="en" sz="1300">
                <a:solidFill>
                  <a:schemeClr val="dk2"/>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p:txBody>
      </p:sp>
      <p:sp>
        <p:nvSpPr>
          <p:cNvPr id="3997" name="Google Shape;3997;p149"/>
          <p:cNvSpPr/>
          <p:nvPr/>
        </p:nvSpPr>
        <p:spPr>
          <a:xfrm>
            <a:off x="762300" y="1771375"/>
            <a:ext cx="4903500" cy="16362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P</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Healthy adults</a:t>
            </a:r>
            <a:r>
              <a:rPr lang="en" sz="1300">
                <a:solidFill>
                  <a:schemeClr val="dk2"/>
                </a:solidFill>
                <a:latin typeface="Open Sans"/>
                <a:ea typeface="Open Sans"/>
                <a:cs typeface="Open Sans"/>
                <a:sym typeface="Open Sans"/>
              </a:rPr>
              <a:t> with HSV-2</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Seropositive for HSV-2</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b="1" lang="en" sz="1200">
                <a:solidFill>
                  <a:schemeClr val="dk2"/>
                </a:solidFill>
                <a:latin typeface="Open Sans"/>
                <a:ea typeface="Open Sans"/>
                <a:cs typeface="Open Sans"/>
                <a:sym typeface="Open Sans"/>
              </a:rPr>
              <a:t>Recurrent </a:t>
            </a:r>
            <a:r>
              <a:rPr lang="en" sz="1200">
                <a:solidFill>
                  <a:schemeClr val="dk2"/>
                </a:solidFill>
                <a:latin typeface="Open Sans"/>
                <a:ea typeface="Open Sans"/>
                <a:cs typeface="Open Sans"/>
                <a:sym typeface="Open Sans"/>
              </a:rPr>
              <a:t>genital herpes (1-9 times per year)</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Immunocompetent</a:t>
            </a:r>
            <a:endParaRPr sz="1200">
              <a:solidFill>
                <a:schemeClr val="dk2"/>
              </a:solidFill>
              <a:latin typeface="Open Sans"/>
              <a:ea typeface="Open Sans"/>
              <a:cs typeface="Open Sans"/>
              <a:sym typeface="Open Sans"/>
            </a:endParaRPr>
          </a:p>
          <a:p>
            <a:pPr indent="-304800" lvl="1" marL="9144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No HIV, HBV, HCV</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Not on other HSV meds</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b="1" lang="en" sz="1200">
                <a:solidFill>
                  <a:srgbClr val="3B71CA"/>
                </a:solidFill>
                <a:latin typeface="Open Sans"/>
                <a:ea typeface="Open Sans"/>
                <a:cs typeface="Open Sans"/>
                <a:sym typeface="Open Sans"/>
              </a:rPr>
              <a:t>N</a:t>
            </a:r>
            <a:r>
              <a:rPr b="1" lang="en" sz="1200">
                <a:solidFill>
                  <a:srgbClr val="3B71CA"/>
                </a:solidFill>
                <a:latin typeface="Open Sans"/>
                <a:ea typeface="Open Sans"/>
                <a:cs typeface="Open Sans"/>
                <a:sym typeface="Open Sans"/>
              </a:rPr>
              <a:t> = 150</a:t>
            </a:r>
            <a:r>
              <a:rPr lang="en" sz="1200">
                <a:solidFill>
                  <a:schemeClr val="dk2"/>
                </a:solidFill>
                <a:latin typeface="Open Sans"/>
                <a:ea typeface="Open Sans"/>
                <a:cs typeface="Open Sans"/>
                <a:sym typeface="Open Sans"/>
              </a:rPr>
              <a:t> </a:t>
            </a:r>
            <a:endParaRPr sz="1200">
              <a:solidFill>
                <a:schemeClr val="dk2"/>
              </a:solidFill>
              <a:latin typeface="Open Sans"/>
              <a:ea typeface="Open Sans"/>
              <a:cs typeface="Open Sans"/>
              <a:sym typeface="Open Sans"/>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1" name="Shape 4001"/>
        <p:cNvGrpSpPr/>
        <p:nvPr/>
      </p:nvGrpSpPr>
      <p:grpSpPr>
        <a:xfrm>
          <a:off x="0" y="0"/>
          <a:ext cx="0" cy="0"/>
          <a:chOff x="0" y="0"/>
          <a:chExt cx="0" cy="0"/>
        </a:xfrm>
      </p:grpSpPr>
      <p:sp>
        <p:nvSpPr>
          <p:cNvPr id="4002" name="Google Shape;4002;p15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03" name="Google Shape;4003;p150"/>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04" name="Google Shape;4004;p150"/>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05" name="Google Shape;4005;p150"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06" name="Google Shape;4006;p150"/>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07" name="Google Shape;4007;p150"/>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08" name="Google Shape;4008;p150"/>
          <p:cNvSpPr/>
          <p:nvPr/>
        </p:nvSpPr>
        <p:spPr>
          <a:xfrm>
            <a:off x="762300" y="2149675"/>
            <a:ext cx="4903500" cy="12414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I</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Pritelivir </a:t>
            </a:r>
            <a:r>
              <a:rPr lang="en" sz="1300">
                <a:solidFill>
                  <a:schemeClr val="dk2"/>
                </a:solidFill>
                <a:latin typeface="Open Sans"/>
                <a:ea typeface="Open Sans"/>
                <a:cs typeface="Open Sans"/>
                <a:sym typeface="Open Sans"/>
              </a:rPr>
              <a:t>(at one of four doses)</a:t>
            </a:r>
            <a:endParaRPr sz="13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5 mg daily</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25 mg daily</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75 mg daily</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400 mg </a:t>
            </a:r>
            <a:r>
              <a:rPr lang="en" sz="1200" u="sng">
                <a:solidFill>
                  <a:schemeClr val="dk2"/>
                </a:solidFill>
                <a:latin typeface="Open Sans"/>
                <a:ea typeface="Open Sans"/>
                <a:cs typeface="Open Sans"/>
                <a:sym typeface="Open Sans"/>
              </a:rPr>
              <a:t>weekly</a:t>
            </a:r>
            <a:endParaRPr sz="1200" u="sng">
              <a:solidFill>
                <a:schemeClr val="dk2"/>
              </a:solidFill>
              <a:latin typeface="Open Sans"/>
              <a:ea typeface="Open Sans"/>
              <a:cs typeface="Open Sans"/>
              <a:sym typeface="Open Sans"/>
            </a:endParaRPr>
          </a:p>
        </p:txBody>
      </p:sp>
      <p:sp>
        <p:nvSpPr>
          <p:cNvPr id="4009" name="Google Shape;4009;p150"/>
          <p:cNvSpPr/>
          <p:nvPr/>
        </p:nvSpPr>
        <p:spPr>
          <a:xfrm>
            <a:off x="762300" y="17713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P</a:t>
            </a:r>
            <a:r>
              <a:rPr lang="en" sz="1300">
                <a:solidFill>
                  <a:schemeClr val="dk2"/>
                </a:solidFill>
                <a:latin typeface="Open Sans"/>
                <a:ea typeface="Open Sans"/>
                <a:cs typeface="Open Sans"/>
                <a:sym typeface="Open Sans"/>
              </a:rPr>
              <a:t>: Immunocompetent adults w/ recurrent HSV-2 (n=150)</a:t>
            </a:r>
            <a:endParaRPr sz="1200">
              <a:solidFill>
                <a:srgbClr val="1A1A1A"/>
              </a:solidFill>
              <a:latin typeface="Open Sans"/>
              <a:ea typeface="Open Sans"/>
              <a:cs typeface="Open Sans"/>
              <a:sym typeface="Open Sans"/>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3" name="Shape 4013"/>
        <p:cNvGrpSpPr/>
        <p:nvPr/>
      </p:nvGrpSpPr>
      <p:grpSpPr>
        <a:xfrm>
          <a:off x="0" y="0"/>
          <a:ext cx="0" cy="0"/>
          <a:chOff x="0" y="0"/>
          <a:chExt cx="0" cy="0"/>
        </a:xfrm>
      </p:grpSpPr>
      <p:sp>
        <p:nvSpPr>
          <p:cNvPr id="4014" name="Google Shape;4014;p15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15" name="Google Shape;4015;p151"/>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16" name="Google Shape;4016;p151"/>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17" name="Google Shape;4017;p151"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18" name="Google Shape;4018;p151"/>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19" name="Google Shape;4019;p151"/>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20" name="Google Shape;4020;p151"/>
          <p:cNvSpPr/>
          <p:nvPr/>
        </p:nvSpPr>
        <p:spPr>
          <a:xfrm>
            <a:off x="762300" y="2149675"/>
            <a:ext cx="4903500" cy="12414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I</a:t>
            </a:r>
            <a:r>
              <a:rPr lang="en" sz="1300">
                <a:solidFill>
                  <a:schemeClr val="dk2"/>
                </a:solidFill>
                <a:latin typeface="Open Sans"/>
                <a:ea typeface="Open Sans"/>
                <a:cs typeface="Open Sans"/>
                <a:sym typeface="Open Sans"/>
              </a:rPr>
              <a:t>: </a:t>
            </a:r>
            <a:r>
              <a:rPr b="1" lang="en" sz="1300">
                <a:solidFill>
                  <a:schemeClr val="dk2"/>
                </a:solidFill>
                <a:latin typeface="Open Sans"/>
                <a:ea typeface="Open Sans"/>
                <a:cs typeface="Open Sans"/>
                <a:sym typeface="Open Sans"/>
              </a:rPr>
              <a:t>Pritelivir </a:t>
            </a:r>
            <a:r>
              <a:rPr lang="en" sz="1300">
                <a:solidFill>
                  <a:schemeClr val="dk2"/>
                </a:solidFill>
                <a:latin typeface="Open Sans"/>
                <a:ea typeface="Open Sans"/>
                <a:cs typeface="Open Sans"/>
                <a:sym typeface="Open Sans"/>
              </a:rPr>
              <a:t>(at one of four doses)</a:t>
            </a:r>
            <a:endParaRPr sz="13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5 mg daily</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25 mg daily</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75 mg daily</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400 mg weekly</a:t>
            </a:r>
            <a:endParaRPr sz="1200">
              <a:solidFill>
                <a:schemeClr val="dk2"/>
              </a:solidFill>
              <a:latin typeface="Open Sans"/>
              <a:ea typeface="Open Sans"/>
              <a:cs typeface="Open Sans"/>
              <a:sym typeface="Open Sans"/>
            </a:endParaRPr>
          </a:p>
        </p:txBody>
      </p:sp>
      <p:sp>
        <p:nvSpPr>
          <p:cNvPr id="4021" name="Google Shape;4021;p151"/>
          <p:cNvSpPr/>
          <p:nvPr/>
        </p:nvSpPr>
        <p:spPr>
          <a:xfrm>
            <a:off x="762300" y="3391075"/>
            <a:ext cx="4903500" cy="6570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C</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Placebo</a:t>
            </a:r>
            <a:endParaRPr b="1" sz="1300">
              <a:solidFill>
                <a:srgbClr val="DF382C"/>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Randomized in a 1:1:1:1:1 manner</a:t>
            </a:r>
            <a:endParaRPr sz="1200">
              <a:solidFill>
                <a:schemeClr val="dk2"/>
              </a:solidFill>
              <a:latin typeface="Open Sans"/>
              <a:ea typeface="Open Sans"/>
              <a:cs typeface="Open Sans"/>
              <a:sym typeface="Open Sans"/>
            </a:endParaRPr>
          </a:p>
        </p:txBody>
      </p:sp>
      <p:sp>
        <p:nvSpPr>
          <p:cNvPr id="4022" name="Google Shape;4022;p151"/>
          <p:cNvSpPr/>
          <p:nvPr/>
        </p:nvSpPr>
        <p:spPr>
          <a:xfrm>
            <a:off x="762300" y="17713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P</a:t>
            </a:r>
            <a:r>
              <a:rPr lang="en" sz="1300">
                <a:solidFill>
                  <a:schemeClr val="dk2"/>
                </a:solidFill>
                <a:latin typeface="Open Sans"/>
                <a:ea typeface="Open Sans"/>
                <a:cs typeface="Open Sans"/>
                <a:sym typeface="Open Sans"/>
              </a:rPr>
              <a:t>: Immunocompetent adults w/ recurrent HSV-2 (n=150)</a:t>
            </a:r>
            <a:endParaRPr sz="1200">
              <a:solidFill>
                <a:srgbClr val="1A1A1A"/>
              </a:solidFill>
              <a:latin typeface="Open Sans"/>
              <a:ea typeface="Open Sans"/>
              <a:cs typeface="Open Sans"/>
              <a:sym typeface="Open Sans"/>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6" name="Shape 4026"/>
        <p:cNvGrpSpPr/>
        <p:nvPr/>
      </p:nvGrpSpPr>
      <p:grpSpPr>
        <a:xfrm>
          <a:off x="0" y="0"/>
          <a:ext cx="0" cy="0"/>
          <a:chOff x="0" y="0"/>
          <a:chExt cx="0" cy="0"/>
        </a:xfrm>
      </p:grpSpPr>
      <p:sp>
        <p:nvSpPr>
          <p:cNvPr id="4027" name="Google Shape;4027;p15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28" name="Google Shape;4028;p152"/>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29" name="Google Shape;4029;p152"/>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30" name="Google Shape;4030;p152"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31" name="Google Shape;4031;p152"/>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32" name="Google Shape;4032;p152"/>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33" name="Google Shape;4033;p152"/>
          <p:cNvSpPr/>
          <p:nvPr/>
        </p:nvSpPr>
        <p:spPr>
          <a:xfrm>
            <a:off x="762300" y="17713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P</a:t>
            </a:r>
            <a:r>
              <a:rPr lang="en" sz="1300">
                <a:solidFill>
                  <a:schemeClr val="dk2"/>
                </a:solidFill>
                <a:latin typeface="Open Sans"/>
                <a:ea typeface="Open Sans"/>
                <a:cs typeface="Open Sans"/>
                <a:sym typeface="Open Sans"/>
              </a:rPr>
              <a:t>: Immunocompetent adults w/ recurrent HSV-2 (n=150)</a:t>
            </a:r>
            <a:endParaRPr sz="1200">
              <a:solidFill>
                <a:srgbClr val="1A1A1A"/>
              </a:solidFill>
              <a:latin typeface="Open Sans"/>
              <a:ea typeface="Open Sans"/>
              <a:cs typeface="Open Sans"/>
              <a:sym typeface="Open Sans"/>
            </a:endParaRPr>
          </a:p>
        </p:txBody>
      </p:sp>
      <p:sp>
        <p:nvSpPr>
          <p:cNvPr id="4034" name="Google Shape;4034;p152"/>
          <p:cNvSpPr/>
          <p:nvPr/>
        </p:nvSpPr>
        <p:spPr>
          <a:xfrm>
            <a:off x="762300" y="21496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I</a:t>
            </a:r>
            <a:r>
              <a:rPr lang="en" sz="1300">
                <a:solidFill>
                  <a:schemeClr val="dk2"/>
                </a:solidFill>
                <a:latin typeface="Open Sans"/>
                <a:ea typeface="Open Sans"/>
                <a:cs typeface="Open Sans"/>
                <a:sym typeface="Open Sans"/>
              </a:rPr>
              <a:t>: Pritelivir (at one of four doses)</a:t>
            </a:r>
            <a:endParaRPr sz="1200">
              <a:solidFill>
                <a:srgbClr val="1A1A1A"/>
              </a:solidFill>
              <a:latin typeface="Open Sans"/>
              <a:ea typeface="Open Sans"/>
              <a:cs typeface="Open Sans"/>
              <a:sym typeface="Open Sans"/>
            </a:endParaRPr>
          </a:p>
        </p:txBody>
      </p:sp>
      <p:sp>
        <p:nvSpPr>
          <p:cNvPr id="4035" name="Google Shape;4035;p152"/>
          <p:cNvSpPr/>
          <p:nvPr/>
        </p:nvSpPr>
        <p:spPr>
          <a:xfrm>
            <a:off x="762300" y="25279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C</a:t>
            </a:r>
            <a:r>
              <a:rPr lang="en" sz="1300">
                <a:solidFill>
                  <a:schemeClr val="dk2"/>
                </a:solidFill>
                <a:latin typeface="Open Sans"/>
                <a:ea typeface="Open Sans"/>
                <a:cs typeface="Open Sans"/>
                <a:sym typeface="Open Sans"/>
              </a:rPr>
              <a:t>: Placebo</a:t>
            </a:r>
            <a:endParaRPr sz="1200">
              <a:solidFill>
                <a:srgbClr val="1A1A1A"/>
              </a:solidFill>
              <a:latin typeface="Open Sans"/>
              <a:ea typeface="Open Sans"/>
              <a:cs typeface="Open Sans"/>
              <a:sym typeface="Open Sans"/>
            </a:endParaRPr>
          </a:p>
        </p:txBody>
      </p:sp>
      <p:sp>
        <p:nvSpPr>
          <p:cNvPr id="4036" name="Google Shape;4036;p152"/>
          <p:cNvSpPr/>
          <p:nvPr/>
        </p:nvSpPr>
        <p:spPr>
          <a:xfrm>
            <a:off x="762300" y="2906275"/>
            <a:ext cx="4903500" cy="10350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O</a:t>
            </a:r>
            <a:r>
              <a:rPr lang="en" sz="1300">
                <a:solidFill>
                  <a:schemeClr val="dk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Rate of genital </a:t>
            </a:r>
            <a:r>
              <a:rPr b="1" lang="en" sz="1300">
                <a:solidFill>
                  <a:schemeClr val="dk2"/>
                </a:solidFill>
                <a:latin typeface="Open Sans"/>
                <a:ea typeface="Open Sans"/>
                <a:cs typeface="Open Sans"/>
                <a:sym typeface="Open Sans"/>
              </a:rPr>
              <a:t>HSV shedding</a:t>
            </a:r>
            <a:r>
              <a:rPr lang="en" sz="1300">
                <a:solidFill>
                  <a:schemeClr val="dk2"/>
                </a:solidFill>
                <a:latin typeface="Open Sans"/>
                <a:ea typeface="Open Sans"/>
                <a:cs typeface="Open Sans"/>
                <a:sym typeface="Open Sans"/>
              </a:rPr>
              <a:t> (primary outcome)</a:t>
            </a:r>
            <a:endParaRPr sz="13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Participants did </a:t>
            </a:r>
            <a:r>
              <a:rPr b="1" lang="en" sz="1200">
                <a:solidFill>
                  <a:srgbClr val="DF382C"/>
                </a:solidFill>
                <a:latin typeface="Open Sans"/>
                <a:ea typeface="Open Sans"/>
                <a:cs typeface="Open Sans"/>
                <a:sym typeface="Open Sans"/>
              </a:rPr>
              <a:t>daily swabs</a:t>
            </a:r>
            <a:r>
              <a:rPr lang="en" sz="1200">
                <a:solidFill>
                  <a:schemeClr val="dk2"/>
                </a:solidFill>
                <a:latin typeface="Open Sans"/>
                <a:ea typeface="Open Sans"/>
                <a:cs typeface="Open Sans"/>
                <a:sym typeface="Open Sans"/>
              </a:rPr>
              <a:t> (even if no lesions)</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If </a:t>
            </a:r>
            <a:r>
              <a:rPr b="1" lang="en" sz="1200">
                <a:solidFill>
                  <a:srgbClr val="3B71CA"/>
                </a:solidFill>
                <a:latin typeface="Open Sans"/>
                <a:ea typeface="Open Sans"/>
                <a:cs typeface="Open Sans"/>
                <a:sym typeface="Open Sans"/>
              </a:rPr>
              <a:t>developed lesion</a:t>
            </a:r>
            <a:r>
              <a:rPr lang="en" sz="1200">
                <a:solidFill>
                  <a:schemeClr val="dk2"/>
                </a:solidFill>
                <a:latin typeface="Open Sans"/>
                <a:ea typeface="Open Sans"/>
                <a:cs typeface="Open Sans"/>
                <a:sym typeface="Open Sans"/>
              </a:rPr>
              <a:t>, did extra swab of lesions and came to </a:t>
            </a:r>
            <a:r>
              <a:rPr b="1" lang="en" sz="1200">
                <a:solidFill>
                  <a:srgbClr val="3B71CA"/>
                </a:solidFill>
                <a:latin typeface="Open Sans"/>
                <a:ea typeface="Open Sans"/>
                <a:cs typeface="Open Sans"/>
                <a:sym typeface="Open Sans"/>
              </a:rPr>
              <a:t>clinic within 24 hours</a:t>
            </a:r>
            <a:endParaRPr sz="1200">
              <a:solidFill>
                <a:schemeClr val="dk2"/>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4 </a:t>
            </a:r>
            <a:r>
              <a:rPr lang="en">
                <a:solidFill>
                  <a:srgbClr val="9FA6B2"/>
                </a:solidFill>
              </a:rPr>
              <a:t>(day 25)</a:t>
            </a:r>
            <a:endParaRPr>
              <a:solidFill>
                <a:srgbClr val="9FA6B2"/>
              </a:solidFill>
            </a:endParaRPr>
          </a:p>
        </p:txBody>
      </p:sp>
      <p:sp>
        <p:nvSpPr>
          <p:cNvPr id="364" name="Google Shape;364;p27"/>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Heme onc clinic</a:t>
            </a:r>
            <a:r>
              <a:rPr lang="en"/>
              <a:t>: Worried about </a:t>
            </a:r>
            <a:r>
              <a:rPr b="1" lang="en"/>
              <a:t>drug </a:t>
            </a:r>
            <a:r>
              <a:rPr b="1" lang="en"/>
              <a:t>eruption</a:t>
            </a:r>
            <a:r>
              <a:rPr lang="en"/>
              <a:t> causing skin rash → </a:t>
            </a:r>
            <a:r>
              <a:rPr b="1" lang="en"/>
              <a:t>discontinued many of his meds</a:t>
            </a:r>
            <a:endParaRPr b="1"/>
          </a:p>
          <a:p>
            <a:pPr indent="0" lvl="0" marL="0" rtl="0" algn="l">
              <a:spcBef>
                <a:spcPts val="1200"/>
              </a:spcBef>
              <a:spcAft>
                <a:spcPts val="1200"/>
              </a:spcAft>
              <a:buNone/>
            </a:pPr>
            <a:r>
              <a:t/>
            </a:r>
            <a:endParaRPr/>
          </a:p>
        </p:txBody>
      </p:sp>
      <p:grpSp>
        <p:nvGrpSpPr>
          <p:cNvPr id="365" name="Google Shape;365;p27"/>
          <p:cNvGrpSpPr/>
          <p:nvPr/>
        </p:nvGrpSpPr>
        <p:grpSpPr>
          <a:xfrm>
            <a:off x="4587000" y="1072614"/>
            <a:ext cx="4094300" cy="861172"/>
            <a:chOff x="3562350" y="909418"/>
            <a:chExt cx="4094300" cy="765282"/>
          </a:xfrm>
        </p:grpSpPr>
        <p:sp>
          <p:nvSpPr>
            <p:cNvPr id="366" name="Google Shape;366;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367" name="Google Shape;367;p27"/>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368" name="Google Shape;368;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369" name="Google Shape;369;p27"/>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0" name="Google Shape;370;p27"/>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371" name="Google Shape;371;p27"/>
          <p:cNvGrpSpPr/>
          <p:nvPr/>
        </p:nvGrpSpPr>
        <p:grpSpPr>
          <a:xfrm>
            <a:off x="4587000" y="1422407"/>
            <a:ext cx="4094300" cy="861172"/>
            <a:chOff x="3562350" y="909418"/>
            <a:chExt cx="4094300" cy="765282"/>
          </a:xfrm>
        </p:grpSpPr>
        <p:sp>
          <p:nvSpPr>
            <p:cNvPr id="372" name="Google Shape;372;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373" name="Google Shape;373;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374" name="Google Shape;374;p27"/>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5" name="Google Shape;375;p27"/>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376" name="Google Shape;376;p27"/>
          <p:cNvGrpSpPr/>
          <p:nvPr/>
        </p:nvGrpSpPr>
        <p:grpSpPr>
          <a:xfrm>
            <a:off x="4587000" y="2187630"/>
            <a:ext cx="4094300" cy="384157"/>
            <a:chOff x="3562350" y="909418"/>
            <a:chExt cx="4094300" cy="341382"/>
          </a:xfrm>
        </p:grpSpPr>
        <p:sp>
          <p:nvSpPr>
            <p:cNvPr id="377" name="Google Shape;377;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378" name="Google Shape;378;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379" name="Google Shape;379;p27"/>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0" name="Google Shape;380;p27"/>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381" name="Google Shape;381;p27"/>
          <p:cNvGrpSpPr/>
          <p:nvPr/>
        </p:nvGrpSpPr>
        <p:grpSpPr>
          <a:xfrm>
            <a:off x="4587000" y="2382576"/>
            <a:ext cx="4094300" cy="384557"/>
            <a:chOff x="3562350" y="909418"/>
            <a:chExt cx="4094300" cy="341738"/>
          </a:xfrm>
        </p:grpSpPr>
        <p:sp>
          <p:nvSpPr>
            <p:cNvPr id="382" name="Google Shape;382;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383" name="Google Shape;383;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384" name="Google Shape;384;p27"/>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27"/>
          <p:cNvGrpSpPr/>
          <p:nvPr/>
        </p:nvGrpSpPr>
        <p:grpSpPr>
          <a:xfrm>
            <a:off x="4587000" y="717403"/>
            <a:ext cx="4094300" cy="545526"/>
            <a:chOff x="3562350" y="909418"/>
            <a:chExt cx="4094300" cy="484782"/>
          </a:xfrm>
        </p:grpSpPr>
        <p:sp>
          <p:nvSpPr>
            <p:cNvPr id="386" name="Google Shape;386;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387" name="Google Shape;387;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388" name="Google Shape;388;p27"/>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9" name="Google Shape;389;p27"/>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390" name="Google Shape;390;p27"/>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391" name="Google Shape;391;p27"/>
          <p:cNvGrpSpPr/>
          <p:nvPr/>
        </p:nvGrpSpPr>
        <p:grpSpPr>
          <a:xfrm>
            <a:off x="4587000" y="1687884"/>
            <a:ext cx="4094300" cy="695750"/>
            <a:chOff x="3562350" y="909418"/>
            <a:chExt cx="4094300" cy="618279"/>
          </a:xfrm>
        </p:grpSpPr>
        <p:sp>
          <p:nvSpPr>
            <p:cNvPr id="392" name="Google Shape;392;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393" name="Google Shape;393;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394" name="Google Shape;394;p27"/>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27"/>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396" name="Google Shape;396;p27"/>
          <p:cNvGrpSpPr/>
          <p:nvPr/>
        </p:nvGrpSpPr>
        <p:grpSpPr>
          <a:xfrm>
            <a:off x="4587000" y="1932213"/>
            <a:ext cx="4094300" cy="451330"/>
            <a:chOff x="3562350" y="909418"/>
            <a:chExt cx="4094300" cy="401075"/>
          </a:xfrm>
        </p:grpSpPr>
        <p:sp>
          <p:nvSpPr>
            <p:cNvPr id="397" name="Google Shape;397;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398" name="Google Shape;398;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399" name="Google Shape;399;p27"/>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00" name="Google Shape;400;p27"/>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401" name="Google Shape;401;p27"/>
          <p:cNvGrpSpPr/>
          <p:nvPr/>
        </p:nvGrpSpPr>
        <p:grpSpPr>
          <a:xfrm>
            <a:off x="4587000" y="2569657"/>
            <a:ext cx="4094300" cy="616310"/>
            <a:chOff x="3562350" y="909418"/>
            <a:chExt cx="4094300" cy="547685"/>
          </a:xfrm>
        </p:grpSpPr>
        <p:sp>
          <p:nvSpPr>
            <p:cNvPr id="402" name="Google Shape;402;p2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med changes</a:t>
              </a:r>
              <a:endParaRPr b="1" sz="1100">
                <a:solidFill>
                  <a:srgbClr val="858585"/>
                </a:solidFill>
                <a:latin typeface="Roboto"/>
                <a:ea typeface="Roboto"/>
                <a:cs typeface="Roboto"/>
                <a:sym typeface="Roboto"/>
              </a:endParaRPr>
            </a:p>
          </p:txBody>
        </p:sp>
        <p:sp>
          <p:nvSpPr>
            <p:cNvPr id="403" name="Google Shape;403;p27"/>
            <p:cNvSpPr txBox="1"/>
            <p:nvPr/>
          </p:nvSpPr>
          <p:spPr>
            <a:xfrm>
              <a:off x="4928450" y="1092003"/>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858585"/>
                  </a:solidFill>
                  <a:latin typeface="Roboto"/>
                  <a:ea typeface="Roboto"/>
                  <a:cs typeface="Roboto"/>
                  <a:sym typeface="Roboto"/>
                </a:rPr>
                <a:t>Held ppx Bactrim, letermovir, isavu; also stopped budesonide</a:t>
              </a:r>
              <a:endParaRPr sz="700">
                <a:solidFill>
                  <a:srgbClr val="858585"/>
                </a:solidFill>
                <a:latin typeface="Roboto"/>
                <a:ea typeface="Roboto"/>
                <a:cs typeface="Roboto"/>
                <a:sym typeface="Roboto"/>
              </a:endParaRPr>
            </a:p>
            <a:p>
              <a:pPr indent="0" lvl="0" marL="0" rtl="0" algn="l">
                <a:lnSpc>
                  <a:spcPct val="115000"/>
                </a:lnSpc>
                <a:spcBef>
                  <a:spcPts val="0"/>
                </a:spcBef>
                <a:spcAft>
                  <a:spcPts val="0"/>
                </a:spcAft>
                <a:buNone/>
              </a:pPr>
              <a:r>
                <a:t/>
              </a:r>
              <a:endParaRPr sz="700">
                <a:solidFill>
                  <a:srgbClr val="858585"/>
                </a:solidFill>
                <a:latin typeface="Roboto"/>
                <a:ea typeface="Roboto"/>
                <a:cs typeface="Roboto"/>
                <a:sym typeface="Roboto"/>
              </a:endParaRPr>
            </a:p>
          </p:txBody>
        </p:sp>
        <p:sp>
          <p:nvSpPr>
            <p:cNvPr id="404" name="Google Shape;404;p2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cxnSp>
          <p:nvCxnSpPr>
            <p:cNvPr id="405" name="Google Shape;405;p27"/>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406" name="Google Shape;406;p27"/>
          <p:cNvSpPr/>
          <p:nvPr/>
        </p:nvSpPr>
        <p:spPr>
          <a:xfrm>
            <a:off x="5207950" y="3115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Budesonide 3mg TID</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Isavuconazole 372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Letermovir 480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SMX/TMP SS qMWF</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0" name="Shape 4040"/>
        <p:cNvGrpSpPr/>
        <p:nvPr/>
      </p:nvGrpSpPr>
      <p:grpSpPr>
        <a:xfrm>
          <a:off x="0" y="0"/>
          <a:ext cx="0" cy="0"/>
          <a:chOff x="0" y="0"/>
          <a:chExt cx="0" cy="0"/>
        </a:xfrm>
      </p:grpSpPr>
      <p:sp>
        <p:nvSpPr>
          <p:cNvPr id="4041" name="Google Shape;4041;p15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42" name="Google Shape;4042;p153"/>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43" name="Google Shape;4043;p153"/>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44" name="Google Shape;4044;p153"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45" name="Google Shape;4045;p153"/>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46" name="Google Shape;4046;p153"/>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47" name="Google Shape;4047;p153"/>
          <p:cNvSpPr/>
          <p:nvPr/>
        </p:nvSpPr>
        <p:spPr>
          <a:xfrm>
            <a:off x="762300" y="2906275"/>
            <a:ext cx="4903500" cy="16344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O</a:t>
            </a:r>
            <a:r>
              <a:rPr lang="en" sz="1300">
                <a:solidFill>
                  <a:schemeClr val="dk2"/>
                </a:solidFill>
                <a:latin typeface="Open Sans"/>
                <a:ea typeface="Open Sans"/>
                <a:cs typeface="Open Sans"/>
                <a:sym typeface="Open Sans"/>
              </a:rPr>
              <a:t>: Rate of genital </a:t>
            </a:r>
            <a:r>
              <a:rPr b="1" lang="en" sz="1300">
                <a:solidFill>
                  <a:schemeClr val="dk2"/>
                </a:solidFill>
                <a:latin typeface="Open Sans"/>
                <a:ea typeface="Open Sans"/>
                <a:cs typeface="Open Sans"/>
                <a:sym typeface="Open Sans"/>
              </a:rPr>
              <a:t>HSV shedding</a:t>
            </a:r>
            <a:r>
              <a:rPr lang="en" sz="1300">
                <a:solidFill>
                  <a:schemeClr val="dk2"/>
                </a:solidFill>
                <a:latin typeface="Open Sans"/>
                <a:ea typeface="Open Sans"/>
                <a:cs typeface="Open Sans"/>
                <a:sym typeface="Open Sans"/>
              </a:rPr>
              <a:t> (primary outcome)</a:t>
            </a:r>
            <a:endParaRPr sz="13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rgbClr val="DF382C"/>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DF382C"/>
                </a:solidFill>
                <a:latin typeface="Open Sans"/>
                <a:ea typeface="Open Sans"/>
                <a:cs typeface="Open Sans"/>
                <a:sym typeface="Open Sans"/>
              </a:rPr>
              <a:t>Secondary outcomes</a:t>
            </a:r>
            <a:r>
              <a:rPr lang="en" sz="1200">
                <a:solidFill>
                  <a:schemeClr val="dk2"/>
                </a:solidFill>
                <a:latin typeface="Open Sans"/>
                <a:ea typeface="Open Sans"/>
                <a:cs typeface="Open Sans"/>
                <a:sym typeface="Open Sans"/>
              </a:rPr>
              <a:t>: </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Rates of lesions</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Reduction of HSV DNA copies</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Rates of </a:t>
            </a:r>
            <a:r>
              <a:rPr lang="en" sz="1200">
                <a:solidFill>
                  <a:schemeClr val="dk2"/>
                </a:solidFill>
                <a:latin typeface="Open Sans"/>
                <a:ea typeface="Open Sans"/>
                <a:cs typeface="Open Sans"/>
                <a:sym typeface="Open Sans"/>
              </a:rPr>
              <a:t>subclinical</a:t>
            </a:r>
            <a:r>
              <a:rPr lang="en" sz="1200">
                <a:solidFill>
                  <a:schemeClr val="dk2"/>
                </a:solidFill>
                <a:latin typeface="Open Sans"/>
                <a:ea typeface="Open Sans"/>
                <a:cs typeface="Open Sans"/>
                <a:sym typeface="Open Sans"/>
              </a:rPr>
              <a:t> shedding</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Safety</a:t>
            </a:r>
            <a:r>
              <a:rPr lang="en" sz="1200">
                <a:solidFill>
                  <a:schemeClr val="dk2"/>
                </a:solidFill>
                <a:latin typeface="Open Sans"/>
                <a:ea typeface="Open Sans"/>
                <a:cs typeface="Open Sans"/>
                <a:sym typeface="Open Sans"/>
              </a:rPr>
              <a:t> / adverse events</a:t>
            </a:r>
            <a:endParaRPr sz="1200">
              <a:solidFill>
                <a:schemeClr val="dk2"/>
              </a:solidFill>
              <a:latin typeface="Open Sans"/>
              <a:ea typeface="Open Sans"/>
              <a:cs typeface="Open Sans"/>
              <a:sym typeface="Open Sans"/>
            </a:endParaRPr>
          </a:p>
        </p:txBody>
      </p:sp>
      <p:sp>
        <p:nvSpPr>
          <p:cNvPr id="4048" name="Google Shape;4048;p153"/>
          <p:cNvSpPr/>
          <p:nvPr/>
        </p:nvSpPr>
        <p:spPr>
          <a:xfrm>
            <a:off x="762300" y="17713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P</a:t>
            </a:r>
            <a:r>
              <a:rPr lang="en" sz="1300">
                <a:solidFill>
                  <a:schemeClr val="dk2"/>
                </a:solidFill>
                <a:latin typeface="Open Sans"/>
                <a:ea typeface="Open Sans"/>
                <a:cs typeface="Open Sans"/>
                <a:sym typeface="Open Sans"/>
              </a:rPr>
              <a:t>: Immunocompetent adults w/ recurrent HSV-2 (n=150)</a:t>
            </a:r>
            <a:endParaRPr sz="1200">
              <a:solidFill>
                <a:srgbClr val="1A1A1A"/>
              </a:solidFill>
              <a:latin typeface="Open Sans"/>
              <a:ea typeface="Open Sans"/>
              <a:cs typeface="Open Sans"/>
              <a:sym typeface="Open Sans"/>
            </a:endParaRPr>
          </a:p>
        </p:txBody>
      </p:sp>
      <p:sp>
        <p:nvSpPr>
          <p:cNvPr id="4049" name="Google Shape;4049;p153"/>
          <p:cNvSpPr/>
          <p:nvPr/>
        </p:nvSpPr>
        <p:spPr>
          <a:xfrm>
            <a:off x="762300" y="21496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I</a:t>
            </a:r>
            <a:r>
              <a:rPr lang="en" sz="1300">
                <a:solidFill>
                  <a:schemeClr val="dk2"/>
                </a:solidFill>
                <a:latin typeface="Open Sans"/>
                <a:ea typeface="Open Sans"/>
                <a:cs typeface="Open Sans"/>
                <a:sym typeface="Open Sans"/>
              </a:rPr>
              <a:t>: Pritelivir (at one of four doses)</a:t>
            </a:r>
            <a:endParaRPr sz="1200">
              <a:solidFill>
                <a:srgbClr val="1A1A1A"/>
              </a:solidFill>
              <a:latin typeface="Open Sans"/>
              <a:ea typeface="Open Sans"/>
              <a:cs typeface="Open Sans"/>
              <a:sym typeface="Open Sans"/>
            </a:endParaRPr>
          </a:p>
        </p:txBody>
      </p:sp>
      <p:sp>
        <p:nvSpPr>
          <p:cNvPr id="4050" name="Google Shape;4050;p153"/>
          <p:cNvSpPr/>
          <p:nvPr/>
        </p:nvSpPr>
        <p:spPr>
          <a:xfrm>
            <a:off x="762300" y="25279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C</a:t>
            </a:r>
            <a:r>
              <a:rPr lang="en" sz="1300">
                <a:solidFill>
                  <a:schemeClr val="dk2"/>
                </a:solidFill>
                <a:latin typeface="Open Sans"/>
                <a:ea typeface="Open Sans"/>
                <a:cs typeface="Open Sans"/>
                <a:sym typeface="Open Sans"/>
              </a:rPr>
              <a:t>: Placebo</a:t>
            </a:r>
            <a:endParaRPr sz="1200">
              <a:solidFill>
                <a:srgbClr val="1A1A1A"/>
              </a:solidFill>
              <a:latin typeface="Open Sans"/>
              <a:ea typeface="Open Sans"/>
              <a:cs typeface="Open Sans"/>
              <a:sym typeface="Open Sans"/>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4" name="Shape 4054"/>
        <p:cNvGrpSpPr/>
        <p:nvPr/>
      </p:nvGrpSpPr>
      <p:grpSpPr>
        <a:xfrm>
          <a:off x="0" y="0"/>
          <a:ext cx="0" cy="0"/>
          <a:chOff x="0" y="0"/>
          <a:chExt cx="0" cy="0"/>
        </a:xfrm>
      </p:grpSpPr>
      <p:sp>
        <p:nvSpPr>
          <p:cNvPr id="4055" name="Google Shape;4055;p15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56" name="Google Shape;4056;p154"/>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57" name="Google Shape;4057;p154"/>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58" name="Google Shape;4058;p154"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59" name="Google Shape;4059;p154"/>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60" name="Google Shape;4060;p154"/>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61" name="Google Shape;4061;p154"/>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(n=150)</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(at one of four doses)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Placebo</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sp>
        <p:nvSpPr>
          <p:cNvPr id="4062" name="Google Shape;4062;p154"/>
          <p:cNvSpPr txBox="1"/>
          <p:nvPr/>
        </p:nvSpPr>
        <p:spPr>
          <a:xfrm>
            <a:off x="786025" y="2846475"/>
            <a:ext cx="49035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B</a:t>
            </a:r>
            <a:r>
              <a:rPr lang="en" sz="1300">
                <a:solidFill>
                  <a:schemeClr val="dk2"/>
                </a:solidFill>
                <a:latin typeface="Open Sans"/>
                <a:ea typeface="Open Sans"/>
                <a:cs typeface="Open Sans"/>
                <a:sym typeface="Open Sans"/>
              </a:rPr>
              <a:t>efore enrolling:</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Participants had median of 4 outbreaks per year</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21% were on suppressive therapy</a:t>
            </a:r>
            <a:endParaRPr sz="1300">
              <a:solidFill>
                <a:schemeClr val="dk2"/>
              </a:solidFill>
              <a:latin typeface="Open Sans"/>
              <a:ea typeface="Open Sans"/>
              <a:cs typeface="Open Sans"/>
              <a:sym typeface="Open Sans"/>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6" name="Shape 4066"/>
        <p:cNvGrpSpPr/>
        <p:nvPr/>
      </p:nvGrpSpPr>
      <p:grpSpPr>
        <a:xfrm>
          <a:off x="0" y="0"/>
          <a:ext cx="0" cy="0"/>
          <a:chOff x="0" y="0"/>
          <a:chExt cx="0" cy="0"/>
        </a:xfrm>
      </p:grpSpPr>
      <p:sp>
        <p:nvSpPr>
          <p:cNvPr id="4067" name="Google Shape;4067;p15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68" name="Google Shape;4068;p155"/>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69" name="Google Shape;4069;p155"/>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70" name="Google Shape;4070;p155"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71" name="Google Shape;4071;p155"/>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72" name="Google Shape;4072;p155"/>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73" name="Google Shape;4073;p155"/>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(n=150)</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(at one of four doses)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Placebo</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graphicFrame>
        <p:nvGraphicFramePr>
          <p:cNvPr id="4074" name="Google Shape;4074;p155"/>
          <p:cNvGraphicFramePr/>
          <p:nvPr/>
        </p:nvGraphicFramePr>
        <p:xfrm>
          <a:off x="453075" y="3082200"/>
          <a:ext cx="3000000" cy="3000000"/>
        </p:xfrm>
        <a:graphic>
          <a:graphicData uri="http://schemas.openxmlformats.org/drawingml/2006/table">
            <a:tbl>
              <a:tblPr>
                <a:noFill/>
                <a:tableStyleId>{1D28024B-9DAE-43C1-8D67-CABD41F33C04}</a:tableStyleId>
              </a:tblPr>
              <a:tblGrid>
                <a:gridCol w="920325"/>
                <a:gridCol w="920325"/>
                <a:gridCol w="920325"/>
                <a:gridCol w="920325"/>
                <a:gridCol w="920325"/>
                <a:gridCol w="920325"/>
              </a:tblGrid>
              <a:tr h="381000">
                <a:tc>
                  <a:txBody>
                    <a:bodyPr/>
                    <a:lstStyle/>
                    <a:p>
                      <a:pPr indent="0" lvl="0" marL="0" rtl="0" algn="l">
                        <a:spcBef>
                          <a:spcPts val="0"/>
                        </a:spcBef>
                        <a:spcAft>
                          <a:spcPts val="0"/>
                        </a:spcAft>
                        <a:buNone/>
                      </a:pPr>
                      <a:r>
                        <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Placebo</a:t>
                      </a:r>
                      <a:endParaRPr b="1"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a:t>
                      </a:r>
                      <a:r>
                        <a:rPr b="1" lang="en" sz="1200">
                          <a:latin typeface="Open Sans"/>
                          <a:ea typeface="Open Sans"/>
                          <a:cs typeface="Open Sans"/>
                          <a:sym typeface="Open Sans"/>
                        </a:rPr>
                        <a:t>5 mg</a:t>
                      </a:r>
                      <a:r>
                        <a:rPr lang="en" sz="1200">
                          <a:latin typeface="Open Sans"/>
                          <a:ea typeface="Open Sans"/>
                          <a:cs typeface="Open Sans"/>
                          <a:sym typeface="Open Sans"/>
                        </a:rPr>
                        <a:t> daily</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a:t>
                      </a:r>
                      <a:r>
                        <a:rPr b="1" lang="en" sz="1200">
                          <a:latin typeface="Open Sans"/>
                          <a:ea typeface="Open Sans"/>
                          <a:cs typeface="Open Sans"/>
                          <a:sym typeface="Open Sans"/>
                        </a:rPr>
                        <a:t>25 mg</a:t>
                      </a:r>
                      <a:r>
                        <a:rPr lang="en" sz="1200">
                          <a:latin typeface="Open Sans"/>
                          <a:ea typeface="Open Sans"/>
                          <a:cs typeface="Open Sans"/>
                          <a:sym typeface="Open Sans"/>
                        </a:rPr>
                        <a:t> daily</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a:t>
                      </a:r>
                      <a:r>
                        <a:rPr b="1" lang="en" sz="1200">
                          <a:latin typeface="Open Sans"/>
                          <a:ea typeface="Open Sans"/>
                          <a:cs typeface="Open Sans"/>
                          <a:sym typeface="Open Sans"/>
                        </a:rPr>
                        <a:t>75 mg</a:t>
                      </a:r>
                      <a:r>
                        <a:rPr lang="en" sz="1200">
                          <a:latin typeface="Open Sans"/>
                          <a:ea typeface="Open Sans"/>
                          <a:cs typeface="Open Sans"/>
                          <a:sym typeface="Open Sans"/>
                        </a:rPr>
                        <a:t> daily</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400 mg </a:t>
                      </a:r>
                      <a:r>
                        <a:rPr b="1" lang="en" sz="1200">
                          <a:latin typeface="Open Sans"/>
                          <a:ea typeface="Open Sans"/>
                          <a:cs typeface="Open Sans"/>
                          <a:sym typeface="Open Sans"/>
                        </a:rPr>
                        <a:t>weekly</a:t>
                      </a:r>
                      <a:endParaRPr b="1"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200">
                          <a:latin typeface="Open Sans"/>
                          <a:ea typeface="Open Sans"/>
                          <a:cs typeface="Open Sans"/>
                          <a:sym typeface="Open Sans"/>
                        </a:rPr>
                        <a:t>Days shedding</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16.6% of days</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18.2%</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9.3%</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2.1%</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5.3%</a:t>
                      </a:r>
                      <a:endParaRPr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8" name="Shape 4078"/>
        <p:cNvGrpSpPr/>
        <p:nvPr/>
      </p:nvGrpSpPr>
      <p:grpSpPr>
        <a:xfrm>
          <a:off x="0" y="0"/>
          <a:ext cx="0" cy="0"/>
          <a:chOff x="0" y="0"/>
          <a:chExt cx="0" cy="0"/>
        </a:xfrm>
      </p:grpSpPr>
      <p:sp>
        <p:nvSpPr>
          <p:cNvPr id="4079" name="Google Shape;4079;p15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80" name="Google Shape;4080;p156"/>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81" name="Google Shape;4081;p156"/>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082" name="Google Shape;4082;p156"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083" name="Google Shape;4083;p156"/>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084" name="Google Shape;4084;p156"/>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85" name="Google Shape;4085;p156"/>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(n=150)</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(at one of four doses)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Placebo</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graphicFrame>
        <p:nvGraphicFramePr>
          <p:cNvPr id="4086" name="Google Shape;4086;p156"/>
          <p:cNvGraphicFramePr/>
          <p:nvPr/>
        </p:nvGraphicFramePr>
        <p:xfrm>
          <a:off x="1228925" y="3051675"/>
          <a:ext cx="3000000" cy="3000000"/>
        </p:xfrm>
        <a:graphic>
          <a:graphicData uri="http://schemas.openxmlformats.org/drawingml/2006/table">
            <a:tbl>
              <a:tblPr>
                <a:noFill/>
                <a:tableStyleId>{1D28024B-9DAE-43C1-8D67-CABD41F33C04}</a:tableStyleId>
              </a:tblPr>
              <a:tblGrid>
                <a:gridCol w="1596100"/>
                <a:gridCol w="1187075"/>
                <a:gridCol w="1187075"/>
              </a:tblGrid>
              <a:tr h="414075">
                <a:tc>
                  <a:txBody>
                    <a:bodyPr/>
                    <a:lstStyle/>
                    <a:p>
                      <a:pPr indent="0" lvl="0" marL="0" rtl="0" algn="l">
                        <a:spcBef>
                          <a:spcPts val="0"/>
                        </a:spcBef>
                        <a:spcAft>
                          <a:spcPts val="0"/>
                        </a:spcAft>
                        <a:buNone/>
                      </a:pPr>
                      <a:r>
                        <a:rPr b="1" lang="en" sz="1200">
                          <a:latin typeface="Open Sans"/>
                          <a:ea typeface="Open Sans"/>
                          <a:cs typeface="Open Sans"/>
                          <a:sym typeface="Open Sans"/>
                        </a:rPr>
                        <a:t>Relative risk</a:t>
                      </a:r>
                      <a:endParaRPr b="1" sz="1200">
                        <a:latin typeface="Open Sans"/>
                        <a:ea typeface="Open Sans"/>
                        <a:cs typeface="Open Sans"/>
                        <a:sym typeface="Open Sans"/>
                      </a:endParaRPr>
                    </a:p>
                    <a:p>
                      <a:pPr indent="0" lvl="0" marL="0" rtl="0" algn="l">
                        <a:spcBef>
                          <a:spcPts val="0"/>
                        </a:spcBef>
                        <a:spcAft>
                          <a:spcPts val="0"/>
                        </a:spcAft>
                        <a:buNone/>
                      </a:pPr>
                      <a:r>
                        <a:rPr lang="en" sz="1200">
                          <a:solidFill>
                            <a:srgbClr val="858585"/>
                          </a:solidFill>
                          <a:latin typeface="Open Sans"/>
                          <a:ea typeface="Open Sans"/>
                          <a:cs typeface="Open Sans"/>
                          <a:sym typeface="Open Sans"/>
                        </a:rPr>
                        <a:t>(ref: placebo group)</a:t>
                      </a:r>
                      <a:endParaRPr sz="1200">
                        <a:solidFill>
                          <a:srgbClr val="858585"/>
                        </a:solidFill>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a:t>
                      </a:r>
                      <a:r>
                        <a:rPr lang="en" sz="1200">
                          <a:latin typeface="Open Sans"/>
                          <a:ea typeface="Open Sans"/>
                          <a:cs typeface="Open Sans"/>
                          <a:sym typeface="Open Sans"/>
                        </a:rPr>
                        <a:t>75 mg </a:t>
                      </a:r>
                      <a:endParaRPr sz="1200">
                        <a:latin typeface="Open Sans"/>
                        <a:ea typeface="Open Sans"/>
                        <a:cs typeface="Open Sans"/>
                        <a:sym typeface="Open Sans"/>
                      </a:endParaRPr>
                    </a:p>
                    <a:p>
                      <a:pPr indent="0" lvl="0" marL="0" rtl="0" algn="ctr">
                        <a:spcBef>
                          <a:spcPts val="0"/>
                        </a:spcBef>
                        <a:spcAft>
                          <a:spcPts val="0"/>
                        </a:spcAft>
                        <a:buNone/>
                      </a:pPr>
                      <a:r>
                        <a:rPr lang="en" sz="1200">
                          <a:latin typeface="Open Sans"/>
                          <a:ea typeface="Open Sans"/>
                          <a:cs typeface="Open Sans"/>
                          <a:sym typeface="Open Sans"/>
                        </a:rPr>
                        <a:t>daily</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400 mg </a:t>
                      </a:r>
                      <a:r>
                        <a:rPr lang="en" sz="1200">
                          <a:latin typeface="Open Sans"/>
                          <a:ea typeface="Open Sans"/>
                          <a:cs typeface="Open Sans"/>
                          <a:sym typeface="Open Sans"/>
                        </a:rPr>
                        <a:t>weekly</a:t>
                      </a:r>
                      <a:endParaRPr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414075">
                <a:tc>
                  <a:txBody>
                    <a:bodyPr/>
                    <a:lstStyle/>
                    <a:p>
                      <a:pPr indent="0" lvl="0" marL="0" rtl="0" algn="l">
                        <a:spcBef>
                          <a:spcPts val="0"/>
                        </a:spcBef>
                        <a:spcAft>
                          <a:spcPts val="0"/>
                        </a:spcAft>
                        <a:buNone/>
                      </a:pPr>
                      <a:r>
                        <a:rPr lang="en" sz="1200">
                          <a:latin typeface="Open Sans"/>
                          <a:ea typeface="Open Sans"/>
                          <a:cs typeface="Open Sans"/>
                          <a:sym typeface="Open Sans"/>
                        </a:rPr>
                        <a:t>Days shedding</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0.13</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(0.04 - 0.38)</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0.32</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(0.17 - 0.59)</a:t>
                      </a:r>
                      <a:endParaRPr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r>
              <a:tr h="414075">
                <a:tc>
                  <a:txBody>
                    <a:bodyPr/>
                    <a:lstStyle/>
                    <a:p>
                      <a:pPr indent="0" lvl="0" marL="0" rtl="0" algn="l">
                        <a:spcBef>
                          <a:spcPts val="0"/>
                        </a:spcBef>
                        <a:spcAft>
                          <a:spcPts val="0"/>
                        </a:spcAft>
                        <a:buNone/>
                      </a:pPr>
                      <a:r>
                        <a:rPr lang="en" sz="1200">
                          <a:latin typeface="Open Sans"/>
                          <a:ea typeface="Open Sans"/>
                          <a:cs typeface="Open Sans"/>
                          <a:sym typeface="Open Sans"/>
                        </a:rPr>
                        <a:t>Days with lesions</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0.13</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(0.02 - 0.70)</a:t>
                      </a:r>
                      <a:endParaRPr sz="1100">
                        <a:solidFill>
                          <a:srgbClr val="858585"/>
                        </a:solidFill>
                        <a:latin typeface="Open Sans"/>
                        <a:ea typeface="Open Sans"/>
                        <a:cs typeface="Open Sans"/>
                        <a:sym typeface="Open Sans"/>
                      </a:endParaRPr>
                    </a:p>
                  </a:txBody>
                  <a:tcPr marT="0" marB="0" marR="0" marL="0" anchor="ct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0.13</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(0.03 - 0.25)</a:t>
                      </a:r>
                      <a:endParaRPr sz="1100">
                        <a:solidFill>
                          <a:srgbClr val="858585"/>
                        </a:solidFill>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0" name="Shape 4090"/>
        <p:cNvGrpSpPr/>
        <p:nvPr/>
      </p:nvGrpSpPr>
      <p:grpSpPr>
        <a:xfrm>
          <a:off x="0" y="0"/>
          <a:ext cx="0" cy="0"/>
          <a:chOff x="0" y="0"/>
          <a:chExt cx="0" cy="0"/>
        </a:xfrm>
      </p:grpSpPr>
      <p:sp>
        <p:nvSpPr>
          <p:cNvPr id="4091" name="Google Shape;4091;p15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8</a:t>
            </a:r>
            <a:r>
              <a:rPr lang="en"/>
              <a:t>]</a:t>
            </a:r>
            <a:endParaRPr/>
          </a:p>
        </p:txBody>
      </p:sp>
      <p:sp>
        <p:nvSpPr>
          <p:cNvPr id="4092" name="Google Shape;4092;p157"/>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093" name="Google Shape;4093;p157"/>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094" name="Google Shape;4094;p157"/>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(n=150)</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(at one of four doses)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Placebo</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graphicFrame>
        <p:nvGraphicFramePr>
          <p:cNvPr id="4095" name="Google Shape;4095;p157"/>
          <p:cNvGraphicFramePr/>
          <p:nvPr/>
        </p:nvGraphicFramePr>
        <p:xfrm>
          <a:off x="1228925" y="3051675"/>
          <a:ext cx="3000000" cy="3000000"/>
        </p:xfrm>
        <a:graphic>
          <a:graphicData uri="http://schemas.openxmlformats.org/drawingml/2006/table">
            <a:tbl>
              <a:tblPr>
                <a:noFill/>
                <a:tableStyleId>{1D28024B-9DAE-43C1-8D67-CABD41F33C04}</a:tableStyleId>
              </a:tblPr>
              <a:tblGrid>
                <a:gridCol w="1596100"/>
                <a:gridCol w="1187075"/>
                <a:gridCol w="1187075"/>
              </a:tblGrid>
              <a:tr h="414075">
                <a:tc>
                  <a:txBody>
                    <a:bodyPr/>
                    <a:lstStyle/>
                    <a:p>
                      <a:pPr indent="0" lvl="0" marL="0" rtl="0" algn="l">
                        <a:spcBef>
                          <a:spcPts val="0"/>
                        </a:spcBef>
                        <a:spcAft>
                          <a:spcPts val="0"/>
                        </a:spcAft>
                        <a:buNone/>
                      </a:pPr>
                      <a:r>
                        <a:rPr b="1" lang="en" sz="1200">
                          <a:latin typeface="Open Sans"/>
                          <a:ea typeface="Open Sans"/>
                          <a:cs typeface="Open Sans"/>
                          <a:sym typeface="Open Sans"/>
                        </a:rPr>
                        <a:t>Relative risk</a:t>
                      </a:r>
                      <a:endParaRPr b="1" sz="1200">
                        <a:latin typeface="Open Sans"/>
                        <a:ea typeface="Open Sans"/>
                        <a:cs typeface="Open Sans"/>
                        <a:sym typeface="Open Sans"/>
                      </a:endParaRPr>
                    </a:p>
                    <a:p>
                      <a:pPr indent="0" lvl="0" marL="0" rtl="0" algn="l">
                        <a:spcBef>
                          <a:spcPts val="0"/>
                        </a:spcBef>
                        <a:spcAft>
                          <a:spcPts val="0"/>
                        </a:spcAft>
                        <a:buNone/>
                      </a:pPr>
                      <a:r>
                        <a:rPr lang="en" sz="1200">
                          <a:solidFill>
                            <a:srgbClr val="858585"/>
                          </a:solidFill>
                          <a:latin typeface="Open Sans"/>
                          <a:ea typeface="Open Sans"/>
                          <a:cs typeface="Open Sans"/>
                          <a:sym typeface="Open Sans"/>
                        </a:rPr>
                        <a:t>(ref: placebo group)</a:t>
                      </a:r>
                      <a:endParaRPr sz="1200">
                        <a:solidFill>
                          <a:srgbClr val="858585"/>
                        </a:solidFill>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75 mg </a:t>
                      </a:r>
                      <a:endParaRPr sz="1200">
                        <a:latin typeface="Open Sans"/>
                        <a:ea typeface="Open Sans"/>
                        <a:cs typeface="Open Sans"/>
                        <a:sym typeface="Open Sans"/>
                      </a:endParaRPr>
                    </a:p>
                    <a:p>
                      <a:pPr indent="0" lvl="0" marL="0" rtl="0" algn="ctr">
                        <a:spcBef>
                          <a:spcPts val="0"/>
                        </a:spcBef>
                        <a:spcAft>
                          <a:spcPts val="0"/>
                        </a:spcAft>
                        <a:buNone/>
                      </a:pPr>
                      <a:r>
                        <a:rPr lang="en" sz="1200">
                          <a:latin typeface="Open Sans"/>
                          <a:ea typeface="Open Sans"/>
                          <a:cs typeface="Open Sans"/>
                          <a:sym typeface="Open Sans"/>
                        </a:rPr>
                        <a:t>daily</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PTV 400 mg weekly</a:t>
                      </a:r>
                      <a:endParaRPr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414075">
                <a:tc>
                  <a:txBody>
                    <a:bodyPr/>
                    <a:lstStyle/>
                    <a:p>
                      <a:pPr indent="0" lvl="0" marL="0" rtl="0" algn="l">
                        <a:spcBef>
                          <a:spcPts val="0"/>
                        </a:spcBef>
                        <a:spcAft>
                          <a:spcPts val="0"/>
                        </a:spcAft>
                        <a:buNone/>
                      </a:pPr>
                      <a:r>
                        <a:rPr lang="en" sz="1200">
                          <a:latin typeface="Open Sans"/>
                          <a:ea typeface="Open Sans"/>
                          <a:cs typeface="Open Sans"/>
                          <a:sym typeface="Open Sans"/>
                        </a:rPr>
                        <a:t>Days shedding</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0.13</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(0.04 - 0.38)</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0.32</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(0.17 - 0.59)</a:t>
                      </a:r>
                      <a:endParaRPr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r>
              <a:tr h="414075">
                <a:tc>
                  <a:txBody>
                    <a:bodyPr/>
                    <a:lstStyle/>
                    <a:p>
                      <a:pPr indent="0" lvl="0" marL="0" rtl="0" algn="l">
                        <a:spcBef>
                          <a:spcPts val="0"/>
                        </a:spcBef>
                        <a:spcAft>
                          <a:spcPts val="0"/>
                        </a:spcAft>
                        <a:buNone/>
                      </a:pPr>
                      <a:r>
                        <a:rPr lang="en" sz="1200">
                          <a:latin typeface="Open Sans"/>
                          <a:ea typeface="Open Sans"/>
                          <a:cs typeface="Open Sans"/>
                          <a:sym typeface="Open Sans"/>
                        </a:rPr>
                        <a:t>Days with lesions</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0.13</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(0.02 - 0.70)</a:t>
                      </a:r>
                      <a:endParaRPr sz="1100">
                        <a:solidFill>
                          <a:srgbClr val="858585"/>
                        </a:solidFill>
                        <a:latin typeface="Open Sans"/>
                        <a:ea typeface="Open Sans"/>
                        <a:cs typeface="Open Sans"/>
                        <a:sym typeface="Open Sans"/>
                      </a:endParaRPr>
                    </a:p>
                  </a:txBody>
                  <a:tcPr marT="0" marB="0" marR="0" marL="0" anchor="ct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0.13</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(0.03 - 0.25)</a:t>
                      </a:r>
                      <a:endParaRPr sz="1100">
                        <a:solidFill>
                          <a:srgbClr val="858585"/>
                        </a:solidFill>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096" name="Google Shape;4096;p157"/>
          <p:cNvPicPr preferRelativeResize="0"/>
          <p:nvPr/>
        </p:nvPicPr>
        <p:blipFill>
          <a:blip r:embed="rId4">
            <a:alphaModFix/>
          </a:blip>
          <a:stretch>
            <a:fillRect/>
          </a:stretch>
        </p:blipFill>
        <p:spPr>
          <a:xfrm>
            <a:off x="5748625" y="1968175"/>
            <a:ext cx="3274750" cy="2676925"/>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0" name="Shape 4100"/>
        <p:cNvGrpSpPr/>
        <p:nvPr/>
      </p:nvGrpSpPr>
      <p:grpSpPr>
        <a:xfrm>
          <a:off x="0" y="0"/>
          <a:ext cx="0" cy="0"/>
          <a:chOff x="0" y="0"/>
          <a:chExt cx="0" cy="0"/>
        </a:xfrm>
      </p:grpSpPr>
      <p:sp>
        <p:nvSpPr>
          <p:cNvPr id="4101" name="Google Shape;4101;p15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hlink"/>
                </a:solidFill>
                <a:uFill>
                  <a:noFill/>
                </a:uFill>
                <a:hlinkClick r:id="rId3"/>
              </a:rPr>
              <a:t>8</a:t>
            </a:r>
            <a:r>
              <a:rPr lang="en"/>
              <a:t>]</a:t>
            </a:r>
            <a:endParaRPr/>
          </a:p>
        </p:txBody>
      </p:sp>
      <p:sp>
        <p:nvSpPr>
          <p:cNvPr id="4102" name="Google Shape;4102;p158"/>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03" name="Google Shape;4103;p158"/>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(2014) </a:t>
            </a:r>
            <a:r>
              <a:rPr lang="en" sz="1300">
                <a:solidFill>
                  <a:schemeClr val="dk2"/>
                </a:solidFill>
                <a:latin typeface="Open Sans"/>
                <a:ea typeface="Open Sans"/>
                <a:cs typeface="Open Sans"/>
                <a:sym typeface="Open Sans"/>
              </a:rPr>
              <a:t>Phase II randomized trial (industry sponsor)</a:t>
            </a:r>
            <a:endParaRPr sz="1200">
              <a:solidFill>
                <a:srgbClr val="1A1A1A"/>
              </a:solidFill>
              <a:latin typeface="Open Sans"/>
              <a:ea typeface="Open Sans"/>
              <a:cs typeface="Open Sans"/>
              <a:sym typeface="Open Sans"/>
            </a:endParaRPr>
          </a:p>
        </p:txBody>
      </p:sp>
      <p:sp>
        <p:nvSpPr>
          <p:cNvPr id="4104" name="Google Shape;4104;p158"/>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(n=150)</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(at one of four doses)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Placebo</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pic>
        <p:nvPicPr>
          <p:cNvPr id="4105" name="Google Shape;4105;p158"/>
          <p:cNvPicPr preferRelativeResize="0"/>
          <p:nvPr/>
        </p:nvPicPr>
        <p:blipFill>
          <a:blip r:embed="rId4">
            <a:alphaModFix/>
          </a:blip>
          <a:stretch>
            <a:fillRect/>
          </a:stretch>
        </p:blipFill>
        <p:spPr>
          <a:xfrm>
            <a:off x="5748625" y="1968175"/>
            <a:ext cx="3274750" cy="2676925"/>
          </a:xfrm>
          <a:prstGeom prst="rect">
            <a:avLst/>
          </a:prstGeom>
          <a:noFill/>
          <a:ln>
            <a:noFill/>
          </a:ln>
        </p:spPr>
      </p:pic>
      <p:sp>
        <p:nvSpPr>
          <p:cNvPr id="4106" name="Google Shape;4106;p158"/>
          <p:cNvSpPr txBox="1"/>
          <p:nvPr/>
        </p:nvSpPr>
        <p:spPr>
          <a:xfrm>
            <a:off x="786025" y="3151275"/>
            <a:ext cx="4903500" cy="7851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Similar rates of adverse events for</a:t>
            </a:r>
            <a:endParaRPr sz="1300">
              <a:solidFill>
                <a:schemeClr val="dk2"/>
              </a:solidFill>
              <a:latin typeface="Open Sans"/>
              <a:ea typeface="Open Sans"/>
              <a:cs typeface="Open Sans"/>
              <a:sym typeface="Open Sans"/>
            </a:endParaRPr>
          </a:p>
          <a:p>
            <a:pPr indent="-311150" lvl="1" marL="9144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Drug compared to placebo</a:t>
            </a:r>
            <a:endParaRPr sz="1300">
              <a:solidFill>
                <a:schemeClr val="dk2"/>
              </a:solidFill>
              <a:latin typeface="Open Sans"/>
              <a:ea typeface="Open Sans"/>
              <a:cs typeface="Open Sans"/>
              <a:sym typeface="Open Sans"/>
            </a:endParaRPr>
          </a:p>
          <a:p>
            <a:pPr indent="-311150" lvl="1" marL="9144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Across doses</a:t>
            </a:r>
            <a:endParaRPr sz="1300">
              <a:solidFill>
                <a:schemeClr val="dk2"/>
              </a:solidFill>
              <a:latin typeface="Open Sans"/>
              <a:ea typeface="Open Sans"/>
              <a:cs typeface="Open Sans"/>
              <a:sym typeface="Open Sans"/>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0" name="Shape 4110"/>
        <p:cNvGrpSpPr/>
        <p:nvPr/>
      </p:nvGrpSpPr>
      <p:grpSpPr>
        <a:xfrm>
          <a:off x="0" y="0"/>
          <a:ext cx="0" cy="0"/>
          <a:chOff x="0" y="0"/>
          <a:chExt cx="0" cy="0"/>
        </a:xfrm>
      </p:grpSpPr>
      <p:sp>
        <p:nvSpPr>
          <p:cNvPr id="4111" name="Google Shape;4111;p15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hlink"/>
                </a:solidFill>
                <a:uFill>
                  <a:noFill/>
                </a:uFill>
                <a:hlinkClick r:id="rId3"/>
              </a:rPr>
              <a:t>9</a:t>
            </a:r>
            <a:r>
              <a:rPr lang="en"/>
              <a:t>]</a:t>
            </a:r>
            <a:endParaRPr/>
          </a:p>
        </p:txBody>
      </p:sp>
      <p:sp>
        <p:nvSpPr>
          <p:cNvPr id="4112" name="Google Shape;4112;p159"/>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13" name="Google Shape;4113;p159"/>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14" name="Google Shape;4114;p159"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15" name="Google Shape;4115;p159"/>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16" name="Google Shape;4116;p159"/>
          <p:cNvSpPr/>
          <p:nvPr/>
        </p:nvSpPr>
        <p:spPr>
          <a:xfrm>
            <a:off x="762300" y="1393075"/>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 </a:t>
            </a:r>
            <a:r>
              <a:rPr lang="en" sz="1300">
                <a:solidFill>
                  <a:srgbClr val="2F5AA2"/>
                </a:solidFill>
                <a:latin typeface="Open Sans"/>
                <a:ea typeface="Open Sans"/>
                <a:cs typeface="Open Sans"/>
                <a:sym typeface="Open Sans"/>
              </a:rPr>
              <a:t>[</a:t>
            </a:r>
            <a:r>
              <a:rPr b="1" lang="en" sz="1300">
                <a:solidFill>
                  <a:schemeClr val="hlink"/>
                </a:solidFill>
                <a:uFill>
                  <a:noFill/>
                </a:uFill>
                <a:latin typeface="Open Sans"/>
                <a:ea typeface="Open Sans"/>
                <a:cs typeface="Open Sans"/>
                <a:sym typeface="Open Sans"/>
                <a:hlinkClick r:id="rId5"/>
              </a:rPr>
              <a:t>9</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randomized trial (industry sponsor)</a:t>
            </a:r>
            <a:endParaRPr sz="1300">
              <a:solidFill>
                <a:schemeClr val="dk2"/>
              </a:solidFill>
              <a:latin typeface="Open Sans"/>
              <a:ea typeface="Open Sans"/>
              <a:cs typeface="Open Sans"/>
              <a:sym typeface="Open Sans"/>
            </a:endParaRPr>
          </a:p>
        </p:txBody>
      </p:sp>
      <p:sp>
        <p:nvSpPr>
          <p:cNvPr id="4117" name="Google Shape;4117;p159"/>
          <p:cNvSpPr/>
          <p:nvPr/>
        </p:nvSpPr>
        <p:spPr>
          <a:xfrm>
            <a:off x="762300" y="1771375"/>
            <a:ext cx="4903500" cy="9924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Open Sans"/>
                <a:ea typeface="Open Sans"/>
                <a:cs typeface="Open Sans"/>
                <a:sym typeface="Open Sans"/>
              </a:rPr>
              <a:t>Cross over study</a:t>
            </a:r>
            <a:r>
              <a:rPr lang="en" sz="1300">
                <a:solidFill>
                  <a:schemeClr val="dk2"/>
                </a:solidFill>
                <a:latin typeface="Open Sans"/>
                <a:ea typeface="Open Sans"/>
                <a:cs typeface="Open Sans"/>
                <a:sym typeface="Open Sans"/>
              </a:rPr>
              <a:t> comparing Pritelivir to </a:t>
            </a:r>
            <a:r>
              <a:rPr b="1" lang="en" sz="1300">
                <a:solidFill>
                  <a:srgbClr val="DF382C"/>
                </a:solidFill>
                <a:latin typeface="Open Sans"/>
                <a:ea typeface="Open Sans"/>
                <a:cs typeface="Open Sans"/>
                <a:sym typeface="Open Sans"/>
              </a:rPr>
              <a:t>valacyclovir</a:t>
            </a:r>
            <a:endParaRPr b="1" sz="1300">
              <a:solidFill>
                <a:srgbClr val="DF382C"/>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b="1" lang="en" sz="1300">
                <a:solidFill>
                  <a:schemeClr val="dk2"/>
                </a:solidFill>
                <a:latin typeface="Open Sans"/>
                <a:ea typeface="Open Sans"/>
                <a:cs typeface="Open Sans"/>
                <a:sym typeface="Open Sans"/>
              </a:rPr>
              <a:t>Drug A</a:t>
            </a:r>
            <a:r>
              <a:rPr lang="en" sz="1300">
                <a:solidFill>
                  <a:schemeClr val="dk2"/>
                </a:solidFill>
                <a:latin typeface="Open Sans"/>
                <a:ea typeface="Open Sans"/>
                <a:cs typeface="Open Sans"/>
                <a:sym typeface="Open Sans"/>
              </a:rPr>
              <a:t> (x 28 days) → </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Washout (28 d) → </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b="1" lang="en" sz="1300">
                <a:solidFill>
                  <a:schemeClr val="dk2"/>
                </a:solidFill>
                <a:latin typeface="Open Sans"/>
                <a:ea typeface="Open Sans"/>
                <a:cs typeface="Open Sans"/>
                <a:sym typeface="Open Sans"/>
              </a:rPr>
              <a:t>Drug B</a:t>
            </a:r>
            <a:r>
              <a:rPr lang="en" sz="1300">
                <a:solidFill>
                  <a:schemeClr val="dk2"/>
                </a:solidFill>
                <a:latin typeface="Open Sans"/>
                <a:ea typeface="Open Sans"/>
                <a:cs typeface="Open Sans"/>
                <a:sym typeface="Open Sans"/>
              </a:rPr>
              <a:t> (28 d)</a:t>
            </a:r>
            <a:endParaRPr sz="1300">
              <a:solidFill>
                <a:schemeClr val="dk2"/>
              </a:solidFill>
              <a:latin typeface="Open Sans"/>
              <a:ea typeface="Open Sans"/>
              <a:cs typeface="Open Sans"/>
              <a:sym typeface="Open Sans"/>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1" name="Shape 4121"/>
        <p:cNvGrpSpPr/>
        <p:nvPr/>
      </p:nvGrpSpPr>
      <p:grpSpPr>
        <a:xfrm>
          <a:off x="0" y="0"/>
          <a:ext cx="0" cy="0"/>
          <a:chOff x="0" y="0"/>
          <a:chExt cx="0" cy="0"/>
        </a:xfrm>
      </p:grpSpPr>
      <p:sp>
        <p:nvSpPr>
          <p:cNvPr id="4122" name="Google Shape;4122;p16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r>
              <a:rPr lang="en"/>
              <a:t>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23" name="Google Shape;4123;p160"/>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24" name="Google Shape;4124;p160"/>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25" name="Google Shape;4125;p160"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26" name="Google Shape;4126;p160"/>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27" name="Google Shape;4127;p160"/>
          <p:cNvSpPr/>
          <p:nvPr/>
        </p:nvSpPr>
        <p:spPr>
          <a:xfrm>
            <a:off x="762300" y="1771375"/>
            <a:ext cx="4903500" cy="5751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P</a:t>
            </a:r>
            <a:r>
              <a:rPr lang="en" sz="1300">
                <a:solidFill>
                  <a:schemeClr val="dk2"/>
                </a:solidFill>
                <a:latin typeface="Open Sans"/>
                <a:ea typeface="Open Sans"/>
                <a:cs typeface="Open Sans"/>
                <a:sym typeface="Open Sans"/>
              </a:rPr>
              <a:t>: </a:t>
            </a:r>
            <a:r>
              <a:rPr b="1" lang="en" sz="1300">
                <a:solidFill>
                  <a:schemeClr val="dk2"/>
                </a:solidFill>
                <a:latin typeface="Open Sans"/>
                <a:ea typeface="Open Sans"/>
                <a:cs typeface="Open Sans"/>
                <a:sym typeface="Open Sans"/>
              </a:rPr>
              <a:t>Healthy adults</a:t>
            </a:r>
            <a:r>
              <a:rPr lang="en" sz="1300">
                <a:solidFill>
                  <a:schemeClr val="dk2"/>
                </a:solidFill>
                <a:latin typeface="Open Sans"/>
                <a:ea typeface="Open Sans"/>
                <a:cs typeface="Open Sans"/>
                <a:sym typeface="Open Sans"/>
              </a:rPr>
              <a:t> with recurrent HSV-2 (</a:t>
            </a:r>
            <a:r>
              <a:rPr b="1" lang="en" sz="1300">
                <a:solidFill>
                  <a:srgbClr val="DF382C"/>
                </a:solidFill>
                <a:latin typeface="Open Sans"/>
                <a:ea typeface="Open Sans"/>
                <a:cs typeface="Open Sans"/>
                <a:sym typeface="Open Sans"/>
              </a:rPr>
              <a:t>same as before</a:t>
            </a:r>
            <a:r>
              <a:rPr lang="en" sz="1300">
                <a:solidFill>
                  <a:schemeClr val="dk2"/>
                </a:solidFill>
                <a:latin typeface="Open Sans"/>
                <a:ea typeface="Open Sans"/>
                <a:cs typeface="Open Sans"/>
                <a:sym typeface="Open Sans"/>
              </a:rPr>
              <a:t>)</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b="1" lang="en" sz="1200">
                <a:solidFill>
                  <a:srgbClr val="3B71CA"/>
                </a:solidFill>
                <a:latin typeface="Open Sans"/>
                <a:ea typeface="Open Sans"/>
                <a:cs typeface="Open Sans"/>
                <a:sym typeface="Open Sans"/>
              </a:rPr>
              <a:t>N = 91</a:t>
            </a:r>
            <a:endParaRPr sz="1200">
              <a:solidFill>
                <a:schemeClr val="dk2"/>
              </a:solidFill>
              <a:latin typeface="Open Sans"/>
              <a:ea typeface="Open Sans"/>
              <a:cs typeface="Open Sans"/>
              <a:sym typeface="Open Sans"/>
            </a:endParaRPr>
          </a:p>
        </p:txBody>
      </p:sp>
      <p:sp>
        <p:nvSpPr>
          <p:cNvPr id="4128" name="Google Shape;4128;p160"/>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2" name="Shape 4132"/>
        <p:cNvGrpSpPr/>
        <p:nvPr/>
      </p:nvGrpSpPr>
      <p:grpSpPr>
        <a:xfrm>
          <a:off x="0" y="0"/>
          <a:ext cx="0" cy="0"/>
          <a:chOff x="0" y="0"/>
          <a:chExt cx="0" cy="0"/>
        </a:xfrm>
      </p:grpSpPr>
      <p:sp>
        <p:nvSpPr>
          <p:cNvPr id="4133" name="Google Shape;4133;p16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34" name="Google Shape;4134;p161"/>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35" name="Google Shape;4135;p161"/>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36" name="Google Shape;4136;p161"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37" name="Google Shape;4137;p161"/>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38" name="Google Shape;4138;p161"/>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
        <p:nvSpPr>
          <p:cNvPr id="4139" name="Google Shape;4139;p161"/>
          <p:cNvSpPr/>
          <p:nvPr/>
        </p:nvSpPr>
        <p:spPr>
          <a:xfrm>
            <a:off x="762300" y="2149675"/>
            <a:ext cx="4903500" cy="3783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I</a:t>
            </a:r>
            <a:r>
              <a:rPr lang="en" sz="1300">
                <a:solidFill>
                  <a:schemeClr val="dk2"/>
                </a:solidFill>
                <a:latin typeface="Open Sans"/>
                <a:ea typeface="Open Sans"/>
                <a:cs typeface="Open Sans"/>
                <a:sym typeface="Open Sans"/>
              </a:rPr>
              <a:t>: </a:t>
            </a:r>
            <a:r>
              <a:rPr b="1" lang="en" sz="1300">
                <a:solidFill>
                  <a:schemeClr val="dk2"/>
                </a:solidFill>
                <a:latin typeface="Open Sans"/>
                <a:ea typeface="Open Sans"/>
                <a:cs typeface="Open Sans"/>
                <a:sym typeface="Open Sans"/>
              </a:rPr>
              <a:t>Pritelivir </a:t>
            </a:r>
            <a:r>
              <a:rPr lang="en" sz="1300">
                <a:solidFill>
                  <a:schemeClr val="dk2"/>
                </a:solidFill>
                <a:latin typeface="Open Sans"/>
                <a:ea typeface="Open Sans"/>
                <a:cs typeface="Open Sans"/>
                <a:sym typeface="Open Sans"/>
              </a:rPr>
              <a:t>(100 daily) x 28 days</a:t>
            </a:r>
            <a:endParaRPr sz="1200">
              <a:solidFill>
                <a:schemeClr val="dk2"/>
              </a:solidFill>
              <a:latin typeface="Open Sans"/>
              <a:ea typeface="Open Sans"/>
              <a:cs typeface="Open Sans"/>
              <a:sym typeface="Open Sans"/>
            </a:endParaRPr>
          </a:p>
        </p:txBody>
      </p:sp>
      <p:sp>
        <p:nvSpPr>
          <p:cNvPr id="4140" name="Google Shape;4140;p161"/>
          <p:cNvSpPr/>
          <p:nvPr/>
        </p:nvSpPr>
        <p:spPr>
          <a:xfrm>
            <a:off x="762300" y="2527975"/>
            <a:ext cx="4903500" cy="3783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C</a:t>
            </a:r>
            <a:r>
              <a:rPr lang="en" sz="1300">
                <a:solidFill>
                  <a:schemeClr val="dk2"/>
                </a:solidFill>
                <a:latin typeface="Open Sans"/>
                <a:ea typeface="Open Sans"/>
                <a:cs typeface="Open Sans"/>
                <a:sym typeface="Open Sans"/>
              </a:rPr>
              <a:t>: </a:t>
            </a:r>
            <a:r>
              <a:rPr b="1" lang="en" sz="1300">
                <a:solidFill>
                  <a:srgbClr val="DF382C"/>
                </a:solidFill>
                <a:latin typeface="Open Sans"/>
                <a:ea typeface="Open Sans"/>
                <a:cs typeface="Open Sans"/>
                <a:sym typeface="Open Sans"/>
              </a:rPr>
              <a:t>Valacyclovir </a:t>
            </a:r>
            <a:r>
              <a:rPr lang="en" sz="1300">
                <a:solidFill>
                  <a:schemeClr val="dk2"/>
                </a:solidFill>
                <a:latin typeface="Open Sans"/>
                <a:ea typeface="Open Sans"/>
                <a:cs typeface="Open Sans"/>
                <a:sym typeface="Open Sans"/>
              </a:rPr>
              <a:t>(500 daily)  x 28 days</a:t>
            </a:r>
            <a:endParaRPr sz="1200">
              <a:solidFill>
                <a:schemeClr val="dk2"/>
              </a:solidFill>
              <a:latin typeface="Open Sans"/>
              <a:ea typeface="Open Sans"/>
              <a:cs typeface="Open Sans"/>
              <a:sym typeface="Open Sans"/>
            </a:endParaRPr>
          </a:p>
        </p:txBody>
      </p:sp>
      <p:sp>
        <p:nvSpPr>
          <p:cNvPr id="4141" name="Google Shape;4141;p161"/>
          <p:cNvSpPr/>
          <p:nvPr/>
        </p:nvSpPr>
        <p:spPr>
          <a:xfrm>
            <a:off x="762300" y="17713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P</a:t>
            </a:r>
            <a:r>
              <a:rPr lang="en" sz="1300">
                <a:solidFill>
                  <a:schemeClr val="dk2"/>
                </a:solidFill>
                <a:latin typeface="Open Sans"/>
                <a:ea typeface="Open Sans"/>
                <a:cs typeface="Open Sans"/>
                <a:sym typeface="Open Sans"/>
              </a:rPr>
              <a:t>: Immunocompetent adults w/ recurrent HSV-2 (n=91)</a:t>
            </a:r>
            <a:endParaRPr sz="1200">
              <a:solidFill>
                <a:srgbClr val="1A1A1A"/>
              </a:solidFill>
              <a:latin typeface="Open Sans"/>
              <a:ea typeface="Open Sans"/>
              <a:cs typeface="Open Sans"/>
              <a:sym typeface="Open Sans"/>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5" name="Shape 4145"/>
        <p:cNvGrpSpPr/>
        <p:nvPr/>
      </p:nvGrpSpPr>
      <p:grpSpPr>
        <a:xfrm>
          <a:off x="0" y="0"/>
          <a:ext cx="0" cy="0"/>
          <a:chOff x="0" y="0"/>
          <a:chExt cx="0" cy="0"/>
        </a:xfrm>
      </p:grpSpPr>
      <p:sp>
        <p:nvSpPr>
          <p:cNvPr id="4146" name="Google Shape;4146;p16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47" name="Google Shape;4147;p162"/>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48" name="Google Shape;4148;p162"/>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49" name="Google Shape;4149;p162"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50" name="Google Shape;4150;p162"/>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51" name="Google Shape;4151;p162"/>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
        <p:nvSpPr>
          <p:cNvPr id="4152" name="Google Shape;4152;p162"/>
          <p:cNvSpPr/>
          <p:nvPr/>
        </p:nvSpPr>
        <p:spPr>
          <a:xfrm>
            <a:off x="762300" y="21496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I</a:t>
            </a:r>
            <a:r>
              <a:rPr lang="en" sz="1300">
                <a:solidFill>
                  <a:schemeClr val="dk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Pritelivir </a:t>
            </a:r>
            <a:r>
              <a:rPr lang="en" sz="1300">
                <a:solidFill>
                  <a:schemeClr val="dk2"/>
                </a:solidFill>
                <a:latin typeface="Open Sans"/>
                <a:ea typeface="Open Sans"/>
                <a:cs typeface="Open Sans"/>
                <a:sym typeface="Open Sans"/>
              </a:rPr>
              <a:t>(100 daily) x 28 days</a:t>
            </a:r>
            <a:endParaRPr sz="1200">
              <a:solidFill>
                <a:schemeClr val="dk2"/>
              </a:solidFill>
              <a:latin typeface="Open Sans"/>
              <a:ea typeface="Open Sans"/>
              <a:cs typeface="Open Sans"/>
              <a:sym typeface="Open Sans"/>
            </a:endParaRPr>
          </a:p>
        </p:txBody>
      </p:sp>
      <p:sp>
        <p:nvSpPr>
          <p:cNvPr id="4153" name="Google Shape;4153;p162"/>
          <p:cNvSpPr/>
          <p:nvPr/>
        </p:nvSpPr>
        <p:spPr>
          <a:xfrm>
            <a:off x="762300" y="25279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C</a:t>
            </a:r>
            <a:r>
              <a:rPr lang="en" sz="1300">
                <a:solidFill>
                  <a:schemeClr val="dk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Valacyclovir </a:t>
            </a:r>
            <a:r>
              <a:rPr lang="en" sz="1300">
                <a:solidFill>
                  <a:schemeClr val="dk2"/>
                </a:solidFill>
                <a:latin typeface="Open Sans"/>
                <a:ea typeface="Open Sans"/>
                <a:cs typeface="Open Sans"/>
                <a:sym typeface="Open Sans"/>
              </a:rPr>
              <a:t>(500 daily)  x 28 days</a:t>
            </a:r>
            <a:endParaRPr sz="1200">
              <a:solidFill>
                <a:schemeClr val="dk2"/>
              </a:solidFill>
              <a:latin typeface="Open Sans"/>
              <a:ea typeface="Open Sans"/>
              <a:cs typeface="Open Sans"/>
              <a:sym typeface="Open Sans"/>
            </a:endParaRPr>
          </a:p>
        </p:txBody>
      </p:sp>
      <p:sp>
        <p:nvSpPr>
          <p:cNvPr id="4154" name="Google Shape;4154;p162"/>
          <p:cNvSpPr/>
          <p:nvPr/>
        </p:nvSpPr>
        <p:spPr>
          <a:xfrm>
            <a:off x="762300" y="1771375"/>
            <a:ext cx="4903500" cy="378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2F5AA2"/>
                </a:solidFill>
                <a:latin typeface="PT Serif"/>
                <a:ea typeface="PT Serif"/>
                <a:cs typeface="PT Serif"/>
                <a:sym typeface="PT Serif"/>
              </a:rPr>
              <a:t>P</a:t>
            </a:r>
            <a:r>
              <a:rPr lang="en" sz="1300">
                <a:solidFill>
                  <a:schemeClr val="dk2"/>
                </a:solidFill>
                <a:latin typeface="Open Sans"/>
                <a:ea typeface="Open Sans"/>
                <a:cs typeface="Open Sans"/>
                <a:sym typeface="Open Sans"/>
              </a:rPr>
              <a:t>: Immunocompetent adults w/ recurrent HSV-2 (n=91)</a:t>
            </a:r>
            <a:endParaRPr sz="1200">
              <a:solidFill>
                <a:srgbClr val="1A1A1A"/>
              </a:solidFill>
              <a:latin typeface="Open Sans"/>
              <a:ea typeface="Open Sans"/>
              <a:cs typeface="Open Sans"/>
              <a:sym typeface="Open Sans"/>
            </a:endParaRPr>
          </a:p>
        </p:txBody>
      </p:sp>
      <p:sp>
        <p:nvSpPr>
          <p:cNvPr id="4155" name="Google Shape;4155;p162"/>
          <p:cNvSpPr/>
          <p:nvPr/>
        </p:nvSpPr>
        <p:spPr>
          <a:xfrm>
            <a:off x="762300" y="2906275"/>
            <a:ext cx="4903500" cy="1634400"/>
          </a:xfrm>
          <a:prstGeom prst="rect">
            <a:avLst/>
          </a:prstGeom>
          <a:no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rgbClr val="DF382C"/>
                </a:solidFill>
                <a:latin typeface="PT Serif"/>
                <a:ea typeface="PT Serif"/>
                <a:cs typeface="PT Serif"/>
                <a:sym typeface="PT Serif"/>
              </a:rPr>
              <a:t>O</a:t>
            </a:r>
            <a:r>
              <a:rPr lang="en" sz="1300">
                <a:solidFill>
                  <a:schemeClr val="dk2"/>
                </a:solidFill>
                <a:latin typeface="Open Sans"/>
                <a:ea typeface="Open Sans"/>
                <a:cs typeface="Open Sans"/>
                <a:sym typeface="Open Sans"/>
              </a:rPr>
              <a:t>: Rate of genital </a:t>
            </a:r>
            <a:r>
              <a:rPr b="1" lang="en" sz="1300">
                <a:solidFill>
                  <a:schemeClr val="dk2"/>
                </a:solidFill>
                <a:latin typeface="Open Sans"/>
                <a:ea typeface="Open Sans"/>
                <a:cs typeface="Open Sans"/>
                <a:sym typeface="Open Sans"/>
              </a:rPr>
              <a:t>HSV shedding</a:t>
            </a:r>
            <a:r>
              <a:rPr lang="en" sz="1300">
                <a:solidFill>
                  <a:schemeClr val="dk2"/>
                </a:solidFill>
                <a:latin typeface="Open Sans"/>
                <a:ea typeface="Open Sans"/>
                <a:cs typeface="Open Sans"/>
                <a:sym typeface="Open Sans"/>
              </a:rPr>
              <a:t> (primary outcome)</a:t>
            </a:r>
            <a:endParaRPr sz="13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rgbClr val="DF382C"/>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DF382C"/>
                </a:solidFill>
                <a:latin typeface="Open Sans"/>
                <a:ea typeface="Open Sans"/>
                <a:cs typeface="Open Sans"/>
                <a:sym typeface="Open Sans"/>
              </a:rPr>
              <a:t>Secondary outcomes</a:t>
            </a:r>
            <a:r>
              <a:rPr lang="en" sz="1200">
                <a:solidFill>
                  <a:schemeClr val="dk2"/>
                </a:solidFill>
                <a:latin typeface="Open Sans"/>
                <a:ea typeface="Open Sans"/>
                <a:cs typeface="Open Sans"/>
                <a:sym typeface="Open Sans"/>
              </a:rPr>
              <a:t>: </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Rates of lesions</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Reduction of HSV DNA copies</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Rates of subclinical shedding</a:t>
            </a:r>
            <a:endParaRPr sz="1200">
              <a:solidFill>
                <a:schemeClr val="dk2"/>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2"/>
              </a:buClr>
              <a:buSzPts val="1200"/>
              <a:buFont typeface="Open Sans"/>
              <a:buChar char="●"/>
            </a:pPr>
            <a:r>
              <a:rPr lang="en" sz="1200">
                <a:solidFill>
                  <a:schemeClr val="dk2"/>
                </a:solidFill>
                <a:latin typeface="Open Sans"/>
                <a:ea typeface="Open Sans"/>
                <a:cs typeface="Open Sans"/>
                <a:sym typeface="Open Sans"/>
              </a:rPr>
              <a:t>Adverse events</a:t>
            </a:r>
            <a:endParaRPr sz="1200">
              <a:solidFill>
                <a:schemeClr val="dk2"/>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2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4 </a:t>
            </a:r>
            <a:r>
              <a:rPr lang="en">
                <a:solidFill>
                  <a:srgbClr val="9FA6B2"/>
                </a:solidFill>
              </a:rPr>
              <a:t>(day 25)</a:t>
            </a:r>
            <a:endParaRPr>
              <a:solidFill>
                <a:srgbClr val="9FA6B2"/>
              </a:solidFill>
            </a:endParaRPr>
          </a:p>
        </p:txBody>
      </p:sp>
      <p:sp>
        <p:nvSpPr>
          <p:cNvPr id="412" name="Google Shape;412;p28"/>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Heme onc clinic</a:t>
            </a:r>
            <a:r>
              <a:rPr lang="en">
                <a:solidFill>
                  <a:srgbClr val="858585"/>
                </a:solidFill>
              </a:rPr>
              <a:t>: c/f </a:t>
            </a:r>
            <a:r>
              <a:rPr lang="en">
                <a:solidFill>
                  <a:srgbClr val="858585"/>
                </a:solidFill>
              </a:rPr>
              <a:t>drug eruption</a:t>
            </a:r>
            <a:r>
              <a:rPr lang="en">
                <a:solidFill>
                  <a:srgbClr val="858585"/>
                </a:solidFill>
              </a:rPr>
              <a:t> → d/c </a:t>
            </a:r>
            <a:r>
              <a:rPr lang="en">
                <a:solidFill>
                  <a:srgbClr val="858585"/>
                </a:solidFill>
              </a:rPr>
              <a:t>many of his meds</a:t>
            </a:r>
            <a:endParaRPr>
              <a:solidFill>
                <a:srgbClr val="858585"/>
              </a:solidFill>
            </a:endParaRPr>
          </a:p>
          <a:p>
            <a:pPr indent="0" lvl="0" marL="0" rtl="0" algn="l">
              <a:spcBef>
                <a:spcPts val="1200"/>
              </a:spcBef>
              <a:spcAft>
                <a:spcPts val="0"/>
              </a:spcAft>
              <a:buNone/>
            </a:pPr>
            <a:r>
              <a:rPr lang="en" u="sng"/>
              <a:t>Derm clinic</a:t>
            </a:r>
            <a:r>
              <a:rPr lang="en"/>
              <a:t>: </a:t>
            </a:r>
            <a:endParaRPr/>
          </a:p>
          <a:p>
            <a:pPr indent="-311150" lvl="0" marL="457200" rtl="0" algn="l">
              <a:spcBef>
                <a:spcPts val="0"/>
              </a:spcBef>
              <a:spcAft>
                <a:spcPts val="0"/>
              </a:spcAft>
              <a:buSzPts val="1300"/>
              <a:buChar char="●"/>
            </a:pPr>
            <a:r>
              <a:rPr lang="en"/>
              <a:t>Worried about </a:t>
            </a:r>
            <a:r>
              <a:rPr lang="en"/>
              <a:t>the chronicity of lip lesion</a:t>
            </a:r>
            <a:endParaRPr/>
          </a:p>
          <a:p>
            <a:pPr indent="-298450" lvl="1" marL="914400" rtl="0" algn="l">
              <a:spcBef>
                <a:spcPts val="0"/>
              </a:spcBef>
              <a:spcAft>
                <a:spcPts val="0"/>
              </a:spcAft>
              <a:buSzPts val="1100"/>
              <a:buChar char="○"/>
            </a:pPr>
            <a:r>
              <a:rPr lang="en"/>
              <a:t>Did biopsy &amp; PCR</a:t>
            </a:r>
            <a:endParaRPr/>
          </a:p>
          <a:p>
            <a:pPr indent="-298450" lvl="1" marL="914400" rtl="0" algn="l">
              <a:spcBef>
                <a:spcPts val="0"/>
              </a:spcBef>
              <a:spcAft>
                <a:spcPts val="0"/>
              </a:spcAft>
              <a:buSzPts val="1100"/>
              <a:buChar char="○"/>
            </a:pPr>
            <a:r>
              <a:rPr lang="en"/>
              <a:t>No cultures sent</a:t>
            </a:r>
            <a:endParaRPr/>
          </a:p>
          <a:p>
            <a:pPr indent="-311150" lvl="0" marL="457200" rtl="0" algn="l">
              <a:spcBef>
                <a:spcPts val="0"/>
              </a:spcBef>
              <a:spcAft>
                <a:spcPts val="0"/>
              </a:spcAft>
              <a:buSzPts val="1300"/>
              <a:buChar char="●"/>
            </a:pPr>
            <a:r>
              <a:rPr lang="en"/>
              <a:t>Didn’t talk much of the skin rash</a:t>
            </a:r>
            <a:endParaRPr/>
          </a:p>
        </p:txBody>
      </p:sp>
      <p:sp>
        <p:nvSpPr>
          <p:cNvPr id="413" name="Google Shape;413;p28"/>
          <p:cNvSpPr/>
          <p:nvPr/>
        </p:nvSpPr>
        <p:spPr>
          <a:xfrm>
            <a:off x="5207950" y="3115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Budesonide 3mg TID</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Isavuconazole 372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Letermovir 480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SMX/TMP SS qMWF</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414" name="Google Shape;414;p28" title="W04_D25_lip.png"/>
          <p:cNvPicPr preferRelativeResize="0"/>
          <p:nvPr/>
        </p:nvPicPr>
        <p:blipFill>
          <a:blip r:embed="rId3">
            <a:alphaModFix/>
          </a:blip>
          <a:stretch>
            <a:fillRect/>
          </a:stretch>
        </p:blipFill>
        <p:spPr>
          <a:xfrm>
            <a:off x="1193600" y="3272400"/>
            <a:ext cx="2679349" cy="1729400"/>
          </a:xfrm>
          <a:prstGeom prst="rect">
            <a:avLst/>
          </a:prstGeom>
          <a:noFill/>
          <a:ln>
            <a:noFill/>
          </a:ln>
        </p:spPr>
      </p:pic>
      <p:grpSp>
        <p:nvGrpSpPr>
          <p:cNvPr id="415" name="Google Shape;415;p28"/>
          <p:cNvGrpSpPr/>
          <p:nvPr/>
        </p:nvGrpSpPr>
        <p:grpSpPr>
          <a:xfrm>
            <a:off x="4587000" y="1072614"/>
            <a:ext cx="4094300" cy="861172"/>
            <a:chOff x="3562350" y="909418"/>
            <a:chExt cx="4094300" cy="765282"/>
          </a:xfrm>
        </p:grpSpPr>
        <p:sp>
          <p:nvSpPr>
            <p:cNvPr id="416" name="Google Shape;416;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417" name="Google Shape;417;p28"/>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418" name="Google Shape;418;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419" name="Google Shape;419;p28"/>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0" name="Google Shape;420;p28"/>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421" name="Google Shape;421;p28"/>
          <p:cNvGrpSpPr/>
          <p:nvPr/>
        </p:nvGrpSpPr>
        <p:grpSpPr>
          <a:xfrm>
            <a:off x="4587000" y="1422407"/>
            <a:ext cx="4094300" cy="861172"/>
            <a:chOff x="3562350" y="909418"/>
            <a:chExt cx="4094300" cy="765282"/>
          </a:xfrm>
        </p:grpSpPr>
        <p:sp>
          <p:nvSpPr>
            <p:cNvPr id="422" name="Google Shape;422;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423" name="Google Shape;423;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424" name="Google Shape;424;p28"/>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5" name="Google Shape;425;p28"/>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426" name="Google Shape;426;p28"/>
          <p:cNvGrpSpPr/>
          <p:nvPr/>
        </p:nvGrpSpPr>
        <p:grpSpPr>
          <a:xfrm>
            <a:off x="4587000" y="2187630"/>
            <a:ext cx="4094300" cy="384157"/>
            <a:chOff x="3562350" y="909418"/>
            <a:chExt cx="4094300" cy="341382"/>
          </a:xfrm>
        </p:grpSpPr>
        <p:sp>
          <p:nvSpPr>
            <p:cNvPr id="427" name="Google Shape;427;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428" name="Google Shape;428;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429" name="Google Shape;429;p28"/>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0" name="Google Shape;430;p28"/>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431" name="Google Shape;431;p28"/>
          <p:cNvGrpSpPr/>
          <p:nvPr/>
        </p:nvGrpSpPr>
        <p:grpSpPr>
          <a:xfrm>
            <a:off x="4587000" y="2382576"/>
            <a:ext cx="4094300" cy="384557"/>
            <a:chOff x="3562350" y="909418"/>
            <a:chExt cx="4094300" cy="341738"/>
          </a:xfrm>
        </p:grpSpPr>
        <p:sp>
          <p:nvSpPr>
            <p:cNvPr id="432" name="Google Shape;432;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433" name="Google Shape;433;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434" name="Google Shape;434;p28"/>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28"/>
          <p:cNvGrpSpPr/>
          <p:nvPr/>
        </p:nvGrpSpPr>
        <p:grpSpPr>
          <a:xfrm>
            <a:off x="4587000" y="717403"/>
            <a:ext cx="4094300" cy="545526"/>
            <a:chOff x="3562350" y="909418"/>
            <a:chExt cx="4094300" cy="484782"/>
          </a:xfrm>
        </p:grpSpPr>
        <p:sp>
          <p:nvSpPr>
            <p:cNvPr id="436" name="Google Shape;436;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437" name="Google Shape;437;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438" name="Google Shape;438;p28"/>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9" name="Google Shape;439;p28"/>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440" name="Google Shape;440;p28"/>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441" name="Google Shape;441;p28"/>
          <p:cNvGrpSpPr/>
          <p:nvPr/>
        </p:nvGrpSpPr>
        <p:grpSpPr>
          <a:xfrm>
            <a:off x="4587000" y="1687884"/>
            <a:ext cx="4094300" cy="695750"/>
            <a:chOff x="3562350" y="909418"/>
            <a:chExt cx="4094300" cy="618279"/>
          </a:xfrm>
        </p:grpSpPr>
        <p:sp>
          <p:nvSpPr>
            <p:cNvPr id="442" name="Google Shape;442;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443" name="Google Shape;443;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444" name="Google Shape;444;p28"/>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 name="Google Shape;445;p28"/>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446" name="Google Shape;446;p28"/>
          <p:cNvGrpSpPr/>
          <p:nvPr/>
        </p:nvGrpSpPr>
        <p:grpSpPr>
          <a:xfrm>
            <a:off x="4587000" y="1932213"/>
            <a:ext cx="4094300" cy="451330"/>
            <a:chOff x="3562350" y="909418"/>
            <a:chExt cx="4094300" cy="401075"/>
          </a:xfrm>
        </p:grpSpPr>
        <p:sp>
          <p:nvSpPr>
            <p:cNvPr id="447" name="Google Shape;447;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448" name="Google Shape;448;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449" name="Google Shape;449;p28"/>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50" name="Google Shape;450;p28"/>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451" name="Google Shape;451;p28"/>
          <p:cNvGrpSpPr/>
          <p:nvPr/>
        </p:nvGrpSpPr>
        <p:grpSpPr>
          <a:xfrm>
            <a:off x="4587000" y="2569657"/>
            <a:ext cx="4094300" cy="616310"/>
            <a:chOff x="3562350" y="909418"/>
            <a:chExt cx="4094300" cy="547685"/>
          </a:xfrm>
        </p:grpSpPr>
        <p:sp>
          <p:nvSpPr>
            <p:cNvPr id="452" name="Google Shape;452;p2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med changes</a:t>
              </a:r>
              <a:endParaRPr b="1" sz="1100">
                <a:solidFill>
                  <a:srgbClr val="858585"/>
                </a:solidFill>
                <a:latin typeface="Roboto"/>
                <a:ea typeface="Roboto"/>
                <a:cs typeface="Roboto"/>
                <a:sym typeface="Roboto"/>
              </a:endParaRPr>
            </a:p>
          </p:txBody>
        </p:sp>
        <p:sp>
          <p:nvSpPr>
            <p:cNvPr id="453" name="Google Shape;453;p28"/>
            <p:cNvSpPr txBox="1"/>
            <p:nvPr/>
          </p:nvSpPr>
          <p:spPr>
            <a:xfrm>
              <a:off x="4928450" y="1092003"/>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858585"/>
                  </a:solidFill>
                  <a:latin typeface="Roboto"/>
                  <a:ea typeface="Roboto"/>
                  <a:cs typeface="Roboto"/>
                  <a:sym typeface="Roboto"/>
                </a:rPr>
                <a:t>Held ppx Bactrim, letermovir, isavu; also stopped budesonide</a:t>
              </a:r>
              <a:endParaRPr sz="700">
                <a:solidFill>
                  <a:srgbClr val="858585"/>
                </a:solidFill>
                <a:latin typeface="Roboto"/>
                <a:ea typeface="Roboto"/>
                <a:cs typeface="Roboto"/>
                <a:sym typeface="Roboto"/>
              </a:endParaRPr>
            </a:p>
            <a:p>
              <a:pPr indent="0" lvl="0" marL="0" rtl="0" algn="l">
                <a:lnSpc>
                  <a:spcPct val="115000"/>
                </a:lnSpc>
                <a:spcBef>
                  <a:spcPts val="0"/>
                </a:spcBef>
                <a:spcAft>
                  <a:spcPts val="0"/>
                </a:spcAft>
                <a:buNone/>
              </a:pPr>
              <a:r>
                <a:t/>
              </a:r>
              <a:endParaRPr sz="700">
                <a:solidFill>
                  <a:srgbClr val="858585"/>
                </a:solidFill>
                <a:latin typeface="Roboto"/>
                <a:ea typeface="Roboto"/>
                <a:cs typeface="Roboto"/>
                <a:sym typeface="Roboto"/>
              </a:endParaRPr>
            </a:p>
          </p:txBody>
        </p:sp>
        <p:sp>
          <p:nvSpPr>
            <p:cNvPr id="454" name="Google Shape;454;p2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cxnSp>
          <p:nvCxnSpPr>
            <p:cNvPr id="455" name="Google Shape;455;p28"/>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9" name="Shape 4159"/>
        <p:cNvGrpSpPr/>
        <p:nvPr/>
      </p:nvGrpSpPr>
      <p:grpSpPr>
        <a:xfrm>
          <a:off x="0" y="0"/>
          <a:ext cx="0" cy="0"/>
          <a:chOff x="0" y="0"/>
          <a:chExt cx="0" cy="0"/>
        </a:xfrm>
      </p:grpSpPr>
      <p:sp>
        <p:nvSpPr>
          <p:cNvPr id="4160" name="Google Shape;4160;p16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61" name="Google Shape;4161;p163"/>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62" name="Google Shape;4162;p163"/>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63" name="Google Shape;4163;p163"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64" name="Google Shape;4164;p163"/>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65" name="Google Shape;4165;p163"/>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
        <p:nvSpPr>
          <p:cNvPr id="4166" name="Google Shape;4166;p163"/>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(n=91)</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100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Valacyclovir </a:t>
            </a:r>
            <a:r>
              <a:rPr lang="en" sz="1200">
                <a:solidFill>
                  <a:schemeClr val="dk2"/>
                </a:solidFill>
                <a:latin typeface="Open Sans"/>
                <a:ea typeface="Open Sans"/>
                <a:cs typeface="Open Sans"/>
                <a:sym typeface="Open Sans"/>
              </a:rPr>
              <a:t>500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sp>
        <p:nvSpPr>
          <p:cNvPr id="4167" name="Google Shape;4167;p163"/>
          <p:cNvSpPr/>
          <p:nvPr/>
        </p:nvSpPr>
        <p:spPr>
          <a:xfrm>
            <a:off x="1022600" y="3104550"/>
            <a:ext cx="4349700" cy="12987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B03D50"/>
                </a:solidFill>
                <a:latin typeface="Open Sans"/>
                <a:ea typeface="Open Sans"/>
                <a:cs typeface="Open Sans"/>
                <a:sym typeface="Open Sans"/>
              </a:rPr>
              <a:t>Terminated early</a:t>
            </a:r>
            <a:endParaRPr sz="1300">
              <a:solidFill>
                <a:srgbClr val="DC4C64"/>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During study </a:t>
            </a:r>
            <a:r>
              <a:rPr b="1" lang="en" sz="1200">
                <a:solidFill>
                  <a:srgbClr val="1A1A1A"/>
                </a:solidFill>
                <a:latin typeface="Open Sans"/>
                <a:ea typeface="Open Sans"/>
                <a:cs typeface="Open Sans"/>
                <a:sym typeface="Open Sans"/>
              </a:rPr>
              <a:t>FDA imposed a clinical hold</a:t>
            </a:r>
            <a:r>
              <a:rPr lang="en" sz="1200">
                <a:solidFill>
                  <a:srgbClr val="1A1A1A"/>
                </a:solidFill>
                <a:latin typeface="Open Sans"/>
                <a:ea typeface="Open Sans"/>
                <a:cs typeface="Open Sans"/>
                <a:sym typeface="Open Sans"/>
              </a:rPr>
              <a:t> </a:t>
            </a:r>
            <a:r>
              <a:rPr lang="en" sz="1200">
                <a:solidFill>
                  <a:srgbClr val="858585"/>
                </a:solidFill>
                <a:latin typeface="Open Sans"/>
                <a:ea typeface="Open Sans"/>
                <a:cs typeface="Open Sans"/>
                <a:sym typeface="Open Sans"/>
              </a:rPr>
              <a:t>(an order to the sponsor to suspend ongoing investigation)</a:t>
            </a:r>
            <a:r>
              <a:rPr lang="en" sz="1200">
                <a:solidFill>
                  <a:srgbClr val="1A1A1A"/>
                </a:solidFill>
                <a:latin typeface="Open Sans"/>
                <a:ea typeface="Open Sans"/>
                <a:cs typeface="Open Sans"/>
                <a:sym typeface="Open Sans"/>
              </a:rPr>
              <a:t>, based on </a:t>
            </a:r>
            <a:r>
              <a:rPr b="1" lang="en" sz="1200">
                <a:solidFill>
                  <a:srgbClr val="1A1A1A"/>
                </a:solidFill>
                <a:latin typeface="Open Sans"/>
                <a:ea typeface="Open Sans"/>
                <a:cs typeface="Open Sans"/>
                <a:sym typeface="Open Sans"/>
              </a:rPr>
              <a:t>hematologic </a:t>
            </a:r>
            <a:r>
              <a:rPr lang="en" sz="1200">
                <a:solidFill>
                  <a:srgbClr val="1A1A1A"/>
                </a:solidFill>
                <a:latin typeface="Open Sans"/>
                <a:ea typeface="Open Sans"/>
                <a:cs typeface="Open Sans"/>
                <a:sym typeface="Open Sans"/>
              </a:rPr>
              <a:t>and </a:t>
            </a:r>
            <a:r>
              <a:rPr b="1" lang="en" sz="1200">
                <a:solidFill>
                  <a:srgbClr val="1A1A1A"/>
                </a:solidFill>
                <a:latin typeface="Open Sans"/>
                <a:ea typeface="Open Sans"/>
                <a:cs typeface="Open Sans"/>
                <a:sym typeface="Open Sans"/>
              </a:rPr>
              <a:t>dermatologic findings</a:t>
            </a:r>
            <a:r>
              <a:rPr lang="en" sz="1200">
                <a:solidFill>
                  <a:srgbClr val="1A1A1A"/>
                </a:solidFill>
                <a:latin typeface="Open Sans"/>
                <a:ea typeface="Open Sans"/>
                <a:cs typeface="Open Sans"/>
                <a:sym typeface="Open Sans"/>
              </a:rPr>
              <a:t> such</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as dry skin, crusty skin lesions, and alopecia in a chronic toxicity study </a:t>
            </a:r>
            <a:r>
              <a:rPr b="1" lang="en" sz="1200">
                <a:solidFill>
                  <a:srgbClr val="1A1A1A"/>
                </a:solidFill>
                <a:latin typeface="Open Sans"/>
                <a:ea typeface="Open Sans"/>
                <a:cs typeface="Open Sans"/>
                <a:sym typeface="Open Sans"/>
              </a:rPr>
              <a:t>involving monkeys</a:t>
            </a:r>
            <a:endParaRPr sz="1200">
              <a:solidFill>
                <a:srgbClr val="1A1A1A"/>
              </a:solidFill>
              <a:latin typeface="Open Sans"/>
              <a:ea typeface="Open Sans"/>
              <a:cs typeface="Open Sans"/>
              <a:sym typeface="Open Sans"/>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1" name="Shape 4171"/>
        <p:cNvGrpSpPr/>
        <p:nvPr/>
      </p:nvGrpSpPr>
      <p:grpSpPr>
        <a:xfrm>
          <a:off x="0" y="0"/>
          <a:ext cx="0" cy="0"/>
          <a:chOff x="0" y="0"/>
          <a:chExt cx="0" cy="0"/>
        </a:xfrm>
      </p:grpSpPr>
      <p:sp>
        <p:nvSpPr>
          <p:cNvPr id="4172" name="Google Shape;4172;p16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73" name="Google Shape;4173;p164"/>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74" name="Google Shape;4174;p164"/>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75" name="Google Shape;4175;p164"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76" name="Google Shape;4176;p164"/>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77" name="Google Shape;4177;p164"/>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
        <p:nvSpPr>
          <p:cNvPr id="4178" name="Google Shape;4178;p164"/>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(n=91)</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100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Valacyclovir </a:t>
            </a:r>
            <a:r>
              <a:rPr lang="en" sz="1200">
                <a:solidFill>
                  <a:schemeClr val="dk2"/>
                </a:solidFill>
                <a:latin typeface="Open Sans"/>
                <a:ea typeface="Open Sans"/>
                <a:cs typeface="Open Sans"/>
                <a:sym typeface="Open Sans"/>
              </a:rPr>
              <a:t>500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sp>
        <p:nvSpPr>
          <p:cNvPr id="4179" name="Google Shape;4179;p164"/>
          <p:cNvSpPr/>
          <p:nvPr/>
        </p:nvSpPr>
        <p:spPr>
          <a:xfrm>
            <a:off x="1022600" y="3104550"/>
            <a:ext cx="4349700" cy="14667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B03D50"/>
                </a:solidFill>
                <a:latin typeface="Open Sans"/>
                <a:ea typeface="Open Sans"/>
                <a:cs typeface="Open Sans"/>
                <a:sym typeface="Open Sans"/>
              </a:rPr>
              <a:t>Terminated early</a:t>
            </a:r>
            <a:endParaRPr sz="1300">
              <a:solidFill>
                <a:srgbClr val="DC4C64"/>
              </a:solidFill>
              <a:latin typeface="Open Sans"/>
              <a:ea typeface="Open Sans"/>
              <a:cs typeface="Open Sans"/>
              <a:sym typeface="Open Sans"/>
            </a:endParaRPr>
          </a:p>
          <a:p>
            <a:pPr indent="0" lvl="0" marL="0" rtl="0" algn="l">
              <a:spcBef>
                <a:spcPts val="0"/>
              </a:spcBef>
              <a:spcAft>
                <a:spcPts val="0"/>
              </a:spcAft>
              <a:buNone/>
            </a:pPr>
            <a:r>
              <a:rPr lang="en" sz="1200">
                <a:solidFill>
                  <a:srgbClr val="858585"/>
                </a:solidFill>
                <a:latin typeface="Open Sans"/>
                <a:ea typeface="Open Sans"/>
                <a:cs typeface="Open Sans"/>
                <a:sym typeface="Open Sans"/>
              </a:rPr>
              <a:t>During study </a:t>
            </a:r>
            <a:r>
              <a:rPr b="1" lang="en" sz="1200">
                <a:solidFill>
                  <a:srgbClr val="858585"/>
                </a:solidFill>
                <a:latin typeface="Open Sans"/>
                <a:ea typeface="Open Sans"/>
                <a:cs typeface="Open Sans"/>
                <a:sym typeface="Open Sans"/>
              </a:rPr>
              <a:t>FDA imposed a clinical hold</a:t>
            </a:r>
            <a:r>
              <a:rPr lang="en" sz="1200">
                <a:solidFill>
                  <a:srgbClr val="858585"/>
                </a:solidFill>
                <a:latin typeface="Open Sans"/>
                <a:ea typeface="Open Sans"/>
                <a:cs typeface="Open Sans"/>
                <a:sym typeface="Open Sans"/>
              </a:rPr>
              <a:t>, based on hematologic and dermatologic findings in a chronic toxicity study involving monkeys.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Because the duration of the clinical hold was uncertain, the </a:t>
            </a:r>
            <a:r>
              <a:rPr b="1" lang="en" sz="1200">
                <a:solidFill>
                  <a:srgbClr val="1A1A1A"/>
                </a:solidFill>
                <a:latin typeface="Open Sans"/>
                <a:ea typeface="Open Sans"/>
                <a:cs typeface="Open Sans"/>
                <a:sym typeface="Open Sans"/>
              </a:rPr>
              <a:t>sponsor terminated the study</a:t>
            </a:r>
            <a:endParaRPr b="1" sz="1200">
              <a:solidFill>
                <a:srgbClr val="1A1A1A"/>
              </a:solidFill>
              <a:latin typeface="Open Sans"/>
              <a:ea typeface="Open Sans"/>
              <a:cs typeface="Open Sans"/>
              <a:sym typeface="Open Sans"/>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3" name="Shape 4183"/>
        <p:cNvGrpSpPr/>
        <p:nvPr/>
      </p:nvGrpSpPr>
      <p:grpSpPr>
        <a:xfrm>
          <a:off x="0" y="0"/>
          <a:ext cx="0" cy="0"/>
          <a:chOff x="0" y="0"/>
          <a:chExt cx="0" cy="0"/>
        </a:xfrm>
      </p:grpSpPr>
      <p:sp>
        <p:nvSpPr>
          <p:cNvPr id="4184" name="Google Shape;4184;p16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85" name="Google Shape;4185;p165"/>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86" name="Google Shape;4186;p165"/>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87" name="Google Shape;4187;p165"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188" name="Google Shape;4188;p165"/>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189" name="Google Shape;4189;p165"/>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
        <p:nvSpPr>
          <p:cNvPr id="4190" name="Google Shape;4190;p165"/>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(n=91)</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100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Valacyclovir </a:t>
            </a:r>
            <a:r>
              <a:rPr lang="en" sz="1200">
                <a:solidFill>
                  <a:schemeClr val="dk2"/>
                </a:solidFill>
                <a:latin typeface="Open Sans"/>
                <a:ea typeface="Open Sans"/>
                <a:cs typeface="Open Sans"/>
                <a:sym typeface="Open Sans"/>
              </a:rPr>
              <a:t>500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graphicFrame>
        <p:nvGraphicFramePr>
          <p:cNvPr id="4191" name="Google Shape;4191;p165"/>
          <p:cNvGraphicFramePr/>
          <p:nvPr/>
        </p:nvGraphicFramePr>
        <p:xfrm>
          <a:off x="729450" y="3173775"/>
          <a:ext cx="3000000" cy="3000000"/>
        </p:xfrm>
        <a:graphic>
          <a:graphicData uri="http://schemas.openxmlformats.org/drawingml/2006/table">
            <a:tbl>
              <a:tblPr>
                <a:noFill/>
                <a:tableStyleId>{1D28024B-9DAE-43C1-8D67-CABD41F33C04}</a:tableStyleId>
              </a:tblPr>
              <a:tblGrid>
                <a:gridCol w="1517550"/>
                <a:gridCol w="1128650"/>
                <a:gridCol w="1128650"/>
                <a:gridCol w="1128650"/>
              </a:tblGrid>
              <a:tr h="414075">
                <a:tc>
                  <a:txBody>
                    <a:bodyPr/>
                    <a:lstStyle/>
                    <a:p>
                      <a:pPr indent="0" lvl="0" marL="0" rtl="0" algn="l">
                        <a:spcBef>
                          <a:spcPts val="0"/>
                        </a:spcBef>
                        <a:spcAft>
                          <a:spcPts val="0"/>
                        </a:spcAft>
                        <a:buNone/>
                      </a:pPr>
                      <a:r>
                        <a:rPr b="1" lang="en" sz="1200">
                          <a:latin typeface="Open Sans"/>
                          <a:ea typeface="Open Sans"/>
                          <a:cs typeface="Open Sans"/>
                          <a:sym typeface="Open Sans"/>
                        </a:rPr>
                        <a:t>Outcome</a:t>
                      </a:r>
                      <a:endParaRPr sz="1200">
                        <a:solidFill>
                          <a:srgbClr val="858585"/>
                        </a:solidFill>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Valacyclovir</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lang="en" sz="1200">
                          <a:latin typeface="Open Sans"/>
                          <a:ea typeface="Open Sans"/>
                          <a:cs typeface="Open Sans"/>
                          <a:sym typeface="Open Sans"/>
                        </a:rPr>
                        <a:t>Pritelivir</a:t>
                      </a:r>
                      <a:endParaRPr sz="1200">
                        <a:latin typeface="Open Sans"/>
                        <a:ea typeface="Open Sans"/>
                        <a:cs typeface="Open Sans"/>
                        <a:sym typeface="Open Sans"/>
                      </a:endParaRPr>
                    </a:p>
                  </a:txBody>
                  <a:tcPr marT="0" marB="0" marR="0" marL="0" anchor="ct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Relative risk</a:t>
                      </a:r>
                      <a:endParaRPr b="1"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chemeClr val="dk2"/>
                      </a:solidFill>
                      <a:prstDash val="solid"/>
                      <a:round/>
                      <a:headEnd len="sm" w="sm" type="none"/>
                      <a:tailEnd len="sm" w="sm" type="none"/>
                    </a:lnB>
                  </a:tcPr>
                </a:tc>
              </a:tr>
              <a:tr h="414075">
                <a:tc>
                  <a:txBody>
                    <a:bodyPr/>
                    <a:lstStyle/>
                    <a:p>
                      <a:pPr indent="0" lvl="0" marL="0" rtl="0" algn="l">
                        <a:spcBef>
                          <a:spcPts val="0"/>
                        </a:spcBef>
                        <a:spcAft>
                          <a:spcPts val="0"/>
                        </a:spcAft>
                        <a:buNone/>
                      </a:pPr>
                      <a:r>
                        <a:rPr lang="en" sz="1200">
                          <a:latin typeface="Open Sans"/>
                          <a:ea typeface="Open Sans"/>
                          <a:cs typeface="Open Sans"/>
                          <a:sym typeface="Open Sans"/>
                        </a:rPr>
                        <a:t>Days shedding</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5.3%</a:t>
                      </a:r>
                      <a:r>
                        <a:rPr lang="en" sz="1200">
                          <a:latin typeface="Open Sans"/>
                          <a:ea typeface="Open Sans"/>
                          <a:cs typeface="Open Sans"/>
                          <a:sym typeface="Open Sans"/>
                        </a:rPr>
                        <a:t> of daily swabs</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2.4%</a:t>
                      </a:r>
                      <a:r>
                        <a:rPr lang="en" sz="1200">
                          <a:latin typeface="Open Sans"/>
                          <a:ea typeface="Open Sans"/>
                          <a:cs typeface="Open Sans"/>
                          <a:sym typeface="Open Sans"/>
                        </a:rPr>
                        <a:t> of daily swabs</a:t>
                      </a:r>
                      <a:endParaRPr sz="1200">
                        <a:latin typeface="Open Sans"/>
                        <a:ea typeface="Open Sans"/>
                        <a:cs typeface="Open Sans"/>
                        <a:sym typeface="Open Sans"/>
                      </a:endParaRPr>
                    </a:p>
                  </a:txBody>
                  <a:tcPr marT="0" marB="0" marR="0" marL="0" anchor="ct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0.42</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(0.21 - 0.82)</a:t>
                      </a:r>
                      <a:endParaRPr sz="1200">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19050">
                      <a:solidFill>
                        <a:schemeClr val="dk2"/>
                      </a:solidFill>
                      <a:prstDash val="solid"/>
                      <a:round/>
                      <a:headEnd len="sm" w="sm" type="none"/>
                      <a:tailEnd len="sm" w="sm" type="none"/>
                    </a:lnT>
                    <a:lnB cap="flat" cmpd="sng" w="9525">
                      <a:solidFill>
                        <a:srgbClr val="9E9E9E"/>
                      </a:solidFill>
                      <a:prstDash val="solid"/>
                      <a:round/>
                      <a:headEnd len="sm" w="sm" type="none"/>
                      <a:tailEnd len="sm" w="sm" type="none"/>
                    </a:lnB>
                  </a:tcPr>
                </a:tc>
              </a:tr>
              <a:tr h="414075">
                <a:tc>
                  <a:txBody>
                    <a:bodyPr/>
                    <a:lstStyle/>
                    <a:p>
                      <a:pPr indent="0" lvl="0" marL="0" rtl="0" algn="l">
                        <a:spcBef>
                          <a:spcPts val="0"/>
                        </a:spcBef>
                        <a:spcAft>
                          <a:spcPts val="0"/>
                        </a:spcAft>
                        <a:buNone/>
                      </a:pPr>
                      <a:r>
                        <a:rPr lang="en" sz="1200">
                          <a:latin typeface="Open Sans"/>
                          <a:ea typeface="Open Sans"/>
                          <a:cs typeface="Open Sans"/>
                          <a:sym typeface="Open Sans"/>
                        </a:rPr>
                        <a:t>Days with lesions</a:t>
                      </a:r>
                      <a:endParaRPr sz="1200">
                        <a:latin typeface="Open Sans"/>
                        <a:ea typeface="Open Sans"/>
                        <a:cs typeface="Open Sans"/>
                        <a:sym typeface="Open Sans"/>
                      </a:endParaRPr>
                    </a:p>
                  </a:txBody>
                  <a:tcPr marT="0" marB="0" marR="0" marL="0" anchor="ctr">
                    <a:lnL cap="flat" cmpd="sng" w="9525">
                      <a:solidFill>
                        <a:srgbClr val="9E9E9E">
                          <a:alpha val="0"/>
                        </a:srgbClr>
                      </a:solidFill>
                      <a:prstDash val="solid"/>
                      <a:round/>
                      <a:headEnd len="sm" w="sm" type="none"/>
                      <a:tailEnd len="sm" w="sm" type="none"/>
                    </a:lnL>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3.9</a:t>
                      </a:r>
                      <a:r>
                        <a:rPr b="1" lang="en" sz="1200">
                          <a:latin typeface="Open Sans"/>
                          <a:ea typeface="Open Sans"/>
                          <a:cs typeface="Open Sans"/>
                          <a:sym typeface="Open Sans"/>
                        </a:rPr>
                        <a:t>%</a:t>
                      </a:r>
                      <a:r>
                        <a:rPr lang="en" sz="1200">
                          <a:latin typeface="Open Sans"/>
                          <a:ea typeface="Open Sans"/>
                          <a:cs typeface="Open Sans"/>
                          <a:sym typeface="Open Sans"/>
                        </a:rPr>
                        <a:t> of days</a:t>
                      </a:r>
                      <a:endParaRPr sz="1100">
                        <a:solidFill>
                          <a:srgbClr val="858585"/>
                        </a:solidFill>
                        <a:latin typeface="Open Sans"/>
                        <a:ea typeface="Open Sans"/>
                        <a:cs typeface="Open Sans"/>
                        <a:sym typeface="Open Sans"/>
                      </a:endParaRPr>
                    </a:p>
                  </a:txBody>
                  <a:tcPr marT="0" marB="0" marR="0" marL="0" anchor="ct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1.9</a:t>
                      </a:r>
                      <a:r>
                        <a:rPr b="1" lang="en" sz="1200">
                          <a:latin typeface="Open Sans"/>
                          <a:ea typeface="Open Sans"/>
                          <a:cs typeface="Open Sans"/>
                          <a:sym typeface="Open Sans"/>
                        </a:rPr>
                        <a:t>%</a:t>
                      </a:r>
                      <a:r>
                        <a:rPr lang="en" sz="1200">
                          <a:latin typeface="Open Sans"/>
                          <a:ea typeface="Open Sans"/>
                          <a:cs typeface="Open Sans"/>
                          <a:sym typeface="Open Sans"/>
                        </a:rPr>
                        <a:t> of days</a:t>
                      </a:r>
                      <a:endParaRPr b="1" sz="1200">
                        <a:latin typeface="Open Sans"/>
                        <a:ea typeface="Open Sans"/>
                        <a:cs typeface="Open Sans"/>
                        <a:sym typeface="Open Sans"/>
                      </a:endParaRPr>
                    </a:p>
                  </a:txBody>
                  <a:tcPr marT="0" marB="0" marR="0" marL="0" anchor="ct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200">
                          <a:latin typeface="Open Sans"/>
                          <a:ea typeface="Open Sans"/>
                          <a:cs typeface="Open Sans"/>
                          <a:sym typeface="Open Sans"/>
                        </a:rPr>
                        <a:t>0.40</a:t>
                      </a:r>
                      <a:endParaRPr b="1" sz="1200">
                        <a:latin typeface="Open Sans"/>
                        <a:ea typeface="Open Sans"/>
                        <a:cs typeface="Open Sans"/>
                        <a:sym typeface="Open Sans"/>
                      </a:endParaRPr>
                    </a:p>
                    <a:p>
                      <a:pPr indent="0" lvl="0" marL="0" rtl="0" algn="ctr">
                        <a:spcBef>
                          <a:spcPts val="0"/>
                        </a:spcBef>
                        <a:spcAft>
                          <a:spcPts val="0"/>
                        </a:spcAft>
                        <a:buNone/>
                      </a:pPr>
                      <a:r>
                        <a:rPr lang="en" sz="1100">
                          <a:solidFill>
                            <a:srgbClr val="858585"/>
                          </a:solidFill>
                          <a:latin typeface="Open Sans"/>
                          <a:ea typeface="Open Sans"/>
                          <a:cs typeface="Open Sans"/>
                          <a:sym typeface="Open Sans"/>
                        </a:rPr>
                        <a:t>(0.17 - 0.96)</a:t>
                      </a:r>
                      <a:endParaRPr sz="1100">
                        <a:solidFill>
                          <a:srgbClr val="858585"/>
                        </a:solidFill>
                        <a:latin typeface="Open Sans"/>
                        <a:ea typeface="Open Sans"/>
                        <a:cs typeface="Open Sans"/>
                        <a:sym typeface="Open Sans"/>
                      </a:endParaRPr>
                    </a:p>
                  </a:txBody>
                  <a:tcPr marT="0" marB="0" marR="0" marL="0" anchor="ctr">
                    <a:lnR cap="flat" cmpd="sng" w="9525">
                      <a:solidFill>
                        <a:srgbClr val="9E9E9E">
                          <a:alpha val="0"/>
                        </a:srgbClr>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5" name="Shape 4195"/>
        <p:cNvGrpSpPr/>
        <p:nvPr/>
      </p:nvGrpSpPr>
      <p:grpSpPr>
        <a:xfrm>
          <a:off x="0" y="0"/>
          <a:ext cx="0" cy="0"/>
          <a:chOff x="0" y="0"/>
          <a:chExt cx="0" cy="0"/>
        </a:xfrm>
      </p:grpSpPr>
      <p:sp>
        <p:nvSpPr>
          <p:cNvPr id="4196" name="Google Shape;4196;p16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 [</a:t>
            </a:r>
            <a:r>
              <a:rPr lang="en">
                <a:solidFill>
                  <a:schemeClr val="accent5"/>
                </a:solidFill>
                <a:uFill>
                  <a:noFill/>
                </a:uFill>
                <a:hlinkClick r:id="rId3">
                  <a:extLst>
                    <a:ext uri="{A12FA001-AC4F-418D-AE19-62706E023703}">
                      <ahyp:hlinkClr val="tx"/>
                    </a:ext>
                  </a:extLst>
                </a:hlinkClick>
              </a:rPr>
              <a:t>9</a:t>
            </a:r>
            <a:r>
              <a:rPr lang="en"/>
              <a:t>]</a:t>
            </a:r>
            <a:endParaRPr/>
          </a:p>
        </p:txBody>
      </p:sp>
      <p:sp>
        <p:nvSpPr>
          <p:cNvPr id="4197" name="Google Shape;4197;p166"/>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198" name="Google Shape;4198;p166"/>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4199" name="Google Shape;4199;p166" title="Helicase.png"/>
          <p:cNvPicPr preferRelativeResize="0"/>
          <p:nvPr/>
        </p:nvPicPr>
        <p:blipFill rotWithShape="1">
          <a:blip r:embed="rId4">
            <a:alphaModFix amt="50000"/>
          </a:blip>
          <a:srcRect b="0" l="0" r="40838" t="0"/>
          <a:stretch/>
        </p:blipFill>
        <p:spPr>
          <a:xfrm>
            <a:off x="6163100" y="1616475"/>
            <a:ext cx="2980901" cy="3527025"/>
          </a:xfrm>
          <a:prstGeom prst="rect">
            <a:avLst/>
          </a:prstGeom>
          <a:noFill/>
          <a:ln>
            <a:noFill/>
          </a:ln>
        </p:spPr>
      </p:pic>
      <p:sp>
        <p:nvSpPr>
          <p:cNvPr id="4200" name="Google Shape;4200;p166"/>
          <p:cNvSpPr/>
          <p:nvPr/>
        </p:nvSpPr>
        <p:spPr>
          <a:xfrm>
            <a:off x="6291100" y="96672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
        <p:nvSpPr>
          <p:cNvPr id="4201" name="Google Shape;4201;p166"/>
          <p:cNvSpPr/>
          <p:nvPr/>
        </p:nvSpPr>
        <p:spPr>
          <a:xfrm>
            <a:off x="762300" y="1393063"/>
            <a:ext cx="4903500" cy="378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Wald (2016)</a:t>
            </a:r>
            <a:r>
              <a:rPr lang="en" sz="1300">
                <a:solidFill>
                  <a:srgbClr val="2F5AA2"/>
                </a:solidFill>
                <a:latin typeface="Open Sans"/>
                <a:ea typeface="Open Sans"/>
                <a:cs typeface="Open Sans"/>
                <a:sym typeface="Open Sans"/>
              </a:rPr>
              <a:t> </a:t>
            </a:r>
            <a:r>
              <a:rPr lang="en" sz="1300">
                <a:solidFill>
                  <a:schemeClr val="dk2"/>
                </a:solidFill>
                <a:latin typeface="Open Sans"/>
                <a:ea typeface="Open Sans"/>
                <a:cs typeface="Open Sans"/>
                <a:sym typeface="Open Sans"/>
              </a:rPr>
              <a:t>Phase II crossover RCT (industry sponsor)</a:t>
            </a:r>
            <a:endParaRPr sz="1200">
              <a:solidFill>
                <a:srgbClr val="1A1A1A"/>
              </a:solidFill>
              <a:latin typeface="Open Sans"/>
              <a:ea typeface="Open Sans"/>
              <a:cs typeface="Open Sans"/>
              <a:sym typeface="Open Sans"/>
            </a:endParaRPr>
          </a:p>
        </p:txBody>
      </p:sp>
      <p:sp>
        <p:nvSpPr>
          <p:cNvPr id="4202" name="Google Shape;4202;p166"/>
          <p:cNvSpPr/>
          <p:nvPr/>
        </p:nvSpPr>
        <p:spPr>
          <a:xfrm>
            <a:off x="762300" y="1771375"/>
            <a:ext cx="4903500" cy="945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P</a:t>
            </a:r>
            <a:r>
              <a:rPr lang="en" sz="1200">
                <a:solidFill>
                  <a:schemeClr val="dk2"/>
                </a:solidFill>
                <a:latin typeface="Open Sans"/>
                <a:ea typeface="Open Sans"/>
                <a:cs typeface="Open Sans"/>
                <a:sym typeface="Open Sans"/>
              </a:rPr>
              <a:t>: Immunocompetent adults w/ recurrent HSV-2 (n=91)</a:t>
            </a:r>
            <a:endParaRPr sz="12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I</a:t>
            </a:r>
            <a:r>
              <a:rPr lang="en" sz="1200">
                <a:solidFill>
                  <a:schemeClr val="dk2"/>
                </a:solidFill>
                <a:latin typeface="Open Sans"/>
                <a:ea typeface="Open Sans"/>
                <a:cs typeface="Open Sans"/>
                <a:sym typeface="Open Sans"/>
              </a:rPr>
              <a:t>: Pritelivir 100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C</a:t>
            </a:r>
            <a:r>
              <a:rPr lang="en" sz="1200">
                <a:solidFill>
                  <a:schemeClr val="dk2"/>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Valacyclovir </a:t>
            </a:r>
            <a:r>
              <a:rPr lang="en" sz="1200">
                <a:solidFill>
                  <a:schemeClr val="dk2"/>
                </a:solidFill>
                <a:latin typeface="Open Sans"/>
                <a:ea typeface="Open Sans"/>
                <a:cs typeface="Open Sans"/>
                <a:sym typeface="Open Sans"/>
              </a:rPr>
              <a:t>500 daily x 28 days</a:t>
            </a:r>
            <a:endParaRPr sz="1100">
              <a:solidFill>
                <a:schemeClr val="dk2"/>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2F5AA2"/>
                </a:solidFill>
                <a:latin typeface="PT Serif"/>
                <a:ea typeface="PT Serif"/>
                <a:cs typeface="PT Serif"/>
                <a:sym typeface="PT Serif"/>
              </a:rPr>
              <a:t>O</a:t>
            </a:r>
            <a:r>
              <a:rPr lang="en" sz="1200">
                <a:solidFill>
                  <a:schemeClr val="dk2"/>
                </a:solidFill>
                <a:latin typeface="Open Sans"/>
                <a:ea typeface="Open Sans"/>
                <a:cs typeface="Open Sans"/>
                <a:sym typeface="Open Sans"/>
              </a:rPr>
              <a:t>: Rate of genital HSV shedding</a:t>
            </a:r>
            <a:endParaRPr sz="1200">
              <a:solidFill>
                <a:schemeClr val="dk2"/>
              </a:solidFill>
              <a:latin typeface="Open Sans"/>
              <a:ea typeface="Open Sans"/>
              <a:cs typeface="Open Sans"/>
              <a:sym typeface="Open Sans"/>
            </a:endParaRPr>
          </a:p>
        </p:txBody>
      </p:sp>
      <p:sp>
        <p:nvSpPr>
          <p:cNvPr id="4203" name="Google Shape;4203;p166"/>
          <p:cNvSpPr txBox="1"/>
          <p:nvPr/>
        </p:nvSpPr>
        <p:spPr>
          <a:xfrm>
            <a:off x="786025" y="3151275"/>
            <a:ext cx="4903500" cy="13854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Open Sans"/>
              <a:buChar char="●"/>
            </a:pPr>
            <a:r>
              <a:rPr b="1" lang="en" sz="1300">
                <a:solidFill>
                  <a:srgbClr val="3B71CA"/>
                </a:solidFill>
                <a:latin typeface="Open Sans"/>
                <a:ea typeface="Open Sans"/>
                <a:cs typeface="Open Sans"/>
                <a:sym typeface="Open Sans"/>
              </a:rPr>
              <a:t>Similar rates of adverse events</a:t>
            </a:r>
            <a:r>
              <a:rPr lang="en" sz="1300">
                <a:solidFill>
                  <a:schemeClr val="dk2"/>
                </a:solidFill>
                <a:latin typeface="Open Sans"/>
                <a:ea typeface="Open Sans"/>
                <a:cs typeface="Open Sans"/>
                <a:sym typeface="Open Sans"/>
              </a:rPr>
              <a:t>, but fairly high</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b="1" lang="en" sz="1300">
                <a:solidFill>
                  <a:schemeClr val="dk2"/>
                </a:solidFill>
                <a:latin typeface="Open Sans"/>
                <a:ea typeface="Open Sans"/>
                <a:cs typeface="Open Sans"/>
                <a:sym typeface="Open Sans"/>
              </a:rPr>
              <a:t>Any AE</a:t>
            </a:r>
            <a:r>
              <a:rPr lang="en" sz="1300">
                <a:solidFill>
                  <a:schemeClr val="dk2"/>
                </a:solidFill>
                <a:latin typeface="Open Sans"/>
                <a:ea typeface="Open Sans"/>
                <a:cs typeface="Open Sans"/>
                <a:sym typeface="Open Sans"/>
              </a:rPr>
              <a:t>:</a:t>
            </a:r>
            <a:endParaRPr sz="1300">
              <a:solidFill>
                <a:schemeClr val="dk2"/>
              </a:solidFill>
              <a:latin typeface="Open Sans"/>
              <a:ea typeface="Open Sans"/>
              <a:cs typeface="Open Sans"/>
              <a:sym typeface="Open Sans"/>
            </a:endParaRPr>
          </a:p>
          <a:p>
            <a:pPr indent="-311150" lvl="1" marL="914400" rtl="0" algn="l">
              <a:spcBef>
                <a:spcPts val="0"/>
              </a:spcBef>
              <a:spcAft>
                <a:spcPts val="0"/>
              </a:spcAft>
              <a:buClr>
                <a:schemeClr val="dk2"/>
              </a:buClr>
              <a:buSzPts val="1300"/>
              <a:buFont typeface="Open Sans"/>
              <a:buChar char="○"/>
            </a:pPr>
            <a:r>
              <a:rPr lang="en" sz="1300" u="sng">
                <a:solidFill>
                  <a:schemeClr val="dk2"/>
                </a:solidFill>
                <a:latin typeface="Open Sans"/>
                <a:ea typeface="Open Sans"/>
                <a:cs typeface="Open Sans"/>
                <a:sym typeface="Open Sans"/>
              </a:rPr>
              <a:t>Valacyclovir</a:t>
            </a:r>
            <a:r>
              <a:rPr lang="en" sz="1300">
                <a:solidFill>
                  <a:schemeClr val="dk2"/>
                </a:solidFill>
                <a:latin typeface="Open Sans"/>
                <a:ea typeface="Open Sans"/>
                <a:cs typeface="Open Sans"/>
                <a:sym typeface="Open Sans"/>
              </a:rPr>
              <a:t>: 69%</a:t>
            </a:r>
            <a:endParaRPr sz="1300">
              <a:solidFill>
                <a:schemeClr val="dk2"/>
              </a:solidFill>
              <a:latin typeface="Open Sans"/>
              <a:ea typeface="Open Sans"/>
              <a:cs typeface="Open Sans"/>
              <a:sym typeface="Open Sans"/>
            </a:endParaRPr>
          </a:p>
          <a:p>
            <a:pPr indent="-311150" lvl="1" marL="914400" rtl="0" algn="l">
              <a:spcBef>
                <a:spcPts val="0"/>
              </a:spcBef>
              <a:spcAft>
                <a:spcPts val="0"/>
              </a:spcAft>
              <a:buClr>
                <a:schemeClr val="dk2"/>
              </a:buClr>
              <a:buSzPts val="1300"/>
              <a:buFont typeface="Open Sans"/>
              <a:buChar char="○"/>
            </a:pPr>
            <a:r>
              <a:rPr lang="en" sz="1300" u="sng">
                <a:solidFill>
                  <a:schemeClr val="dk2"/>
                </a:solidFill>
                <a:latin typeface="Open Sans"/>
                <a:ea typeface="Open Sans"/>
                <a:cs typeface="Open Sans"/>
                <a:sym typeface="Open Sans"/>
              </a:rPr>
              <a:t>Pritelivir</a:t>
            </a:r>
            <a:r>
              <a:rPr lang="en" sz="1300">
                <a:solidFill>
                  <a:schemeClr val="dk2"/>
                </a:solidFill>
                <a:latin typeface="Open Sans"/>
                <a:ea typeface="Open Sans"/>
                <a:cs typeface="Open Sans"/>
                <a:sym typeface="Open Sans"/>
              </a:rPr>
              <a:t>: 62%</a:t>
            </a:r>
            <a:endParaRPr sz="1300">
              <a:solidFill>
                <a:schemeClr val="dk2"/>
              </a:solidFill>
              <a:latin typeface="Open Sans"/>
              <a:ea typeface="Open Sans"/>
              <a:cs typeface="Open Sans"/>
              <a:sym typeface="Open Sans"/>
            </a:endParaRPr>
          </a:p>
          <a:p>
            <a:pPr indent="-311150" lvl="0" marL="457200" rtl="0" algn="l">
              <a:spcBef>
                <a:spcPts val="0"/>
              </a:spcBef>
              <a:spcAft>
                <a:spcPts val="0"/>
              </a:spcAft>
              <a:buClr>
                <a:schemeClr val="dk2"/>
              </a:buClr>
              <a:buSzPts val="1300"/>
              <a:buFont typeface="Open Sans"/>
              <a:buChar char="●"/>
            </a:pPr>
            <a:r>
              <a:rPr b="1" lang="en" sz="1300">
                <a:solidFill>
                  <a:schemeClr val="dk2"/>
                </a:solidFill>
                <a:latin typeface="Open Sans"/>
                <a:ea typeface="Open Sans"/>
                <a:cs typeface="Open Sans"/>
                <a:sym typeface="Open Sans"/>
              </a:rPr>
              <a:t>Leading to discontinuation</a:t>
            </a:r>
            <a:r>
              <a:rPr lang="en" sz="1300">
                <a:solidFill>
                  <a:schemeClr val="dk2"/>
                </a:solidFill>
                <a:latin typeface="Open Sans"/>
                <a:ea typeface="Open Sans"/>
                <a:cs typeface="Open Sans"/>
                <a:sym typeface="Open Sans"/>
              </a:rPr>
              <a:t>:</a:t>
            </a:r>
            <a:endParaRPr sz="1300">
              <a:solidFill>
                <a:schemeClr val="dk2"/>
              </a:solidFill>
              <a:latin typeface="Open Sans"/>
              <a:ea typeface="Open Sans"/>
              <a:cs typeface="Open Sans"/>
              <a:sym typeface="Open Sans"/>
            </a:endParaRPr>
          </a:p>
          <a:p>
            <a:pPr indent="-311150" lvl="1" marL="9144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1.3% for both</a:t>
            </a:r>
            <a:endParaRPr sz="1300">
              <a:solidFill>
                <a:schemeClr val="dk2"/>
              </a:solidFill>
              <a:latin typeface="Open Sans"/>
              <a:ea typeface="Open Sans"/>
              <a:cs typeface="Open Sans"/>
              <a:sym typeface="Open Sans"/>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7" name="Shape 4207"/>
        <p:cNvGrpSpPr/>
        <p:nvPr/>
      </p:nvGrpSpPr>
      <p:grpSpPr>
        <a:xfrm>
          <a:off x="0" y="0"/>
          <a:ext cx="0" cy="0"/>
          <a:chOff x="0" y="0"/>
          <a:chExt cx="0" cy="0"/>
        </a:xfrm>
      </p:grpSpPr>
      <p:sp>
        <p:nvSpPr>
          <p:cNvPr id="4208" name="Google Shape;4208;p16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endParaRPr/>
          </a:p>
        </p:txBody>
      </p:sp>
      <p:sp>
        <p:nvSpPr>
          <p:cNvPr id="4209" name="Google Shape;4209;p167"/>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10" name="Google Shape;4210;p167"/>
          <p:cNvSpPr/>
          <p:nvPr/>
        </p:nvSpPr>
        <p:spPr>
          <a:xfrm>
            <a:off x="5631925" y="1393075"/>
            <a:ext cx="3384000" cy="15525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1A1A1A"/>
                </a:solidFill>
                <a:latin typeface="Open Sans"/>
                <a:ea typeface="Open Sans"/>
                <a:cs typeface="Open Sans"/>
                <a:sym typeface="Open Sans"/>
              </a:rPr>
              <a:t>Part C</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Pritelivir (</a:t>
            </a:r>
            <a:r>
              <a:rPr lang="en" sz="1200">
                <a:solidFill>
                  <a:srgbClr val="DF382C"/>
                </a:solidFill>
                <a:latin typeface="Open Sans"/>
                <a:ea typeface="Open Sans"/>
                <a:cs typeface="Open Sans"/>
                <a:sym typeface="Open Sans"/>
              </a:rPr>
              <a:t>vs foscarnet</a:t>
            </a:r>
            <a:r>
              <a:rPr lang="en" sz="1200">
                <a:solidFill>
                  <a:schemeClr val="dk2"/>
                </a:solidFill>
                <a:latin typeface="Open Sans"/>
                <a:ea typeface="Open Sans"/>
                <a:cs typeface="Open Sans"/>
                <a:sym typeface="Open Sans"/>
              </a:rPr>
              <a:t>) in </a:t>
            </a:r>
            <a:r>
              <a:rPr lang="en" sz="1200">
                <a:solidFill>
                  <a:srgbClr val="DF382C"/>
                </a:solidFill>
                <a:latin typeface="Open Sans"/>
                <a:ea typeface="Open Sans"/>
                <a:cs typeface="Open Sans"/>
                <a:sym typeface="Open Sans"/>
              </a:rPr>
              <a:t>ACV-R</a:t>
            </a:r>
            <a:r>
              <a:rPr lang="en" sz="1200">
                <a:solidFill>
                  <a:srgbClr val="1A1A1A"/>
                </a:solidFill>
                <a:latin typeface="Open Sans"/>
                <a:ea typeface="Open Sans"/>
                <a:cs typeface="Open Sans"/>
                <a:sym typeface="Open Sans"/>
              </a:rPr>
              <a:t> HSV</a:t>
            </a:r>
            <a:endParaRPr b="1" sz="1200">
              <a:solidFill>
                <a:srgbClr val="1A1A1A"/>
              </a:solidFill>
              <a:latin typeface="Open Sans"/>
              <a:ea typeface="Open Sans"/>
              <a:cs typeface="Open Sans"/>
              <a:sym typeface="Open Sans"/>
            </a:endParaRPr>
          </a:p>
          <a:p>
            <a:pPr indent="0" lvl="0" marL="0" rtl="0" algn="l">
              <a:spcBef>
                <a:spcPts val="600"/>
              </a:spcBef>
              <a:spcAft>
                <a:spcPts val="0"/>
              </a:spcAft>
              <a:buNone/>
            </a:pPr>
            <a:r>
              <a:rPr lang="en" sz="1200" u="sng">
                <a:solidFill>
                  <a:srgbClr val="1A1A1A"/>
                </a:solidFill>
                <a:latin typeface="Open Sans"/>
                <a:ea typeface="Open Sans"/>
                <a:cs typeface="Open Sans"/>
                <a:sym typeface="Open Sans"/>
              </a:rPr>
              <a:t>Part D</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Pritelivir in </a:t>
            </a:r>
            <a:r>
              <a:rPr lang="en" sz="1200">
                <a:solidFill>
                  <a:srgbClr val="1A1A1A"/>
                </a:solidFill>
                <a:latin typeface="Open Sans"/>
                <a:ea typeface="Open Sans"/>
                <a:cs typeface="Open Sans"/>
                <a:sym typeface="Open Sans"/>
              </a:rPr>
              <a:t>ACV-R and </a:t>
            </a:r>
            <a:r>
              <a:rPr lang="en" sz="1200">
                <a:solidFill>
                  <a:srgbClr val="DF382C"/>
                </a:solidFill>
                <a:latin typeface="Open Sans"/>
                <a:ea typeface="Open Sans"/>
                <a:cs typeface="Open Sans"/>
                <a:sym typeface="Open Sans"/>
              </a:rPr>
              <a:t>foscarnet-R / foscarnet</a:t>
            </a:r>
            <a:r>
              <a:rPr lang="en" sz="1200">
                <a:solidFill>
                  <a:schemeClr val="dk2"/>
                </a:solidFill>
                <a:latin typeface="Open Sans"/>
                <a:ea typeface="Open Sans"/>
                <a:cs typeface="Open Sans"/>
                <a:sym typeface="Open Sans"/>
              </a:rPr>
              <a:t> </a:t>
            </a:r>
            <a:r>
              <a:rPr lang="en" sz="1200">
                <a:solidFill>
                  <a:srgbClr val="DF382C"/>
                </a:solidFill>
                <a:latin typeface="Open Sans"/>
                <a:ea typeface="Open Sans"/>
                <a:cs typeface="Open Sans"/>
                <a:sym typeface="Open Sans"/>
              </a:rPr>
              <a:t>intolerant</a:t>
            </a:r>
            <a:r>
              <a:rPr lang="en" sz="1200">
                <a:solidFill>
                  <a:srgbClr val="1A1A1A"/>
                </a:solidFill>
                <a:latin typeface="Open Sans"/>
                <a:ea typeface="Open Sans"/>
                <a:cs typeface="Open Sans"/>
                <a:sym typeface="Open Sans"/>
              </a:rPr>
              <a:t> HSV </a:t>
            </a:r>
            <a:r>
              <a:rPr lang="en" sz="1200">
                <a:solidFill>
                  <a:srgbClr val="858585"/>
                </a:solidFill>
                <a:latin typeface="Open Sans"/>
                <a:ea typeface="Open Sans"/>
                <a:cs typeface="Open Sans"/>
                <a:sym typeface="Open Sans"/>
              </a:rPr>
              <a:t>(enrollment closed)</a:t>
            </a:r>
            <a:endParaRPr sz="1200">
              <a:solidFill>
                <a:srgbClr val="858585"/>
              </a:solidFill>
              <a:latin typeface="Open Sans"/>
              <a:ea typeface="Open Sans"/>
              <a:cs typeface="Open Sans"/>
              <a:sym typeface="Open Sans"/>
            </a:endParaRPr>
          </a:p>
          <a:p>
            <a:pPr indent="0" lvl="0" marL="0" rtl="0" algn="l">
              <a:spcBef>
                <a:spcPts val="600"/>
              </a:spcBef>
              <a:spcAft>
                <a:spcPts val="0"/>
              </a:spcAft>
              <a:buNone/>
            </a:pPr>
            <a:r>
              <a:rPr lang="en" sz="1200" u="sng">
                <a:solidFill>
                  <a:srgbClr val="1A1A1A"/>
                </a:solidFill>
                <a:latin typeface="Open Sans"/>
                <a:ea typeface="Open Sans"/>
                <a:cs typeface="Open Sans"/>
                <a:sym typeface="Open Sans"/>
              </a:rPr>
              <a:t>Part E</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Pritelivir in </a:t>
            </a:r>
            <a:r>
              <a:rPr lang="en" sz="1200">
                <a:solidFill>
                  <a:srgbClr val="DF382C"/>
                </a:solidFill>
                <a:latin typeface="Open Sans"/>
                <a:ea typeface="Open Sans"/>
                <a:cs typeface="Open Sans"/>
                <a:sym typeface="Open Sans"/>
              </a:rPr>
              <a:t>acyclovir susceptible</a:t>
            </a:r>
            <a:r>
              <a:rPr lang="en" sz="1200">
                <a:solidFill>
                  <a:srgbClr val="1A1A1A"/>
                </a:solidFill>
                <a:latin typeface="Open Sans"/>
                <a:ea typeface="Open Sans"/>
                <a:cs typeface="Open Sans"/>
                <a:sym typeface="Open Sans"/>
              </a:rPr>
              <a:t> HSV</a:t>
            </a:r>
            <a:endParaRPr sz="1200">
              <a:solidFill>
                <a:srgbClr val="1A1A1A"/>
              </a:solidFill>
              <a:latin typeface="Open Sans"/>
              <a:ea typeface="Open Sans"/>
              <a:cs typeface="Open Sans"/>
              <a:sym typeface="Open Sans"/>
            </a:endParaRPr>
          </a:p>
          <a:p>
            <a:pPr indent="0" lvl="0" marL="0" rtl="0" algn="l">
              <a:spcBef>
                <a:spcPts val="600"/>
              </a:spcBef>
              <a:spcAft>
                <a:spcPts val="600"/>
              </a:spcAft>
              <a:buNone/>
            </a:pPr>
            <a:r>
              <a:rPr lang="en" sz="1200" u="sng">
                <a:solidFill>
                  <a:srgbClr val="1A1A1A"/>
                </a:solidFill>
                <a:latin typeface="Open Sans"/>
                <a:ea typeface="Open Sans"/>
                <a:cs typeface="Open Sans"/>
                <a:sym typeface="Open Sans"/>
              </a:rPr>
              <a:t>Part F</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Extension of Part D + those who had issues with foscarnet in Part C</a:t>
            </a:r>
            <a:endParaRPr sz="1200">
              <a:solidFill>
                <a:srgbClr val="1A1A1A"/>
              </a:solidFill>
              <a:latin typeface="Open Sans"/>
              <a:ea typeface="Open Sans"/>
              <a:cs typeface="Open Sans"/>
              <a:sym typeface="Open Sans"/>
            </a:endParaRPr>
          </a:p>
        </p:txBody>
      </p:sp>
      <p:sp>
        <p:nvSpPr>
          <p:cNvPr id="4211" name="Google Shape;4211;p167"/>
          <p:cNvSpPr txBox="1"/>
          <p:nvPr>
            <p:ph idx="1" type="body"/>
          </p:nvPr>
        </p:nvSpPr>
        <p:spPr>
          <a:xfrm>
            <a:off x="729325" y="1393075"/>
            <a:ext cx="4902600" cy="260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Has </a:t>
            </a:r>
            <a:r>
              <a:rPr i="1" lang="en"/>
              <a:t>b</a:t>
            </a:r>
            <a:r>
              <a:rPr i="1" lang="en"/>
              <a:t>reakthrough therapy designation</a:t>
            </a:r>
            <a:r>
              <a:rPr lang="en"/>
              <a:t> by FDA, with </a:t>
            </a:r>
            <a:r>
              <a:rPr b="1" lang="en">
                <a:solidFill>
                  <a:srgbClr val="DF382C"/>
                </a:solidFill>
              </a:rPr>
              <a:t>ongoing phase III trial</a:t>
            </a:r>
            <a:r>
              <a:rPr lang="en"/>
              <a:t> (</a:t>
            </a:r>
            <a:r>
              <a:rPr lang="en" u="sng">
                <a:solidFill>
                  <a:schemeClr val="hlink"/>
                </a:solidFill>
                <a:hlinkClick r:id="rId3"/>
              </a:rPr>
              <a:t>NCT03073967</a:t>
            </a:r>
            <a:r>
              <a:rPr lang="en"/>
              <a:t>)</a:t>
            </a:r>
            <a:endParaRPr/>
          </a:p>
          <a:p>
            <a:pPr indent="0" lvl="0" marL="228600" rtl="0" algn="l">
              <a:spcBef>
                <a:spcPts val="1200"/>
              </a:spcBef>
              <a:spcAft>
                <a:spcPts val="1200"/>
              </a:spcAft>
              <a:buNone/>
            </a:pPr>
            <a:r>
              <a:rPr lang="en" sz="1200"/>
              <a:t>Trial on Efficacy and Safety of Pritelivir for Treatment of Acyclovir-resistant </a:t>
            </a:r>
            <a:r>
              <a:rPr b="1" lang="en" sz="1200"/>
              <a:t>Mucocutaneous HSV Infections in Immunocompromised</a:t>
            </a:r>
            <a:r>
              <a:rPr lang="en" sz="1200"/>
              <a:t> Subjects</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5" name="Shape 4215"/>
        <p:cNvGrpSpPr/>
        <p:nvPr/>
      </p:nvGrpSpPr>
      <p:grpSpPr>
        <a:xfrm>
          <a:off x="0" y="0"/>
          <a:ext cx="0" cy="0"/>
          <a:chOff x="0" y="0"/>
          <a:chExt cx="0" cy="0"/>
        </a:xfrm>
      </p:grpSpPr>
      <p:sp>
        <p:nvSpPr>
          <p:cNvPr id="4216" name="Google Shape;4216;p16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Pritelivir</a:t>
            </a:r>
            <a:endParaRPr/>
          </a:p>
        </p:txBody>
      </p:sp>
      <p:sp>
        <p:nvSpPr>
          <p:cNvPr id="4217" name="Google Shape;4217;p168"/>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18" name="Google Shape;4218;p168"/>
          <p:cNvSpPr/>
          <p:nvPr/>
        </p:nvSpPr>
        <p:spPr>
          <a:xfrm>
            <a:off x="5631925" y="1393075"/>
            <a:ext cx="3384000" cy="15525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200" u="sng">
                <a:solidFill>
                  <a:srgbClr val="858585"/>
                </a:solidFill>
                <a:latin typeface="Open Sans"/>
                <a:ea typeface="Open Sans"/>
                <a:cs typeface="Open Sans"/>
                <a:sym typeface="Open Sans"/>
              </a:rPr>
              <a:t>Part C</a:t>
            </a:r>
            <a:r>
              <a:rPr lang="en" sz="1200">
                <a:solidFill>
                  <a:srgbClr val="858585"/>
                </a:solidFill>
                <a:latin typeface="Open Sans"/>
                <a:ea typeface="Open Sans"/>
                <a:cs typeface="Open Sans"/>
                <a:sym typeface="Open Sans"/>
              </a:rPr>
              <a:t>: Pritelivir (</a:t>
            </a:r>
            <a:r>
              <a:rPr lang="en" sz="1200">
                <a:solidFill>
                  <a:srgbClr val="1A1A1A"/>
                </a:solidFill>
                <a:latin typeface="Open Sans"/>
                <a:ea typeface="Open Sans"/>
                <a:cs typeface="Open Sans"/>
                <a:sym typeface="Open Sans"/>
              </a:rPr>
              <a:t>vs foscarnet</a:t>
            </a:r>
            <a:r>
              <a:rPr lang="en" sz="1200">
                <a:solidFill>
                  <a:srgbClr val="858585"/>
                </a:solidFill>
                <a:latin typeface="Open Sans"/>
                <a:ea typeface="Open Sans"/>
                <a:cs typeface="Open Sans"/>
                <a:sym typeface="Open Sans"/>
              </a:rPr>
              <a:t>) in</a:t>
            </a:r>
            <a:r>
              <a:rPr lang="en" sz="1200">
                <a:solidFill>
                  <a:schemeClr val="dk2"/>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ACV-R </a:t>
            </a:r>
            <a:r>
              <a:rPr lang="en" sz="1200">
                <a:solidFill>
                  <a:srgbClr val="858585"/>
                </a:solidFill>
                <a:latin typeface="Open Sans"/>
                <a:ea typeface="Open Sans"/>
                <a:cs typeface="Open Sans"/>
                <a:sym typeface="Open Sans"/>
              </a:rPr>
              <a:t>HSV</a:t>
            </a:r>
            <a:endParaRPr b="1" sz="1200">
              <a:solidFill>
                <a:srgbClr val="858585"/>
              </a:solidFill>
              <a:latin typeface="Open Sans"/>
              <a:ea typeface="Open Sans"/>
              <a:cs typeface="Open Sans"/>
              <a:sym typeface="Open Sans"/>
            </a:endParaRPr>
          </a:p>
          <a:p>
            <a:pPr indent="0" lvl="0" marL="0" rtl="0" algn="l">
              <a:spcBef>
                <a:spcPts val="600"/>
              </a:spcBef>
              <a:spcAft>
                <a:spcPts val="0"/>
              </a:spcAft>
              <a:buNone/>
            </a:pPr>
            <a:r>
              <a:rPr lang="en" sz="1200" u="sng">
                <a:solidFill>
                  <a:srgbClr val="858585"/>
                </a:solidFill>
                <a:latin typeface="Open Sans"/>
                <a:ea typeface="Open Sans"/>
                <a:cs typeface="Open Sans"/>
                <a:sym typeface="Open Sans"/>
              </a:rPr>
              <a:t>Part D</a:t>
            </a:r>
            <a:r>
              <a:rPr lang="en" sz="1200">
                <a:solidFill>
                  <a:srgbClr val="858585"/>
                </a:solidFill>
                <a:latin typeface="Open Sans"/>
                <a:ea typeface="Open Sans"/>
                <a:cs typeface="Open Sans"/>
                <a:sym typeface="Open Sans"/>
              </a:rPr>
              <a:t>: Pritelivir in ACV-R and</a:t>
            </a:r>
            <a:r>
              <a:rPr lang="en" sz="1200">
                <a:solidFill>
                  <a:srgbClr val="1A1A1A"/>
                </a:solidFill>
                <a:latin typeface="Open Sans"/>
                <a:ea typeface="Open Sans"/>
                <a:cs typeface="Open Sans"/>
                <a:sym typeface="Open Sans"/>
              </a:rPr>
              <a:t> foscarnet-R / foscarnet</a:t>
            </a:r>
            <a:r>
              <a:rPr lang="en" sz="1200">
                <a:solidFill>
                  <a:schemeClr val="dk2"/>
                </a:solidFill>
                <a:latin typeface="Open Sans"/>
                <a:ea typeface="Open Sans"/>
                <a:cs typeface="Open Sans"/>
                <a:sym typeface="Open Sans"/>
              </a:rPr>
              <a:t> intolerant </a:t>
            </a:r>
            <a:r>
              <a:rPr lang="en" sz="1200">
                <a:solidFill>
                  <a:srgbClr val="858585"/>
                </a:solidFill>
                <a:latin typeface="Open Sans"/>
                <a:ea typeface="Open Sans"/>
                <a:cs typeface="Open Sans"/>
                <a:sym typeface="Open Sans"/>
              </a:rPr>
              <a:t>HSV (enrollment closed)</a:t>
            </a:r>
            <a:endParaRPr sz="1200">
              <a:solidFill>
                <a:srgbClr val="858585"/>
              </a:solidFill>
              <a:latin typeface="Open Sans"/>
              <a:ea typeface="Open Sans"/>
              <a:cs typeface="Open Sans"/>
              <a:sym typeface="Open Sans"/>
            </a:endParaRPr>
          </a:p>
          <a:p>
            <a:pPr indent="0" lvl="0" marL="0" rtl="0" algn="l">
              <a:spcBef>
                <a:spcPts val="600"/>
              </a:spcBef>
              <a:spcAft>
                <a:spcPts val="0"/>
              </a:spcAft>
              <a:buNone/>
            </a:pPr>
            <a:r>
              <a:rPr lang="en" sz="1200" u="sng">
                <a:solidFill>
                  <a:srgbClr val="858585"/>
                </a:solidFill>
                <a:latin typeface="Open Sans"/>
                <a:ea typeface="Open Sans"/>
                <a:cs typeface="Open Sans"/>
                <a:sym typeface="Open Sans"/>
              </a:rPr>
              <a:t>Part E</a:t>
            </a:r>
            <a:r>
              <a:rPr lang="en" sz="1200">
                <a:solidFill>
                  <a:srgbClr val="858585"/>
                </a:solidFill>
                <a:latin typeface="Open Sans"/>
                <a:ea typeface="Open Sans"/>
                <a:cs typeface="Open Sans"/>
                <a:sym typeface="Open Sans"/>
              </a:rPr>
              <a:t>: Pritelivir in </a:t>
            </a:r>
            <a:r>
              <a:rPr lang="en" sz="1200">
                <a:solidFill>
                  <a:srgbClr val="1A1A1A"/>
                </a:solidFill>
                <a:latin typeface="Open Sans"/>
                <a:ea typeface="Open Sans"/>
                <a:cs typeface="Open Sans"/>
                <a:sym typeface="Open Sans"/>
              </a:rPr>
              <a:t>acyclovir susceptible</a:t>
            </a:r>
            <a:r>
              <a:rPr lang="en" sz="1200">
                <a:solidFill>
                  <a:srgbClr val="858585"/>
                </a:solidFill>
                <a:latin typeface="Open Sans"/>
                <a:ea typeface="Open Sans"/>
                <a:cs typeface="Open Sans"/>
                <a:sym typeface="Open Sans"/>
              </a:rPr>
              <a:t> HSV</a:t>
            </a:r>
            <a:endParaRPr sz="1200">
              <a:solidFill>
                <a:srgbClr val="858585"/>
              </a:solidFill>
              <a:latin typeface="Open Sans"/>
              <a:ea typeface="Open Sans"/>
              <a:cs typeface="Open Sans"/>
              <a:sym typeface="Open Sans"/>
            </a:endParaRPr>
          </a:p>
          <a:p>
            <a:pPr indent="0" lvl="0" marL="0" rtl="0" algn="l">
              <a:spcBef>
                <a:spcPts val="600"/>
              </a:spcBef>
              <a:spcAft>
                <a:spcPts val="600"/>
              </a:spcAft>
              <a:buNone/>
            </a:pPr>
            <a:r>
              <a:rPr lang="en" sz="1200" u="sng">
                <a:solidFill>
                  <a:srgbClr val="858585"/>
                </a:solidFill>
                <a:latin typeface="Open Sans"/>
                <a:ea typeface="Open Sans"/>
                <a:cs typeface="Open Sans"/>
                <a:sym typeface="Open Sans"/>
              </a:rPr>
              <a:t>Part F</a:t>
            </a:r>
            <a:r>
              <a:rPr lang="en" sz="1200">
                <a:solidFill>
                  <a:srgbClr val="858585"/>
                </a:solidFill>
                <a:latin typeface="Open Sans"/>
                <a:ea typeface="Open Sans"/>
                <a:cs typeface="Open Sans"/>
                <a:sym typeface="Open Sans"/>
              </a:rPr>
              <a:t>: Extension of Part D + those who had issues with foscarnet in Part C</a:t>
            </a:r>
            <a:endParaRPr sz="1200">
              <a:solidFill>
                <a:srgbClr val="858585"/>
              </a:solidFill>
              <a:latin typeface="Open Sans"/>
              <a:ea typeface="Open Sans"/>
              <a:cs typeface="Open Sans"/>
              <a:sym typeface="Open Sans"/>
            </a:endParaRPr>
          </a:p>
        </p:txBody>
      </p:sp>
      <p:sp>
        <p:nvSpPr>
          <p:cNvPr id="4219" name="Google Shape;4219;p168"/>
          <p:cNvSpPr txBox="1"/>
          <p:nvPr>
            <p:ph idx="1" type="body"/>
          </p:nvPr>
        </p:nvSpPr>
        <p:spPr>
          <a:xfrm>
            <a:off x="729325" y="1393075"/>
            <a:ext cx="4902600" cy="260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Has </a:t>
            </a:r>
            <a:r>
              <a:rPr i="1" lang="en">
                <a:solidFill>
                  <a:srgbClr val="858585"/>
                </a:solidFill>
              </a:rPr>
              <a:t>b</a:t>
            </a:r>
            <a:r>
              <a:rPr i="1" lang="en">
                <a:solidFill>
                  <a:srgbClr val="858585"/>
                </a:solidFill>
              </a:rPr>
              <a:t>reakthrough therapy designation</a:t>
            </a:r>
            <a:r>
              <a:rPr lang="en">
                <a:solidFill>
                  <a:srgbClr val="858585"/>
                </a:solidFill>
              </a:rPr>
              <a:t> by FDA, with </a:t>
            </a:r>
            <a:r>
              <a:rPr b="1" lang="en">
                <a:solidFill>
                  <a:srgbClr val="858585"/>
                </a:solidFill>
              </a:rPr>
              <a:t>ongoing phase III trial</a:t>
            </a:r>
            <a:r>
              <a:rPr lang="en">
                <a:solidFill>
                  <a:srgbClr val="858585"/>
                </a:solidFill>
              </a:rPr>
              <a:t> (</a:t>
            </a:r>
            <a:r>
              <a:rPr lang="en" u="sng">
                <a:solidFill>
                  <a:schemeClr val="hlink"/>
                </a:solidFill>
                <a:hlinkClick r:id="rId3"/>
              </a:rPr>
              <a:t>NCT03073967</a:t>
            </a:r>
            <a:r>
              <a:rPr lang="en">
                <a:solidFill>
                  <a:srgbClr val="858585"/>
                </a:solidFill>
              </a:rPr>
              <a:t>)</a:t>
            </a:r>
            <a:endParaRPr>
              <a:solidFill>
                <a:srgbClr val="858585"/>
              </a:solidFill>
            </a:endParaRPr>
          </a:p>
          <a:p>
            <a:pPr indent="0" lvl="0" marL="228600" rtl="0" algn="l">
              <a:spcBef>
                <a:spcPts val="1200"/>
              </a:spcBef>
              <a:spcAft>
                <a:spcPts val="0"/>
              </a:spcAft>
              <a:buNone/>
            </a:pPr>
            <a:r>
              <a:rPr lang="en" sz="1200">
                <a:solidFill>
                  <a:srgbClr val="858585"/>
                </a:solidFill>
              </a:rPr>
              <a:t>Trial on Efficacy and Safety of Pritelivir for Treatment of Acyclovir-resistant </a:t>
            </a:r>
            <a:r>
              <a:rPr b="1" lang="en" sz="1200">
                <a:solidFill>
                  <a:srgbClr val="858585"/>
                </a:solidFill>
              </a:rPr>
              <a:t>Mucocutaneous HSV Infections in Immunocompromised</a:t>
            </a:r>
            <a:r>
              <a:rPr lang="en" sz="1200">
                <a:solidFill>
                  <a:srgbClr val="858585"/>
                </a:solidFill>
              </a:rPr>
              <a:t> Subjects</a:t>
            </a:r>
            <a:endParaRPr>
              <a:solidFill>
                <a:srgbClr val="858585"/>
              </a:solidFill>
            </a:endParaRPr>
          </a:p>
          <a:p>
            <a:pPr indent="0" lvl="0" marL="0" rtl="0" algn="l">
              <a:spcBef>
                <a:spcPts val="1200"/>
              </a:spcBef>
              <a:spcAft>
                <a:spcPts val="1200"/>
              </a:spcAft>
              <a:buNone/>
            </a:pPr>
            <a:r>
              <a:rPr b="1" lang="en">
                <a:solidFill>
                  <a:srgbClr val="3B71CA"/>
                </a:solidFill>
              </a:rPr>
              <a:t>Expanded Access Program</a:t>
            </a:r>
            <a:r>
              <a:rPr lang="en"/>
              <a:t> available from manufacturer for immunocompromised patients</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3" name="Shape 4223"/>
        <p:cNvGrpSpPr/>
        <p:nvPr/>
      </p:nvGrpSpPr>
      <p:grpSpPr>
        <a:xfrm>
          <a:off x="0" y="0"/>
          <a:ext cx="0" cy="0"/>
          <a:chOff x="0" y="0"/>
          <a:chExt cx="0" cy="0"/>
        </a:xfrm>
      </p:grpSpPr>
      <p:sp>
        <p:nvSpPr>
          <p:cNvPr id="4224" name="Google Shape;4224;p16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a:t>
            </a:r>
            <a:r>
              <a:rPr lang="en">
                <a:solidFill>
                  <a:schemeClr val="hlink"/>
                </a:solidFill>
                <a:uFill>
                  <a:noFill/>
                </a:uFill>
                <a:hlinkClick r:id="rId3"/>
              </a:rPr>
              <a:t>10</a:t>
            </a:r>
            <a:r>
              <a:rPr lang="en"/>
              <a:t>]</a:t>
            </a:r>
            <a:endParaRPr/>
          </a:p>
        </p:txBody>
      </p:sp>
      <p:sp>
        <p:nvSpPr>
          <p:cNvPr id="4225" name="Google Shape;4225;p169"/>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26" name="Google Shape;4226;p169"/>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27" name="Google Shape;4227;p169"/>
          <p:cNvSpPr txBox="1"/>
          <p:nvPr>
            <p:ph idx="1" type="body"/>
          </p:nvPr>
        </p:nvSpPr>
        <p:spPr>
          <a:xfrm>
            <a:off x="729450" y="1393075"/>
            <a:ext cx="5139000" cy="3040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Unlike pritelivir</a:t>
            </a:r>
            <a:r>
              <a:rPr lang="en"/>
              <a:t>, amenamevir has </a:t>
            </a:r>
            <a:r>
              <a:rPr b="1" lang="en">
                <a:solidFill>
                  <a:srgbClr val="DF382C"/>
                </a:solidFill>
              </a:rPr>
              <a:t>VZV activity </a:t>
            </a:r>
            <a:r>
              <a:rPr lang="en"/>
              <a:t>as well</a:t>
            </a:r>
            <a:endParaRPr/>
          </a:p>
          <a:p>
            <a:pPr indent="-298450" lvl="1" marL="914400" rtl="0" algn="l">
              <a:spcBef>
                <a:spcPts val="0"/>
              </a:spcBef>
              <a:spcAft>
                <a:spcPts val="0"/>
              </a:spcAft>
              <a:buClr>
                <a:schemeClr val="dk2"/>
              </a:buClr>
              <a:buSzPts val="1100"/>
              <a:buChar char="○"/>
            </a:pPr>
            <a:r>
              <a:rPr lang="en">
                <a:solidFill>
                  <a:schemeClr val="dk2"/>
                </a:solidFill>
              </a:rPr>
              <a:t>Approved for VZV (namely </a:t>
            </a:r>
            <a:r>
              <a:rPr b="1" lang="en">
                <a:solidFill>
                  <a:srgbClr val="3B71CA"/>
                </a:solidFill>
              </a:rPr>
              <a:t>shingles</a:t>
            </a:r>
            <a:r>
              <a:rPr lang="en">
                <a:solidFill>
                  <a:schemeClr val="dk2"/>
                </a:solidFill>
              </a:rPr>
              <a:t>) </a:t>
            </a:r>
            <a:r>
              <a:rPr b="1" lang="en">
                <a:solidFill>
                  <a:srgbClr val="3B71CA"/>
                </a:solidFill>
              </a:rPr>
              <a:t>in Japan</a:t>
            </a:r>
            <a:r>
              <a:rPr lang="en">
                <a:solidFill>
                  <a:srgbClr val="3B71CA"/>
                </a:solidFill>
              </a:rPr>
              <a:t> </a:t>
            </a:r>
            <a:r>
              <a:rPr lang="en">
                <a:solidFill>
                  <a:schemeClr val="dk2"/>
                </a:solidFill>
              </a:rPr>
              <a:t>in 2017</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Therefore, we have more data on a</a:t>
            </a:r>
            <a:r>
              <a:rPr lang="en">
                <a:solidFill>
                  <a:schemeClr val="dk2"/>
                </a:solidFill>
              </a:rPr>
              <a:t>menamevir (vs pritelivir)</a:t>
            </a:r>
            <a:endParaRPr>
              <a:solidFill>
                <a:schemeClr val="dk2"/>
              </a:solidFill>
            </a:endParaRPr>
          </a:p>
        </p:txBody>
      </p:sp>
      <p:pic>
        <p:nvPicPr>
          <p:cNvPr id="4228" name="Google Shape;4228;p169" title="Helicase.png"/>
          <p:cNvPicPr preferRelativeResize="0"/>
          <p:nvPr/>
        </p:nvPicPr>
        <p:blipFill rotWithShape="1">
          <a:blip r:embed="rId4">
            <a:alphaModFix/>
          </a:blip>
          <a:srcRect b="0" l="0" r="40838" t="0"/>
          <a:stretch/>
        </p:blipFill>
        <p:spPr>
          <a:xfrm>
            <a:off x="6163100" y="1616475"/>
            <a:ext cx="2980901" cy="3527025"/>
          </a:xfrm>
          <a:prstGeom prst="rect">
            <a:avLst/>
          </a:prstGeom>
          <a:noFill/>
          <a:ln>
            <a:noFill/>
          </a:ln>
        </p:spPr>
      </p:pic>
      <p:sp>
        <p:nvSpPr>
          <p:cNvPr id="4229" name="Google Shape;4229;p169"/>
          <p:cNvSpPr/>
          <p:nvPr/>
        </p:nvSpPr>
        <p:spPr>
          <a:xfrm>
            <a:off x="6172850" y="98447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3" name="Shape 4233"/>
        <p:cNvGrpSpPr/>
        <p:nvPr/>
      </p:nvGrpSpPr>
      <p:grpSpPr>
        <a:xfrm>
          <a:off x="0" y="0"/>
          <a:ext cx="0" cy="0"/>
          <a:chOff x="0" y="0"/>
          <a:chExt cx="0" cy="0"/>
        </a:xfrm>
      </p:grpSpPr>
      <p:sp>
        <p:nvSpPr>
          <p:cNvPr id="4234" name="Google Shape;4234;p17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a:t>
            </a:r>
            <a:r>
              <a:rPr lang="en">
                <a:solidFill>
                  <a:schemeClr val="hlink"/>
                </a:solidFill>
                <a:uFill>
                  <a:noFill/>
                </a:uFill>
                <a:hlinkClick r:id="rId3"/>
              </a:rPr>
              <a:t>10</a:t>
            </a:r>
            <a:r>
              <a:rPr lang="en"/>
              <a:t>]</a:t>
            </a:r>
            <a:endParaRPr/>
          </a:p>
        </p:txBody>
      </p:sp>
      <p:sp>
        <p:nvSpPr>
          <p:cNvPr id="4235" name="Google Shape;4235;p170"/>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36" name="Google Shape;4236;p170"/>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37" name="Google Shape;4237;p170"/>
          <p:cNvSpPr txBox="1"/>
          <p:nvPr>
            <p:ph idx="1" type="body"/>
          </p:nvPr>
        </p:nvSpPr>
        <p:spPr>
          <a:xfrm>
            <a:off x="729450" y="1393075"/>
            <a:ext cx="5139000" cy="3040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858585"/>
              </a:buClr>
              <a:buSzPts val="1300"/>
              <a:buChar char="●"/>
            </a:pPr>
            <a:r>
              <a:rPr lang="en">
                <a:solidFill>
                  <a:srgbClr val="858585"/>
                </a:solidFill>
              </a:rPr>
              <a:t>Unlike pritelivir</a:t>
            </a:r>
            <a:r>
              <a:rPr lang="en">
                <a:solidFill>
                  <a:srgbClr val="858585"/>
                </a:solidFill>
              </a:rPr>
              <a:t>, amenamevir has </a:t>
            </a:r>
            <a:r>
              <a:rPr b="1" lang="en">
                <a:solidFill>
                  <a:srgbClr val="858585"/>
                </a:solidFill>
              </a:rPr>
              <a:t>VZV activity</a:t>
            </a:r>
            <a:endParaRPr>
              <a:solidFill>
                <a:srgbClr val="858585"/>
              </a:solidFill>
            </a:endParaRPr>
          </a:p>
          <a:p>
            <a:pPr indent="-311150" lvl="0" marL="457200" rtl="0" algn="l">
              <a:spcBef>
                <a:spcPts val="0"/>
              </a:spcBef>
              <a:spcAft>
                <a:spcPts val="0"/>
              </a:spcAft>
              <a:buSzPts val="1300"/>
              <a:buChar char="●"/>
            </a:pPr>
            <a:r>
              <a:rPr b="1" lang="en"/>
              <a:t>Unlike acyclovir</a:t>
            </a:r>
            <a:r>
              <a:rPr lang="en"/>
              <a:t>, the antiviral activity of amenamevir is </a:t>
            </a:r>
            <a:r>
              <a:rPr b="1" lang="en">
                <a:solidFill>
                  <a:srgbClr val="DF382C"/>
                </a:solidFill>
              </a:rPr>
              <a:t>not influenced</a:t>
            </a:r>
            <a:r>
              <a:rPr lang="en"/>
              <a:t> by viral </a:t>
            </a:r>
            <a:r>
              <a:rPr b="1" lang="en">
                <a:solidFill>
                  <a:srgbClr val="DF382C"/>
                </a:solidFill>
              </a:rPr>
              <a:t>replication cycle</a:t>
            </a:r>
            <a:endParaRPr b="1">
              <a:solidFill>
                <a:srgbClr val="DF382C"/>
              </a:solidFill>
            </a:endParaRPr>
          </a:p>
          <a:p>
            <a:pPr indent="-298450" lvl="1" marL="914400" rtl="0" algn="l">
              <a:spcBef>
                <a:spcPts val="0"/>
              </a:spcBef>
              <a:spcAft>
                <a:spcPts val="0"/>
              </a:spcAft>
              <a:buSzPts val="1100"/>
              <a:buChar char="○"/>
            </a:pPr>
            <a:r>
              <a:rPr lang="en">
                <a:solidFill>
                  <a:schemeClr val="dk2"/>
                </a:solidFill>
              </a:rPr>
              <a:t>When </a:t>
            </a:r>
            <a:r>
              <a:rPr b="1" lang="en">
                <a:solidFill>
                  <a:schemeClr val="dk2"/>
                </a:solidFill>
              </a:rPr>
              <a:t>started </a:t>
            </a:r>
            <a:r>
              <a:rPr b="1" lang="en">
                <a:solidFill>
                  <a:srgbClr val="3B71CA"/>
                </a:solidFill>
              </a:rPr>
              <a:t>later in the disease course</a:t>
            </a:r>
            <a:r>
              <a:rPr lang="en">
                <a:solidFill>
                  <a:schemeClr val="dk2"/>
                </a:solidFill>
              </a:rPr>
              <a:t> amenamevir was </a:t>
            </a:r>
            <a:r>
              <a:rPr b="1" lang="en">
                <a:solidFill>
                  <a:srgbClr val="3B71CA"/>
                </a:solidFill>
              </a:rPr>
              <a:t>more effective than valacyclovir</a:t>
            </a:r>
            <a:r>
              <a:rPr lang="en"/>
              <a:t> (mouse models)</a:t>
            </a:r>
            <a:endParaRPr/>
          </a:p>
        </p:txBody>
      </p:sp>
      <p:pic>
        <p:nvPicPr>
          <p:cNvPr id="4238" name="Google Shape;4238;p170" title="Helicase.png"/>
          <p:cNvPicPr preferRelativeResize="0"/>
          <p:nvPr/>
        </p:nvPicPr>
        <p:blipFill rotWithShape="1">
          <a:blip r:embed="rId4">
            <a:alphaModFix/>
          </a:blip>
          <a:srcRect b="0" l="0" r="40838" t="0"/>
          <a:stretch/>
        </p:blipFill>
        <p:spPr>
          <a:xfrm>
            <a:off x="6163100" y="1616475"/>
            <a:ext cx="2980901" cy="3527025"/>
          </a:xfrm>
          <a:prstGeom prst="rect">
            <a:avLst/>
          </a:prstGeom>
          <a:noFill/>
          <a:ln>
            <a:noFill/>
          </a:ln>
        </p:spPr>
      </p:pic>
      <p:sp>
        <p:nvSpPr>
          <p:cNvPr id="4239" name="Google Shape;4239;p170"/>
          <p:cNvSpPr/>
          <p:nvPr/>
        </p:nvSpPr>
        <p:spPr>
          <a:xfrm>
            <a:off x="6172850" y="98447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3" name="Shape 4243"/>
        <p:cNvGrpSpPr/>
        <p:nvPr/>
      </p:nvGrpSpPr>
      <p:grpSpPr>
        <a:xfrm>
          <a:off x="0" y="0"/>
          <a:ext cx="0" cy="0"/>
          <a:chOff x="0" y="0"/>
          <a:chExt cx="0" cy="0"/>
        </a:xfrm>
      </p:grpSpPr>
      <p:sp>
        <p:nvSpPr>
          <p:cNvPr id="4244" name="Google Shape;4244;p17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a:t>
            </a:r>
            <a:r>
              <a:rPr lang="en">
                <a:solidFill>
                  <a:schemeClr val="hlink"/>
                </a:solidFill>
                <a:uFill>
                  <a:noFill/>
                </a:uFill>
                <a:hlinkClick r:id="rId3"/>
              </a:rPr>
              <a:t>10</a:t>
            </a:r>
            <a:r>
              <a:rPr lang="en"/>
              <a:t>]</a:t>
            </a:r>
            <a:endParaRPr/>
          </a:p>
        </p:txBody>
      </p:sp>
      <p:sp>
        <p:nvSpPr>
          <p:cNvPr id="4245" name="Google Shape;4245;p171"/>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46" name="Google Shape;4246;p171"/>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47" name="Google Shape;4247;p171"/>
          <p:cNvSpPr txBox="1"/>
          <p:nvPr>
            <p:ph idx="1" type="body"/>
          </p:nvPr>
        </p:nvSpPr>
        <p:spPr>
          <a:xfrm>
            <a:off x="729450" y="1393075"/>
            <a:ext cx="5139000" cy="3040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858585"/>
              </a:buClr>
              <a:buSzPts val="1300"/>
              <a:buChar char="●"/>
            </a:pPr>
            <a:r>
              <a:rPr lang="en">
                <a:solidFill>
                  <a:srgbClr val="858585"/>
                </a:solidFill>
              </a:rPr>
              <a:t>Unlike pritelivir, amenamevir has </a:t>
            </a:r>
            <a:r>
              <a:rPr b="1" lang="en">
                <a:solidFill>
                  <a:srgbClr val="858585"/>
                </a:solidFill>
              </a:rPr>
              <a:t>VZV activity</a:t>
            </a:r>
            <a:endParaRPr>
              <a:solidFill>
                <a:srgbClr val="858585"/>
              </a:solidFill>
            </a:endParaRPr>
          </a:p>
          <a:p>
            <a:pPr indent="-311150" lvl="0" marL="457200" rtl="0" algn="l">
              <a:spcBef>
                <a:spcPts val="0"/>
              </a:spcBef>
              <a:spcAft>
                <a:spcPts val="0"/>
              </a:spcAft>
              <a:buSzPts val="1300"/>
              <a:buChar char="●"/>
            </a:pPr>
            <a:r>
              <a:rPr b="1" lang="en"/>
              <a:t>Unlike acyclovir</a:t>
            </a:r>
            <a:r>
              <a:rPr lang="en"/>
              <a:t>, the antiviral activity of amenamevir is </a:t>
            </a:r>
            <a:r>
              <a:rPr b="1" lang="en">
                <a:solidFill>
                  <a:srgbClr val="DF382C"/>
                </a:solidFill>
              </a:rPr>
              <a:t>not influenced</a:t>
            </a:r>
            <a:r>
              <a:rPr lang="en"/>
              <a:t> by viral </a:t>
            </a:r>
            <a:r>
              <a:rPr b="1" lang="en">
                <a:solidFill>
                  <a:srgbClr val="DF382C"/>
                </a:solidFill>
              </a:rPr>
              <a:t>replication cycle</a:t>
            </a:r>
            <a:endParaRPr b="1">
              <a:solidFill>
                <a:srgbClr val="DF382C"/>
              </a:solidFill>
            </a:endParaRPr>
          </a:p>
          <a:p>
            <a:pPr indent="-298450" lvl="1" marL="914400" rtl="0" algn="l">
              <a:spcBef>
                <a:spcPts val="0"/>
              </a:spcBef>
              <a:spcAft>
                <a:spcPts val="0"/>
              </a:spcAft>
              <a:buSzPts val="1100"/>
              <a:buChar char="○"/>
            </a:pPr>
            <a:r>
              <a:rPr lang="en">
                <a:solidFill>
                  <a:schemeClr val="dk2"/>
                </a:solidFill>
              </a:rPr>
              <a:t>When </a:t>
            </a:r>
            <a:r>
              <a:rPr b="1" lang="en">
                <a:solidFill>
                  <a:schemeClr val="dk2"/>
                </a:solidFill>
              </a:rPr>
              <a:t>started </a:t>
            </a:r>
            <a:r>
              <a:rPr b="1" lang="en">
                <a:solidFill>
                  <a:srgbClr val="3B71CA"/>
                </a:solidFill>
              </a:rPr>
              <a:t>later in the disease course</a:t>
            </a:r>
            <a:r>
              <a:rPr lang="en">
                <a:solidFill>
                  <a:schemeClr val="dk2"/>
                </a:solidFill>
              </a:rPr>
              <a:t> amenamevir was </a:t>
            </a:r>
            <a:r>
              <a:rPr b="1" lang="en">
                <a:solidFill>
                  <a:srgbClr val="3B71CA"/>
                </a:solidFill>
              </a:rPr>
              <a:t>more effective than valacyclovir</a:t>
            </a:r>
            <a:r>
              <a:rPr lang="en"/>
              <a:t> (mouse models)</a:t>
            </a:r>
            <a:endParaRPr/>
          </a:p>
          <a:p>
            <a:pPr indent="-311150" lvl="0" marL="457200" rtl="0" algn="l">
              <a:spcBef>
                <a:spcPts val="0"/>
              </a:spcBef>
              <a:spcAft>
                <a:spcPts val="0"/>
              </a:spcAft>
              <a:buSzPts val="1300"/>
              <a:buChar char="●"/>
            </a:pPr>
            <a:r>
              <a:rPr lang="en"/>
              <a:t>May have a </a:t>
            </a:r>
            <a:r>
              <a:rPr b="1" lang="en">
                <a:solidFill>
                  <a:srgbClr val="DF382C"/>
                </a:solidFill>
              </a:rPr>
              <a:t>synergistic effect</a:t>
            </a:r>
            <a:r>
              <a:rPr lang="en"/>
              <a:t> with acyclovir</a:t>
            </a:r>
            <a:endParaRPr/>
          </a:p>
        </p:txBody>
      </p:sp>
      <p:pic>
        <p:nvPicPr>
          <p:cNvPr id="4248" name="Google Shape;4248;p171" title="Helicase.png"/>
          <p:cNvPicPr preferRelativeResize="0"/>
          <p:nvPr/>
        </p:nvPicPr>
        <p:blipFill rotWithShape="1">
          <a:blip r:embed="rId4">
            <a:alphaModFix/>
          </a:blip>
          <a:srcRect b="0" l="0" r="40838" t="0"/>
          <a:stretch/>
        </p:blipFill>
        <p:spPr>
          <a:xfrm>
            <a:off x="6163100" y="1616475"/>
            <a:ext cx="2980901" cy="3527025"/>
          </a:xfrm>
          <a:prstGeom prst="rect">
            <a:avLst/>
          </a:prstGeom>
          <a:noFill/>
          <a:ln>
            <a:noFill/>
          </a:ln>
        </p:spPr>
      </p:pic>
      <p:sp>
        <p:nvSpPr>
          <p:cNvPr id="4249" name="Google Shape;4249;p171"/>
          <p:cNvSpPr/>
          <p:nvPr/>
        </p:nvSpPr>
        <p:spPr>
          <a:xfrm>
            <a:off x="6172850" y="98447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3" name="Shape 4253"/>
        <p:cNvGrpSpPr/>
        <p:nvPr/>
      </p:nvGrpSpPr>
      <p:grpSpPr>
        <a:xfrm>
          <a:off x="0" y="0"/>
          <a:ext cx="0" cy="0"/>
          <a:chOff x="0" y="0"/>
          <a:chExt cx="0" cy="0"/>
        </a:xfrm>
      </p:grpSpPr>
      <p:sp>
        <p:nvSpPr>
          <p:cNvPr id="4254" name="Google Shape;4254;p17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a:t>
            </a:r>
            <a:r>
              <a:rPr lang="en">
                <a:solidFill>
                  <a:schemeClr val="hlink"/>
                </a:solidFill>
                <a:uFill>
                  <a:noFill/>
                </a:uFill>
                <a:hlinkClick r:id="rId3"/>
              </a:rPr>
              <a:t>10</a:t>
            </a:r>
            <a:r>
              <a:rPr lang="en"/>
              <a:t>]</a:t>
            </a:r>
            <a:endParaRPr/>
          </a:p>
        </p:txBody>
      </p:sp>
      <p:sp>
        <p:nvSpPr>
          <p:cNvPr id="4255" name="Google Shape;4255;p172"/>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56" name="Google Shape;4256;p172"/>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57" name="Google Shape;4257;p172"/>
          <p:cNvSpPr txBox="1"/>
          <p:nvPr>
            <p:ph idx="1" type="body"/>
          </p:nvPr>
        </p:nvSpPr>
        <p:spPr>
          <a:xfrm>
            <a:off x="729450" y="1393075"/>
            <a:ext cx="5139000" cy="3040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858585"/>
              </a:buClr>
              <a:buSzPts val="1300"/>
              <a:buChar char="●"/>
            </a:pPr>
            <a:r>
              <a:rPr lang="en">
                <a:solidFill>
                  <a:srgbClr val="858585"/>
                </a:solidFill>
              </a:rPr>
              <a:t>Unlike pritelivir, amenamevir has </a:t>
            </a:r>
            <a:r>
              <a:rPr b="1" lang="en">
                <a:solidFill>
                  <a:srgbClr val="858585"/>
                </a:solidFill>
              </a:rPr>
              <a:t>VZV activity</a:t>
            </a:r>
            <a:endParaRPr/>
          </a:p>
          <a:p>
            <a:pPr indent="-311150" lvl="0" marL="457200" rtl="0" algn="l">
              <a:spcBef>
                <a:spcPts val="0"/>
              </a:spcBef>
              <a:spcAft>
                <a:spcPts val="0"/>
              </a:spcAft>
              <a:buClr>
                <a:srgbClr val="858585"/>
              </a:buClr>
              <a:buSzPts val="1300"/>
              <a:buChar char="●"/>
            </a:pPr>
            <a:r>
              <a:rPr lang="en">
                <a:solidFill>
                  <a:srgbClr val="858585"/>
                </a:solidFill>
              </a:rPr>
              <a:t>Unlike acyclovir, antiviral activity is </a:t>
            </a:r>
            <a:r>
              <a:rPr b="1" lang="en">
                <a:solidFill>
                  <a:srgbClr val="858585"/>
                </a:solidFill>
              </a:rPr>
              <a:t>not influenced</a:t>
            </a:r>
            <a:r>
              <a:rPr lang="en">
                <a:solidFill>
                  <a:srgbClr val="858585"/>
                </a:solidFill>
              </a:rPr>
              <a:t> by </a:t>
            </a:r>
            <a:r>
              <a:rPr b="1" lang="en">
                <a:solidFill>
                  <a:srgbClr val="858585"/>
                </a:solidFill>
              </a:rPr>
              <a:t>replication cycle</a:t>
            </a:r>
            <a:r>
              <a:rPr lang="en">
                <a:solidFill>
                  <a:srgbClr val="858585"/>
                </a:solidFill>
              </a:rPr>
              <a:t>; effective even late in disease course</a:t>
            </a:r>
            <a:endParaRPr b="1"/>
          </a:p>
          <a:p>
            <a:pPr indent="-311150" lvl="0" marL="457200" rtl="0" algn="l">
              <a:spcBef>
                <a:spcPts val="0"/>
              </a:spcBef>
              <a:spcAft>
                <a:spcPts val="0"/>
              </a:spcAft>
              <a:buClr>
                <a:srgbClr val="858585"/>
              </a:buClr>
              <a:buSzPts val="1300"/>
              <a:buChar char="●"/>
            </a:pPr>
            <a:r>
              <a:rPr lang="en">
                <a:solidFill>
                  <a:srgbClr val="858585"/>
                </a:solidFill>
              </a:rPr>
              <a:t>May have a </a:t>
            </a:r>
            <a:r>
              <a:rPr b="1" lang="en">
                <a:solidFill>
                  <a:srgbClr val="858585"/>
                </a:solidFill>
              </a:rPr>
              <a:t>synergistic effect</a:t>
            </a:r>
            <a:r>
              <a:rPr lang="en">
                <a:solidFill>
                  <a:srgbClr val="858585"/>
                </a:solidFill>
              </a:rPr>
              <a:t> with acyclovir</a:t>
            </a:r>
            <a:endParaRPr>
              <a:solidFill>
                <a:srgbClr val="858585"/>
              </a:solidFill>
            </a:endParaRPr>
          </a:p>
          <a:p>
            <a:pPr indent="-311150" lvl="0" marL="457200" rtl="0" algn="l">
              <a:spcBef>
                <a:spcPts val="0"/>
              </a:spcBef>
              <a:spcAft>
                <a:spcPts val="0"/>
              </a:spcAft>
              <a:buSzPts val="1300"/>
              <a:buChar char="●"/>
            </a:pPr>
            <a:r>
              <a:rPr lang="en"/>
              <a:t>Unlike TK deficiency, </a:t>
            </a:r>
            <a:r>
              <a:rPr b="1" lang="en">
                <a:solidFill>
                  <a:srgbClr val="DF382C"/>
                </a:solidFill>
              </a:rPr>
              <a:t>HP deficiency</a:t>
            </a:r>
            <a:r>
              <a:rPr lang="en"/>
              <a:t> more drastically </a:t>
            </a:r>
            <a:r>
              <a:rPr b="1" lang="en">
                <a:solidFill>
                  <a:srgbClr val="DF382C"/>
                </a:solidFill>
              </a:rPr>
              <a:t>affects viral fitness</a:t>
            </a:r>
            <a:endParaRPr b="1">
              <a:solidFill>
                <a:srgbClr val="DF382C"/>
              </a:solidFill>
            </a:endParaRPr>
          </a:p>
          <a:p>
            <a:pPr indent="-298450" lvl="1" marL="914400" rtl="0" algn="l">
              <a:spcBef>
                <a:spcPts val="0"/>
              </a:spcBef>
              <a:spcAft>
                <a:spcPts val="0"/>
              </a:spcAft>
              <a:buClr>
                <a:schemeClr val="dk2"/>
              </a:buClr>
              <a:buSzPts val="1100"/>
              <a:buChar char="○"/>
            </a:pPr>
            <a:r>
              <a:rPr lang="en">
                <a:solidFill>
                  <a:schemeClr val="dk2"/>
                </a:solidFill>
              </a:rPr>
              <a:t>Amenamevir resistant strains have </a:t>
            </a:r>
            <a:r>
              <a:rPr b="1" lang="en">
                <a:solidFill>
                  <a:schemeClr val="dk2"/>
                </a:solidFill>
              </a:rPr>
              <a:t>attenuated growth</a:t>
            </a:r>
            <a:r>
              <a:rPr lang="en">
                <a:solidFill>
                  <a:schemeClr val="dk2"/>
                </a:solidFill>
              </a:rPr>
              <a:t> and are </a:t>
            </a:r>
            <a:r>
              <a:rPr b="1" lang="en">
                <a:solidFill>
                  <a:srgbClr val="3B71CA"/>
                </a:solidFill>
              </a:rPr>
              <a:t>less pathogenic</a:t>
            </a:r>
            <a:r>
              <a:rPr lang="en">
                <a:solidFill>
                  <a:schemeClr val="dk2"/>
                </a:solidFill>
              </a:rPr>
              <a:t> compared to wild type</a:t>
            </a:r>
            <a:endParaRPr>
              <a:solidFill>
                <a:schemeClr val="dk2"/>
              </a:solidFill>
            </a:endParaRPr>
          </a:p>
          <a:p>
            <a:pPr indent="-298450" lvl="1" marL="914400" rtl="0" algn="l">
              <a:spcBef>
                <a:spcPts val="0"/>
              </a:spcBef>
              <a:spcAft>
                <a:spcPts val="0"/>
              </a:spcAft>
              <a:buClr>
                <a:schemeClr val="dk2"/>
              </a:buClr>
              <a:buSzPts val="1100"/>
              <a:buChar char="○"/>
            </a:pPr>
            <a:r>
              <a:rPr lang="en">
                <a:solidFill>
                  <a:schemeClr val="dk2"/>
                </a:solidFill>
              </a:rPr>
              <a:t>Without HP, virus cannot replicate</a:t>
            </a:r>
            <a:endParaRPr>
              <a:solidFill>
                <a:schemeClr val="dk2"/>
              </a:solidFill>
            </a:endParaRPr>
          </a:p>
          <a:p>
            <a:pPr indent="-298450" lvl="1" marL="914400" rtl="0" algn="l">
              <a:spcBef>
                <a:spcPts val="0"/>
              </a:spcBef>
              <a:spcAft>
                <a:spcPts val="0"/>
              </a:spcAft>
              <a:buClr>
                <a:schemeClr val="dk2"/>
              </a:buClr>
              <a:buSzPts val="1100"/>
              <a:buChar char="○"/>
            </a:pPr>
            <a:r>
              <a:rPr b="1" lang="en">
                <a:solidFill>
                  <a:srgbClr val="3B71CA"/>
                </a:solidFill>
              </a:rPr>
              <a:t>No cross-resistance</a:t>
            </a:r>
            <a:r>
              <a:rPr lang="en">
                <a:solidFill>
                  <a:schemeClr val="dk2"/>
                </a:solidFill>
              </a:rPr>
              <a:t> described between TK &amp; HP</a:t>
            </a:r>
            <a:endParaRPr>
              <a:solidFill>
                <a:schemeClr val="dk2"/>
              </a:solidFill>
            </a:endParaRPr>
          </a:p>
        </p:txBody>
      </p:sp>
      <p:pic>
        <p:nvPicPr>
          <p:cNvPr id="4258" name="Google Shape;4258;p172" title="Helicase.png"/>
          <p:cNvPicPr preferRelativeResize="0"/>
          <p:nvPr/>
        </p:nvPicPr>
        <p:blipFill rotWithShape="1">
          <a:blip r:embed="rId4">
            <a:alphaModFix/>
          </a:blip>
          <a:srcRect b="0" l="0" r="40838" t="0"/>
          <a:stretch/>
        </p:blipFill>
        <p:spPr>
          <a:xfrm>
            <a:off x="6163100" y="1616475"/>
            <a:ext cx="2980901" cy="3527025"/>
          </a:xfrm>
          <a:prstGeom prst="rect">
            <a:avLst/>
          </a:prstGeom>
          <a:noFill/>
          <a:ln>
            <a:noFill/>
          </a:ln>
        </p:spPr>
      </p:pic>
      <p:sp>
        <p:nvSpPr>
          <p:cNvPr id="4259" name="Google Shape;4259;p172"/>
          <p:cNvSpPr/>
          <p:nvPr/>
        </p:nvSpPr>
        <p:spPr>
          <a:xfrm>
            <a:off x="6172850" y="98447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Break 1</a:t>
            </a:r>
            <a:endParaRPr/>
          </a:p>
        </p:txBody>
      </p:sp>
      <p:sp>
        <p:nvSpPr>
          <p:cNvPr id="461" name="Google Shape;461;p2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[Q1.1] DDx? Infectious or otherwise</a:t>
            </a:r>
            <a:endParaRPr/>
          </a:p>
          <a:p>
            <a:pPr indent="0" lvl="0" marL="0" rtl="0" algn="l">
              <a:spcBef>
                <a:spcPts val="1200"/>
              </a:spcBef>
              <a:spcAft>
                <a:spcPts val="0"/>
              </a:spcAft>
              <a:buNone/>
            </a:pPr>
            <a:r>
              <a:rPr lang="en"/>
              <a:t>[Q1.2] Diagnostic w/up</a:t>
            </a:r>
            <a:endParaRPr/>
          </a:p>
          <a:p>
            <a:pPr indent="0" lvl="0" marL="0" rtl="0" algn="l">
              <a:spcBef>
                <a:spcPts val="1200"/>
              </a:spcBef>
              <a:spcAft>
                <a:spcPts val="1200"/>
              </a:spcAft>
              <a:buNone/>
            </a:pPr>
            <a:r>
              <a:rPr lang="en"/>
              <a:t>[Q1.3] </a:t>
            </a:r>
            <a:r>
              <a:rPr lang="en"/>
              <a:t>What to do for treatment?</a:t>
            </a:r>
            <a:endParaRPr/>
          </a:p>
        </p:txBody>
      </p:sp>
      <p:sp>
        <p:nvSpPr>
          <p:cNvPr id="462" name="Google Shape;462;p2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3" name="Shape 4263"/>
        <p:cNvGrpSpPr/>
        <p:nvPr/>
      </p:nvGrpSpPr>
      <p:grpSpPr>
        <a:xfrm>
          <a:off x="0" y="0"/>
          <a:ext cx="0" cy="0"/>
          <a:chOff x="0" y="0"/>
          <a:chExt cx="0" cy="0"/>
        </a:xfrm>
      </p:grpSpPr>
      <p:sp>
        <p:nvSpPr>
          <p:cNvPr id="4264" name="Google Shape;4264;p17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a:t>
            </a:r>
            <a:r>
              <a:rPr lang="en">
                <a:solidFill>
                  <a:schemeClr val="hlink"/>
                </a:solidFill>
                <a:uFill>
                  <a:noFill/>
                </a:uFill>
                <a:hlinkClick r:id="rId3"/>
              </a:rPr>
              <a:t>10</a:t>
            </a:r>
            <a:r>
              <a:rPr lang="en"/>
              <a:t>]</a:t>
            </a:r>
            <a:endParaRPr/>
          </a:p>
        </p:txBody>
      </p:sp>
      <p:sp>
        <p:nvSpPr>
          <p:cNvPr id="4265" name="Google Shape;4265;p173"/>
          <p:cNvSpPr/>
          <p:nvPr/>
        </p:nvSpPr>
        <p:spPr>
          <a:xfrm>
            <a:off x="3549500" y="139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66" name="Google Shape;4266;p173"/>
          <p:cNvSpPr/>
          <p:nvPr/>
        </p:nvSpPr>
        <p:spPr>
          <a:xfrm>
            <a:off x="7658525" y="1213075"/>
            <a:ext cx="591600" cy="5751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267" name="Google Shape;4267;p173"/>
          <p:cNvSpPr txBox="1"/>
          <p:nvPr>
            <p:ph idx="1" type="body"/>
          </p:nvPr>
        </p:nvSpPr>
        <p:spPr>
          <a:xfrm>
            <a:off x="729450" y="1393075"/>
            <a:ext cx="5139000" cy="30408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858585"/>
              </a:buClr>
              <a:buSzPts val="1300"/>
              <a:buChar char="●"/>
            </a:pPr>
            <a:r>
              <a:rPr lang="en">
                <a:solidFill>
                  <a:srgbClr val="858585"/>
                </a:solidFill>
              </a:rPr>
              <a:t>Unlike pritelivir, amenamevir has </a:t>
            </a:r>
            <a:r>
              <a:rPr b="1" lang="en">
                <a:solidFill>
                  <a:srgbClr val="858585"/>
                </a:solidFill>
              </a:rPr>
              <a:t>VZV activity</a:t>
            </a:r>
            <a:endParaRPr/>
          </a:p>
          <a:p>
            <a:pPr indent="-311150" lvl="0" marL="457200" rtl="0" algn="l">
              <a:spcBef>
                <a:spcPts val="0"/>
              </a:spcBef>
              <a:spcAft>
                <a:spcPts val="0"/>
              </a:spcAft>
              <a:buClr>
                <a:srgbClr val="858585"/>
              </a:buClr>
              <a:buSzPts val="1300"/>
              <a:buChar char="●"/>
            </a:pPr>
            <a:r>
              <a:rPr lang="en">
                <a:solidFill>
                  <a:srgbClr val="858585"/>
                </a:solidFill>
              </a:rPr>
              <a:t>Unlike acyclovir, antiviral activity is </a:t>
            </a:r>
            <a:r>
              <a:rPr b="1" lang="en">
                <a:solidFill>
                  <a:srgbClr val="858585"/>
                </a:solidFill>
              </a:rPr>
              <a:t>not influenced</a:t>
            </a:r>
            <a:r>
              <a:rPr lang="en">
                <a:solidFill>
                  <a:srgbClr val="858585"/>
                </a:solidFill>
              </a:rPr>
              <a:t> by </a:t>
            </a:r>
            <a:r>
              <a:rPr b="1" lang="en">
                <a:solidFill>
                  <a:srgbClr val="858585"/>
                </a:solidFill>
              </a:rPr>
              <a:t>replication cycle</a:t>
            </a:r>
            <a:r>
              <a:rPr lang="en">
                <a:solidFill>
                  <a:srgbClr val="858585"/>
                </a:solidFill>
              </a:rPr>
              <a:t>; effective even late in disease course</a:t>
            </a:r>
            <a:endParaRPr b="1"/>
          </a:p>
          <a:p>
            <a:pPr indent="-311150" lvl="0" marL="457200" rtl="0" algn="l">
              <a:spcBef>
                <a:spcPts val="0"/>
              </a:spcBef>
              <a:spcAft>
                <a:spcPts val="0"/>
              </a:spcAft>
              <a:buClr>
                <a:srgbClr val="858585"/>
              </a:buClr>
              <a:buSzPts val="1300"/>
              <a:buChar char="●"/>
            </a:pPr>
            <a:r>
              <a:rPr lang="en">
                <a:solidFill>
                  <a:srgbClr val="858585"/>
                </a:solidFill>
              </a:rPr>
              <a:t>May have a </a:t>
            </a:r>
            <a:r>
              <a:rPr b="1" lang="en">
                <a:solidFill>
                  <a:srgbClr val="858585"/>
                </a:solidFill>
              </a:rPr>
              <a:t>synergistic effect</a:t>
            </a:r>
            <a:r>
              <a:rPr lang="en">
                <a:solidFill>
                  <a:srgbClr val="858585"/>
                </a:solidFill>
              </a:rPr>
              <a:t> with acyclovir</a:t>
            </a:r>
            <a:endParaRPr b="1"/>
          </a:p>
          <a:p>
            <a:pPr indent="-311150" lvl="0" marL="457200" rtl="0" algn="l">
              <a:spcBef>
                <a:spcPts val="0"/>
              </a:spcBef>
              <a:spcAft>
                <a:spcPts val="0"/>
              </a:spcAft>
              <a:buClr>
                <a:srgbClr val="858585"/>
              </a:buClr>
              <a:buSzPts val="1300"/>
              <a:buChar char="●"/>
            </a:pPr>
            <a:r>
              <a:rPr lang="en">
                <a:solidFill>
                  <a:srgbClr val="858585"/>
                </a:solidFill>
              </a:rPr>
              <a:t>Unlike TK deficiency, </a:t>
            </a:r>
            <a:r>
              <a:rPr b="1" lang="en">
                <a:solidFill>
                  <a:srgbClr val="858585"/>
                </a:solidFill>
              </a:rPr>
              <a:t>HP deficiency</a:t>
            </a:r>
            <a:r>
              <a:rPr lang="en">
                <a:solidFill>
                  <a:srgbClr val="858585"/>
                </a:solidFill>
              </a:rPr>
              <a:t> more drastically </a:t>
            </a:r>
            <a:r>
              <a:rPr b="1" lang="en">
                <a:solidFill>
                  <a:srgbClr val="858585"/>
                </a:solidFill>
              </a:rPr>
              <a:t>affects viral fitness</a:t>
            </a:r>
            <a:endParaRPr>
              <a:solidFill>
                <a:srgbClr val="858585"/>
              </a:solidFill>
            </a:endParaRPr>
          </a:p>
          <a:p>
            <a:pPr indent="-311150" lvl="0" marL="457200" rtl="0" algn="l">
              <a:spcBef>
                <a:spcPts val="0"/>
              </a:spcBef>
              <a:spcAft>
                <a:spcPts val="0"/>
              </a:spcAft>
              <a:buSzPts val="1300"/>
              <a:buChar char="●"/>
            </a:pPr>
            <a:r>
              <a:rPr b="1" lang="en"/>
              <a:t>Post-marketing surveillance</a:t>
            </a:r>
            <a:r>
              <a:rPr lang="en"/>
              <a:t> implies it’s </a:t>
            </a:r>
            <a:r>
              <a:rPr b="1" lang="en">
                <a:solidFill>
                  <a:srgbClr val="14A44D"/>
                </a:solidFill>
              </a:rPr>
              <a:t>pretty safe</a:t>
            </a:r>
            <a:endParaRPr b="1">
              <a:solidFill>
                <a:srgbClr val="14A44D"/>
              </a:solidFill>
            </a:endParaRPr>
          </a:p>
          <a:p>
            <a:pPr indent="-298450" lvl="1" marL="914400" rtl="0" algn="l">
              <a:spcBef>
                <a:spcPts val="0"/>
              </a:spcBef>
              <a:spcAft>
                <a:spcPts val="0"/>
              </a:spcAft>
              <a:buClr>
                <a:schemeClr val="dk2"/>
              </a:buClr>
              <a:buSzPts val="1100"/>
              <a:buChar char="○"/>
            </a:pPr>
            <a:r>
              <a:rPr lang="en">
                <a:solidFill>
                  <a:schemeClr val="dk2"/>
                </a:solidFill>
              </a:rPr>
              <a:t>Incidence of adverse drug reactions is </a:t>
            </a:r>
            <a:r>
              <a:rPr b="1" lang="en">
                <a:solidFill>
                  <a:srgbClr val="3B71CA"/>
                </a:solidFill>
              </a:rPr>
              <a:t>0.82%</a:t>
            </a:r>
            <a:r>
              <a:rPr lang="en">
                <a:solidFill>
                  <a:schemeClr val="dk2"/>
                </a:solidFill>
              </a:rPr>
              <a:t> (11 cases)</a:t>
            </a:r>
            <a:endParaRPr>
              <a:solidFill>
                <a:schemeClr val="dk2"/>
              </a:solidFill>
            </a:endParaRPr>
          </a:p>
          <a:p>
            <a:pPr indent="-311150" lvl="0" marL="457200" rtl="0" algn="l">
              <a:spcBef>
                <a:spcPts val="0"/>
              </a:spcBef>
              <a:spcAft>
                <a:spcPts val="0"/>
              </a:spcAft>
              <a:buClr>
                <a:schemeClr val="dk2"/>
              </a:buClr>
              <a:buSzPts val="1300"/>
              <a:buChar char="●"/>
            </a:pPr>
            <a:r>
              <a:rPr lang="en"/>
              <a:t>Reported events </a:t>
            </a:r>
            <a:r>
              <a:rPr lang="en">
                <a:solidFill>
                  <a:srgbClr val="858585"/>
                </a:solidFill>
              </a:rPr>
              <a:t>(none were serious)</a:t>
            </a:r>
            <a:endParaRPr>
              <a:solidFill>
                <a:srgbClr val="858585"/>
              </a:solidFill>
            </a:endParaRPr>
          </a:p>
          <a:p>
            <a:pPr indent="-298450" lvl="1" marL="914400" rtl="0" algn="l">
              <a:spcBef>
                <a:spcPts val="0"/>
              </a:spcBef>
              <a:spcAft>
                <a:spcPts val="0"/>
              </a:spcAft>
              <a:buClr>
                <a:schemeClr val="dk2"/>
              </a:buClr>
              <a:buSzPts val="1100"/>
              <a:buChar char="○"/>
            </a:pPr>
            <a:r>
              <a:rPr lang="en">
                <a:solidFill>
                  <a:schemeClr val="dk2"/>
                </a:solidFill>
              </a:rPr>
              <a:t>4 cases of </a:t>
            </a:r>
            <a:r>
              <a:rPr b="1" lang="en">
                <a:solidFill>
                  <a:srgbClr val="3B71CA"/>
                </a:solidFill>
              </a:rPr>
              <a:t>GI upset</a:t>
            </a:r>
            <a:endParaRPr b="1">
              <a:solidFill>
                <a:srgbClr val="3B71CA"/>
              </a:solidFill>
            </a:endParaRPr>
          </a:p>
          <a:p>
            <a:pPr indent="-298450" lvl="1" marL="914400" rtl="0" algn="l">
              <a:spcBef>
                <a:spcPts val="0"/>
              </a:spcBef>
              <a:spcAft>
                <a:spcPts val="0"/>
              </a:spcAft>
              <a:buClr>
                <a:schemeClr val="dk2"/>
              </a:buClr>
              <a:buSzPts val="1100"/>
              <a:buChar char="○"/>
            </a:pPr>
            <a:r>
              <a:rPr lang="en">
                <a:solidFill>
                  <a:schemeClr val="dk2"/>
                </a:solidFill>
              </a:rPr>
              <a:t>2 cases of </a:t>
            </a:r>
            <a:r>
              <a:rPr b="1" lang="en">
                <a:solidFill>
                  <a:srgbClr val="3B71CA"/>
                </a:solidFill>
              </a:rPr>
              <a:t>thrombocytopenia</a:t>
            </a:r>
            <a:endParaRPr b="1">
              <a:solidFill>
                <a:srgbClr val="3B71CA"/>
              </a:solidFill>
            </a:endParaRPr>
          </a:p>
          <a:p>
            <a:pPr indent="-298450" lvl="1" marL="914400" rtl="0" algn="l">
              <a:spcBef>
                <a:spcPts val="0"/>
              </a:spcBef>
              <a:spcAft>
                <a:spcPts val="0"/>
              </a:spcAft>
              <a:buClr>
                <a:schemeClr val="dk2"/>
              </a:buClr>
              <a:buSzPts val="1100"/>
              <a:buChar char="○"/>
            </a:pPr>
            <a:r>
              <a:rPr lang="en">
                <a:solidFill>
                  <a:schemeClr val="dk2"/>
                </a:solidFill>
              </a:rPr>
              <a:t>1 case of </a:t>
            </a:r>
            <a:r>
              <a:rPr b="1" lang="en">
                <a:solidFill>
                  <a:srgbClr val="3B71CA"/>
                </a:solidFill>
              </a:rPr>
              <a:t>palpitations</a:t>
            </a:r>
            <a:endParaRPr b="1">
              <a:solidFill>
                <a:srgbClr val="3B71CA"/>
              </a:solidFill>
            </a:endParaRPr>
          </a:p>
        </p:txBody>
      </p:sp>
      <p:pic>
        <p:nvPicPr>
          <p:cNvPr id="4268" name="Google Shape;4268;p173" title="Helicase.png"/>
          <p:cNvPicPr preferRelativeResize="0"/>
          <p:nvPr/>
        </p:nvPicPr>
        <p:blipFill rotWithShape="1">
          <a:blip r:embed="rId4">
            <a:alphaModFix/>
          </a:blip>
          <a:srcRect b="0" l="0" r="40838" t="0"/>
          <a:stretch/>
        </p:blipFill>
        <p:spPr>
          <a:xfrm>
            <a:off x="6163100" y="1616475"/>
            <a:ext cx="2980901" cy="3527025"/>
          </a:xfrm>
          <a:prstGeom prst="rect">
            <a:avLst/>
          </a:prstGeom>
          <a:noFill/>
          <a:ln>
            <a:noFill/>
          </a:ln>
        </p:spPr>
      </p:pic>
      <p:sp>
        <p:nvSpPr>
          <p:cNvPr id="4269" name="Google Shape;4269;p173"/>
          <p:cNvSpPr/>
          <p:nvPr/>
        </p:nvSpPr>
        <p:spPr>
          <a:xfrm>
            <a:off x="6172850" y="984475"/>
            <a:ext cx="2724900" cy="7863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Helicase-Primase Inhibitors</a:t>
            </a:r>
            <a:endParaRPr b="1">
              <a:solidFill>
                <a:srgbClr val="404247"/>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Pritelivir (</a:t>
            </a:r>
            <a:r>
              <a:rPr b="1" lang="en">
                <a:solidFill>
                  <a:srgbClr val="C84D4C"/>
                </a:solidFill>
                <a:latin typeface="Open Sans"/>
                <a:ea typeface="Open Sans"/>
                <a:cs typeface="Open Sans"/>
                <a:sym typeface="Open Sans"/>
              </a:rPr>
              <a:t>PTV</a:t>
            </a:r>
            <a:r>
              <a:rPr lang="en">
                <a:solidFill>
                  <a:srgbClr val="1A1A1A"/>
                </a:solidFill>
                <a:latin typeface="Open Sans"/>
                <a:ea typeface="Open Sans"/>
                <a:cs typeface="Open Sans"/>
                <a:sym typeface="Open Sans"/>
              </a:rPr>
              <a:t>)</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chemeClr val="dk2"/>
                </a:solidFill>
                <a:latin typeface="Open Sans"/>
                <a:ea typeface="Open Sans"/>
                <a:cs typeface="Open Sans"/>
                <a:sym typeface="Open Sans"/>
              </a:rPr>
              <a:t>Amenamevir (</a:t>
            </a:r>
            <a:r>
              <a:rPr b="1" lang="en">
                <a:solidFill>
                  <a:srgbClr val="C84D4C"/>
                </a:solidFill>
                <a:latin typeface="Open Sans"/>
                <a:ea typeface="Open Sans"/>
                <a:cs typeface="Open Sans"/>
                <a:sym typeface="Open Sans"/>
              </a:rPr>
              <a:t>AMNV</a:t>
            </a:r>
            <a:r>
              <a:rPr lang="en">
                <a:solidFill>
                  <a:schemeClr val="dk2"/>
                </a:solidFill>
                <a:latin typeface="Open Sans"/>
                <a:ea typeface="Open Sans"/>
                <a:cs typeface="Open Sans"/>
                <a:sym typeface="Open Sans"/>
              </a:rPr>
              <a:t>)</a:t>
            </a:r>
            <a:endParaRPr>
              <a:solidFill>
                <a:srgbClr val="1A1A1A"/>
              </a:solidFill>
              <a:latin typeface="Open Sans"/>
              <a:ea typeface="Open Sans"/>
              <a:cs typeface="Open Sans"/>
              <a:sym typeface="Open Sans"/>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3" name="Shape 4273"/>
        <p:cNvGrpSpPr/>
        <p:nvPr/>
      </p:nvGrpSpPr>
      <p:grpSpPr>
        <a:xfrm>
          <a:off x="0" y="0"/>
          <a:ext cx="0" cy="0"/>
          <a:chOff x="0" y="0"/>
          <a:chExt cx="0" cy="0"/>
        </a:xfrm>
      </p:grpSpPr>
      <p:sp>
        <p:nvSpPr>
          <p:cNvPr id="4274" name="Google Shape;4274;p17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in clinical trials</a:t>
            </a:r>
            <a:endParaRPr/>
          </a:p>
        </p:txBody>
      </p:sp>
      <p:sp>
        <p:nvSpPr>
          <p:cNvPr id="4275" name="Google Shape;4275;p174"/>
          <p:cNvSpPr/>
          <p:nvPr/>
        </p:nvSpPr>
        <p:spPr>
          <a:xfrm>
            <a:off x="1083500" y="1331875"/>
            <a:ext cx="3307200" cy="1640700"/>
          </a:xfrm>
          <a:prstGeom prst="rect">
            <a:avLst/>
          </a:prstGeom>
          <a:noFill/>
          <a:ln cap="flat" cmpd="sng" w="9525">
            <a:solidFill>
              <a:srgbClr val="DF382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Tyring 2012</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3"/>
              </a:rPr>
              <a:t>11</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a:t>
            </a:r>
            <a:r>
              <a:rPr lang="en" sz="1200">
                <a:solidFill>
                  <a:srgbClr val="9E9E9E"/>
                </a:solidFill>
                <a:latin typeface="Open Sans"/>
                <a:ea typeface="Open Sans"/>
                <a:cs typeface="Open Sans"/>
                <a:sym typeface="Open Sans"/>
              </a:rPr>
              <a:t>(phase 2, n=437)</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lang="en" sz="1200">
                <a:solidFill>
                  <a:srgbClr val="3B71CA"/>
                </a:solidFill>
                <a:latin typeface="Open Sans"/>
                <a:ea typeface="Open Sans"/>
                <a:cs typeface="Open Sans"/>
                <a:sym typeface="Open Sans"/>
              </a:rPr>
              <a:t>genital </a:t>
            </a:r>
            <a:r>
              <a:rPr lang="en" sz="1200">
                <a:solidFill>
                  <a:srgbClr val="1A1A1A"/>
                </a:solidFill>
                <a:latin typeface="Open Sans"/>
                <a:ea typeface="Open Sans"/>
                <a:cs typeface="Open Sans"/>
                <a:sym typeface="Open Sans"/>
              </a:rPr>
              <a:t>HSV (</a:t>
            </a:r>
            <a:r>
              <a:rPr lang="en" sz="1200" u="sng">
                <a:solidFill>
                  <a:srgbClr val="1A1A1A"/>
                </a:solidFill>
                <a:latin typeface="Open Sans"/>
                <a:ea typeface="Open Sans"/>
                <a:cs typeface="Open Sans"/>
                <a:sym typeface="Open Sans"/>
              </a:rPr>
              <a:t>&gt;</a:t>
            </a:r>
            <a:r>
              <a:rPr lang="en" sz="1200">
                <a:solidFill>
                  <a:srgbClr val="1A1A1A"/>
                </a:solidFill>
                <a:latin typeface="Open Sans"/>
                <a:ea typeface="Open Sans"/>
                <a:cs typeface="Open Sans"/>
                <a:sym typeface="Open Sans"/>
              </a:rPr>
              <a:t>4 per year)</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a:t>
            </a:r>
            <a:r>
              <a:rPr lang="en" sz="1000">
                <a:solidFill>
                  <a:schemeClr val="dk2"/>
                </a:solidFill>
                <a:latin typeface="Open Sans"/>
                <a:ea typeface="Open Sans"/>
                <a:cs typeface="Open Sans"/>
                <a:sym typeface="Open Sans"/>
              </a:rPr>
              <a:t>(</a:t>
            </a:r>
            <a:r>
              <a:rPr lang="en" sz="1100">
                <a:solidFill>
                  <a:srgbClr val="3B71CA"/>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Placebo</a:t>
            </a:r>
            <a:r>
              <a:rPr lang="en" sz="1200">
                <a:solidFill>
                  <a:schemeClr val="dk2"/>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or</a:t>
            </a:r>
            <a:r>
              <a:rPr lang="en" sz="1200">
                <a:solidFill>
                  <a:srgbClr val="DF382C"/>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a:t>
            </a:r>
            <a:r>
              <a:rPr lang="en" sz="1200">
                <a:solidFill>
                  <a:srgbClr val="356635"/>
                </a:solidFill>
                <a:latin typeface="Open Sans"/>
                <a:ea typeface="Open Sans"/>
                <a:cs typeface="Open Sans"/>
                <a:sym typeface="Open Sans"/>
              </a:rPr>
              <a:t> </a:t>
            </a:r>
            <a:r>
              <a:rPr lang="en" sz="1200">
                <a:solidFill>
                  <a:srgbClr val="858585"/>
                </a:solidFill>
                <a:latin typeface="Open Sans"/>
                <a:ea typeface="Open Sans"/>
                <a:cs typeface="Open Sans"/>
                <a:sym typeface="Open Sans"/>
              </a:rPr>
              <a:t>x 3 days</a:t>
            </a:r>
            <a:endParaRPr b="1" sz="1200">
              <a:solidFill>
                <a:srgbClr val="858585"/>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endParaRPr b="1" sz="1200">
              <a:solidFill>
                <a:schemeClr val="dk2"/>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Better than placebo</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DF382C"/>
                </a:solidFill>
                <a:latin typeface="Open Sans"/>
                <a:ea typeface="Open Sans"/>
                <a:cs typeface="Open Sans"/>
                <a:sym typeface="Open Sans"/>
              </a:rPr>
              <a:t>No better than Valtrex</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858585"/>
              </a:solidFill>
              <a:latin typeface="Open Sans"/>
              <a:ea typeface="Open Sans"/>
              <a:cs typeface="Open Sans"/>
              <a:sym typeface="Open Sans"/>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9" name="Shape 4279"/>
        <p:cNvGrpSpPr/>
        <p:nvPr/>
      </p:nvGrpSpPr>
      <p:grpSpPr>
        <a:xfrm>
          <a:off x="0" y="0"/>
          <a:ext cx="0" cy="0"/>
          <a:chOff x="0" y="0"/>
          <a:chExt cx="0" cy="0"/>
        </a:xfrm>
      </p:grpSpPr>
      <p:sp>
        <p:nvSpPr>
          <p:cNvPr id="4280" name="Google Shape;4280;p17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in clinical trials</a:t>
            </a:r>
            <a:endParaRPr/>
          </a:p>
        </p:txBody>
      </p:sp>
      <p:sp>
        <p:nvSpPr>
          <p:cNvPr id="4281" name="Google Shape;4281;p175"/>
          <p:cNvSpPr/>
          <p:nvPr/>
        </p:nvSpPr>
        <p:spPr>
          <a:xfrm>
            <a:off x="1083500" y="1331875"/>
            <a:ext cx="3307200" cy="164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Tyring 2012</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3"/>
              </a:rPr>
              <a:t>11</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2, n=437)</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lang="en" sz="1200">
                <a:solidFill>
                  <a:srgbClr val="DF382C"/>
                </a:solidFill>
                <a:latin typeface="Open Sans"/>
                <a:ea typeface="Open Sans"/>
                <a:cs typeface="Open Sans"/>
                <a:sym typeface="Open Sans"/>
              </a:rPr>
              <a:t>genital HSV</a:t>
            </a:r>
            <a:r>
              <a:rPr lang="en" sz="1200">
                <a:solidFill>
                  <a:srgbClr val="1A1A1A"/>
                </a:solidFill>
                <a:latin typeface="Open Sans"/>
                <a:ea typeface="Open Sans"/>
                <a:cs typeface="Open Sans"/>
                <a:sym typeface="Open Sans"/>
              </a:rPr>
              <a:t> (</a:t>
            </a:r>
            <a:r>
              <a:rPr lang="en" sz="1200" u="sng">
                <a:solidFill>
                  <a:srgbClr val="1A1A1A"/>
                </a:solidFill>
                <a:latin typeface="Open Sans"/>
                <a:ea typeface="Open Sans"/>
                <a:cs typeface="Open Sans"/>
                <a:sym typeface="Open Sans"/>
              </a:rPr>
              <a:t>&gt;</a:t>
            </a:r>
            <a:r>
              <a:rPr lang="en" sz="1200">
                <a:solidFill>
                  <a:srgbClr val="1A1A1A"/>
                </a:solidFill>
                <a:latin typeface="Open Sans"/>
                <a:ea typeface="Open Sans"/>
                <a:cs typeface="Open Sans"/>
                <a:sym typeface="Open Sans"/>
              </a:rPr>
              <a:t>4 per year)</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a:t>
            </a:r>
            <a:r>
              <a:rPr lang="en" sz="1000">
                <a:solidFill>
                  <a:schemeClr val="dk2"/>
                </a:solidFill>
                <a:latin typeface="Open Sans"/>
                <a:ea typeface="Open Sans"/>
                <a:cs typeface="Open Sans"/>
                <a:sym typeface="Open Sans"/>
              </a:rPr>
              <a:t>(</a:t>
            </a:r>
            <a:r>
              <a:rPr lang="en" sz="1100">
                <a:solidFill>
                  <a:schemeClr val="dk2"/>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Placebo</a:t>
            </a:r>
            <a:r>
              <a:rPr lang="en" sz="1200">
                <a:solidFill>
                  <a:schemeClr val="dk2"/>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or</a:t>
            </a:r>
            <a:r>
              <a:rPr lang="en" sz="1200">
                <a:solidFill>
                  <a:srgbClr val="DF382C"/>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a:t>
            </a:r>
            <a:r>
              <a:rPr lang="en" sz="1200">
                <a:solidFill>
                  <a:srgbClr val="356635"/>
                </a:solidFill>
                <a:latin typeface="Open Sans"/>
                <a:ea typeface="Open Sans"/>
                <a:cs typeface="Open Sans"/>
                <a:sym typeface="Open Sans"/>
              </a:rPr>
              <a:t> </a:t>
            </a:r>
            <a:r>
              <a:rPr lang="en" sz="1200">
                <a:solidFill>
                  <a:srgbClr val="858585"/>
                </a:solidFill>
                <a:latin typeface="Open Sans"/>
                <a:ea typeface="Open Sans"/>
                <a:cs typeface="Open Sans"/>
                <a:sym typeface="Open Sans"/>
              </a:rPr>
              <a:t>x 3 days</a:t>
            </a:r>
            <a:endParaRPr b="1" sz="1200">
              <a:solidFill>
                <a:srgbClr val="858585"/>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endParaRPr b="1" sz="1200">
              <a:solidFill>
                <a:schemeClr val="dk2"/>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Better than placebo</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 better than Valtrex</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858585"/>
              </a:solidFill>
              <a:latin typeface="Open Sans"/>
              <a:ea typeface="Open Sans"/>
              <a:cs typeface="Open Sans"/>
              <a:sym typeface="Open Sans"/>
            </a:endParaRPr>
          </a:p>
        </p:txBody>
      </p:sp>
      <p:sp>
        <p:nvSpPr>
          <p:cNvPr id="4282" name="Google Shape;4282;p175"/>
          <p:cNvSpPr/>
          <p:nvPr/>
        </p:nvSpPr>
        <p:spPr>
          <a:xfrm>
            <a:off x="1083650" y="3136400"/>
            <a:ext cx="3307200" cy="1808700"/>
          </a:xfrm>
          <a:prstGeom prst="rect">
            <a:avLst/>
          </a:prstGeom>
          <a:noFill/>
          <a:ln cap="flat" cmpd="sng" w="9525">
            <a:solidFill>
              <a:srgbClr val="DF382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Kawashima 2017</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4"/>
              </a:rPr>
              <a:t>12</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2, n=751)</a:t>
            </a:r>
            <a:endParaRPr sz="1200">
              <a:solidFill>
                <a:srgbClr val="9E9E9E"/>
              </a:solidFill>
              <a:latin typeface="Open Sans"/>
              <a:ea typeface="Open Sans"/>
              <a:cs typeface="Open Sans"/>
              <a:sym typeface="Open Sans"/>
            </a:endParaRPr>
          </a:p>
          <a:p>
            <a:pPr indent="-171450" lvl="0" marL="17145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Immunocompetent </a:t>
            </a:r>
            <a:r>
              <a:rPr b="1" lang="en" sz="1200">
                <a:solidFill>
                  <a:srgbClr val="DF382C"/>
                </a:solidFill>
                <a:latin typeface="Open Sans"/>
                <a:ea typeface="Open Sans"/>
                <a:cs typeface="Open Sans"/>
                <a:sym typeface="Open Sans"/>
              </a:rPr>
              <a:t>VZV</a:t>
            </a:r>
            <a:r>
              <a:rPr b="1" lang="en" sz="1200">
                <a:solidFill>
                  <a:srgbClr val="1A1A1A"/>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(w/in 72h of Zoster onset)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(200 or 400) x 7 days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 </a:t>
            </a:r>
            <a:r>
              <a:rPr b="1" lang="en" sz="1200">
                <a:solidFill>
                  <a:schemeClr val="dk2"/>
                </a:solidFill>
                <a:latin typeface="Open Sans"/>
                <a:ea typeface="Open Sans"/>
                <a:cs typeface="Open Sans"/>
                <a:sym typeface="Open Sans"/>
              </a:rPr>
              <a:t>1g TID</a:t>
            </a:r>
            <a:r>
              <a:rPr lang="en" sz="1200">
                <a:solidFill>
                  <a:schemeClr val="dk2"/>
                </a:solidFill>
                <a:latin typeface="Open Sans"/>
                <a:ea typeface="Open Sans"/>
                <a:cs typeface="Open Sans"/>
                <a:sym typeface="Open Sans"/>
              </a:rPr>
              <a:t> x 7 days</a:t>
            </a:r>
            <a:endParaRPr sz="1200">
              <a:solidFill>
                <a:srgbClr val="DF382C"/>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rgbClr val="896110"/>
                </a:solidFill>
                <a:latin typeface="Open Sans"/>
                <a:ea typeface="Open Sans"/>
                <a:cs typeface="Open Sans"/>
                <a:sym typeface="Open Sans"/>
              </a:rPr>
              <a:t>No new lesions</a:t>
            </a:r>
            <a:r>
              <a:rPr lang="en" sz="1200">
                <a:solidFill>
                  <a:schemeClr val="dk2"/>
                </a:solidFill>
                <a:latin typeface="Open Sans"/>
                <a:ea typeface="Open Sans"/>
                <a:cs typeface="Open Sans"/>
                <a:sym typeface="Open Sans"/>
              </a:rPr>
              <a:t> forming </a:t>
            </a:r>
            <a:r>
              <a:rPr b="1" lang="en" sz="1200">
                <a:solidFill>
                  <a:srgbClr val="896110"/>
                </a:solidFill>
                <a:latin typeface="Open Sans"/>
                <a:ea typeface="Open Sans"/>
                <a:cs typeface="Open Sans"/>
                <a:sym typeface="Open Sans"/>
              </a:rPr>
              <a:t>at day 4</a:t>
            </a:r>
            <a:endParaRPr b="1" sz="1200">
              <a:solidFill>
                <a:srgbClr val="896110"/>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Amenamevir 400 </a:t>
            </a:r>
            <a:r>
              <a:rPr lang="en" sz="1200">
                <a:solidFill>
                  <a:srgbClr val="DF382C"/>
                </a:solidFill>
                <a:latin typeface="Open Sans"/>
                <a:ea typeface="Open Sans"/>
                <a:cs typeface="Open Sans"/>
                <a:sym typeface="Open Sans"/>
              </a:rPr>
              <a:t>non-inferior</a:t>
            </a:r>
            <a:endParaRPr sz="1200">
              <a:solidFill>
                <a:srgbClr val="DF382C"/>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Superior for those under 65</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1A1A1A"/>
              </a:solidFill>
              <a:latin typeface="Open Sans"/>
              <a:ea typeface="Open Sans"/>
              <a:cs typeface="Open Sans"/>
              <a:sym typeface="Open Sans"/>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6" name="Shape 4286"/>
        <p:cNvGrpSpPr/>
        <p:nvPr/>
      </p:nvGrpSpPr>
      <p:grpSpPr>
        <a:xfrm>
          <a:off x="0" y="0"/>
          <a:ext cx="0" cy="0"/>
          <a:chOff x="0" y="0"/>
          <a:chExt cx="0" cy="0"/>
        </a:xfrm>
      </p:grpSpPr>
      <p:sp>
        <p:nvSpPr>
          <p:cNvPr id="4287" name="Google Shape;4287;p17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in clinical trials</a:t>
            </a:r>
            <a:endParaRPr/>
          </a:p>
        </p:txBody>
      </p:sp>
      <p:sp>
        <p:nvSpPr>
          <p:cNvPr id="4288" name="Google Shape;4288;p176"/>
          <p:cNvSpPr/>
          <p:nvPr/>
        </p:nvSpPr>
        <p:spPr>
          <a:xfrm>
            <a:off x="1083500" y="1331875"/>
            <a:ext cx="3307200" cy="164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Tyring 2012</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3"/>
              </a:rPr>
              <a:t>11</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2, n=437)</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lang="en" sz="1200">
                <a:solidFill>
                  <a:srgbClr val="2F5AA2"/>
                </a:solidFill>
                <a:latin typeface="Open Sans"/>
                <a:ea typeface="Open Sans"/>
                <a:cs typeface="Open Sans"/>
                <a:sym typeface="Open Sans"/>
              </a:rPr>
              <a:t>genital </a:t>
            </a:r>
            <a:r>
              <a:rPr lang="en" sz="1200">
                <a:solidFill>
                  <a:srgbClr val="1A1A1A"/>
                </a:solidFill>
                <a:latin typeface="Open Sans"/>
                <a:ea typeface="Open Sans"/>
                <a:cs typeface="Open Sans"/>
                <a:sym typeface="Open Sans"/>
              </a:rPr>
              <a:t>HSV (</a:t>
            </a:r>
            <a:r>
              <a:rPr lang="en" sz="1200" u="sng">
                <a:solidFill>
                  <a:srgbClr val="1A1A1A"/>
                </a:solidFill>
                <a:latin typeface="Open Sans"/>
                <a:ea typeface="Open Sans"/>
                <a:cs typeface="Open Sans"/>
                <a:sym typeface="Open Sans"/>
              </a:rPr>
              <a:t>&gt;</a:t>
            </a:r>
            <a:r>
              <a:rPr lang="en" sz="1200">
                <a:solidFill>
                  <a:srgbClr val="1A1A1A"/>
                </a:solidFill>
                <a:latin typeface="Open Sans"/>
                <a:ea typeface="Open Sans"/>
                <a:cs typeface="Open Sans"/>
                <a:sym typeface="Open Sans"/>
              </a:rPr>
              <a:t>4 per year)</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a:t>
            </a:r>
            <a:r>
              <a:rPr lang="en" sz="1000">
                <a:solidFill>
                  <a:schemeClr val="dk2"/>
                </a:solidFill>
                <a:latin typeface="Open Sans"/>
                <a:ea typeface="Open Sans"/>
                <a:cs typeface="Open Sans"/>
                <a:sym typeface="Open Sans"/>
              </a:rPr>
              <a:t>(</a:t>
            </a:r>
            <a:r>
              <a:rPr lang="en" sz="1100">
                <a:solidFill>
                  <a:srgbClr val="2F5AA2"/>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Placebo</a:t>
            </a:r>
            <a:r>
              <a:rPr lang="en" sz="1200">
                <a:solidFill>
                  <a:schemeClr val="dk2"/>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or</a:t>
            </a:r>
            <a:r>
              <a:rPr lang="en" sz="1200">
                <a:solidFill>
                  <a:srgbClr val="DF382C"/>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a:t>
            </a:r>
            <a:r>
              <a:rPr lang="en" sz="1200">
                <a:solidFill>
                  <a:srgbClr val="356635"/>
                </a:solidFill>
                <a:latin typeface="Open Sans"/>
                <a:ea typeface="Open Sans"/>
                <a:cs typeface="Open Sans"/>
                <a:sym typeface="Open Sans"/>
              </a:rPr>
              <a:t> </a:t>
            </a:r>
            <a:r>
              <a:rPr lang="en" sz="1200">
                <a:solidFill>
                  <a:srgbClr val="858585"/>
                </a:solidFill>
                <a:latin typeface="Open Sans"/>
                <a:ea typeface="Open Sans"/>
                <a:cs typeface="Open Sans"/>
                <a:sym typeface="Open Sans"/>
              </a:rPr>
              <a:t>x 3 days</a:t>
            </a:r>
            <a:endParaRPr b="1" sz="1200">
              <a:solidFill>
                <a:srgbClr val="858585"/>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endParaRPr b="1" sz="1200">
              <a:solidFill>
                <a:schemeClr val="dk2"/>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Better than placebo</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 better than Valtrex</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858585"/>
              </a:solidFill>
              <a:latin typeface="Open Sans"/>
              <a:ea typeface="Open Sans"/>
              <a:cs typeface="Open Sans"/>
              <a:sym typeface="Open Sans"/>
            </a:endParaRPr>
          </a:p>
        </p:txBody>
      </p:sp>
      <p:sp>
        <p:nvSpPr>
          <p:cNvPr id="4289" name="Google Shape;4289;p176"/>
          <p:cNvSpPr/>
          <p:nvPr/>
        </p:nvSpPr>
        <p:spPr>
          <a:xfrm>
            <a:off x="1083650" y="3136400"/>
            <a:ext cx="3307200" cy="1808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Kawashima 2017</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4"/>
              </a:rPr>
              <a:t>12</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2, n=751)</a:t>
            </a:r>
            <a:endParaRPr sz="1200">
              <a:solidFill>
                <a:srgbClr val="9E9E9E"/>
              </a:solidFill>
              <a:latin typeface="Open Sans"/>
              <a:ea typeface="Open Sans"/>
              <a:cs typeface="Open Sans"/>
              <a:sym typeface="Open Sans"/>
            </a:endParaRPr>
          </a:p>
          <a:p>
            <a:pPr indent="-171450" lvl="0" marL="17145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Immunocompetent </a:t>
            </a:r>
            <a:r>
              <a:rPr b="1" lang="en" sz="1200">
                <a:solidFill>
                  <a:srgbClr val="DF382C"/>
                </a:solidFill>
                <a:latin typeface="Open Sans"/>
                <a:ea typeface="Open Sans"/>
                <a:cs typeface="Open Sans"/>
                <a:sym typeface="Open Sans"/>
              </a:rPr>
              <a:t>VZV</a:t>
            </a:r>
            <a:r>
              <a:rPr b="1" lang="en" sz="1200">
                <a:solidFill>
                  <a:srgbClr val="1A1A1A"/>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(w/in 72h of Zoster onset)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(200 or 400) x 7 days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 </a:t>
            </a:r>
            <a:r>
              <a:rPr b="1" lang="en" sz="1200">
                <a:solidFill>
                  <a:schemeClr val="dk2"/>
                </a:solidFill>
                <a:latin typeface="Open Sans"/>
                <a:ea typeface="Open Sans"/>
                <a:cs typeface="Open Sans"/>
                <a:sym typeface="Open Sans"/>
              </a:rPr>
              <a:t>1g TID</a:t>
            </a:r>
            <a:r>
              <a:rPr lang="en" sz="1200">
                <a:solidFill>
                  <a:schemeClr val="dk2"/>
                </a:solidFill>
                <a:latin typeface="Open Sans"/>
                <a:ea typeface="Open Sans"/>
                <a:cs typeface="Open Sans"/>
                <a:sym typeface="Open Sans"/>
              </a:rPr>
              <a:t> x 7 days</a:t>
            </a:r>
            <a:endParaRPr sz="1200">
              <a:solidFill>
                <a:srgbClr val="DF382C"/>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No new lesions</a:t>
            </a:r>
            <a:r>
              <a:rPr lang="en" sz="1200">
                <a:solidFill>
                  <a:schemeClr val="dk2"/>
                </a:solidFill>
                <a:latin typeface="Open Sans"/>
                <a:ea typeface="Open Sans"/>
                <a:cs typeface="Open Sans"/>
                <a:sym typeface="Open Sans"/>
              </a:rPr>
              <a:t> forming </a:t>
            </a:r>
            <a:r>
              <a:rPr b="1" lang="en" sz="1200">
                <a:solidFill>
                  <a:schemeClr val="dk2"/>
                </a:solidFill>
                <a:latin typeface="Open Sans"/>
                <a:ea typeface="Open Sans"/>
                <a:cs typeface="Open Sans"/>
                <a:sym typeface="Open Sans"/>
              </a:rPr>
              <a:t>at day 4</a:t>
            </a:r>
            <a:endParaRPr b="1" sz="1200">
              <a:solidFill>
                <a:schemeClr val="dk2"/>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Amenamevir 400 non-inferior</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Superior for those under 65</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1A1A1A"/>
              </a:solidFill>
              <a:latin typeface="Open Sans"/>
              <a:ea typeface="Open Sans"/>
              <a:cs typeface="Open Sans"/>
              <a:sym typeface="Open Sans"/>
            </a:endParaRPr>
          </a:p>
        </p:txBody>
      </p:sp>
      <p:sp>
        <p:nvSpPr>
          <p:cNvPr id="4290" name="Google Shape;4290;p176"/>
          <p:cNvSpPr/>
          <p:nvPr/>
        </p:nvSpPr>
        <p:spPr>
          <a:xfrm>
            <a:off x="4551075" y="1331875"/>
            <a:ext cx="3361200" cy="1640700"/>
          </a:xfrm>
          <a:prstGeom prst="rect">
            <a:avLst/>
          </a:prstGeom>
          <a:noFill/>
          <a:ln cap="flat" cmpd="sng" w="9525">
            <a:solidFill>
              <a:srgbClr val="DF382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Kawashima 2022</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5"/>
              </a:rPr>
              <a:t>13</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3, n=264)</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lang="en" sz="1200">
                <a:solidFill>
                  <a:srgbClr val="3B71CA"/>
                </a:solidFill>
                <a:latin typeface="Open Sans"/>
                <a:ea typeface="Open Sans"/>
                <a:cs typeface="Open Sans"/>
                <a:sym typeface="Open Sans"/>
              </a:rPr>
              <a:t>genital </a:t>
            </a:r>
            <a:r>
              <a:rPr lang="en" sz="1200">
                <a:solidFill>
                  <a:schemeClr val="dk2"/>
                </a:solidFill>
                <a:latin typeface="Open Sans"/>
                <a:ea typeface="Open Sans"/>
                <a:cs typeface="Open Sans"/>
                <a:sym typeface="Open Sans"/>
              </a:rPr>
              <a:t>HSV</a:t>
            </a:r>
            <a:endParaRPr sz="1200">
              <a:solidFill>
                <a:srgbClr val="1A1A1A"/>
              </a:solidFill>
              <a:latin typeface="Open Sans"/>
              <a:ea typeface="Open Sans"/>
              <a:cs typeface="Open Sans"/>
              <a:sym typeface="Open Sans"/>
            </a:endParaRPr>
          </a:p>
          <a:p>
            <a:pPr indent="-171450" lvl="0" marL="17145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1.2g </a:t>
            </a:r>
            <a:r>
              <a:rPr lang="en" sz="1200">
                <a:solidFill>
                  <a:srgbClr val="DF382C"/>
                </a:solidFill>
                <a:latin typeface="Open Sans"/>
                <a:ea typeface="Open Sans"/>
                <a:cs typeface="Open Sans"/>
                <a:sym typeface="Open Sans"/>
              </a:rPr>
              <a:t>once </a:t>
            </a:r>
            <a:r>
              <a:rPr lang="en" sz="1000">
                <a:solidFill>
                  <a:srgbClr val="1A1A1A"/>
                </a:solidFill>
                <a:latin typeface="Open Sans"/>
                <a:ea typeface="Open Sans"/>
                <a:cs typeface="Open Sans"/>
                <a:sym typeface="Open Sans"/>
              </a:rPr>
              <a:t>(</a:t>
            </a:r>
            <a:r>
              <a:rPr lang="en" sz="1100">
                <a:solidFill>
                  <a:srgbClr val="3B71CA"/>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0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rgbClr val="840D35"/>
                </a:solidFill>
                <a:latin typeface="Open Sans"/>
                <a:ea typeface="Open Sans"/>
                <a:cs typeface="Open Sans"/>
                <a:sym typeface="Open Sans"/>
              </a:rPr>
              <a:t>Placebo alone</a:t>
            </a:r>
            <a:endParaRPr b="1" sz="1200">
              <a:solidFill>
                <a:srgbClr val="DF382C"/>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r>
              <a:rPr lang="en" sz="1200">
                <a:solidFill>
                  <a:schemeClr val="dk2"/>
                </a:solidFill>
                <a:latin typeface="Open Sans"/>
                <a:ea typeface="Open Sans"/>
                <a:cs typeface="Open Sans"/>
                <a:sym typeface="Open Sans"/>
              </a:rPr>
              <a:t> </a:t>
            </a:r>
            <a:r>
              <a:rPr lang="en" sz="1000">
                <a:solidFill>
                  <a:srgbClr val="9E9E9E"/>
                </a:solidFill>
                <a:latin typeface="Open Sans"/>
                <a:ea typeface="Open Sans"/>
                <a:cs typeface="Open Sans"/>
                <a:sym typeface="Open Sans"/>
              </a:rPr>
              <a:t>(median, days)</a:t>
            </a:r>
            <a:endParaRPr sz="1000">
              <a:solidFill>
                <a:srgbClr val="9E9E9E"/>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Amenamevir: 4.0 days </a:t>
            </a:r>
            <a:r>
              <a:rPr lang="en" sz="1200">
                <a:solidFill>
                  <a:srgbClr val="858585"/>
                </a:solidFill>
                <a:latin typeface="Open Sans"/>
                <a:ea typeface="Open Sans"/>
                <a:cs typeface="Open Sans"/>
                <a:sym typeface="Open Sans"/>
              </a:rPr>
              <a:t>(p = 0.002)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Placebo: 5.1 days </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i="1" sz="1200">
              <a:solidFill>
                <a:srgbClr val="858585"/>
              </a:solidFill>
              <a:latin typeface="Open Sans"/>
              <a:ea typeface="Open Sans"/>
              <a:cs typeface="Open Sans"/>
              <a:sym typeface="Open Sans"/>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4" name="Shape 4294"/>
        <p:cNvGrpSpPr/>
        <p:nvPr/>
      </p:nvGrpSpPr>
      <p:grpSpPr>
        <a:xfrm>
          <a:off x="0" y="0"/>
          <a:ext cx="0" cy="0"/>
          <a:chOff x="0" y="0"/>
          <a:chExt cx="0" cy="0"/>
        </a:xfrm>
      </p:grpSpPr>
      <p:sp>
        <p:nvSpPr>
          <p:cNvPr id="4295" name="Google Shape;4295;p17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Amenamevir in clinical trials</a:t>
            </a:r>
            <a:endParaRPr/>
          </a:p>
        </p:txBody>
      </p:sp>
      <p:sp>
        <p:nvSpPr>
          <p:cNvPr id="4296" name="Google Shape;4296;p177"/>
          <p:cNvSpPr/>
          <p:nvPr/>
        </p:nvSpPr>
        <p:spPr>
          <a:xfrm>
            <a:off x="1083650" y="3136400"/>
            <a:ext cx="3307200" cy="1808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Kawashima 2017</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3"/>
              </a:rPr>
              <a:t>12</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2, n=751)</a:t>
            </a:r>
            <a:endParaRPr sz="1200">
              <a:solidFill>
                <a:srgbClr val="9E9E9E"/>
              </a:solidFill>
              <a:latin typeface="Open Sans"/>
              <a:ea typeface="Open Sans"/>
              <a:cs typeface="Open Sans"/>
              <a:sym typeface="Open Sans"/>
            </a:endParaRPr>
          </a:p>
          <a:p>
            <a:pPr indent="-171450" lvl="0" marL="17145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Immunocompetent </a:t>
            </a:r>
            <a:r>
              <a:rPr b="1" lang="en" sz="1200">
                <a:solidFill>
                  <a:srgbClr val="DF382C"/>
                </a:solidFill>
                <a:latin typeface="Open Sans"/>
                <a:ea typeface="Open Sans"/>
                <a:cs typeface="Open Sans"/>
                <a:sym typeface="Open Sans"/>
              </a:rPr>
              <a:t>VZV</a:t>
            </a:r>
            <a:r>
              <a:rPr b="1" lang="en" sz="1200">
                <a:solidFill>
                  <a:srgbClr val="1A1A1A"/>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(w/in 72h of Zoster onset)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(200 or 400) x 7 days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 </a:t>
            </a:r>
            <a:r>
              <a:rPr b="1" lang="en" sz="1200">
                <a:solidFill>
                  <a:schemeClr val="dk2"/>
                </a:solidFill>
                <a:latin typeface="Open Sans"/>
                <a:ea typeface="Open Sans"/>
                <a:cs typeface="Open Sans"/>
                <a:sym typeface="Open Sans"/>
              </a:rPr>
              <a:t>1g TID</a:t>
            </a:r>
            <a:r>
              <a:rPr lang="en" sz="1200">
                <a:solidFill>
                  <a:schemeClr val="dk2"/>
                </a:solidFill>
                <a:latin typeface="Open Sans"/>
                <a:ea typeface="Open Sans"/>
                <a:cs typeface="Open Sans"/>
                <a:sym typeface="Open Sans"/>
              </a:rPr>
              <a:t> x 7 days</a:t>
            </a:r>
            <a:endParaRPr sz="1200">
              <a:solidFill>
                <a:srgbClr val="DF382C"/>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No new lesions</a:t>
            </a:r>
            <a:r>
              <a:rPr lang="en" sz="1200">
                <a:solidFill>
                  <a:schemeClr val="dk2"/>
                </a:solidFill>
                <a:latin typeface="Open Sans"/>
                <a:ea typeface="Open Sans"/>
                <a:cs typeface="Open Sans"/>
                <a:sym typeface="Open Sans"/>
              </a:rPr>
              <a:t> forming </a:t>
            </a:r>
            <a:r>
              <a:rPr b="1" lang="en" sz="1200">
                <a:solidFill>
                  <a:schemeClr val="dk2"/>
                </a:solidFill>
                <a:latin typeface="Open Sans"/>
                <a:ea typeface="Open Sans"/>
                <a:cs typeface="Open Sans"/>
                <a:sym typeface="Open Sans"/>
              </a:rPr>
              <a:t>at day 4</a:t>
            </a:r>
            <a:endParaRPr b="1" sz="1200">
              <a:solidFill>
                <a:schemeClr val="dk2"/>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Amenamevir 400 non-inferior</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Superior for those under 65</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1A1A1A"/>
              </a:solidFill>
              <a:latin typeface="Open Sans"/>
              <a:ea typeface="Open Sans"/>
              <a:cs typeface="Open Sans"/>
              <a:sym typeface="Open Sans"/>
            </a:endParaRPr>
          </a:p>
        </p:txBody>
      </p:sp>
      <p:sp>
        <p:nvSpPr>
          <p:cNvPr id="4297" name="Google Shape;4297;p177"/>
          <p:cNvSpPr/>
          <p:nvPr/>
        </p:nvSpPr>
        <p:spPr>
          <a:xfrm>
            <a:off x="4551075" y="1331875"/>
            <a:ext cx="3361200" cy="164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Kawashima 2022</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4"/>
              </a:rPr>
              <a:t>13</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3, n=264)</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lang="en" sz="1200">
                <a:solidFill>
                  <a:srgbClr val="2F5AA2"/>
                </a:solidFill>
                <a:latin typeface="Open Sans"/>
                <a:ea typeface="Open Sans"/>
                <a:cs typeface="Open Sans"/>
                <a:sym typeface="Open Sans"/>
              </a:rPr>
              <a:t>genital </a:t>
            </a:r>
            <a:r>
              <a:rPr lang="en" sz="1200">
                <a:solidFill>
                  <a:schemeClr val="dk2"/>
                </a:solidFill>
                <a:latin typeface="Open Sans"/>
                <a:ea typeface="Open Sans"/>
                <a:cs typeface="Open Sans"/>
                <a:sym typeface="Open Sans"/>
              </a:rPr>
              <a:t>HSV</a:t>
            </a:r>
            <a:endParaRPr sz="1200">
              <a:solidFill>
                <a:srgbClr val="1A1A1A"/>
              </a:solidFill>
              <a:latin typeface="Open Sans"/>
              <a:ea typeface="Open Sans"/>
              <a:cs typeface="Open Sans"/>
              <a:sym typeface="Open Sans"/>
            </a:endParaRPr>
          </a:p>
          <a:p>
            <a:pPr indent="-171450" lvl="0" marL="17145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1.2g </a:t>
            </a:r>
            <a:r>
              <a:rPr lang="en" sz="1200">
                <a:solidFill>
                  <a:srgbClr val="DF382C"/>
                </a:solidFill>
                <a:latin typeface="Open Sans"/>
                <a:ea typeface="Open Sans"/>
                <a:cs typeface="Open Sans"/>
                <a:sym typeface="Open Sans"/>
              </a:rPr>
              <a:t>once </a:t>
            </a:r>
            <a:r>
              <a:rPr lang="en" sz="1000">
                <a:solidFill>
                  <a:srgbClr val="1A1A1A"/>
                </a:solidFill>
                <a:latin typeface="Open Sans"/>
                <a:ea typeface="Open Sans"/>
                <a:cs typeface="Open Sans"/>
                <a:sym typeface="Open Sans"/>
              </a:rPr>
              <a:t>(</a:t>
            </a:r>
            <a:r>
              <a:rPr lang="en" sz="1100">
                <a:solidFill>
                  <a:srgbClr val="2F5AA2"/>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0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rgbClr val="840D35"/>
                </a:solidFill>
                <a:latin typeface="Open Sans"/>
                <a:ea typeface="Open Sans"/>
                <a:cs typeface="Open Sans"/>
                <a:sym typeface="Open Sans"/>
              </a:rPr>
              <a:t>Placebo alone</a:t>
            </a:r>
            <a:endParaRPr b="1" sz="1200">
              <a:solidFill>
                <a:srgbClr val="DF382C"/>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r>
              <a:rPr lang="en" sz="1200">
                <a:solidFill>
                  <a:schemeClr val="dk2"/>
                </a:solidFill>
                <a:latin typeface="Open Sans"/>
                <a:ea typeface="Open Sans"/>
                <a:cs typeface="Open Sans"/>
                <a:sym typeface="Open Sans"/>
              </a:rPr>
              <a:t> </a:t>
            </a:r>
            <a:r>
              <a:rPr lang="en" sz="1000">
                <a:solidFill>
                  <a:srgbClr val="9E9E9E"/>
                </a:solidFill>
                <a:latin typeface="Open Sans"/>
                <a:ea typeface="Open Sans"/>
                <a:cs typeface="Open Sans"/>
                <a:sym typeface="Open Sans"/>
              </a:rPr>
              <a:t>(median, days)</a:t>
            </a:r>
            <a:endParaRPr sz="1000">
              <a:solidFill>
                <a:srgbClr val="9E9E9E"/>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Amenamevir: 4.0 days </a:t>
            </a:r>
            <a:r>
              <a:rPr lang="en" sz="1200">
                <a:solidFill>
                  <a:srgbClr val="858585"/>
                </a:solidFill>
                <a:latin typeface="Open Sans"/>
                <a:ea typeface="Open Sans"/>
                <a:cs typeface="Open Sans"/>
                <a:sym typeface="Open Sans"/>
              </a:rPr>
              <a:t>(p = 0.002)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Placebo: 5.1 days </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i="1" sz="1200">
              <a:solidFill>
                <a:srgbClr val="858585"/>
              </a:solidFill>
              <a:latin typeface="Open Sans"/>
              <a:ea typeface="Open Sans"/>
              <a:cs typeface="Open Sans"/>
              <a:sym typeface="Open Sans"/>
            </a:endParaRPr>
          </a:p>
        </p:txBody>
      </p:sp>
      <p:sp>
        <p:nvSpPr>
          <p:cNvPr id="4298" name="Google Shape;4298;p177"/>
          <p:cNvSpPr/>
          <p:nvPr/>
        </p:nvSpPr>
        <p:spPr>
          <a:xfrm>
            <a:off x="4551075" y="3136400"/>
            <a:ext cx="3361200" cy="1808700"/>
          </a:xfrm>
          <a:prstGeom prst="rect">
            <a:avLst/>
          </a:prstGeom>
          <a:noFill/>
          <a:ln cap="flat" cmpd="sng" w="9525">
            <a:solidFill>
              <a:srgbClr val="DF382C"/>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Kawashima 2023</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5"/>
              </a:rPr>
              <a:t>14</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3, n=605)</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b="1" lang="en" sz="1200">
                <a:solidFill>
                  <a:schemeClr val="dk2"/>
                </a:solidFill>
                <a:latin typeface="Open Sans"/>
                <a:ea typeface="Open Sans"/>
                <a:cs typeface="Open Sans"/>
                <a:sym typeface="Open Sans"/>
              </a:rPr>
              <a:t>herpes </a:t>
            </a:r>
            <a:r>
              <a:rPr b="1" lang="en" sz="1200">
                <a:solidFill>
                  <a:srgbClr val="DF382C"/>
                </a:solidFill>
                <a:latin typeface="Open Sans"/>
                <a:ea typeface="Open Sans"/>
                <a:cs typeface="Open Sans"/>
                <a:sym typeface="Open Sans"/>
              </a:rPr>
              <a:t>labialis</a:t>
            </a:r>
            <a:endParaRPr b="1" sz="1200">
              <a:solidFill>
                <a:srgbClr val="DF382C"/>
              </a:solidFill>
              <a:latin typeface="Open Sans"/>
              <a:ea typeface="Open Sans"/>
              <a:cs typeface="Open Sans"/>
              <a:sym typeface="Open Sans"/>
            </a:endParaRPr>
          </a:p>
          <a:p>
            <a:pPr indent="-171450" lvl="0" marL="17145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1.2g </a:t>
            </a:r>
            <a:r>
              <a:rPr lang="en" sz="1200">
                <a:solidFill>
                  <a:srgbClr val="DF382C"/>
                </a:solidFill>
                <a:latin typeface="Open Sans"/>
                <a:ea typeface="Open Sans"/>
                <a:cs typeface="Open Sans"/>
                <a:sym typeface="Open Sans"/>
              </a:rPr>
              <a:t>once </a:t>
            </a:r>
            <a:r>
              <a:rPr lang="en" sz="1000">
                <a:solidFill>
                  <a:srgbClr val="1A1A1A"/>
                </a:solidFill>
                <a:latin typeface="Open Sans"/>
                <a:ea typeface="Open Sans"/>
                <a:cs typeface="Open Sans"/>
                <a:sym typeface="Open Sans"/>
              </a:rPr>
              <a:t>(</a:t>
            </a:r>
            <a:r>
              <a:rPr lang="en" sz="1100">
                <a:solidFill>
                  <a:srgbClr val="3B71CA"/>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0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rgbClr val="840D35"/>
                </a:solidFill>
                <a:latin typeface="Open Sans"/>
                <a:ea typeface="Open Sans"/>
                <a:cs typeface="Open Sans"/>
                <a:sym typeface="Open Sans"/>
              </a:rPr>
              <a:t>Placebo alone</a:t>
            </a:r>
            <a:endParaRPr b="1" sz="1200">
              <a:solidFill>
                <a:srgbClr val="840D35"/>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r>
              <a:rPr lang="en" sz="1200">
                <a:solidFill>
                  <a:schemeClr val="dk2"/>
                </a:solidFill>
                <a:latin typeface="Open Sans"/>
                <a:ea typeface="Open Sans"/>
                <a:cs typeface="Open Sans"/>
                <a:sym typeface="Open Sans"/>
              </a:rPr>
              <a:t> </a:t>
            </a:r>
            <a:r>
              <a:rPr lang="en" sz="1000">
                <a:solidFill>
                  <a:srgbClr val="9E9E9E"/>
                </a:solidFill>
                <a:latin typeface="Open Sans"/>
                <a:ea typeface="Open Sans"/>
                <a:cs typeface="Open Sans"/>
                <a:sym typeface="Open Sans"/>
              </a:rPr>
              <a:t>(median, days)</a:t>
            </a:r>
            <a:endParaRPr sz="1000">
              <a:solidFill>
                <a:srgbClr val="9E9E9E"/>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Amenamevir: 5.1 days </a:t>
            </a:r>
            <a:r>
              <a:rPr lang="en" sz="1200">
                <a:solidFill>
                  <a:srgbClr val="858585"/>
                </a:solidFill>
                <a:latin typeface="Open Sans"/>
                <a:ea typeface="Open Sans"/>
                <a:cs typeface="Open Sans"/>
                <a:sym typeface="Open Sans"/>
              </a:rPr>
              <a:t>(p = 0.008)</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Placebo: 5.5 days </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Shorter time to crusting (by </a:t>
            </a:r>
            <a:r>
              <a:rPr b="1" lang="en" sz="1200">
                <a:solidFill>
                  <a:srgbClr val="DF382C"/>
                </a:solidFill>
                <a:latin typeface="Open Sans"/>
                <a:ea typeface="Open Sans"/>
                <a:cs typeface="Open Sans"/>
                <a:sym typeface="Open Sans"/>
              </a:rPr>
              <a:t>8 hours</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858585"/>
              </a:solidFill>
              <a:latin typeface="Open Sans"/>
              <a:ea typeface="Open Sans"/>
              <a:cs typeface="Open Sans"/>
              <a:sym typeface="Open Sans"/>
            </a:endParaRPr>
          </a:p>
        </p:txBody>
      </p:sp>
      <p:sp>
        <p:nvSpPr>
          <p:cNvPr id="4299" name="Google Shape;4299;p177"/>
          <p:cNvSpPr/>
          <p:nvPr/>
        </p:nvSpPr>
        <p:spPr>
          <a:xfrm>
            <a:off x="1083500" y="1331875"/>
            <a:ext cx="3307200" cy="164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04247"/>
                </a:solidFill>
                <a:latin typeface="Open Sans"/>
                <a:ea typeface="Open Sans"/>
                <a:cs typeface="Open Sans"/>
                <a:sym typeface="Open Sans"/>
              </a:rPr>
              <a:t>Tyring 2012</a:t>
            </a:r>
            <a:r>
              <a:rPr b="1" lang="en">
                <a:solidFill>
                  <a:srgbClr val="9E9E9E"/>
                </a:solidFill>
                <a:latin typeface="Open Sans"/>
                <a:ea typeface="Open Sans"/>
                <a:cs typeface="Open Sans"/>
                <a:sym typeface="Open Sans"/>
              </a:rPr>
              <a:t> </a:t>
            </a:r>
            <a:r>
              <a:rPr b="1" baseline="30000" lang="en">
                <a:solidFill>
                  <a:srgbClr val="9E9E9E"/>
                </a:solidFill>
                <a:latin typeface="Open Sans"/>
                <a:ea typeface="Open Sans"/>
                <a:cs typeface="Open Sans"/>
                <a:sym typeface="Open Sans"/>
              </a:rPr>
              <a:t>[</a:t>
            </a:r>
            <a:r>
              <a:rPr b="1" baseline="30000" lang="en">
                <a:solidFill>
                  <a:schemeClr val="hlink"/>
                </a:solidFill>
                <a:uFill>
                  <a:noFill/>
                </a:uFill>
                <a:latin typeface="Open Sans"/>
                <a:ea typeface="Open Sans"/>
                <a:cs typeface="Open Sans"/>
                <a:sym typeface="Open Sans"/>
                <a:hlinkClick r:id="rId6"/>
              </a:rPr>
              <a:t>11</a:t>
            </a:r>
            <a:r>
              <a:rPr b="1" baseline="30000" lang="en">
                <a:solidFill>
                  <a:srgbClr val="9E9E9E"/>
                </a:solidFill>
                <a:latin typeface="Open Sans"/>
                <a:ea typeface="Open Sans"/>
                <a:cs typeface="Open Sans"/>
                <a:sym typeface="Open Sans"/>
              </a:rPr>
              <a:t>]</a:t>
            </a:r>
            <a:r>
              <a:rPr lang="en" sz="1200">
                <a:solidFill>
                  <a:srgbClr val="9E9E9E"/>
                </a:solidFill>
                <a:latin typeface="Open Sans"/>
                <a:ea typeface="Open Sans"/>
                <a:cs typeface="Open Sans"/>
                <a:sym typeface="Open Sans"/>
              </a:rPr>
              <a:t> (phase 2, n=437)</a:t>
            </a:r>
            <a:endParaRPr sz="1200">
              <a:solidFill>
                <a:srgbClr val="9E9E9E"/>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P</a:t>
            </a:r>
            <a:r>
              <a:rPr lang="en" sz="1200">
                <a:solidFill>
                  <a:srgbClr val="1A1A1A"/>
                </a:solidFill>
                <a:latin typeface="Open Sans"/>
                <a:ea typeface="Open Sans"/>
                <a:cs typeface="Open Sans"/>
                <a:sym typeface="Open Sans"/>
              </a:rPr>
              <a:t>: </a:t>
            </a:r>
            <a:r>
              <a:rPr lang="en" sz="1200">
                <a:solidFill>
                  <a:schemeClr val="dk2"/>
                </a:solidFill>
                <a:latin typeface="Open Sans"/>
                <a:ea typeface="Open Sans"/>
                <a:cs typeface="Open Sans"/>
                <a:sym typeface="Open Sans"/>
              </a:rPr>
              <a:t>Recurrent </a:t>
            </a:r>
            <a:r>
              <a:rPr lang="en" sz="1200">
                <a:solidFill>
                  <a:srgbClr val="2F5AA2"/>
                </a:solidFill>
                <a:latin typeface="Open Sans"/>
                <a:ea typeface="Open Sans"/>
                <a:cs typeface="Open Sans"/>
                <a:sym typeface="Open Sans"/>
              </a:rPr>
              <a:t>genital </a:t>
            </a:r>
            <a:r>
              <a:rPr lang="en" sz="1200">
                <a:solidFill>
                  <a:srgbClr val="1A1A1A"/>
                </a:solidFill>
                <a:latin typeface="Open Sans"/>
                <a:ea typeface="Open Sans"/>
                <a:cs typeface="Open Sans"/>
                <a:sym typeface="Open Sans"/>
              </a:rPr>
              <a:t>HSV (</a:t>
            </a:r>
            <a:r>
              <a:rPr lang="en" sz="1200" u="sng">
                <a:solidFill>
                  <a:srgbClr val="1A1A1A"/>
                </a:solidFill>
                <a:latin typeface="Open Sans"/>
                <a:ea typeface="Open Sans"/>
                <a:cs typeface="Open Sans"/>
                <a:sym typeface="Open Sans"/>
              </a:rPr>
              <a:t>&gt;</a:t>
            </a:r>
            <a:r>
              <a:rPr lang="en" sz="1200">
                <a:solidFill>
                  <a:srgbClr val="1A1A1A"/>
                </a:solidFill>
                <a:latin typeface="Open Sans"/>
                <a:ea typeface="Open Sans"/>
                <a:cs typeface="Open Sans"/>
                <a:sym typeface="Open Sans"/>
              </a:rPr>
              <a:t>4 per year)</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I</a:t>
            </a:r>
            <a:r>
              <a:rPr lang="en" sz="1200">
                <a:solidFill>
                  <a:srgbClr val="1A1A1A"/>
                </a:solidFill>
                <a:latin typeface="Open Sans"/>
                <a:ea typeface="Open Sans"/>
                <a:cs typeface="Open Sans"/>
                <a:sym typeface="Open Sans"/>
              </a:rPr>
              <a:t>: Amenamevir </a:t>
            </a:r>
            <a:r>
              <a:rPr lang="en" sz="1000">
                <a:solidFill>
                  <a:schemeClr val="dk2"/>
                </a:solidFill>
                <a:latin typeface="Open Sans"/>
                <a:ea typeface="Open Sans"/>
                <a:cs typeface="Open Sans"/>
                <a:sym typeface="Open Sans"/>
              </a:rPr>
              <a:t>(</a:t>
            </a:r>
            <a:r>
              <a:rPr lang="en" sz="1100">
                <a:solidFill>
                  <a:srgbClr val="2F5AA2"/>
                </a:solidFill>
                <a:latin typeface="Open Sans"/>
                <a:ea typeface="Open Sans"/>
                <a:cs typeface="Open Sans"/>
                <a:sym typeface="Open Sans"/>
              </a:rPr>
              <a:t>@time of prodrome</a:t>
            </a:r>
            <a:r>
              <a:rPr lang="en" sz="1000">
                <a:solidFill>
                  <a:schemeClr val="dk2"/>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C</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Placebo</a:t>
            </a:r>
            <a:r>
              <a:rPr lang="en" sz="1200">
                <a:solidFill>
                  <a:schemeClr val="dk2"/>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or</a:t>
            </a:r>
            <a:r>
              <a:rPr lang="en" sz="1200">
                <a:solidFill>
                  <a:srgbClr val="DF382C"/>
                </a:solidFill>
                <a:latin typeface="Open Sans"/>
                <a:ea typeface="Open Sans"/>
                <a:cs typeface="Open Sans"/>
                <a:sym typeface="Open Sans"/>
              </a:rPr>
              <a:t> </a:t>
            </a:r>
            <a:r>
              <a:rPr b="1" lang="en" sz="1200">
                <a:solidFill>
                  <a:srgbClr val="356635"/>
                </a:solidFill>
                <a:latin typeface="Open Sans"/>
                <a:ea typeface="Open Sans"/>
                <a:cs typeface="Open Sans"/>
                <a:sym typeface="Open Sans"/>
              </a:rPr>
              <a:t>Valtrex</a:t>
            </a:r>
            <a:r>
              <a:rPr lang="en" sz="1200">
                <a:solidFill>
                  <a:srgbClr val="356635"/>
                </a:solidFill>
                <a:latin typeface="Open Sans"/>
                <a:ea typeface="Open Sans"/>
                <a:cs typeface="Open Sans"/>
                <a:sym typeface="Open Sans"/>
              </a:rPr>
              <a:t> </a:t>
            </a:r>
            <a:r>
              <a:rPr lang="en" sz="1200">
                <a:solidFill>
                  <a:srgbClr val="858585"/>
                </a:solidFill>
                <a:latin typeface="Open Sans"/>
                <a:ea typeface="Open Sans"/>
                <a:cs typeface="Open Sans"/>
                <a:sym typeface="Open Sans"/>
              </a:rPr>
              <a:t>x 3 days</a:t>
            </a:r>
            <a:endParaRPr b="1" sz="1200">
              <a:solidFill>
                <a:srgbClr val="858585"/>
              </a:solidFill>
              <a:latin typeface="Open Sans"/>
              <a:ea typeface="Open Sans"/>
              <a:cs typeface="Open Sans"/>
              <a:sym typeface="Open Sans"/>
            </a:endParaRPr>
          </a:p>
          <a:p>
            <a:pPr indent="0" lvl="0" marL="0" rtl="0" algn="l">
              <a:spcBef>
                <a:spcPts val="0"/>
              </a:spcBef>
              <a:spcAft>
                <a:spcPts val="0"/>
              </a:spcAft>
              <a:buNone/>
            </a:pPr>
            <a:r>
              <a:rPr b="1" lang="en" sz="1200">
                <a:solidFill>
                  <a:srgbClr val="2F5AA2"/>
                </a:solidFill>
                <a:latin typeface="PT Serif"/>
                <a:ea typeface="PT Serif"/>
                <a:cs typeface="PT Serif"/>
                <a:sym typeface="PT Serif"/>
              </a:rPr>
              <a:t>O</a:t>
            </a:r>
            <a:r>
              <a:rPr lang="en" sz="1200">
                <a:solidFill>
                  <a:srgbClr val="1A1A1A"/>
                </a:solidFill>
                <a:latin typeface="Open Sans"/>
                <a:ea typeface="Open Sans"/>
                <a:cs typeface="Open Sans"/>
                <a:sym typeface="Open Sans"/>
              </a:rPr>
              <a:t>: </a:t>
            </a:r>
            <a:r>
              <a:rPr b="1" lang="en" sz="1200">
                <a:solidFill>
                  <a:schemeClr val="dk2"/>
                </a:solidFill>
                <a:latin typeface="Open Sans"/>
                <a:ea typeface="Open Sans"/>
                <a:cs typeface="Open Sans"/>
                <a:sym typeface="Open Sans"/>
              </a:rPr>
              <a:t>Time to lesion healing</a:t>
            </a:r>
            <a:endParaRPr b="1" sz="1200">
              <a:solidFill>
                <a:schemeClr val="dk2"/>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Better than placebo</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No better than Valtrex</a:t>
            </a:r>
            <a:endParaRPr sz="1200">
              <a:solidFill>
                <a:srgbClr val="1A1A1A"/>
              </a:solidFill>
              <a:latin typeface="Open Sans"/>
              <a:ea typeface="Open Sans"/>
              <a:cs typeface="Open Sans"/>
              <a:sym typeface="Open Sans"/>
            </a:endParaRPr>
          </a:p>
          <a:p>
            <a:pPr indent="0" lvl="0" marL="0" rtl="0" algn="ctr">
              <a:spcBef>
                <a:spcPts val="0"/>
              </a:spcBef>
              <a:spcAft>
                <a:spcPts val="0"/>
              </a:spcAft>
              <a:buNone/>
            </a:pPr>
            <a:r>
              <a:rPr i="1" lang="en" sz="1200">
                <a:solidFill>
                  <a:srgbClr val="858585"/>
                </a:solidFill>
                <a:latin typeface="Open Sans"/>
                <a:ea typeface="Open Sans"/>
                <a:cs typeface="Open Sans"/>
                <a:sym typeface="Open Sans"/>
              </a:rPr>
              <a:t>Similar adverse events</a:t>
            </a:r>
            <a:endParaRPr sz="1200">
              <a:solidFill>
                <a:srgbClr val="858585"/>
              </a:solidFill>
              <a:latin typeface="Open Sans"/>
              <a:ea typeface="Open Sans"/>
              <a:cs typeface="Open Sans"/>
              <a:sym typeface="Open Sans"/>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3" name="Shape 4303"/>
        <p:cNvGrpSpPr/>
        <p:nvPr/>
      </p:nvGrpSpPr>
      <p:grpSpPr>
        <a:xfrm>
          <a:off x="0" y="0"/>
          <a:ext cx="0" cy="0"/>
          <a:chOff x="0" y="0"/>
          <a:chExt cx="0" cy="0"/>
        </a:xfrm>
      </p:grpSpPr>
      <p:sp>
        <p:nvSpPr>
          <p:cNvPr id="4304" name="Google Shape;4304;p178"/>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would RFK do?</a:t>
            </a:r>
            <a:endParaRPr/>
          </a:p>
        </p:txBody>
      </p:sp>
      <p:sp>
        <p:nvSpPr>
          <p:cNvPr id="4305" name="Google Shape;4305;p178"/>
          <p:cNvSpPr txBox="1"/>
          <p:nvPr>
            <p:ph idx="2" type="body"/>
          </p:nvPr>
        </p:nvSpPr>
        <p:spPr>
          <a:xfrm>
            <a:off x="4929825" y="1352625"/>
            <a:ext cx="3884400" cy="3025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b="1" lang="en"/>
              <a:t>β-Glucan</a:t>
            </a:r>
            <a:r>
              <a:rPr lang="en"/>
              <a:t> from </a:t>
            </a:r>
            <a:r>
              <a:rPr b="1" i="1" lang="en">
                <a:solidFill>
                  <a:schemeClr val="accent3"/>
                </a:solidFill>
              </a:rPr>
              <a:t>Pleurotus ostreatus</a:t>
            </a:r>
            <a:endParaRPr b="1" i="1">
              <a:solidFill>
                <a:schemeClr val="accent3"/>
              </a:solidFill>
            </a:endParaRPr>
          </a:p>
          <a:p>
            <a:pPr indent="-298450" lvl="1" marL="914400" rtl="0" algn="l">
              <a:spcBef>
                <a:spcPts val="0"/>
              </a:spcBef>
              <a:spcAft>
                <a:spcPts val="0"/>
              </a:spcAft>
              <a:buSzPts val="1100"/>
              <a:buChar char="○"/>
            </a:pPr>
            <a:r>
              <a:rPr lang="en"/>
              <a:t>Versus placebo</a:t>
            </a:r>
            <a:endParaRPr b="1"/>
          </a:p>
          <a:p>
            <a:pPr indent="-311150" lvl="0" marL="457200" rtl="0" algn="l">
              <a:spcBef>
                <a:spcPts val="0"/>
              </a:spcBef>
              <a:spcAft>
                <a:spcPts val="0"/>
              </a:spcAft>
              <a:buSzPts val="1300"/>
              <a:buChar char="●"/>
            </a:pPr>
            <a:r>
              <a:rPr b="1" lang="en"/>
              <a:t>Topical </a:t>
            </a:r>
            <a:r>
              <a:rPr b="1" lang="en">
                <a:solidFill>
                  <a:schemeClr val="accent3"/>
                </a:solidFill>
              </a:rPr>
              <a:t>olive leaf extract</a:t>
            </a:r>
            <a:r>
              <a:rPr lang="en"/>
              <a:t> </a:t>
            </a:r>
            <a:endParaRPr/>
          </a:p>
          <a:p>
            <a:pPr indent="-298450" lvl="1" marL="914400" rtl="0" algn="l">
              <a:spcBef>
                <a:spcPts val="0"/>
              </a:spcBef>
              <a:spcAft>
                <a:spcPts val="0"/>
              </a:spcAft>
              <a:buSzPts val="1100"/>
              <a:buChar char="○"/>
            </a:pPr>
            <a:r>
              <a:rPr lang="en"/>
              <a:t>Versus topical acyclovir</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solidFill>
                  <a:srgbClr val="858585"/>
                </a:solidFill>
              </a:rPr>
              <a:t>The introductions say </a:t>
            </a:r>
            <a:r>
              <a:rPr b="1" lang="en">
                <a:solidFill>
                  <a:srgbClr val="858585"/>
                </a:solidFill>
              </a:rPr>
              <a:t>both </a:t>
            </a:r>
            <a:r>
              <a:rPr b="1" lang="en">
                <a:solidFill>
                  <a:srgbClr val="858585"/>
                </a:solidFill>
              </a:rPr>
              <a:t>of these agents</a:t>
            </a:r>
            <a:r>
              <a:rPr lang="en">
                <a:solidFill>
                  <a:srgbClr val="858585"/>
                </a:solidFill>
              </a:rPr>
              <a:t> are also </a:t>
            </a:r>
            <a:r>
              <a:rPr b="1" lang="en">
                <a:solidFill>
                  <a:srgbClr val="858585"/>
                </a:solidFill>
              </a:rPr>
              <a:t>active against HIV</a:t>
            </a:r>
            <a:r>
              <a:rPr lang="en">
                <a:solidFill>
                  <a:srgbClr val="858585"/>
                </a:solidFill>
              </a:rPr>
              <a:t> </a:t>
            </a:r>
            <a:r>
              <a:rPr i="1" lang="en">
                <a:solidFill>
                  <a:srgbClr val="858585"/>
                </a:solidFill>
              </a:rPr>
              <a:t>in vitro</a:t>
            </a:r>
            <a:endParaRPr>
              <a:solidFill>
                <a:srgbClr val="858585"/>
              </a:solidFill>
            </a:endParaRPr>
          </a:p>
          <a:p>
            <a:pPr indent="457200" lvl="0" marL="0" rtl="0" algn="l">
              <a:spcBef>
                <a:spcPts val="0"/>
              </a:spcBef>
              <a:spcAft>
                <a:spcPts val="1200"/>
              </a:spcAft>
              <a:buNone/>
            </a:pPr>
            <a:r>
              <a:rPr lang="en">
                <a:solidFill>
                  <a:srgbClr val="858585"/>
                </a:solidFill>
              </a:rPr>
              <a:t>Move over, Biktarvy!</a:t>
            </a:r>
            <a:endParaRPr>
              <a:solidFill>
                <a:srgbClr val="858585"/>
              </a:solidFill>
            </a:endParaRPr>
          </a:p>
        </p:txBody>
      </p:sp>
      <p:sp>
        <p:nvSpPr>
          <p:cNvPr id="4306" name="Google Shape;4306;p178"/>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RCT of </a:t>
            </a:r>
            <a:r>
              <a:rPr lang="en"/>
              <a:t>“natural” treatments</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0" name="Shape 4310"/>
        <p:cNvGrpSpPr/>
        <p:nvPr/>
      </p:nvGrpSpPr>
      <p:grpSpPr>
        <a:xfrm>
          <a:off x="0" y="0"/>
          <a:ext cx="0" cy="0"/>
          <a:chOff x="0" y="0"/>
          <a:chExt cx="0" cy="0"/>
        </a:xfrm>
      </p:grpSpPr>
      <p:sp>
        <p:nvSpPr>
          <p:cNvPr id="4311" name="Google Shape;4311;p179"/>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Urbancikova et al </a:t>
            </a:r>
            <a:r>
              <a:rPr lang="en"/>
              <a:t>[</a:t>
            </a:r>
            <a:r>
              <a:rPr lang="en">
                <a:solidFill>
                  <a:schemeClr val="hlink"/>
                </a:solidFill>
                <a:uFill>
                  <a:noFill/>
                </a:uFill>
                <a:hlinkClick r:id="rId3"/>
              </a:rPr>
              <a:t>15</a:t>
            </a:r>
            <a:r>
              <a:rPr lang="en"/>
              <a:t>] </a:t>
            </a:r>
            <a:r>
              <a:rPr b="0" lang="en" sz="1711">
                <a:latin typeface="Open Sans Light"/>
                <a:ea typeface="Open Sans Light"/>
                <a:cs typeface="Open Sans Light"/>
                <a:sym typeface="Open Sans Light"/>
              </a:rPr>
              <a:t>(Evid Based Complement Alternat Med, 2020)</a:t>
            </a:r>
            <a:endParaRPr b="0" sz="1711">
              <a:latin typeface="Open Sans Light"/>
              <a:ea typeface="Open Sans Light"/>
              <a:cs typeface="Open Sans Light"/>
              <a:sym typeface="Open Sans Light"/>
            </a:endParaRPr>
          </a:p>
        </p:txBody>
      </p:sp>
      <p:sp>
        <p:nvSpPr>
          <p:cNvPr id="4312" name="Google Shape;4312;p179"/>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Randomized, multi-center, double blind, placebo controlled study looking at </a:t>
            </a:r>
            <a:r>
              <a:rPr b="1" lang="en">
                <a:solidFill>
                  <a:srgbClr val="DF382C"/>
                </a:solidFill>
              </a:rPr>
              <a:t>pleuran </a:t>
            </a:r>
            <a:r>
              <a:rPr lang="en"/>
              <a:t>(insoluble β-1,3/1,6-D-glucan isolated from </a:t>
            </a:r>
            <a:r>
              <a:rPr i="1" lang="en"/>
              <a:t>Pleurotus ostreatus</a:t>
            </a:r>
            <a:r>
              <a:rPr lang="en"/>
              <a:t>)</a:t>
            </a:r>
            <a:endParaRPr/>
          </a:p>
          <a:p>
            <a:pPr indent="-311150" lvl="0" marL="457200" rtl="0" algn="l">
              <a:spcBef>
                <a:spcPts val="1200"/>
              </a:spcBef>
              <a:spcAft>
                <a:spcPts val="0"/>
              </a:spcAft>
              <a:buSzPts val="1300"/>
              <a:buChar char="●"/>
            </a:pPr>
            <a:r>
              <a:rPr lang="en"/>
              <a:t>Adults &amp; kiddos (&gt; 6 y/o) with orolabial HSV</a:t>
            </a:r>
            <a:endParaRPr/>
          </a:p>
          <a:p>
            <a:pPr indent="-298450" lvl="1" marL="914400" rtl="0" algn="l">
              <a:spcBef>
                <a:spcPts val="0"/>
              </a:spcBef>
              <a:spcAft>
                <a:spcPts val="0"/>
              </a:spcAft>
              <a:buSzPts val="1100"/>
              <a:buChar char="○"/>
            </a:pPr>
            <a:r>
              <a:rPr lang="en">
                <a:solidFill>
                  <a:srgbClr val="DF382C"/>
                </a:solidFill>
              </a:rPr>
              <a:t>Excluded</a:t>
            </a:r>
            <a:r>
              <a:rPr lang="en">
                <a:solidFill>
                  <a:srgbClr val="DF382C"/>
                </a:solidFill>
              </a:rPr>
              <a:t> </a:t>
            </a:r>
            <a:r>
              <a:rPr lang="en"/>
              <a:t>those who got </a:t>
            </a:r>
            <a:r>
              <a:rPr lang="en">
                <a:solidFill>
                  <a:srgbClr val="DF382C"/>
                </a:solidFill>
              </a:rPr>
              <a:t>systemic </a:t>
            </a:r>
            <a:r>
              <a:rPr lang="en"/>
              <a:t>antivirals</a:t>
            </a:r>
            <a:endParaRPr/>
          </a:p>
          <a:p>
            <a:pPr indent="-298450" lvl="1" marL="914400" rtl="0" algn="l">
              <a:spcBef>
                <a:spcPts val="0"/>
              </a:spcBef>
              <a:spcAft>
                <a:spcPts val="0"/>
              </a:spcAft>
              <a:buSzPts val="1100"/>
              <a:buChar char="○"/>
            </a:pPr>
            <a:r>
              <a:rPr lang="en"/>
              <a:t>Still </a:t>
            </a:r>
            <a:r>
              <a:rPr b="1" lang="en"/>
              <a:t>could receive</a:t>
            </a:r>
            <a:r>
              <a:rPr lang="en"/>
              <a:t> standard of care (</a:t>
            </a:r>
            <a:r>
              <a:rPr b="1" lang="en"/>
              <a:t>including </a:t>
            </a:r>
            <a:r>
              <a:rPr b="1" lang="en">
                <a:solidFill>
                  <a:srgbClr val="896110"/>
                </a:solidFill>
              </a:rPr>
              <a:t>topical antivirals</a:t>
            </a:r>
            <a:r>
              <a:rPr lang="en"/>
              <a:t>)</a:t>
            </a:r>
            <a:endParaRPr/>
          </a:p>
        </p:txBody>
      </p:sp>
      <p:pic>
        <p:nvPicPr>
          <p:cNvPr id="4313" name="Google Shape;4313;p179"/>
          <p:cNvPicPr preferRelativeResize="0"/>
          <p:nvPr/>
        </p:nvPicPr>
        <p:blipFill>
          <a:blip r:embed="rId4">
            <a:alphaModFix/>
          </a:blip>
          <a:stretch>
            <a:fillRect/>
          </a:stretch>
        </p:blipFill>
        <p:spPr>
          <a:xfrm>
            <a:off x="6120300" y="2693050"/>
            <a:ext cx="3023700" cy="2015800"/>
          </a:xfrm>
          <a:prstGeom prst="rect">
            <a:avLst/>
          </a:prstGeom>
          <a:noFill/>
          <a:ln>
            <a:noFill/>
          </a:ln>
        </p:spPr>
      </p:pic>
      <p:sp>
        <p:nvSpPr>
          <p:cNvPr id="4314" name="Google Shape;4314;p179"/>
          <p:cNvSpPr/>
          <p:nvPr/>
        </p:nvSpPr>
        <p:spPr>
          <a:xfrm>
            <a:off x="6120700" y="4708850"/>
            <a:ext cx="3023700" cy="43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300">
                <a:latin typeface="Open Sans"/>
                <a:ea typeface="Open Sans"/>
                <a:cs typeface="Open Sans"/>
                <a:sym typeface="Open Sans"/>
              </a:rPr>
              <a:t>Pleurotus ostreatus</a:t>
            </a:r>
            <a:r>
              <a:rPr lang="en" sz="1300">
                <a:latin typeface="Open Sans"/>
                <a:ea typeface="Open Sans"/>
                <a:cs typeface="Open Sans"/>
                <a:sym typeface="Open Sans"/>
              </a:rPr>
              <a:t> AKA “</a:t>
            </a:r>
            <a:r>
              <a:rPr b="1" lang="en" sz="1300">
                <a:solidFill>
                  <a:srgbClr val="2F5AA2"/>
                </a:solidFill>
                <a:latin typeface="Open Sans"/>
                <a:ea typeface="Open Sans"/>
                <a:cs typeface="Open Sans"/>
                <a:sym typeface="Open Sans"/>
              </a:rPr>
              <a:t>oyster mushrooms</a:t>
            </a:r>
            <a:r>
              <a:rPr lang="en" sz="1300">
                <a:latin typeface="Open Sans"/>
                <a:ea typeface="Open Sans"/>
                <a:cs typeface="Open Sans"/>
                <a:sym typeface="Open Sans"/>
              </a:rPr>
              <a:t>” (Earth.com)</a:t>
            </a:r>
            <a:endParaRPr sz="1300">
              <a:latin typeface="Open Sans"/>
              <a:ea typeface="Open Sans"/>
              <a:cs typeface="Open Sans"/>
              <a:sym typeface="Open Sans"/>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8" name="Shape 4318"/>
        <p:cNvGrpSpPr/>
        <p:nvPr/>
      </p:nvGrpSpPr>
      <p:grpSpPr>
        <a:xfrm>
          <a:off x="0" y="0"/>
          <a:ext cx="0" cy="0"/>
          <a:chOff x="0" y="0"/>
          <a:chExt cx="0" cy="0"/>
        </a:xfrm>
      </p:grpSpPr>
      <p:sp>
        <p:nvSpPr>
          <p:cNvPr id="4319" name="Google Shape;4319;p180"/>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Urbancikova et al [</a:t>
            </a:r>
            <a:r>
              <a:rPr lang="en">
                <a:solidFill>
                  <a:schemeClr val="hlink"/>
                </a:solidFill>
                <a:uFill>
                  <a:noFill/>
                </a:uFill>
                <a:hlinkClick r:id="rId3"/>
              </a:rPr>
              <a:t>15</a:t>
            </a:r>
            <a:r>
              <a:rPr lang="en"/>
              <a:t>] </a:t>
            </a:r>
            <a:r>
              <a:rPr b="0" lang="en" sz="1711">
                <a:latin typeface="Open Sans Light"/>
                <a:ea typeface="Open Sans Light"/>
                <a:cs typeface="Open Sans Light"/>
                <a:sym typeface="Open Sans Light"/>
              </a:rPr>
              <a:t>(Evid Based Complement Alternat Med, 2020)</a:t>
            </a:r>
            <a:endParaRPr b="0" sz="1711">
              <a:latin typeface="Open Sans Light"/>
              <a:ea typeface="Open Sans Light"/>
              <a:cs typeface="Open Sans Light"/>
              <a:sym typeface="Open Sans Light"/>
            </a:endParaRPr>
          </a:p>
        </p:txBody>
      </p:sp>
      <p:sp>
        <p:nvSpPr>
          <p:cNvPr id="4320" name="Google Shape;4320;p180"/>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R</a:t>
            </a:r>
            <a:r>
              <a:rPr lang="en">
                <a:solidFill>
                  <a:srgbClr val="858585"/>
                </a:solidFill>
              </a:rPr>
              <a:t>andomized, multi-center, double blind, placebo controlled study looking at </a:t>
            </a:r>
            <a:r>
              <a:rPr b="1" lang="en">
                <a:solidFill>
                  <a:srgbClr val="858585"/>
                </a:solidFill>
              </a:rPr>
              <a:t>pleuran </a:t>
            </a:r>
            <a:r>
              <a:rPr lang="en">
                <a:solidFill>
                  <a:srgbClr val="858585"/>
                </a:solidFill>
              </a:rPr>
              <a:t>(insoluble β-1,3/1,6-D-glucan isolated from </a:t>
            </a:r>
            <a:r>
              <a:rPr i="1" lang="en">
                <a:solidFill>
                  <a:srgbClr val="858585"/>
                </a:solidFill>
              </a:rPr>
              <a:t>Pleurotus ostreatus</a:t>
            </a:r>
            <a:r>
              <a:rPr lang="en">
                <a:solidFill>
                  <a:srgbClr val="858585"/>
                </a:solidFill>
              </a:rPr>
              <a:t>)</a:t>
            </a:r>
            <a:endParaRPr>
              <a:solidFill>
                <a:srgbClr val="858585"/>
              </a:solidFill>
            </a:endParaRPr>
          </a:p>
          <a:p>
            <a:pPr indent="-311150" lvl="0" marL="457200" rtl="0" algn="l">
              <a:spcBef>
                <a:spcPts val="1200"/>
              </a:spcBef>
              <a:spcAft>
                <a:spcPts val="0"/>
              </a:spcAft>
              <a:buClr>
                <a:srgbClr val="858585"/>
              </a:buClr>
              <a:buSzPts val="1300"/>
              <a:buChar char="●"/>
            </a:pPr>
            <a:r>
              <a:rPr lang="en">
                <a:solidFill>
                  <a:srgbClr val="858585"/>
                </a:solidFill>
              </a:rPr>
              <a:t>Adults &amp; kiddos (&gt; 6 y/o) with orolabial HSV</a:t>
            </a:r>
            <a:endParaRPr>
              <a:solidFill>
                <a:srgbClr val="858585"/>
              </a:solidFill>
            </a:endParaRPr>
          </a:p>
          <a:p>
            <a:pPr indent="-298450" lvl="1" marL="914400" rtl="0" algn="l">
              <a:spcBef>
                <a:spcPts val="0"/>
              </a:spcBef>
              <a:spcAft>
                <a:spcPts val="0"/>
              </a:spcAft>
              <a:buClr>
                <a:srgbClr val="858585"/>
              </a:buClr>
              <a:buSzPts val="1100"/>
              <a:buChar char="○"/>
            </a:pPr>
            <a:r>
              <a:rPr lang="en">
                <a:solidFill>
                  <a:srgbClr val="858585"/>
                </a:solidFill>
              </a:rPr>
              <a:t>Excluded those who got systemic antivirals</a:t>
            </a:r>
            <a:endParaRPr>
              <a:solidFill>
                <a:srgbClr val="858585"/>
              </a:solidFill>
            </a:endParaRPr>
          </a:p>
          <a:p>
            <a:pPr indent="-298450" lvl="1" marL="914400" rtl="0" algn="l">
              <a:spcBef>
                <a:spcPts val="0"/>
              </a:spcBef>
              <a:spcAft>
                <a:spcPts val="0"/>
              </a:spcAft>
              <a:buClr>
                <a:srgbClr val="858585"/>
              </a:buClr>
              <a:buSzPts val="1100"/>
              <a:buChar char="○"/>
            </a:pPr>
            <a:r>
              <a:rPr lang="en">
                <a:solidFill>
                  <a:srgbClr val="858585"/>
                </a:solidFill>
              </a:rPr>
              <a:t>Still </a:t>
            </a:r>
            <a:r>
              <a:rPr b="1" lang="en">
                <a:solidFill>
                  <a:srgbClr val="858585"/>
                </a:solidFill>
              </a:rPr>
              <a:t>could receive</a:t>
            </a:r>
            <a:r>
              <a:rPr lang="en">
                <a:solidFill>
                  <a:srgbClr val="858585"/>
                </a:solidFill>
              </a:rPr>
              <a:t> standard of care (</a:t>
            </a:r>
            <a:r>
              <a:rPr b="1" lang="en">
                <a:solidFill>
                  <a:srgbClr val="858585"/>
                </a:solidFill>
              </a:rPr>
              <a:t>including topical antivirals</a:t>
            </a:r>
            <a:r>
              <a:rPr lang="en">
                <a:solidFill>
                  <a:srgbClr val="858585"/>
                </a:solidFill>
              </a:rPr>
              <a:t>)</a:t>
            </a:r>
            <a:endParaRPr>
              <a:solidFill>
                <a:srgbClr val="858585"/>
              </a:solidFill>
            </a:endParaRPr>
          </a:p>
          <a:p>
            <a:pPr indent="-311150" lvl="0" marL="457200" rtl="0" algn="l">
              <a:spcBef>
                <a:spcPts val="0"/>
              </a:spcBef>
              <a:spcAft>
                <a:spcPts val="0"/>
              </a:spcAft>
              <a:buSzPts val="1300"/>
              <a:buChar char="●"/>
            </a:pPr>
            <a:r>
              <a:rPr lang="en"/>
              <a:t>10 days of </a:t>
            </a:r>
            <a:r>
              <a:rPr b="1" lang="en"/>
              <a:t>treatment phase</a:t>
            </a:r>
            <a:endParaRPr b="1"/>
          </a:p>
          <a:p>
            <a:pPr indent="-298450" lvl="1" marL="914400" rtl="0" algn="l">
              <a:spcBef>
                <a:spcPts val="0"/>
              </a:spcBef>
              <a:spcAft>
                <a:spcPts val="0"/>
              </a:spcAft>
              <a:buSzPts val="1100"/>
              <a:buChar char="○"/>
            </a:pPr>
            <a:r>
              <a:rPr lang="en"/>
              <a:t>Daily v</a:t>
            </a:r>
            <a:r>
              <a:rPr lang="en"/>
              <a:t>itamin C + Zinc + </a:t>
            </a:r>
            <a:r>
              <a:rPr b="1" lang="en">
                <a:solidFill>
                  <a:srgbClr val="5253A3"/>
                </a:solidFill>
              </a:rPr>
              <a:t>300 mg pleuran</a:t>
            </a:r>
            <a:r>
              <a:rPr lang="en"/>
              <a:t> (n=49)</a:t>
            </a:r>
            <a:endParaRPr/>
          </a:p>
          <a:p>
            <a:pPr indent="-298450" lvl="1" marL="914400" rtl="0" algn="l">
              <a:spcBef>
                <a:spcPts val="0"/>
              </a:spcBef>
              <a:spcAft>
                <a:spcPts val="0"/>
              </a:spcAft>
              <a:buSzPts val="1100"/>
              <a:buChar char="○"/>
            </a:pPr>
            <a:r>
              <a:rPr lang="en"/>
              <a:t>Daily v</a:t>
            </a:r>
            <a:r>
              <a:rPr lang="en"/>
              <a:t>itamin C + Zinc (n=41)</a:t>
            </a:r>
            <a:endParaRPr/>
          </a:p>
          <a:p>
            <a:pPr indent="-311150" lvl="0" marL="457200" rtl="0" algn="l">
              <a:spcBef>
                <a:spcPts val="0"/>
              </a:spcBef>
              <a:spcAft>
                <a:spcPts val="0"/>
              </a:spcAft>
              <a:buSzPts val="1300"/>
              <a:buChar char="●"/>
            </a:pPr>
            <a:r>
              <a:rPr lang="en"/>
              <a:t>120 days of</a:t>
            </a:r>
            <a:r>
              <a:rPr b="1" lang="en"/>
              <a:t> preventive phase</a:t>
            </a:r>
            <a:endParaRPr b="1"/>
          </a:p>
          <a:p>
            <a:pPr indent="-298450" lvl="1" marL="914400" rtl="0" algn="l">
              <a:spcBef>
                <a:spcPts val="0"/>
              </a:spcBef>
              <a:spcAft>
                <a:spcPts val="0"/>
              </a:spcAft>
              <a:buSzPts val="1100"/>
              <a:buChar char="○"/>
            </a:pPr>
            <a:r>
              <a:rPr lang="en"/>
              <a:t>Daily v</a:t>
            </a:r>
            <a:r>
              <a:rPr lang="en"/>
              <a:t>itamin C + </a:t>
            </a:r>
            <a:r>
              <a:rPr b="1" lang="en">
                <a:solidFill>
                  <a:srgbClr val="5253A3"/>
                </a:solidFill>
              </a:rPr>
              <a:t>100 mg pleuran</a:t>
            </a:r>
            <a:endParaRPr b="1">
              <a:solidFill>
                <a:srgbClr val="5253A3"/>
              </a:solidFill>
            </a:endParaRPr>
          </a:p>
          <a:p>
            <a:pPr indent="-298450" lvl="1" marL="914400" rtl="0" algn="l">
              <a:spcBef>
                <a:spcPts val="0"/>
              </a:spcBef>
              <a:spcAft>
                <a:spcPts val="0"/>
              </a:spcAft>
              <a:buSzPts val="1100"/>
              <a:buChar char="○"/>
            </a:pPr>
            <a:r>
              <a:rPr lang="en"/>
              <a:t>Daily v</a:t>
            </a:r>
            <a:r>
              <a:rPr lang="en"/>
              <a:t>itamin C </a:t>
            </a:r>
            <a:endParaRPr/>
          </a:p>
        </p:txBody>
      </p:sp>
      <p:pic>
        <p:nvPicPr>
          <p:cNvPr id="4321" name="Google Shape;4321;p180"/>
          <p:cNvPicPr preferRelativeResize="0"/>
          <p:nvPr/>
        </p:nvPicPr>
        <p:blipFill>
          <a:blip r:embed="rId4">
            <a:alphaModFix/>
          </a:blip>
          <a:stretch>
            <a:fillRect/>
          </a:stretch>
        </p:blipFill>
        <p:spPr>
          <a:xfrm>
            <a:off x="6120300" y="2693050"/>
            <a:ext cx="3023700" cy="2015800"/>
          </a:xfrm>
          <a:prstGeom prst="rect">
            <a:avLst/>
          </a:prstGeom>
          <a:noFill/>
          <a:ln>
            <a:noFill/>
          </a:ln>
        </p:spPr>
      </p:pic>
      <p:sp>
        <p:nvSpPr>
          <p:cNvPr id="4322" name="Google Shape;4322;p180"/>
          <p:cNvSpPr/>
          <p:nvPr/>
        </p:nvSpPr>
        <p:spPr>
          <a:xfrm>
            <a:off x="6120700" y="4708850"/>
            <a:ext cx="3023700" cy="43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300">
                <a:latin typeface="Open Sans"/>
                <a:ea typeface="Open Sans"/>
                <a:cs typeface="Open Sans"/>
                <a:sym typeface="Open Sans"/>
              </a:rPr>
              <a:t>Pleurotus ostreatus</a:t>
            </a:r>
            <a:r>
              <a:rPr lang="en" sz="1300">
                <a:latin typeface="Open Sans"/>
                <a:ea typeface="Open Sans"/>
                <a:cs typeface="Open Sans"/>
                <a:sym typeface="Open Sans"/>
              </a:rPr>
              <a:t> AKA “</a:t>
            </a:r>
            <a:r>
              <a:rPr b="1" lang="en" sz="1300">
                <a:solidFill>
                  <a:srgbClr val="2F5AA2"/>
                </a:solidFill>
                <a:latin typeface="Open Sans"/>
                <a:ea typeface="Open Sans"/>
                <a:cs typeface="Open Sans"/>
                <a:sym typeface="Open Sans"/>
              </a:rPr>
              <a:t>oyster mushrooms</a:t>
            </a:r>
            <a:r>
              <a:rPr lang="en" sz="1300">
                <a:latin typeface="Open Sans"/>
                <a:ea typeface="Open Sans"/>
                <a:cs typeface="Open Sans"/>
                <a:sym typeface="Open Sans"/>
              </a:rPr>
              <a:t>” (Earth.com)</a:t>
            </a:r>
            <a:endParaRPr sz="1300">
              <a:latin typeface="Open Sans"/>
              <a:ea typeface="Open Sans"/>
              <a:cs typeface="Open Sans"/>
              <a:sym typeface="Open Sans"/>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6" name="Shape 4326"/>
        <p:cNvGrpSpPr/>
        <p:nvPr/>
      </p:nvGrpSpPr>
      <p:grpSpPr>
        <a:xfrm>
          <a:off x="0" y="0"/>
          <a:ext cx="0" cy="0"/>
          <a:chOff x="0" y="0"/>
          <a:chExt cx="0" cy="0"/>
        </a:xfrm>
      </p:grpSpPr>
      <p:sp>
        <p:nvSpPr>
          <p:cNvPr id="4327" name="Google Shape;4327;p18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Urbancikova et al [</a:t>
            </a:r>
            <a:r>
              <a:rPr lang="en">
                <a:solidFill>
                  <a:schemeClr val="hlink"/>
                </a:solidFill>
                <a:uFill>
                  <a:noFill/>
                </a:uFill>
                <a:hlinkClick r:id="rId3"/>
              </a:rPr>
              <a:t>15</a:t>
            </a:r>
            <a:r>
              <a:rPr lang="en"/>
              <a:t>] </a:t>
            </a:r>
            <a:r>
              <a:rPr b="0" lang="en" sz="1711">
                <a:latin typeface="Open Sans Light"/>
                <a:ea typeface="Open Sans Light"/>
                <a:cs typeface="Open Sans Light"/>
                <a:sym typeface="Open Sans Light"/>
              </a:rPr>
              <a:t>(Evid Based Complement Alternat Med, 2020)</a:t>
            </a:r>
            <a:endParaRPr b="0" sz="1711">
              <a:latin typeface="Open Sans Light"/>
              <a:ea typeface="Open Sans Light"/>
              <a:cs typeface="Open Sans Light"/>
              <a:sym typeface="Open Sans Light"/>
            </a:endParaRPr>
          </a:p>
        </p:txBody>
      </p:sp>
      <p:sp>
        <p:nvSpPr>
          <p:cNvPr id="4328" name="Google Shape;4328;p181"/>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5253A3"/>
                </a:solidFill>
              </a:rPr>
              <a:t>Active group</a:t>
            </a:r>
            <a:r>
              <a:rPr lang="en"/>
              <a:t> had </a:t>
            </a:r>
            <a:r>
              <a:rPr b="1" lang="en"/>
              <a:t>shorter duration of symptoms</a:t>
            </a:r>
            <a:r>
              <a:rPr lang="en"/>
              <a:t> (</a:t>
            </a:r>
            <a:r>
              <a:rPr b="1" lang="en">
                <a:solidFill>
                  <a:srgbClr val="5253A3"/>
                </a:solidFill>
              </a:rPr>
              <a:t>11.0 days</a:t>
            </a:r>
            <a:r>
              <a:rPr lang="en"/>
              <a:t>) compared to </a:t>
            </a:r>
            <a:r>
              <a:rPr b="1" lang="en">
                <a:solidFill>
                  <a:srgbClr val="EF4325"/>
                </a:solidFill>
              </a:rPr>
              <a:t>placebo </a:t>
            </a:r>
            <a:r>
              <a:rPr lang="en"/>
              <a:t>(</a:t>
            </a:r>
            <a:r>
              <a:rPr b="1" lang="en">
                <a:solidFill>
                  <a:srgbClr val="EF4325"/>
                </a:solidFill>
              </a:rPr>
              <a:t>12.2 days</a:t>
            </a:r>
            <a:r>
              <a:rPr lang="en"/>
              <a:t>, p=0.046)</a:t>
            </a:r>
            <a:endParaRPr/>
          </a:p>
          <a:p>
            <a:pPr indent="-311150" lvl="0" marL="457200" rtl="0" algn="l">
              <a:spcBef>
                <a:spcPts val="0"/>
              </a:spcBef>
              <a:spcAft>
                <a:spcPts val="0"/>
              </a:spcAft>
              <a:buSzPts val="1300"/>
              <a:buChar char="●"/>
            </a:pPr>
            <a:r>
              <a:rPr lang="en"/>
              <a:t>This is a larger effect size than the amenamevir placebo trials…</a:t>
            </a:r>
            <a:endParaRPr/>
          </a:p>
        </p:txBody>
      </p:sp>
      <p:pic>
        <p:nvPicPr>
          <p:cNvPr id="4329" name="Google Shape;4329;p181"/>
          <p:cNvPicPr preferRelativeResize="0"/>
          <p:nvPr/>
        </p:nvPicPr>
        <p:blipFill>
          <a:blip r:embed="rId4">
            <a:alphaModFix/>
          </a:blip>
          <a:stretch>
            <a:fillRect/>
          </a:stretch>
        </p:blipFill>
        <p:spPr>
          <a:xfrm>
            <a:off x="6120300" y="2693050"/>
            <a:ext cx="3023700" cy="2015800"/>
          </a:xfrm>
          <a:prstGeom prst="rect">
            <a:avLst/>
          </a:prstGeom>
          <a:noFill/>
          <a:ln>
            <a:noFill/>
          </a:ln>
        </p:spPr>
      </p:pic>
      <p:sp>
        <p:nvSpPr>
          <p:cNvPr id="4330" name="Google Shape;4330;p181"/>
          <p:cNvSpPr/>
          <p:nvPr/>
        </p:nvSpPr>
        <p:spPr>
          <a:xfrm>
            <a:off x="6120700" y="4708850"/>
            <a:ext cx="3023700" cy="43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300">
                <a:latin typeface="Open Sans"/>
                <a:ea typeface="Open Sans"/>
                <a:cs typeface="Open Sans"/>
                <a:sym typeface="Open Sans"/>
              </a:rPr>
              <a:t>Pleurotus ostreatus</a:t>
            </a:r>
            <a:r>
              <a:rPr lang="en" sz="1300">
                <a:latin typeface="Open Sans"/>
                <a:ea typeface="Open Sans"/>
                <a:cs typeface="Open Sans"/>
                <a:sym typeface="Open Sans"/>
              </a:rPr>
              <a:t> AKA “</a:t>
            </a:r>
            <a:r>
              <a:rPr b="1" lang="en" sz="1300">
                <a:solidFill>
                  <a:srgbClr val="2F5AA2"/>
                </a:solidFill>
                <a:latin typeface="Open Sans"/>
                <a:ea typeface="Open Sans"/>
                <a:cs typeface="Open Sans"/>
                <a:sym typeface="Open Sans"/>
              </a:rPr>
              <a:t>oyster mushrooms</a:t>
            </a:r>
            <a:r>
              <a:rPr lang="en" sz="1300">
                <a:latin typeface="Open Sans"/>
                <a:ea typeface="Open Sans"/>
                <a:cs typeface="Open Sans"/>
                <a:sym typeface="Open Sans"/>
              </a:rPr>
              <a:t>” (Earth.com)</a:t>
            </a:r>
            <a:endParaRPr sz="1300">
              <a:latin typeface="Open Sans"/>
              <a:ea typeface="Open Sans"/>
              <a:cs typeface="Open Sans"/>
              <a:sym typeface="Open Sans"/>
            </a:endParaRPr>
          </a:p>
        </p:txBody>
      </p:sp>
      <p:grpSp>
        <p:nvGrpSpPr>
          <p:cNvPr id="4331" name="Google Shape;4331;p181"/>
          <p:cNvGrpSpPr/>
          <p:nvPr/>
        </p:nvGrpSpPr>
        <p:grpSpPr>
          <a:xfrm>
            <a:off x="1059575" y="2617551"/>
            <a:ext cx="4022875" cy="2471500"/>
            <a:chOff x="1059575" y="2617551"/>
            <a:chExt cx="4022875" cy="2471500"/>
          </a:xfrm>
        </p:grpSpPr>
        <p:pic>
          <p:nvPicPr>
            <p:cNvPr id="4332" name="Google Shape;4332;p181"/>
            <p:cNvPicPr preferRelativeResize="0"/>
            <p:nvPr/>
          </p:nvPicPr>
          <p:blipFill>
            <a:blip r:embed="rId5">
              <a:alphaModFix/>
            </a:blip>
            <a:stretch>
              <a:fillRect/>
            </a:stretch>
          </p:blipFill>
          <p:spPr>
            <a:xfrm>
              <a:off x="1059575" y="2617551"/>
              <a:ext cx="4022875" cy="2471500"/>
            </a:xfrm>
            <a:prstGeom prst="rect">
              <a:avLst/>
            </a:prstGeom>
            <a:noFill/>
            <a:ln>
              <a:noFill/>
            </a:ln>
          </p:spPr>
        </p:pic>
        <p:pic>
          <p:nvPicPr>
            <p:cNvPr id="4333" name="Google Shape;4333;p181"/>
            <p:cNvPicPr preferRelativeResize="0"/>
            <p:nvPr/>
          </p:nvPicPr>
          <p:blipFill>
            <a:blip r:embed="rId6">
              <a:alphaModFix/>
            </a:blip>
            <a:stretch>
              <a:fillRect/>
            </a:stretch>
          </p:blipFill>
          <p:spPr>
            <a:xfrm>
              <a:off x="2000693" y="2908982"/>
              <a:ext cx="1245096" cy="434992"/>
            </a:xfrm>
            <a:prstGeom prst="rect">
              <a:avLst/>
            </a:prstGeom>
            <a:noFill/>
            <a:ln>
              <a:noFill/>
            </a:ln>
          </p:spPr>
        </p:pic>
      </p:gr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7" name="Shape 4337"/>
        <p:cNvGrpSpPr/>
        <p:nvPr/>
      </p:nvGrpSpPr>
      <p:grpSpPr>
        <a:xfrm>
          <a:off x="0" y="0"/>
          <a:ext cx="0" cy="0"/>
          <a:chOff x="0" y="0"/>
          <a:chExt cx="0" cy="0"/>
        </a:xfrm>
      </p:grpSpPr>
      <p:sp>
        <p:nvSpPr>
          <p:cNvPr id="4338" name="Google Shape;4338;p18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Urbancikova et al [</a:t>
            </a:r>
            <a:r>
              <a:rPr lang="en">
                <a:solidFill>
                  <a:schemeClr val="hlink"/>
                </a:solidFill>
                <a:uFill>
                  <a:noFill/>
                </a:uFill>
                <a:hlinkClick r:id="rId3"/>
              </a:rPr>
              <a:t>15</a:t>
            </a:r>
            <a:r>
              <a:rPr lang="en"/>
              <a:t>] </a:t>
            </a:r>
            <a:r>
              <a:rPr b="0" lang="en" sz="1711">
                <a:latin typeface="Open Sans Light"/>
                <a:ea typeface="Open Sans Light"/>
                <a:cs typeface="Open Sans Light"/>
                <a:sym typeface="Open Sans Light"/>
              </a:rPr>
              <a:t>(Evid Based Complement Alternat Med, 2020)</a:t>
            </a:r>
            <a:endParaRPr b="0" sz="1711">
              <a:latin typeface="Open Sans Light"/>
              <a:ea typeface="Open Sans Light"/>
              <a:cs typeface="Open Sans Light"/>
              <a:sym typeface="Open Sans Light"/>
            </a:endParaRPr>
          </a:p>
        </p:txBody>
      </p:sp>
      <p:sp>
        <p:nvSpPr>
          <p:cNvPr id="4339" name="Google Shape;4339;p182"/>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858585"/>
                </a:solidFill>
              </a:rPr>
              <a:t>Active group</a:t>
            </a:r>
            <a:r>
              <a:rPr lang="en">
                <a:solidFill>
                  <a:srgbClr val="858585"/>
                </a:solidFill>
              </a:rPr>
              <a:t> had </a:t>
            </a:r>
            <a:r>
              <a:rPr b="1" lang="en">
                <a:solidFill>
                  <a:srgbClr val="858585"/>
                </a:solidFill>
              </a:rPr>
              <a:t>shorter duration of symptoms</a:t>
            </a:r>
            <a:r>
              <a:rPr lang="en">
                <a:solidFill>
                  <a:srgbClr val="858585"/>
                </a:solidFill>
              </a:rPr>
              <a:t> (</a:t>
            </a:r>
            <a:r>
              <a:rPr b="1" lang="en">
                <a:solidFill>
                  <a:srgbClr val="858585"/>
                </a:solidFill>
              </a:rPr>
              <a:t>11.0 days</a:t>
            </a:r>
            <a:r>
              <a:rPr lang="en">
                <a:solidFill>
                  <a:srgbClr val="858585"/>
                </a:solidFill>
              </a:rPr>
              <a:t>) compared to </a:t>
            </a:r>
            <a:r>
              <a:rPr b="1" lang="en">
                <a:solidFill>
                  <a:srgbClr val="858585"/>
                </a:solidFill>
              </a:rPr>
              <a:t>placebo </a:t>
            </a:r>
            <a:r>
              <a:rPr lang="en">
                <a:solidFill>
                  <a:srgbClr val="858585"/>
                </a:solidFill>
              </a:rPr>
              <a:t>(</a:t>
            </a:r>
            <a:r>
              <a:rPr b="1" lang="en">
                <a:solidFill>
                  <a:srgbClr val="858585"/>
                </a:solidFill>
              </a:rPr>
              <a:t>12.2 days</a:t>
            </a:r>
            <a:r>
              <a:rPr lang="en">
                <a:solidFill>
                  <a:srgbClr val="858585"/>
                </a:solidFill>
              </a:rPr>
              <a:t>, p=0.046)</a:t>
            </a:r>
            <a:endParaRPr>
              <a:solidFill>
                <a:srgbClr val="858585"/>
              </a:solidFill>
            </a:endParaRPr>
          </a:p>
          <a:p>
            <a:pPr indent="-311150" lvl="0" marL="457200" rtl="0" algn="l">
              <a:spcBef>
                <a:spcPts val="0"/>
              </a:spcBef>
              <a:spcAft>
                <a:spcPts val="0"/>
              </a:spcAft>
              <a:buSzPts val="1300"/>
              <a:buChar char="●"/>
            </a:pPr>
            <a:r>
              <a:rPr lang="en"/>
              <a:t>More patient in the </a:t>
            </a:r>
            <a:r>
              <a:rPr lang="en">
                <a:solidFill>
                  <a:srgbClr val="EF4325"/>
                </a:solidFill>
              </a:rPr>
              <a:t>placebo group</a:t>
            </a:r>
            <a:r>
              <a:rPr lang="en"/>
              <a:t> (</a:t>
            </a:r>
            <a:r>
              <a:rPr b="1" lang="en">
                <a:solidFill>
                  <a:srgbClr val="EF4325"/>
                </a:solidFill>
              </a:rPr>
              <a:t>78%</a:t>
            </a:r>
            <a:r>
              <a:rPr lang="en"/>
              <a:t>) received </a:t>
            </a:r>
            <a:r>
              <a:rPr b="1" lang="en"/>
              <a:t>concomitant antiherpetic therapy</a:t>
            </a:r>
            <a:r>
              <a:rPr lang="en"/>
              <a:t> than the </a:t>
            </a:r>
            <a:r>
              <a:rPr lang="en">
                <a:solidFill>
                  <a:srgbClr val="5253A3"/>
                </a:solidFill>
              </a:rPr>
              <a:t>active group</a:t>
            </a:r>
            <a:r>
              <a:rPr lang="en"/>
              <a:t> (</a:t>
            </a:r>
            <a:r>
              <a:rPr b="1" lang="en">
                <a:solidFill>
                  <a:srgbClr val="5253A3"/>
                </a:solidFill>
              </a:rPr>
              <a:t>63%</a:t>
            </a:r>
            <a:r>
              <a:rPr lang="en"/>
              <a:t>)</a:t>
            </a:r>
            <a:endParaRPr/>
          </a:p>
        </p:txBody>
      </p:sp>
      <p:pic>
        <p:nvPicPr>
          <p:cNvPr id="4340" name="Google Shape;4340;p182"/>
          <p:cNvPicPr preferRelativeResize="0"/>
          <p:nvPr/>
        </p:nvPicPr>
        <p:blipFill>
          <a:blip r:embed="rId4">
            <a:alphaModFix/>
          </a:blip>
          <a:stretch>
            <a:fillRect/>
          </a:stretch>
        </p:blipFill>
        <p:spPr>
          <a:xfrm>
            <a:off x="6120300" y="2693050"/>
            <a:ext cx="3023700" cy="2015800"/>
          </a:xfrm>
          <a:prstGeom prst="rect">
            <a:avLst/>
          </a:prstGeom>
          <a:noFill/>
          <a:ln>
            <a:noFill/>
          </a:ln>
        </p:spPr>
      </p:pic>
      <p:sp>
        <p:nvSpPr>
          <p:cNvPr id="4341" name="Google Shape;4341;p182"/>
          <p:cNvSpPr/>
          <p:nvPr/>
        </p:nvSpPr>
        <p:spPr>
          <a:xfrm>
            <a:off x="6120700" y="4708850"/>
            <a:ext cx="3023700" cy="43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sz="1300">
                <a:latin typeface="Open Sans"/>
                <a:ea typeface="Open Sans"/>
                <a:cs typeface="Open Sans"/>
                <a:sym typeface="Open Sans"/>
              </a:rPr>
              <a:t>Pleurotus ostreatus</a:t>
            </a:r>
            <a:r>
              <a:rPr lang="en" sz="1300">
                <a:latin typeface="Open Sans"/>
                <a:ea typeface="Open Sans"/>
                <a:cs typeface="Open Sans"/>
                <a:sym typeface="Open Sans"/>
              </a:rPr>
              <a:t> AKA “</a:t>
            </a:r>
            <a:r>
              <a:rPr b="1" lang="en" sz="1300">
                <a:solidFill>
                  <a:srgbClr val="2F5AA2"/>
                </a:solidFill>
                <a:latin typeface="Open Sans"/>
                <a:ea typeface="Open Sans"/>
                <a:cs typeface="Open Sans"/>
                <a:sym typeface="Open Sans"/>
              </a:rPr>
              <a:t>oyster mushrooms</a:t>
            </a:r>
            <a:r>
              <a:rPr lang="en" sz="1300">
                <a:latin typeface="Open Sans"/>
                <a:ea typeface="Open Sans"/>
                <a:cs typeface="Open Sans"/>
                <a:sym typeface="Open Sans"/>
              </a:rPr>
              <a:t>” (Earth.com)</a:t>
            </a:r>
            <a:endParaRPr sz="1300">
              <a:latin typeface="Open Sans"/>
              <a:ea typeface="Open Sans"/>
              <a:cs typeface="Open Sans"/>
              <a:sym typeface="Open Sans"/>
            </a:endParaRPr>
          </a:p>
        </p:txBody>
      </p:sp>
      <p:grpSp>
        <p:nvGrpSpPr>
          <p:cNvPr id="4342" name="Google Shape;4342;p182"/>
          <p:cNvGrpSpPr/>
          <p:nvPr/>
        </p:nvGrpSpPr>
        <p:grpSpPr>
          <a:xfrm>
            <a:off x="1059575" y="2617551"/>
            <a:ext cx="4022875" cy="2471500"/>
            <a:chOff x="1059575" y="2617551"/>
            <a:chExt cx="4022875" cy="2471500"/>
          </a:xfrm>
        </p:grpSpPr>
        <p:pic>
          <p:nvPicPr>
            <p:cNvPr id="4343" name="Google Shape;4343;p182"/>
            <p:cNvPicPr preferRelativeResize="0"/>
            <p:nvPr/>
          </p:nvPicPr>
          <p:blipFill>
            <a:blip r:embed="rId5">
              <a:alphaModFix/>
            </a:blip>
            <a:stretch>
              <a:fillRect/>
            </a:stretch>
          </p:blipFill>
          <p:spPr>
            <a:xfrm>
              <a:off x="1059575" y="2617551"/>
              <a:ext cx="4022875" cy="2471500"/>
            </a:xfrm>
            <a:prstGeom prst="rect">
              <a:avLst/>
            </a:prstGeom>
            <a:noFill/>
            <a:ln>
              <a:noFill/>
            </a:ln>
          </p:spPr>
        </p:pic>
        <p:pic>
          <p:nvPicPr>
            <p:cNvPr id="4344" name="Google Shape;4344;p182"/>
            <p:cNvPicPr preferRelativeResize="0"/>
            <p:nvPr/>
          </p:nvPicPr>
          <p:blipFill>
            <a:blip r:embed="rId6">
              <a:alphaModFix/>
            </a:blip>
            <a:stretch>
              <a:fillRect/>
            </a:stretch>
          </p:blipFill>
          <p:spPr>
            <a:xfrm>
              <a:off x="2000693" y="2908982"/>
              <a:ext cx="1245096" cy="434992"/>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3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4 </a:t>
            </a:r>
            <a:r>
              <a:rPr lang="en">
                <a:solidFill>
                  <a:srgbClr val="9FA6B2"/>
                </a:solidFill>
              </a:rPr>
              <a:t>(day 25)</a:t>
            </a:r>
            <a:endParaRPr>
              <a:solidFill>
                <a:srgbClr val="9FA6B2"/>
              </a:solidFill>
            </a:endParaRPr>
          </a:p>
        </p:txBody>
      </p:sp>
      <p:sp>
        <p:nvSpPr>
          <p:cNvPr id="468" name="Google Shape;468;p30"/>
          <p:cNvSpPr txBox="1"/>
          <p:nvPr>
            <p:ph idx="1" type="body"/>
          </p:nvPr>
        </p:nvSpPr>
        <p:spPr>
          <a:xfrm>
            <a:off x="729325" y="1393075"/>
            <a:ext cx="3774300" cy="6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Derm clinic</a:t>
            </a:r>
            <a:r>
              <a:rPr lang="en"/>
              <a:t>: Worried about the chronicity of lip lesion so did lip biopsy w/ PCR</a:t>
            </a:r>
            <a:endParaRPr/>
          </a:p>
        </p:txBody>
      </p:sp>
      <p:pic>
        <p:nvPicPr>
          <p:cNvPr id="469" name="Google Shape;469;p30" title="W04_D25_lip.png"/>
          <p:cNvPicPr preferRelativeResize="0"/>
          <p:nvPr/>
        </p:nvPicPr>
        <p:blipFill>
          <a:blip r:embed="rId3">
            <a:alphaModFix/>
          </a:blip>
          <a:stretch>
            <a:fillRect/>
          </a:stretch>
        </p:blipFill>
        <p:spPr>
          <a:xfrm>
            <a:off x="5294475" y="3171350"/>
            <a:ext cx="2679349" cy="1729400"/>
          </a:xfrm>
          <a:prstGeom prst="rect">
            <a:avLst/>
          </a:prstGeom>
          <a:noFill/>
          <a:ln>
            <a:noFill/>
          </a:ln>
        </p:spPr>
      </p:pic>
      <p:sp>
        <p:nvSpPr>
          <p:cNvPr id="470" name="Google Shape;470;p30"/>
          <p:cNvSpPr/>
          <p:nvPr/>
        </p:nvSpPr>
        <p:spPr>
          <a:xfrm>
            <a:off x="542675" y="2013675"/>
            <a:ext cx="4044300" cy="3846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chemeClr val="dk2"/>
                </a:solidFill>
                <a:latin typeface="PT Sans"/>
                <a:ea typeface="PT Sans"/>
                <a:cs typeface="PT Sans"/>
                <a:sym typeface="PT Sans"/>
              </a:rPr>
              <a:t>HERPES VIRUS INFECTION</a:t>
            </a:r>
            <a:endParaRPr sz="1100">
              <a:solidFill>
                <a:srgbClr val="1A1A1A"/>
              </a:solidFill>
              <a:latin typeface="PT Sans"/>
              <a:ea typeface="PT Sans"/>
              <a:cs typeface="PT Sans"/>
              <a:sym typeface="PT Sans"/>
            </a:endParaRPr>
          </a:p>
          <a:p>
            <a:pPr indent="0" lvl="0" marL="0" rtl="0" algn="l">
              <a:spcBef>
                <a:spcPts val="1000"/>
              </a:spcBef>
              <a:spcAft>
                <a:spcPts val="0"/>
              </a:spcAft>
              <a:buNone/>
            </a:pPr>
            <a:r>
              <a:t/>
            </a:r>
            <a:endParaRPr sz="1200">
              <a:solidFill>
                <a:srgbClr val="1A1A1A"/>
              </a:solidFill>
              <a:latin typeface="Open Sans"/>
              <a:ea typeface="Open Sans"/>
              <a:cs typeface="Open Sans"/>
              <a:sym typeface="Open Sans"/>
            </a:endParaRPr>
          </a:p>
        </p:txBody>
      </p:sp>
      <p:grpSp>
        <p:nvGrpSpPr>
          <p:cNvPr id="471" name="Google Shape;471;p30"/>
          <p:cNvGrpSpPr/>
          <p:nvPr/>
        </p:nvGrpSpPr>
        <p:grpSpPr>
          <a:xfrm>
            <a:off x="4587000" y="1072614"/>
            <a:ext cx="4094300" cy="861172"/>
            <a:chOff x="3562350" y="909418"/>
            <a:chExt cx="4094300" cy="765282"/>
          </a:xfrm>
        </p:grpSpPr>
        <p:sp>
          <p:nvSpPr>
            <p:cNvPr id="472" name="Google Shape;472;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473" name="Google Shape;473;p30"/>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474" name="Google Shape;474;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475" name="Google Shape;475;p30"/>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6" name="Google Shape;476;p3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477" name="Google Shape;477;p30"/>
          <p:cNvGrpSpPr/>
          <p:nvPr/>
        </p:nvGrpSpPr>
        <p:grpSpPr>
          <a:xfrm>
            <a:off x="4587000" y="1422407"/>
            <a:ext cx="4094300" cy="861172"/>
            <a:chOff x="3562350" y="909418"/>
            <a:chExt cx="4094300" cy="765282"/>
          </a:xfrm>
        </p:grpSpPr>
        <p:sp>
          <p:nvSpPr>
            <p:cNvPr id="478" name="Google Shape;478;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479" name="Google Shape;479;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480" name="Google Shape;480;p30"/>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1" name="Google Shape;481;p30"/>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482" name="Google Shape;482;p30"/>
          <p:cNvGrpSpPr/>
          <p:nvPr/>
        </p:nvGrpSpPr>
        <p:grpSpPr>
          <a:xfrm>
            <a:off x="4587000" y="2187630"/>
            <a:ext cx="4094300" cy="384157"/>
            <a:chOff x="3562350" y="909418"/>
            <a:chExt cx="4094300" cy="341382"/>
          </a:xfrm>
        </p:grpSpPr>
        <p:sp>
          <p:nvSpPr>
            <p:cNvPr id="483" name="Google Shape;483;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484" name="Google Shape;484;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485" name="Google Shape;485;p30"/>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86" name="Google Shape;486;p3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487" name="Google Shape;487;p30"/>
          <p:cNvGrpSpPr/>
          <p:nvPr/>
        </p:nvGrpSpPr>
        <p:grpSpPr>
          <a:xfrm>
            <a:off x="4587000" y="2382576"/>
            <a:ext cx="4094300" cy="384557"/>
            <a:chOff x="3562350" y="909418"/>
            <a:chExt cx="4094300" cy="341738"/>
          </a:xfrm>
        </p:grpSpPr>
        <p:sp>
          <p:nvSpPr>
            <p:cNvPr id="488" name="Google Shape;488;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489" name="Google Shape;489;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490" name="Google Shape;490;p30"/>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1" name="Google Shape;491;p30"/>
          <p:cNvGrpSpPr/>
          <p:nvPr/>
        </p:nvGrpSpPr>
        <p:grpSpPr>
          <a:xfrm>
            <a:off x="4587000" y="717403"/>
            <a:ext cx="4094300" cy="545526"/>
            <a:chOff x="3562350" y="909418"/>
            <a:chExt cx="4094300" cy="484782"/>
          </a:xfrm>
        </p:grpSpPr>
        <p:sp>
          <p:nvSpPr>
            <p:cNvPr id="492" name="Google Shape;492;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493" name="Google Shape;493;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494" name="Google Shape;494;p30"/>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5" name="Google Shape;495;p30"/>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496" name="Google Shape;496;p30"/>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497" name="Google Shape;497;p30"/>
          <p:cNvGrpSpPr/>
          <p:nvPr/>
        </p:nvGrpSpPr>
        <p:grpSpPr>
          <a:xfrm>
            <a:off x="4587000" y="1687884"/>
            <a:ext cx="4094300" cy="695750"/>
            <a:chOff x="3562350" y="909418"/>
            <a:chExt cx="4094300" cy="618279"/>
          </a:xfrm>
        </p:grpSpPr>
        <p:sp>
          <p:nvSpPr>
            <p:cNvPr id="498" name="Google Shape;498;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499" name="Google Shape;499;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500" name="Google Shape;500;p30"/>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1" name="Google Shape;501;p30"/>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502" name="Google Shape;502;p30"/>
          <p:cNvGrpSpPr/>
          <p:nvPr/>
        </p:nvGrpSpPr>
        <p:grpSpPr>
          <a:xfrm>
            <a:off x="4587000" y="1932213"/>
            <a:ext cx="4094300" cy="451330"/>
            <a:chOff x="3562350" y="909418"/>
            <a:chExt cx="4094300" cy="401075"/>
          </a:xfrm>
        </p:grpSpPr>
        <p:sp>
          <p:nvSpPr>
            <p:cNvPr id="503" name="Google Shape;503;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504" name="Google Shape;504;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505" name="Google Shape;505;p30"/>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06" name="Google Shape;506;p30"/>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507" name="Google Shape;507;p30"/>
          <p:cNvGrpSpPr/>
          <p:nvPr/>
        </p:nvGrpSpPr>
        <p:grpSpPr>
          <a:xfrm>
            <a:off x="4587000" y="2569657"/>
            <a:ext cx="4094300" cy="616310"/>
            <a:chOff x="3562350" y="909418"/>
            <a:chExt cx="4094300" cy="547685"/>
          </a:xfrm>
        </p:grpSpPr>
        <p:sp>
          <p:nvSpPr>
            <p:cNvPr id="508" name="Google Shape;508;p3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med changes</a:t>
              </a:r>
              <a:endParaRPr b="1" sz="1100">
                <a:solidFill>
                  <a:srgbClr val="858585"/>
                </a:solidFill>
                <a:latin typeface="Roboto"/>
                <a:ea typeface="Roboto"/>
                <a:cs typeface="Roboto"/>
                <a:sym typeface="Roboto"/>
              </a:endParaRPr>
            </a:p>
          </p:txBody>
        </p:sp>
        <p:sp>
          <p:nvSpPr>
            <p:cNvPr id="509" name="Google Shape;509;p30"/>
            <p:cNvSpPr txBox="1"/>
            <p:nvPr/>
          </p:nvSpPr>
          <p:spPr>
            <a:xfrm>
              <a:off x="4928450" y="1092003"/>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858585"/>
                  </a:solidFill>
                  <a:latin typeface="Roboto"/>
                  <a:ea typeface="Roboto"/>
                  <a:cs typeface="Roboto"/>
                  <a:sym typeface="Roboto"/>
                </a:rPr>
                <a:t>Held ppx Bactrim, letermovir, isavu; also stopped budesonide</a:t>
              </a:r>
              <a:endParaRPr sz="700">
                <a:solidFill>
                  <a:srgbClr val="858585"/>
                </a:solidFill>
                <a:latin typeface="Roboto"/>
                <a:ea typeface="Roboto"/>
                <a:cs typeface="Roboto"/>
                <a:sym typeface="Roboto"/>
              </a:endParaRPr>
            </a:p>
            <a:p>
              <a:pPr indent="0" lvl="0" marL="0" rtl="0" algn="l">
                <a:lnSpc>
                  <a:spcPct val="115000"/>
                </a:lnSpc>
                <a:spcBef>
                  <a:spcPts val="0"/>
                </a:spcBef>
                <a:spcAft>
                  <a:spcPts val="0"/>
                </a:spcAft>
                <a:buNone/>
              </a:pPr>
              <a:r>
                <a:t/>
              </a:r>
              <a:endParaRPr sz="700">
                <a:solidFill>
                  <a:srgbClr val="858585"/>
                </a:solidFill>
                <a:latin typeface="Roboto"/>
                <a:ea typeface="Roboto"/>
                <a:cs typeface="Roboto"/>
                <a:sym typeface="Roboto"/>
              </a:endParaRPr>
            </a:p>
          </p:txBody>
        </p:sp>
        <p:sp>
          <p:nvSpPr>
            <p:cNvPr id="510" name="Google Shape;510;p3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cxnSp>
          <p:nvCxnSpPr>
            <p:cNvPr id="511" name="Google Shape;511;p3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8" name="Shape 4348"/>
        <p:cNvGrpSpPr/>
        <p:nvPr/>
      </p:nvGrpSpPr>
      <p:grpSpPr>
        <a:xfrm>
          <a:off x="0" y="0"/>
          <a:ext cx="0" cy="0"/>
          <a:chOff x="0" y="0"/>
          <a:chExt cx="0" cy="0"/>
        </a:xfrm>
      </p:grpSpPr>
      <p:sp>
        <p:nvSpPr>
          <p:cNvPr id="4349" name="Google Shape;4349;p183"/>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Urbancikova et al [</a:t>
            </a:r>
            <a:r>
              <a:rPr lang="en">
                <a:solidFill>
                  <a:schemeClr val="hlink"/>
                </a:solidFill>
                <a:uFill>
                  <a:noFill/>
                </a:uFill>
                <a:hlinkClick r:id="rId3"/>
              </a:rPr>
              <a:t>15</a:t>
            </a:r>
            <a:r>
              <a:rPr lang="en"/>
              <a:t>] </a:t>
            </a:r>
            <a:r>
              <a:rPr b="0" lang="en" sz="1711">
                <a:latin typeface="Open Sans Light"/>
                <a:ea typeface="Open Sans Light"/>
                <a:cs typeface="Open Sans Light"/>
                <a:sym typeface="Open Sans Light"/>
              </a:rPr>
              <a:t>(Evid Based Complement Alternat Med, 2020)</a:t>
            </a:r>
            <a:endParaRPr b="0" sz="1711">
              <a:latin typeface="Open Sans Light"/>
              <a:ea typeface="Open Sans Light"/>
              <a:cs typeface="Open Sans Light"/>
              <a:sym typeface="Open Sans Light"/>
            </a:endParaRPr>
          </a:p>
        </p:txBody>
      </p:sp>
      <p:sp>
        <p:nvSpPr>
          <p:cNvPr id="4350" name="Google Shape;4350;p183"/>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rgbClr val="858585"/>
                </a:solidFill>
              </a:rPr>
              <a:t>Active group</a:t>
            </a:r>
            <a:r>
              <a:rPr lang="en">
                <a:solidFill>
                  <a:srgbClr val="858585"/>
                </a:solidFill>
              </a:rPr>
              <a:t> had </a:t>
            </a:r>
            <a:r>
              <a:rPr b="1" lang="en">
                <a:solidFill>
                  <a:srgbClr val="858585"/>
                </a:solidFill>
              </a:rPr>
              <a:t>shorter duration of symptoms</a:t>
            </a:r>
            <a:r>
              <a:rPr lang="en">
                <a:solidFill>
                  <a:srgbClr val="858585"/>
                </a:solidFill>
              </a:rPr>
              <a:t> (</a:t>
            </a:r>
            <a:r>
              <a:rPr b="1" lang="en">
                <a:solidFill>
                  <a:srgbClr val="858585"/>
                </a:solidFill>
              </a:rPr>
              <a:t>11.0 days</a:t>
            </a:r>
            <a:r>
              <a:rPr lang="en">
                <a:solidFill>
                  <a:srgbClr val="858585"/>
                </a:solidFill>
              </a:rPr>
              <a:t>) compared to </a:t>
            </a:r>
            <a:r>
              <a:rPr b="1" lang="en">
                <a:solidFill>
                  <a:srgbClr val="858585"/>
                </a:solidFill>
              </a:rPr>
              <a:t>placebo </a:t>
            </a:r>
            <a:r>
              <a:rPr lang="en">
                <a:solidFill>
                  <a:srgbClr val="858585"/>
                </a:solidFill>
              </a:rPr>
              <a:t>(</a:t>
            </a:r>
            <a:r>
              <a:rPr b="1" lang="en">
                <a:solidFill>
                  <a:srgbClr val="858585"/>
                </a:solidFill>
              </a:rPr>
              <a:t>12.2 days</a:t>
            </a:r>
            <a:r>
              <a:rPr lang="en">
                <a:solidFill>
                  <a:srgbClr val="858585"/>
                </a:solidFill>
              </a:rPr>
              <a:t>, p=0.046)</a:t>
            </a:r>
            <a:endParaRPr>
              <a:solidFill>
                <a:srgbClr val="858585"/>
              </a:solidFill>
            </a:endParaRPr>
          </a:p>
          <a:p>
            <a:pPr indent="-311150" lvl="0" marL="457200" rtl="0" algn="l">
              <a:spcBef>
                <a:spcPts val="0"/>
              </a:spcBef>
              <a:spcAft>
                <a:spcPts val="0"/>
              </a:spcAft>
              <a:buClr>
                <a:srgbClr val="858585"/>
              </a:buClr>
              <a:buSzPts val="1300"/>
              <a:buChar char="●"/>
            </a:pPr>
            <a:r>
              <a:rPr lang="en">
                <a:solidFill>
                  <a:srgbClr val="858585"/>
                </a:solidFill>
              </a:rPr>
              <a:t>More patient in the placebo group (</a:t>
            </a:r>
            <a:r>
              <a:rPr b="1" lang="en">
                <a:solidFill>
                  <a:srgbClr val="858585"/>
                </a:solidFill>
              </a:rPr>
              <a:t>78%</a:t>
            </a:r>
            <a:r>
              <a:rPr lang="en">
                <a:solidFill>
                  <a:srgbClr val="858585"/>
                </a:solidFill>
              </a:rPr>
              <a:t>) received </a:t>
            </a:r>
            <a:r>
              <a:rPr b="1" lang="en">
                <a:solidFill>
                  <a:srgbClr val="858585"/>
                </a:solidFill>
              </a:rPr>
              <a:t>concomitant antiherpetic therapy</a:t>
            </a:r>
            <a:r>
              <a:rPr lang="en">
                <a:solidFill>
                  <a:srgbClr val="858585"/>
                </a:solidFill>
              </a:rPr>
              <a:t> than the active group (</a:t>
            </a:r>
            <a:r>
              <a:rPr b="1" lang="en">
                <a:solidFill>
                  <a:srgbClr val="858585"/>
                </a:solidFill>
              </a:rPr>
              <a:t>63%</a:t>
            </a:r>
            <a:r>
              <a:rPr lang="en">
                <a:solidFill>
                  <a:srgbClr val="858585"/>
                </a:solidFill>
              </a:rPr>
              <a:t>)</a:t>
            </a:r>
            <a:endParaRPr>
              <a:solidFill>
                <a:srgbClr val="858585"/>
              </a:solidFill>
            </a:endParaRPr>
          </a:p>
          <a:p>
            <a:pPr indent="-311150" lvl="0" marL="457200" rtl="0" algn="l">
              <a:spcBef>
                <a:spcPts val="0"/>
              </a:spcBef>
              <a:spcAft>
                <a:spcPts val="0"/>
              </a:spcAft>
              <a:buSzPts val="1300"/>
              <a:buChar char="●"/>
            </a:pPr>
            <a:r>
              <a:rPr b="1" lang="en"/>
              <a:t>No difference in recurrence</a:t>
            </a:r>
            <a:r>
              <a:rPr lang="en"/>
              <a:t> during preventive phase </a:t>
            </a:r>
            <a:endParaRPr/>
          </a:p>
          <a:p>
            <a:pPr indent="-311150" lvl="0" marL="457200" rtl="0" algn="l">
              <a:spcBef>
                <a:spcPts val="0"/>
              </a:spcBef>
              <a:spcAft>
                <a:spcPts val="0"/>
              </a:spcAft>
              <a:buSzPts val="1300"/>
              <a:buChar char="●"/>
            </a:pPr>
            <a:r>
              <a:rPr lang="en"/>
              <a:t>No mycotic infections in the active group (FYI)</a:t>
            </a:r>
            <a:endParaRPr/>
          </a:p>
        </p:txBody>
      </p:sp>
      <p:pic>
        <p:nvPicPr>
          <p:cNvPr id="4351" name="Google Shape;4351;p183"/>
          <p:cNvPicPr preferRelativeResize="0"/>
          <p:nvPr/>
        </p:nvPicPr>
        <p:blipFill>
          <a:blip r:embed="rId4">
            <a:alphaModFix/>
          </a:blip>
          <a:stretch>
            <a:fillRect/>
          </a:stretch>
        </p:blipFill>
        <p:spPr>
          <a:xfrm>
            <a:off x="5895875" y="2370345"/>
            <a:ext cx="3063274" cy="2645025"/>
          </a:xfrm>
          <a:prstGeom prst="rect">
            <a:avLst/>
          </a:prstGeom>
          <a:noFill/>
          <a:ln>
            <a:noFill/>
          </a:ln>
        </p:spPr>
      </p:pic>
      <p:pic>
        <p:nvPicPr>
          <p:cNvPr id="4352" name="Google Shape;4352;p183"/>
          <p:cNvPicPr preferRelativeResize="0"/>
          <p:nvPr/>
        </p:nvPicPr>
        <p:blipFill>
          <a:blip r:embed="rId5">
            <a:alphaModFix/>
          </a:blip>
          <a:stretch>
            <a:fillRect/>
          </a:stretch>
        </p:blipFill>
        <p:spPr>
          <a:xfrm>
            <a:off x="7470668" y="2657157"/>
            <a:ext cx="1245096" cy="434992"/>
          </a:xfrm>
          <a:prstGeom prst="rect">
            <a:avLst/>
          </a:prstGeom>
          <a:noFill/>
          <a:ln>
            <a:noFill/>
          </a:ln>
        </p:spPr>
      </p:pic>
      <p:sp>
        <p:nvSpPr>
          <p:cNvPr id="4353" name="Google Shape;4353;p183"/>
          <p:cNvSpPr/>
          <p:nvPr/>
        </p:nvSpPr>
        <p:spPr>
          <a:xfrm>
            <a:off x="8653900" y="3777500"/>
            <a:ext cx="273000" cy="12378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4354" name="Google Shape;4354;p183"/>
          <p:cNvSpPr/>
          <p:nvPr/>
        </p:nvSpPr>
        <p:spPr>
          <a:xfrm>
            <a:off x="1228400" y="2617543"/>
            <a:ext cx="1725000" cy="2367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8" name="Shape 4358"/>
        <p:cNvGrpSpPr/>
        <p:nvPr/>
      </p:nvGrpSpPr>
      <p:grpSpPr>
        <a:xfrm>
          <a:off x="0" y="0"/>
          <a:ext cx="0" cy="0"/>
          <a:chOff x="0" y="0"/>
          <a:chExt cx="0" cy="0"/>
        </a:xfrm>
      </p:grpSpPr>
      <p:sp>
        <p:nvSpPr>
          <p:cNvPr id="4359" name="Google Shape;4359;p18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Toulabi</a:t>
            </a:r>
            <a:r>
              <a:rPr lang="en"/>
              <a:t> et al [</a:t>
            </a:r>
            <a:r>
              <a:rPr lang="en">
                <a:solidFill>
                  <a:schemeClr val="hlink"/>
                </a:solidFill>
                <a:uFill>
                  <a:noFill/>
                </a:uFill>
                <a:hlinkClick r:id="rId3"/>
              </a:rPr>
              <a:t>16</a:t>
            </a:r>
            <a:r>
              <a:rPr lang="en"/>
              <a:t>] </a:t>
            </a:r>
            <a:r>
              <a:rPr b="0" lang="en" sz="1711">
                <a:latin typeface="Open Sans Light"/>
                <a:ea typeface="Open Sans Light"/>
                <a:cs typeface="Open Sans Light"/>
                <a:sym typeface="Open Sans Light"/>
              </a:rPr>
              <a:t>(</a:t>
            </a:r>
            <a:r>
              <a:rPr b="0" lang="en" sz="1711">
                <a:latin typeface="Open Sans Light"/>
                <a:ea typeface="Open Sans Light"/>
                <a:cs typeface="Open Sans Light"/>
                <a:sym typeface="Open Sans Light"/>
              </a:rPr>
              <a:t>Explore</a:t>
            </a:r>
            <a:r>
              <a:rPr b="0" lang="en" sz="1711">
                <a:latin typeface="Open Sans Light"/>
                <a:ea typeface="Open Sans Light"/>
                <a:cs typeface="Open Sans Light"/>
                <a:sym typeface="Open Sans Light"/>
              </a:rPr>
              <a:t>, 2022)</a:t>
            </a:r>
            <a:endParaRPr b="0" sz="1711">
              <a:latin typeface="Open Sans Light"/>
              <a:ea typeface="Open Sans Light"/>
              <a:cs typeface="Open Sans Light"/>
              <a:sym typeface="Open Sans Light"/>
            </a:endParaRPr>
          </a:p>
        </p:txBody>
      </p:sp>
      <p:sp>
        <p:nvSpPr>
          <p:cNvPr id="4360" name="Google Shape;4360;p184"/>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Randomized, single-center, double blind, placebo controlled study looking at </a:t>
            </a:r>
            <a:r>
              <a:rPr b="1" lang="en"/>
              <a:t>topical </a:t>
            </a:r>
            <a:r>
              <a:rPr b="1" lang="en">
                <a:solidFill>
                  <a:srgbClr val="DF382C"/>
                </a:solidFill>
              </a:rPr>
              <a:t>olive leaf extract</a:t>
            </a:r>
            <a:r>
              <a:rPr b="1" lang="en"/>
              <a:t> (OLE)</a:t>
            </a:r>
            <a:r>
              <a:rPr lang="en"/>
              <a:t> vs </a:t>
            </a:r>
            <a:r>
              <a:rPr b="1" lang="en"/>
              <a:t>topical </a:t>
            </a:r>
            <a:r>
              <a:rPr b="1" lang="en">
                <a:solidFill>
                  <a:srgbClr val="3B71CA"/>
                </a:solidFill>
              </a:rPr>
              <a:t>acyclovir </a:t>
            </a:r>
            <a:r>
              <a:rPr b="1" lang="en"/>
              <a:t>(ACY)</a:t>
            </a:r>
            <a:endParaRPr b="1"/>
          </a:p>
          <a:p>
            <a:pPr indent="-311150" lvl="0" marL="457200" rtl="0" algn="l">
              <a:spcBef>
                <a:spcPts val="1200"/>
              </a:spcBef>
              <a:spcAft>
                <a:spcPts val="0"/>
              </a:spcAft>
              <a:buSzPts val="1300"/>
              <a:buChar char="●"/>
            </a:pPr>
            <a:r>
              <a:rPr lang="en"/>
              <a:t>Adults with orolabial HSV (diagnosed clinically)</a:t>
            </a:r>
            <a:endParaRPr/>
          </a:p>
          <a:p>
            <a:pPr indent="-298450" lvl="1" marL="914400" rtl="0" algn="l">
              <a:spcBef>
                <a:spcPts val="0"/>
              </a:spcBef>
              <a:spcAft>
                <a:spcPts val="0"/>
              </a:spcAft>
              <a:buSzPts val="1100"/>
              <a:buChar char="○"/>
            </a:pPr>
            <a:r>
              <a:rPr lang="en"/>
              <a:t>Excluded those who got systemic antivirals</a:t>
            </a:r>
            <a:endParaRPr/>
          </a:p>
          <a:p>
            <a:pPr indent="-311150" lvl="0" marL="457200" rtl="0" algn="l">
              <a:spcBef>
                <a:spcPts val="0"/>
              </a:spcBef>
              <a:spcAft>
                <a:spcPts val="0"/>
              </a:spcAft>
              <a:buSzPts val="1300"/>
              <a:buChar char="●"/>
            </a:pPr>
            <a:r>
              <a:rPr lang="en"/>
              <a:t>O</a:t>
            </a:r>
            <a:r>
              <a:rPr lang="en"/>
              <a:t>live leaf extract (n=33)</a:t>
            </a:r>
            <a:endParaRPr/>
          </a:p>
          <a:p>
            <a:pPr indent="-311150" lvl="0" marL="457200" rtl="0" algn="l">
              <a:spcBef>
                <a:spcPts val="0"/>
              </a:spcBef>
              <a:spcAft>
                <a:spcPts val="0"/>
              </a:spcAft>
              <a:buSzPts val="1300"/>
              <a:buChar char="●"/>
            </a:pPr>
            <a:r>
              <a:rPr lang="en"/>
              <a:t>Topical </a:t>
            </a:r>
            <a:r>
              <a:rPr lang="en"/>
              <a:t>acyclovir</a:t>
            </a:r>
            <a:r>
              <a:rPr lang="en"/>
              <a:t> (n=33)</a:t>
            </a:r>
            <a:endParaRPr/>
          </a:p>
        </p:txBody>
      </p:sp>
      <p:sp>
        <p:nvSpPr>
          <p:cNvPr id="4361" name="Google Shape;4361;p184"/>
          <p:cNvSpPr/>
          <p:nvPr/>
        </p:nvSpPr>
        <p:spPr>
          <a:xfrm>
            <a:off x="6242800" y="4853500"/>
            <a:ext cx="2901600" cy="28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Open Sans"/>
                <a:ea typeface="Open Sans"/>
                <a:cs typeface="Open Sans"/>
                <a:sym typeface="Open Sans"/>
              </a:rPr>
              <a:t>Olive leaf (Wikipedia.com)</a:t>
            </a:r>
            <a:endParaRPr sz="1300">
              <a:latin typeface="Open Sans"/>
              <a:ea typeface="Open Sans"/>
              <a:cs typeface="Open Sans"/>
              <a:sym typeface="Open Sans"/>
            </a:endParaRPr>
          </a:p>
        </p:txBody>
      </p:sp>
      <p:pic>
        <p:nvPicPr>
          <p:cNvPr id="4362" name="Google Shape;4362;p184"/>
          <p:cNvPicPr preferRelativeResize="0"/>
          <p:nvPr/>
        </p:nvPicPr>
        <p:blipFill>
          <a:blip r:embed="rId4">
            <a:alphaModFix/>
          </a:blip>
          <a:stretch>
            <a:fillRect/>
          </a:stretch>
        </p:blipFill>
        <p:spPr>
          <a:xfrm>
            <a:off x="6268865" y="2716400"/>
            <a:ext cx="2849472" cy="2137100"/>
          </a:xfrm>
          <a:prstGeom prst="rect">
            <a:avLst/>
          </a:prstGeom>
          <a:noFill/>
          <a:ln>
            <a:noFill/>
          </a:ln>
        </p:spPr>
      </p:pic>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6" name="Shape 4366"/>
        <p:cNvGrpSpPr/>
        <p:nvPr/>
      </p:nvGrpSpPr>
      <p:grpSpPr>
        <a:xfrm>
          <a:off x="0" y="0"/>
          <a:ext cx="0" cy="0"/>
          <a:chOff x="0" y="0"/>
          <a:chExt cx="0" cy="0"/>
        </a:xfrm>
      </p:grpSpPr>
      <p:sp>
        <p:nvSpPr>
          <p:cNvPr id="4367" name="Google Shape;4367;p18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Toulabi et al [</a:t>
            </a:r>
            <a:r>
              <a:rPr lang="en">
                <a:solidFill>
                  <a:schemeClr val="hlink"/>
                </a:solidFill>
                <a:uFill>
                  <a:noFill/>
                </a:uFill>
                <a:hlinkClick r:id="rId3"/>
              </a:rPr>
              <a:t>16</a:t>
            </a:r>
            <a:r>
              <a:rPr lang="en"/>
              <a:t>] </a:t>
            </a:r>
            <a:r>
              <a:rPr b="0" lang="en" sz="1711">
                <a:latin typeface="Open Sans Light"/>
                <a:ea typeface="Open Sans Light"/>
                <a:cs typeface="Open Sans Light"/>
                <a:sym typeface="Open Sans Light"/>
              </a:rPr>
              <a:t>(Explore, 2022)</a:t>
            </a:r>
            <a:endParaRPr b="0" sz="1711">
              <a:latin typeface="Open Sans Light"/>
              <a:ea typeface="Open Sans Light"/>
              <a:cs typeface="Open Sans Light"/>
              <a:sym typeface="Open Sans Light"/>
            </a:endParaRPr>
          </a:p>
        </p:txBody>
      </p:sp>
      <p:sp>
        <p:nvSpPr>
          <p:cNvPr id="4368" name="Google Shape;4368;p185"/>
          <p:cNvSpPr txBox="1"/>
          <p:nvPr>
            <p:ph idx="1" type="body"/>
          </p:nvPr>
        </p:nvSpPr>
        <p:spPr>
          <a:xfrm>
            <a:off x="729450" y="1393075"/>
            <a:ext cx="7688700" cy="2697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Randomized, single-center, double blind, placebo controlled study looking at </a:t>
            </a:r>
            <a:r>
              <a:rPr b="1" lang="en">
                <a:solidFill>
                  <a:srgbClr val="858585"/>
                </a:solidFill>
              </a:rPr>
              <a:t>topical</a:t>
            </a:r>
            <a:r>
              <a:rPr lang="en">
                <a:solidFill>
                  <a:srgbClr val="858585"/>
                </a:solidFill>
              </a:rPr>
              <a:t> </a:t>
            </a:r>
            <a:r>
              <a:rPr b="1" lang="en">
                <a:solidFill>
                  <a:srgbClr val="DF382C"/>
                </a:solidFill>
              </a:rPr>
              <a:t>olive leaf</a:t>
            </a:r>
            <a:r>
              <a:rPr b="1" lang="en">
                <a:solidFill>
                  <a:srgbClr val="858585"/>
                </a:solidFill>
              </a:rPr>
              <a:t> extract (OLE) </a:t>
            </a:r>
            <a:r>
              <a:rPr lang="en">
                <a:solidFill>
                  <a:srgbClr val="858585"/>
                </a:solidFill>
              </a:rPr>
              <a:t>vs </a:t>
            </a:r>
            <a:r>
              <a:rPr b="1" lang="en">
                <a:solidFill>
                  <a:srgbClr val="858585"/>
                </a:solidFill>
              </a:rPr>
              <a:t>topical </a:t>
            </a:r>
            <a:r>
              <a:rPr b="1" lang="en">
                <a:solidFill>
                  <a:srgbClr val="3B71CA"/>
                </a:solidFill>
              </a:rPr>
              <a:t>acyclovir </a:t>
            </a:r>
            <a:r>
              <a:rPr b="1" lang="en">
                <a:solidFill>
                  <a:srgbClr val="858585"/>
                </a:solidFill>
              </a:rPr>
              <a:t>(ACY)</a:t>
            </a:r>
            <a:endParaRPr b="1">
              <a:solidFill>
                <a:srgbClr val="858585"/>
              </a:solidFill>
            </a:endParaRPr>
          </a:p>
          <a:p>
            <a:pPr indent="0" lvl="0" marL="0" rtl="0" algn="l">
              <a:spcBef>
                <a:spcPts val="1200"/>
              </a:spcBef>
              <a:spcAft>
                <a:spcPts val="0"/>
              </a:spcAft>
              <a:buNone/>
            </a:pPr>
            <a:r>
              <a:rPr lang="en"/>
              <a:t>By </a:t>
            </a:r>
            <a:r>
              <a:rPr b="1" lang="en"/>
              <a:t>day 3 of treatment</a:t>
            </a:r>
            <a:r>
              <a:rPr lang="en"/>
              <a:t>, fewer </a:t>
            </a:r>
            <a:r>
              <a:rPr lang="en"/>
              <a:t>subjects</a:t>
            </a:r>
            <a:r>
              <a:rPr lang="en"/>
              <a:t> in the the </a:t>
            </a:r>
            <a:r>
              <a:rPr b="1" lang="en">
                <a:solidFill>
                  <a:srgbClr val="DF382C"/>
                </a:solidFill>
              </a:rPr>
              <a:t>OLE group</a:t>
            </a:r>
            <a:r>
              <a:rPr lang="en"/>
              <a:t> had… </a:t>
            </a:r>
            <a:endParaRPr/>
          </a:p>
          <a:p>
            <a:pPr indent="-311150" lvl="0" marL="457200" rtl="0" algn="l">
              <a:spcBef>
                <a:spcPts val="1200"/>
              </a:spcBef>
              <a:spcAft>
                <a:spcPts val="0"/>
              </a:spcAft>
              <a:buSzPts val="1300"/>
              <a:buChar char="●"/>
            </a:pPr>
            <a:r>
              <a:rPr lang="en" u="sng"/>
              <a:t>Bleeding</a:t>
            </a:r>
            <a:r>
              <a:rPr lang="en"/>
              <a:t>: </a:t>
            </a:r>
            <a:r>
              <a:rPr b="1" lang="en">
                <a:solidFill>
                  <a:srgbClr val="DF382C"/>
                </a:solidFill>
              </a:rPr>
              <a:t>6.5%</a:t>
            </a:r>
            <a:r>
              <a:rPr lang="en"/>
              <a:t> --vs-- </a:t>
            </a:r>
            <a:r>
              <a:rPr b="1" lang="en">
                <a:solidFill>
                  <a:srgbClr val="3B71CA"/>
                </a:solidFill>
              </a:rPr>
              <a:t>25.8%</a:t>
            </a:r>
            <a:r>
              <a:rPr lang="en"/>
              <a:t> </a:t>
            </a:r>
            <a:r>
              <a:rPr lang="en">
                <a:solidFill>
                  <a:srgbClr val="858585"/>
                </a:solidFill>
              </a:rPr>
              <a:t>(p = 0.038)</a:t>
            </a:r>
            <a:endParaRPr>
              <a:solidFill>
                <a:srgbClr val="858585"/>
              </a:solidFill>
            </a:endParaRPr>
          </a:p>
          <a:p>
            <a:pPr indent="-311150" lvl="0" marL="457200" rtl="0" algn="l">
              <a:spcBef>
                <a:spcPts val="0"/>
              </a:spcBef>
              <a:spcAft>
                <a:spcPts val="0"/>
              </a:spcAft>
              <a:buSzPts val="1300"/>
              <a:buChar char="●"/>
            </a:pPr>
            <a:r>
              <a:rPr lang="en" u="sng"/>
              <a:t>Pruritus</a:t>
            </a:r>
            <a:r>
              <a:rPr lang="en"/>
              <a:t>: </a:t>
            </a:r>
            <a:r>
              <a:rPr b="1" lang="en">
                <a:solidFill>
                  <a:srgbClr val="DF382C"/>
                </a:solidFill>
              </a:rPr>
              <a:t>12.9%</a:t>
            </a:r>
            <a:r>
              <a:rPr lang="en"/>
              <a:t> --vs-- </a:t>
            </a:r>
            <a:r>
              <a:rPr b="1" lang="en">
                <a:solidFill>
                  <a:srgbClr val="3B71CA"/>
                </a:solidFill>
              </a:rPr>
              <a:t>48.4%</a:t>
            </a:r>
            <a:r>
              <a:rPr lang="en"/>
              <a:t> </a:t>
            </a:r>
            <a:r>
              <a:rPr lang="en">
                <a:solidFill>
                  <a:srgbClr val="858585"/>
                </a:solidFill>
              </a:rPr>
              <a:t>(p = 0.002)</a:t>
            </a:r>
            <a:endParaRPr>
              <a:solidFill>
                <a:srgbClr val="858585"/>
              </a:solidFill>
            </a:endParaRPr>
          </a:p>
          <a:p>
            <a:pPr indent="-311150" lvl="0" marL="457200" rtl="0" algn="l">
              <a:spcBef>
                <a:spcPts val="0"/>
              </a:spcBef>
              <a:spcAft>
                <a:spcPts val="0"/>
              </a:spcAft>
              <a:buSzPts val="1300"/>
              <a:buChar char="●"/>
            </a:pPr>
            <a:r>
              <a:rPr lang="en" u="sng"/>
              <a:t>Severe pain</a:t>
            </a:r>
            <a:r>
              <a:rPr lang="en"/>
              <a:t>: </a:t>
            </a:r>
            <a:r>
              <a:rPr b="1" lang="en">
                <a:solidFill>
                  <a:srgbClr val="DF382C"/>
                </a:solidFill>
              </a:rPr>
              <a:t>3.2%</a:t>
            </a:r>
            <a:r>
              <a:rPr lang="en"/>
              <a:t> --vs-- </a:t>
            </a:r>
            <a:r>
              <a:rPr b="1" lang="en">
                <a:solidFill>
                  <a:srgbClr val="3B71CA"/>
                </a:solidFill>
              </a:rPr>
              <a:t>35.5%</a:t>
            </a:r>
            <a:r>
              <a:rPr lang="en"/>
              <a:t> </a:t>
            </a:r>
            <a:r>
              <a:rPr lang="en">
                <a:solidFill>
                  <a:srgbClr val="858585"/>
                </a:solidFill>
              </a:rPr>
              <a:t>(p = 0.001)</a:t>
            </a:r>
            <a:endParaRPr>
              <a:solidFill>
                <a:srgbClr val="858585"/>
              </a:solidFill>
            </a:endParaRPr>
          </a:p>
        </p:txBody>
      </p:sp>
      <p:sp>
        <p:nvSpPr>
          <p:cNvPr id="4369" name="Google Shape;4369;p185"/>
          <p:cNvSpPr/>
          <p:nvPr/>
        </p:nvSpPr>
        <p:spPr>
          <a:xfrm>
            <a:off x="6242800" y="4853500"/>
            <a:ext cx="2901600" cy="28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Open Sans"/>
                <a:ea typeface="Open Sans"/>
                <a:cs typeface="Open Sans"/>
                <a:sym typeface="Open Sans"/>
              </a:rPr>
              <a:t>Olive leaf (Wikipedia.com)</a:t>
            </a:r>
            <a:endParaRPr sz="1300">
              <a:latin typeface="Open Sans"/>
              <a:ea typeface="Open Sans"/>
              <a:cs typeface="Open Sans"/>
              <a:sym typeface="Open Sans"/>
            </a:endParaRPr>
          </a:p>
        </p:txBody>
      </p:sp>
      <p:pic>
        <p:nvPicPr>
          <p:cNvPr id="4370" name="Google Shape;4370;p185"/>
          <p:cNvPicPr preferRelativeResize="0"/>
          <p:nvPr/>
        </p:nvPicPr>
        <p:blipFill>
          <a:blip r:embed="rId4">
            <a:alphaModFix/>
          </a:blip>
          <a:stretch>
            <a:fillRect/>
          </a:stretch>
        </p:blipFill>
        <p:spPr>
          <a:xfrm>
            <a:off x="6268865" y="2716400"/>
            <a:ext cx="2849472" cy="2137100"/>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4" name="Shape 4374"/>
        <p:cNvGrpSpPr/>
        <p:nvPr/>
      </p:nvGrpSpPr>
      <p:grpSpPr>
        <a:xfrm>
          <a:off x="0" y="0"/>
          <a:ext cx="0" cy="0"/>
          <a:chOff x="0" y="0"/>
          <a:chExt cx="0" cy="0"/>
        </a:xfrm>
      </p:grpSpPr>
      <p:sp>
        <p:nvSpPr>
          <p:cNvPr id="4375" name="Google Shape;4375;p186"/>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Learning points &amp; take aways</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9" name="Shape 4379"/>
        <p:cNvGrpSpPr/>
        <p:nvPr/>
      </p:nvGrpSpPr>
      <p:grpSpPr>
        <a:xfrm>
          <a:off x="0" y="0"/>
          <a:ext cx="0" cy="0"/>
          <a:chOff x="0" y="0"/>
          <a:chExt cx="0" cy="0"/>
        </a:xfrm>
      </p:grpSpPr>
      <p:sp>
        <p:nvSpPr>
          <p:cNvPr id="4380" name="Google Shape;4380;p187"/>
          <p:cNvSpPr txBox="1"/>
          <p:nvPr>
            <p:ph type="title"/>
          </p:nvPr>
        </p:nvSpPr>
        <p:spPr>
          <a:xfrm>
            <a:off x="729450" y="632850"/>
            <a:ext cx="53106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Learning points &amp; take aways</a:t>
            </a:r>
            <a:endParaRPr/>
          </a:p>
        </p:txBody>
      </p:sp>
      <p:sp>
        <p:nvSpPr>
          <p:cNvPr id="4381" name="Google Shape;4381;p187"/>
          <p:cNvSpPr txBox="1"/>
          <p:nvPr>
            <p:ph idx="1" type="body"/>
          </p:nvPr>
        </p:nvSpPr>
        <p:spPr>
          <a:xfrm>
            <a:off x="729450" y="1393075"/>
            <a:ext cx="7688700" cy="3239100"/>
          </a:xfrm>
          <a:prstGeom prst="rect">
            <a:avLst/>
          </a:prstGeom>
        </p:spPr>
        <p:txBody>
          <a:bodyPr anchorCtr="0" anchor="t" bIns="91425" lIns="91425" spcFirstLastPara="1" rIns="91425" wrap="square" tIns="91425">
            <a:normAutofit lnSpcReduction="10000"/>
          </a:bodyPr>
          <a:lstStyle/>
          <a:p>
            <a:pPr indent="-323850" lvl="0" marL="457200" rtl="0" algn="l">
              <a:spcBef>
                <a:spcPts val="0"/>
              </a:spcBef>
              <a:spcAft>
                <a:spcPts val="0"/>
              </a:spcAft>
              <a:buSzPts val="1500"/>
              <a:buChar char="●"/>
            </a:pPr>
            <a:r>
              <a:rPr lang="en" sz="1500"/>
              <a:t>The </a:t>
            </a:r>
            <a:r>
              <a:rPr b="1" lang="en" sz="1500"/>
              <a:t>acyclic </a:t>
            </a:r>
            <a:r>
              <a:rPr b="1" lang="en" sz="1500">
                <a:solidFill>
                  <a:srgbClr val="3B71CA"/>
                </a:solidFill>
              </a:rPr>
              <a:t>nucleoside</a:t>
            </a:r>
            <a:r>
              <a:rPr b="1" lang="en" sz="1500">
                <a:solidFill>
                  <a:srgbClr val="3B71CA"/>
                </a:solidFill>
              </a:rPr>
              <a:t> analogues</a:t>
            </a:r>
            <a:r>
              <a:rPr lang="en" sz="1500"/>
              <a:t>, such as </a:t>
            </a:r>
            <a:r>
              <a:rPr b="1" lang="en" sz="1500">
                <a:solidFill>
                  <a:srgbClr val="3B71CA"/>
                </a:solidFill>
              </a:rPr>
              <a:t>acyclovir</a:t>
            </a:r>
            <a:r>
              <a:rPr lang="en" sz="1500"/>
              <a:t>, are first line for treatment of HSV</a:t>
            </a:r>
            <a:endParaRPr sz="1500"/>
          </a:p>
          <a:p>
            <a:pPr indent="-323850" lvl="0" marL="457200" rtl="0" algn="l">
              <a:spcBef>
                <a:spcPts val="0"/>
              </a:spcBef>
              <a:spcAft>
                <a:spcPts val="0"/>
              </a:spcAft>
              <a:buSzPts val="1500"/>
              <a:buChar char="●"/>
            </a:pPr>
            <a:r>
              <a:rPr lang="en" sz="1500"/>
              <a:t>To become </a:t>
            </a:r>
            <a:r>
              <a:rPr lang="en" sz="1500"/>
              <a:t>metabolically</a:t>
            </a:r>
            <a:r>
              <a:rPr lang="en" sz="1500"/>
              <a:t> active, they must be first </a:t>
            </a:r>
            <a:r>
              <a:rPr b="1" lang="en" sz="1500"/>
              <a:t>be phosphorylated</a:t>
            </a:r>
            <a:r>
              <a:rPr lang="en" sz="1500"/>
              <a:t> by viral enzymes, namely </a:t>
            </a:r>
            <a:r>
              <a:rPr b="1" lang="en" sz="1500">
                <a:solidFill>
                  <a:srgbClr val="DF382C"/>
                </a:solidFill>
              </a:rPr>
              <a:t>thymidine kinase</a:t>
            </a:r>
            <a:r>
              <a:rPr lang="en" sz="1500"/>
              <a:t> (TK)</a:t>
            </a:r>
            <a:endParaRPr sz="1500"/>
          </a:p>
          <a:p>
            <a:pPr indent="-323850" lvl="1" marL="914400" rtl="0" algn="l">
              <a:spcBef>
                <a:spcPts val="0"/>
              </a:spcBef>
              <a:spcAft>
                <a:spcPts val="0"/>
              </a:spcAft>
              <a:buSzPts val="1500"/>
              <a:buChar char="○"/>
            </a:pPr>
            <a:r>
              <a:rPr lang="en" sz="1500"/>
              <a:t>Mutations in HSV’s TK → acyclovir resistance</a:t>
            </a:r>
            <a:endParaRPr sz="1500"/>
          </a:p>
          <a:p>
            <a:pPr indent="-323850" lvl="0" marL="457200" rtl="0" algn="l">
              <a:spcBef>
                <a:spcPts val="0"/>
              </a:spcBef>
              <a:spcAft>
                <a:spcPts val="0"/>
              </a:spcAft>
              <a:buSzPts val="1500"/>
              <a:buChar char="●"/>
            </a:pPr>
            <a:r>
              <a:rPr lang="en" sz="1500"/>
              <a:t>For </a:t>
            </a:r>
            <a:r>
              <a:rPr b="1" lang="en" sz="1500"/>
              <a:t>TK-</a:t>
            </a:r>
            <a:r>
              <a:rPr b="1" lang="en" sz="1500"/>
              <a:t>deficient</a:t>
            </a:r>
            <a:r>
              <a:rPr b="1" lang="en" sz="1500"/>
              <a:t> HSV</a:t>
            </a:r>
            <a:r>
              <a:rPr lang="en" sz="1500"/>
              <a:t>, </a:t>
            </a:r>
            <a:r>
              <a:rPr b="1" lang="en" sz="1500">
                <a:solidFill>
                  <a:srgbClr val="3B71CA"/>
                </a:solidFill>
              </a:rPr>
              <a:t>foscarnet</a:t>
            </a:r>
            <a:r>
              <a:rPr b="1" lang="en" sz="1500">
                <a:solidFill>
                  <a:srgbClr val="3B71CA"/>
                </a:solidFill>
              </a:rPr>
              <a:t> </a:t>
            </a:r>
            <a:r>
              <a:rPr lang="en" sz="1500"/>
              <a:t>and </a:t>
            </a:r>
            <a:r>
              <a:rPr b="1" lang="en" sz="1500">
                <a:solidFill>
                  <a:srgbClr val="3B71CA"/>
                </a:solidFill>
              </a:rPr>
              <a:t>cidofovir</a:t>
            </a:r>
            <a:r>
              <a:rPr b="1" lang="en" sz="1500">
                <a:solidFill>
                  <a:srgbClr val="3B71CA"/>
                </a:solidFill>
              </a:rPr>
              <a:t> </a:t>
            </a:r>
            <a:r>
              <a:rPr lang="en" sz="1500"/>
              <a:t>are first line therapy</a:t>
            </a:r>
            <a:endParaRPr sz="1500"/>
          </a:p>
          <a:p>
            <a:pPr indent="-323850" lvl="1" marL="914400" rtl="0" algn="l">
              <a:spcBef>
                <a:spcPts val="0"/>
              </a:spcBef>
              <a:spcAft>
                <a:spcPts val="0"/>
              </a:spcAft>
              <a:buSzPts val="1500"/>
              <a:buChar char="○"/>
            </a:pPr>
            <a:r>
              <a:rPr lang="en" sz="1500"/>
              <a:t>Somewhat limited by toxicity</a:t>
            </a:r>
            <a:endParaRPr sz="1500"/>
          </a:p>
          <a:p>
            <a:pPr indent="-323850" lvl="1" marL="914400" rtl="0" algn="l">
              <a:spcBef>
                <a:spcPts val="0"/>
              </a:spcBef>
              <a:spcAft>
                <a:spcPts val="0"/>
              </a:spcAft>
              <a:buSzPts val="1500"/>
              <a:buChar char="○"/>
            </a:pPr>
            <a:r>
              <a:rPr lang="en" sz="1500"/>
              <a:t>Resistance to these agents (mutations in </a:t>
            </a:r>
            <a:r>
              <a:rPr b="1" lang="en" sz="1500"/>
              <a:t>viral DNA polymerase</a:t>
            </a:r>
            <a:r>
              <a:rPr lang="en" sz="1500"/>
              <a:t>) might </a:t>
            </a:r>
            <a:r>
              <a:rPr b="1" lang="en" sz="1500"/>
              <a:t>confer resistance to all</a:t>
            </a:r>
            <a:r>
              <a:rPr lang="en" sz="1500"/>
              <a:t> of the above drugs</a:t>
            </a:r>
            <a:endParaRPr sz="1500"/>
          </a:p>
          <a:p>
            <a:pPr indent="-323850" lvl="0" marL="457200" rtl="0" algn="l">
              <a:spcBef>
                <a:spcPts val="0"/>
              </a:spcBef>
              <a:spcAft>
                <a:spcPts val="0"/>
              </a:spcAft>
              <a:buSzPts val="1500"/>
              <a:buChar char="●"/>
            </a:pPr>
            <a:r>
              <a:rPr b="1" lang="en" sz="1500">
                <a:solidFill>
                  <a:srgbClr val="DF382C"/>
                </a:solidFill>
              </a:rPr>
              <a:t>Helicase-primase complex inhibitors</a:t>
            </a:r>
            <a:r>
              <a:rPr lang="en" sz="1500"/>
              <a:t> offer promising new treatment options</a:t>
            </a:r>
            <a:endParaRPr sz="1500"/>
          </a:p>
          <a:p>
            <a:pPr indent="-323850" lvl="1" marL="914400" rtl="0" algn="l">
              <a:spcBef>
                <a:spcPts val="0"/>
              </a:spcBef>
              <a:spcAft>
                <a:spcPts val="0"/>
              </a:spcAft>
              <a:buSzPts val="1500"/>
              <a:buChar char="○"/>
            </a:pPr>
            <a:r>
              <a:rPr lang="en" sz="1500"/>
              <a:t>But then again, maybe rubbing olive oil on your face or eating mushrooms would work as well</a:t>
            </a:r>
            <a:endParaRPr sz="1500"/>
          </a:p>
        </p:txBody>
      </p:sp>
      <p:sp>
        <p:nvSpPr>
          <p:cNvPr id="4382" name="Google Shape;4382;p187"/>
          <p:cNvSpPr txBox="1"/>
          <p:nvPr/>
        </p:nvSpPr>
        <p:spPr>
          <a:xfrm>
            <a:off x="724950" y="4372551"/>
            <a:ext cx="7697400" cy="460500"/>
          </a:xfrm>
          <a:prstGeom prst="rect">
            <a:avLst/>
          </a:prstGeom>
          <a:noFill/>
          <a:ln>
            <a:noFill/>
          </a:ln>
        </p:spPr>
        <p:txBody>
          <a:bodyPr anchorCtr="0" anchor="t" bIns="91425" lIns="91425" spcFirstLastPara="1" rIns="91425" wrap="square" tIns="91425">
            <a:normAutofit fontScale="85000"/>
          </a:bodyPr>
          <a:lstStyle/>
          <a:p>
            <a:pPr indent="0" lvl="0" marL="0" rtl="0" algn="l">
              <a:lnSpc>
                <a:spcPct val="115000"/>
              </a:lnSpc>
              <a:spcBef>
                <a:spcPts val="0"/>
              </a:spcBef>
              <a:spcAft>
                <a:spcPts val="1200"/>
              </a:spcAft>
              <a:buNone/>
            </a:pPr>
            <a:r>
              <a:rPr lang="en" sz="1200">
                <a:solidFill>
                  <a:srgbClr val="1A1A1A"/>
                </a:solidFill>
                <a:latin typeface="Open Sans"/>
                <a:ea typeface="Open Sans"/>
                <a:cs typeface="Open Sans"/>
                <a:sym typeface="Open Sans"/>
              </a:rPr>
              <a:t>Slides available on </a:t>
            </a:r>
            <a:r>
              <a:rPr lang="en" sz="1200" u="sng">
                <a:solidFill>
                  <a:srgbClr val="1C3678"/>
                </a:solidFill>
                <a:latin typeface="Open Sans"/>
                <a:ea typeface="Open Sans"/>
                <a:cs typeface="Open Sans"/>
                <a:sym typeface="Open Sans"/>
                <a:hlinkClick r:id="rId3">
                  <a:extLst>
                    <a:ext uri="{A12FA001-AC4F-418D-AE19-62706E023703}">
                      <ahyp:hlinkClr val="tx"/>
                    </a:ext>
                  </a:extLst>
                </a:hlinkClick>
              </a:rPr>
              <a:t>hunterratliff1.com/talk/</a:t>
            </a:r>
            <a:r>
              <a:rPr lang="en" sz="1200">
                <a:solidFill>
                  <a:srgbClr val="1A1A1A"/>
                </a:solidFill>
                <a:latin typeface="Open Sans"/>
                <a:ea typeface="Open Sans"/>
                <a:cs typeface="Open Sans"/>
                <a:sym typeface="Open Sans"/>
              </a:rPr>
              <a:t>; Citations available via QR code or via the  “citations” button on the website</a:t>
            </a:r>
            <a:endParaRPr sz="1200">
              <a:solidFill>
                <a:srgbClr val="1A1A1A"/>
              </a:solidFill>
              <a:latin typeface="Open Sans"/>
              <a:ea typeface="Open Sans"/>
              <a:cs typeface="Open Sans"/>
              <a:sym typeface="Open Sans"/>
            </a:endParaRPr>
          </a:p>
        </p:txBody>
      </p:sp>
      <p:pic>
        <p:nvPicPr>
          <p:cNvPr id="4383" name="Google Shape;4383;p187"/>
          <p:cNvPicPr preferRelativeResize="0"/>
          <p:nvPr/>
        </p:nvPicPr>
        <p:blipFill>
          <a:blip r:embed="rId4">
            <a:alphaModFix/>
          </a:blip>
          <a:stretch>
            <a:fillRect/>
          </a:stretch>
        </p:blipFill>
        <p:spPr>
          <a:xfrm>
            <a:off x="7937500" y="2135800"/>
            <a:ext cx="1189975" cy="1189975"/>
          </a:xfrm>
          <a:prstGeom prst="rect">
            <a:avLst/>
          </a:prstGeom>
          <a:noFill/>
          <a:ln>
            <a:noFill/>
          </a:ln>
        </p:spPr>
      </p:pic>
      <p:pic>
        <p:nvPicPr>
          <p:cNvPr id="4384" name="Google Shape;4384;p187" title="frame (7).png"/>
          <p:cNvPicPr preferRelativeResize="0"/>
          <p:nvPr/>
        </p:nvPicPr>
        <p:blipFill rotWithShape="1">
          <a:blip r:embed="rId5">
            <a:alphaModFix/>
          </a:blip>
          <a:srcRect b="12094" l="12219" r="12120" t="12079"/>
          <a:stretch/>
        </p:blipFill>
        <p:spPr>
          <a:xfrm>
            <a:off x="7683800" y="102225"/>
            <a:ext cx="1300500" cy="130342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3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4</a:t>
            </a:r>
            <a:r>
              <a:rPr lang="en">
                <a:solidFill>
                  <a:srgbClr val="9FA6B2"/>
                </a:solidFill>
              </a:rPr>
              <a:t> (day 25)</a:t>
            </a:r>
            <a:endParaRPr>
              <a:solidFill>
                <a:srgbClr val="9FA6B2"/>
              </a:solidFill>
            </a:endParaRPr>
          </a:p>
        </p:txBody>
      </p:sp>
      <p:sp>
        <p:nvSpPr>
          <p:cNvPr id="517" name="Google Shape;517;p31"/>
          <p:cNvSpPr txBox="1"/>
          <p:nvPr>
            <p:ph idx="1" type="body"/>
          </p:nvPr>
        </p:nvSpPr>
        <p:spPr>
          <a:xfrm>
            <a:off x="729325" y="1393075"/>
            <a:ext cx="3774300" cy="6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Derm clinic</a:t>
            </a:r>
            <a:r>
              <a:rPr lang="en"/>
              <a:t>: Worried about the chronicity of lip lesion so did lip biopsy w/ PCR</a:t>
            </a:r>
            <a:endParaRPr/>
          </a:p>
        </p:txBody>
      </p:sp>
      <p:pic>
        <p:nvPicPr>
          <p:cNvPr id="518" name="Google Shape;518;p31" title="W04_D25_lip.png"/>
          <p:cNvPicPr preferRelativeResize="0"/>
          <p:nvPr/>
        </p:nvPicPr>
        <p:blipFill>
          <a:blip r:embed="rId3">
            <a:alphaModFix/>
          </a:blip>
          <a:stretch>
            <a:fillRect/>
          </a:stretch>
        </p:blipFill>
        <p:spPr>
          <a:xfrm>
            <a:off x="5294475" y="3171350"/>
            <a:ext cx="2679349" cy="1729400"/>
          </a:xfrm>
          <a:prstGeom prst="rect">
            <a:avLst/>
          </a:prstGeom>
          <a:noFill/>
          <a:ln>
            <a:noFill/>
          </a:ln>
        </p:spPr>
      </p:pic>
      <p:sp>
        <p:nvSpPr>
          <p:cNvPr id="519" name="Google Shape;519;p31"/>
          <p:cNvSpPr/>
          <p:nvPr/>
        </p:nvSpPr>
        <p:spPr>
          <a:xfrm>
            <a:off x="542675" y="2013675"/>
            <a:ext cx="4044300" cy="2261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chemeClr val="dk2"/>
                </a:solidFill>
                <a:latin typeface="PT Sans"/>
                <a:ea typeface="PT Sans"/>
                <a:cs typeface="PT Sans"/>
                <a:sym typeface="PT Sans"/>
              </a:rPr>
              <a:t>HERPES VIRUS INFECTION</a:t>
            </a:r>
            <a:endParaRPr sz="1100">
              <a:solidFill>
                <a:srgbClr val="1A1A1A"/>
              </a:solidFill>
              <a:latin typeface="PT Sans"/>
              <a:ea typeface="PT Sans"/>
              <a:cs typeface="PT Sans"/>
              <a:sym typeface="PT Sans"/>
            </a:endParaRPr>
          </a:p>
          <a:p>
            <a:pPr indent="0" lvl="0" marL="0" rtl="0" algn="l">
              <a:spcBef>
                <a:spcPts val="1000"/>
              </a:spcBef>
              <a:spcAft>
                <a:spcPts val="0"/>
              </a:spcAft>
              <a:buNone/>
            </a:pPr>
            <a:r>
              <a:rPr lang="en" sz="1100" u="sng">
                <a:solidFill>
                  <a:srgbClr val="1A1A1A"/>
                </a:solidFill>
                <a:latin typeface="PT Sans"/>
                <a:ea typeface="PT Sans"/>
                <a:cs typeface="PT Sans"/>
                <a:sym typeface="PT Sans"/>
              </a:rPr>
              <a:t>COMMENT</a:t>
            </a:r>
            <a:r>
              <a:rPr lang="en" sz="1100">
                <a:solidFill>
                  <a:srgbClr val="1A1A1A"/>
                </a:solidFill>
                <a:latin typeface="PT Sans"/>
                <a:ea typeface="PT Sans"/>
                <a:cs typeface="PT Sans"/>
                <a:sym typeface="PT Sans"/>
              </a:rPr>
              <a:t>: The </a:t>
            </a:r>
            <a:r>
              <a:rPr b="1" lang="en" sz="1100">
                <a:solidFill>
                  <a:srgbClr val="1A1A1A"/>
                </a:solidFill>
                <a:latin typeface="PT Sans"/>
                <a:ea typeface="PT Sans"/>
                <a:cs typeface="PT Sans"/>
                <a:sym typeface="PT Sans"/>
              </a:rPr>
              <a:t>histopathologic findings</a:t>
            </a:r>
            <a:r>
              <a:rPr lang="en" sz="1100">
                <a:solidFill>
                  <a:srgbClr val="1A1A1A"/>
                </a:solidFill>
                <a:latin typeface="PT Sans"/>
                <a:ea typeface="PT Sans"/>
                <a:cs typeface="PT Sans"/>
                <a:sym typeface="PT Sans"/>
              </a:rPr>
              <a:t> are consistent with infection by varicella zoster virus (VZV) or herpes simplex virus (HSV). Clinical correlation is essential.</a:t>
            </a:r>
            <a:endParaRPr sz="1100">
              <a:solidFill>
                <a:srgbClr val="1A1A1A"/>
              </a:solidFill>
              <a:latin typeface="PT Sans"/>
              <a:ea typeface="PT Sans"/>
              <a:cs typeface="PT Sans"/>
              <a:sym typeface="PT Sans"/>
            </a:endParaRPr>
          </a:p>
          <a:p>
            <a:pPr indent="0" lvl="0" marL="0" rtl="0" algn="l">
              <a:spcBef>
                <a:spcPts val="1000"/>
              </a:spcBef>
              <a:spcAft>
                <a:spcPts val="0"/>
              </a:spcAft>
              <a:buNone/>
            </a:pPr>
            <a:r>
              <a:rPr lang="en" sz="1100" u="sng">
                <a:solidFill>
                  <a:srgbClr val="858585"/>
                </a:solidFill>
                <a:latin typeface="PT Sans"/>
                <a:ea typeface="PT Sans"/>
                <a:cs typeface="PT Sans"/>
                <a:sym typeface="PT Sans"/>
              </a:rPr>
              <a:t>MICROSCOPIC DESCRIPTION</a:t>
            </a:r>
            <a:r>
              <a:rPr lang="en" sz="1100">
                <a:solidFill>
                  <a:srgbClr val="858585"/>
                </a:solidFill>
                <a:latin typeface="PT Sans"/>
                <a:ea typeface="PT Sans"/>
                <a:cs typeface="PT Sans"/>
                <a:sym typeface="PT Sans"/>
              </a:rPr>
              <a:t>: The specimen displays areas of epidermal necrosis with ballooning degeneration of keratinocytes. Many keratinocytes display viral cytopathic changes including multinucleation, nuclear molding, margination of chromatin, and a glassy cytoplasm. Brisk mixed inflammation is present in the dermis</a:t>
            </a:r>
            <a:endParaRPr sz="1200">
              <a:solidFill>
                <a:srgbClr val="858585"/>
              </a:solidFill>
              <a:latin typeface="Open Sans"/>
              <a:ea typeface="Open Sans"/>
              <a:cs typeface="Open Sans"/>
              <a:sym typeface="Open Sans"/>
            </a:endParaRPr>
          </a:p>
        </p:txBody>
      </p:sp>
      <p:grpSp>
        <p:nvGrpSpPr>
          <p:cNvPr id="520" name="Google Shape;520;p31"/>
          <p:cNvGrpSpPr/>
          <p:nvPr/>
        </p:nvGrpSpPr>
        <p:grpSpPr>
          <a:xfrm>
            <a:off x="4587000" y="1072614"/>
            <a:ext cx="4094300" cy="861172"/>
            <a:chOff x="3562350" y="909418"/>
            <a:chExt cx="4094300" cy="765282"/>
          </a:xfrm>
        </p:grpSpPr>
        <p:sp>
          <p:nvSpPr>
            <p:cNvPr id="521" name="Google Shape;521;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522" name="Google Shape;522;p31"/>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523" name="Google Shape;523;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524" name="Google Shape;524;p31"/>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5" name="Google Shape;525;p3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526" name="Google Shape;526;p31"/>
          <p:cNvGrpSpPr/>
          <p:nvPr/>
        </p:nvGrpSpPr>
        <p:grpSpPr>
          <a:xfrm>
            <a:off x="4587000" y="1422407"/>
            <a:ext cx="4094300" cy="861172"/>
            <a:chOff x="3562350" y="909418"/>
            <a:chExt cx="4094300" cy="765282"/>
          </a:xfrm>
        </p:grpSpPr>
        <p:sp>
          <p:nvSpPr>
            <p:cNvPr id="527" name="Google Shape;527;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528" name="Google Shape;528;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529" name="Google Shape;529;p31"/>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0" name="Google Shape;530;p31"/>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531" name="Google Shape;531;p31"/>
          <p:cNvGrpSpPr/>
          <p:nvPr/>
        </p:nvGrpSpPr>
        <p:grpSpPr>
          <a:xfrm>
            <a:off x="4587000" y="2187630"/>
            <a:ext cx="4094300" cy="384157"/>
            <a:chOff x="3562350" y="909418"/>
            <a:chExt cx="4094300" cy="341382"/>
          </a:xfrm>
        </p:grpSpPr>
        <p:sp>
          <p:nvSpPr>
            <p:cNvPr id="532" name="Google Shape;532;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533" name="Google Shape;533;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534" name="Google Shape;534;p31"/>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5" name="Google Shape;535;p3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536" name="Google Shape;536;p31"/>
          <p:cNvGrpSpPr/>
          <p:nvPr/>
        </p:nvGrpSpPr>
        <p:grpSpPr>
          <a:xfrm>
            <a:off x="4587000" y="2382576"/>
            <a:ext cx="4094300" cy="384557"/>
            <a:chOff x="3562350" y="909418"/>
            <a:chExt cx="4094300" cy="341738"/>
          </a:xfrm>
        </p:grpSpPr>
        <p:sp>
          <p:nvSpPr>
            <p:cNvPr id="537" name="Google Shape;537;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538" name="Google Shape;538;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539" name="Google Shape;539;p31"/>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0" name="Google Shape;540;p31"/>
          <p:cNvGrpSpPr/>
          <p:nvPr/>
        </p:nvGrpSpPr>
        <p:grpSpPr>
          <a:xfrm>
            <a:off x="4587000" y="717403"/>
            <a:ext cx="4094300" cy="545526"/>
            <a:chOff x="3562350" y="909418"/>
            <a:chExt cx="4094300" cy="484782"/>
          </a:xfrm>
        </p:grpSpPr>
        <p:sp>
          <p:nvSpPr>
            <p:cNvPr id="541" name="Google Shape;541;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542" name="Google Shape;542;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543" name="Google Shape;543;p31"/>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4" name="Google Shape;544;p31"/>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545" name="Google Shape;545;p31"/>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546" name="Google Shape;546;p31"/>
          <p:cNvGrpSpPr/>
          <p:nvPr/>
        </p:nvGrpSpPr>
        <p:grpSpPr>
          <a:xfrm>
            <a:off x="4587000" y="1687884"/>
            <a:ext cx="4094300" cy="695750"/>
            <a:chOff x="3562350" y="909418"/>
            <a:chExt cx="4094300" cy="618279"/>
          </a:xfrm>
        </p:grpSpPr>
        <p:sp>
          <p:nvSpPr>
            <p:cNvPr id="547" name="Google Shape;547;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548" name="Google Shape;548;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549" name="Google Shape;549;p31"/>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50" name="Google Shape;550;p31"/>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551" name="Google Shape;551;p31"/>
          <p:cNvGrpSpPr/>
          <p:nvPr/>
        </p:nvGrpSpPr>
        <p:grpSpPr>
          <a:xfrm>
            <a:off x="4587000" y="1932213"/>
            <a:ext cx="4094300" cy="451330"/>
            <a:chOff x="3562350" y="909418"/>
            <a:chExt cx="4094300" cy="401075"/>
          </a:xfrm>
        </p:grpSpPr>
        <p:sp>
          <p:nvSpPr>
            <p:cNvPr id="552" name="Google Shape;552;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553" name="Google Shape;553;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554" name="Google Shape;554;p31"/>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55" name="Google Shape;555;p31"/>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556" name="Google Shape;556;p31"/>
          <p:cNvGrpSpPr/>
          <p:nvPr/>
        </p:nvGrpSpPr>
        <p:grpSpPr>
          <a:xfrm>
            <a:off x="4587000" y="2569657"/>
            <a:ext cx="4094300" cy="616310"/>
            <a:chOff x="3562350" y="909418"/>
            <a:chExt cx="4094300" cy="547685"/>
          </a:xfrm>
        </p:grpSpPr>
        <p:sp>
          <p:nvSpPr>
            <p:cNvPr id="557" name="Google Shape;557;p3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med changes</a:t>
              </a:r>
              <a:endParaRPr b="1" sz="1100">
                <a:solidFill>
                  <a:srgbClr val="858585"/>
                </a:solidFill>
                <a:latin typeface="Roboto"/>
                <a:ea typeface="Roboto"/>
                <a:cs typeface="Roboto"/>
                <a:sym typeface="Roboto"/>
              </a:endParaRPr>
            </a:p>
          </p:txBody>
        </p:sp>
        <p:sp>
          <p:nvSpPr>
            <p:cNvPr id="558" name="Google Shape;558;p31"/>
            <p:cNvSpPr txBox="1"/>
            <p:nvPr/>
          </p:nvSpPr>
          <p:spPr>
            <a:xfrm>
              <a:off x="4928450" y="1092003"/>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858585"/>
                  </a:solidFill>
                  <a:latin typeface="Roboto"/>
                  <a:ea typeface="Roboto"/>
                  <a:cs typeface="Roboto"/>
                  <a:sym typeface="Roboto"/>
                </a:rPr>
                <a:t>Held ppx Bactrim, letermovir, isavu; also stopped budesonide</a:t>
              </a:r>
              <a:endParaRPr sz="700">
                <a:solidFill>
                  <a:srgbClr val="858585"/>
                </a:solidFill>
                <a:latin typeface="Roboto"/>
                <a:ea typeface="Roboto"/>
                <a:cs typeface="Roboto"/>
                <a:sym typeface="Roboto"/>
              </a:endParaRPr>
            </a:p>
            <a:p>
              <a:pPr indent="0" lvl="0" marL="0" rtl="0" algn="l">
                <a:lnSpc>
                  <a:spcPct val="115000"/>
                </a:lnSpc>
                <a:spcBef>
                  <a:spcPts val="0"/>
                </a:spcBef>
                <a:spcAft>
                  <a:spcPts val="0"/>
                </a:spcAft>
                <a:buNone/>
              </a:pPr>
              <a:r>
                <a:t/>
              </a:r>
              <a:endParaRPr sz="700">
                <a:solidFill>
                  <a:srgbClr val="858585"/>
                </a:solidFill>
                <a:latin typeface="Roboto"/>
                <a:ea typeface="Roboto"/>
                <a:cs typeface="Roboto"/>
                <a:sym typeface="Roboto"/>
              </a:endParaRPr>
            </a:p>
          </p:txBody>
        </p:sp>
        <p:sp>
          <p:nvSpPr>
            <p:cNvPr id="559" name="Google Shape;559;p3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cxnSp>
          <p:nvCxnSpPr>
            <p:cNvPr id="560" name="Google Shape;560;p31"/>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4 </a:t>
            </a:r>
            <a:r>
              <a:rPr lang="en">
                <a:solidFill>
                  <a:srgbClr val="9FA6B2"/>
                </a:solidFill>
              </a:rPr>
              <a:t>(day 25)</a:t>
            </a:r>
            <a:endParaRPr>
              <a:solidFill>
                <a:srgbClr val="9FA6B2"/>
              </a:solidFill>
            </a:endParaRPr>
          </a:p>
        </p:txBody>
      </p:sp>
      <p:sp>
        <p:nvSpPr>
          <p:cNvPr id="566" name="Google Shape;566;p32"/>
          <p:cNvSpPr txBox="1"/>
          <p:nvPr>
            <p:ph idx="1" type="body"/>
          </p:nvPr>
        </p:nvSpPr>
        <p:spPr>
          <a:xfrm>
            <a:off x="729325" y="1393075"/>
            <a:ext cx="3774300" cy="6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Derm clinic</a:t>
            </a:r>
            <a:r>
              <a:rPr lang="en"/>
              <a:t>: Worried about the chronicity of lip lesion so did lip biopsy w/ PCR</a:t>
            </a:r>
            <a:endParaRPr/>
          </a:p>
        </p:txBody>
      </p:sp>
      <p:pic>
        <p:nvPicPr>
          <p:cNvPr id="567" name="Google Shape;567;p32" title="W04_D25_lip.png"/>
          <p:cNvPicPr preferRelativeResize="0"/>
          <p:nvPr/>
        </p:nvPicPr>
        <p:blipFill>
          <a:blip r:embed="rId3">
            <a:alphaModFix/>
          </a:blip>
          <a:stretch>
            <a:fillRect/>
          </a:stretch>
        </p:blipFill>
        <p:spPr>
          <a:xfrm>
            <a:off x="5294475" y="3171350"/>
            <a:ext cx="2679349" cy="1729400"/>
          </a:xfrm>
          <a:prstGeom prst="rect">
            <a:avLst/>
          </a:prstGeom>
          <a:noFill/>
          <a:ln>
            <a:noFill/>
          </a:ln>
        </p:spPr>
      </p:pic>
      <p:sp>
        <p:nvSpPr>
          <p:cNvPr id="568" name="Google Shape;568;p32"/>
          <p:cNvSpPr/>
          <p:nvPr/>
        </p:nvSpPr>
        <p:spPr>
          <a:xfrm>
            <a:off x="542675" y="2013675"/>
            <a:ext cx="4044300" cy="22611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chemeClr val="dk2"/>
                </a:solidFill>
                <a:latin typeface="PT Sans"/>
                <a:ea typeface="PT Sans"/>
                <a:cs typeface="PT Sans"/>
                <a:sym typeface="PT Sans"/>
              </a:rPr>
              <a:t>HERPES VIRUS INFECTION</a:t>
            </a:r>
            <a:endParaRPr sz="1100">
              <a:solidFill>
                <a:srgbClr val="1A1A1A"/>
              </a:solidFill>
              <a:latin typeface="PT Sans"/>
              <a:ea typeface="PT Sans"/>
              <a:cs typeface="PT Sans"/>
              <a:sym typeface="PT Sans"/>
            </a:endParaRPr>
          </a:p>
          <a:p>
            <a:pPr indent="0" lvl="0" marL="0" rtl="0" algn="l">
              <a:spcBef>
                <a:spcPts val="1000"/>
              </a:spcBef>
              <a:spcAft>
                <a:spcPts val="0"/>
              </a:spcAft>
              <a:buNone/>
            </a:pPr>
            <a:r>
              <a:rPr lang="en" sz="1100" u="sng">
                <a:solidFill>
                  <a:srgbClr val="1A1A1A"/>
                </a:solidFill>
                <a:latin typeface="PT Sans"/>
                <a:ea typeface="PT Sans"/>
                <a:cs typeface="PT Sans"/>
                <a:sym typeface="PT Sans"/>
              </a:rPr>
              <a:t>COMMENT</a:t>
            </a:r>
            <a:r>
              <a:rPr lang="en" sz="1100">
                <a:solidFill>
                  <a:srgbClr val="1A1A1A"/>
                </a:solidFill>
                <a:latin typeface="PT Sans"/>
                <a:ea typeface="PT Sans"/>
                <a:cs typeface="PT Sans"/>
                <a:sym typeface="PT Sans"/>
              </a:rPr>
              <a:t>: The </a:t>
            </a:r>
            <a:r>
              <a:rPr b="1" lang="en" sz="1100">
                <a:solidFill>
                  <a:srgbClr val="1A1A1A"/>
                </a:solidFill>
                <a:latin typeface="PT Sans"/>
                <a:ea typeface="PT Sans"/>
                <a:cs typeface="PT Sans"/>
                <a:sym typeface="PT Sans"/>
              </a:rPr>
              <a:t>histopathologic findings</a:t>
            </a:r>
            <a:r>
              <a:rPr lang="en" sz="1100">
                <a:solidFill>
                  <a:srgbClr val="1A1A1A"/>
                </a:solidFill>
                <a:latin typeface="PT Sans"/>
                <a:ea typeface="PT Sans"/>
                <a:cs typeface="PT Sans"/>
                <a:sym typeface="PT Sans"/>
              </a:rPr>
              <a:t> are consistent with infection by varicella zoster virus (VZV) or herpes simplex virus (HSV). Clinical correlation is essential.</a:t>
            </a:r>
            <a:endParaRPr sz="1100">
              <a:solidFill>
                <a:srgbClr val="1A1A1A"/>
              </a:solidFill>
              <a:latin typeface="PT Sans"/>
              <a:ea typeface="PT Sans"/>
              <a:cs typeface="PT Sans"/>
              <a:sym typeface="PT Sans"/>
            </a:endParaRPr>
          </a:p>
          <a:p>
            <a:pPr indent="0" lvl="0" marL="0" rtl="0" algn="l">
              <a:spcBef>
                <a:spcPts val="1000"/>
              </a:spcBef>
              <a:spcAft>
                <a:spcPts val="0"/>
              </a:spcAft>
              <a:buNone/>
            </a:pPr>
            <a:r>
              <a:rPr lang="en" sz="1100" u="sng">
                <a:solidFill>
                  <a:srgbClr val="858585"/>
                </a:solidFill>
                <a:latin typeface="PT Sans"/>
                <a:ea typeface="PT Sans"/>
                <a:cs typeface="PT Sans"/>
                <a:sym typeface="PT Sans"/>
              </a:rPr>
              <a:t>MICROSCOPIC DESCRIPTION</a:t>
            </a:r>
            <a:r>
              <a:rPr lang="en" sz="1100">
                <a:solidFill>
                  <a:srgbClr val="858585"/>
                </a:solidFill>
                <a:latin typeface="PT Sans"/>
                <a:ea typeface="PT Sans"/>
                <a:cs typeface="PT Sans"/>
                <a:sym typeface="PT Sans"/>
              </a:rPr>
              <a:t>: The specimen displays areas of epidermal necrosis with ballooning degeneration of keratinocytes. Many keratinocytes display viral cytopathic changes including multinucleation, nuclear molding, margination of chromatin, and a glassy cytoplasm. Brisk mixed inflammation is present in the dermis</a:t>
            </a:r>
            <a:endParaRPr sz="1200">
              <a:solidFill>
                <a:srgbClr val="858585"/>
              </a:solidFill>
              <a:latin typeface="Open Sans"/>
              <a:ea typeface="Open Sans"/>
              <a:cs typeface="Open Sans"/>
              <a:sym typeface="Open Sans"/>
            </a:endParaRPr>
          </a:p>
        </p:txBody>
      </p:sp>
      <p:sp>
        <p:nvSpPr>
          <p:cNvPr id="569" name="Google Shape;569;p32"/>
          <p:cNvSpPr/>
          <p:nvPr/>
        </p:nvSpPr>
        <p:spPr>
          <a:xfrm>
            <a:off x="1066625" y="4404175"/>
            <a:ext cx="29964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a:t>
            </a:r>
            <a:r>
              <a:rPr b="1" lang="en" sz="1200">
                <a:solidFill>
                  <a:srgbClr val="1A1A1A"/>
                </a:solidFill>
                <a:latin typeface="Open Sans"/>
                <a:ea typeface="Open Sans"/>
                <a:cs typeface="Open Sans"/>
                <a:sym typeface="Open Sans"/>
              </a:rPr>
              <a:t>HSV-2</a:t>
            </a:r>
            <a:endParaRPr b="1"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VZV or HSV-1</a:t>
            </a:r>
            <a:endParaRPr sz="1200">
              <a:solidFill>
                <a:srgbClr val="1A1A1A"/>
              </a:solidFill>
              <a:latin typeface="Open Sans"/>
              <a:ea typeface="Open Sans"/>
              <a:cs typeface="Open Sans"/>
              <a:sym typeface="Open Sans"/>
            </a:endParaRPr>
          </a:p>
        </p:txBody>
      </p:sp>
      <p:grpSp>
        <p:nvGrpSpPr>
          <p:cNvPr id="570" name="Google Shape;570;p32"/>
          <p:cNvGrpSpPr/>
          <p:nvPr/>
        </p:nvGrpSpPr>
        <p:grpSpPr>
          <a:xfrm>
            <a:off x="4587000" y="1072614"/>
            <a:ext cx="4094300" cy="861172"/>
            <a:chOff x="3562350" y="909418"/>
            <a:chExt cx="4094300" cy="765282"/>
          </a:xfrm>
        </p:grpSpPr>
        <p:sp>
          <p:nvSpPr>
            <p:cNvPr id="571" name="Google Shape;571;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572" name="Google Shape;572;p32"/>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573" name="Google Shape;573;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574" name="Google Shape;574;p32"/>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5" name="Google Shape;575;p32"/>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576" name="Google Shape;576;p32"/>
          <p:cNvGrpSpPr/>
          <p:nvPr/>
        </p:nvGrpSpPr>
        <p:grpSpPr>
          <a:xfrm>
            <a:off x="4587000" y="1422407"/>
            <a:ext cx="4094300" cy="861172"/>
            <a:chOff x="3562350" y="909418"/>
            <a:chExt cx="4094300" cy="765282"/>
          </a:xfrm>
        </p:grpSpPr>
        <p:sp>
          <p:nvSpPr>
            <p:cNvPr id="577" name="Google Shape;577;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578" name="Google Shape;578;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579" name="Google Shape;579;p32"/>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0" name="Google Shape;580;p32"/>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581" name="Google Shape;581;p32"/>
          <p:cNvGrpSpPr/>
          <p:nvPr/>
        </p:nvGrpSpPr>
        <p:grpSpPr>
          <a:xfrm>
            <a:off x="4587000" y="2187630"/>
            <a:ext cx="4094300" cy="384157"/>
            <a:chOff x="3562350" y="909418"/>
            <a:chExt cx="4094300" cy="341382"/>
          </a:xfrm>
        </p:grpSpPr>
        <p:sp>
          <p:nvSpPr>
            <p:cNvPr id="582" name="Google Shape;582;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583" name="Google Shape;583;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584" name="Google Shape;584;p32"/>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5" name="Google Shape;585;p32"/>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586" name="Google Shape;586;p32"/>
          <p:cNvGrpSpPr/>
          <p:nvPr/>
        </p:nvGrpSpPr>
        <p:grpSpPr>
          <a:xfrm>
            <a:off x="4587000" y="2382576"/>
            <a:ext cx="4094300" cy="384557"/>
            <a:chOff x="3562350" y="909418"/>
            <a:chExt cx="4094300" cy="341738"/>
          </a:xfrm>
        </p:grpSpPr>
        <p:sp>
          <p:nvSpPr>
            <p:cNvPr id="587" name="Google Shape;587;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588" name="Google Shape;588;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589" name="Google Shape;589;p32"/>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32"/>
          <p:cNvGrpSpPr/>
          <p:nvPr/>
        </p:nvGrpSpPr>
        <p:grpSpPr>
          <a:xfrm>
            <a:off x="4587000" y="717403"/>
            <a:ext cx="4094300" cy="545526"/>
            <a:chOff x="3562350" y="909418"/>
            <a:chExt cx="4094300" cy="484782"/>
          </a:xfrm>
        </p:grpSpPr>
        <p:sp>
          <p:nvSpPr>
            <p:cNvPr id="591" name="Google Shape;591;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592" name="Google Shape;592;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593" name="Google Shape;593;p32"/>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4" name="Google Shape;594;p32"/>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595" name="Google Shape;595;p32"/>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596" name="Google Shape;596;p32"/>
          <p:cNvGrpSpPr/>
          <p:nvPr/>
        </p:nvGrpSpPr>
        <p:grpSpPr>
          <a:xfrm>
            <a:off x="4587000" y="1687884"/>
            <a:ext cx="4094300" cy="695750"/>
            <a:chOff x="3562350" y="909418"/>
            <a:chExt cx="4094300" cy="618279"/>
          </a:xfrm>
        </p:grpSpPr>
        <p:sp>
          <p:nvSpPr>
            <p:cNvPr id="597" name="Google Shape;597;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598" name="Google Shape;598;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599" name="Google Shape;599;p32"/>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0" name="Google Shape;600;p32"/>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601" name="Google Shape;601;p32"/>
          <p:cNvGrpSpPr/>
          <p:nvPr/>
        </p:nvGrpSpPr>
        <p:grpSpPr>
          <a:xfrm>
            <a:off x="4587000" y="1932213"/>
            <a:ext cx="4094300" cy="451330"/>
            <a:chOff x="3562350" y="909418"/>
            <a:chExt cx="4094300" cy="401075"/>
          </a:xfrm>
        </p:grpSpPr>
        <p:sp>
          <p:nvSpPr>
            <p:cNvPr id="602" name="Google Shape;602;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603" name="Google Shape;603;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604" name="Google Shape;604;p32"/>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05" name="Google Shape;605;p32"/>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606" name="Google Shape;606;p32"/>
          <p:cNvGrpSpPr/>
          <p:nvPr/>
        </p:nvGrpSpPr>
        <p:grpSpPr>
          <a:xfrm>
            <a:off x="4587000" y="2569657"/>
            <a:ext cx="4094300" cy="616310"/>
            <a:chOff x="3562350" y="909418"/>
            <a:chExt cx="4094300" cy="547685"/>
          </a:xfrm>
        </p:grpSpPr>
        <p:sp>
          <p:nvSpPr>
            <p:cNvPr id="607" name="Google Shape;607;p3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med changes</a:t>
              </a:r>
              <a:endParaRPr b="1" sz="1100">
                <a:solidFill>
                  <a:srgbClr val="858585"/>
                </a:solidFill>
                <a:latin typeface="Roboto"/>
                <a:ea typeface="Roboto"/>
                <a:cs typeface="Roboto"/>
                <a:sym typeface="Roboto"/>
              </a:endParaRPr>
            </a:p>
          </p:txBody>
        </p:sp>
        <p:sp>
          <p:nvSpPr>
            <p:cNvPr id="608" name="Google Shape;608;p32"/>
            <p:cNvSpPr txBox="1"/>
            <p:nvPr/>
          </p:nvSpPr>
          <p:spPr>
            <a:xfrm>
              <a:off x="4928450" y="1092003"/>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700">
                  <a:solidFill>
                    <a:srgbClr val="858585"/>
                  </a:solidFill>
                  <a:latin typeface="Roboto"/>
                  <a:ea typeface="Roboto"/>
                  <a:cs typeface="Roboto"/>
                  <a:sym typeface="Roboto"/>
                </a:rPr>
                <a:t>Held ppx Bactrim, letermovir, isavu; also stopped budesonide</a:t>
              </a:r>
              <a:endParaRPr sz="700">
                <a:solidFill>
                  <a:srgbClr val="858585"/>
                </a:solidFill>
                <a:latin typeface="Roboto"/>
                <a:ea typeface="Roboto"/>
                <a:cs typeface="Roboto"/>
                <a:sym typeface="Roboto"/>
              </a:endParaRPr>
            </a:p>
            <a:p>
              <a:pPr indent="0" lvl="0" marL="0" rtl="0" algn="l">
                <a:lnSpc>
                  <a:spcPct val="115000"/>
                </a:lnSpc>
                <a:spcBef>
                  <a:spcPts val="0"/>
                </a:spcBef>
                <a:spcAft>
                  <a:spcPts val="0"/>
                </a:spcAft>
                <a:buNone/>
              </a:pPr>
              <a:r>
                <a:t/>
              </a:r>
              <a:endParaRPr sz="700">
                <a:solidFill>
                  <a:srgbClr val="858585"/>
                </a:solidFill>
                <a:latin typeface="Roboto"/>
                <a:ea typeface="Roboto"/>
                <a:cs typeface="Roboto"/>
                <a:sym typeface="Roboto"/>
              </a:endParaRPr>
            </a:p>
          </p:txBody>
        </p:sp>
        <p:sp>
          <p:nvSpPr>
            <p:cNvPr id="609" name="Google Shape;609;p3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cxnSp>
          <p:nvCxnSpPr>
            <p:cNvPr id="610" name="Google Shape;610;p32"/>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HPI</a:t>
            </a:r>
            <a:endParaRPr/>
          </a:p>
        </p:txBody>
      </p:sp>
      <p:sp>
        <p:nvSpPr>
          <p:cNvPr id="99" name="Google Shape;99;p15"/>
          <p:cNvSpPr txBox="1"/>
          <p:nvPr>
            <p:ph idx="1" type="body"/>
          </p:nvPr>
        </p:nvSpPr>
        <p:spPr>
          <a:xfrm>
            <a:off x="729450" y="1393075"/>
            <a:ext cx="76887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71 </a:t>
            </a:r>
            <a:r>
              <a:rPr b="1" lang="en">
                <a:solidFill>
                  <a:srgbClr val="2D6987"/>
                </a:solidFill>
              </a:rPr>
              <a:t>y/o M</a:t>
            </a:r>
            <a:r>
              <a:rPr lang="en"/>
              <a:t> with PMH including </a:t>
            </a:r>
            <a:r>
              <a:rPr lang="en"/>
              <a:t>T-cell PLL s/p alloSCT (-14 mo ago) c/b cutaneous GVHD (currently on pred &amp; Jakafi) </a:t>
            </a:r>
            <a:r>
              <a:rPr lang="en"/>
              <a:t>p/w </a:t>
            </a:r>
            <a:r>
              <a:rPr b="1" lang="en">
                <a:solidFill>
                  <a:srgbClr val="DC4C64"/>
                </a:solidFill>
              </a:rPr>
              <a:t>2 month history of…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3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5</a:t>
            </a:r>
            <a:endParaRPr/>
          </a:p>
        </p:txBody>
      </p:sp>
      <p:sp>
        <p:nvSpPr>
          <p:cNvPr id="616" name="Google Shape;616;p33"/>
          <p:cNvSpPr txBox="1"/>
          <p:nvPr>
            <p:ph idx="1" type="body"/>
          </p:nvPr>
        </p:nvSpPr>
        <p:spPr>
          <a:xfrm>
            <a:off x="729325" y="1393075"/>
            <a:ext cx="3774300" cy="224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Admitted</a:t>
            </a:r>
            <a:r>
              <a:rPr lang="en"/>
              <a:t> with cough, subjective fevers, &amp; diarrhea</a:t>
            </a:r>
            <a:endParaRPr/>
          </a:p>
          <a:p>
            <a:pPr indent="-311150" lvl="0" marL="457200" rtl="0" algn="l">
              <a:spcBef>
                <a:spcPts val="0"/>
              </a:spcBef>
              <a:spcAft>
                <a:spcPts val="0"/>
              </a:spcAft>
              <a:buSzPts val="1300"/>
              <a:buChar char="●"/>
            </a:pPr>
            <a:r>
              <a:rPr lang="en"/>
              <a:t>Tested positive for influenza A</a:t>
            </a:r>
            <a:endParaRPr/>
          </a:p>
          <a:p>
            <a:pPr indent="-311150" lvl="0" marL="457200" rtl="0" algn="l">
              <a:spcBef>
                <a:spcPts val="0"/>
              </a:spcBef>
              <a:spcAft>
                <a:spcPts val="0"/>
              </a:spcAft>
              <a:buSzPts val="1300"/>
              <a:buChar char="●"/>
            </a:pPr>
            <a:r>
              <a:rPr lang="en"/>
              <a:t>Tested negative for C diff but still treated anyways..?</a:t>
            </a:r>
            <a:endParaRPr/>
          </a:p>
          <a:p>
            <a:pPr indent="0" lvl="0" marL="0" rtl="0" algn="l">
              <a:spcBef>
                <a:spcPts val="0"/>
              </a:spcBef>
              <a:spcAft>
                <a:spcPts val="0"/>
              </a:spcAft>
              <a:buNone/>
            </a:pPr>
            <a:r>
              <a:t/>
            </a:r>
            <a:endParaRPr/>
          </a:p>
        </p:txBody>
      </p:sp>
      <p:sp>
        <p:nvSpPr>
          <p:cNvPr id="617" name="Google Shape;617;p33"/>
          <p:cNvSpPr/>
          <p:nvPr/>
        </p:nvSpPr>
        <p:spPr>
          <a:xfrm>
            <a:off x="5247275" y="3332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Budesonide 3mg TID</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Isavuconazole 372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Letermovir 480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SMX/TMP SS qMWF</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grpSp>
        <p:nvGrpSpPr>
          <p:cNvPr id="618" name="Google Shape;618;p33"/>
          <p:cNvGrpSpPr/>
          <p:nvPr/>
        </p:nvGrpSpPr>
        <p:grpSpPr>
          <a:xfrm>
            <a:off x="4587000" y="1072614"/>
            <a:ext cx="4094300" cy="861172"/>
            <a:chOff x="3562350" y="909418"/>
            <a:chExt cx="4094300" cy="765282"/>
          </a:xfrm>
        </p:grpSpPr>
        <p:sp>
          <p:nvSpPr>
            <p:cNvPr id="619" name="Google Shape;619;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620" name="Google Shape;620;p33"/>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621" name="Google Shape;621;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622" name="Google Shape;622;p3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3" name="Google Shape;623;p3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624" name="Google Shape;624;p33"/>
          <p:cNvGrpSpPr/>
          <p:nvPr/>
        </p:nvGrpSpPr>
        <p:grpSpPr>
          <a:xfrm>
            <a:off x="4587000" y="1422407"/>
            <a:ext cx="4094300" cy="861172"/>
            <a:chOff x="3562350" y="909418"/>
            <a:chExt cx="4094300" cy="765282"/>
          </a:xfrm>
        </p:grpSpPr>
        <p:sp>
          <p:nvSpPr>
            <p:cNvPr id="625" name="Google Shape;625;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626" name="Google Shape;626;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627" name="Google Shape;627;p3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8" name="Google Shape;628;p33"/>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629" name="Google Shape;629;p33"/>
          <p:cNvGrpSpPr/>
          <p:nvPr/>
        </p:nvGrpSpPr>
        <p:grpSpPr>
          <a:xfrm>
            <a:off x="4587000" y="2187630"/>
            <a:ext cx="4094300" cy="384157"/>
            <a:chOff x="3562350" y="909418"/>
            <a:chExt cx="4094300" cy="341382"/>
          </a:xfrm>
        </p:grpSpPr>
        <p:sp>
          <p:nvSpPr>
            <p:cNvPr id="630" name="Google Shape;630;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631" name="Google Shape;631;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632" name="Google Shape;632;p33"/>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3" name="Google Shape;633;p3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634" name="Google Shape;634;p33"/>
          <p:cNvGrpSpPr/>
          <p:nvPr/>
        </p:nvGrpSpPr>
        <p:grpSpPr>
          <a:xfrm>
            <a:off x="4587000" y="2382576"/>
            <a:ext cx="4094300" cy="384557"/>
            <a:chOff x="3562350" y="909418"/>
            <a:chExt cx="4094300" cy="341738"/>
          </a:xfrm>
        </p:grpSpPr>
        <p:sp>
          <p:nvSpPr>
            <p:cNvPr id="635" name="Google Shape;635;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636" name="Google Shape;636;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637" name="Google Shape;637;p33"/>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33"/>
          <p:cNvGrpSpPr/>
          <p:nvPr/>
        </p:nvGrpSpPr>
        <p:grpSpPr>
          <a:xfrm>
            <a:off x="4587000" y="717403"/>
            <a:ext cx="4094300" cy="545526"/>
            <a:chOff x="3562350" y="909418"/>
            <a:chExt cx="4094300" cy="484782"/>
          </a:xfrm>
        </p:grpSpPr>
        <p:sp>
          <p:nvSpPr>
            <p:cNvPr id="639" name="Google Shape;639;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640" name="Google Shape;640;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641" name="Google Shape;641;p33"/>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2" name="Google Shape;642;p33"/>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643" name="Google Shape;643;p33"/>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644" name="Google Shape;644;p33"/>
          <p:cNvGrpSpPr/>
          <p:nvPr/>
        </p:nvGrpSpPr>
        <p:grpSpPr>
          <a:xfrm>
            <a:off x="4587000" y="1687884"/>
            <a:ext cx="4094300" cy="694737"/>
            <a:chOff x="3562350" y="909418"/>
            <a:chExt cx="4094300" cy="617379"/>
          </a:xfrm>
        </p:grpSpPr>
        <p:sp>
          <p:nvSpPr>
            <p:cNvPr id="645" name="Google Shape;645;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646" name="Google Shape;646;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647" name="Google Shape;647;p33"/>
            <p:cNvSpPr/>
            <p:nvPr/>
          </p:nvSpPr>
          <p:spPr>
            <a:xfrm>
              <a:off x="4517125" y="1086098"/>
              <a:ext cx="133500" cy="4407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48" name="Google Shape;648;p33"/>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649" name="Google Shape;649;p33"/>
          <p:cNvGrpSpPr/>
          <p:nvPr/>
        </p:nvGrpSpPr>
        <p:grpSpPr>
          <a:xfrm>
            <a:off x="4587000" y="1932213"/>
            <a:ext cx="4094300" cy="450317"/>
            <a:chOff x="3562350" y="909418"/>
            <a:chExt cx="4094300" cy="400175"/>
          </a:xfrm>
        </p:grpSpPr>
        <p:sp>
          <p:nvSpPr>
            <p:cNvPr id="650" name="Google Shape;650;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651" name="Google Shape;651;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652" name="Google Shape;652;p33"/>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53" name="Google Shape;653;p33"/>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654" name="Google Shape;654;p33"/>
          <p:cNvGrpSpPr/>
          <p:nvPr/>
        </p:nvGrpSpPr>
        <p:grpSpPr>
          <a:xfrm>
            <a:off x="4587000" y="2569657"/>
            <a:ext cx="4094300" cy="411163"/>
            <a:chOff x="3562350" y="909418"/>
            <a:chExt cx="4094300" cy="365381"/>
          </a:xfrm>
        </p:grpSpPr>
        <p:sp>
          <p:nvSpPr>
            <p:cNvPr id="655" name="Google Shape;655;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a:t>
              </a:r>
              <a:r>
                <a:rPr b="1" lang="en" sz="1100">
                  <a:solidFill>
                    <a:schemeClr val="dk2"/>
                  </a:solidFill>
                  <a:latin typeface="Roboto"/>
                  <a:ea typeface="Roboto"/>
                  <a:cs typeface="Roboto"/>
                  <a:sym typeface="Roboto"/>
                </a:rPr>
                <a:t>some meds held</a:t>
              </a:r>
              <a:endParaRPr b="1" sz="1100">
                <a:solidFill>
                  <a:schemeClr val="dk2"/>
                </a:solidFill>
                <a:latin typeface="Roboto"/>
                <a:ea typeface="Roboto"/>
                <a:cs typeface="Roboto"/>
                <a:sym typeface="Roboto"/>
              </a:endParaRPr>
            </a:p>
          </p:txBody>
        </p:sp>
        <p:sp>
          <p:nvSpPr>
            <p:cNvPr id="656" name="Google Shape;656;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657" name="Google Shape;657;p33"/>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8" name="Google Shape;658;p33"/>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659" name="Google Shape;659;p33"/>
          <p:cNvGrpSpPr/>
          <p:nvPr/>
        </p:nvGrpSpPr>
        <p:grpSpPr>
          <a:xfrm>
            <a:off x="4587000" y="2768018"/>
            <a:ext cx="4094300" cy="374395"/>
            <a:chOff x="3562350" y="909418"/>
            <a:chExt cx="4094300" cy="332707"/>
          </a:xfrm>
        </p:grpSpPr>
        <p:sp>
          <p:nvSpPr>
            <p:cNvPr id="660" name="Google Shape;660;p3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DF382C"/>
                  </a:solidFill>
                  <a:latin typeface="Roboto"/>
                  <a:ea typeface="Roboto"/>
                  <a:cs typeface="Roboto"/>
                  <a:sym typeface="Roboto"/>
                </a:rPr>
                <a:t>Admission</a:t>
              </a:r>
              <a:r>
                <a:rPr b="1" lang="en" sz="1100">
                  <a:solidFill>
                    <a:srgbClr val="858585"/>
                  </a:solidFill>
                  <a:latin typeface="Roboto"/>
                  <a:ea typeface="Roboto"/>
                  <a:cs typeface="Roboto"/>
                  <a:sym typeface="Roboto"/>
                </a:rPr>
                <a:t>: Respiratory failure</a:t>
              </a:r>
              <a:endParaRPr b="1" sz="1100">
                <a:solidFill>
                  <a:srgbClr val="858585"/>
                </a:solidFill>
                <a:latin typeface="Roboto"/>
                <a:ea typeface="Roboto"/>
                <a:cs typeface="Roboto"/>
                <a:sym typeface="Roboto"/>
              </a:endParaRPr>
            </a:p>
          </p:txBody>
        </p:sp>
        <p:sp>
          <p:nvSpPr>
            <p:cNvPr id="661" name="Google Shape;661;p3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662" name="Google Shape;662;p33"/>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63" name="Google Shape;663;p33"/>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664" name="Google Shape;664;p33"/>
          <p:cNvPicPr preferRelativeResize="0"/>
          <p:nvPr/>
        </p:nvPicPr>
        <p:blipFill>
          <a:blip r:embed="rId3">
            <a:alphaModFix/>
          </a:blip>
          <a:stretch>
            <a:fillRect/>
          </a:stretch>
        </p:blipFill>
        <p:spPr>
          <a:xfrm>
            <a:off x="7828450" y="286913"/>
            <a:ext cx="1227075" cy="1227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3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5 </a:t>
            </a:r>
            <a:r>
              <a:rPr lang="en">
                <a:solidFill>
                  <a:srgbClr val="9FA6B2"/>
                </a:solidFill>
              </a:rPr>
              <a:t>(day 35)</a:t>
            </a:r>
            <a:endParaRPr>
              <a:solidFill>
                <a:srgbClr val="9FA6B2"/>
              </a:solidFill>
            </a:endParaRPr>
          </a:p>
        </p:txBody>
      </p:sp>
      <p:sp>
        <p:nvSpPr>
          <p:cNvPr id="670" name="Google Shape;670;p34"/>
          <p:cNvSpPr txBox="1"/>
          <p:nvPr>
            <p:ph idx="1" type="body"/>
          </p:nvPr>
        </p:nvSpPr>
        <p:spPr>
          <a:xfrm>
            <a:off x="729325" y="1393075"/>
            <a:ext cx="3774300" cy="328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Admitted with cough, subjective fevers, &amp; diarrhea</a:t>
            </a:r>
            <a:endParaRPr/>
          </a:p>
          <a:p>
            <a:pPr indent="-292100" lvl="0" marL="457200" rtl="0" algn="l">
              <a:spcBef>
                <a:spcPts val="0"/>
              </a:spcBef>
              <a:spcAft>
                <a:spcPts val="0"/>
              </a:spcAft>
              <a:buClr>
                <a:srgbClr val="858585"/>
              </a:buClr>
              <a:buSzPts val="1000"/>
              <a:buChar char="●"/>
            </a:pPr>
            <a:r>
              <a:rPr lang="en" sz="1000">
                <a:solidFill>
                  <a:srgbClr val="858585"/>
                </a:solidFill>
              </a:rPr>
              <a:t>Tested positive for influenza A</a:t>
            </a:r>
            <a:endParaRPr sz="1000">
              <a:solidFill>
                <a:srgbClr val="858585"/>
              </a:solidFill>
            </a:endParaRPr>
          </a:p>
          <a:p>
            <a:pPr indent="-292100" lvl="0" marL="457200" rtl="0" algn="l">
              <a:spcBef>
                <a:spcPts val="0"/>
              </a:spcBef>
              <a:spcAft>
                <a:spcPts val="0"/>
              </a:spcAft>
              <a:buClr>
                <a:srgbClr val="858585"/>
              </a:buClr>
              <a:buSzPts val="1000"/>
              <a:buChar char="●"/>
            </a:pPr>
            <a:r>
              <a:rPr lang="en" sz="1000">
                <a:solidFill>
                  <a:srgbClr val="858585"/>
                </a:solidFill>
              </a:rPr>
              <a:t>Tested negative for C diff but still treated anyways..?</a:t>
            </a:r>
            <a:endParaRPr sz="1000">
              <a:solidFill>
                <a:srgbClr val="858585"/>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Hospitalist was concerned for </a:t>
            </a:r>
            <a:r>
              <a:rPr b="1" lang="en"/>
              <a:t>HSV</a:t>
            </a:r>
            <a:r>
              <a:rPr lang="en"/>
              <a:t> (biopsy wasn’t back yet)</a:t>
            </a:r>
            <a:endParaRPr/>
          </a:p>
          <a:p>
            <a:pPr indent="-311150" lvl="0" marL="457200" rtl="0" algn="l">
              <a:spcBef>
                <a:spcPts val="0"/>
              </a:spcBef>
              <a:spcAft>
                <a:spcPts val="0"/>
              </a:spcAft>
              <a:buClr>
                <a:schemeClr val="lt1"/>
              </a:buClr>
              <a:buSzPts val="1300"/>
              <a:buChar char="●"/>
            </a:pPr>
            <a:r>
              <a:rPr lang="en">
                <a:solidFill>
                  <a:schemeClr val="lt1"/>
                </a:solidFill>
              </a:rPr>
              <a:t>Switched acyclovir 400 BID → valacyclovir 1g BID x 10 days</a:t>
            </a:r>
            <a:endParaRPr>
              <a:solidFill>
                <a:schemeClr val="lt1"/>
              </a:solidFill>
            </a:endParaRPr>
          </a:p>
        </p:txBody>
      </p:sp>
      <p:pic>
        <p:nvPicPr>
          <p:cNvPr id="671" name="Google Shape;671;p34" title="W05_D35_lip.png"/>
          <p:cNvPicPr preferRelativeResize="0"/>
          <p:nvPr/>
        </p:nvPicPr>
        <p:blipFill>
          <a:blip r:embed="rId3">
            <a:alphaModFix/>
          </a:blip>
          <a:stretch>
            <a:fillRect/>
          </a:stretch>
        </p:blipFill>
        <p:spPr>
          <a:xfrm>
            <a:off x="1077350" y="2980820"/>
            <a:ext cx="2938623" cy="1971775"/>
          </a:xfrm>
          <a:prstGeom prst="rect">
            <a:avLst/>
          </a:prstGeom>
          <a:noFill/>
          <a:ln>
            <a:noFill/>
          </a:ln>
        </p:spPr>
      </p:pic>
      <p:sp>
        <p:nvSpPr>
          <p:cNvPr id="672" name="Google Shape;672;p34"/>
          <p:cNvSpPr/>
          <p:nvPr/>
        </p:nvSpPr>
        <p:spPr>
          <a:xfrm>
            <a:off x="5247275" y="3332450"/>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Budesonide 3mg TID</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Isavuconazole 372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Letermovir 480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SMX/TMP SS qMWF</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grpSp>
        <p:nvGrpSpPr>
          <p:cNvPr id="673" name="Google Shape;673;p34"/>
          <p:cNvGrpSpPr/>
          <p:nvPr/>
        </p:nvGrpSpPr>
        <p:grpSpPr>
          <a:xfrm>
            <a:off x="4587000" y="1072614"/>
            <a:ext cx="4094300" cy="861172"/>
            <a:chOff x="3562350" y="909418"/>
            <a:chExt cx="4094300" cy="765282"/>
          </a:xfrm>
        </p:grpSpPr>
        <p:sp>
          <p:nvSpPr>
            <p:cNvPr id="674" name="Google Shape;674;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675" name="Google Shape;675;p34"/>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676" name="Google Shape;676;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677" name="Google Shape;677;p34"/>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8" name="Google Shape;678;p3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679" name="Google Shape;679;p34"/>
          <p:cNvGrpSpPr/>
          <p:nvPr/>
        </p:nvGrpSpPr>
        <p:grpSpPr>
          <a:xfrm>
            <a:off x="4587000" y="1422407"/>
            <a:ext cx="4094300" cy="861172"/>
            <a:chOff x="3562350" y="909418"/>
            <a:chExt cx="4094300" cy="765282"/>
          </a:xfrm>
        </p:grpSpPr>
        <p:sp>
          <p:nvSpPr>
            <p:cNvPr id="680" name="Google Shape;680;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681" name="Google Shape;681;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682" name="Google Shape;682;p34"/>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3" name="Google Shape;683;p34"/>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684" name="Google Shape;684;p34"/>
          <p:cNvGrpSpPr/>
          <p:nvPr/>
        </p:nvGrpSpPr>
        <p:grpSpPr>
          <a:xfrm>
            <a:off x="4587000" y="2187630"/>
            <a:ext cx="4094300" cy="384157"/>
            <a:chOff x="3562350" y="909418"/>
            <a:chExt cx="4094300" cy="341382"/>
          </a:xfrm>
        </p:grpSpPr>
        <p:sp>
          <p:nvSpPr>
            <p:cNvPr id="685" name="Google Shape;685;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686" name="Google Shape;686;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687" name="Google Shape;687;p34"/>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88" name="Google Shape;688;p3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689" name="Google Shape;689;p34"/>
          <p:cNvGrpSpPr/>
          <p:nvPr/>
        </p:nvGrpSpPr>
        <p:grpSpPr>
          <a:xfrm>
            <a:off x="4587000" y="2382576"/>
            <a:ext cx="4094300" cy="384557"/>
            <a:chOff x="3562350" y="909418"/>
            <a:chExt cx="4094300" cy="341738"/>
          </a:xfrm>
        </p:grpSpPr>
        <p:sp>
          <p:nvSpPr>
            <p:cNvPr id="690" name="Google Shape;690;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691" name="Google Shape;691;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692" name="Google Shape;692;p34"/>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3" name="Google Shape;693;p34"/>
          <p:cNvGrpSpPr/>
          <p:nvPr/>
        </p:nvGrpSpPr>
        <p:grpSpPr>
          <a:xfrm>
            <a:off x="4587000" y="717403"/>
            <a:ext cx="4094300" cy="545526"/>
            <a:chOff x="3562350" y="909418"/>
            <a:chExt cx="4094300" cy="484782"/>
          </a:xfrm>
        </p:grpSpPr>
        <p:sp>
          <p:nvSpPr>
            <p:cNvPr id="694" name="Google Shape;694;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695" name="Google Shape;695;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696" name="Google Shape;696;p34"/>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7" name="Google Shape;697;p34"/>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698" name="Google Shape;698;p34"/>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699" name="Google Shape;699;p34"/>
          <p:cNvGrpSpPr/>
          <p:nvPr/>
        </p:nvGrpSpPr>
        <p:grpSpPr>
          <a:xfrm>
            <a:off x="4587000" y="1687884"/>
            <a:ext cx="4094300" cy="694737"/>
            <a:chOff x="3562350" y="909418"/>
            <a:chExt cx="4094300" cy="617379"/>
          </a:xfrm>
        </p:grpSpPr>
        <p:sp>
          <p:nvSpPr>
            <p:cNvPr id="700" name="Google Shape;700;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701" name="Google Shape;701;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702" name="Google Shape;702;p34"/>
            <p:cNvSpPr/>
            <p:nvPr/>
          </p:nvSpPr>
          <p:spPr>
            <a:xfrm>
              <a:off x="4517125" y="1086098"/>
              <a:ext cx="133500" cy="4407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3" name="Google Shape;703;p34"/>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704" name="Google Shape;704;p34"/>
          <p:cNvGrpSpPr/>
          <p:nvPr/>
        </p:nvGrpSpPr>
        <p:grpSpPr>
          <a:xfrm>
            <a:off x="4587000" y="1932213"/>
            <a:ext cx="4094300" cy="450317"/>
            <a:chOff x="3562350" y="909418"/>
            <a:chExt cx="4094300" cy="400175"/>
          </a:xfrm>
        </p:grpSpPr>
        <p:sp>
          <p:nvSpPr>
            <p:cNvPr id="705" name="Google Shape;705;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706" name="Google Shape;706;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707" name="Google Shape;707;p34"/>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08" name="Google Shape;708;p34"/>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709" name="Google Shape;709;p34"/>
          <p:cNvGrpSpPr/>
          <p:nvPr/>
        </p:nvGrpSpPr>
        <p:grpSpPr>
          <a:xfrm>
            <a:off x="4587000" y="2569657"/>
            <a:ext cx="4094300" cy="411163"/>
            <a:chOff x="3562350" y="909418"/>
            <a:chExt cx="4094300" cy="365381"/>
          </a:xfrm>
        </p:grpSpPr>
        <p:sp>
          <p:nvSpPr>
            <p:cNvPr id="710" name="Google Shape;710;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a:t>
              </a:r>
              <a:r>
                <a:rPr b="1" lang="en" sz="1100">
                  <a:solidFill>
                    <a:schemeClr val="dk2"/>
                  </a:solidFill>
                  <a:latin typeface="Roboto"/>
                  <a:ea typeface="Roboto"/>
                  <a:cs typeface="Roboto"/>
                  <a:sym typeface="Roboto"/>
                </a:rPr>
                <a:t>some meds held</a:t>
              </a:r>
              <a:endParaRPr b="1" sz="1100">
                <a:solidFill>
                  <a:schemeClr val="dk2"/>
                </a:solidFill>
                <a:latin typeface="Roboto"/>
                <a:ea typeface="Roboto"/>
                <a:cs typeface="Roboto"/>
                <a:sym typeface="Roboto"/>
              </a:endParaRPr>
            </a:p>
          </p:txBody>
        </p:sp>
        <p:sp>
          <p:nvSpPr>
            <p:cNvPr id="711" name="Google Shape;711;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712" name="Google Shape;712;p34"/>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3" name="Google Shape;713;p34"/>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714" name="Google Shape;714;p34"/>
          <p:cNvGrpSpPr/>
          <p:nvPr/>
        </p:nvGrpSpPr>
        <p:grpSpPr>
          <a:xfrm>
            <a:off x="4587000" y="2768018"/>
            <a:ext cx="4094300" cy="374395"/>
            <a:chOff x="3562350" y="909418"/>
            <a:chExt cx="4094300" cy="332707"/>
          </a:xfrm>
        </p:grpSpPr>
        <p:sp>
          <p:nvSpPr>
            <p:cNvPr id="715" name="Google Shape;715;p3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DF382C"/>
                  </a:solidFill>
                  <a:latin typeface="Roboto"/>
                  <a:ea typeface="Roboto"/>
                  <a:cs typeface="Roboto"/>
                  <a:sym typeface="Roboto"/>
                </a:rPr>
                <a:t>Admission</a:t>
              </a:r>
              <a:r>
                <a:rPr b="1" lang="en" sz="1100">
                  <a:solidFill>
                    <a:srgbClr val="858585"/>
                  </a:solidFill>
                  <a:latin typeface="Roboto"/>
                  <a:ea typeface="Roboto"/>
                  <a:cs typeface="Roboto"/>
                  <a:sym typeface="Roboto"/>
                </a:rPr>
                <a:t>: Respiratory failure</a:t>
              </a:r>
              <a:endParaRPr b="1" sz="1100">
                <a:solidFill>
                  <a:srgbClr val="858585"/>
                </a:solidFill>
                <a:latin typeface="Roboto"/>
                <a:ea typeface="Roboto"/>
                <a:cs typeface="Roboto"/>
                <a:sym typeface="Roboto"/>
              </a:endParaRPr>
            </a:p>
          </p:txBody>
        </p:sp>
        <p:sp>
          <p:nvSpPr>
            <p:cNvPr id="716" name="Google Shape;716;p3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717" name="Google Shape;717;p34"/>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8" name="Google Shape;718;p34"/>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719" name="Google Shape;719;p34"/>
          <p:cNvPicPr preferRelativeResize="0"/>
          <p:nvPr/>
        </p:nvPicPr>
        <p:blipFill>
          <a:blip r:embed="rId4">
            <a:alphaModFix/>
          </a:blip>
          <a:stretch>
            <a:fillRect/>
          </a:stretch>
        </p:blipFill>
        <p:spPr>
          <a:xfrm>
            <a:off x="7828450" y="286913"/>
            <a:ext cx="1227075" cy="1227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3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5</a:t>
            </a:r>
            <a:endParaRPr/>
          </a:p>
        </p:txBody>
      </p:sp>
      <p:sp>
        <p:nvSpPr>
          <p:cNvPr id="725" name="Google Shape;725;p35"/>
          <p:cNvSpPr txBox="1"/>
          <p:nvPr>
            <p:ph idx="1" type="body"/>
          </p:nvPr>
        </p:nvSpPr>
        <p:spPr>
          <a:xfrm>
            <a:off x="729325" y="1393075"/>
            <a:ext cx="3774300" cy="328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Admitted with cough, subjective fevers, &amp; diarrhea</a:t>
            </a:r>
            <a:endParaRPr/>
          </a:p>
          <a:p>
            <a:pPr indent="-292100" lvl="0" marL="457200" rtl="0" algn="l">
              <a:spcBef>
                <a:spcPts val="0"/>
              </a:spcBef>
              <a:spcAft>
                <a:spcPts val="0"/>
              </a:spcAft>
              <a:buClr>
                <a:srgbClr val="858585"/>
              </a:buClr>
              <a:buSzPts val="1000"/>
              <a:buChar char="●"/>
            </a:pPr>
            <a:r>
              <a:rPr lang="en" sz="1000">
                <a:solidFill>
                  <a:srgbClr val="858585"/>
                </a:solidFill>
              </a:rPr>
              <a:t>Tested positive for influenza A</a:t>
            </a:r>
            <a:endParaRPr sz="1000">
              <a:solidFill>
                <a:srgbClr val="858585"/>
              </a:solidFill>
            </a:endParaRPr>
          </a:p>
          <a:p>
            <a:pPr indent="-292100" lvl="0" marL="457200" rtl="0" algn="l">
              <a:spcBef>
                <a:spcPts val="0"/>
              </a:spcBef>
              <a:spcAft>
                <a:spcPts val="0"/>
              </a:spcAft>
              <a:buClr>
                <a:srgbClr val="858585"/>
              </a:buClr>
              <a:buSzPts val="1000"/>
              <a:buChar char="●"/>
            </a:pPr>
            <a:r>
              <a:rPr lang="en" sz="1000">
                <a:solidFill>
                  <a:srgbClr val="858585"/>
                </a:solidFill>
              </a:rPr>
              <a:t>Tested negative for C diff but still treated anyways..?</a:t>
            </a:r>
            <a:endParaRPr sz="1000">
              <a:solidFill>
                <a:srgbClr val="858585"/>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Hospitalist was concerned for </a:t>
            </a:r>
            <a:r>
              <a:rPr b="1" lang="en"/>
              <a:t>HSV</a:t>
            </a:r>
            <a:r>
              <a:rPr lang="en"/>
              <a:t> </a:t>
            </a:r>
            <a:endParaRPr b="1"/>
          </a:p>
          <a:p>
            <a:pPr indent="-311150" lvl="0" marL="457200" rtl="0" algn="l">
              <a:spcBef>
                <a:spcPts val="0"/>
              </a:spcBef>
              <a:spcAft>
                <a:spcPts val="0"/>
              </a:spcAft>
              <a:buSzPts val="1300"/>
              <a:buChar char="●"/>
            </a:pPr>
            <a:r>
              <a:rPr lang="en"/>
              <a:t>Switched acyclovir 400 BID → </a:t>
            </a:r>
            <a:r>
              <a:rPr b="1" lang="en">
                <a:solidFill>
                  <a:srgbClr val="DF382C"/>
                </a:solidFill>
              </a:rPr>
              <a:t>valacyclovir 1g BID</a:t>
            </a:r>
            <a:r>
              <a:rPr lang="en"/>
              <a:t> x 10 days</a:t>
            </a:r>
            <a:endParaRPr/>
          </a:p>
        </p:txBody>
      </p:sp>
      <p:grpSp>
        <p:nvGrpSpPr>
          <p:cNvPr id="726" name="Google Shape;726;p35"/>
          <p:cNvGrpSpPr/>
          <p:nvPr/>
        </p:nvGrpSpPr>
        <p:grpSpPr>
          <a:xfrm>
            <a:off x="4587000" y="1072614"/>
            <a:ext cx="4094300" cy="861172"/>
            <a:chOff x="3562350" y="909418"/>
            <a:chExt cx="4094300" cy="765282"/>
          </a:xfrm>
        </p:grpSpPr>
        <p:sp>
          <p:nvSpPr>
            <p:cNvPr id="727" name="Google Shape;727;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728" name="Google Shape;728;p35"/>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729" name="Google Shape;729;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730" name="Google Shape;730;p35"/>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1" name="Google Shape;731;p3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732" name="Google Shape;732;p35"/>
          <p:cNvGrpSpPr/>
          <p:nvPr/>
        </p:nvGrpSpPr>
        <p:grpSpPr>
          <a:xfrm>
            <a:off x="4587000" y="1422407"/>
            <a:ext cx="4094300" cy="861172"/>
            <a:chOff x="3562350" y="909418"/>
            <a:chExt cx="4094300" cy="765282"/>
          </a:xfrm>
        </p:grpSpPr>
        <p:sp>
          <p:nvSpPr>
            <p:cNvPr id="733" name="Google Shape;733;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734" name="Google Shape;734;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735" name="Google Shape;735;p35"/>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6" name="Google Shape;736;p35"/>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737" name="Google Shape;737;p35"/>
          <p:cNvGrpSpPr/>
          <p:nvPr/>
        </p:nvGrpSpPr>
        <p:grpSpPr>
          <a:xfrm>
            <a:off x="4587000" y="2187630"/>
            <a:ext cx="4094300" cy="384157"/>
            <a:chOff x="3562350" y="909418"/>
            <a:chExt cx="4094300" cy="341382"/>
          </a:xfrm>
        </p:grpSpPr>
        <p:sp>
          <p:nvSpPr>
            <p:cNvPr id="738" name="Google Shape;738;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739" name="Google Shape;739;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740" name="Google Shape;740;p35"/>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41" name="Google Shape;741;p3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742" name="Google Shape;742;p35"/>
          <p:cNvGrpSpPr/>
          <p:nvPr/>
        </p:nvGrpSpPr>
        <p:grpSpPr>
          <a:xfrm>
            <a:off x="4587000" y="2382576"/>
            <a:ext cx="4094300" cy="384557"/>
            <a:chOff x="3562350" y="909418"/>
            <a:chExt cx="4094300" cy="341738"/>
          </a:xfrm>
        </p:grpSpPr>
        <p:sp>
          <p:nvSpPr>
            <p:cNvPr id="743" name="Google Shape;743;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744" name="Google Shape;744;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745" name="Google Shape;745;p35"/>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46" name="Google Shape;746;p35"/>
          <p:cNvGrpSpPr/>
          <p:nvPr/>
        </p:nvGrpSpPr>
        <p:grpSpPr>
          <a:xfrm>
            <a:off x="4587000" y="717403"/>
            <a:ext cx="4094300" cy="545526"/>
            <a:chOff x="3562350" y="909418"/>
            <a:chExt cx="4094300" cy="484782"/>
          </a:xfrm>
        </p:grpSpPr>
        <p:sp>
          <p:nvSpPr>
            <p:cNvPr id="747" name="Google Shape;747;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748" name="Google Shape;748;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749" name="Google Shape;749;p35"/>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0" name="Google Shape;750;p35"/>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751" name="Google Shape;751;p35"/>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752" name="Google Shape;752;p35"/>
          <p:cNvGrpSpPr/>
          <p:nvPr/>
        </p:nvGrpSpPr>
        <p:grpSpPr>
          <a:xfrm>
            <a:off x="4587000" y="1687884"/>
            <a:ext cx="4094300" cy="694737"/>
            <a:chOff x="3562350" y="909418"/>
            <a:chExt cx="4094300" cy="617379"/>
          </a:xfrm>
        </p:grpSpPr>
        <p:sp>
          <p:nvSpPr>
            <p:cNvPr id="753" name="Google Shape;753;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754" name="Google Shape;754;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755" name="Google Shape;755;p35"/>
            <p:cNvSpPr/>
            <p:nvPr/>
          </p:nvSpPr>
          <p:spPr>
            <a:xfrm>
              <a:off x="4517125" y="1086098"/>
              <a:ext cx="133500" cy="4407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6" name="Google Shape;756;p35"/>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757" name="Google Shape;757;p35"/>
          <p:cNvGrpSpPr/>
          <p:nvPr/>
        </p:nvGrpSpPr>
        <p:grpSpPr>
          <a:xfrm>
            <a:off x="4587000" y="1932213"/>
            <a:ext cx="4094300" cy="450317"/>
            <a:chOff x="3562350" y="909418"/>
            <a:chExt cx="4094300" cy="400175"/>
          </a:xfrm>
        </p:grpSpPr>
        <p:sp>
          <p:nvSpPr>
            <p:cNvPr id="758" name="Google Shape;758;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759" name="Google Shape;759;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760" name="Google Shape;760;p35"/>
            <p:cNvSpPr/>
            <p:nvPr/>
          </p:nvSpPr>
          <p:spPr>
            <a:xfrm>
              <a:off x="4517125" y="1086093"/>
              <a:ext cx="133500" cy="223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61" name="Google Shape;761;p35"/>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762" name="Google Shape;762;p35"/>
          <p:cNvGrpSpPr/>
          <p:nvPr/>
        </p:nvGrpSpPr>
        <p:grpSpPr>
          <a:xfrm>
            <a:off x="4587000" y="2569657"/>
            <a:ext cx="4094300" cy="411163"/>
            <a:chOff x="3562350" y="909418"/>
            <a:chExt cx="4094300" cy="365381"/>
          </a:xfrm>
        </p:grpSpPr>
        <p:sp>
          <p:nvSpPr>
            <p:cNvPr id="763" name="Google Shape;763;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a:t>
              </a:r>
              <a:r>
                <a:rPr b="1" lang="en" sz="1100">
                  <a:solidFill>
                    <a:schemeClr val="dk2"/>
                  </a:solidFill>
                  <a:latin typeface="Roboto"/>
                  <a:ea typeface="Roboto"/>
                  <a:cs typeface="Roboto"/>
                  <a:sym typeface="Roboto"/>
                </a:rPr>
                <a:t>some meds held</a:t>
              </a:r>
              <a:endParaRPr b="1" sz="1100">
                <a:solidFill>
                  <a:schemeClr val="dk2"/>
                </a:solidFill>
                <a:latin typeface="Roboto"/>
                <a:ea typeface="Roboto"/>
                <a:cs typeface="Roboto"/>
                <a:sym typeface="Roboto"/>
              </a:endParaRPr>
            </a:p>
          </p:txBody>
        </p:sp>
        <p:sp>
          <p:nvSpPr>
            <p:cNvPr id="764" name="Google Shape;764;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765" name="Google Shape;765;p35"/>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6" name="Google Shape;766;p35"/>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767" name="Google Shape;767;p35"/>
          <p:cNvGrpSpPr/>
          <p:nvPr/>
        </p:nvGrpSpPr>
        <p:grpSpPr>
          <a:xfrm>
            <a:off x="4587000" y="2768018"/>
            <a:ext cx="4094300" cy="374395"/>
            <a:chOff x="3562350" y="909418"/>
            <a:chExt cx="4094300" cy="332707"/>
          </a:xfrm>
        </p:grpSpPr>
        <p:sp>
          <p:nvSpPr>
            <p:cNvPr id="768" name="Google Shape;768;p3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DF382C"/>
                  </a:solidFill>
                  <a:latin typeface="Roboto"/>
                  <a:ea typeface="Roboto"/>
                  <a:cs typeface="Roboto"/>
                  <a:sym typeface="Roboto"/>
                </a:rPr>
                <a:t>Admission</a:t>
              </a:r>
              <a:r>
                <a:rPr b="1" lang="en" sz="1100">
                  <a:solidFill>
                    <a:srgbClr val="858585"/>
                  </a:solidFill>
                  <a:latin typeface="Roboto"/>
                  <a:ea typeface="Roboto"/>
                  <a:cs typeface="Roboto"/>
                  <a:sym typeface="Roboto"/>
                </a:rPr>
                <a:t>: Respiratory failure</a:t>
              </a:r>
              <a:endParaRPr b="1" sz="1100">
                <a:solidFill>
                  <a:srgbClr val="858585"/>
                </a:solidFill>
                <a:latin typeface="Roboto"/>
                <a:ea typeface="Roboto"/>
                <a:cs typeface="Roboto"/>
                <a:sym typeface="Roboto"/>
              </a:endParaRPr>
            </a:p>
          </p:txBody>
        </p:sp>
        <p:sp>
          <p:nvSpPr>
            <p:cNvPr id="769" name="Google Shape;769;p3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770" name="Google Shape;770;p35"/>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71" name="Google Shape;771;p35"/>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sp>
        <p:nvSpPr>
          <p:cNvPr id="772" name="Google Shape;772;p35"/>
          <p:cNvSpPr/>
          <p:nvPr/>
        </p:nvSpPr>
        <p:spPr>
          <a:xfrm>
            <a:off x="5247275" y="3332450"/>
            <a:ext cx="2852400" cy="14415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Budesonide 3mg TID</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Valacyclovir 1g BID</a:t>
            </a:r>
            <a:endParaRPr b="1"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Isavuconazole 372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Letermovir 480 daily</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strike="sngStrike">
                <a:solidFill>
                  <a:srgbClr val="1A1A1A"/>
                </a:solidFill>
                <a:latin typeface="Open Sans"/>
                <a:ea typeface="Open Sans"/>
                <a:cs typeface="Open Sans"/>
                <a:sym typeface="Open Sans"/>
              </a:rPr>
              <a:t>SMX/TMP SS qMWF</a:t>
            </a:r>
            <a:r>
              <a:rPr lang="en" sz="1300">
                <a:solidFill>
                  <a:srgbClr val="1A1A1A"/>
                </a:solidFill>
                <a:latin typeface="Open Sans"/>
                <a:ea typeface="Open Sans"/>
                <a:cs typeface="Open Sans"/>
                <a:sym typeface="Open Sans"/>
              </a:rPr>
              <a:t> </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773" name="Google Shape;773;p35"/>
          <p:cNvPicPr preferRelativeResize="0"/>
          <p:nvPr/>
        </p:nvPicPr>
        <p:blipFill>
          <a:blip r:embed="rId3">
            <a:alphaModFix/>
          </a:blip>
          <a:stretch>
            <a:fillRect/>
          </a:stretch>
        </p:blipFill>
        <p:spPr>
          <a:xfrm>
            <a:off x="7828450" y="286913"/>
            <a:ext cx="1227075" cy="1227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3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a:t>
            </a:r>
            <a:r>
              <a:rPr lang="en">
                <a:solidFill>
                  <a:srgbClr val="9FA6B2"/>
                </a:solidFill>
              </a:rPr>
              <a:t> (day 39)</a:t>
            </a:r>
            <a:endParaRPr>
              <a:solidFill>
                <a:srgbClr val="9FA6B2"/>
              </a:solidFill>
            </a:endParaRPr>
          </a:p>
        </p:txBody>
      </p:sp>
      <p:sp>
        <p:nvSpPr>
          <p:cNvPr id="779" name="Google Shape;779;p36"/>
          <p:cNvSpPr txBox="1"/>
          <p:nvPr>
            <p:ph idx="1" type="body"/>
          </p:nvPr>
        </p:nvSpPr>
        <p:spPr>
          <a:xfrm>
            <a:off x="729325" y="1393075"/>
            <a:ext cx="3774300" cy="651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Discharged</a:t>
            </a:r>
            <a:r>
              <a:rPr lang="en"/>
              <a:t> from admission #1 but </a:t>
            </a:r>
            <a:r>
              <a:rPr b="1" lang="en">
                <a:solidFill>
                  <a:srgbClr val="DF382C"/>
                </a:solidFill>
              </a:rPr>
              <a:t>readmitted the next day</a:t>
            </a:r>
            <a:endParaRPr b="1">
              <a:solidFill>
                <a:srgbClr val="DF382C"/>
              </a:solidFill>
            </a:endParaRPr>
          </a:p>
        </p:txBody>
      </p:sp>
      <p:grpSp>
        <p:nvGrpSpPr>
          <p:cNvPr id="780" name="Google Shape;780;p36"/>
          <p:cNvGrpSpPr/>
          <p:nvPr/>
        </p:nvGrpSpPr>
        <p:grpSpPr>
          <a:xfrm>
            <a:off x="4587000" y="1072614"/>
            <a:ext cx="4094300" cy="861172"/>
            <a:chOff x="3562350" y="909418"/>
            <a:chExt cx="4094300" cy="765282"/>
          </a:xfrm>
        </p:grpSpPr>
        <p:sp>
          <p:nvSpPr>
            <p:cNvPr id="781" name="Google Shape;781;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782" name="Google Shape;782;p36"/>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783" name="Google Shape;783;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784" name="Google Shape;784;p36"/>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5" name="Google Shape;785;p36"/>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786" name="Google Shape;786;p36"/>
          <p:cNvGrpSpPr/>
          <p:nvPr/>
        </p:nvGrpSpPr>
        <p:grpSpPr>
          <a:xfrm>
            <a:off x="4587000" y="1422407"/>
            <a:ext cx="4094300" cy="861172"/>
            <a:chOff x="3562350" y="909418"/>
            <a:chExt cx="4094300" cy="765282"/>
          </a:xfrm>
        </p:grpSpPr>
        <p:sp>
          <p:nvSpPr>
            <p:cNvPr id="787" name="Google Shape;787;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788" name="Google Shape;788;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789" name="Google Shape;789;p36"/>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0" name="Google Shape;790;p36"/>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791" name="Google Shape;791;p36"/>
          <p:cNvGrpSpPr/>
          <p:nvPr/>
        </p:nvGrpSpPr>
        <p:grpSpPr>
          <a:xfrm>
            <a:off x="4587000" y="2187630"/>
            <a:ext cx="4094300" cy="384157"/>
            <a:chOff x="3562350" y="909418"/>
            <a:chExt cx="4094300" cy="341382"/>
          </a:xfrm>
        </p:grpSpPr>
        <p:sp>
          <p:nvSpPr>
            <p:cNvPr id="792" name="Google Shape;792;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1A1A1A"/>
                  </a:solidFill>
                  <a:latin typeface="Roboto"/>
                  <a:ea typeface="Roboto"/>
                  <a:cs typeface="Roboto"/>
                  <a:sym typeface="Roboto"/>
                </a:rPr>
                <a:t>Symptom onset</a:t>
              </a:r>
              <a:endParaRPr b="1" sz="1100">
                <a:solidFill>
                  <a:srgbClr val="1A1A1A"/>
                </a:solidFill>
                <a:latin typeface="Roboto"/>
                <a:ea typeface="Roboto"/>
                <a:cs typeface="Roboto"/>
                <a:sym typeface="Roboto"/>
              </a:endParaRPr>
            </a:p>
          </p:txBody>
        </p:sp>
        <p:sp>
          <p:nvSpPr>
            <p:cNvPr id="793" name="Google Shape;793;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Day 0</a:t>
              </a:r>
              <a:endParaRPr sz="900">
                <a:solidFill>
                  <a:srgbClr val="1A1A1A"/>
                </a:solidFill>
                <a:latin typeface="Roboto"/>
                <a:ea typeface="Roboto"/>
                <a:cs typeface="Roboto"/>
                <a:sym typeface="Roboto"/>
              </a:endParaRPr>
            </a:p>
          </p:txBody>
        </p:sp>
        <p:sp>
          <p:nvSpPr>
            <p:cNvPr id="794" name="Google Shape;794;p36"/>
            <p:cNvSpPr/>
            <p:nvPr/>
          </p:nvSpPr>
          <p:spPr>
            <a:xfrm>
              <a:off x="4517125" y="1086100"/>
              <a:ext cx="133500" cy="1647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5" name="Google Shape;795;p36"/>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796" name="Google Shape;796;p36"/>
          <p:cNvGrpSpPr/>
          <p:nvPr/>
        </p:nvGrpSpPr>
        <p:grpSpPr>
          <a:xfrm>
            <a:off x="4587000" y="2382576"/>
            <a:ext cx="4094300" cy="384557"/>
            <a:chOff x="3562350" y="909418"/>
            <a:chExt cx="4094300" cy="341738"/>
          </a:xfrm>
        </p:grpSpPr>
        <p:sp>
          <p:nvSpPr>
            <p:cNvPr id="797" name="Google Shape;797;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798" name="Google Shape;798;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799" name="Google Shape;799;p36"/>
            <p:cNvSpPr/>
            <p:nvPr/>
          </p:nvSpPr>
          <p:spPr>
            <a:xfrm>
              <a:off x="4517125" y="1057356"/>
              <a:ext cx="133500" cy="1938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 name="Google Shape;800;p36"/>
          <p:cNvGrpSpPr/>
          <p:nvPr/>
        </p:nvGrpSpPr>
        <p:grpSpPr>
          <a:xfrm>
            <a:off x="4587000" y="717403"/>
            <a:ext cx="4094300" cy="545526"/>
            <a:chOff x="3562350" y="909418"/>
            <a:chExt cx="4094300" cy="484782"/>
          </a:xfrm>
        </p:grpSpPr>
        <p:sp>
          <p:nvSpPr>
            <p:cNvPr id="801" name="Google Shape;801;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802" name="Google Shape;802;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803" name="Google Shape;803;p36"/>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04" name="Google Shape;804;p36"/>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805" name="Google Shape;805;p36"/>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806" name="Google Shape;806;p36"/>
          <p:cNvGrpSpPr/>
          <p:nvPr/>
        </p:nvGrpSpPr>
        <p:grpSpPr>
          <a:xfrm>
            <a:off x="4587000" y="1687884"/>
            <a:ext cx="4094300" cy="861172"/>
            <a:chOff x="3562350" y="909418"/>
            <a:chExt cx="4094300" cy="765282"/>
          </a:xfrm>
        </p:grpSpPr>
        <p:sp>
          <p:nvSpPr>
            <p:cNvPr id="807" name="Google Shape;807;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808" name="Google Shape;808;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809" name="Google Shape;809;p36"/>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0" name="Google Shape;810;p36"/>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811" name="Google Shape;811;p36"/>
          <p:cNvGrpSpPr/>
          <p:nvPr/>
        </p:nvGrpSpPr>
        <p:grpSpPr>
          <a:xfrm>
            <a:off x="4587000" y="1932213"/>
            <a:ext cx="4094300" cy="474965"/>
            <a:chOff x="3562350" y="909418"/>
            <a:chExt cx="4094300" cy="422079"/>
          </a:xfrm>
        </p:grpSpPr>
        <p:sp>
          <p:nvSpPr>
            <p:cNvPr id="812" name="Google Shape;812;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813" name="Google Shape;813;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814" name="Google Shape;814;p36"/>
            <p:cNvSpPr/>
            <p:nvPr/>
          </p:nvSpPr>
          <p:spPr>
            <a:xfrm>
              <a:off x="4517125" y="1086097"/>
              <a:ext cx="133500" cy="245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5" name="Google Shape;815;p36"/>
          <p:cNvCxnSpPr/>
          <p:nvPr/>
        </p:nvCxnSpPr>
        <p:spPr>
          <a:xfrm rot="10800000">
            <a:off x="5343625" y="2383468"/>
            <a:ext cx="529800" cy="0"/>
          </a:xfrm>
          <a:prstGeom prst="straightConnector1">
            <a:avLst/>
          </a:prstGeom>
          <a:noFill/>
          <a:ln cap="flat" cmpd="sng" w="9525">
            <a:solidFill>
              <a:srgbClr val="1A1A1A"/>
            </a:solidFill>
            <a:prstDash val="solid"/>
            <a:round/>
            <a:headEnd len="sm" w="sm" type="none"/>
            <a:tailEnd len="sm" w="sm" type="none"/>
          </a:ln>
        </p:spPr>
      </p:cxnSp>
      <p:grpSp>
        <p:nvGrpSpPr>
          <p:cNvPr id="816" name="Google Shape;816;p36"/>
          <p:cNvGrpSpPr/>
          <p:nvPr/>
        </p:nvGrpSpPr>
        <p:grpSpPr>
          <a:xfrm>
            <a:off x="4587000" y="2569657"/>
            <a:ext cx="4094300" cy="411163"/>
            <a:chOff x="3562350" y="909418"/>
            <a:chExt cx="4094300" cy="365381"/>
          </a:xfrm>
        </p:grpSpPr>
        <p:sp>
          <p:nvSpPr>
            <p:cNvPr id="817" name="Google Shape;817;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818" name="Google Shape;818;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819" name="Google Shape;819;p36"/>
            <p:cNvSpPr/>
            <p:nvPr/>
          </p:nvSpPr>
          <p:spPr>
            <a:xfrm>
              <a:off x="4517125" y="1086099"/>
              <a:ext cx="133500" cy="1887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0" name="Google Shape;820;p36"/>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821" name="Google Shape;821;p36"/>
          <p:cNvGrpSpPr/>
          <p:nvPr/>
        </p:nvGrpSpPr>
        <p:grpSpPr>
          <a:xfrm>
            <a:off x="4587000" y="2768018"/>
            <a:ext cx="4094300" cy="597601"/>
            <a:chOff x="3562350" y="909418"/>
            <a:chExt cx="4094300" cy="531060"/>
          </a:xfrm>
        </p:grpSpPr>
        <p:sp>
          <p:nvSpPr>
            <p:cNvPr id="822" name="Google Shape;822;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823" name="Google Shape;823;p36"/>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824" name="Google Shape;824;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5</a:t>
              </a:r>
              <a:endParaRPr sz="900">
                <a:solidFill>
                  <a:srgbClr val="858585"/>
                </a:solidFill>
                <a:latin typeface="Roboto"/>
                <a:ea typeface="Roboto"/>
                <a:cs typeface="Roboto"/>
                <a:sym typeface="Roboto"/>
              </a:endParaRPr>
            </a:p>
          </p:txBody>
        </p:sp>
        <p:sp>
          <p:nvSpPr>
            <p:cNvPr id="825" name="Google Shape;825;p36"/>
            <p:cNvSpPr/>
            <p:nvPr/>
          </p:nvSpPr>
          <p:spPr>
            <a:xfrm>
              <a:off x="4517125" y="1086103"/>
              <a:ext cx="133500" cy="156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26" name="Google Shape;826;p36"/>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grpSp>
      <p:grpSp>
        <p:nvGrpSpPr>
          <p:cNvPr id="827" name="Google Shape;827;p36"/>
          <p:cNvGrpSpPr/>
          <p:nvPr/>
        </p:nvGrpSpPr>
        <p:grpSpPr>
          <a:xfrm>
            <a:off x="4587000" y="2952316"/>
            <a:ext cx="4094300" cy="508047"/>
            <a:chOff x="3562350" y="909418"/>
            <a:chExt cx="4094300" cy="451477"/>
          </a:xfrm>
        </p:grpSpPr>
        <p:sp>
          <p:nvSpPr>
            <p:cNvPr id="828" name="Google Shape;828;p3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endParaRPr b="1" sz="1100">
                <a:solidFill>
                  <a:srgbClr val="DF382C"/>
                </a:solidFill>
                <a:latin typeface="Roboto"/>
                <a:ea typeface="Roboto"/>
                <a:cs typeface="Roboto"/>
                <a:sym typeface="Roboto"/>
              </a:endParaRPr>
            </a:p>
          </p:txBody>
        </p:sp>
        <p:sp>
          <p:nvSpPr>
            <p:cNvPr id="829" name="Google Shape;829;p3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6</a:t>
              </a:r>
              <a:endParaRPr sz="900">
                <a:solidFill>
                  <a:srgbClr val="858585"/>
                </a:solidFill>
                <a:latin typeface="Roboto"/>
                <a:ea typeface="Roboto"/>
                <a:cs typeface="Roboto"/>
                <a:sym typeface="Roboto"/>
              </a:endParaRPr>
            </a:p>
          </p:txBody>
        </p:sp>
        <p:sp>
          <p:nvSpPr>
            <p:cNvPr id="830" name="Google Shape;830;p36"/>
            <p:cNvSpPr/>
            <p:nvPr/>
          </p:nvSpPr>
          <p:spPr>
            <a:xfrm>
              <a:off x="4517125" y="1086096"/>
              <a:ext cx="133500" cy="274800"/>
            </a:xfrm>
            <a:prstGeom prst="rect">
              <a:avLst/>
            </a:prstGeom>
            <a:solidFill>
              <a:srgbClr val="8585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1" name="Google Shape;831;p36"/>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pic>
        <p:nvPicPr>
          <p:cNvPr id="832" name="Google Shape;832;p36"/>
          <p:cNvPicPr preferRelativeResize="0"/>
          <p:nvPr/>
        </p:nvPicPr>
        <p:blipFill>
          <a:blip r:embed="rId3">
            <a:alphaModFix/>
          </a:blip>
          <a:stretch>
            <a:fillRect/>
          </a:stretch>
        </p:blipFill>
        <p:spPr>
          <a:xfrm>
            <a:off x="80901" y="2044975"/>
            <a:ext cx="2129851" cy="2942525"/>
          </a:xfrm>
          <a:prstGeom prst="rect">
            <a:avLst/>
          </a:prstGeom>
          <a:noFill/>
          <a:ln>
            <a:noFill/>
          </a:ln>
        </p:spPr>
      </p:pic>
      <p:pic>
        <p:nvPicPr>
          <p:cNvPr id="833" name="Google Shape;833;p36"/>
          <p:cNvPicPr preferRelativeResize="0"/>
          <p:nvPr/>
        </p:nvPicPr>
        <p:blipFill>
          <a:blip r:embed="rId4">
            <a:alphaModFix/>
          </a:blip>
          <a:stretch>
            <a:fillRect/>
          </a:stretch>
        </p:blipFill>
        <p:spPr>
          <a:xfrm>
            <a:off x="4740811" y="632851"/>
            <a:ext cx="3579875" cy="4436075"/>
          </a:xfrm>
          <a:prstGeom prst="rect">
            <a:avLst/>
          </a:prstGeom>
          <a:noFill/>
          <a:ln>
            <a:noFill/>
          </a:ln>
        </p:spPr>
      </p:pic>
      <p:pic>
        <p:nvPicPr>
          <p:cNvPr id="834" name="Google Shape;834;p36"/>
          <p:cNvPicPr preferRelativeResize="0"/>
          <p:nvPr/>
        </p:nvPicPr>
        <p:blipFill>
          <a:blip r:embed="rId5">
            <a:alphaModFix/>
          </a:blip>
          <a:stretch>
            <a:fillRect/>
          </a:stretch>
        </p:blipFill>
        <p:spPr>
          <a:xfrm>
            <a:off x="2293031" y="2092375"/>
            <a:ext cx="2315959" cy="2778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3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 </a:t>
            </a:r>
            <a:r>
              <a:rPr lang="en">
                <a:solidFill>
                  <a:srgbClr val="9FA6B2"/>
                </a:solidFill>
              </a:rPr>
              <a:t>(day 39)</a:t>
            </a:r>
            <a:endParaRPr>
              <a:solidFill>
                <a:srgbClr val="9FA6B2"/>
              </a:solidFill>
            </a:endParaRPr>
          </a:p>
        </p:txBody>
      </p:sp>
      <p:sp>
        <p:nvSpPr>
          <p:cNvPr id="840" name="Google Shape;840;p37"/>
          <p:cNvSpPr txBox="1"/>
          <p:nvPr>
            <p:ph idx="1" type="body"/>
          </p:nvPr>
        </p:nvSpPr>
        <p:spPr>
          <a:xfrm>
            <a:off x="729325" y="1393075"/>
            <a:ext cx="3774300" cy="1408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Discharged from admission #1 but readmitted the next day for cGVHD</a:t>
            </a:r>
            <a:endParaRPr/>
          </a:p>
          <a:p>
            <a:pPr indent="-304958" lvl="0" marL="457200" rtl="0" algn="l">
              <a:spcBef>
                <a:spcPts val="1200"/>
              </a:spcBef>
              <a:spcAft>
                <a:spcPts val="0"/>
              </a:spcAft>
              <a:buSzPct val="100000"/>
              <a:buChar char="●"/>
            </a:pPr>
            <a:r>
              <a:rPr lang="en"/>
              <a:t>Started on high dose steroids for presumed cGVHD</a:t>
            </a:r>
            <a:endParaRPr/>
          </a:p>
          <a:p>
            <a:pPr indent="0" lvl="0" marL="0" rtl="0" algn="l">
              <a:spcBef>
                <a:spcPts val="1200"/>
              </a:spcBef>
              <a:spcAft>
                <a:spcPts val="1200"/>
              </a:spcAft>
              <a:buNone/>
            </a:pPr>
            <a:r>
              <a:t/>
            </a:r>
            <a:endParaRPr/>
          </a:p>
        </p:txBody>
      </p:sp>
      <p:pic>
        <p:nvPicPr>
          <p:cNvPr id="841" name="Google Shape;841;p37" title="W06_D39_lip.png"/>
          <p:cNvPicPr preferRelativeResize="0"/>
          <p:nvPr/>
        </p:nvPicPr>
        <p:blipFill>
          <a:blip r:embed="rId3">
            <a:alphaModFix/>
          </a:blip>
          <a:stretch>
            <a:fillRect/>
          </a:stretch>
        </p:blipFill>
        <p:spPr>
          <a:xfrm>
            <a:off x="970225" y="2801275"/>
            <a:ext cx="3196447" cy="2102725"/>
          </a:xfrm>
          <a:prstGeom prst="rect">
            <a:avLst/>
          </a:prstGeom>
          <a:noFill/>
          <a:ln>
            <a:noFill/>
          </a:ln>
        </p:spPr>
      </p:pic>
      <p:grpSp>
        <p:nvGrpSpPr>
          <p:cNvPr id="842" name="Google Shape;842;p37"/>
          <p:cNvGrpSpPr/>
          <p:nvPr/>
        </p:nvGrpSpPr>
        <p:grpSpPr>
          <a:xfrm>
            <a:off x="4587000" y="1072614"/>
            <a:ext cx="4094300" cy="861172"/>
            <a:chOff x="3562350" y="909418"/>
            <a:chExt cx="4094300" cy="765282"/>
          </a:xfrm>
        </p:grpSpPr>
        <p:sp>
          <p:nvSpPr>
            <p:cNvPr id="843" name="Google Shape;843;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844" name="Google Shape;844;p37"/>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845" name="Google Shape;845;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846" name="Google Shape;846;p37"/>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7" name="Google Shape;847;p37"/>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848" name="Google Shape;848;p37"/>
          <p:cNvGrpSpPr/>
          <p:nvPr/>
        </p:nvGrpSpPr>
        <p:grpSpPr>
          <a:xfrm>
            <a:off x="4587000" y="1422407"/>
            <a:ext cx="4094300" cy="861172"/>
            <a:chOff x="3562350" y="909418"/>
            <a:chExt cx="4094300" cy="765282"/>
          </a:xfrm>
        </p:grpSpPr>
        <p:sp>
          <p:nvSpPr>
            <p:cNvPr id="849" name="Google Shape;849;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850" name="Google Shape;850;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851" name="Google Shape;851;p37"/>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2" name="Google Shape;852;p37"/>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853" name="Google Shape;853;p37"/>
          <p:cNvGrpSpPr/>
          <p:nvPr/>
        </p:nvGrpSpPr>
        <p:grpSpPr>
          <a:xfrm>
            <a:off x="4587000" y="2187630"/>
            <a:ext cx="4094300" cy="384157"/>
            <a:chOff x="3562350" y="909418"/>
            <a:chExt cx="4094300" cy="341382"/>
          </a:xfrm>
        </p:grpSpPr>
        <p:sp>
          <p:nvSpPr>
            <p:cNvPr id="854" name="Google Shape;854;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855" name="Google Shape;855;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856" name="Google Shape;856;p37"/>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57" name="Google Shape;857;p37"/>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858" name="Google Shape;858;p37"/>
          <p:cNvGrpSpPr/>
          <p:nvPr/>
        </p:nvGrpSpPr>
        <p:grpSpPr>
          <a:xfrm>
            <a:off x="4587000" y="2382576"/>
            <a:ext cx="4094300" cy="384557"/>
            <a:chOff x="3562350" y="909418"/>
            <a:chExt cx="4094300" cy="341738"/>
          </a:xfrm>
        </p:grpSpPr>
        <p:sp>
          <p:nvSpPr>
            <p:cNvPr id="859" name="Google Shape;859;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860" name="Google Shape;860;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861" name="Google Shape;861;p37"/>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2" name="Google Shape;862;p37"/>
          <p:cNvGrpSpPr/>
          <p:nvPr/>
        </p:nvGrpSpPr>
        <p:grpSpPr>
          <a:xfrm>
            <a:off x="4587000" y="717403"/>
            <a:ext cx="4094300" cy="545526"/>
            <a:chOff x="3562350" y="909418"/>
            <a:chExt cx="4094300" cy="484782"/>
          </a:xfrm>
        </p:grpSpPr>
        <p:sp>
          <p:nvSpPr>
            <p:cNvPr id="863" name="Google Shape;863;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864" name="Google Shape;864;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865" name="Google Shape;865;p37"/>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6" name="Google Shape;866;p37"/>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867" name="Google Shape;867;p37"/>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868" name="Google Shape;868;p37"/>
          <p:cNvGrpSpPr/>
          <p:nvPr/>
        </p:nvGrpSpPr>
        <p:grpSpPr>
          <a:xfrm>
            <a:off x="4587000" y="1687884"/>
            <a:ext cx="4094300" cy="695750"/>
            <a:chOff x="3562350" y="909418"/>
            <a:chExt cx="4094300" cy="618279"/>
          </a:xfrm>
        </p:grpSpPr>
        <p:sp>
          <p:nvSpPr>
            <p:cNvPr id="869" name="Google Shape;869;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870" name="Google Shape;870;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871" name="Google Shape;871;p37"/>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2" name="Google Shape;872;p37"/>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873" name="Google Shape;873;p37"/>
          <p:cNvGrpSpPr/>
          <p:nvPr/>
        </p:nvGrpSpPr>
        <p:grpSpPr>
          <a:xfrm>
            <a:off x="4587000" y="1932213"/>
            <a:ext cx="4094300" cy="451330"/>
            <a:chOff x="3562350" y="909418"/>
            <a:chExt cx="4094300" cy="401075"/>
          </a:xfrm>
        </p:grpSpPr>
        <p:sp>
          <p:nvSpPr>
            <p:cNvPr id="874" name="Google Shape;874;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875" name="Google Shape;875;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876" name="Google Shape;876;p37"/>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77" name="Google Shape;877;p37"/>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878" name="Google Shape;878;p37"/>
          <p:cNvGrpSpPr/>
          <p:nvPr/>
        </p:nvGrpSpPr>
        <p:grpSpPr>
          <a:xfrm>
            <a:off x="4587000" y="2569657"/>
            <a:ext cx="4094300" cy="411163"/>
            <a:chOff x="3562350" y="909418"/>
            <a:chExt cx="4094300" cy="365381"/>
          </a:xfrm>
        </p:grpSpPr>
        <p:sp>
          <p:nvSpPr>
            <p:cNvPr id="879" name="Google Shape;879;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880" name="Google Shape;880;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881" name="Google Shape;881;p37"/>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2" name="Google Shape;882;p37"/>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883" name="Google Shape;883;p37"/>
          <p:cNvGrpSpPr/>
          <p:nvPr/>
        </p:nvGrpSpPr>
        <p:grpSpPr>
          <a:xfrm>
            <a:off x="4587000" y="2768018"/>
            <a:ext cx="4094300" cy="597601"/>
            <a:chOff x="3562350" y="909418"/>
            <a:chExt cx="4094300" cy="531060"/>
          </a:xfrm>
        </p:grpSpPr>
        <p:sp>
          <p:nvSpPr>
            <p:cNvPr id="884" name="Google Shape;884;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885" name="Google Shape;885;p37"/>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886" name="Google Shape;886;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887" name="Google Shape;887;p37"/>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88" name="Google Shape;888;p37"/>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889" name="Google Shape;889;p37"/>
          <p:cNvGrpSpPr/>
          <p:nvPr/>
        </p:nvGrpSpPr>
        <p:grpSpPr>
          <a:xfrm>
            <a:off x="4587000" y="2952316"/>
            <a:ext cx="4094300" cy="374395"/>
            <a:chOff x="3562350" y="909418"/>
            <a:chExt cx="4094300" cy="332707"/>
          </a:xfrm>
        </p:grpSpPr>
        <p:sp>
          <p:nvSpPr>
            <p:cNvPr id="890" name="Google Shape;890;p3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891" name="Google Shape;891;p3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892" name="Google Shape;892;p37"/>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893" name="Google Shape;893;p37"/>
          <p:cNvPicPr preferRelativeResize="0"/>
          <p:nvPr/>
        </p:nvPicPr>
        <p:blipFill>
          <a:blip r:embed="rId4">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3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a:t>
            </a:r>
            <a:r>
              <a:rPr lang="en">
                <a:solidFill>
                  <a:srgbClr val="9FA6B2"/>
                </a:solidFill>
              </a:rPr>
              <a:t> (day 39)</a:t>
            </a:r>
            <a:endParaRPr>
              <a:solidFill>
                <a:srgbClr val="9FA6B2"/>
              </a:solidFill>
            </a:endParaRPr>
          </a:p>
        </p:txBody>
      </p:sp>
      <p:sp>
        <p:nvSpPr>
          <p:cNvPr id="899" name="Google Shape;899;p38"/>
          <p:cNvSpPr txBox="1"/>
          <p:nvPr>
            <p:ph idx="1" type="body"/>
          </p:nvPr>
        </p:nvSpPr>
        <p:spPr>
          <a:xfrm>
            <a:off x="729325" y="1393075"/>
            <a:ext cx="3774300" cy="1408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Discharged from admission #1 but readmitted the next day for cGVHD</a:t>
            </a:r>
            <a:endParaRPr/>
          </a:p>
          <a:p>
            <a:pPr indent="-304958" lvl="0" marL="457200" rtl="0" algn="l">
              <a:spcBef>
                <a:spcPts val="1200"/>
              </a:spcBef>
              <a:spcAft>
                <a:spcPts val="0"/>
              </a:spcAft>
              <a:buSzPct val="100000"/>
              <a:buChar char="●"/>
            </a:pPr>
            <a:r>
              <a:rPr lang="en"/>
              <a:t>Started on high dose steroids for presumed cGVHD</a:t>
            </a:r>
            <a:endParaRPr/>
          </a:p>
          <a:p>
            <a:pPr indent="0" lvl="0" marL="0" rtl="0" algn="l">
              <a:spcBef>
                <a:spcPts val="1200"/>
              </a:spcBef>
              <a:spcAft>
                <a:spcPts val="1200"/>
              </a:spcAft>
              <a:buNone/>
            </a:pPr>
            <a:r>
              <a:t/>
            </a:r>
            <a:endParaRPr/>
          </a:p>
        </p:txBody>
      </p:sp>
      <p:sp>
        <p:nvSpPr>
          <p:cNvPr id="900" name="Google Shape;900;p38"/>
          <p:cNvSpPr/>
          <p:nvPr/>
        </p:nvSpPr>
        <p:spPr>
          <a:xfrm>
            <a:off x="542675" y="1393075"/>
            <a:ext cx="4044300" cy="916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lang="en" sz="1200">
                <a:solidFill>
                  <a:schemeClr val="dk2"/>
                </a:solidFill>
                <a:latin typeface="PT Sans"/>
                <a:ea typeface="PT Sans"/>
                <a:cs typeface="PT Sans"/>
                <a:sym typeface="PT Sans"/>
              </a:rPr>
              <a:t>Lichenoid and dyskeratotic </a:t>
            </a:r>
            <a:r>
              <a:rPr b="1" lang="en" sz="1200">
                <a:solidFill>
                  <a:schemeClr val="dk2"/>
                </a:solidFill>
                <a:latin typeface="PT Sans"/>
                <a:ea typeface="PT Sans"/>
                <a:cs typeface="PT Sans"/>
                <a:sym typeface="PT Sans"/>
              </a:rPr>
              <a:t>interface dermatitis with dense lymphoeosinophilic cell infiltrates</a:t>
            </a:r>
            <a:r>
              <a:rPr lang="en" sz="1200">
                <a:solidFill>
                  <a:schemeClr val="dk2"/>
                </a:solidFill>
                <a:latin typeface="PT Sans"/>
                <a:ea typeface="PT Sans"/>
                <a:cs typeface="PT Sans"/>
                <a:sym typeface="PT Sans"/>
              </a:rPr>
              <a:t> and features consistent with</a:t>
            </a:r>
            <a:r>
              <a:rPr b="1" lang="en" sz="1200">
                <a:solidFill>
                  <a:schemeClr val="dk2"/>
                </a:solidFill>
                <a:latin typeface="PT Sans"/>
                <a:ea typeface="PT Sans"/>
                <a:cs typeface="PT Sans"/>
                <a:sym typeface="PT Sans"/>
              </a:rPr>
              <a:t> </a:t>
            </a:r>
            <a:r>
              <a:rPr b="1" lang="en" sz="1200">
                <a:solidFill>
                  <a:srgbClr val="DF382C"/>
                </a:solidFill>
                <a:latin typeface="PT Sans"/>
                <a:ea typeface="PT Sans"/>
                <a:cs typeface="PT Sans"/>
                <a:sym typeface="PT Sans"/>
              </a:rPr>
              <a:t>acute graft-versus-host disease</a:t>
            </a:r>
            <a:r>
              <a:rPr lang="en" sz="1200">
                <a:solidFill>
                  <a:schemeClr val="dk2"/>
                </a:solidFill>
                <a:latin typeface="PT Sans"/>
                <a:ea typeface="PT Sans"/>
                <a:cs typeface="PT Sans"/>
                <a:sym typeface="PT Sans"/>
              </a:rPr>
              <a:t>, </a:t>
            </a:r>
            <a:r>
              <a:rPr b="1" lang="en" sz="1200">
                <a:solidFill>
                  <a:srgbClr val="3B71CA"/>
                </a:solidFill>
                <a:latin typeface="PT Sans"/>
                <a:ea typeface="PT Sans"/>
                <a:cs typeface="PT Sans"/>
                <a:sym typeface="PT Sans"/>
              </a:rPr>
              <a:t>grade 2</a:t>
            </a:r>
            <a:endParaRPr sz="1100">
              <a:solidFill>
                <a:srgbClr val="858585"/>
              </a:solidFill>
              <a:latin typeface="PT Sans"/>
              <a:ea typeface="PT Sans"/>
              <a:cs typeface="PT Sans"/>
              <a:sym typeface="PT Sans"/>
            </a:endParaRPr>
          </a:p>
          <a:p>
            <a:pPr indent="0" lvl="0" marL="0" rtl="0" algn="l">
              <a:spcBef>
                <a:spcPts val="0"/>
              </a:spcBef>
              <a:spcAft>
                <a:spcPts val="0"/>
              </a:spcAft>
              <a:buNone/>
            </a:pPr>
            <a:r>
              <a:t/>
            </a:r>
            <a:endParaRPr sz="1100">
              <a:solidFill>
                <a:srgbClr val="1A1A1A"/>
              </a:solidFill>
              <a:latin typeface="Open Sans Light"/>
              <a:ea typeface="Open Sans Light"/>
              <a:cs typeface="Open Sans Light"/>
              <a:sym typeface="Open Sans Light"/>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pic>
        <p:nvPicPr>
          <p:cNvPr id="901" name="Google Shape;901;p38" title="W06_D39_lip.png"/>
          <p:cNvPicPr preferRelativeResize="0"/>
          <p:nvPr/>
        </p:nvPicPr>
        <p:blipFill>
          <a:blip r:embed="rId3">
            <a:alphaModFix/>
          </a:blip>
          <a:stretch>
            <a:fillRect/>
          </a:stretch>
        </p:blipFill>
        <p:spPr>
          <a:xfrm>
            <a:off x="5907474" y="3266900"/>
            <a:ext cx="2574275" cy="1693425"/>
          </a:xfrm>
          <a:prstGeom prst="rect">
            <a:avLst/>
          </a:prstGeom>
          <a:noFill/>
          <a:ln>
            <a:noFill/>
          </a:ln>
        </p:spPr>
      </p:pic>
      <p:grpSp>
        <p:nvGrpSpPr>
          <p:cNvPr id="902" name="Google Shape;902;p38"/>
          <p:cNvGrpSpPr/>
          <p:nvPr/>
        </p:nvGrpSpPr>
        <p:grpSpPr>
          <a:xfrm>
            <a:off x="4587000" y="1072614"/>
            <a:ext cx="4094300" cy="861172"/>
            <a:chOff x="3562350" y="909418"/>
            <a:chExt cx="4094300" cy="765282"/>
          </a:xfrm>
        </p:grpSpPr>
        <p:sp>
          <p:nvSpPr>
            <p:cNvPr id="903" name="Google Shape;903;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904" name="Google Shape;904;p38"/>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905" name="Google Shape;905;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906" name="Google Shape;906;p38"/>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7" name="Google Shape;907;p38"/>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908" name="Google Shape;908;p38"/>
          <p:cNvGrpSpPr/>
          <p:nvPr/>
        </p:nvGrpSpPr>
        <p:grpSpPr>
          <a:xfrm>
            <a:off x="4587000" y="1422407"/>
            <a:ext cx="4094300" cy="861172"/>
            <a:chOff x="3562350" y="909418"/>
            <a:chExt cx="4094300" cy="765282"/>
          </a:xfrm>
        </p:grpSpPr>
        <p:sp>
          <p:nvSpPr>
            <p:cNvPr id="909" name="Google Shape;909;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910" name="Google Shape;910;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911" name="Google Shape;911;p38"/>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2" name="Google Shape;912;p38"/>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913" name="Google Shape;913;p38"/>
          <p:cNvGrpSpPr/>
          <p:nvPr/>
        </p:nvGrpSpPr>
        <p:grpSpPr>
          <a:xfrm>
            <a:off x="4587000" y="2187630"/>
            <a:ext cx="4094300" cy="384157"/>
            <a:chOff x="3562350" y="909418"/>
            <a:chExt cx="4094300" cy="341382"/>
          </a:xfrm>
        </p:grpSpPr>
        <p:sp>
          <p:nvSpPr>
            <p:cNvPr id="914" name="Google Shape;914;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915" name="Google Shape;915;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916" name="Google Shape;916;p38"/>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7" name="Google Shape;917;p38"/>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918" name="Google Shape;918;p38"/>
          <p:cNvGrpSpPr/>
          <p:nvPr/>
        </p:nvGrpSpPr>
        <p:grpSpPr>
          <a:xfrm>
            <a:off x="4587000" y="2382576"/>
            <a:ext cx="4094300" cy="384557"/>
            <a:chOff x="3562350" y="909418"/>
            <a:chExt cx="4094300" cy="341738"/>
          </a:xfrm>
        </p:grpSpPr>
        <p:sp>
          <p:nvSpPr>
            <p:cNvPr id="919" name="Google Shape;919;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920" name="Google Shape;920;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921" name="Google Shape;921;p38"/>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2" name="Google Shape;922;p38"/>
          <p:cNvGrpSpPr/>
          <p:nvPr/>
        </p:nvGrpSpPr>
        <p:grpSpPr>
          <a:xfrm>
            <a:off x="4587000" y="717403"/>
            <a:ext cx="4094300" cy="545526"/>
            <a:chOff x="3562350" y="909418"/>
            <a:chExt cx="4094300" cy="484782"/>
          </a:xfrm>
        </p:grpSpPr>
        <p:sp>
          <p:nvSpPr>
            <p:cNvPr id="923" name="Google Shape;923;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924" name="Google Shape;924;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925" name="Google Shape;925;p38"/>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6" name="Google Shape;926;p38"/>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927" name="Google Shape;927;p38"/>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928" name="Google Shape;928;p38"/>
          <p:cNvGrpSpPr/>
          <p:nvPr/>
        </p:nvGrpSpPr>
        <p:grpSpPr>
          <a:xfrm>
            <a:off x="4587000" y="1687884"/>
            <a:ext cx="4094300" cy="695750"/>
            <a:chOff x="3562350" y="909418"/>
            <a:chExt cx="4094300" cy="618279"/>
          </a:xfrm>
        </p:grpSpPr>
        <p:sp>
          <p:nvSpPr>
            <p:cNvPr id="929" name="Google Shape;929;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930" name="Google Shape;930;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931" name="Google Shape;931;p38"/>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2" name="Google Shape;932;p38"/>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933" name="Google Shape;933;p38"/>
          <p:cNvGrpSpPr/>
          <p:nvPr/>
        </p:nvGrpSpPr>
        <p:grpSpPr>
          <a:xfrm>
            <a:off x="4587000" y="1932213"/>
            <a:ext cx="4094300" cy="451330"/>
            <a:chOff x="3562350" y="909418"/>
            <a:chExt cx="4094300" cy="401075"/>
          </a:xfrm>
        </p:grpSpPr>
        <p:sp>
          <p:nvSpPr>
            <p:cNvPr id="934" name="Google Shape;934;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935" name="Google Shape;935;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936" name="Google Shape;936;p38"/>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7" name="Google Shape;937;p38"/>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938" name="Google Shape;938;p38"/>
          <p:cNvGrpSpPr/>
          <p:nvPr/>
        </p:nvGrpSpPr>
        <p:grpSpPr>
          <a:xfrm>
            <a:off x="4587000" y="2569657"/>
            <a:ext cx="4094300" cy="411163"/>
            <a:chOff x="3562350" y="909418"/>
            <a:chExt cx="4094300" cy="365381"/>
          </a:xfrm>
        </p:grpSpPr>
        <p:sp>
          <p:nvSpPr>
            <p:cNvPr id="939" name="Google Shape;939;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940" name="Google Shape;940;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941" name="Google Shape;941;p38"/>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2" name="Google Shape;942;p38"/>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943" name="Google Shape;943;p38"/>
          <p:cNvGrpSpPr/>
          <p:nvPr/>
        </p:nvGrpSpPr>
        <p:grpSpPr>
          <a:xfrm>
            <a:off x="4587000" y="2768018"/>
            <a:ext cx="4094300" cy="597601"/>
            <a:chOff x="3562350" y="909418"/>
            <a:chExt cx="4094300" cy="531060"/>
          </a:xfrm>
        </p:grpSpPr>
        <p:sp>
          <p:nvSpPr>
            <p:cNvPr id="944" name="Google Shape;944;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945" name="Google Shape;945;p38"/>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946" name="Google Shape;946;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947" name="Google Shape;947;p38"/>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8" name="Google Shape;948;p38"/>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949" name="Google Shape;949;p38"/>
          <p:cNvGrpSpPr/>
          <p:nvPr/>
        </p:nvGrpSpPr>
        <p:grpSpPr>
          <a:xfrm>
            <a:off x="4587000" y="2952316"/>
            <a:ext cx="4094300" cy="374395"/>
            <a:chOff x="3562350" y="909418"/>
            <a:chExt cx="4094300" cy="332707"/>
          </a:xfrm>
        </p:grpSpPr>
        <p:sp>
          <p:nvSpPr>
            <p:cNvPr id="950" name="Google Shape;950;p3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951" name="Google Shape;951;p3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952" name="Google Shape;952;p38"/>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953" name="Google Shape;953;p38"/>
          <p:cNvPicPr preferRelativeResize="0"/>
          <p:nvPr/>
        </p:nvPicPr>
        <p:blipFill>
          <a:blip r:embed="rId4">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id="958" name="Google Shape;958;p3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a:t>
            </a:r>
            <a:r>
              <a:rPr lang="en">
                <a:solidFill>
                  <a:srgbClr val="9FA6B2"/>
                </a:solidFill>
              </a:rPr>
              <a:t> (day 39)</a:t>
            </a:r>
            <a:endParaRPr>
              <a:solidFill>
                <a:srgbClr val="9FA6B2"/>
              </a:solidFill>
            </a:endParaRPr>
          </a:p>
        </p:txBody>
      </p:sp>
      <p:sp>
        <p:nvSpPr>
          <p:cNvPr id="959" name="Google Shape;959;p39"/>
          <p:cNvSpPr txBox="1"/>
          <p:nvPr>
            <p:ph idx="1" type="body"/>
          </p:nvPr>
        </p:nvSpPr>
        <p:spPr>
          <a:xfrm>
            <a:off x="729325" y="1393075"/>
            <a:ext cx="3774300" cy="1408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Discharged from admission #1 but readmitted the next day for cGVHD</a:t>
            </a:r>
            <a:endParaRPr/>
          </a:p>
          <a:p>
            <a:pPr indent="-304958" lvl="0" marL="457200" rtl="0" algn="l">
              <a:spcBef>
                <a:spcPts val="1200"/>
              </a:spcBef>
              <a:spcAft>
                <a:spcPts val="0"/>
              </a:spcAft>
              <a:buSzPct val="100000"/>
              <a:buChar char="●"/>
            </a:pPr>
            <a:r>
              <a:rPr lang="en"/>
              <a:t>Started on high dose steroids for presumed cGVHD</a:t>
            </a:r>
            <a:endParaRPr/>
          </a:p>
          <a:p>
            <a:pPr indent="0" lvl="0" marL="0" rtl="0" algn="l">
              <a:spcBef>
                <a:spcPts val="1200"/>
              </a:spcBef>
              <a:spcAft>
                <a:spcPts val="1200"/>
              </a:spcAft>
              <a:buNone/>
            </a:pPr>
            <a:r>
              <a:t/>
            </a:r>
            <a:endParaRPr/>
          </a:p>
        </p:txBody>
      </p:sp>
      <p:sp>
        <p:nvSpPr>
          <p:cNvPr id="960" name="Google Shape;960;p39"/>
          <p:cNvSpPr/>
          <p:nvPr/>
        </p:nvSpPr>
        <p:spPr>
          <a:xfrm>
            <a:off x="542675" y="1393075"/>
            <a:ext cx="4044300" cy="20760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lang="en" sz="1200">
                <a:solidFill>
                  <a:schemeClr val="dk2"/>
                </a:solidFill>
                <a:latin typeface="PT Sans Narrow"/>
                <a:ea typeface="PT Sans Narrow"/>
                <a:cs typeface="PT Sans Narrow"/>
                <a:sym typeface="PT Sans Narrow"/>
              </a:rPr>
              <a:t>Lichenoid and dyskeratotic </a:t>
            </a:r>
            <a:r>
              <a:rPr b="1" lang="en" sz="1200">
                <a:solidFill>
                  <a:schemeClr val="dk2"/>
                </a:solidFill>
                <a:latin typeface="PT Sans Narrow"/>
                <a:ea typeface="PT Sans Narrow"/>
                <a:cs typeface="PT Sans Narrow"/>
                <a:sym typeface="PT Sans Narrow"/>
              </a:rPr>
              <a:t>interface dermatitis with dense lymphoeosinophilic cell infiltrates</a:t>
            </a:r>
            <a:r>
              <a:rPr lang="en" sz="1200">
                <a:solidFill>
                  <a:schemeClr val="dk2"/>
                </a:solidFill>
                <a:latin typeface="PT Sans Narrow"/>
                <a:ea typeface="PT Sans Narrow"/>
                <a:cs typeface="PT Sans Narrow"/>
                <a:sym typeface="PT Sans Narrow"/>
              </a:rPr>
              <a:t> and features consistent with</a:t>
            </a:r>
            <a:r>
              <a:rPr b="1" lang="en" sz="1200">
                <a:solidFill>
                  <a:schemeClr val="dk2"/>
                </a:solidFill>
                <a:latin typeface="PT Sans Narrow"/>
                <a:ea typeface="PT Sans Narrow"/>
                <a:cs typeface="PT Sans Narrow"/>
                <a:sym typeface="PT Sans Narrow"/>
              </a:rPr>
              <a:t> </a:t>
            </a:r>
            <a:r>
              <a:rPr b="1" lang="en" sz="1200">
                <a:solidFill>
                  <a:srgbClr val="DF382C"/>
                </a:solidFill>
                <a:latin typeface="PT Sans Narrow"/>
                <a:ea typeface="PT Sans Narrow"/>
                <a:cs typeface="PT Sans Narrow"/>
                <a:sym typeface="PT Sans Narrow"/>
              </a:rPr>
              <a:t>acute graft-versus-host disease</a:t>
            </a:r>
            <a:r>
              <a:rPr lang="en" sz="1200">
                <a:solidFill>
                  <a:schemeClr val="dk2"/>
                </a:solidFill>
                <a:latin typeface="PT Sans Narrow"/>
                <a:ea typeface="PT Sans Narrow"/>
                <a:cs typeface="PT Sans Narrow"/>
                <a:sym typeface="PT Sans Narrow"/>
              </a:rPr>
              <a:t>, </a:t>
            </a:r>
            <a:r>
              <a:rPr b="1" lang="en" sz="1200">
                <a:solidFill>
                  <a:srgbClr val="3B71CA"/>
                </a:solidFill>
                <a:latin typeface="PT Sans Narrow"/>
                <a:ea typeface="PT Sans Narrow"/>
                <a:cs typeface="PT Sans Narrow"/>
                <a:sym typeface="PT Sans Narrow"/>
              </a:rPr>
              <a:t>grade 2</a:t>
            </a:r>
            <a:endParaRPr b="1" sz="1200">
              <a:solidFill>
                <a:srgbClr val="3B71CA"/>
              </a:solidFill>
              <a:latin typeface="PT Sans Narrow"/>
              <a:ea typeface="PT Sans Narrow"/>
              <a:cs typeface="PT Sans Narrow"/>
              <a:sym typeface="PT Sans Narrow"/>
            </a:endParaRPr>
          </a:p>
          <a:p>
            <a:pPr indent="0" lvl="0" marL="0" rtl="0" algn="l">
              <a:spcBef>
                <a:spcPts val="0"/>
              </a:spcBef>
              <a:spcAft>
                <a:spcPts val="0"/>
              </a:spcAft>
              <a:buNone/>
            </a:pPr>
            <a:r>
              <a:rPr lang="en" sz="1000">
                <a:solidFill>
                  <a:srgbClr val="858585"/>
                </a:solidFill>
                <a:latin typeface="Open Sans Light"/>
                <a:ea typeface="Open Sans Light"/>
                <a:cs typeface="Open Sans Light"/>
                <a:sym typeface="Open Sans Light"/>
              </a:rPr>
              <a:t>Variable irregular acanthosis and atrophy of the epidermis with focal vacuolar alteration of basal cell layer associated with spongiosis and substantial dyskeratosis of epidermal cells, papillary dermal edema, lymphomononuclear cell infiltrate with numerous eosinophils in the papillary dermis are present with epidermal exocytosis of few lymphocytes. Mononuclear cells in close apposition to necrotic keratinocytes known as </a:t>
            </a:r>
            <a:r>
              <a:rPr b="1" lang="en" sz="1000">
                <a:solidFill>
                  <a:srgbClr val="858585"/>
                </a:solidFill>
                <a:latin typeface="Open Sans"/>
                <a:ea typeface="Open Sans"/>
                <a:cs typeface="Open Sans"/>
                <a:sym typeface="Open Sans"/>
              </a:rPr>
              <a:t>"</a:t>
            </a:r>
            <a:r>
              <a:rPr b="1" lang="en" sz="1000">
                <a:solidFill>
                  <a:schemeClr val="dk2"/>
                </a:solidFill>
                <a:latin typeface="Open Sans"/>
                <a:ea typeface="Open Sans"/>
                <a:cs typeface="Open Sans"/>
                <a:sym typeface="Open Sans"/>
              </a:rPr>
              <a:t>satellite cell necrosis</a:t>
            </a:r>
            <a:r>
              <a:rPr b="1" lang="en" sz="1000">
                <a:solidFill>
                  <a:srgbClr val="858585"/>
                </a:solidFill>
                <a:latin typeface="Open Sans"/>
                <a:ea typeface="Open Sans"/>
                <a:cs typeface="Open Sans"/>
                <a:sym typeface="Open Sans"/>
              </a:rPr>
              <a:t>"</a:t>
            </a:r>
            <a:r>
              <a:rPr lang="en" sz="1000">
                <a:solidFill>
                  <a:srgbClr val="858585"/>
                </a:solidFill>
                <a:latin typeface="Open Sans Light"/>
                <a:ea typeface="Open Sans Light"/>
                <a:cs typeface="Open Sans Light"/>
                <a:sym typeface="Open Sans Light"/>
              </a:rPr>
              <a:t> are suggested. Vacuolar alteration of basal cells and dyskeratosis of follicular epithelium mostly in the infundibulum</a:t>
            </a:r>
            <a:endParaRPr sz="1100">
              <a:solidFill>
                <a:srgbClr val="858585"/>
              </a:solidFill>
              <a:latin typeface="PT Sans Narrow"/>
              <a:ea typeface="PT Sans Narrow"/>
              <a:cs typeface="PT Sans Narrow"/>
              <a:sym typeface="PT Sans Narrow"/>
            </a:endParaRPr>
          </a:p>
          <a:p>
            <a:pPr indent="0" lvl="0" marL="0" rtl="0" algn="l">
              <a:spcBef>
                <a:spcPts val="0"/>
              </a:spcBef>
              <a:spcAft>
                <a:spcPts val="0"/>
              </a:spcAft>
              <a:buNone/>
            </a:pPr>
            <a:r>
              <a:t/>
            </a:r>
            <a:endParaRPr sz="1100">
              <a:solidFill>
                <a:srgbClr val="1A1A1A"/>
              </a:solidFill>
              <a:latin typeface="Open Sans Light"/>
              <a:ea typeface="Open Sans Light"/>
              <a:cs typeface="Open Sans Light"/>
              <a:sym typeface="Open Sans Light"/>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pic>
        <p:nvPicPr>
          <p:cNvPr id="961" name="Google Shape;961;p39" title="W06_D39_lip.png"/>
          <p:cNvPicPr preferRelativeResize="0"/>
          <p:nvPr/>
        </p:nvPicPr>
        <p:blipFill>
          <a:blip r:embed="rId3">
            <a:alphaModFix/>
          </a:blip>
          <a:stretch>
            <a:fillRect/>
          </a:stretch>
        </p:blipFill>
        <p:spPr>
          <a:xfrm>
            <a:off x="5907474" y="3266900"/>
            <a:ext cx="2574275" cy="1693425"/>
          </a:xfrm>
          <a:prstGeom prst="rect">
            <a:avLst/>
          </a:prstGeom>
          <a:noFill/>
          <a:ln>
            <a:noFill/>
          </a:ln>
        </p:spPr>
      </p:pic>
      <p:grpSp>
        <p:nvGrpSpPr>
          <p:cNvPr id="962" name="Google Shape;962;p39"/>
          <p:cNvGrpSpPr/>
          <p:nvPr/>
        </p:nvGrpSpPr>
        <p:grpSpPr>
          <a:xfrm>
            <a:off x="4587000" y="1072614"/>
            <a:ext cx="4094300" cy="861172"/>
            <a:chOff x="3562350" y="909418"/>
            <a:chExt cx="4094300" cy="765282"/>
          </a:xfrm>
        </p:grpSpPr>
        <p:sp>
          <p:nvSpPr>
            <p:cNvPr id="963" name="Google Shape;963;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964" name="Google Shape;964;p39"/>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965" name="Google Shape;965;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966" name="Google Shape;966;p39"/>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67" name="Google Shape;967;p39"/>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968" name="Google Shape;968;p39"/>
          <p:cNvGrpSpPr/>
          <p:nvPr/>
        </p:nvGrpSpPr>
        <p:grpSpPr>
          <a:xfrm>
            <a:off x="4587000" y="1422407"/>
            <a:ext cx="4094300" cy="861172"/>
            <a:chOff x="3562350" y="909418"/>
            <a:chExt cx="4094300" cy="765282"/>
          </a:xfrm>
        </p:grpSpPr>
        <p:sp>
          <p:nvSpPr>
            <p:cNvPr id="969" name="Google Shape;969;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970" name="Google Shape;970;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971" name="Google Shape;971;p39"/>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2" name="Google Shape;972;p39"/>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973" name="Google Shape;973;p39"/>
          <p:cNvGrpSpPr/>
          <p:nvPr/>
        </p:nvGrpSpPr>
        <p:grpSpPr>
          <a:xfrm>
            <a:off x="4587000" y="2187630"/>
            <a:ext cx="4094300" cy="384157"/>
            <a:chOff x="3562350" y="909418"/>
            <a:chExt cx="4094300" cy="341382"/>
          </a:xfrm>
        </p:grpSpPr>
        <p:sp>
          <p:nvSpPr>
            <p:cNvPr id="974" name="Google Shape;974;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975" name="Google Shape;975;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976" name="Google Shape;976;p39"/>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7" name="Google Shape;977;p39"/>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978" name="Google Shape;978;p39"/>
          <p:cNvGrpSpPr/>
          <p:nvPr/>
        </p:nvGrpSpPr>
        <p:grpSpPr>
          <a:xfrm>
            <a:off x="4587000" y="2382576"/>
            <a:ext cx="4094300" cy="384557"/>
            <a:chOff x="3562350" y="909418"/>
            <a:chExt cx="4094300" cy="341738"/>
          </a:xfrm>
        </p:grpSpPr>
        <p:sp>
          <p:nvSpPr>
            <p:cNvPr id="979" name="Google Shape;979;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980" name="Google Shape;980;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981" name="Google Shape;981;p39"/>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2" name="Google Shape;982;p39"/>
          <p:cNvGrpSpPr/>
          <p:nvPr/>
        </p:nvGrpSpPr>
        <p:grpSpPr>
          <a:xfrm>
            <a:off x="4587000" y="717403"/>
            <a:ext cx="4094300" cy="545526"/>
            <a:chOff x="3562350" y="909418"/>
            <a:chExt cx="4094300" cy="484782"/>
          </a:xfrm>
        </p:grpSpPr>
        <p:sp>
          <p:nvSpPr>
            <p:cNvPr id="983" name="Google Shape;983;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984" name="Google Shape;984;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985" name="Google Shape;985;p39"/>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6" name="Google Shape;986;p39"/>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987" name="Google Shape;987;p39"/>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988" name="Google Shape;988;p39"/>
          <p:cNvGrpSpPr/>
          <p:nvPr/>
        </p:nvGrpSpPr>
        <p:grpSpPr>
          <a:xfrm>
            <a:off x="4587000" y="1687884"/>
            <a:ext cx="4094300" cy="695750"/>
            <a:chOff x="3562350" y="909418"/>
            <a:chExt cx="4094300" cy="618279"/>
          </a:xfrm>
        </p:grpSpPr>
        <p:sp>
          <p:nvSpPr>
            <p:cNvPr id="989" name="Google Shape;989;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990" name="Google Shape;990;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991" name="Google Shape;991;p39"/>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2" name="Google Shape;992;p39"/>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993" name="Google Shape;993;p39"/>
          <p:cNvGrpSpPr/>
          <p:nvPr/>
        </p:nvGrpSpPr>
        <p:grpSpPr>
          <a:xfrm>
            <a:off x="4587000" y="1932213"/>
            <a:ext cx="4094300" cy="451330"/>
            <a:chOff x="3562350" y="909418"/>
            <a:chExt cx="4094300" cy="401075"/>
          </a:xfrm>
        </p:grpSpPr>
        <p:sp>
          <p:nvSpPr>
            <p:cNvPr id="994" name="Google Shape;994;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995" name="Google Shape;995;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996" name="Google Shape;996;p39"/>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97" name="Google Shape;997;p39"/>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998" name="Google Shape;998;p39"/>
          <p:cNvGrpSpPr/>
          <p:nvPr/>
        </p:nvGrpSpPr>
        <p:grpSpPr>
          <a:xfrm>
            <a:off x="4587000" y="2569657"/>
            <a:ext cx="4094300" cy="411163"/>
            <a:chOff x="3562350" y="909418"/>
            <a:chExt cx="4094300" cy="365381"/>
          </a:xfrm>
        </p:grpSpPr>
        <p:sp>
          <p:nvSpPr>
            <p:cNvPr id="999" name="Google Shape;999;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000" name="Google Shape;1000;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001" name="Google Shape;1001;p39"/>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2" name="Google Shape;1002;p39"/>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003" name="Google Shape;1003;p39"/>
          <p:cNvGrpSpPr/>
          <p:nvPr/>
        </p:nvGrpSpPr>
        <p:grpSpPr>
          <a:xfrm>
            <a:off x="4587000" y="2768018"/>
            <a:ext cx="4094300" cy="597601"/>
            <a:chOff x="3562350" y="909418"/>
            <a:chExt cx="4094300" cy="531060"/>
          </a:xfrm>
        </p:grpSpPr>
        <p:sp>
          <p:nvSpPr>
            <p:cNvPr id="1004" name="Google Shape;1004;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005" name="Google Shape;1005;p39"/>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006" name="Google Shape;1006;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007" name="Google Shape;1007;p39"/>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8" name="Google Shape;1008;p39"/>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009" name="Google Shape;1009;p39"/>
          <p:cNvGrpSpPr/>
          <p:nvPr/>
        </p:nvGrpSpPr>
        <p:grpSpPr>
          <a:xfrm>
            <a:off x="4587000" y="2952316"/>
            <a:ext cx="4094300" cy="374395"/>
            <a:chOff x="3562350" y="909418"/>
            <a:chExt cx="4094300" cy="332707"/>
          </a:xfrm>
        </p:grpSpPr>
        <p:sp>
          <p:nvSpPr>
            <p:cNvPr id="1010" name="Google Shape;1010;p3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1011" name="Google Shape;1011;p3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1012" name="Google Shape;1012;p39"/>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1013" name="Google Shape;1013;p39"/>
          <p:cNvPicPr preferRelativeResize="0"/>
          <p:nvPr/>
        </p:nvPicPr>
        <p:blipFill>
          <a:blip r:embed="rId4">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sp>
        <p:nvSpPr>
          <p:cNvPr id="1018" name="Google Shape;1018;p4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a:t>
            </a:r>
            <a:r>
              <a:rPr lang="en">
                <a:solidFill>
                  <a:srgbClr val="9FA6B2"/>
                </a:solidFill>
              </a:rPr>
              <a:t> (day 39)</a:t>
            </a:r>
            <a:endParaRPr>
              <a:solidFill>
                <a:srgbClr val="9FA6B2"/>
              </a:solidFill>
            </a:endParaRPr>
          </a:p>
        </p:txBody>
      </p:sp>
      <p:sp>
        <p:nvSpPr>
          <p:cNvPr id="1019" name="Google Shape;1019;p40"/>
          <p:cNvSpPr txBox="1"/>
          <p:nvPr>
            <p:ph idx="1" type="body"/>
          </p:nvPr>
        </p:nvSpPr>
        <p:spPr>
          <a:xfrm>
            <a:off x="729325" y="1393075"/>
            <a:ext cx="3774300" cy="14082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Discharged from admission #1 but readmitted the next day for cGVHD</a:t>
            </a:r>
            <a:endParaRPr/>
          </a:p>
          <a:p>
            <a:pPr indent="-304958" lvl="0" marL="457200" rtl="0" algn="l">
              <a:spcBef>
                <a:spcPts val="1200"/>
              </a:spcBef>
              <a:spcAft>
                <a:spcPts val="0"/>
              </a:spcAft>
              <a:buSzPct val="100000"/>
              <a:buChar char="●"/>
            </a:pPr>
            <a:r>
              <a:rPr lang="en"/>
              <a:t>Started on high dose steroids for presumed cGVHD</a:t>
            </a:r>
            <a:endParaRPr/>
          </a:p>
          <a:p>
            <a:pPr indent="0" lvl="0" marL="0" rtl="0" algn="l">
              <a:spcBef>
                <a:spcPts val="1200"/>
              </a:spcBef>
              <a:spcAft>
                <a:spcPts val="1200"/>
              </a:spcAft>
              <a:buNone/>
            </a:pPr>
            <a:r>
              <a:t/>
            </a:r>
            <a:endParaRPr/>
          </a:p>
        </p:txBody>
      </p:sp>
      <p:sp>
        <p:nvSpPr>
          <p:cNvPr id="1020" name="Google Shape;1020;p40"/>
          <p:cNvSpPr/>
          <p:nvPr/>
        </p:nvSpPr>
        <p:spPr>
          <a:xfrm>
            <a:off x="542675" y="1393075"/>
            <a:ext cx="4044300" cy="34914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lang="en" sz="1200">
                <a:solidFill>
                  <a:schemeClr val="dk2"/>
                </a:solidFill>
                <a:latin typeface="PT Sans Narrow"/>
                <a:ea typeface="PT Sans Narrow"/>
                <a:cs typeface="PT Sans Narrow"/>
                <a:sym typeface="PT Sans Narrow"/>
              </a:rPr>
              <a:t>Lichenoid and dyskeratotic </a:t>
            </a:r>
            <a:r>
              <a:rPr b="1" lang="en" sz="1200">
                <a:solidFill>
                  <a:schemeClr val="dk2"/>
                </a:solidFill>
                <a:latin typeface="PT Sans Narrow"/>
                <a:ea typeface="PT Sans Narrow"/>
                <a:cs typeface="PT Sans Narrow"/>
                <a:sym typeface="PT Sans Narrow"/>
              </a:rPr>
              <a:t>interface dermatitis with dense lymphoeosinophilic cell infiltrates</a:t>
            </a:r>
            <a:r>
              <a:rPr lang="en" sz="1200">
                <a:solidFill>
                  <a:schemeClr val="dk2"/>
                </a:solidFill>
                <a:latin typeface="PT Sans Narrow"/>
                <a:ea typeface="PT Sans Narrow"/>
                <a:cs typeface="PT Sans Narrow"/>
                <a:sym typeface="PT Sans Narrow"/>
              </a:rPr>
              <a:t> and features consistent with</a:t>
            </a:r>
            <a:r>
              <a:rPr b="1" lang="en" sz="1200">
                <a:solidFill>
                  <a:schemeClr val="dk2"/>
                </a:solidFill>
                <a:latin typeface="PT Sans Narrow"/>
                <a:ea typeface="PT Sans Narrow"/>
                <a:cs typeface="PT Sans Narrow"/>
                <a:sym typeface="PT Sans Narrow"/>
              </a:rPr>
              <a:t> </a:t>
            </a:r>
            <a:r>
              <a:rPr b="1" lang="en" sz="1200">
                <a:solidFill>
                  <a:srgbClr val="DF382C"/>
                </a:solidFill>
                <a:latin typeface="PT Sans Narrow"/>
                <a:ea typeface="PT Sans Narrow"/>
                <a:cs typeface="PT Sans Narrow"/>
                <a:sym typeface="PT Sans Narrow"/>
              </a:rPr>
              <a:t>acute graft-versus-host disease</a:t>
            </a:r>
            <a:r>
              <a:rPr lang="en" sz="1200">
                <a:solidFill>
                  <a:schemeClr val="dk2"/>
                </a:solidFill>
                <a:latin typeface="PT Sans Narrow"/>
                <a:ea typeface="PT Sans Narrow"/>
                <a:cs typeface="PT Sans Narrow"/>
                <a:sym typeface="PT Sans Narrow"/>
              </a:rPr>
              <a:t>, </a:t>
            </a:r>
            <a:r>
              <a:rPr b="1" lang="en" sz="1200">
                <a:solidFill>
                  <a:srgbClr val="3B71CA"/>
                </a:solidFill>
                <a:latin typeface="PT Sans Narrow"/>
                <a:ea typeface="PT Sans Narrow"/>
                <a:cs typeface="PT Sans Narrow"/>
                <a:sym typeface="PT Sans Narrow"/>
              </a:rPr>
              <a:t>grade 2</a:t>
            </a:r>
            <a:endParaRPr b="1" sz="1200">
              <a:solidFill>
                <a:srgbClr val="3B71CA"/>
              </a:solidFill>
              <a:latin typeface="PT Sans Narrow"/>
              <a:ea typeface="PT Sans Narrow"/>
              <a:cs typeface="PT Sans Narrow"/>
              <a:sym typeface="PT Sans Narrow"/>
            </a:endParaRPr>
          </a:p>
          <a:p>
            <a:pPr indent="0" lvl="0" marL="0" rtl="0" algn="l">
              <a:spcBef>
                <a:spcPts val="0"/>
              </a:spcBef>
              <a:spcAft>
                <a:spcPts val="0"/>
              </a:spcAft>
              <a:buNone/>
            </a:pPr>
            <a:r>
              <a:rPr lang="en" sz="1000">
                <a:solidFill>
                  <a:srgbClr val="858585"/>
                </a:solidFill>
                <a:latin typeface="Open Sans Light"/>
                <a:ea typeface="Open Sans Light"/>
                <a:cs typeface="Open Sans Light"/>
                <a:sym typeface="Open Sans Light"/>
              </a:rPr>
              <a:t>Variable irregular acanthosis and atrophy of the epidermis with focal vacuolar alteration of basal cell layer associated with spongiosis and substantial dyskeratosis of epidermal cells, papillary dermal edema, lymphomononuclear cell infiltrate with numerous eosinophils in the papillary dermis are present with epidermal exocytosis of few lymphocytes. Mononuclear cells in close apposition to necrotic keratinocytes known as </a:t>
            </a:r>
            <a:r>
              <a:rPr b="1" lang="en" sz="1000">
                <a:solidFill>
                  <a:srgbClr val="858585"/>
                </a:solidFill>
                <a:latin typeface="Open Sans"/>
                <a:ea typeface="Open Sans"/>
                <a:cs typeface="Open Sans"/>
                <a:sym typeface="Open Sans"/>
              </a:rPr>
              <a:t>"</a:t>
            </a:r>
            <a:r>
              <a:rPr b="1" lang="en" sz="1000">
                <a:solidFill>
                  <a:schemeClr val="dk2"/>
                </a:solidFill>
                <a:latin typeface="Open Sans"/>
                <a:ea typeface="Open Sans"/>
                <a:cs typeface="Open Sans"/>
                <a:sym typeface="Open Sans"/>
              </a:rPr>
              <a:t>satellite cell necrosis</a:t>
            </a:r>
            <a:r>
              <a:rPr b="1" lang="en" sz="1000">
                <a:solidFill>
                  <a:srgbClr val="858585"/>
                </a:solidFill>
                <a:latin typeface="Open Sans"/>
                <a:ea typeface="Open Sans"/>
                <a:cs typeface="Open Sans"/>
                <a:sym typeface="Open Sans"/>
              </a:rPr>
              <a:t>"</a:t>
            </a:r>
            <a:r>
              <a:rPr lang="en" sz="1000">
                <a:solidFill>
                  <a:srgbClr val="858585"/>
                </a:solidFill>
                <a:latin typeface="Open Sans Light"/>
                <a:ea typeface="Open Sans Light"/>
                <a:cs typeface="Open Sans Light"/>
                <a:sym typeface="Open Sans Light"/>
              </a:rPr>
              <a:t> are suggested. Vacuolar alteration of basal cells and dyskeratosis of follicular epithelium mostly in the infundibulum</a:t>
            </a:r>
            <a:endParaRPr sz="1100">
              <a:solidFill>
                <a:srgbClr val="1A1A1A"/>
              </a:solidFill>
              <a:latin typeface="PT Sans"/>
              <a:ea typeface="PT Sans"/>
              <a:cs typeface="PT Sans"/>
              <a:sym typeface="PT Sans"/>
            </a:endParaRPr>
          </a:p>
          <a:p>
            <a:pPr indent="0" lvl="0" marL="0" rtl="0" algn="l">
              <a:spcBef>
                <a:spcPts val="0"/>
              </a:spcBef>
              <a:spcAft>
                <a:spcPts val="0"/>
              </a:spcAft>
              <a:buNone/>
            </a:pPr>
            <a:r>
              <a:rPr lang="en" sz="1100" u="sng">
                <a:solidFill>
                  <a:srgbClr val="1A1A1A"/>
                </a:solidFill>
                <a:latin typeface="PT Sans"/>
                <a:ea typeface="PT Sans"/>
                <a:cs typeface="PT Sans"/>
                <a:sym typeface="PT Sans"/>
              </a:rPr>
              <a:t>Comment</a:t>
            </a:r>
            <a:r>
              <a:rPr lang="en" sz="1100">
                <a:solidFill>
                  <a:srgbClr val="1A1A1A"/>
                </a:solidFill>
                <a:latin typeface="PT Sans"/>
                <a:ea typeface="PT Sans"/>
                <a:cs typeface="PT Sans"/>
                <a:sym typeface="PT Sans"/>
              </a:rPr>
              <a:t>: There are overwhelming histopathological features of an interface dermatitis with focal vacuolar changes at the dermo-epidermal junction associated with prominent dyskeratosis, features that would be appropriate for acute GVHD. However the presence of a </a:t>
            </a:r>
            <a:r>
              <a:rPr b="1" lang="en" sz="1100">
                <a:solidFill>
                  <a:srgbClr val="1A1A1A"/>
                </a:solidFill>
                <a:latin typeface="PT Sans"/>
                <a:ea typeface="PT Sans"/>
                <a:cs typeface="PT Sans"/>
                <a:sym typeface="PT Sans"/>
              </a:rPr>
              <a:t>significant number of </a:t>
            </a:r>
            <a:r>
              <a:rPr b="1" lang="en" sz="1100">
                <a:solidFill>
                  <a:srgbClr val="14A44D"/>
                </a:solidFill>
                <a:latin typeface="PT Sans"/>
                <a:ea typeface="PT Sans"/>
                <a:cs typeface="PT Sans"/>
                <a:sym typeface="PT Sans"/>
              </a:rPr>
              <a:t>eosinophils </a:t>
            </a:r>
            <a:r>
              <a:rPr b="1" lang="en" sz="1100">
                <a:solidFill>
                  <a:srgbClr val="1A1A1A"/>
                </a:solidFill>
                <a:latin typeface="PT Sans"/>
                <a:ea typeface="PT Sans"/>
                <a:cs typeface="PT Sans"/>
                <a:sym typeface="PT Sans"/>
              </a:rPr>
              <a:t>within the infiltrate</a:t>
            </a:r>
            <a:r>
              <a:rPr lang="en" sz="1100">
                <a:solidFill>
                  <a:srgbClr val="1A1A1A"/>
                </a:solidFill>
                <a:latin typeface="PT Sans"/>
                <a:ea typeface="PT Sans"/>
                <a:cs typeface="PT Sans"/>
                <a:sym typeface="PT Sans"/>
              </a:rPr>
              <a:t> </a:t>
            </a:r>
            <a:r>
              <a:rPr lang="en" sz="1100" u="sng">
                <a:solidFill>
                  <a:srgbClr val="1A1A1A"/>
                </a:solidFill>
                <a:latin typeface="PT Sans"/>
                <a:ea typeface="PT Sans"/>
                <a:cs typeface="PT Sans"/>
                <a:sym typeface="PT Sans"/>
              </a:rPr>
              <a:t>may also</a:t>
            </a:r>
            <a:r>
              <a:rPr lang="en" sz="1100">
                <a:solidFill>
                  <a:srgbClr val="1A1A1A"/>
                </a:solidFill>
                <a:latin typeface="PT Sans"/>
                <a:ea typeface="PT Sans"/>
                <a:cs typeface="PT Sans"/>
                <a:sym typeface="PT Sans"/>
              </a:rPr>
              <a:t> suggest an </a:t>
            </a:r>
            <a:r>
              <a:rPr b="1" lang="en" sz="1100">
                <a:solidFill>
                  <a:srgbClr val="356635"/>
                </a:solidFill>
                <a:latin typeface="PT Sans"/>
                <a:ea typeface="PT Sans"/>
                <a:cs typeface="PT Sans"/>
                <a:sym typeface="PT Sans"/>
              </a:rPr>
              <a:t>underlying hypersensitivity mechanism</a:t>
            </a:r>
            <a:r>
              <a:rPr lang="en" sz="1100">
                <a:solidFill>
                  <a:srgbClr val="1A1A1A"/>
                </a:solidFill>
                <a:latin typeface="PT Sans"/>
                <a:ea typeface="PT Sans"/>
                <a:cs typeface="PT Sans"/>
                <a:sym typeface="PT Sans"/>
              </a:rPr>
              <a:t> and would not necessarily exclude this type of pathogenesis</a:t>
            </a:r>
            <a:endParaRPr sz="1100">
              <a:solidFill>
                <a:srgbClr val="858585"/>
              </a:solidFill>
              <a:latin typeface="PT Sans Narrow"/>
              <a:ea typeface="PT Sans Narrow"/>
              <a:cs typeface="PT Sans Narrow"/>
              <a:sym typeface="PT Sans Narrow"/>
            </a:endParaRPr>
          </a:p>
          <a:p>
            <a:pPr indent="0" lvl="0" marL="0" rtl="0" algn="l">
              <a:spcBef>
                <a:spcPts val="0"/>
              </a:spcBef>
              <a:spcAft>
                <a:spcPts val="0"/>
              </a:spcAft>
              <a:buNone/>
            </a:pPr>
            <a:r>
              <a:t/>
            </a:r>
            <a:endParaRPr sz="1100">
              <a:solidFill>
                <a:srgbClr val="1A1A1A"/>
              </a:solidFill>
              <a:latin typeface="Open Sans Light"/>
              <a:ea typeface="Open Sans Light"/>
              <a:cs typeface="Open Sans Light"/>
              <a:sym typeface="Open Sans Light"/>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pic>
        <p:nvPicPr>
          <p:cNvPr id="1021" name="Google Shape;1021;p40" title="W06_D39_lip.png"/>
          <p:cNvPicPr preferRelativeResize="0"/>
          <p:nvPr/>
        </p:nvPicPr>
        <p:blipFill>
          <a:blip r:embed="rId3">
            <a:alphaModFix/>
          </a:blip>
          <a:stretch>
            <a:fillRect/>
          </a:stretch>
        </p:blipFill>
        <p:spPr>
          <a:xfrm>
            <a:off x="5907474" y="3266900"/>
            <a:ext cx="2574275" cy="1693425"/>
          </a:xfrm>
          <a:prstGeom prst="rect">
            <a:avLst/>
          </a:prstGeom>
          <a:noFill/>
          <a:ln>
            <a:noFill/>
          </a:ln>
        </p:spPr>
      </p:pic>
      <p:grpSp>
        <p:nvGrpSpPr>
          <p:cNvPr id="1022" name="Google Shape;1022;p40"/>
          <p:cNvGrpSpPr/>
          <p:nvPr/>
        </p:nvGrpSpPr>
        <p:grpSpPr>
          <a:xfrm>
            <a:off x="4587000" y="1072614"/>
            <a:ext cx="4094300" cy="861172"/>
            <a:chOff x="3562350" y="909418"/>
            <a:chExt cx="4094300" cy="765282"/>
          </a:xfrm>
        </p:grpSpPr>
        <p:sp>
          <p:nvSpPr>
            <p:cNvPr id="1023" name="Google Shape;1023;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024" name="Google Shape;1024;p40"/>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1025" name="Google Shape;1025;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026" name="Google Shape;1026;p40"/>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27" name="Google Shape;1027;p4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028" name="Google Shape;1028;p40"/>
          <p:cNvGrpSpPr/>
          <p:nvPr/>
        </p:nvGrpSpPr>
        <p:grpSpPr>
          <a:xfrm>
            <a:off x="4587000" y="1422407"/>
            <a:ext cx="4094300" cy="861172"/>
            <a:chOff x="3562350" y="909418"/>
            <a:chExt cx="4094300" cy="765282"/>
          </a:xfrm>
        </p:grpSpPr>
        <p:sp>
          <p:nvSpPr>
            <p:cNvPr id="1029" name="Google Shape;1029;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030" name="Google Shape;1030;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031" name="Google Shape;1031;p40"/>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2" name="Google Shape;1032;p40"/>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033" name="Google Shape;1033;p40"/>
          <p:cNvGrpSpPr/>
          <p:nvPr/>
        </p:nvGrpSpPr>
        <p:grpSpPr>
          <a:xfrm>
            <a:off x="4587000" y="2187630"/>
            <a:ext cx="4094300" cy="384157"/>
            <a:chOff x="3562350" y="909418"/>
            <a:chExt cx="4094300" cy="341382"/>
          </a:xfrm>
        </p:grpSpPr>
        <p:sp>
          <p:nvSpPr>
            <p:cNvPr id="1034" name="Google Shape;1034;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035" name="Google Shape;1035;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036" name="Google Shape;1036;p40"/>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37" name="Google Shape;1037;p4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038" name="Google Shape;1038;p40"/>
          <p:cNvGrpSpPr/>
          <p:nvPr/>
        </p:nvGrpSpPr>
        <p:grpSpPr>
          <a:xfrm>
            <a:off x="4587000" y="2382576"/>
            <a:ext cx="4094300" cy="384557"/>
            <a:chOff x="3562350" y="909418"/>
            <a:chExt cx="4094300" cy="341738"/>
          </a:xfrm>
        </p:grpSpPr>
        <p:sp>
          <p:nvSpPr>
            <p:cNvPr id="1039" name="Google Shape;1039;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040" name="Google Shape;1040;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041" name="Google Shape;1041;p40"/>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2" name="Google Shape;1042;p40"/>
          <p:cNvGrpSpPr/>
          <p:nvPr/>
        </p:nvGrpSpPr>
        <p:grpSpPr>
          <a:xfrm>
            <a:off x="4587000" y="717403"/>
            <a:ext cx="4094300" cy="545526"/>
            <a:chOff x="3562350" y="909418"/>
            <a:chExt cx="4094300" cy="484782"/>
          </a:xfrm>
        </p:grpSpPr>
        <p:sp>
          <p:nvSpPr>
            <p:cNvPr id="1043" name="Google Shape;1043;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044" name="Google Shape;1044;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045" name="Google Shape;1045;p40"/>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46" name="Google Shape;1046;p40"/>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047" name="Google Shape;1047;p40"/>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1048" name="Google Shape;1048;p40"/>
          <p:cNvGrpSpPr/>
          <p:nvPr/>
        </p:nvGrpSpPr>
        <p:grpSpPr>
          <a:xfrm>
            <a:off x="4587000" y="1687884"/>
            <a:ext cx="4094300" cy="695750"/>
            <a:chOff x="3562350" y="909418"/>
            <a:chExt cx="4094300" cy="618279"/>
          </a:xfrm>
        </p:grpSpPr>
        <p:sp>
          <p:nvSpPr>
            <p:cNvPr id="1049" name="Google Shape;1049;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1050" name="Google Shape;1050;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1051" name="Google Shape;1051;p40"/>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52" name="Google Shape;1052;p40"/>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053" name="Google Shape;1053;p40"/>
          <p:cNvGrpSpPr/>
          <p:nvPr/>
        </p:nvGrpSpPr>
        <p:grpSpPr>
          <a:xfrm>
            <a:off x="4587000" y="1932213"/>
            <a:ext cx="4094300" cy="451330"/>
            <a:chOff x="3562350" y="909418"/>
            <a:chExt cx="4094300" cy="401075"/>
          </a:xfrm>
        </p:grpSpPr>
        <p:sp>
          <p:nvSpPr>
            <p:cNvPr id="1054" name="Google Shape;1054;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1055" name="Google Shape;1055;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1056" name="Google Shape;1056;p40"/>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57" name="Google Shape;1057;p40"/>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1058" name="Google Shape;1058;p40"/>
          <p:cNvGrpSpPr/>
          <p:nvPr/>
        </p:nvGrpSpPr>
        <p:grpSpPr>
          <a:xfrm>
            <a:off x="4587000" y="2569657"/>
            <a:ext cx="4094300" cy="411163"/>
            <a:chOff x="3562350" y="909418"/>
            <a:chExt cx="4094300" cy="365381"/>
          </a:xfrm>
        </p:grpSpPr>
        <p:sp>
          <p:nvSpPr>
            <p:cNvPr id="1059" name="Google Shape;1059;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060" name="Google Shape;1060;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061" name="Google Shape;1061;p40"/>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2" name="Google Shape;1062;p4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063" name="Google Shape;1063;p40"/>
          <p:cNvGrpSpPr/>
          <p:nvPr/>
        </p:nvGrpSpPr>
        <p:grpSpPr>
          <a:xfrm>
            <a:off x="4587000" y="2768018"/>
            <a:ext cx="4094300" cy="597601"/>
            <a:chOff x="3562350" y="909418"/>
            <a:chExt cx="4094300" cy="531060"/>
          </a:xfrm>
        </p:grpSpPr>
        <p:sp>
          <p:nvSpPr>
            <p:cNvPr id="1064" name="Google Shape;1064;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065" name="Google Shape;1065;p40"/>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066" name="Google Shape;1066;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067" name="Google Shape;1067;p40"/>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8" name="Google Shape;1068;p40"/>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069" name="Google Shape;1069;p40"/>
          <p:cNvGrpSpPr/>
          <p:nvPr/>
        </p:nvGrpSpPr>
        <p:grpSpPr>
          <a:xfrm>
            <a:off x="4587000" y="2952316"/>
            <a:ext cx="4094300" cy="374395"/>
            <a:chOff x="3562350" y="909418"/>
            <a:chExt cx="4094300" cy="332707"/>
          </a:xfrm>
        </p:grpSpPr>
        <p:sp>
          <p:nvSpPr>
            <p:cNvPr id="1070" name="Google Shape;1070;p4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1071" name="Google Shape;1071;p4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1072" name="Google Shape;1072;p40"/>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1073" name="Google Shape;1073;p40"/>
          <p:cNvPicPr preferRelativeResize="0"/>
          <p:nvPr/>
        </p:nvPicPr>
        <p:blipFill>
          <a:blip r:embed="rId4">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4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a:t>
            </a:r>
            <a:r>
              <a:rPr lang="en">
                <a:solidFill>
                  <a:srgbClr val="9FA6B2"/>
                </a:solidFill>
              </a:rPr>
              <a:t> (day 39)</a:t>
            </a:r>
            <a:endParaRPr>
              <a:solidFill>
                <a:srgbClr val="9FA6B2"/>
              </a:solidFill>
            </a:endParaRPr>
          </a:p>
        </p:txBody>
      </p:sp>
      <p:sp>
        <p:nvSpPr>
          <p:cNvPr id="1079" name="Google Shape;1079;p41"/>
          <p:cNvSpPr txBox="1"/>
          <p:nvPr>
            <p:ph idx="1" type="body"/>
          </p:nvPr>
        </p:nvSpPr>
        <p:spPr>
          <a:xfrm>
            <a:off x="729325" y="1393075"/>
            <a:ext cx="3774300" cy="276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Discharged from admission #1 but readmitted the next day for GVHD</a:t>
            </a:r>
            <a:endParaRPr/>
          </a:p>
          <a:p>
            <a:pPr indent="-311150" lvl="0" marL="457200" rtl="0" algn="l">
              <a:spcBef>
                <a:spcPts val="1200"/>
              </a:spcBef>
              <a:spcAft>
                <a:spcPts val="0"/>
              </a:spcAft>
              <a:buSzPts val="1300"/>
              <a:buChar char="●"/>
            </a:pPr>
            <a:r>
              <a:rPr lang="en"/>
              <a:t>Started on </a:t>
            </a:r>
            <a:r>
              <a:rPr b="1" lang="en">
                <a:solidFill>
                  <a:srgbClr val="DF382C"/>
                </a:solidFill>
              </a:rPr>
              <a:t>high dose steroids</a:t>
            </a:r>
            <a:r>
              <a:rPr lang="en"/>
              <a:t> for presumed cGVHD</a:t>
            </a:r>
            <a:endParaRPr/>
          </a:p>
          <a:p>
            <a:pPr indent="-298450" lvl="1" marL="914400" rtl="0" algn="l">
              <a:spcBef>
                <a:spcPts val="0"/>
              </a:spcBef>
              <a:spcAft>
                <a:spcPts val="0"/>
              </a:spcAft>
              <a:buSzPts val="1100"/>
              <a:buChar char="○"/>
            </a:pPr>
            <a:r>
              <a:rPr lang="en"/>
              <a:t>Also atovaquone &amp; fluconazole ppx</a:t>
            </a:r>
            <a:endParaRPr b="1"/>
          </a:p>
        </p:txBody>
      </p:sp>
      <p:sp>
        <p:nvSpPr>
          <p:cNvPr id="1080" name="Google Shape;1080;p41"/>
          <p:cNvSpPr/>
          <p:nvPr/>
        </p:nvSpPr>
        <p:spPr>
          <a:xfrm>
            <a:off x="5247275" y="3332450"/>
            <a:ext cx="2852400" cy="14082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Prednisone</a:t>
            </a:r>
            <a:r>
              <a:rPr lang="en" sz="1300">
                <a:solidFill>
                  <a:srgbClr val="1A1A1A"/>
                </a:solidFill>
                <a:latin typeface="Open Sans"/>
                <a:ea typeface="Open Sans"/>
                <a:cs typeface="Open Sans"/>
                <a:sym typeface="Open Sans"/>
              </a:rPr>
              <a:t> 100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Atovaquone</a:t>
            </a:r>
            <a:r>
              <a:rPr lang="en" sz="1300">
                <a:solidFill>
                  <a:srgbClr val="1A1A1A"/>
                </a:solidFill>
                <a:latin typeface="Open Sans"/>
                <a:ea typeface="Open Sans"/>
                <a:cs typeface="Open Sans"/>
                <a:sym typeface="Open Sans"/>
              </a:rPr>
              <a:t>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Fluconazole </a:t>
            </a:r>
            <a:r>
              <a:rPr lang="en" sz="1300">
                <a:solidFill>
                  <a:srgbClr val="1A1A1A"/>
                </a:solidFill>
                <a:latin typeface="Open Sans"/>
                <a:ea typeface="Open Sans"/>
                <a:cs typeface="Open Sans"/>
                <a:sym typeface="Open Sans"/>
              </a:rPr>
              <a:t>200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a:solidFill>
                  <a:srgbClr val="858585"/>
                </a:solidFill>
                <a:latin typeface="Open Sans"/>
                <a:ea typeface="Open Sans"/>
                <a:cs typeface="Open Sans"/>
                <a:sym typeface="Open Sans"/>
              </a:rPr>
              <a:t>Valacyclovir 1g BID</a:t>
            </a:r>
            <a:endParaRPr sz="1300">
              <a:solidFill>
                <a:srgbClr val="858585"/>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grpSp>
        <p:nvGrpSpPr>
          <p:cNvPr id="1081" name="Google Shape;1081;p41"/>
          <p:cNvGrpSpPr/>
          <p:nvPr/>
        </p:nvGrpSpPr>
        <p:grpSpPr>
          <a:xfrm>
            <a:off x="4587000" y="1072614"/>
            <a:ext cx="4094300" cy="861172"/>
            <a:chOff x="3562350" y="909418"/>
            <a:chExt cx="4094300" cy="765282"/>
          </a:xfrm>
        </p:grpSpPr>
        <p:sp>
          <p:nvSpPr>
            <p:cNvPr id="1082" name="Google Shape;1082;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083" name="Google Shape;1083;p41"/>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1084" name="Google Shape;1084;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085" name="Google Shape;1085;p41"/>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86" name="Google Shape;1086;p4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087" name="Google Shape;1087;p41"/>
          <p:cNvGrpSpPr/>
          <p:nvPr/>
        </p:nvGrpSpPr>
        <p:grpSpPr>
          <a:xfrm>
            <a:off x="4587000" y="1422407"/>
            <a:ext cx="4094300" cy="861172"/>
            <a:chOff x="3562350" y="909418"/>
            <a:chExt cx="4094300" cy="765282"/>
          </a:xfrm>
        </p:grpSpPr>
        <p:sp>
          <p:nvSpPr>
            <p:cNvPr id="1088" name="Google Shape;1088;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089" name="Google Shape;1089;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090" name="Google Shape;1090;p41"/>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1" name="Google Shape;1091;p41"/>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092" name="Google Shape;1092;p41"/>
          <p:cNvGrpSpPr/>
          <p:nvPr/>
        </p:nvGrpSpPr>
        <p:grpSpPr>
          <a:xfrm>
            <a:off x="4587000" y="2187630"/>
            <a:ext cx="4094300" cy="384157"/>
            <a:chOff x="3562350" y="909418"/>
            <a:chExt cx="4094300" cy="341382"/>
          </a:xfrm>
        </p:grpSpPr>
        <p:sp>
          <p:nvSpPr>
            <p:cNvPr id="1093" name="Google Shape;1093;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094" name="Google Shape;1094;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095" name="Google Shape;1095;p41"/>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6" name="Google Shape;1096;p4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097" name="Google Shape;1097;p41"/>
          <p:cNvGrpSpPr/>
          <p:nvPr/>
        </p:nvGrpSpPr>
        <p:grpSpPr>
          <a:xfrm>
            <a:off x="4587000" y="2382576"/>
            <a:ext cx="4094300" cy="384557"/>
            <a:chOff x="3562350" y="909418"/>
            <a:chExt cx="4094300" cy="341738"/>
          </a:xfrm>
        </p:grpSpPr>
        <p:sp>
          <p:nvSpPr>
            <p:cNvPr id="1098" name="Google Shape;1098;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099" name="Google Shape;1099;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100" name="Google Shape;1100;p41"/>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01" name="Google Shape;1101;p41"/>
          <p:cNvGrpSpPr/>
          <p:nvPr/>
        </p:nvGrpSpPr>
        <p:grpSpPr>
          <a:xfrm>
            <a:off x="4587000" y="717403"/>
            <a:ext cx="4094300" cy="545526"/>
            <a:chOff x="3562350" y="909418"/>
            <a:chExt cx="4094300" cy="484782"/>
          </a:xfrm>
        </p:grpSpPr>
        <p:sp>
          <p:nvSpPr>
            <p:cNvPr id="1102" name="Google Shape;1102;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103" name="Google Shape;1103;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104" name="Google Shape;1104;p41"/>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5" name="Google Shape;1105;p41"/>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106" name="Google Shape;1106;p41"/>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1107" name="Google Shape;1107;p41"/>
          <p:cNvGrpSpPr/>
          <p:nvPr/>
        </p:nvGrpSpPr>
        <p:grpSpPr>
          <a:xfrm>
            <a:off x="4587000" y="1687884"/>
            <a:ext cx="4094300" cy="695750"/>
            <a:chOff x="3562350" y="909418"/>
            <a:chExt cx="4094300" cy="618279"/>
          </a:xfrm>
        </p:grpSpPr>
        <p:sp>
          <p:nvSpPr>
            <p:cNvPr id="1108" name="Google Shape;1108;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1109" name="Google Shape;1109;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1110" name="Google Shape;1110;p41"/>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1" name="Google Shape;1111;p41"/>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112" name="Google Shape;1112;p41"/>
          <p:cNvGrpSpPr/>
          <p:nvPr/>
        </p:nvGrpSpPr>
        <p:grpSpPr>
          <a:xfrm>
            <a:off x="4587000" y="1932213"/>
            <a:ext cx="4094300" cy="451330"/>
            <a:chOff x="3562350" y="909418"/>
            <a:chExt cx="4094300" cy="401075"/>
          </a:xfrm>
        </p:grpSpPr>
        <p:sp>
          <p:nvSpPr>
            <p:cNvPr id="1113" name="Google Shape;1113;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1114" name="Google Shape;1114;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1115" name="Google Shape;1115;p41"/>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16" name="Google Shape;1116;p41"/>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1117" name="Google Shape;1117;p41"/>
          <p:cNvGrpSpPr/>
          <p:nvPr/>
        </p:nvGrpSpPr>
        <p:grpSpPr>
          <a:xfrm>
            <a:off x="4587000" y="2569657"/>
            <a:ext cx="4094300" cy="411163"/>
            <a:chOff x="3562350" y="909418"/>
            <a:chExt cx="4094300" cy="365381"/>
          </a:xfrm>
        </p:grpSpPr>
        <p:sp>
          <p:nvSpPr>
            <p:cNvPr id="1118" name="Google Shape;1118;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119" name="Google Shape;1119;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120" name="Google Shape;1120;p41"/>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1" name="Google Shape;1121;p41"/>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122" name="Google Shape;1122;p41"/>
          <p:cNvGrpSpPr/>
          <p:nvPr/>
        </p:nvGrpSpPr>
        <p:grpSpPr>
          <a:xfrm>
            <a:off x="4587000" y="2768018"/>
            <a:ext cx="4094300" cy="597601"/>
            <a:chOff x="3562350" y="909418"/>
            <a:chExt cx="4094300" cy="531060"/>
          </a:xfrm>
        </p:grpSpPr>
        <p:sp>
          <p:nvSpPr>
            <p:cNvPr id="1123" name="Google Shape;1123;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124" name="Google Shape;1124;p41"/>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125" name="Google Shape;1125;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126" name="Google Shape;1126;p41"/>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27" name="Google Shape;1127;p4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128" name="Google Shape;1128;p41"/>
          <p:cNvGrpSpPr/>
          <p:nvPr/>
        </p:nvGrpSpPr>
        <p:grpSpPr>
          <a:xfrm>
            <a:off x="4587000" y="2952316"/>
            <a:ext cx="4094300" cy="374395"/>
            <a:chOff x="3562350" y="909418"/>
            <a:chExt cx="4094300" cy="332707"/>
          </a:xfrm>
        </p:grpSpPr>
        <p:sp>
          <p:nvSpPr>
            <p:cNvPr id="1129" name="Google Shape;1129;p4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1130" name="Google Shape;1130;p4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1131" name="Google Shape;1131;p4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1132" name="Google Shape;1132;p41"/>
          <p:cNvPicPr preferRelativeResize="0"/>
          <p:nvPr/>
        </p:nvPicPr>
        <p:blipFill>
          <a:blip r:embed="rId3">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4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a:t>
            </a:r>
            <a:endParaRPr/>
          </a:p>
        </p:txBody>
      </p:sp>
      <p:sp>
        <p:nvSpPr>
          <p:cNvPr id="1138" name="Google Shape;1138;p42"/>
          <p:cNvSpPr txBox="1"/>
          <p:nvPr>
            <p:ph idx="1" type="body"/>
          </p:nvPr>
        </p:nvSpPr>
        <p:spPr>
          <a:xfrm>
            <a:off x="729325" y="1393075"/>
            <a:ext cx="3774300" cy="276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Discharged from admission #1 but readmitted the next day for GVHD</a:t>
            </a:r>
            <a:endParaRPr/>
          </a:p>
          <a:p>
            <a:pPr indent="-311150" lvl="0" marL="457200" rtl="0" algn="l">
              <a:spcBef>
                <a:spcPts val="1200"/>
              </a:spcBef>
              <a:spcAft>
                <a:spcPts val="0"/>
              </a:spcAft>
              <a:buSzPts val="1300"/>
              <a:buChar char="●"/>
            </a:pPr>
            <a:r>
              <a:rPr lang="en"/>
              <a:t>Started on </a:t>
            </a:r>
            <a:r>
              <a:rPr b="1" lang="en"/>
              <a:t>high dose steroids</a:t>
            </a:r>
            <a:r>
              <a:rPr lang="en"/>
              <a:t> for presumed cGVHD</a:t>
            </a:r>
            <a:endParaRPr/>
          </a:p>
          <a:p>
            <a:pPr indent="-298450" lvl="1" marL="914400" rtl="0" algn="l">
              <a:spcBef>
                <a:spcPts val="0"/>
              </a:spcBef>
              <a:spcAft>
                <a:spcPts val="0"/>
              </a:spcAft>
              <a:buSzPts val="1100"/>
              <a:buChar char="○"/>
            </a:pPr>
            <a:r>
              <a:rPr lang="en"/>
              <a:t>Also atovaquone &amp; fluconazole ppx</a:t>
            </a:r>
            <a:endParaRPr/>
          </a:p>
          <a:p>
            <a:pPr indent="-311150" lvl="0" marL="457200" rtl="0" algn="l">
              <a:spcBef>
                <a:spcPts val="0"/>
              </a:spcBef>
              <a:spcAft>
                <a:spcPts val="0"/>
              </a:spcAft>
              <a:buSzPts val="1300"/>
              <a:buChar char="●"/>
            </a:pPr>
            <a:r>
              <a:rPr b="1" lang="en">
                <a:solidFill>
                  <a:srgbClr val="DF382C"/>
                </a:solidFill>
              </a:rPr>
              <a:t>Rash improved</a:t>
            </a:r>
            <a:r>
              <a:rPr lang="en"/>
              <a:t> with treatment (as did GI symptoms)</a:t>
            </a:r>
            <a:endParaRPr/>
          </a:p>
          <a:p>
            <a:pPr indent="0" lvl="0" marL="0" rtl="0" algn="l">
              <a:spcBef>
                <a:spcPts val="1200"/>
              </a:spcBef>
              <a:spcAft>
                <a:spcPts val="1200"/>
              </a:spcAft>
              <a:buNone/>
            </a:pPr>
            <a:r>
              <a:t/>
            </a:r>
            <a:endParaRPr b="1"/>
          </a:p>
        </p:txBody>
      </p:sp>
      <p:sp>
        <p:nvSpPr>
          <p:cNvPr id="1139" name="Google Shape;1139;p42"/>
          <p:cNvSpPr/>
          <p:nvPr/>
        </p:nvSpPr>
        <p:spPr>
          <a:xfrm>
            <a:off x="5247275" y="3332450"/>
            <a:ext cx="2852400" cy="14082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100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Fluconazole 200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a:solidFill>
                  <a:srgbClr val="858585"/>
                </a:solidFill>
                <a:latin typeface="Open Sans"/>
                <a:ea typeface="Open Sans"/>
                <a:cs typeface="Open Sans"/>
                <a:sym typeface="Open Sans"/>
              </a:rPr>
              <a:t>Valacyclovir 1g BID</a:t>
            </a:r>
            <a:endParaRPr sz="1300">
              <a:solidFill>
                <a:srgbClr val="858585"/>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grpSp>
        <p:nvGrpSpPr>
          <p:cNvPr id="1140" name="Google Shape;1140;p42"/>
          <p:cNvGrpSpPr/>
          <p:nvPr/>
        </p:nvGrpSpPr>
        <p:grpSpPr>
          <a:xfrm>
            <a:off x="4587000" y="1072614"/>
            <a:ext cx="4094300" cy="861172"/>
            <a:chOff x="3562350" y="909418"/>
            <a:chExt cx="4094300" cy="765282"/>
          </a:xfrm>
        </p:grpSpPr>
        <p:sp>
          <p:nvSpPr>
            <p:cNvPr id="1141" name="Google Shape;1141;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142" name="Google Shape;1142;p42"/>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1143" name="Google Shape;1143;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144" name="Google Shape;1144;p42"/>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45" name="Google Shape;1145;p42"/>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146" name="Google Shape;1146;p42"/>
          <p:cNvGrpSpPr/>
          <p:nvPr/>
        </p:nvGrpSpPr>
        <p:grpSpPr>
          <a:xfrm>
            <a:off x="4587000" y="1422407"/>
            <a:ext cx="4094300" cy="861172"/>
            <a:chOff x="3562350" y="909418"/>
            <a:chExt cx="4094300" cy="765282"/>
          </a:xfrm>
        </p:grpSpPr>
        <p:sp>
          <p:nvSpPr>
            <p:cNvPr id="1147" name="Google Shape;1147;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148" name="Google Shape;1148;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149" name="Google Shape;1149;p42"/>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0" name="Google Shape;1150;p42"/>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151" name="Google Shape;1151;p42"/>
          <p:cNvGrpSpPr/>
          <p:nvPr/>
        </p:nvGrpSpPr>
        <p:grpSpPr>
          <a:xfrm>
            <a:off x="4587000" y="2187630"/>
            <a:ext cx="4094300" cy="384157"/>
            <a:chOff x="3562350" y="909418"/>
            <a:chExt cx="4094300" cy="341382"/>
          </a:xfrm>
        </p:grpSpPr>
        <p:sp>
          <p:nvSpPr>
            <p:cNvPr id="1152" name="Google Shape;1152;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153" name="Google Shape;1153;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154" name="Google Shape;1154;p42"/>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5" name="Google Shape;1155;p42"/>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156" name="Google Shape;1156;p42"/>
          <p:cNvGrpSpPr/>
          <p:nvPr/>
        </p:nvGrpSpPr>
        <p:grpSpPr>
          <a:xfrm>
            <a:off x="4587000" y="2382576"/>
            <a:ext cx="4094300" cy="384557"/>
            <a:chOff x="3562350" y="909418"/>
            <a:chExt cx="4094300" cy="341738"/>
          </a:xfrm>
        </p:grpSpPr>
        <p:sp>
          <p:nvSpPr>
            <p:cNvPr id="1157" name="Google Shape;1157;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158" name="Google Shape;1158;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159" name="Google Shape;1159;p42"/>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0" name="Google Shape;1160;p42"/>
          <p:cNvGrpSpPr/>
          <p:nvPr/>
        </p:nvGrpSpPr>
        <p:grpSpPr>
          <a:xfrm>
            <a:off x="4587000" y="717403"/>
            <a:ext cx="4094300" cy="545526"/>
            <a:chOff x="3562350" y="909418"/>
            <a:chExt cx="4094300" cy="484782"/>
          </a:xfrm>
        </p:grpSpPr>
        <p:sp>
          <p:nvSpPr>
            <p:cNvPr id="1161" name="Google Shape;1161;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162" name="Google Shape;1162;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163" name="Google Shape;1163;p42"/>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4" name="Google Shape;1164;p42"/>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165" name="Google Shape;1165;p42"/>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1166" name="Google Shape;1166;p42"/>
          <p:cNvGrpSpPr/>
          <p:nvPr/>
        </p:nvGrpSpPr>
        <p:grpSpPr>
          <a:xfrm>
            <a:off x="4587000" y="1687884"/>
            <a:ext cx="4094300" cy="695750"/>
            <a:chOff x="3562350" y="909418"/>
            <a:chExt cx="4094300" cy="618279"/>
          </a:xfrm>
        </p:grpSpPr>
        <p:sp>
          <p:nvSpPr>
            <p:cNvPr id="1167" name="Google Shape;1167;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1168" name="Google Shape;1168;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1169" name="Google Shape;1169;p42"/>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70" name="Google Shape;1170;p42"/>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171" name="Google Shape;1171;p42"/>
          <p:cNvGrpSpPr/>
          <p:nvPr/>
        </p:nvGrpSpPr>
        <p:grpSpPr>
          <a:xfrm>
            <a:off x="4587000" y="1932213"/>
            <a:ext cx="4094300" cy="451330"/>
            <a:chOff x="3562350" y="909418"/>
            <a:chExt cx="4094300" cy="401075"/>
          </a:xfrm>
        </p:grpSpPr>
        <p:sp>
          <p:nvSpPr>
            <p:cNvPr id="1172" name="Google Shape;1172;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1173" name="Google Shape;1173;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1174" name="Google Shape;1174;p42"/>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75" name="Google Shape;1175;p42"/>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1176" name="Google Shape;1176;p42"/>
          <p:cNvGrpSpPr/>
          <p:nvPr/>
        </p:nvGrpSpPr>
        <p:grpSpPr>
          <a:xfrm>
            <a:off x="4587000" y="2569657"/>
            <a:ext cx="4094300" cy="411163"/>
            <a:chOff x="3562350" y="909418"/>
            <a:chExt cx="4094300" cy="365381"/>
          </a:xfrm>
        </p:grpSpPr>
        <p:sp>
          <p:nvSpPr>
            <p:cNvPr id="1177" name="Google Shape;1177;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178" name="Google Shape;1178;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179" name="Google Shape;1179;p42"/>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0" name="Google Shape;1180;p42"/>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181" name="Google Shape;1181;p42"/>
          <p:cNvGrpSpPr/>
          <p:nvPr/>
        </p:nvGrpSpPr>
        <p:grpSpPr>
          <a:xfrm>
            <a:off x="4587000" y="2768018"/>
            <a:ext cx="4094300" cy="597601"/>
            <a:chOff x="3562350" y="909418"/>
            <a:chExt cx="4094300" cy="531060"/>
          </a:xfrm>
        </p:grpSpPr>
        <p:sp>
          <p:nvSpPr>
            <p:cNvPr id="1182" name="Google Shape;1182;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183" name="Google Shape;1183;p42"/>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184" name="Google Shape;1184;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185" name="Google Shape;1185;p42"/>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86" name="Google Shape;1186;p42"/>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187" name="Google Shape;1187;p42"/>
          <p:cNvGrpSpPr/>
          <p:nvPr/>
        </p:nvGrpSpPr>
        <p:grpSpPr>
          <a:xfrm>
            <a:off x="4587000" y="2952316"/>
            <a:ext cx="4094300" cy="374395"/>
            <a:chOff x="3562350" y="909418"/>
            <a:chExt cx="4094300" cy="332707"/>
          </a:xfrm>
        </p:grpSpPr>
        <p:sp>
          <p:nvSpPr>
            <p:cNvPr id="1188" name="Google Shape;1188;p4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1189" name="Google Shape;1189;p4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1190" name="Google Shape;1190;p42"/>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1191" name="Google Shape;1191;p42"/>
          <p:cNvPicPr preferRelativeResize="0"/>
          <p:nvPr/>
        </p:nvPicPr>
        <p:blipFill>
          <a:blip r:embed="rId3">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1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HPI</a:t>
            </a:r>
            <a:endParaRPr/>
          </a:p>
        </p:txBody>
      </p:sp>
      <p:sp>
        <p:nvSpPr>
          <p:cNvPr id="105" name="Google Shape;105;p16"/>
          <p:cNvSpPr txBox="1"/>
          <p:nvPr>
            <p:ph idx="1" type="body"/>
          </p:nvPr>
        </p:nvSpPr>
        <p:spPr>
          <a:xfrm>
            <a:off x="729450" y="1393075"/>
            <a:ext cx="7688700" cy="110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71 y/o M</a:t>
            </a:r>
            <a:r>
              <a:rPr lang="en"/>
              <a:t> with PMH including T-cell PLL s/p alloSCT (-14 mo ago) c/b cutaneous GVHD (currently on pred &amp; Jakafi) p/w </a:t>
            </a:r>
            <a:r>
              <a:rPr b="1" lang="en">
                <a:solidFill>
                  <a:srgbClr val="DC4C64"/>
                </a:solidFill>
              </a:rPr>
              <a:t>2 month history of… </a:t>
            </a:r>
            <a:endParaRPr/>
          </a:p>
        </p:txBody>
      </p:sp>
      <p:pic>
        <p:nvPicPr>
          <p:cNvPr id="106" name="Google Shape;106;p16" title="W10_D64_lip.png"/>
          <p:cNvPicPr preferRelativeResize="0"/>
          <p:nvPr/>
        </p:nvPicPr>
        <p:blipFill>
          <a:blip r:embed="rId3">
            <a:alphaModFix/>
          </a:blip>
          <a:stretch>
            <a:fillRect/>
          </a:stretch>
        </p:blipFill>
        <p:spPr>
          <a:xfrm>
            <a:off x="3883225" y="2023225"/>
            <a:ext cx="4610049" cy="3038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4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6 </a:t>
            </a:r>
            <a:r>
              <a:rPr lang="en">
                <a:solidFill>
                  <a:srgbClr val="9FA6B2"/>
                </a:solidFill>
              </a:rPr>
              <a:t>(day 42)</a:t>
            </a:r>
            <a:endParaRPr>
              <a:solidFill>
                <a:srgbClr val="9FA6B2"/>
              </a:solidFill>
            </a:endParaRPr>
          </a:p>
        </p:txBody>
      </p:sp>
      <p:sp>
        <p:nvSpPr>
          <p:cNvPr id="1197" name="Google Shape;1197;p43"/>
          <p:cNvSpPr txBox="1"/>
          <p:nvPr>
            <p:ph idx="1" type="body"/>
          </p:nvPr>
        </p:nvSpPr>
        <p:spPr>
          <a:xfrm>
            <a:off x="729325" y="1393075"/>
            <a:ext cx="3774300" cy="2768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Discharged from admission #1 but readmitted the next day for GVHD</a:t>
            </a:r>
            <a:endParaRPr/>
          </a:p>
          <a:p>
            <a:pPr indent="-311150" lvl="0" marL="457200" rtl="0" algn="l">
              <a:spcBef>
                <a:spcPts val="1200"/>
              </a:spcBef>
              <a:spcAft>
                <a:spcPts val="0"/>
              </a:spcAft>
              <a:buClr>
                <a:srgbClr val="858585"/>
              </a:buClr>
              <a:buSzPts val="1300"/>
              <a:buChar char="●"/>
            </a:pPr>
            <a:r>
              <a:rPr lang="en">
                <a:solidFill>
                  <a:srgbClr val="858585"/>
                </a:solidFill>
              </a:rPr>
              <a:t>Started on </a:t>
            </a:r>
            <a:r>
              <a:rPr b="1" lang="en">
                <a:solidFill>
                  <a:srgbClr val="858585"/>
                </a:solidFill>
              </a:rPr>
              <a:t>high dose steroids</a:t>
            </a:r>
            <a:r>
              <a:rPr lang="en">
                <a:solidFill>
                  <a:srgbClr val="858585"/>
                </a:solidFill>
              </a:rPr>
              <a:t> for presumed cGVHD</a:t>
            </a:r>
            <a:endParaRPr>
              <a:solidFill>
                <a:srgbClr val="858585"/>
              </a:solidFill>
            </a:endParaRPr>
          </a:p>
          <a:p>
            <a:pPr indent="-298450" lvl="1" marL="914400" rtl="0" algn="l">
              <a:spcBef>
                <a:spcPts val="0"/>
              </a:spcBef>
              <a:spcAft>
                <a:spcPts val="0"/>
              </a:spcAft>
              <a:buClr>
                <a:srgbClr val="858585"/>
              </a:buClr>
              <a:buSzPts val="1100"/>
              <a:buChar char="○"/>
            </a:pPr>
            <a:r>
              <a:rPr lang="en">
                <a:solidFill>
                  <a:srgbClr val="858585"/>
                </a:solidFill>
              </a:rPr>
              <a:t>Also atovaquone &amp; fluconazole ppx</a:t>
            </a:r>
            <a:endParaRPr>
              <a:solidFill>
                <a:srgbClr val="858585"/>
              </a:solidFill>
            </a:endParaRPr>
          </a:p>
          <a:p>
            <a:pPr indent="-311150" lvl="0" marL="457200" rtl="0" algn="l">
              <a:spcBef>
                <a:spcPts val="0"/>
              </a:spcBef>
              <a:spcAft>
                <a:spcPts val="0"/>
              </a:spcAft>
              <a:buClr>
                <a:srgbClr val="858585"/>
              </a:buClr>
              <a:buSzPts val="1300"/>
              <a:buChar char="●"/>
            </a:pPr>
            <a:r>
              <a:rPr b="1" lang="en">
                <a:solidFill>
                  <a:srgbClr val="858585"/>
                </a:solidFill>
              </a:rPr>
              <a:t>Rash improved</a:t>
            </a:r>
            <a:r>
              <a:rPr lang="en">
                <a:solidFill>
                  <a:srgbClr val="858585"/>
                </a:solidFill>
              </a:rPr>
              <a:t> with treatment (as did GI symptoms)</a:t>
            </a:r>
            <a:endParaRPr>
              <a:solidFill>
                <a:srgbClr val="858585"/>
              </a:solidFill>
            </a:endParaRPr>
          </a:p>
          <a:p>
            <a:pPr indent="0" lvl="0" marL="0" rtl="0" algn="l">
              <a:spcBef>
                <a:spcPts val="1200"/>
              </a:spcBef>
              <a:spcAft>
                <a:spcPts val="1200"/>
              </a:spcAft>
              <a:buNone/>
            </a:pPr>
            <a:r>
              <a:rPr lang="en"/>
              <a:t>After 10 days of valacyclovir 1g BID → </a:t>
            </a:r>
            <a:r>
              <a:rPr b="1" lang="en"/>
              <a:t>valacyclovir 500 BID</a:t>
            </a:r>
            <a:endParaRPr b="1"/>
          </a:p>
        </p:txBody>
      </p:sp>
      <p:grpSp>
        <p:nvGrpSpPr>
          <p:cNvPr id="1198" name="Google Shape;1198;p43"/>
          <p:cNvGrpSpPr/>
          <p:nvPr/>
        </p:nvGrpSpPr>
        <p:grpSpPr>
          <a:xfrm>
            <a:off x="4587000" y="1072614"/>
            <a:ext cx="4094300" cy="861172"/>
            <a:chOff x="3562350" y="909418"/>
            <a:chExt cx="4094300" cy="765282"/>
          </a:xfrm>
        </p:grpSpPr>
        <p:sp>
          <p:nvSpPr>
            <p:cNvPr id="1199" name="Google Shape;1199;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200" name="Google Shape;1200;p43"/>
            <p:cNvSpPr txBox="1"/>
            <p:nvPr/>
          </p:nvSpPr>
          <p:spPr>
            <a:xfrm>
              <a:off x="4928450" y="108501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CR with Campath</a:t>
              </a:r>
              <a:endParaRPr sz="700">
                <a:solidFill>
                  <a:srgbClr val="858585"/>
                </a:solidFill>
                <a:latin typeface="Roboto"/>
                <a:ea typeface="Roboto"/>
                <a:cs typeface="Roboto"/>
                <a:sym typeface="Roboto"/>
              </a:endParaRPr>
            </a:p>
          </p:txBody>
        </p:sp>
        <p:sp>
          <p:nvSpPr>
            <p:cNvPr id="1201" name="Google Shape;1201;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202" name="Google Shape;1202;p4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3" name="Google Shape;1203;p4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204" name="Google Shape;1204;p43"/>
          <p:cNvGrpSpPr/>
          <p:nvPr/>
        </p:nvGrpSpPr>
        <p:grpSpPr>
          <a:xfrm>
            <a:off x="4587000" y="1422407"/>
            <a:ext cx="4094300" cy="861172"/>
            <a:chOff x="3562350" y="909418"/>
            <a:chExt cx="4094300" cy="765282"/>
          </a:xfrm>
        </p:grpSpPr>
        <p:sp>
          <p:nvSpPr>
            <p:cNvPr id="1205" name="Google Shape;1205;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206" name="Google Shape;1206;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207" name="Google Shape;1207;p43"/>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8" name="Google Shape;1208;p43"/>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209" name="Google Shape;1209;p43"/>
          <p:cNvGrpSpPr/>
          <p:nvPr/>
        </p:nvGrpSpPr>
        <p:grpSpPr>
          <a:xfrm>
            <a:off x="4587000" y="2187630"/>
            <a:ext cx="4094300" cy="384157"/>
            <a:chOff x="3562350" y="909418"/>
            <a:chExt cx="4094300" cy="341382"/>
          </a:xfrm>
        </p:grpSpPr>
        <p:sp>
          <p:nvSpPr>
            <p:cNvPr id="1210" name="Google Shape;1210;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211" name="Google Shape;1211;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212" name="Google Shape;1212;p43"/>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13" name="Google Shape;1213;p4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214" name="Google Shape;1214;p43"/>
          <p:cNvGrpSpPr/>
          <p:nvPr/>
        </p:nvGrpSpPr>
        <p:grpSpPr>
          <a:xfrm>
            <a:off x="4587000" y="2382576"/>
            <a:ext cx="4094300" cy="384557"/>
            <a:chOff x="3562350" y="909418"/>
            <a:chExt cx="4094300" cy="341738"/>
          </a:xfrm>
        </p:grpSpPr>
        <p:sp>
          <p:nvSpPr>
            <p:cNvPr id="1215" name="Google Shape;1215;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216" name="Google Shape;1216;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217" name="Google Shape;1217;p43"/>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8" name="Google Shape;1218;p43"/>
          <p:cNvGrpSpPr/>
          <p:nvPr/>
        </p:nvGrpSpPr>
        <p:grpSpPr>
          <a:xfrm>
            <a:off x="4587000" y="717403"/>
            <a:ext cx="4094300" cy="545526"/>
            <a:chOff x="3562350" y="909418"/>
            <a:chExt cx="4094300" cy="484782"/>
          </a:xfrm>
        </p:grpSpPr>
        <p:sp>
          <p:nvSpPr>
            <p:cNvPr id="1219" name="Google Shape;1219;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220" name="Google Shape;1220;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221" name="Google Shape;1221;p43"/>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2" name="Google Shape;1222;p43"/>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223" name="Google Shape;1223;p43"/>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grpSp>
        <p:nvGrpSpPr>
          <p:cNvPr id="1224" name="Google Shape;1224;p43"/>
          <p:cNvGrpSpPr/>
          <p:nvPr/>
        </p:nvGrpSpPr>
        <p:grpSpPr>
          <a:xfrm>
            <a:off x="4587000" y="1687884"/>
            <a:ext cx="4094300" cy="695750"/>
            <a:chOff x="3562350" y="909418"/>
            <a:chExt cx="4094300" cy="618279"/>
          </a:xfrm>
        </p:grpSpPr>
        <p:sp>
          <p:nvSpPr>
            <p:cNvPr id="1225" name="Google Shape;1225;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Uncomplicated PJP pneumonia</a:t>
              </a:r>
              <a:endParaRPr b="1" sz="800">
                <a:solidFill>
                  <a:srgbClr val="858585"/>
                </a:solidFill>
                <a:latin typeface="Roboto"/>
                <a:ea typeface="Roboto"/>
                <a:cs typeface="Roboto"/>
                <a:sym typeface="Roboto"/>
              </a:endParaRPr>
            </a:p>
          </p:txBody>
        </p:sp>
        <p:sp>
          <p:nvSpPr>
            <p:cNvPr id="1226" name="Google Shape;1226;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-5 mo</a:t>
              </a:r>
              <a:endParaRPr sz="900">
                <a:solidFill>
                  <a:srgbClr val="858585"/>
                </a:solidFill>
                <a:latin typeface="Roboto"/>
                <a:ea typeface="Roboto"/>
                <a:cs typeface="Roboto"/>
                <a:sym typeface="Roboto"/>
              </a:endParaRPr>
            </a:p>
          </p:txBody>
        </p:sp>
        <p:sp>
          <p:nvSpPr>
            <p:cNvPr id="1227" name="Google Shape;1227;p43"/>
            <p:cNvSpPr/>
            <p:nvPr/>
          </p:nvSpPr>
          <p:spPr>
            <a:xfrm>
              <a:off x="4517125" y="1086098"/>
              <a:ext cx="133500" cy="441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28" name="Google Shape;1228;p43"/>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229" name="Google Shape;1229;p43"/>
          <p:cNvGrpSpPr/>
          <p:nvPr/>
        </p:nvGrpSpPr>
        <p:grpSpPr>
          <a:xfrm>
            <a:off x="4587000" y="1932213"/>
            <a:ext cx="4094300" cy="451330"/>
            <a:chOff x="3562350" y="909418"/>
            <a:chExt cx="4094300" cy="401075"/>
          </a:xfrm>
        </p:grpSpPr>
        <p:sp>
          <p:nvSpPr>
            <p:cNvPr id="1230" name="Google Shape;1230;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Doing well off of prednisone</a:t>
              </a:r>
              <a:endParaRPr sz="500">
                <a:solidFill>
                  <a:srgbClr val="858585"/>
                </a:solidFill>
                <a:latin typeface="Roboto"/>
                <a:ea typeface="Roboto"/>
                <a:cs typeface="Roboto"/>
                <a:sym typeface="Roboto"/>
              </a:endParaRPr>
            </a:p>
          </p:txBody>
        </p:sp>
        <p:sp>
          <p:nvSpPr>
            <p:cNvPr id="1231" name="Google Shape;1231;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1232" name="Google Shape;1232;p43"/>
            <p:cNvSpPr/>
            <p:nvPr/>
          </p:nvSpPr>
          <p:spPr>
            <a:xfrm>
              <a:off x="4517125" y="1086093"/>
              <a:ext cx="133500" cy="224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33" name="Google Shape;1233;p43"/>
          <p:cNvCxnSpPr/>
          <p:nvPr/>
        </p:nvCxnSpPr>
        <p:spPr>
          <a:xfrm rot="10800000">
            <a:off x="5343625" y="2383468"/>
            <a:ext cx="529800" cy="0"/>
          </a:xfrm>
          <a:prstGeom prst="straightConnector1">
            <a:avLst/>
          </a:prstGeom>
          <a:noFill/>
          <a:ln cap="flat" cmpd="sng" w="9525">
            <a:solidFill>
              <a:srgbClr val="840D35"/>
            </a:solidFill>
            <a:prstDash val="solid"/>
            <a:round/>
            <a:headEnd len="sm" w="sm" type="none"/>
            <a:tailEnd len="sm" w="sm" type="none"/>
          </a:ln>
        </p:spPr>
      </p:cxnSp>
      <p:grpSp>
        <p:nvGrpSpPr>
          <p:cNvPr id="1234" name="Google Shape;1234;p43"/>
          <p:cNvGrpSpPr/>
          <p:nvPr/>
        </p:nvGrpSpPr>
        <p:grpSpPr>
          <a:xfrm>
            <a:off x="4587000" y="2569657"/>
            <a:ext cx="4094300" cy="411163"/>
            <a:chOff x="3562350" y="909418"/>
            <a:chExt cx="4094300" cy="365381"/>
          </a:xfrm>
        </p:grpSpPr>
        <p:sp>
          <p:nvSpPr>
            <p:cNvPr id="1235" name="Google Shape;1235;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236" name="Google Shape;1236;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237" name="Google Shape;1237;p43"/>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8" name="Google Shape;1238;p43"/>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239" name="Google Shape;1239;p43"/>
          <p:cNvGrpSpPr/>
          <p:nvPr/>
        </p:nvGrpSpPr>
        <p:grpSpPr>
          <a:xfrm>
            <a:off x="4587000" y="2768018"/>
            <a:ext cx="4094300" cy="597601"/>
            <a:chOff x="3562350" y="909418"/>
            <a:chExt cx="4094300" cy="531060"/>
          </a:xfrm>
        </p:grpSpPr>
        <p:sp>
          <p:nvSpPr>
            <p:cNvPr id="1240" name="Google Shape;1240;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241" name="Google Shape;1241;p43"/>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242" name="Google Shape;1242;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243" name="Google Shape;1243;p43"/>
            <p:cNvSpPr/>
            <p:nvPr/>
          </p:nvSpPr>
          <p:spPr>
            <a:xfrm>
              <a:off x="4517125" y="1086111"/>
              <a:ext cx="133500" cy="166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44" name="Google Shape;1244;p43"/>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245" name="Google Shape;1245;p43"/>
          <p:cNvGrpSpPr/>
          <p:nvPr/>
        </p:nvGrpSpPr>
        <p:grpSpPr>
          <a:xfrm>
            <a:off x="4587000" y="2952316"/>
            <a:ext cx="4094300" cy="374395"/>
            <a:chOff x="3562350" y="909418"/>
            <a:chExt cx="4094300" cy="332707"/>
          </a:xfrm>
        </p:grpSpPr>
        <p:sp>
          <p:nvSpPr>
            <p:cNvPr id="1246" name="Google Shape;1246;p4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a:t>
              </a:r>
              <a:r>
                <a:rPr b="1" lang="en" sz="1100">
                  <a:solidFill>
                    <a:srgbClr val="DF382C"/>
                  </a:solidFill>
                  <a:latin typeface="Roboto"/>
                  <a:ea typeface="Roboto"/>
                  <a:cs typeface="Roboto"/>
                  <a:sym typeface="Roboto"/>
                </a:rPr>
                <a:t>GVHD</a:t>
              </a:r>
              <a:endParaRPr b="1" sz="1100">
                <a:solidFill>
                  <a:srgbClr val="DF382C"/>
                </a:solidFill>
                <a:latin typeface="Roboto"/>
                <a:ea typeface="Roboto"/>
                <a:cs typeface="Roboto"/>
                <a:sym typeface="Roboto"/>
              </a:endParaRPr>
            </a:p>
          </p:txBody>
        </p:sp>
        <p:sp>
          <p:nvSpPr>
            <p:cNvPr id="1247" name="Google Shape;1247;p4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cxnSp>
          <p:nvCxnSpPr>
            <p:cNvPr id="1248" name="Google Shape;1248;p43"/>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sp>
        <p:nvSpPr>
          <p:cNvPr id="1249" name="Google Shape;1249;p43"/>
          <p:cNvSpPr/>
          <p:nvPr/>
        </p:nvSpPr>
        <p:spPr>
          <a:xfrm>
            <a:off x="5247275" y="3332450"/>
            <a:ext cx="2852400" cy="14082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100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Fluconazole 200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Valacyclovir </a:t>
            </a:r>
            <a:r>
              <a:rPr b="1" lang="en" sz="1300">
                <a:solidFill>
                  <a:srgbClr val="1A1A1A"/>
                </a:solidFill>
                <a:latin typeface="Open Sans"/>
                <a:ea typeface="Open Sans"/>
                <a:cs typeface="Open Sans"/>
                <a:sym typeface="Open Sans"/>
              </a:rPr>
              <a:t>500</a:t>
            </a:r>
            <a:r>
              <a:rPr lang="en" sz="1300">
                <a:solidFill>
                  <a:srgbClr val="1A1A1A"/>
                </a:solidFill>
                <a:latin typeface="Open Sans"/>
                <a:ea typeface="Open Sans"/>
                <a:cs typeface="Open Sans"/>
                <a:sym typeface="Open Sans"/>
              </a:rPr>
              <a:t> BID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1250" name="Google Shape;1250;p43"/>
          <p:cNvPicPr preferRelativeResize="0"/>
          <p:nvPr/>
        </p:nvPicPr>
        <p:blipFill>
          <a:blip r:embed="rId3">
            <a:alphaModFix/>
          </a:blip>
          <a:stretch>
            <a:fillRect/>
          </a:stretch>
        </p:blipFill>
        <p:spPr>
          <a:xfrm>
            <a:off x="7869125" y="465625"/>
            <a:ext cx="1069725" cy="1069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44"/>
          <p:cNvSpPr/>
          <p:nvPr/>
        </p:nvSpPr>
        <p:spPr>
          <a:xfrm>
            <a:off x="5541775" y="2739975"/>
            <a:ext cx="133500" cy="179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4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8 </a:t>
            </a:r>
            <a:r>
              <a:rPr lang="en">
                <a:solidFill>
                  <a:srgbClr val="9FA6B2"/>
                </a:solidFill>
              </a:rPr>
              <a:t>(day 50)</a:t>
            </a:r>
            <a:endParaRPr>
              <a:solidFill>
                <a:srgbClr val="9FA6B2"/>
              </a:solidFill>
            </a:endParaRPr>
          </a:p>
        </p:txBody>
      </p:sp>
      <p:sp>
        <p:nvSpPr>
          <p:cNvPr id="1257" name="Google Shape;1257;p44"/>
          <p:cNvSpPr txBox="1"/>
          <p:nvPr>
            <p:ph idx="1" type="body"/>
          </p:nvPr>
        </p:nvSpPr>
        <p:spPr>
          <a:xfrm>
            <a:off x="729325" y="1393075"/>
            <a:ext cx="3774300" cy="213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Dermatology</a:t>
            </a:r>
            <a:r>
              <a:rPr lang="en"/>
              <a:t>: GHVD responding well (no comment on lip lesion)</a:t>
            </a:r>
            <a:endParaRPr u="sng"/>
          </a:p>
          <a:p>
            <a:pPr indent="0" lvl="0" marL="0" rtl="0" algn="l">
              <a:spcBef>
                <a:spcPts val="1000"/>
              </a:spcBef>
              <a:spcAft>
                <a:spcPts val="0"/>
              </a:spcAft>
              <a:buNone/>
            </a:pPr>
            <a:r>
              <a:t/>
            </a:r>
            <a:endParaRPr/>
          </a:p>
        </p:txBody>
      </p:sp>
      <p:cxnSp>
        <p:nvCxnSpPr>
          <p:cNvPr id="1258" name="Google Shape;1258;p44"/>
          <p:cNvCxnSpPr/>
          <p:nvPr/>
        </p:nvCxnSpPr>
        <p:spPr>
          <a:xfrm rot="10800000">
            <a:off x="5343625" y="1850068"/>
            <a:ext cx="529800" cy="0"/>
          </a:xfrm>
          <a:prstGeom prst="straightConnector1">
            <a:avLst/>
          </a:prstGeom>
          <a:noFill/>
          <a:ln cap="flat" cmpd="sng" w="9525">
            <a:solidFill>
              <a:srgbClr val="1A1A1A"/>
            </a:solidFill>
            <a:prstDash val="solid"/>
            <a:round/>
            <a:headEnd len="sm" w="sm" type="none"/>
            <a:tailEnd len="sm" w="sm" type="none"/>
          </a:ln>
        </p:spPr>
      </p:cxnSp>
      <p:grpSp>
        <p:nvGrpSpPr>
          <p:cNvPr id="1259" name="Google Shape;1259;p44"/>
          <p:cNvGrpSpPr/>
          <p:nvPr/>
        </p:nvGrpSpPr>
        <p:grpSpPr>
          <a:xfrm rot="-1800283">
            <a:off x="5468042" y="1109715"/>
            <a:ext cx="280955" cy="61819"/>
            <a:chOff x="1329025" y="3438837"/>
            <a:chExt cx="395100" cy="109528"/>
          </a:xfrm>
        </p:grpSpPr>
        <p:sp>
          <p:nvSpPr>
            <p:cNvPr id="1260" name="Google Shape;1260;p44"/>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261" name="Google Shape;1261;p44"/>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262" name="Google Shape;1262;p44"/>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263" name="Google Shape;1263;p44"/>
          <p:cNvGrpSpPr/>
          <p:nvPr/>
        </p:nvGrpSpPr>
        <p:grpSpPr>
          <a:xfrm rot="-1800283">
            <a:off x="5468042" y="1630790"/>
            <a:ext cx="280955" cy="61819"/>
            <a:chOff x="1329025" y="3438837"/>
            <a:chExt cx="395100" cy="109528"/>
          </a:xfrm>
        </p:grpSpPr>
        <p:sp>
          <p:nvSpPr>
            <p:cNvPr id="1264" name="Google Shape;1264;p44"/>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265" name="Google Shape;1265;p44"/>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266" name="Google Shape;1266;p44"/>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pic>
        <p:nvPicPr>
          <p:cNvPr id="1267" name="Google Shape;1267;p44" title="W08_D50_lip.png"/>
          <p:cNvPicPr preferRelativeResize="0"/>
          <p:nvPr/>
        </p:nvPicPr>
        <p:blipFill>
          <a:blip r:embed="rId3">
            <a:alphaModFix/>
          </a:blip>
          <a:stretch>
            <a:fillRect/>
          </a:stretch>
        </p:blipFill>
        <p:spPr>
          <a:xfrm>
            <a:off x="251025" y="2429675"/>
            <a:ext cx="4551600" cy="2368675"/>
          </a:xfrm>
          <a:prstGeom prst="rect">
            <a:avLst/>
          </a:prstGeom>
          <a:noFill/>
          <a:ln>
            <a:noFill/>
          </a:ln>
        </p:spPr>
      </p:pic>
      <p:pic>
        <p:nvPicPr>
          <p:cNvPr id="1268" name="Google Shape;1268;p44"/>
          <p:cNvPicPr preferRelativeResize="0"/>
          <p:nvPr/>
        </p:nvPicPr>
        <p:blipFill>
          <a:blip r:embed="rId4">
            <a:alphaModFix/>
          </a:blip>
          <a:stretch>
            <a:fillRect/>
          </a:stretch>
        </p:blipFill>
        <p:spPr>
          <a:xfrm>
            <a:off x="7715250" y="166350"/>
            <a:ext cx="1192825" cy="1192825"/>
          </a:xfrm>
          <a:prstGeom prst="rect">
            <a:avLst/>
          </a:prstGeom>
          <a:noFill/>
          <a:ln>
            <a:noFill/>
          </a:ln>
        </p:spPr>
      </p:pic>
      <p:grpSp>
        <p:nvGrpSpPr>
          <p:cNvPr id="1269" name="Google Shape;1269;p44"/>
          <p:cNvGrpSpPr/>
          <p:nvPr/>
        </p:nvGrpSpPr>
        <p:grpSpPr>
          <a:xfrm>
            <a:off x="4587000" y="1072614"/>
            <a:ext cx="4094300" cy="861172"/>
            <a:chOff x="3562350" y="909418"/>
            <a:chExt cx="4094300" cy="765282"/>
          </a:xfrm>
        </p:grpSpPr>
        <p:sp>
          <p:nvSpPr>
            <p:cNvPr id="1270" name="Google Shape;1270;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271" name="Google Shape;1271;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272" name="Google Shape;1272;p44"/>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3" name="Google Shape;1273;p4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274" name="Google Shape;1274;p44"/>
          <p:cNvGrpSpPr/>
          <p:nvPr/>
        </p:nvGrpSpPr>
        <p:grpSpPr>
          <a:xfrm>
            <a:off x="4587000" y="1270007"/>
            <a:ext cx="4094300" cy="733899"/>
            <a:chOff x="3562350" y="909418"/>
            <a:chExt cx="4094300" cy="652180"/>
          </a:xfrm>
        </p:grpSpPr>
        <p:sp>
          <p:nvSpPr>
            <p:cNvPr id="1275" name="Google Shape;1275;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276" name="Google Shape;1276;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277" name="Google Shape;1277;p44"/>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8" name="Google Shape;1278;p44"/>
          <p:cNvGrpSpPr/>
          <p:nvPr/>
        </p:nvGrpSpPr>
        <p:grpSpPr>
          <a:xfrm>
            <a:off x="4587000" y="1654230"/>
            <a:ext cx="4094300" cy="384157"/>
            <a:chOff x="3562350" y="909418"/>
            <a:chExt cx="4094300" cy="341382"/>
          </a:xfrm>
        </p:grpSpPr>
        <p:sp>
          <p:nvSpPr>
            <p:cNvPr id="1279" name="Google Shape;1279;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280" name="Google Shape;1280;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281" name="Google Shape;1281;p44"/>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2" name="Google Shape;1282;p4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283" name="Google Shape;1283;p44"/>
          <p:cNvGrpSpPr/>
          <p:nvPr/>
        </p:nvGrpSpPr>
        <p:grpSpPr>
          <a:xfrm>
            <a:off x="4587000" y="1849176"/>
            <a:ext cx="4094300" cy="384557"/>
            <a:chOff x="3562350" y="909418"/>
            <a:chExt cx="4094300" cy="341738"/>
          </a:xfrm>
        </p:grpSpPr>
        <p:sp>
          <p:nvSpPr>
            <p:cNvPr id="1284" name="Google Shape;1284;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285" name="Google Shape;1285;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286" name="Google Shape;1286;p44"/>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7" name="Google Shape;1287;p44"/>
          <p:cNvGrpSpPr/>
          <p:nvPr/>
        </p:nvGrpSpPr>
        <p:grpSpPr>
          <a:xfrm>
            <a:off x="4587000" y="717403"/>
            <a:ext cx="4094300" cy="545526"/>
            <a:chOff x="3562350" y="909418"/>
            <a:chExt cx="4094300" cy="484782"/>
          </a:xfrm>
        </p:grpSpPr>
        <p:sp>
          <p:nvSpPr>
            <p:cNvPr id="1288" name="Google Shape;1288;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289" name="Google Shape;1289;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290" name="Google Shape;1290;p44"/>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1" name="Google Shape;1291;p44"/>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292" name="Google Shape;1292;p44"/>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293" name="Google Shape;1293;p44"/>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294" name="Google Shape;1294;p44"/>
          <p:cNvGrpSpPr/>
          <p:nvPr/>
        </p:nvGrpSpPr>
        <p:grpSpPr>
          <a:xfrm>
            <a:off x="4587000" y="2036257"/>
            <a:ext cx="4094300" cy="411163"/>
            <a:chOff x="3562350" y="909418"/>
            <a:chExt cx="4094300" cy="365381"/>
          </a:xfrm>
        </p:grpSpPr>
        <p:sp>
          <p:nvSpPr>
            <p:cNvPr id="1295" name="Google Shape;1295;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296" name="Google Shape;1296;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297" name="Google Shape;1297;p44"/>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8" name="Google Shape;1298;p44"/>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299" name="Google Shape;1299;p44"/>
          <p:cNvGrpSpPr/>
          <p:nvPr/>
        </p:nvGrpSpPr>
        <p:grpSpPr>
          <a:xfrm>
            <a:off x="4587000" y="2234618"/>
            <a:ext cx="4094300" cy="597601"/>
            <a:chOff x="3562350" y="909418"/>
            <a:chExt cx="4094300" cy="531060"/>
          </a:xfrm>
        </p:grpSpPr>
        <p:sp>
          <p:nvSpPr>
            <p:cNvPr id="1300" name="Google Shape;1300;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301" name="Google Shape;1301;p44"/>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302" name="Google Shape;1302;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303" name="Google Shape;1303;p44"/>
            <p:cNvSpPr/>
            <p:nvPr/>
          </p:nvSpPr>
          <p:spPr>
            <a:xfrm>
              <a:off x="4517125" y="1086112"/>
              <a:ext cx="133500" cy="172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4" name="Google Shape;1304;p44"/>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305" name="Google Shape;1305;p44"/>
          <p:cNvGrpSpPr/>
          <p:nvPr/>
        </p:nvGrpSpPr>
        <p:grpSpPr>
          <a:xfrm>
            <a:off x="4587000" y="2418916"/>
            <a:ext cx="4094300" cy="508047"/>
            <a:chOff x="3562350" y="909418"/>
            <a:chExt cx="4094300" cy="451477"/>
          </a:xfrm>
        </p:grpSpPr>
        <p:sp>
          <p:nvSpPr>
            <p:cNvPr id="1306" name="Google Shape;1306;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307" name="Google Shape;1307;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308" name="Google Shape;1308;p44"/>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9" name="Google Shape;1309;p44"/>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310" name="Google Shape;1310;p44"/>
          <p:cNvGrpSpPr/>
          <p:nvPr/>
        </p:nvGrpSpPr>
        <p:grpSpPr>
          <a:xfrm>
            <a:off x="4587000" y="2723716"/>
            <a:ext cx="4094300" cy="374395"/>
            <a:chOff x="3562350" y="909418"/>
            <a:chExt cx="4094300" cy="332707"/>
          </a:xfrm>
        </p:grpSpPr>
        <p:sp>
          <p:nvSpPr>
            <p:cNvPr id="1311" name="Google Shape;1311;p4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312" name="Google Shape;1312;p4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cxnSp>
          <p:nvCxnSpPr>
            <p:cNvPr id="1313" name="Google Shape;1313;p44"/>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314" name="Google Shape;1314;p44"/>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315" name="Google Shape;1315;p44"/>
          <p:cNvGrpSpPr/>
          <p:nvPr/>
        </p:nvGrpSpPr>
        <p:grpSpPr>
          <a:xfrm rot="-1800283">
            <a:off x="5468042" y="1109715"/>
            <a:ext cx="280955" cy="61819"/>
            <a:chOff x="1329025" y="3438837"/>
            <a:chExt cx="395100" cy="109528"/>
          </a:xfrm>
        </p:grpSpPr>
        <p:sp>
          <p:nvSpPr>
            <p:cNvPr id="1316" name="Google Shape;1316;p44"/>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317" name="Google Shape;1317;p44"/>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318" name="Google Shape;1318;p44"/>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319" name="Google Shape;1319;p44"/>
          <p:cNvGrpSpPr/>
          <p:nvPr/>
        </p:nvGrpSpPr>
        <p:grpSpPr>
          <a:xfrm rot="-1800283">
            <a:off x="5468042" y="1630790"/>
            <a:ext cx="280955" cy="61819"/>
            <a:chOff x="1329025" y="3438837"/>
            <a:chExt cx="395100" cy="109528"/>
          </a:xfrm>
        </p:grpSpPr>
        <p:sp>
          <p:nvSpPr>
            <p:cNvPr id="1320" name="Google Shape;1320;p44"/>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321" name="Google Shape;1321;p44"/>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322" name="Google Shape;1322;p44"/>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sp>
        <p:nvSpPr>
          <p:cNvPr id="1323" name="Google Shape;1323;p44"/>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7" name="Shape 1327"/>
        <p:cNvGrpSpPr/>
        <p:nvPr/>
      </p:nvGrpSpPr>
      <p:grpSpPr>
        <a:xfrm>
          <a:off x="0" y="0"/>
          <a:ext cx="0" cy="0"/>
          <a:chOff x="0" y="0"/>
          <a:chExt cx="0" cy="0"/>
        </a:xfrm>
      </p:grpSpPr>
      <p:sp>
        <p:nvSpPr>
          <p:cNvPr id="1328" name="Google Shape;1328;p4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8</a:t>
            </a:r>
            <a:r>
              <a:rPr lang="en">
                <a:solidFill>
                  <a:srgbClr val="9FA6B2"/>
                </a:solidFill>
              </a:rPr>
              <a:t> (day 50)</a:t>
            </a:r>
            <a:endParaRPr>
              <a:solidFill>
                <a:srgbClr val="9FA6B2"/>
              </a:solidFill>
            </a:endParaRPr>
          </a:p>
        </p:txBody>
      </p:sp>
      <p:sp>
        <p:nvSpPr>
          <p:cNvPr id="1329" name="Google Shape;1329;p45"/>
          <p:cNvSpPr txBox="1"/>
          <p:nvPr>
            <p:ph idx="1" type="body"/>
          </p:nvPr>
        </p:nvSpPr>
        <p:spPr>
          <a:xfrm>
            <a:off x="729325" y="1393075"/>
            <a:ext cx="3774300" cy="213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Dermatology</a:t>
            </a:r>
            <a:r>
              <a:rPr lang="en"/>
              <a:t>: GHVD responding well (no comment on lip lesion)</a:t>
            </a:r>
            <a:endParaRPr u="sng"/>
          </a:p>
          <a:p>
            <a:pPr indent="0" lvl="0" marL="0" rtl="0" algn="l">
              <a:spcBef>
                <a:spcPts val="1000"/>
              </a:spcBef>
              <a:spcAft>
                <a:spcPts val="0"/>
              </a:spcAft>
              <a:buNone/>
            </a:pPr>
            <a:r>
              <a:t/>
            </a:r>
            <a:endParaRPr/>
          </a:p>
        </p:txBody>
      </p:sp>
      <p:pic>
        <p:nvPicPr>
          <p:cNvPr id="1330" name="Google Shape;1330;p45" title="W08_D50_lip.png"/>
          <p:cNvPicPr preferRelativeResize="0"/>
          <p:nvPr/>
        </p:nvPicPr>
        <p:blipFill>
          <a:blip r:embed="rId3">
            <a:alphaModFix/>
          </a:blip>
          <a:stretch>
            <a:fillRect/>
          </a:stretch>
        </p:blipFill>
        <p:spPr>
          <a:xfrm>
            <a:off x="251025" y="2429675"/>
            <a:ext cx="4551600" cy="2368675"/>
          </a:xfrm>
          <a:prstGeom prst="rect">
            <a:avLst/>
          </a:prstGeom>
          <a:noFill/>
          <a:ln>
            <a:noFill/>
          </a:ln>
        </p:spPr>
      </p:pic>
      <p:sp>
        <p:nvSpPr>
          <p:cNvPr id="1331" name="Google Shape;1331;p45"/>
          <p:cNvSpPr/>
          <p:nvPr/>
        </p:nvSpPr>
        <p:spPr>
          <a:xfrm>
            <a:off x="6074025" y="3062950"/>
            <a:ext cx="2607300" cy="20145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404247"/>
                </a:solidFill>
                <a:latin typeface="Open Sans"/>
                <a:ea typeface="Open Sans"/>
                <a:cs typeface="Open Sans"/>
                <a:sym typeface="Open Sans"/>
              </a:rPr>
              <a:t>From day 35</a:t>
            </a:r>
            <a:endParaRPr sz="1200">
              <a:solidFill>
                <a:srgbClr val="1A1A1A"/>
              </a:solidFill>
              <a:latin typeface="Open Sans"/>
              <a:ea typeface="Open Sans"/>
              <a:cs typeface="Open Sans"/>
              <a:sym typeface="Open Sans"/>
            </a:endParaRPr>
          </a:p>
        </p:txBody>
      </p:sp>
      <p:pic>
        <p:nvPicPr>
          <p:cNvPr id="1332" name="Google Shape;1332;p45" title="W05_D35_lip.png"/>
          <p:cNvPicPr preferRelativeResize="0"/>
          <p:nvPr/>
        </p:nvPicPr>
        <p:blipFill>
          <a:blip r:embed="rId4">
            <a:alphaModFix/>
          </a:blip>
          <a:stretch>
            <a:fillRect/>
          </a:stretch>
        </p:blipFill>
        <p:spPr>
          <a:xfrm>
            <a:off x="6161346" y="3412125"/>
            <a:ext cx="2390367" cy="1603949"/>
          </a:xfrm>
          <a:prstGeom prst="rect">
            <a:avLst/>
          </a:prstGeom>
          <a:noFill/>
          <a:ln>
            <a:noFill/>
          </a:ln>
        </p:spPr>
      </p:pic>
      <p:pic>
        <p:nvPicPr>
          <p:cNvPr id="1333" name="Google Shape;1333;p45"/>
          <p:cNvPicPr preferRelativeResize="0"/>
          <p:nvPr/>
        </p:nvPicPr>
        <p:blipFill>
          <a:blip r:embed="rId5">
            <a:alphaModFix/>
          </a:blip>
          <a:stretch>
            <a:fillRect/>
          </a:stretch>
        </p:blipFill>
        <p:spPr>
          <a:xfrm>
            <a:off x="7715250" y="166350"/>
            <a:ext cx="1192825" cy="1192825"/>
          </a:xfrm>
          <a:prstGeom prst="rect">
            <a:avLst/>
          </a:prstGeom>
          <a:noFill/>
          <a:ln>
            <a:noFill/>
          </a:ln>
        </p:spPr>
      </p:pic>
      <p:grpSp>
        <p:nvGrpSpPr>
          <p:cNvPr id="1334" name="Google Shape;1334;p45"/>
          <p:cNvGrpSpPr/>
          <p:nvPr/>
        </p:nvGrpSpPr>
        <p:grpSpPr>
          <a:xfrm>
            <a:off x="4587000" y="1072614"/>
            <a:ext cx="4094300" cy="861172"/>
            <a:chOff x="3562350" y="909418"/>
            <a:chExt cx="4094300" cy="765282"/>
          </a:xfrm>
        </p:grpSpPr>
        <p:sp>
          <p:nvSpPr>
            <p:cNvPr id="1335" name="Google Shape;1335;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336" name="Google Shape;1336;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337" name="Google Shape;1337;p45"/>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8" name="Google Shape;1338;p4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339" name="Google Shape;1339;p45"/>
          <p:cNvGrpSpPr/>
          <p:nvPr/>
        </p:nvGrpSpPr>
        <p:grpSpPr>
          <a:xfrm>
            <a:off x="4587000" y="1270007"/>
            <a:ext cx="4094300" cy="733899"/>
            <a:chOff x="3562350" y="909418"/>
            <a:chExt cx="4094300" cy="652180"/>
          </a:xfrm>
        </p:grpSpPr>
        <p:sp>
          <p:nvSpPr>
            <p:cNvPr id="1340" name="Google Shape;1340;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341" name="Google Shape;1341;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342" name="Google Shape;1342;p45"/>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3" name="Google Shape;1343;p45"/>
          <p:cNvGrpSpPr/>
          <p:nvPr/>
        </p:nvGrpSpPr>
        <p:grpSpPr>
          <a:xfrm>
            <a:off x="4587000" y="1654230"/>
            <a:ext cx="4094300" cy="384157"/>
            <a:chOff x="3562350" y="909418"/>
            <a:chExt cx="4094300" cy="341382"/>
          </a:xfrm>
        </p:grpSpPr>
        <p:sp>
          <p:nvSpPr>
            <p:cNvPr id="1344" name="Google Shape;1344;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345" name="Google Shape;1345;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346" name="Google Shape;1346;p45"/>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47" name="Google Shape;1347;p4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348" name="Google Shape;1348;p45"/>
          <p:cNvGrpSpPr/>
          <p:nvPr/>
        </p:nvGrpSpPr>
        <p:grpSpPr>
          <a:xfrm>
            <a:off x="4587000" y="1849176"/>
            <a:ext cx="4094300" cy="384557"/>
            <a:chOff x="3562350" y="909418"/>
            <a:chExt cx="4094300" cy="341738"/>
          </a:xfrm>
        </p:grpSpPr>
        <p:sp>
          <p:nvSpPr>
            <p:cNvPr id="1349" name="Google Shape;1349;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350" name="Google Shape;1350;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351" name="Google Shape;1351;p45"/>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2" name="Google Shape;1352;p45"/>
          <p:cNvGrpSpPr/>
          <p:nvPr/>
        </p:nvGrpSpPr>
        <p:grpSpPr>
          <a:xfrm>
            <a:off x="4587000" y="717403"/>
            <a:ext cx="4094300" cy="545526"/>
            <a:chOff x="3562350" y="909418"/>
            <a:chExt cx="4094300" cy="484782"/>
          </a:xfrm>
        </p:grpSpPr>
        <p:sp>
          <p:nvSpPr>
            <p:cNvPr id="1353" name="Google Shape;1353;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354" name="Google Shape;1354;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355" name="Google Shape;1355;p45"/>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56" name="Google Shape;1356;p45"/>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357" name="Google Shape;1357;p45"/>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358" name="Google Shape;1358;p45"/>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359" name="Google Shape;1359;p45"/>
          <p:cNvGrpSpPr/>
          <p:nvPr/>
        </p:nvGrpSpPr>
        <p:grpSpPr>
          <a:xfrm>
            <a:off x="4587000" y="2036257"/>
            <a:ext cx="4094300" cy="411163"/>
            <a:chOff x="3562350" y="909418"/>
            <a:chExt cx="4094300" cy="365381"/>
          </a:xfrm>
        </p:grpSpPr>
        <p:sp>
          <p:nvSpPr>
            <p:cNvPr id="1360" name="Google Shape;1360;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361" name="Google Shape;1361;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362" name="Google Shape;1362;p45"/>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3" name="Google Shape;1363;p45"/>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364" name="Google Shape;1364;p45"/>
          <p:cNvGrpSpPr/>
          <p:nvPr/>
        </p:nvGrpSpPr>
        <p:grpSpPr>
          <a:xfrm>
            <a:off x="4587000" y="2234618"/>
            <a:ext cx="4094300" cy="597601"/>
            <a:chOff x="3562350" y="909418"/>
            <a:chExt cx="4094300" cy="531060"/>
          </a:xfrm>
        </p:grpSpPr>
        <p:sp>
          <p:nvSpPr>
            <p:cNvPr id="1365" name="Google Shape;1365;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366" name="Google Shape;1366;p45"/>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367" name="Google Shape;1367;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368" name="Google Shape;1368;p45"/>
            <p:cNvSpPr/>
            <p:nvPr/>
          </p:nvSpPr>
          <p:spPr>
            <a:xfrm>
              <a:off x="4517125" y="1086111"/>
              <a:ext cx="133500" cy="172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9" name="Google Shape;1369;p45"/>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370" name="Google Shape;1370;p45"/>
          <p:cNvGrpSpPr/>
          <p:nvPr/>
        </p:nvGrpSpPr>
        <p:grpSpPr>
          <a:xfrm>
            <a:off x="4587000" y="2418916"/>
            <a:ext cx="4094300" cy="508047"/>
            <a:chOff x="3562350" y="909418"/>
            <a:chExt cx="4094300" cy="451477"/>
          </a:xfrm>
        </p:grpSpPr>
        <p:sp>
          <p:nvSpPr>
            <p:cNvPr id="1371" name="Google Shape;1371;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372" name="Google Shape;1372;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373" name="Google Shape;1373;p45"/>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4" name="Google Shape;1374;p45"/>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375" name="Google Shape;1375;p45"/>
          <p:cNvGrpSpPr/>
          <p:nvPr/>
        </p:nvGrpSpPr>
        <p:grpSpPr>
          <a:xfrm>
            <a:off x="4587000" y="2723716"/>
            <a:ext cx="4094300" cy="374395"/>
            <a:chOff x="3562350" y="909418"/>
            <a:chExt cx="4094300" cy="332707"/>
          </a:xfrm>
        </p:grpSpPr>
        <p:sp>
          <p:nvSpPr>
            <p:cNvPr id="1376" name="Google Shape;1376;p4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377" name="Google Shape;1377;p4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cxnSp>
          <p:nvCxnSpPr>
            <p:cNvPr id="1378" name="Google Shape;1378;p45"/>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379" name="Google Shape;1379;p45"/>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380" name="Google Shape;1380;p45"/>
          <p:cNvGrpSpPr/>
          <p:nvPr/>
        </p:nvGrpSpPr>
        <p:grpSpPr>
          <a:xfrm rot="-1800283">
            <a:off x="5468042" y="1109715"/>
            <a:ext cx="280955" cy="61819"/>
            <a:chOff x="1329025" y="3438837"/>
            <a:chExt cx="395100" cy="109528"/>
          </a:xfrm>
        </p:grpSpPr>
        <p:sp>
          <p:nvSpPr>
            <p:cNvPr id="1381" name="Google Shape;1381;p45"/>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382" name="Google Shape;1382;p45"/>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383" name="Google Shape;1383;p45"/>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384" name="Google Shape;1384;p45"/>
          <p:cNvGrpSpPr/>
          <p:nvPr/>
        </p:nvGrpSpPr>
        <p:grpSpPr>
          <a:xfrm rot="-1800283">
            <a:off x="5468042" y="1630790"/>
            <a:ext cx="280955" cy="61819"/>
            <a:chOff x="1329025" y="3438837"/>
            <a:chExt cx="395100" cy="109528"/>
          </a:xfrm>
        </p:grpSpPr>
        <p:sp>
          <p:nvSpPr>
            <p:cNvPr id="1385" name="Google Shape;1385;p45"/>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386" name="Google Shape;1386;p45"/>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387" name="Google Shape;1387;p45"/>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sp>
        <p:nvSpPr>
          <p:cNvPr id="1388" name="Google Shape;1388;p45"/>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2" name="Shape 1392"/>
        <p:cNvGrpSpPr/>
        <p:nvPr/>
      </p:nvGrpSpPr>
      <p:grpSpPr>
        <a:xfrm>
          <a:off x="0" y="0"/>
          <a:ext cx="0" cy="0"/>
          <a:chOff x="0" y="0"/>
          <a:chExt cx="0" cy="0"/>
        </a:xfrm>
      </p:grpSpPr>
      <p:sp>
        <p:nvSpPr>
          <p:cNvPr id="1393" name="Google Shape;1393;p4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8 </a:t>
            </a:r>
            <a:r>
              <a:rPr lang="en">
                <a:solidFill>
                  <a:srgbClr val="9FA6B2"/>
                </a:solidFill>
              </a:rPr>
              <a:t>(day 50)</a:t>
            </a:r>
            <a:endParaRPr>
              <a:solidFill>
                <a:srgbClr val="9FA6B2"/>
              </a:solidFill>
            </a:endParaRPr>
          </a:p>
        </p:txBody>
      </p:sp>
      <p:sp>
        <p:nvSpPr>
          <p:cNvPr id="1394" name="Google Shape;1394;p46"/>
          <p:cNvSpPr txBox="1"/>
          <p:nvPr>
            <p:ph idx="1" type="body"/>
          </p:nvPr>
        </p:nvSpPr>
        <p:spPr>
          <a:xfrm>
            <a:off x="729325" y="1393075"/>
            <a:ext cx="3774300" cy="213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Dermatology</a:t>
            </a:r>
            <a:r>
              <a:rPr lang="en">
                <a:solidFill>
                  <a:srgbClr val="858585"/>
                </a:solidFill>
              </a:rPr>
              <a:t>: GHVD responding well</a:t>
            </a:r>
            <a:endParaRPr u="sng">
              <a:solidFill>
                <a:srgbClr val="858585"/>
              </a:solidFill>
            </a:endParaRPr>
          </a:p>
          <a:p>
            <a:pPr indent="0" lvl="0" marL="0" rtl="0" algn="l">
              <a:spcBef>
                <a:spcPts val="1000"/>
              </a:spcBef>
              <a:spcAft>
                <a:spcPts val="0"/>
              </a:spcAft>
              <a:buNone/>
            </a:pPr>
            <a:r>
              <a:rPr lang="en" u="sng"/>
              <a:t>Heme/Onc clinic</a:t>
            </a:r>
            <a:r>
              <a:rPr lang="en"/>
              <a:t>: </a:t>
            </a:r>
            <a:endParaRPr/>
          </a:p>
          <a:p>
            <a:pPr indent="-311150" lvl="0" marL="457200" rtl="0" algn="l">
              <a:spcBef>
                <a:spcPts val="0"/>
              </a:spcBef>
              <a:spcAft>
                <a:spcPts val="0"/>
              </a:spcAft>
              <a:buSzPts val="1300"/>
              <a:buChar char="●"/>
            </a:pPr>
            <a:r>
              <a:rPr lang="en"/>
              <a:t>Doing well, start </a:t>
            </a:r>
            <a:r>
              <a:rPr b="1" lang="en"/>
              <a:t>tapering prednisone </a:t>
            </a:r>
            <a:r>
              <a:rPr lang="en"/>
              <a:t>by 10mg weekly</a:t>
            </a:r>
            <a:endParaRPr/>
          </a:p>
          <a:p>
            <a:pPr indent="0" lvl="0" marL="0" rtl="0" algn="l">
              <a:spcBef>
                <a:spcPts val="1000"/>
              </a:spcBef>
              <a:spcAft>
                <a:spcPts val="0"/>
              </a:spcAft>
              <a:buNone/>
            </a:pPr>
            <a:r>
              <a:t/>
            </a:r>
            <a:endParaRPr/>
          </a:p>
        </p:txBody>
      </p:sp>
      <p:sp>
        <p:nvSpPr>
          <p:cNvPr id="1395" name="Google Shape;1395;p46"/>
          <p:cNvSpPr/>
          <p:nvPr/>
        </p:nvSpPr>
        <p:spPr>
          <a:xfrm>
            <a:off x="1190275" y="3524275"/>
            <a:ext cx="2852400" cy="14082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100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Fluconazole 200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Valacyclovir </a:t>
            </a:r>
            <a:r>
              <a:rPr lang="en" sz="1300">
                <a:solidFill>
                  <a:srgbClr val="1A1A1A"/>
                </a:solidFill>
                <a:latin typeface="Open Sans"/>
                <a:ea typeface="Open Sans"/>
                <a:cs typeface="Open Sans"/>
                <a:sym typeface="Open Sans"/>
              </a:rPr>
              <a:t>500 </a:t>
            </a:r>
            <a:r>
              <a:rPr lang="en" sz="1300">
                <a:solidFill>
                  <a:srgbClr val="1A1A1A"/>
                </a:solidFill>
                <a:latin typeface="Open Sans"/>
                <a:ea typeface="Open Sans"/>
                <a:cs typeface="Open Sans"/>
                <a:sym typeface="Open Sans"/>
              </a:rPr>
              <a:t>BID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1396" name="Google Shape;1396;p46" title="W08_D50_lip.png"/>
          <p:cNvPicPr preferRelativeResize="0"/>
          <p:nvPr/>
        </p:nvPicPr>
        <p:blipFill>
          <a:blip r:embed="rId3">
            <a:alphaModFix/>
          </a:blip>
          <a:stretch>
            <a:fillRect/>
          </a:stretch>
        </p:blipFill>
        <p:spPr>
          <a:xfrm>
            <a:off x="4932925" y="3199775"/>
            <a:ext cx="3484976" cy="1813600"/>
          </a:xfrm>
          <a:prstGeom prst="rect">
            <a:avLst/>
          </a:prstGeom>
          <a:noFill/>
          <a:ln>
            <a:noFill/>
          </a:ln>
        </p:spPr>
      </p:pic>
      <p:pic>
        <p:nvPicPr>
          <p:cNvPr id="1397" name="Google Shape;1397;p46"/>
          <p:cNvPicPr preferRelativeResize="0"/>
          <p:nvPr/>
        </p:nvPicPr>
        <p:blipFill>
          <a:blip r:embed="rId4">
            <a:alphaModFix/>
          </a:blip>
          <a:stretch>
            <a:fillRect/>
          </a:stretch>
        </p:blipFill>
        <p:spPr>
          <a:xfrm>
            <a:off x="7715250" y="166350"/>
            <a:ext cx="1192825" cy="1192825"/>
          </a:xfrm>
          <a:prstGeom prst="rect">
            <a:avLst/>
          </a:prstGeom>
          <a:noFill/>
          <a:ln>
            <a:noFill/>
          </a:ln>
        </p:spPr>
      </p:pic>
      <p:grpSp>
        <p:nvGrpSpPr>
          <p:cNvPr id="1398" name="Google Shape;1398;p46"/>
          <p:cNvGrpSpPr/>
          <p:nvPr/>
        </p:nvGrpSpPr>
        <p:grpSpPr>
          <a:xfrm>
            <a:off x="4587000" y="1072614"/>
            <a:ext cx="4094300" cy="861172"/>
            <a:chOff x="3562350" y="909418"/>
            <a:chExt cx="4094300" cy="765282"/>
          </a:xfrm>
        </p:grpSpPr>
        <p:sp>
          <p:nvSpPr>
            <p:cNvPr id="1399" name="Google Shape;1399;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400" name="Google Shape;1400;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401" name="Google Shape;1401;p46"/>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02" name="Google Shape;1402;p46"/>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403" name="Google Shape;1403;p46"/>
          <p:cNvGrpSpPr/>
          <p:nvPr/>
        </p:nvGrpSpPr>
        <p:grpSpPr>
          <a:xfrm>
            <a:off x="4587000" y="1270007"/>
            <a:ext cx="4094300" cy="733899"/>
            <a:chOff x="3562350" y="909418"/>
            <a:chExt cx="4094300" cy="652180"/>
          </a:xfrm>
        </p:grpSpPr>
        <p:sp>
          <p:nvSpPr>
            <p:cNvPr id="1404" name="Google Shape;1404;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405" name="Google Shape;1405;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406" name="Google Shape;1406;p46"/>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7" name="Google Shape;1407;p46"/>
          <p:cNvGrpSpPr/>
          <p:nvPr/>
        </p:nvGrpSpPr>
        <p:grpSpPr>
          <a:xfrm>
            <a:off x="4587000" y="1654230"/>
            <a:ext cx="4094300" cy="384157"/>
            <a:chOff x="3562350" y="909418"/>
            <a:chExt cx="4094300" cy="341382"/>
          </a:xfrm>
        </p:grpSpPr>
        <p:sp>
          <p:nvSpPr>
            <p:cNvPr id="1408" name="Google Shape;1408;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409" name="Google Shape;1409;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410" name="Google Shape;1410;p46"/>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1" name="Google Shape;1411;p46"/>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412" name="Google Shape;1412;p46"/>
          <p:cNvGrpSpPr/>
          <p:nvPr/>
        </p:nvGrpSpPr>
        <p:grpSpPr>
          <a:xfrm>
            <a:off x="4587000" y="1849176"/>
            <a:ext cx="4094300" cy="384557"/>
            <a:chOff x="3562350" y="909418"/>
            <a:chExt cx="4094300" cy="341738"/>
          </a:xfrm>
        </p:grpSpPr>
        <p:sp>
          <p:nvSpPr>
            <p:cNvPr id="1413" name="Google Shape;1413;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414" name="Google Shape;1414;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415" name="Google Shape;1415;p46"/>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6" name="Google Shape;1416;p46"/>
          <p:cNvGrpSpPr/>
          <p:nvPr/>
        </p:nvGrpSpPr>
        <p:grpSpPr>
          <a:xfrm>
            <a:off x="4587000" y="717403"/>
            <a:ext cx="4094300" cy="545526"/>
            <a:chOff x="3562350" y="909418"/>
            <a:chExt cx="4094300" cy="484782"/>
          </a:xfrm>
        </p:grpSpPr>
        <p:sp>
          <p:nvSpPr>
            <p:cNvPr id="1417" name="Google Shape;1417;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418" name="Google Shape;1418;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419" name="Google Shape;1419;p46"/>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0" name="Google Shape;1420;p46"/>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421" name="Google Shape;1421;p46"/>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422" name="Google Shape;1422;p46"/>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423" name="Google Shape;1423;p46"/>
          <p:cNvGrpSpPr/>
          <p:nvPr/>
        </p:nvGrpSpPr>
        <p:grpSpPr>
          <a:xfrm>
            <a:off x="4587000" y="2036257"/>
            <a:ext cx="4094300" cy="411163"/>
            <a:chOff x="3562350" y="909418"/>
            <a:chExt cx="4094300" cy="365381"/>
          </a:xfrm>
        </p:grpSpPr>
        <p:sp>
          <p:nvSpPr>
            <p:cNvPr id="1424" name="Google Shape;1424;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425" name="Google Shape;1425;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426" name="Google Shape;1426;p46"/>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7" name="Google Shape;1427;p46"/>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428" name="Google Shape;1428;p46"/>
          <p:cNvGrpSpPr/>
          <p:nvPr/>
        </p:nvGrpSpPr>
        <p:grpSpPr>
          <a:xfrm>
            <a:off x="4587000" y="2234618"/>
            <a:ext cx="4094300" cy="597601"/>
            <a:chOff x="3562350" y="909418"/>
            <a:chExt cx="4094300" cy="531060"/>
          </a:xfrm>
        </p:grpSpPr>
        <p:sp>
          <p:nvSpPr>
            <p:cNvPr id="1429" name="Google Shape;1429;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430" name="Google Shape;1430;p46"/>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431" name="Google Shape;1431;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432" name="Google Shape;1432;p46"/>
            <p:cNvSpPr/>
            <p:nvPr/>
          </p:nvSpPr>
          <p:spPr>
            <a:xfrm>
              <a:off x="4517125" y="1086112"/>
              <a:ext cx="133500" cy="172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3" name="Google Shape;1433;p46"/>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434" name="Google Shape;1434;p46"/>
          <p:cNvGrpSpPr/>
          <p:nvPr/>
        </p:nvGrpSpPr>
        <p:grpSpPr>
          <a:xfrm>
            <a:off x="4587000" y="2418916"/>
            <a:ext cx="4094300" cy="508047"/>
            <a:chOff x="3562350" y="909418"/>
            <a:chExt cx="4094300" cy="451477"/>
          </a:xfrm>
        </p:grpSpPr>
        <p:sp>
          <p:nvSpPr>
            <p:cNvPr id="1435" name="Google Shape;1435;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436" name="Google Shape;1436;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437" name="Google Shape;1437;p46"/>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8" name="Google Shape;1438;p46"/>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439" name="Google Shape;1439;p46"/>
          <p:cNvGrpSpPr/>
          <p:nvPr/>
        </p:nvGrpSpPr>
        <p:grpSpPr>
          <a:xfrm>
            <a:off x="4587000" y="2723716"/>
            <a:ext cx="4094300" cy="374395"/>
            <a:chOff x="3562350" y="909418"/>
            <a:chExt cx="4094300" cy="332707"/>
          </a:xfrm>
        </p:grpSpPr>
        <p:sp>
          <p:nvSpPr>
            <p:cNvPr id="1440" name="Google Shape;1440;p46"/>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441" name="Google Shape;1441;p46"/>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cxnSp>
          <p:nvCxnSpPr>
            <p:cNvPr id="1442" name="Google Shape;1442;p46"/>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443" name="Google Shape;1443;p46"/>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444" name="Google Shape;1444;p46"/>
          <p:cNvGrpSpPr/>
          <p:nvPr/>
        </p:nvGrpSpPr>
        <p:grpSpPr>
          <a:xfrm rot="-1800283">
            <a:off x="5468042" y="1109715"/>
            <a:ext cx="280955" cy="61819"/>
            <a:chOff x="1329025" y="3438837"/>
            <a:chExt cx="395100" cy="109528"/>
          </a:xfrm>
        </p:grpSpPr>
        <p:sp>
          <p:nvSpPr>
            <p:cNvPr id="1445" name="Google Shape;1445;p46"/>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446" name="Google Shape;1446;p46"/>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447" name="Google Shape;1447;p46"/>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448" name="Google Shape;1448;p46"/>
          <p:cNvGrpSpPr/>
          <p:nvPr/>
        </p:nvGrpSpPr>
        <p:grpSpPr>
          <a:xfrm rot="-1800283">
            <a:off x="5468042" y="1630790"/>
            <a:ext cx="280955" cy="61819"/>
            <a:chOff x="1329025" y="3438837"/>
            <a:chExt cx="395100" cy="109528"/>
          </a:xfrm>
        </p:grpSpPr>
        <p:sp>
          <p:nvSpPr>
            <p:cNvPr id="1449" name="Google Shape;1449;p46"/>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450" name="Google Shape;1450;p46"/>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451" name="Google Shape;1451;p46"/>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sp>
        <p:nvSpPr>
          <p:cNvPr id="1452" name="Google Shape;1452;p46"/>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4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8 </a:t>
            </a:r>
            <a:r>
              <a:rPr lang="en">
                <a:solidFill>
                  <a:srgbClr val="9FA6B2"/>
                </a:solidFill>
              </a:rPr>
              <a:t>(day 50)</a:t>
            </a:r>
            <a:endParaRPr>
              <a:solidFill>
                <a:srgbClr val="9FA6B2"/>
              </a:solidFill>
            </a:endParaRPr>
          </a:p>
        </p:txBody>
      </p:sp>
      <p:sp>
        <p:nvSpPr>
          <p:cNvPr id="1458" name="Google Shape;1458;p47"/>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Dermatology</a:t>
            </a:r>
            <a:r>
              <a:rPr lang="en">
                <a:solidFill>
                  <a:srgbClr val="858585"/>
                </a:solidFill>
              </a:rPr>
              <a:t>: GHVD responding well</a:t>
            </a:r>
            <a:endParaRPr u="sng">
              <a:solidFill>
                <a:srgbClr val="858585"/>
              </a:solidFill>
            </a:endParaRPr>
          </a:p>
          <a:p>
            <a:pPr indent="0" lvl="0" marL="0" rtl="0" algn="l">
              <a:spcBef>
                <a:spcPts val="1000"/>
              </a:spcBef>
              <a:spcAft>
                <a:spcPts val="0"/>
              </a:spcAft>
              <a:buNone/>
            </a:pPr>
            <a:r>
              <a:rPr lang="en" u="sng"/>
              <a:t>Heme/Onc clinic</a:t>
            </a:r>
            <a:r>
              <a:rPr lang="en"/>
              <a:t>: </a:t>
            </a:r>
            <a:endParaRPr/>
          </a:p>
          <a:p>
            <a:pPr indent="-311150" lvl="0" marL="457200" rtl="0" algn="l">
              <a:spcBef>
                <a:spcPts val="0"/>
              </a:spcBef>
              <a:spcAft>
                <a:spcPts val="0"/>
              </a:spcAft>
              <a:buSzPts val="1300"/>
              <a:buChar char="●"/>
            </a:pPr>
            <a:r>
              <a:rPr lang="en"/>
              <a:t>Doing well, start </a:t>
            </a:r>
            <a:r>
              <a:rPr b="1" lang="en"/>
              <a:t>tapering prednisone </a:t>
            </a:r>
            <a:r>
              <a:rPr lang="en"/>
              <a:t>by 10mg weekly</a:t>
            </a:r>
            <a:endParaRPr/>
          </a:p>
          <a:p>
            <a:pPr indent="-311150" lvl="0" marL="457200" rtl="0" algn="l">
              <a:spcBef>
                <a:spcPts val="0"/>
              </a:spcBef>
              <a:spcAft>
                <a:spcPts val="0"/>
              </a:spcAft>
              <a:buSzPts val="1300"/>
              <a:buChar char="●"/>
            </a:pPr>
            <a:r>
              <a:rPr lang="en"/>
              <a:t>Insurance approved </a:t>
            </a:r>
            <a:r>
              <a:rPr b="1" lang="en">
                <a:solidFill>
                  <a:srgbClr val="DF382C"/>
                </a:solidFill>
              </a:rPr>
              <a:t>Jakafi </a:t>
            </a:r>
            <a:r>
              <a:rPr lang="en"/>
              <a:t>(Ruxolitinib, tyrosine kinase inhibitor)</a:t>
            </a:r>
            <a:endParaRPr/>
          </a:p>
          <a:p>
            <a:pPr indent="0" lvl="0" marL="0" rtl="0" algn="l">
              <a:spcBef>
                <a:spcPts val="1000"/>
              </a:spcBef>
              <a:spcAft>
                <a:spcPts val="0"/>
              </a:spcAft>
              <a:buNone/>
            </a:pPr>
            <a:r>
              <a:t/>
            </a:r>
            <a:endParaRPr/>
          </a:p>
        </p:txBody>
      </p:sp>
      <p:sp>
        <p:nvSpPr>
          <p:cNvPr id="1459" name="Google Shape;1459;p47"/>
          <p:cNvSpPr/>
          <p:nvPr/>
        </p:nvSpPr>
        <p:spPr>
          <a:xfrm>
            <a:off x="5207950" y="3246025"/>
            <a:ext cx="2852400" cy="15531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100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Ruxolitinib </a:t>
            </a:r>
            <a:r>
              <a:rPr lang="en" sz="1300">
                <a:solidFill>
                  <a:srgbClr val="1A1A1A"/>
                </a:solidFill>
                <a:latin typeface="Open Sans"/>
                <a:ea typeface="Open Sans"/>
                <a:cs typeface="Open Sans"/>
                <a:sym typeface="Open Sans"/>
              </a:rPr>
              <a:t>(Jakafi)</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Fluconazole 200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Valacyclovir 500 BID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1460" name="Google Shape;1460;p47"/>
          <p:cNvPicPr preferRelativeResize="0"/>
          <p:nvPr/>
        </p:nvPicPr>
        <p:blipFill>
          <a:blip r:embed="rId3">
            <a:alphaModFix/>
          </a:blip>
          <a:stretch>
            <a:fillRect/>
          </a:stretch>
        </p:blipFill>
        <p:spPr>
          <a:xfrm>
            <a:off x="7715250" y="166350"/>
            <a:ext cx="1192825" cy="1192825"/>
          </a:xfrm>
          <a:prstGeom prst="rect">
            <a:avLst/>
          </a:prstGeom>
          <a:noFill/>
          <a:ln>
            <a:noFill/>
          </a:ln>
        </p:spPr>
      </p:pic>
      <p:grpSp>
        <p:nvGrpSpPr>
          <p:cNvPr id="1461" name="Google Shape;1461;p47"/>
          <p:cNvGrpSpPr/>
          <p:nvPr/>
        </p:nvGrpSpPr>
        <p:grpSpPr>
          <a:xfrm>
            <a:off x="4587000" y="1072614"/>
            <a:ext cx="4094300" cy="861172"/>
            <a:chOff x="3562350" y="909418"/>
            <a:chExt cx="4094300" cy="765282"/>
          </a:xfrm>
        </p:grpSpPr>
        <p:sp>
          <p:nvSpPr>
            <p:cNvPr id="1462" name="Google Shape;1462;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463" name="Google Shape;1463;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464" name="Google Shape;1464;p47"/>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5" name="Google Shape;1465;p47"/>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466" name="Google Shape;1466;p47"/>
          <p:cNvGrpSpPr/>
          <p:nvPr/>
        </p:nvGrpSpPr>
        <p:grpSpPr>
          <a:xfrm>
            <a:off x="4587000" y="1270007"/>
            <a:ext cx="4094300" cy="733899"/>
            <a:chOff x="3562350" y="909418"/>
            <a:chExt cx="4094300" cy="652180"/>
          </a:xfrm>
        </p:grpSpPr>
        <p:sp>
          <p:nvSpPr>
            <p:cNvPr id="1467" name="Google Shape;1467;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468" name="Google Shape;1468;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469" name="Google Shape;1469;p47"/>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0" name="Google Shape;1470;p47"/>
          <p:cNvGrpSpPr/>
          <p:nvPr/>
        </p:nvGrpSpPr>
        <p:grpSpPr>
          <a:xfrm>
            <a:off x="4587000" y="1654230"/>
            <a:ext cx="4094300" cy="384157"/>
            <a:chOff x="3562350" y="909418"/>
            <a:chExt cx="4094300" cy="341382"/>
          </a:xfrm>
        </p:grpSpPr>
        <p:sp>
          <p:nvSpPr>
            <p:cNvPr id="1471" name="Google Shape;1471;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472" name="Google Shape;1472;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473" name="Google Shape;1473;p47"/>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4" name="Google Shape;1474;p47"/>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475" name="Google Shape;1475;p47"/>
          <p:cNvGrpSpPr/>
          <p:nvPr/>
        </p:nvGrpSpPr>
        <p:grpSpPr>
          <a:xfrm>
            <a:off x="4587000" y="1849176"/>
            <a:ext cx="4094300" cy="384557"/>
            <a:chOff x="3562350" y="909418"/>
            <a:chExt cx="4094300" cy="341738"/>
          </a:xfrm>
        </p:grpSpPr>
        <p:sp>
          <p:nvSpPr>
            <p:cNvPr id="1476" name="Google Shape;1476;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477" name="Google Shape;1477;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478" name="Google Shape;1478;p47"/>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9" name="Google Shape;1479;p47"/>
          <p:cNvGrpSpPr/>
          <p:nvPr/>
        </p:nvGrpSpPr>
        <p:grpSpPr>
          <a:xfrm>
            <a:off x="4587000" y="717403"/>
            <a:ext cx="4094300" cy="545526"/>
            <a:chOff x="3562350" y="909418"/>
            <a:chExt cx="4094300" cy="484782"/>
          </a:xfrm>
        </p:grpSpPr>
        <p:sp>
          <p:nvSpPr>
            <p:cNvPr id="1480" name="Google Shape;1480;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481" name="Google Shape;1481;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482" name="Google Shape;1482;p47"/>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83" name="Google Shape;1483;p47"/>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484" name="Google Shape;1484;p47"/>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485" name="Google Shape;1485;p47"/>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486" name="Google Shape;1486;p47"/>
          <p:cNvGrpSpPr/>
          <p:nvPr/>
        </p:nvGrpSpPr>
        <p:grpSpPr>
          <a:xfrm>
            <a:off x="4587000" y="2036257"/>
            <a:ext cx="4094300" cy="411163"/>
            <a:chOff x="3562350" y="909418"/>
            <a:chExt cx="4094300" cy="365381"/>
          </a:xfrm>
        </p:grpSpPr>
        <p:sp>
          <p:nvSpPr>
            <p:cNvPr id="1487" name="Google Shape;1487;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488" name="Google Shape;1488;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489" name="Google Shape;1489;p47"/>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0" name="Google Shape;1490;p47"/>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491" name="Google Shape;1491;p47"/>
          <p:cNvGrpSpPr/>
          <p:nvPr/>
        </p:nvGrpSpPr>
        <p:grpSpPr>
          <a:xfrm>
            <a:off x="4587000" y="2234618"/>
            <a:ext cx="4094300" cy="597601"/>
            <a:chOff x="3562350" y="909418"/>
            <a:chExt cx="4094300" cy="531060"/>
          </a:xfrm>
        </p:grpSpPr>
        <p:sp>
          <p:nvSpPr>
            <p:cNvPr id="1492" name="Google Shape;1492;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493" name="Google Shape;1493;p47"/>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494" name="Google Shape;1494;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495" name="Google Shape;1495;p47"/>
            <p:cNvSpPr/>
            <p:nvPr/>
          </p:nvSpPr>
          <p:spPr>
            <a:xfrm>
              <a:off x="4517125" y="1086112"/>
              <a:ext cx="133500" cy="1725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96" name="Google Shape;1496;p47"/>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497" name="Google Shape;1497;p47"/>
          <p:cNvGrpSpPr/>
          <p:nvPr/>
        </p:nvGrpSpPr>
        <p:grpSpPr>
          <a:xfrm>
            <a:off x="4587000" y="2418916"/>
            <a:ext cx="4094300" cy="508047"/>
            <a:chOff x="3562350" y="909418"/>
            <a:chExt cx="4094300" cy="451477"/>
          </a:xfrm>
        </p:grpSpPr>
        <p:sp>
          <p:nvSpPr>
            <p:cNvPr id="1498" name="Google Shape;1498;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499" name="Google Shape;1499;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500" name="Google Shape;1500;p47"/>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1" name="Google Shape;1501;p47"/>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502" name="Google Shape;1502;p47"/>
          <p:cNvGrpSpPr/>
          <p:nvPr/>
        </p:nvGrpSpPr>
        <p:grpSpPr>
          <a:xfrm>
            <a:off x="4587000" y="2723716"/>
            <a:ext cx="4094300" cy="374395"/>
            <a:chOff x="3562350" y="909418"/>
            <a:chExt cx="4094300" cy="332707"/>
          </a:xfrm>
        </p:grpSpPr>
        <p:sp>
          <p:nvSpPr>
            <p:cNvPr id="1503" name="Google Shape;1503;p47"/>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504" name="Google Shape;1504;p47"/>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cxnSp>
          <p:nvCxnSpPr>
            <p:cNvPr id="1505" name="Google Shape;1505;p47"/>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506" name="Google Shape;1506;p47"/>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507" name="Google Shape;1507;p47"/>
          <p:cNvGrpSpPr/>
          <p:nvPr/>
        </p:nvGrpSpPr>
        <p:grpSpPr>
          <a:xfrm rot="-1800283">
            <a:off x="5468042" y="1109715"/>
            <a:ext cx="280955" cy="61819"/>
            <a:chOff x="1329025" y="3438837"/>
            <a:chExt cx="395100" cy="109528"/>
          </a:xfrm>
        </p:grpSpPr>
        <p:sp>
          <p:nvSpPr>
            <p:cNvPr id="1508" name="Google Shape;1508;p47"/>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509" name="Google Shape;1509;p47"/>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510" name="Google Shape;1510;p47"/>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511" name="Google Shape;1511;p47"/>
          <p:cNvGrpSpPr/>
          <p:nvPr/>
        </p:nvGrpSpPr>
        <p:grpSpPr>
          <a:xfrm rot="-1800283">
            <a:off x="5468042" y="1630790"/>
            <a:ext cx="280955" cy="61819"/>
            <a:chOff x="1329025" y="3438837"/>
            <a:chExt cx="395100" cy="109528"/>
          </a:xfrm>
        </p:grpSpPr>
        <p:sp>
          <p:nvSpPr>
            <p:cNvPr id="1512" name="Google Shape;1512;p47"/>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513" name="Google Shape;1513;p47"/>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514" name="Google Shape;1514;p47"/>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sp>
        <p:nvSpPr>
          <p:cNvPr id="1515" name="Google Shape;1515;p47"/>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sp>
        <p:nvSpPr>
          <p:cNvPr id="1520" name="Google Shape;1520;p4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8 </a:t>
            </a:r>
            <a:r>
              <a:rPr lang="en">
                <a:solidFill>
                  <a:srgbClr val="9FA6B2"/>
                </a:solidFill>
              </a:rPr>
              <a:t>(day 50)</a:t>
            </a:r>
            <a:endParaRPr>
              <a:solidFill>
                <a:srgbClr val="9FA6B2"/>
              </a:solidFill>
            </a:endParaRPr>
          </a:p>
        </p:txBody>
      </p:sp>
      <p:sp>
        <p:nvSpPr>
          <p:cNvPr id="1521" name="Google Shape;1521;p48"/>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Dermatology</a:t>
            </a:r>
            <a:r>
              <a:rPr lang="en">
                <a:solidFill>
                  <a:srgbClr val="858585"/>
                </a:solidFill>
              </a:rPr>
              <a:t>: GHVD responding well</a:t>
            </a:r>
            <a:endParaRPr u="sng">
              <a:solidFill>
                <a:srgbClr val="858585"/>
              </a:solidFill>
            </a:endParaRPr>
          </a:p>
          <a:p>
            <a:pPr indent="0" lvl="0" marL="0" rtl="0" algn="l">
              <a:spcBef>
                <a:spcPts val="1000"/>
              </a:spcBef>
              <a:spcAft>
                <a:spcPts val="0"/>
              </a:spcAft>
              <a:buNone/>
            </a:pPr>
            <a:r>
              <a:rPr lang="en" u="sng"/>
              <a:t>Heme/Onc clinic</a:t>
            </a:r>
            <a:r>
              <a:rPr lang="en"/>
              <a:t>: </a:t>
            </a:r>
            <a:endParaRPr/>
          </a:p>
          <a:p>
            <a:pPr indent="-311150" lvl="0" marL="457200" rtl="0" algn="l">
              <a:spcBef>
                <a:spcPts val="0"/>
              </a:spcBef>
              <a:spcAft>
                <a:spcPts val="0"/>
              </a:spcAft>
              <a:buSzPts val="1300"/>
              <a:buChar char="●"/>
            </a:pPr>
            <a:r>
              <a:rPr lang="en"/>
              <a:t>Doing well, start </a:t>
            </a:r>
            <a:r>
              <a:rPr b="1" lang="en"/>
              <a:t>tapering prednisone </a:t>
            </a:r>
            <a:r>
              <a:rPr lang="en"/>
              <a:t>by 10mg weekly</a:t>
            </a:r>
            <a:endParaRPr/>
          </a:p>
          <a:p>
            <a:pPr indent="-311150" lvl="0" marL="457200" rtl="0" algn="l">
              <a:spcBef>
                <a:spcPts val="0"/>
              </a:spcBef>
              <a:spcAft>
                <a:spcPts val="0"/>
              </a:spcAft>
              <a:buSzPts val="1300"/>
              <a:buChar char="●"/>
            </a:pPr>
            <a:r>
              <a:rPr lang="en"/>
              <a:t>Insurance approved </a:t>
            </a:r>
            <a:r>
              <a:rPr b="1" lang="en"/>
              <a:t>Jakafi </a:t>
            </a:r>
            <a:r>
              <a:rPr lang="en"/>
              <a:t>(Ruxolitinib, tyrosine kinase inhibitor)</a:t>
            </a:r>
            <a:endParaRPr/>
          </a:p>
          <a:p>
            <a:pPr indent="-311150" lvl="0" marL="457200" rtl="0" algn="l">
              <a:spcBef>
                <a:spcPts val="0"/>
              </a:spcBef>
              <a:spcAft>
                <a:spcPts val="0"/>
              </a:spcAft>
              <a:buSzPts val="1300"/>
              <a:buChar char="●"/>
            </a:pPr>
            <a:r>
              <a:rPr b="1" lang="en"/>
              <a:t>Posaconazole </a:t>
            </a:r>
            <a:r>
              <a:rPr lang="en"/>
              <a:t>approved (for PPx)</a:t>
            </a:r>
            <a:endParaRPr/>
          </a:p>
          <a:p>
            <a:pPr indent="0" lvl="0" marL="0" rtl="0" algn="l">
              <a:spcBef>
                <a:spcPts val="1000"/>
              </a:spcBef>
              <a:spcAft>
                <a:spcPts val="0"/>
              </a:spcAft>
              <a:buNone/>
            </a:pPr>
            <a:r>
              <a:t/>
            </a:r>
            <a:endParaRPr/>
          </a:p>
        </p:txBody>
      </p:sp>
      <p:grpSp>
        <p:nvGrpSpPr>
          <p:cNvPr id="1522" name="Google Shape;1522;p48"/>
          <p:cNvGrpSpPr/>
          <p:nvPr/>
        </p:nvGrpSpPr>
        <p:grpSpPr>
          <a:xfrm>
            <a:off x="4587000" y="1072614"/>
            <a:ext cx="4094300" cy="861172"/>
            <a:chOff x="3562350" y="909418"/>
            <a:chExt cx="4094300" cy="765282"/>
          </a:xfrm>
        </p:grpSpPr>
        <p:sp>
          <p:nvSpPr>
            <p:cNvPr id="1523" name="Google Shape;1523;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524" name="Google Shape;1524;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525" name="Google Shape;1525;p48"/>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26" name="Google Shape;1526;p48"/>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527" name="Google Shape;1527;p48"/>
          <p:cNvGrpSpPr/>
          <p:nvPr/>
        </p:nvGrpSpPr>
        <p:grpSpPr>
          <a:xfrm>
            <a:off x="4587000" y="1270007"/>
            <a:ext cx="4094300" cy="733899"/>
            <a:chOff x="3562350" y="909418"/>
            <a:chExt cx="4094300" cy="652180"/>
          </a:xfrm>
        </p:grpSpPr>
        <p:sp>
          <p:nvSpPr>
            <p:cNvPr id="1528" name="Google Shape;1528;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529" name="Google Shape;1529;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530" name="Google Shape;1530;p48"/>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1" name="Google Shape;1531;p48"/>
          <p:cNvGrpSpPr/>
          <p:nvPr/>
        </p:nvGrpSpPr>
        <p:grpSpPr>
          <a:xfrm>
            <a:off x="4587000" y="1654230"/>
            <a:ext cx="4094300" cy="384157"/>
            <a:chOff x="3562350" y="909418"/>
            <a:chExt cx="4094300" cy="341382"/>
          </a:xfrm>
        </p:grpSpPr>
        <p:sp>
          <p:nvSpPr>
            <p:cNvPr id="1532" name="Google Shape;1532;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B03D50"/>
                  </a:solidFill>
                  <a:latin typeface="Roboto"/>
                  <a:ea typeface="Roboto"/>
                  <a:cs typeface="Roboto"/>
                  <a:sym typeface="Roboto"/>
                </a:rPr>
                <a:t>Symptom onset</a:t>
              </a:r>
              <a:endParaRPr b="1" sz="1100">
                <a:solidFill>
                  <a:srgbClr val="B03D50"/>
                </a:solidFill>
                <a:latin typeface="Roboto"/>
                <a:ea typeface="Roboto"/>
                <a:cs typeface="Roboto"/>
                <a:sym typeface="Roboto"/>
              </a:endParaRPr>
            </a:p>
          </p:txBody>
        </p:sp>
        <p:sp>
          <p:nvSpPr>
            <p:cNvPr id="1533" name="Google Shape;1533;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534" name="Google Shape;1534;p48"/>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5" name="Google Shape;1535;p48"/>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536" name="Google Shape;1536;p48"/>
          <p:cNvGrpSpPr/>
          <p:nvPr/>
        </p:nvGrpSpPr>
        <p:grpSpPr>
          <a:xfrm>
            <a:off x="4587000" y="1849176"/>
            <a:ext cx="4094300" cy="384557"/>
            <a:chOff x="3562350" y="909418"/>
            <a:chExt cx="4094300" cy="341738"/>
          </a:xfrm>
        </p:grpSpPr>
        <p:sp>
          <p:nvSpPr>
            <p:cNvPr id="1537" name="Google Shape;1537;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538" name="Google Shape;1538;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539" name="Google Shape;1539;p48"/>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0" name="Google Shape;1540;p48"/>
          <p:cNvGrpSpPr/>
          <p:nvPr/>
        </p:nvGrpSpPr>
        <p:grpSpPr>
          <a:xfrm>
            <a:off x="4587000" y="717403"/>
            <a:ext cx="4094300" cy="545526"/>
            <a:chOff x="3562350" y="909418"/>
            <a:chExt cx="4094300" cy="484782"/>
          </a:xfrm>
        </p:grpSpPr>
        <p:sp>
          <p:nvSpPr>
            <p:cNvPr id="1541" name="Google Shape;1541;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542" name="Google Shape;1542;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543" name="Google Shape;1543;p48"/>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44" name="Google Shape;1544;p48"/>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545" name="Google Shape;1545;p48"/>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546" name="Google Shape;1546;p48"/>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547" name="Google Shape;1547;p48"/>
          <p:cNvGrpSpPr/>
          <p:nvPr/>
        </p:nvGrpSpPr>
        <p:grpSpPr>
          <a:xfrm>
            <a:off x="4587000" y="2036257"/>
            <a:ext cx="4094300" cy="411163"/>
            <a:chOff x="3562350" y="909418"/>
            <a:chExt cx="4094300" cy="365381"/>
          </a:xfrm>
        </p:grpSpPr>
        <p:sp>
          <p:nvSpPr>
            <p:cNvPr id="1548" name="Google Shape;1548;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549" name="Google Shape;1549;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550" name="Google Shape;1550;p48"/>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51" name="Google Shape;1551;p48"/>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552" name="Google Shape;1552;p48"/>
          <p:cNvGrpSpPr/>
          <p:nvPr/>
        </p:nvGrpSpPr>
        <p:grpSpPr>
          <a:xfrm>
            <a:off x="4587000" y="2234618"/>
            <a:ext cx="4094300" cy="597601"/>
            <a:chOff x="3562350" y="909418"/>
            <a:chExt cx="4094300" cy="531060"/>
          </a:xfrm>
        </p:grpSpPr>
        <p:sp>
          <p:nvSpPr>
            <p:cNvPr id="1553" name="Google Shape;1553;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554" name="Google Shape;1554;p48"/>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555" name="Google Shape;1555;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556" name="Google Shape;1556;p48"/>
            <p:cNvSpPr/>
            <p:nvPr/>
          </p:nvSpPr>
          <p:spPr>
            <a:xfrm>
              <a:off x="4517125" y="1086111"/>
              <a:ext cx="133500" cy="1593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57" name="Google Shape;1557;p48"/>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558" name="Google Shape;1558;p48"/>
          <p:cNvGrpSpPr/>
          <p:nvPr/>
        </p:nvGrpSpPr>
        <p:grpSpPr>
          <a:xfrm>
            <a:off x="4587000" y="2418916"/>
            <a:ext cx="4094300" cy="500277"/>
            <a:chOff x="3562350" y="909418"/>
            <a:chExt cx="4094300" cy="444572"/>
          </a:xfrm>
        </p:grpSpPr>
        <p:sp>
          <p:nvSpPr>
            <p:cNvPr id="1559" name="Google Shape;1559;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560" name="Google Shape;1560;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561" name="Google Shape;1561;p48"/>
            <p:cNvSpPr/>
            <p:nvPr/>
          </p:nvSpPr>
          <p:spPr>
            <a:xfrm>
              <a:off x="4517125" y="1086090"/>
              <a:ext cx="133500" cy="2679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4A44D"/>
                </a:solidFill>
              </a:endParaRPr>
            </a:p>
          </p:txBody>
        </p:sp>
        <p:cxnSp>
          <p:nvCxnSpPr>
            <p:cNvPr id="1562" name="Google Shape;1562;p48"/>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563" name="Google Shape;1563;p48"/>
          <p:cNvGrpSpPr/>
          <p:nvPr/>
        </p:nvGrpSpPr>
        <p:grpSpPr>
          <a:xfrm>
            <a:off x="4587000" y="2723716"/>
            <a:ext cx="4094300" cy="593171"/>
            <a:chOff x="3562350" y="909418"/>
            <a:chExt cx="4094300" cy="527123"/>
          </a:xfrm>
        </p:grpSpPr>
        <p:sp>
          <p:nvSpPr>
            <p:cNvPr id="1564" name="Google Shape;1564;p4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565" name="Google Shape;1565;p48"/>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566" name="Google Shape;1566;p4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cxnSp>
          <p:nvCxnSpPr>
            <p:cNvPr id="1567" name="Google Shape;1567;p48"/>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568" name="Google Shape;1568;p48"/>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569" name="Google Shape;1569;p48"/>
          <p:cNvGrpSpPr/>
          <p:nvPr/>
        </p:nvGrpSpPr>
        <p:grpSpPr>
          <a:xfrm rot="-1800283">
            <a:off x="5468042" y="1109715"/>
            <a:ext cx="280955" cy="61819"/>
            <a:chOff x="1329025" y="3438837"/>
            <a:chExt cx="395100" cy="109528"/>
          </a:xfrm>
        </p:grpSpPr>
        <p:sp>
          <p:nvSpPr>
            <p:cNvPr id="1570" name="Google Shape;1570;p48"/>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571" name="Google Shape;1571;p48"/>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572" name="Google Shape;1572;p48"/>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573" name="Google Shape;1573;p48"/>
          <p:cNvGrpSpPr/>
          <p:nvPr/>
        </p:nvGrpSpPr>
        <p:grpSpPr>
          <a:xfrm rot="-1800283">
            <a:off x="5468042" y="1630790"/>
            <a:ext cx="280955" cy="61819"/>
            <a:chOff x="1329025" y="3438837"/>
            <a:chExt cx="395100" cy="109528"/>
          </a:xfrm>
        </p:grpSpPr>
        <p:sp>
          <p:nvSpPr>
            <p:cNvPr id="1574" name="Google Shape;1574;p48"/>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575" name="Google Shape;1575;p48"/>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576" name="Google Shape;1576;p48"/>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sp>
        <p:nvSpPr>
          <p:cNvPr id="1577" name="Google Shape;1577;p48"/>
          <p:cNvSpPr/>
          <p:nvPr/>
        </p:nvSpPr>
        <p:spPr>
          <a:xfrm>
            <a:off x="5207950" y="3246025"/>
            <a:ext cx="2852400" cy="15531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100 </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Ruxolitinib </a:t>
            </a:r>
            <a:r>
              <a:rPr lang="en" sz="1300">
                <a:solidFill>
                  <a:srgbClr val="1A1A1A"/>
                </a:solidFill>
                <a:latin typeface="Open Sans"/>
                <a:ea typeface="Open Sans"/>
                <a:cs typeface="Open Sans"/>
                <a:sym typeface="Open Sans"/>
              </a:rPr>
              <a:t>(Jakafi)</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Posaconazole</a:t>
            </a:r>
            <a:r>
              <a:rPr lang="en" sz="1300">
                <a:solidFill>
                  <a:srgbClr val="1A1A1A"/>
                </a:solidFill>
                <a:latin typeface="Open Sans"/>
                <a:ea typeface="Open Sans"/>
                <a:cs typeface="Open Sans"/>
                <a:sym typeface="Open Sans"/>
              </a:rPr>
              <a:t> 3</a:t>
            </a:r>
            <a:r>
              <a:rPr lang="en" sz="1300">
                <a:solidFill>
                  <a:srgbClr val="1A1A1A"/>
                </a:solidFill>
                <a:latin typeface="Open Sans"/>
                <a:ea typeface="Open Sans"/>
                <a:cs typeface="Open Sans"/>
                <a:sym typeface="Open Sans"/>
              </a:rPr>
              <a:t>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Valacyclovir 500 BID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1578" name="Google Shape;1578;p48"/>
          <p:cNvPicPr preferRelativeResize="0"/>
          <p:nvPr/>
        </p:nvPicPr>
        <p:blipFill>
          <a:blip r:embed="rId3">
            <a:alphaModFix/>
          </a:blip>
          <a:stretch>
            <a:fillRect/>
          </a:stretch>
        </p:blipFill>
        <p:spPr>
          <a:xfrm>
            <a:off x="7715250" y="166350"/>
            <a:ext cx="1192825" cy="1192825"/>
          </a:xfrm>
          <a:prstGeom prst="rect">
            <a:avLst/>
          </a:prstGeom>
          <a:noFill/>
          <a:ln>
            <a:noFill/>
          </a:ln>
        </p:spPr>
      </p:pic>
      <p:sp>
        <p:nvSpPr>
          <p:cNvPr id="1579" name="Google Shape;1579;p48"/>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sp>
        <p:nvSpPr>
          <p:cNvPr id="1584" name="Google Shape;1584;p4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10 </a:t>
            </a:r>
            <a:r>
              <a:rPr lang="en">
                <a:solidFill>
                  <a:srgbClr val="9FA6B2"/>
                </a:solidFill>
              </a:rPr>
              <a:t>(day 64)</a:t>
            </a:r>
            <a:endParaRPr>
              <a:solidFill>
                <a:srgbClr val="9FA6B2"/>
              </a:solidFill>
            </a:endParaRPr>
          </a:p>
        </p:txBody>
      </p:sp>
      <p:sp>
        <p:nvSpPr>
          <p:cNvPr id="1585" name="Google Shape;1585;p49"/>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Heme/Onc clinic</a:t>
            </a:r>
            <a:r>
              <a:rPr lang="en"/>
              <a:t>: Upper </a:t>
            </a:r>
            <a:r>
              <a:rPr b="1" lang="en"/>
              <a:t>lip lesion </a:t>
            </a:r>
            <a:r>
              <a:rPr b="1" lang="en">
                <a:solidFill>
                  <a:srgbClr val="DF382C"/>
                </a:solidFill>
              </a:rPr>
              <a:t>worsening</a:t>
            </a:r>
            <a:r>
              <a:rPr lang="en">
                <a:solidFill>
                  <a:srgbClr val="DF382C"/>
                </a:solidFill>
              </a:rPr>
              <a:t> </a:t>
            </a:r>
            <a:r>
              <a:rPr lang="en"/>
              <a:t>in past week. Now on pred 70 + Ruxolitinib</a:t>
            </a:r>
            <a:endParaRPr/>
          </a:p>
        </p:txBody>
      </p:sp>
      <p:pic>
        <p:nvPicPr>
          <p:cNvPr id="1586" name="Google Shape;1586;p49"/>
          <p:cNvPicPr preferRelativeResize="0"/>
          <p:nvPr/>
        </p:nvPicPr>
        <p:blipFill>
          <a:blip r:embed="rId3">
            <a:alphaModFix/>
          </a:blip>
          <a:stretch>
            <a:fillRect/>
          </a:stretch>
        </p:blipFill>
        <p:spPr>
          <a:xfrm>
            <a:off x="7700600" y="227176"/>
            <a:ext cx="1267550" cy="1267550"/>
          </a:xfrm>
          <a:prstGeom prst="rect">
            <a:avLst/>
          </a:prstGeom>
          <a:noFill/>
          <a:ln>
            <a:noFill/>
          </a:ln>
        </p:spPr>
      </p:pic>
      <p:pic>
        <p:nvPicPr>
          <p:cNvPr id="1587" name="Google Shape;1587;p49" title="W10_D64_lip.png"/>
          <p:cNvPicPr preferRelativeResize="0"/>
          <p:nvPr/>
        </p:nvPicPr>
        <p:blipFill>
          <a:blip r:embed="rId4">
            <a:alphaModFix/>
          </a:blip>
          <a:stretch>
            <a:fillRect/>
          </a:stretch>
        </p:blipFill>
        <p:spPr>
          <a:xfrm>
            <a:off x="768687" y="2418925"/>
            <a:ext cx="3695575" cy="2435500"/>
          </a:xfrm>
          <a:prstGeom prst="rect">
            <a:avLst/>
          </a:prstGeom>
          <a:noFill/>
          <a:ln>
            <a:noFill/>
          </a:ln>
        </p:spPr>
      </p:pic>
      <p:grpSp>
        <p:nvGrpSpPr>
          <p:cNvPr id="1588" name="Google Shape;1588;p49"/>
          <p:cNvGrpSpPr/>
          <p:nvPr/>
        </p:nvGrpSpPr>
        <p:grpSpPr>
          <a:xfrm>
            <a:off x="4587000" y="1072614"/>
            <a:ext cx="4094300" cy="861172"/>
            <a:chOff x="3562350" y="909418"/>
            <a:chExt cx="4094300" cy="765282"/>
          </a:xfrm>
        </p:grpSpPr>
        <p:sp>
          <p:nvSpPr>
            <p:cNvPr id="1589" name="Google Shape;1589;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590" name="Google Shape;1590;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591" name="Google Shape;1591;p49"/>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2" name="Google Shape;1592;p49"/>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593" name="Google Shape;1593;p49"/>
          <p:cNvGrpSpPr/>
          <p:nvPr/>
        </p:nvGrpSpPr>
        <p:grpSpPr>
          <a:xfrm>
            <a:off x="4587000" y="1270007"/>
            <a:ext cx="4094300" cy="733899"/>
            <a:chOff x="3562350" y="909418"/>
            <a:chExt cx="4094300" cy="652180"/>
          </a:xfrm>
        </p:grpSpPr>
        <p:sp>
          <p:nvSpPr>
            <p:cNvPr id="1594" name="Google Shape;1594;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595" name="Google Shape;1595;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596" name="Google Shape;1596;p49"/>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7" name="Google Shape;1597;p49"/>
          <p:cNvGrpSpPr/>
          <p:nvPr/>
        </p:nvGrpSpPr>
        <p:grpSpPr>
          <a:xfrm>
            <a:off x="4587000" y="1654230"/>
            <a:ext cx="4094300" cy="384157"/>
            <a:chOff x="3562350" y="909418"/>
            <a:chExt cx="4094300" cy="341382"/>
          </a:xfrm>
        </p:grpSpPr>
        <p:sp>
          <p:nvSpPr>
            <p:cNvPr id="1598" name="Google Shape;1598;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599" name="Google Shape;1599;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600" name="Google Shape;1600;p49"/>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01" name="Google Shape;1601;p49"/>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602" name="Google Shape;1602;p49"/>
          <p:cNvGrpSpPr/>
          <p:nvPr/>
        </p:nvGrpSpPr>
        <p:grpSpPr>
          <a:xfrm>
            <a:off x="4587000" y="1849176"/>
            <a:ext cx="4094300" cy="384557"/>
            <a:chOff x="3562350" y="909418"/>
            <a:chExt cx="4094300" cy="341738"/>
          </a:xfrm>
        </p:grpSpPr>
        <p:sp>
          <p:nvSpPr>
            <p:cNvPr id="1603" name="Google Shape;1603;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604" name="Google Shape;1604;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605" name="Google Shape;1605;p49"/>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6" name="Google Shape;1606;p49"/>
          <p:cNvGrpSpPr/>
          <p:nvPr/>
        </p:nvGrpSpPr>
        <p:grpSpPr>
          <a:xfrm>
            <a:off x="4587000" y="717403"/>
            <a:ext cx="4094300" cy="545526"/>
            <a:chOff x="3562350" y="909418"/>
            <a:chExt cx="4094300" cy="484782"/>
          </a:xfrm>
        </p:grpSpPr>
        <p:sp>
          <p:nvSpPr>
            <p:cNvPr id="1607" name="Google Shape;1607;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608" name="Google Shape;1608;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609" name="Google Shape;1609;p49"/>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0" name="Google Shape;1610;p49"/>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611" name="Google Shape;1611;p49"/>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612" name="Google Shape;1612;p49"/>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613" name="Google Shape;1613;p49"/>
          <p:cNvGrpSpPr/>
          <p:nvPr/>
        </p:nvGrpSpPr>
        <p:grpSpPr>
          <a:xfrm>
            <a:off x="4587000" y="2036257"/>
            <a:ext cx="4094300" cy="411163"/>
            <a:chOff x="3562350" y="909418"/>
            <a:chExt cx="4094300" cy="365381"/>
          </a:xfrm>
        </p:grpSpPr>
        <p:sp>
          <p:nvSpPr>
            <p:cNvPr id="1614" name="Google Shape;1614;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615" name="Google Shape;1615;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616" name="Google Shape;1616;p49"/>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17" name="Google Shape;1617;p49"/>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618" name="Google Shape;1618;p49"/>
          <p:cNvGrpSpPr/>
          <p:nvPr/>
        </p:nvGrpSpPr>
        <p:grpSpPr>
          <a:xfrm>
            <a:off x="4587000" y="2234618"/>
            <a:ext cx="4094300" cy="597601"/>
            <a:chOff x="3562350" y="909418"/>
            <a:chExt cx="4094300" cy="531060"/>
          </a:xfrm>
        </p:grpSpPr>
        <p:sp>
          <p:nvSpPr>
            <p:cNvPr id="1619" name="Google Shape;1619;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620" name="Google Shape;1620;p49"/>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621" name="Google Shape;1621;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622" name="Google Shape;1622;p49"/>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3" name="Google Shape;1623;p49"/>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624" name="Google Shape;1624;p49"/>
          <p:cNvGrpSpPr/>
          <p:nvPr/>
        </p:nvGrpSpPr>
        <p:grpSpPr>
          <a:xfrm>
            <a:off x="4587000" y="2418916"/>
            <a:ext cx="4094300" cy="508047"/>
            <a:chOff x="3562350" y="909418"/>
            <a:chExt cx="4094300" cy="451477"/>
          </a:xfrm>
        </p:grpSpPr>
        <p:sp>
          <p:nvSpPr>
            <p:cNvPr id="1625" name="Google Shape;1625;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626" name="Google Shape;1626;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627" name="Google Shape;1627;p49"/>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28" name="Google Shape;1628;p49"/>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629" name="Google Shape;1629;p49"/>
          <p:cNvGrpSpPr/>
          <p:nvPr/>
        </p:nvGrpSpPr>
        <p:grpSpPr>
          <a:xfrm>
            <a:off x="4587000" y="2723716"/>
            <a:ext cx="4094300" cy="593171"/>
            <a:chOff x="3562350" y="909418"/>
            <a:chExt cx="4094300" cy="527123"/>
          </a:xfrm>
        </p:grpSpPr>
        <p:sp>
          <p:nvSpPr>
            <p:cNvPr id="1630" name="Google Shape;1630;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Clinic: Started Jakafi</a:t>
              </a:r>
              <a:endParaRPr sz="1100">
                <a:solidFill>
                  <a:srgbClr val="858585"/>
                </a:solidFill>
                <a:latin typeface="Roboto"/>
                <a:ea typeface="Roboto"/>
                <a:cs typeface="Roboto"/>
                <a:sym typeface="Roboto"/>
              </a:endParaRPr>
            </a:p>
          </p:txBody>
        </p:sp>
        <p:sp>
          <p:nvSpPr>
            <p:cNvPr id="1631" name="Google Shape;1631;p49"/>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632" name="Google Shape;1632;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1633" name="Google Shape;1633;p49"/>
            <p:cNvSpPr/>
            <p:nvPr/>
          </p:nvSpPr>
          <p:spPr>
            <a:xfrm>
              <a:off x="4517125" y="1086091"/>
              <a:ext cx="133500" cy="2052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4" name="Google Shape;1634;p49"/>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635" name="Google Shape;1635;p49"/>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636" name="Google Shape;1636;p49"/>
          <p:cNvGrpSpPr/>
          <p:nvPr/>
        </p:nvGrpSpPr>
        <p:grpSpPr>
          <a:xfrm rot="-1800283">
            <a:off x="5468042" y="1109715"/>
            <a:ext cx="280955" cy="61819"/>
            <a:chOff x="1329025" y="3438837"/>
            <a:chExt cx="395100" cy="109528"/>
          </a:xfrm>
        </p:grpSpPr>
        <p:sp>
          <p:nvSpPr>
            <p:cNvPr id="1637" name="Google Shape;1637;p49"/>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638" name="Google Shape;1638;p49"/>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639" name="Google Shape;1639;p49"/>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640" name="Google Shape;1640;p49"/>
          <p:cNvGrpSpPr/>
          <p:nvPr/>
        </p:nvGrpSpPr>
        <p:grpSpPr>
          <a:xfrm rot="-1800283">
            <a:off x="5468042" y="1630790"/>
            <a:ext cx="280955" cy="61819"/>
            <a:chOff x="1329025" y="3438837"/>
            <a:chExt cx="395100" cy="109528"/>
          </a:xfrm>
        </p:grpSpPr>
        <p:sp>
          <p:nvSpPr>
            <p:cNvPr id="1641" name="Google Shape;1641;p49"/>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642" name="Google Shape;1642;p49"/>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643" name="Google Shape;1643;p49"/>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644" name="Google Shape;1644;p49"/>
          <p:cNvGrpSpPr/>
          <p:nvPr/>
        </p:nvGrpSpPr>
        <p:grpSpPr>
          <a:xfrm>
            <a:off x="4587000" y="2952316"/>
            <a:ext cx="4094300" cy="593171"/>
            <a:chOff x="3562350" y="909418"/>
            <a:chExt cx="4094300" cy="527123"/>
          </a:xfrm>
        </p:grpSpPr>
        <p:sp>
          <p:nvSpPr>
            <p:cNvPr id="1645" name="Google Shape;1645;p49"/>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646" name="Google Shape;1646;p49"/>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chemeClr val="lt1"/>
                </a:solidFill>
                <a:latin typeface="Roboto"/>
                <a:ea typeface="Roboto"/>
                <a:cs typeface="Roboto"/>
                <a:sym typeface="Roboto"/>
              </a:endParaRPr>
            </a:p>
          </p:txBody>
        </p:sp>
        <p:sp>
          <p:nvSpPr>
            <p:cNvPr id="1647" name="Google Shape;1647;p49"/>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10</a:t>
              </a:r>
              <a:endParaRPr sz="900">
                <a:solidFill>
                  <a:srgbClr val="858585"/>
                </a:solidFill>
                <a:latin typeface="Roboto"/>
                <a:ea typeface="Roboto"/>
                <a:cs typeface="Roboto"/>
                <a:sym typeface="Roboto"/>
              </a:endParaRPr>
            </a:p>
          </p:txBody>
        </p:sp>
        <p:cxnSp>
          <p:nvCxnSpPr>
            <p:cNvPr id="1648" name="Google Shape;1648;p49"/>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649" name="Google Shape;1649;p49"/>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5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10 </a:t>
            </a:r>
            <a:r>
              <a:rPr lang="en">
                <a:solidFill>
                  <a:srgbClr val="9FA6B2"/>
                </a:solidFill>
              </a:rPr>
              <a:t>(day 64)</a:t>
            </a:r>
            <a:endParaRPr>
              <a:solidFill>
                <a:srgbClr val="9FA6B2"/>
              </a:solidFill>
            </a:endParaRPr>
          </a:p>
        </p:txBody>
      </p:sp>
      <p:sp>
        <p:nvSpPr>
          <p:cNvPr id="1655" name="Google Shape;1655;p50"/>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Heme/Onc clinic</a:t>
            </a:r>
            <a:r>
              <a:rPr lang="en">
                <a:solidFill>
                  <a:srgbClr val="858585"/>
                </a:solidFill>
              </a:rPr>
              <a:t>: Upper </a:t>
            </a:r>
            <a:r>
              <a:rPr b="1" lang="en">
                <a:solidFill>
                  <a:srgbClr val="858585"/>
                </a:solidFill>
              </a:rPr>
              <a:t>lip lesion worsening</a:t>
            </a:r>
            <a:r>
              <a:rPr lang="en">
                <a:solidFill>
                  <a:srgbClr val="858585"/>
                </a:solidFill>
              </a:rPr>
              <a:t> in past week. Now on pred 70 + Ruxolitinib</a:t>
            </a:r>
            <a:endParaRPr>
              <a:solidFill>
                <a:srgbClr val="858585"/>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Derm</a:t>
            </a:r>
            <a:r>
              <a:rPr lang="en"/>
              <a:t>: Feels this is consistent with HSV, but wants to get ID’s input</a:t>
            </a:r>
            <a:endParaRPr/>
          </a:p>
        </p:txBody>
      </p:sp>
      <p:pic>
        <p:nvPicPr>
          <p:cNvPr id="1656" name="Google Shape;1656;p50" title="W10_D64_lip.png"/>
          <p:cNvPicPr preferRelativeResize="0"/>
          <p:nvPr/>
        </p:nvPicPr>
        <p:blipFill>
          <a:blip r:embed="rId3">
            <a:alphaModFix/>
          </a:blip>
          <a:stretch>
            <a:fillRect/>
          </a:stretch>
        </p:blipFill>
        <p:spPr>
          <a:xfrm>
            <a:off x="5953101" y="3307525"/>
            <a:ext cx="2656024" cy="1750425"/>
          </a:xfrm>
          <a:prstGeom prst="rect">
            <a:avLst/>
          </a:prstGeom>
          <a:noFill/>
          <a:ln>
            <a:noFill/>
          </a:ln>
        </p:spPr>
      </p:pic>
      <p:pic>
        <p:nvPicPr>
          <p:cNvPr id="1657" name="Google Shape;1657;p50"/>
          <p:cNvPicPr preferRelativeResize="0"/>
          <p:nvPr/>
        </p:nvPicPr>
        <p:blipFill>
          <a:blip r:embed="rId4">
            <a:alphaModFix/>
          </a:blip>
          <a:stretch>
            <a:fillRect/>
          </a:stretch>
        </p:blipFill>
        <p:spPr>
          <a:xfrm>
            <a:off x="7700600" y="227176"/>
            <a:ext cx="1267550" cy="1267550"/>
          </a:xfrm>
          <a:prstGeom prst="rect">
            <a:avLst/>
          </a:prstGeom>
          <a:noFill/>
          <a:ln>
            <a:noFill/>
          </a:ln>
        </p:spPr>
      </p:pic>
      <p:grpSp>
        <p:nvGrpSpPr>
          <p:cNvPr id="1658" name="Google Shape;1658;p50"/>
          <p:cNvGrpSpPr/>
          <p:nvPr/>
        </p:nvGrpSpPr>
        <p:grpSpPr>
          <a:xfrm>
            <a:off x="4587000" y="1072614"/>
            <a:ext cx="4094300" cy="861172"/>
            <a:chOff x="3562350" y="909418"/>
            <a:chExt cx="4094300" cy="765282"/>
          </a:xfrm>
        </p:grpSpPr>
        <p:sp>
          <p:nvSpPr>
            <p:cNvPr id="1659" name="Google Shape;1659;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660" name="Google Shape;1660;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661" name="Google Shape;1661;p50"/>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62" name="Google Shape;1662;p5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663" name="Google Shape;1663;p50"/>
          <p:cNvGrpSpPr/>
          <p:nvPr/>
        </p:nvGrpSpPr>
        <p:grpSpPr>
          <a:xfrm>
            <a:off x="4587000" y="1270007"/>
            <a:ext cx="4094300" cy="733899"/>
            <a:chOff x="3562350" y="909418"/>
            <a:chExt cx="4094300" cy="652180"/>
          </a:xfrm>
        </p:grpSpPr>
        <p:sp>
          <p:nvSpPr>
            <p:cNvPr id="1664" name="Google Shape;1664;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665" name="Google Shape;1665;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666" name="Google Shape;1666;p50"/>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7" name="Google Shape;1667;p50"/>
          <p:cNvGrpSpPr/>
          <p:nvPr/>
        </p:nvGrpSpPr>
        <p:grpSpPr>
          <a:xfrm>
            <a:off x="4587000" y="1654230"/>
            <a:ext cx="4094300" cy="384157"/>
            <a:chOff x="3562350" y="909418"/>
            <a:chExt cx="4094300" cy="341382"/>
          </a:xfrm>
        </p:grpSpPr>
        <p:sp>
          <p:nvSpPr>
            <p:cNvPr id="1668" name="Google Shape;1668;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669" name="Google Shape;1669;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670" name="Google Shape;1670;p50"/>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71" name="Google Shape;1671;p5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672" name="Google Shape;1672;p50"/>
          <p:cNvGrpSpPr/>
          <p:nvPr/>
        </p:nvGrpSpPr>
        <p:grpSpPr>
          <a:xfrm>
            <a:off x="4587000" y="1849176"/>
            <a:ext cx="4094300" cy="384557"/>
            <a:chOff x="3562350" y="909418"/>
            <a:chExt cx="4094300" cy="341738"/>
          </a:xfrm>
        </p:grpSpPr>
        <p:sp>
          <p:nvSpPr>
            <p:cNvPr id="1673" name="Google Shape;1673;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674" name="Google Shape;1674;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675" name="Google Shape;1675;p50"/>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76" name="Google Shape;1676;p50"/>
          <p:cNvGrpSpPr/>
          <p:nvPr/>
        </p:nvGrpSpPr>
        <p:grpSpPr>
          <a:xfrm>
            <a:off x="4587000" y="717403"/>
            <a:ext cx="4094300" cy="545526"/>
            <a:chOff x="3562350" y="909418"/>
            <a:chExt cx="4094300" cy="484782"/>
          </a:xfrm>
        </p:grpSpPr>
        <p:sp>
          <p:nvSpPr>
            <p:cNvPr id="1677" name="Google Shape;1677;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678" name="Google Shape;1678;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679" name="Google Shape;1679;p50"/>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0" name="Google Shape;1680;p50"/>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681" name="Google Shape;1681;p50"/>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682" name="Google Shape;1682;p50"/>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683" name="Google Shape;1683;p50"/>
          <p:cNvGrpSpPr/>
          <p:nvPr/>
        </p:nvGrpSpPr>
        <p:grpSpPr>
          <a:xfrm>
            <a:off x="4587000" y="2036257"/>
            <a:ext cx="4094300" cy="411163"/>
            <a:chOff x="3562350" y="909418"/>
            <a:chExt cx="4094300" cy="365381"/>
          </a:xfrm>
        </p:grpSpPr>
        <p:sp>
          <p:nvSpPr>
            <p:cNvPr id="1684" name="Google Shape;1684;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685" name="Google Shape;1685;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686" name="Google Shape;1686;p50"/>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87" name="Google Shape;1687;p5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688" name="Google Shape;1688;p50"/>
          <p:cNvGrpSpPr/>
          <p:nvPr/>
        </p:nvGrpSpPr>
        <p:grpSpPr>
          <a:xfrm>
            <a:off x="4587000" y="2234618"/>
            <a:ext cx="4094300" cy="597601"/>
            <a:chOff x="3562350" y="909418"/>
            <a:chExt cx="4094300" cy="531060"/>
          </a:xfrm>
        </p:grpSpPr>
        <p:sp>
          <p:nvSpPr>
            <p:cNvPr id="1689" name="Google Shape;1689;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690" name="Google Shape;1690;p50"/>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691" name="Google Shape;1691;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692" name="Google Shape;1692;p50"/>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3" name="Google Shape;1693;p50"/>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694" name="Google Shape;1694;p50"/>
          <p:cNvGrpSpPr/>
          <p:nvPr/>
        </p:nvGrpSpPr>
        <p:grpSpPr>
          <a:xfrm>
            <a:off x="4587000" y="2418916"/>
            <a:ext cx="4094300" cy="508047"/>
            <a:chOff x="3562350" y="909418"/>
            <a:chExt cx="4094300" cy="451477"/>
          </a:xfrm>
        </p:grpSpPr>
        <p:sp>
          <p:nvSpPr>
            <p:cNvPr id="1695" name="Google Shape;1695;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696" name="Google Shape;1696;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697" name="Google Shape;1697;p50"/>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8" name="Google Shape;1698;p50"/>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699" name="Google Shape;1699;p50"/>
          <p:cNvGrpSpPr/>
          <p:nvPr/>
        </p:nvGrpSpPr>
        <p:grpSpPr>
          <a:xfrm>
            <a:off x="4587000" y="2723716"/>
            <a:ext cx="4094300" cy="593171"/>
            <a:chOff x="3562350" y="909418"/>
            <a:chExt cx="4094300" cy="527123"/>
          </a:xfrm>
        </p:grpSpPr>
        <p:sp>
          <p:nvSpPr>
            <p:cNvPr id="1700" name="Google Shape;1700;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Clinic: Started Jakafi</a:t>
              </a:r>
              <a:endParaRPr sz="1100">
                <a:solidFill>
                  <a:srgbClr val="858585"/>
                </a:solidFill>
                <a:latin typeface="Roboto"/>
                <a:ea typeface="Roboto"/>
                <a:cs typeface="Roboto"/>
                <a:sym typeface="Roboto"/>
              </a:endParaRPr>
            </a:p>
          </p:txBody>
        </p:sp>
        <p:sp>
          <p:nvSpPr>
            <p:cNvPr id="1701" name="Google Shape;1701;p50"/>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702" name="Google Shape;1702;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1703" name="Google Shape;1703;p50"/>
            <p:cNvSpPr/>
            <p:nvPr/>
          </p:nvSpPr>
          <p:spPr>
            <a:xfrm>
              <a:off x="4517125" y="1086091"/>
              <a:ext cx="133500" cy="2052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04" name="Google Shape;1704;p5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705" name="Google Shape;1705;p50"/>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706" name="Google Shape;1706;p50"/>
          <p:cNvGrpSpPr/>
          <p:nvPr/>
        </p:nvGrpSpPr>
        <p:grpSpPr>
          <a:xfrm rot="-1800283">
            <a:off x="5468042" y="1109715"/>
            <a:ext cx="280955" cy="61819"/>
            <a:chOff x="1329025" y="3438837"/>
            <a:chExt cx="395100" cy="109528"/>
          </a:xfrm>
        </p:grpSpPr>
        <p:sp>
          <p:nvSpPr>
            <p:cNvPr id="1707" name="Google Shape;1707;p50"/>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708" name="Google Shape;1708;p50"/>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709" name="Google Shape;1709;p50"/>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710" name="Google Shape;1710;p50"/>
          <p:cNvGrpSpPr/>
          <p:nvPr/>
        </p:nvGrpSpPr>
        <p:grpSpPr>
          <a:xfrm rot="-1800283">
            <a:off x="5468042" y="1630790"/>
            <a:ext cx="280955" cy="61819"/>
            <a:chOff x="1329025" y="3438837"/>
            <a:chExt cx="395100" cy="109528"/>
          </a:xfrm>
        </p:grpSpPr>
        <p:sp>
          <p:nvSpPr>
            <p:cNvPr id="1711" name="Google Shape;1711;p50"/>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712" name="Google Shape;1712;p50"/>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713" name="Google Shape;1713;p50"/>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714" name="Google Shape;1714;p50"/>
          <p:cNvGrpSpPr/>
          <p:nvPr/>
        </p:nvGrpSpPr>
        <p:grpSpPr>
          <a:xfrm>
            <a:off x="4587000" y="2952316"/>
            <a:ext cx="4094300" cy="593171"/>
            <a:chOff x="3562350" y="909418"/>
            <a:chExt cx="4094300" cy="527123"/>
          </a:xfrm>
        </p:grpSpPr>
        <p:sp>
          <p:nvSpPr>
            <p:cNvPr id="1715" name="Google Shape;1715;p5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716" name="Google Shape;1716;p50"/>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chemeClr val="lt1"/>
                </a:solidFill>
                <a:latin typeface="Roboto"/>
                <a:ea typeface="Roboto"/>
                <a:cs typeface="Roboto"/>
                <a:sym typeface="Roboto"/>
              </a:endParaRPr>
            </a:p>
          </p:txBody>
        </p:sp>
        <p:sp>
          <p:nvSpPr>
            <p:cNvPr id="1717" name="Google Shape;1717;p5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10</a:t>
              </a:r>
              <a:endParaRPr sz="900">
                <a:solidFill>
                  <a:srgbClr val="858585"/>
                </a:solidFill>
                <a:latin typeface="Roboto"/>
                <a:ea typeface="Roboto"/>
                <a:cs typeface="Roboto"/>
                <a:sym typeface="Roboto"/>
              </a:endParaRPr>
            </a:p>
          </p:txBody>
        </p:sp>
        <p:cxnSp>
          <p:nvCxnSpPr>
            <p:cNvPr id="1718" name="Google Shape;1718;p5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719" name="Google Shape;1719;p50"/>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51"/>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Heme/Onc clinic</a:t>
            </a:r>
            <a:r>
              <a:rPr lang="en">
                <a:solidFill>
                  <a:srgbClr val="858585"/>
                </a:solidFill>
              </a:rPr>
              <a:t>: Upper </a:t>
            </a:r>
            <a:r>
              <a:rPr b="1" lang="en">
                <a:solidFill>
                  <a:srgbClr val="858585"/>
                </a:solidFill>
              </a:rPr>
              <a:t>lip lesion worsening</a:t>
            </a:r>
            <a:r>
              <a:rPr lang="en">
                <a:solidFill>
                  <a:srgbClr val="858585"/>
                </a:solidFill>
              </a:rPr>
              <a:t> in past week. Now on pred 70 + Ruxolitinib</a:t>
            </a:r>
            <a:endParaRPr>
              <a:solidFill>
                <a:srgbClr val="858585"/>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Derm</a:t>
            </a:r>
            <a:r>
              <a:rPr lang="en"/>
              <a:t>: Feels this is consistent with HSV, but wants to get ID’s input</a:t>
            </a:r>
            <a:endParaRPr/>
          </a:p>
          <a:p>
            <a:pPr indent="-311150" lvl="0" marL="457200" rtl="0" algn="l">
              <a:spcBef>
                <a:spcPts val="0"/>
              </a:spcBef>
              <a:spcAft>
                <a:spcPts val="0"/>
              </a:spcAft>
              <a:buSzPts val="1300"/>
              <a:buChar char="●"/>
            </a:pPr>
            <a:r>
              <a:rPr lang="en"/>
              <a:t>Sends HSV &amp; VZV PCR</a:t>
            </a:r>
            <a:endParaRPr/>
          </a:p>
          <a:p>
            <a:pPr indent="-311150" lvl="0" marL="457200" rtl="0" algn="l">
              <a:spcBef>
                <a:spcPts val="0"/>
              </a:spcBef>
              <a:spcAft>
                <a:spcPts val="0"/>
              </a:spcAft>
              <a:buSzPts val="1300"/>
              <a:buChar char="●"/>
            </a:pPr>
            <a:r>
              <a:rPr lang="en"/>
              <a:t>Starts therapeutic valacyclovir (1g BID)</a:t>
            </a:r>
            <a:endParaRPr/>
          </a:p>
        </p:txBody>
      </p:sp>
      <p:pic>
        <p:nvPicPr>
          <p:cNvPr id="1725" name="Google Shape;1725;p51" title="W10_D64_lip.png"/>
          <p:cNvPicPr preferRelativeResize="0"/>
          <p:nvPr/>
        </p:nvPicPr>
        <p:blipFill>
          <a:blip r:embed="rId3">
            <a:alphaModFix/>
          </a:blip>
          <a:stretch>
            <a:fillRect/>
          </a:stretch>
        </p:blipFill>
        <p:spPr>
          <a:xfrm>
            <a:off x="5953101" y="3307525"/>
            <a:ext cx="2656024" cy="1750425"/>
          </a:xfrm>
          <a:prstGeom prst="rect">
            <a:avLst/>
          </a:prstGeom>
          <a:noFill/>
          <a:ln>
            <a:noFill/>
          </a:ln>
        </p:spPr>
      </p:pic>
      <p:sp>
        <p:nvSpPr>
          <p:cNvPr id="1726" name="Google Shape;1726;p5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10 </a:t>
            </a:r>
            <a:r>
              <a:rPr lang="en">
                <a:solidFill>
                  <a:srgbClr val="9FA6B2"/>
                </a:solidFill>
              </a:rPr>
              <a:t>(day 64)</a:t>
            </a:r>
            <a:endParaRPr>
              <a:solidFill>
                <a:srgbClr val="9FA6B2"/>
              </a:solidFill>
            </a:endParaRPr>
          </a:p>
        </p:txBody>
      </p:sp>
      <p:grpSp>
        <p:nvGrpSpPr>
          <p:cNvPr id="1727" name="Google Shape;1727;p51"/>
          <p:cNvGrpSpPr/>
          <p:nvPr/>
        </p:nvGrpSpPr>
        <p:grpSpPr>
          <a:xfrm>
            <a:off x="4587000" y="1072614"/>
            <a:ext cx="4094300" cy="861172"/>
            <a:chOff x="3562350" y="909418"/>
            <a:chExt cx="4094300" cy="765282"/>
          </a:xfrm>
        </p:grpSpPr>
        <p:sp>
          <p:nvSpPr>
            <p:cNvPr id="1728" name="Google Shape;1728;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729" name="Google Shape;1729;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730" name="Google Shape;1730;p51"/>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1" name="Google Shape;1731;p5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732" name="Google Shape;1732;p51"/>
          <p:cNvGrpSpPr/>
          <p:nvPr/>
        </p:nvGrpSpPr>
        <p:grpSpPr>
          <a:xfrm>
            <a:off x="4587000" y="1270007"/>
            <a:ext cx="4094300" cy="733899"/>
            <a:chOff x="3562350" y="909418"/>
            <a:chExt cx="4094300" cy="652180"/>
          </a:xfrm>
        </p:grpSpPr>
        <p:sp>
          <p:nvSpPr>
            <p:cNvPr id="1733" name="Google Shape;1733;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734" name="Google Shape;1734;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735" name="Google Shape;1735;p51"/>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36" name="Google Shape;1736;p51"/>
          <p:cNvGrpSpPr/>
          <p:nvPr/>
        </p:nvGrpSpPr>
        <p:grpSpPr>
          <a:xfrm>
            <a:off x="4587000" y="1654230"/>
            <a:ext cx="4094300" cy="384157"/>
            <a:chOff x="3562350" y="909418"/>
            <a:chExt cx="4094300" cy="341382"/>
          </a:xfrm>
        </p:grpSpPr>
        <p:sp>
          <p:nvSpPr>
            <p:cNvPr id="1737" name="Google Shape;1737;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738" name="Google Shape;1738;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739" name="Google Shape;1739;p51"/>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0" name="Google Shape;1740;p5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741" name="Google Shape;1741;p51"/>
          <p:cNvGrpSpPr/>
          <p:nvPr/>
        </p:nvGrpSpPr>
        <p:grpSpPr>
          <a:xfrm>
            <a:off x="4587000" y="1849176"/>
            <a:ext cx="4094300" cy="384557"/>
            <a:chOff x="3562350" y="909418"/>
            <a:chExt cx="4094300" cy="341738"/>
          </a:xfrm>
        </p:grpSpPr>
        <p:sp>
          <p:nvSpPr>
            <p:cNvPr id="1742" name="Google Shape;1742;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743" name="Google Shape;1743;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744" name="Google Shape;1744;p51"/>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5" name="Google Shape;1745;p51"/>
          <p:cNvGrpSpPr/>
          <p:nvPr/>
        </p:nvGrpSpPr>
        <p:grpSpPr>
          <a:xfrm>
            <a:off x="4587000" y="717403"/>
            <a:ext cx="4094300" cy="545526"/>
            <a:chOff x="3562350" y="909418"/>
            <a:chExt cx="4094300" cy="484782"/>
          </a:xfrm>
        </p:grpSpPr>
        <p:sp>
          <p:nvSpPr>
            <p:cNvPr id="1746" name="Google Shape;1746;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747" name="Google Shape;1747;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748" name="Google Shape;1748;p51"/>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9" name="Google Shape;1749;p51"/>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750" name="Google Shape;1750;p51"/>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751" name="Google Shape;1751;p51"/>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752" name="Google Shape;1752;p51"/>
          <p:cNvGrpSpPr/>
          <p:nvPr/>
        </p:nvGrpSpPr>
        <p:grpSpPr>
          <a:xfrm>
            <a:off x="4587000" y="2036257"/>
            <a:ext cx="4094300" cy="411163"/>
            <a:chOff x="3562350" y="909418"/>
            <a:chExt cx="4094300" cy="365381"/>
          </a:xfrm>
        </p:grpSpPr>
        <p:sp>
          <p:nvSpPr>
            <p:cNvPr id="1753" name="Google Shape;1753;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754" name="Google Shape;1754;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755" name="Google Shape;1755;p51"/>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6" name="Google Shape;1756;p51"/>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1757" name="Google Shape;1757;p51"/>
          <p:cNvGrpSpPr/>
          <p:nvPr/>
        </p:nvGrpSpPr>
        <p:grpSpPr>
          <a:xfrm>
            <a:off x="4587000" y="2234618"/>
            <a:ext cx="4094300" cy="597601"/>
            <a:chOff x="3562350" y="909418"/>
            <a:chExt cx="4094300" cy="531060"/>
          </a:xfrm>
        </p:grpSpPr>
        <p:sp>
          <p:nvSpPr>
            <p:cNvPr id="1758" name="Google Shape;1758;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1759" name="Google Shape;1759;p51"/>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760" name="Google Shape;1760;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1761" name="Google Shape;1761;p51"/>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2" name="Google Shape;1762;p5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763" name="Google Shape;1763;p51"/>
          <p:cNvGrpSpPr/>
          <p:nvPr/>
        </p:nvGrpSpPr>
        <p:grpSpPr>
          <a:xfrm>
            <a:off x="4587000" y="2418916"/>
            <a:ext cx="4094300" cy="508047"/>
            <a:chOff x="3562350" y="909418"/>
            <a:chExt cx="4094300" cy="451477"/>
          </a:xfrm>
        </p:grpSpPr>
        <p:sp>
          <p:nvSpPr>
            <p:cNvPr id="1764" name="Google Shape;1764;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1765" name="Google Shape;1765;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1766" name="Google Shape;1766;p51"/>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7" name="Google Shape;1767;p5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768" name="Google Shape;1768;p51"/>
          <p:cNvGrpSpPr/>
          <p:nvPr/>
        </p:nvGrpSpPr>
        <p:grpSpPr>
          <a:xfrm>
            <a:off x="4587000" y="2723716"/>
            <a:ext cx="4094300" cy="593171"/>
            <a:chOff x="3562350" y="909418"/>
            <a:chExt cx="4094300" cy="527123"/>
          </a:xfrm>
        </p:grpSpPr>
        <p:sp>
          <p:nvSpPr>
            <p:cNvPr id="1769" name="Google Shape;1769;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Clinic: Started Jakafi</a:t>
              </a:r>
              <a:endParaRPr sz="1100">
                <a:solidFill>
                  <a:srgbClr val="858585"/>
                </a:solidFill>
                <a:latin typeface="Roboto"/>
                <a:ea typeface="Roboto"/>
                <a:cs typeface="Roboto"/>
                <a:sym typeface="Roboto"/>
              </a:endParaRPr>
            </a:p>
          </p:txBody>
        </p:sp>
        <p:sp>
          <p:nvSpPr>
            <p:cNvPr id="1770" name="Google Shape;1770;p51"/>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1771" name="Google Shape;1771;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1772" name="Google Shape;1772;p51"/>
            <p:cNvSpPr/>
            <p:nvPr/>
          </p:nvSpPr>
          <p:spPr>
            <a:xfrm>
              <a:off x="4517125" y="1086091"/>
              <a:ext cx="133500" cy="2052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3" name="Google Shape;1773;p51"/>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1774" name="Google Shape;1774;p51"/>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1775" name="Google Shape;1775;p51"/>
          <p:cNvGrpSpPr/>
          <p:nvPr/>
        </p:nvGrpSpPr>
        <p:grpSpPr>
          <a:xfrm rot="-1800283">
            <a:off x="5468042" y="1109715"/>
            <a:ext cx="280955" cy="61819"/>
            <a:chOff x="1329025" y="3438837"/>
            <a:chExt cx="395100" cy="109528"/>
          </a:xfrm>
        </p:grpSpPr>
        <p:sp>
          <p:nvSpPr>
            <p:cNvPr id="1776" name="Google Shape;1776;p51"/>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777" name="Google Shape;1777;p51"/>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778" name="Google Shape;1778;p51"/>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779" name="Google Shape;1779;p51"/>
          <p:cNvGrpSpPr/>
          <p:nvPr/>
        </p:nvGrpSpPr>
        <p:grpSpPr>
          <a:xfrm rot="-1800283">
            <a:off x="5468042" y="1630790"/>
            <a:ext cx="280955" cy="61819"/>
            <a:chOff x="1329025" y="3438837"/>
            <a:chExt cx="395100" cy="109528"/>
          </a:xfrm>
        </p:grpSpPr>
        <p:sp>
          <p:nvSpPr>
            <p:cNvPr id="1780" name="Google Shape;1780;p51"/>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781" name="Google Shape;1781;p51"/>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1782" name="Google Shape;1782;p51"/>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1783" name="Google Shape;1783;p51"/>
          <p:cNvGrpSpPr/>
          <p:nvPr/>
        </p:nvGrpSpPr>
        <p:grpSpPr>
          <a:xfrm>
            <a:off x="4587000" y="2952316"/>
            <a:ext cx="4094300" cy="593171"/>
            <a:chOff x="3562350" y="909418"/>
            <a:chExt cx="4094300" cy="527123"/>
          </a:xfrm>
        </p:grpSpPr>
        <p:sp>
          <p:nvSpPr>
            <p:cNvPr id="1784" name="Google Shape;1784;p5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1785" name="Google Shape;1785;p51"/>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chemeClr val="lt1"/>
                </a:solidFill>
                <a:latin typeface="Roboto"/>
                <a:ea typeface="Roboto"/>
                <a:cs typeface="Roboto"/>
                <a:sym typeface="Roboto"/>
              </a:endParaRPr>
            </a:p>
          </p:txBody>
        </p:sp>
        <p:sp>
          <p:nvSpPr>
            <p:cNvPr id="1786" name="Google Shape;1786;p5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10</a:t>
              </a:r>
              <a:endParaRPr sz="900">
                <a:solidFill>
                  <a:srgbClr val="858585"/>
                </a:solidFill>
                <a:latin typeface="Roboto"/>
                <a:ea typeface="Roboto"/>
                <a:cs typeface="Roboto"/>
                <a:sym typeface="Roboto"/>
              </a:endParaRPr>
            </a:p>
          </p:txBody>
        </p:sp>
        <p:cxnSp>
          <p:nvCxnSpPr>
            <p:cNvPr id="1787" name="Google Shape;1787;p51"/>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pic>
        <p:nvPicPr>
          <p:cNvPr id="1788" name="Google Shape;1788;p51"/>
          <p:cNvPicPr preferRelativeResize="0"/>
          <p:nvPr/>
        </p:nvPicPr>
        <p:blipFill>
          <a:blip r:embed="rId4">
            <a:alphaModFix/>
          </a:blip>
          <a:stretch>
            <a:fillRect/>
          </a:stretch>
        </p:blipFill>
        <p:spPr>
          <a:xfrm>
            <a:off x="7700600" y="227176"/>
            <a:ext cx="1267550" cy="1267550"/>
          </a:xfrm>
          <a:prstGeom prst="rect">
            <a:avLst/>
          </a:prstGeom>
          <a:noFill/>
          <a:ln>
            <a:noFill/>
          </a:ln>
        </p:spPr>
      </p:pic>
      <p:sp>
        <p:nvSpPr>
          <p:cNvPr id="1789" name="Google Shape;1789;p51"/>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3" name="Shape 1793"/>
        <p:cNvGrpSpPr/>
        <p:nvPr/>
      </p:nvGrpSpPr>
      <p:grpSpPr>
        <a:xfrm>
          <a:off x="0" y="0"/>
          <a:ext cx="0" cy="0"/>
          <a:chOff x="0" y="0"/>
          <a:chExt cx="0" cy="0"/>
        </a:xfrm>
      </p:grpSpPr>
      <p:sp>
        <p:nvSpPr>
          <p:cNvPr id="1794" name="Google Shape;1794;p5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Recap of pictures &amp; treatments (thus far)</a:t>
            </a:r>
            <a:endParaRPr/>
          </a:p>
        </p:txBody>
      </p:sp>
      <p:pic>
        <p:nvPicPr>
          <p:cNvPr id="1795" name="Google Shape;1795;p52"/>
          <p:cNvPicPr preferRelativeResize="0"/>
          <p:nvPr/>
        </p:nvPicPr>
        <p:blipFill>
          <a:blip r:embed="rId3">
            <a:alphaModFix/>
          </a:blip>
          <a:stretch>
            <a:fillRect/>
          </a:stretch>
        </p:blipFill>
        <p:spPr>
          <a:xfrm>
            <a:off x="3354450" y="1809750"/>
            <a:ext cx="2438400" cy="2438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HPI </a:t>
            </a:r>
            <a:r>
              <a:rPr lang="en">
                <a:solidFill>
                  <a:srgbClr val="858585"/>
                </a:solidFill>
              </a:rPr>
              <a:t>at time of consult</a:t>
            </a:r>
            <a:endParaRPr>
              <a:solidFill>
                <a:srgbClr val="858585"/>
              </a:solidFill>
            </a:endParaRPr>
          </a:p>
        </p:txBody>
      </p:sp>
      <p:sp>
        <p:nvSpPr>
          <p:cNvPr id="112" name="Google Shape;112;p17"/>
          <p:cNvSpPr txBox="1"/>
          <p:nvPr>
            <p:ph idx="1" type="body"/>
          </p:nvPr>
        </p:nvSpPr>
        <p:spPr>
          <a:xfrm>
            <a:off x="729450" y="1393075"/>
            <a:ext cx="7688700" cy="110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71 y/o M</a:t>
            </a:r>
            <a:r>
              <a:rPr lang="en"/>
              <a:t> with PMH including T-cell PLL s/p alloSCT (-14 mo ago) c/b cutaneous GVHD (currently on pred &amp; Jakafi) p/w </a:t>
            </a:r>
            <a:r>
              <a:rPr b="1" lang="en">
                <a:solidFill>
                  <a:srgbClr val="DC4C64"/>
                </a:solidFill>
              </a:rPr>
              <a:t>2 month history of… </a:t>
            </a:r>
            <a:endParaRPr/>
          </a:p>
        </p:txBody>
      </p:sp>
      <p:pic>
        <p:nvPicPr>
          <p:cNvPr id="113" name="Google Shape;113;p17" title="W10_D64_lip.png"/>
          <p:cNvPicPr preferRelativeResize="0"/>
          <p:nvPr/>
        </p:nvPicPr>
        <p:blipFill>
          <a:blip r:embed="rId3">
            <a:alphaModFix/>
          </a:blip>
          <a:stretch>
            <a:fillRect/>
          </a:stretch>
        </p:blipFill>
        <p:spPr>
          <a:xfrm>
            <a:off x="3883225" y="2023225"/>
            <a:ext cx="4610049" cy="3038150"/>
          </a:xfrm>
          <a:prstGeom prst="rect">
            <a:avLst/>
          </a:prstGeom>
          <a:noFill/>
          <a:ln>
            <a:noFill/>
          </a:ln>
        </p:spPr>
      </p:pic>
      <p:sp>
        <p:nvSpPr>
          <p:cNvPr id="114" name="Google Shape;114;p17"/>
          <p:cNvSpPr txBox="1"/>
          <p:nvPr/>
        </p:nvSpPr>
        <p:spPr>
          <a:xfrm>
            <a:off x="637050" y="2359400"/>
            <a:ext cx="3090900" cy="18420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Often, but not always painful</a:t>
            </a:r>
            <a:endParaRPr sz="1300">
              <a:solidFill>
                <a:schemeClr val="dk2"/>
              </a:solidFill>
              <a:latin typeface="Open Sans"/>
              <a:ea typeface="Open Sans"/>
              <a:cs typeface="Open Sans"/>
              <a:sym typeface="Open Sans"/>
            </a:endParaRPr>
          </a:p>
          <a:p>
            <a:pPr indent="-311150" lvl="0" marL="457200" rtl="0" algn="l">
              <a:spcBef>
                <a:spcPts val="100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Has not improved with PO meds </a:t>
            </a:r>
            <a:r>
              <a:rPr lang="en" sz="1300">
                <a:solidFill>
                  <a:srgbClr val="858585"/>
                </a:solidFill>
                <a:latin typeface="Open Sans"/>
                <a:ea typeface="Open Sans"/>
                <a:cs typeface="Open Sans"/>
                <a:sym typeface="Open Sans"/>
              </a:rPr>
              <a:t>(which is why we are seeing him!)</a:t>
            </a:r>
            <a:endParaRPr sz="1300">
              <a:solidFill>
                <a:srgbClr val="858585"/>
              </a:solidFill>
              <a:latin typeface="Open Sans"/>
              <a:ea typeface="Open Sans"/>
              <a:cs typeface="Open Sans"/>
              <a:sym typeface="Open Sans"/>
            </a:endParaRPr>
          </a:p>
          <a:p>
            <a:pPr indent="-311150" lvl="0" marL="457200" rtl="0" algn="l">
              <a:spcBef>
                <a:spcPts val="1000"/>
              </a:spcBef>
              <a:spcAft>
                <a:spcPts val="0"/>
              </a:spcAft>
              <a:buClr>
                <a:schemeClr val="dk2"/>
              </a:buClr>
              <a:buSzPts val="1300"/>
              <a:buFont typeface="Open Sans"/>
              <a:buChar char="●"/>
            </a:pPr>
            <a:r>
              <a:rPr lang="en" sz="1300">
                <a:solidFill>
                  <a:schemeClr val="dk2"/>
                </a:solidFill>
                <a:latin typeface="Open Sans"/>
                <a:ea typeface="Open Sans"/>
                <a:cs typeface="Open Sans"/>
                <a:sym typeface="Open Sans"/>
              </a:rPr>
              <a:t>No other painful spots elsewhere</a:t>
            </a:r>
            <a:endParaRPr sz="1300">
              <a:solidFill>
                <a:schemeClr val="dk2"/>
              </a:solidFill>
              <a:latin typeface="Open Sans"/>
              <a:ea typeface="Open Sans"/>
              <a:cs typeface="Open Sans"/>
              <a:sym typeface="Open Sans"/>
            </a:endParaRPr>
          </a:p>
          <a:p>
            <a:pPr indent="-311150" lvl="1" marL="914400" rtl="0" algn="l">
              <a:spcBef>
                <a:spcPts val="0"/>
              </a:spcBef>
              <a:spcAft>
                <a:spcPts val="1000"/>
              </a:spcAft>
              <a:buClr>
                <a:schemeClr val="dk2"/>
              </a:buClr>
              <a:buSzPts val="1300"/>
              <a:buFont typeface="Open Sans"/>
              <a:buChar char="○"/>
            </a:pPr>
            <a:r>
              <a:rPr lang="en" sz="1300">
                <a:solidFill>
                  <a:schemeClr val="dk2"/>
                </a:solidFill>
                <a:latin typeface="Open Sans"/>
                <a:ea typeface="Open Sans"/>
                <a:cs typeface="Open Sans"/>
                <a:sym typeface="Open Sans"/>
              </a:rPr>
              <a:t>Has had another rash…</a:t>
            </a:r>
            <a:endParaRPr sz="1300">
              <a:solidFill>
                <a:schemeClr val="dk2"/>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5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Day 3</a:t>
            </a:r>
            <a:endParaRPr/>
          </a:p>
        </p:txBody>
      </p:sp>
      <p:sp>
        <p:nvSpPr>
          <p:cNvPr id="1801" name="Google Shape;1801;p53"/>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02" name="Google Shape;1802;p53"/>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03" name="Google Shape;1803;p53"/>
          <p:cNvSpPr/>
          <p:nvPr/>
        </p:nvSpPr>
        <p:spPr>
          <a:xfrm>
            <a:off x="462150" y="4419600"/>
            <a:ext cx="228600" cy="18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04" name="Google Shape;1804;p53"/>
          <p:cNvSpPr/>
          <p:nvPr/>
        </p:nvSpPr>
        <p:spPr>
          <a:xfrm>
            <a:off x="462150" y="4419600"/>
            <a:ext cx="228600" cy="18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1805" name="Google Shape;1805;p53"/>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sp>
        <p:nvSpPr>
          <p:cNvPr id="1806" name="Google Shape;1806;p53"/>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pic>
        <p:nvPicPr>
          <p:cNvPr id="1807" name="Google Shape;1807;p53" title="W01_D03_lip.png"/>
          <p:cNvPicPr preferRelativeResize="0"/>
          <p:nvPr/>
        </p:nvPicPr>
        <p:blipFill>
          <a:blip r:embed="rId3">
            <a:alphaModFix/>
          </a:blip>
          <a:stretch>
            <a:fillRect/>
          </a:stretch>
        </p:blipFill>
        <p:spPr>
          <a:xfrm>
            <a:off x="2739927" y="632853"/>
            <a:ext cx="3774300" cy="4354522"/>
          </a:xfrm>
          <a:prstGeom prst="rect">
            <a:avLst/>
          </a:prstGeom>
          <a:noFill/>
          <a:ln>
            <a:noFill/>
          </a:ln>
        </p:spPr>
      </p:pic>
      <p:sp>
        <p:nvSpPr>
          <p:cNvPr id="1808" name="Google Shape;1808;p53"/>
          <p:cNvSpPr/>
          <p:nvPr/>
        </p:nvSpPr>
        <p:spPr>
          <a:xfrm>
            <a:off x="462150" y="4339975"/>
            <a:ext cx="2286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09" name="Google Shape;1809;p53"/>
          <p:cNvSpPr/>
          <p:nvPr/>
        </p:nvSpPr>
        <p:spPr>
          <a:xfrm>
            <a:off x="462150" y="4531875"/>
            <a:ext cx="2286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10" name="Google Shape;1810;p53"/>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cxnSp>
        <p:nvCxnSpPr>
          <p:cNvPr id="1811" name="Google Shape;1811;p53"/>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grpSp>
        <p:nvGrpSpPr>
          <p:cNvPr id="1812" name="Google Shape;1812;p53"/>
          <p:cNvGrpSpPr/>
          <p:nvPr/>
        </p:nvGrpSpPr>
        <p:grpSpPr>
          <a:xfrm>
            <a:off x="7415950" y="4141575"/>
            <a:ext cx="1618200" cy="857882"/>
            <a:chOff x="6978700" y="5818587"/>
            <a:chExt cx="1618200" cy="1010700"/>
          </a:xfrm>
        </p:grpSpPr>
        <p:sp>
          <p:nvSpPr>
            <p:cNvPr id="1813" name="Google Shape;1813;p53"/>
            <p:cNvSpPr/>
            <p:nvPr/>
          </p:nvSpPr>
          <p:spPr>
            <a:xfrm>
              <a:off x="6978700" y="5818587"/>
              <a:ext cx="1618200" cy="101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Therapeutic valacyclovir</a:t>
              </a:r>
              <a:endParaRPr sz="1200">
                <a:solidFill>
                  <a:srgbClr val="1A1A1A"/>
                </a:solidFill>
                <a:latin typeface="Open Sans"/>
                <a:ea typeface="Open Sans"/>
                <a:cs typeface="Open Sans"/>
                <a:sym typeface="Open Sans"/>
              </a:endParaRPr>
            </a:p>
          </p:txBody>
        </p:sp>
        <p:sp>
          <p:nvSpPr>
            <p:cNvPr id="1814" name="Google Shape;1814;p53"/>
            <p:cNvSpPr/>
            <p:nvPr/>
          </p:nvSpPr>
          <p:spPr>
            <a:xfrm>
              <a:off x="7040302" y="617805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15" name="Google Shape;1815;p53"/>
            <p:cNvSpPr/>
            <p:nvPr/>
          </p:nvSpPr>
          <p:spPr>
            <a:xfrm>
              <a:off x="7040302" y="6392810"/>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54"/>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1821" name="Google Shape;1821;p5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Day 25</a:t>
            </a:r>
            <a:endParaRPr/>
          </a:p>
        </p:txBody>
      </p:sp>
      <p:sp>
        <p:nvSpPr>
          <p:cNvPr id="1822" name="Google Shape;1822;p54"/>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23" name="Google Shape;1823;p54"/>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24" name="Google Shape;1824;p54" title="W04_D26_lip.png"/>
          <p:cNvPicPr preferRelativeResize="0"/>
          <p:nvPr/>
        </p:nvPicPr>
        <p:blipFill>
          <a:blip r:embed="rId3">
            <a:alphaModFix/>
          </a:blip>
          <a:stretch>
            <a:fillRect/>
          </a:stretch>
        </p:blipFill>
        <p:spPr>
          <a:xfrm>
            <a:off x="2354778" y="709613"/>
            <a:ext cx="5090101" cy="3323212"/>
          </a:xfrm>
          <a:prstGeom prst="rect">
            <a:avLst/>
          </a:prstGeom>
          <a:noFill/>
          <a:ln>
            <a:noFill/>
          </a:ln>
        </p:spPr>
      </p:pic>
      <p:sp>
        <p:nvSpPr>
          <p:cNvPr id="1825" name="Google Shape;1825;p54"/>
          <p:cNvSpPr/>
          <p:nvPr/>
        </p:nvSpPr>
        <p:spPr>
          <a:xfrm>
            <a:off x="462150" y="4531875"/>
            <a:ext cx="18927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1826" name="Google Shape;1826;p54"/>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1827" name="Google Shape;1827;p54"/>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cxnSp>
        <p:nvCxnSpPr>
          <p:cNvPr id="1828" name="Google Shape;1828;p54"/>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829" name="Google Shape;1829;p54"/>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grpSp>
        <p:nvGrpSpPr>
          <p:cNvPr id="1830" name="Google Shape;1830;p54"/>
          <p:cNvGrpSpPr/>
          <p:nvPr/>
        </p:nvGrpSpPr>
        <p:grpSpPr>
          <a:xfrm>
            <a:off x="7415950" y="4141575"/>
            <a:ext cx="1618200" cy="857882"/>
            <a:chOff x="6978700" y="5818587"/>
            <a:chExt cx="1618200" cy="1010700"/>
          </a:xfrm>
        </p:grpSpPr>
        <p:sp>
          <p:nvSpPr>
            <p:cNvPr id="1831" name="Google Shape;1831;p54"/>
            <p:cNvSpPr/>
            <p:nvPr/>
          </p:nvSpPr>
          <p:spPr>
            <a:xfrm>
              <a:off x="6978700" y="5818587"/>
              <a:ext cx="1618200" cy="101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Therapeutic valacyclovir</a:t>
              </a:r>
              <a:endParaRPr sz="1200">
                <a:solidFill>
                  <a:srgbClr val="1A1A1A"/>
                </a:solidFill>
                <a:latin typeface="Open Sans"/>
                <a:ea typeface="Open Sans"/>
                <a:cs typeface="Open Sans"/>
                <a:sym typeface="Open Sans"/>
              </a:endParaRPr>
            </a:p>
          </p:txBody>
        </p:sp>
        <p:sp>
          <p:nvSpPr>
            <p:cNvPr id="1832" name="Google Shape;1832;p54"/>
            <p:cNvSpPr/>
            <p:nvPr/>
          </p:nvSpPr>
          <p:spPr>
            <a:xfrm>
              <a:off x="7040302" y="617805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33" name="Google Shape;1833;p54"/>
            <p:cNvSpPr/>
            <p:nvPr/>
          </p:nvSpPr>
          <p:spPr>
            <a:xfrm>
              <a:off x="7040302" y="6392810"/>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5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Day 35</a:t>
            </a:r>
            <a:endParaRPr/>
          </a:p>
        </p:txBody>
      </p:sp>
      <p:sp>
        <p:nvSpPr>
          <p:cNvPr id="1839" name="Google Shape;1839;p55"/>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40" name="Google Shape;1840;p55"/>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41" name="Google Shape;1841;p55" title="W05_D35_lip.png"/>
          <p:cNvPicPr preferRelativeResize="0"/>
          <p:nvPr/>
        </p:nvPicPr>
        <p:blipFill>
          <a:blip r:embed="rId3">
            <a:alphaModFix/>
          </a:blip>
          <a:stretch>
            <a:fillRect/>
          </a:stretch>
        </p:blipFill>
        <p:spPr>
          <a:xfrm>
            <a:off x="2207088" y="1031376"/>
            <a:ext cx="4729825" cy="3173749"/>
          </a:xfrm>
          <a:prstGeom prst="rect">
            <a:avLst/>
          </a:prstGeom>
          <a:noFill/>
          <a:ln>
            <a:noFill/>
          </a:ln>
        </p:spPr>
      </p:pic>
      <p:grpSp>
        <p:nvGrpSpPr>
          <p:cNvPr id="1842" name="Google Shape;1842;p55"/>
          <p:cNvGrpSpPr/>
          <p:nvPr/>
        </p:nvGrpSpPr>
        <p:grpSpPr>
          <a:xfrm>
            <a:off x="462150" y="4339978"/>
            <a:ext cx="2652600" cy="149706"/>
            <a:chOff x="462150" y="3875550"/>
            <a:chExt cx="2652600" cy="186643"/>
          </a:xfrm>
        </p:grpSpPr>
        <p:sp>
          <p:nvSpPr>
            <p:cNvPr id="1843" name="Google Shape;1843;p55"/>
            <p:cNvSpPr/>
            <p:nvPr/>
          </p:nvSpPr>
          <p:spPr>
            <a:xfrm>
              <a:off x="462150" y="3875550"/>
              <a:ext cx="1892700" cy="183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1844" name="Google Shape;1844;p55"/>
            <p:cNvSpPr/>
            <p:nvPr/>
          </p:nvSpPr>
          <p:spPr>
            <a:xfrm>
              <a:off x="2354850" y="3879193"/>
              <a:ext cx="759900" cy="18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1845" name="Google Shape;1845;p55"/>
          <p:cNvGrpSpPr/>
          <p:nvPr/>
        </p:nvGrpSpPr>
        <p:grpSpPr>
          <a:xfrm>
            <a:off x="462150" y="4531875"/>
            <a:ext cx="2652500" cy="146790"/>
            <a:chOff x="462150" y="4114793"/>
            <a:chExt cx="2652500" cy="183007"/>
          </a:xfrm>
        </p:grpSpPr>
        <p:sp>
          <p:nvSpPr>
            <p:cNvPr id="1846" name="Google Shape;1846;p55"/>
            <p:cNvSpPr/>
            <p:nvPr/>
          </p:nvSpPr>
          <p:spPr>
            <a:xfrm>
              <a:off x="462150" y="4114800"/>
              <a:ext cx="2451000" cy="183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1847" name="Google Shape;1847;p55"/>
            <p:cNvSpPr/>
            <p:nvPr/>
          </p:nvSpPr>
          <p:spPr>
            <a:xfrm>
              <a:off x="2913050" y="4114793"/>
              <a:ext cx="201600" cy="183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1848" name="Google Shape;1848;p55"/>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1849" name="Google Shape;1849;p55"/>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1850" name="Google Shape;1850;p55"/>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1851" name="Google Shape;1851;p55"/>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cxnSp>
        <p:nvCxnSpPr>
          <p:cNvPr id="1852" name="Google Shape;1852;p55"/>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853" name="Google Shape;1853;p55"/>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854" name="Google Shape;1854;p55"/>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grpSp>
        <p:nvGrpSpPr>
          <p:cNvPr id="1855" name="Google Shape;1855;p55"/>
          <p:cNvGrpSpPr/>
          <p:nvPr/>
        </p:nvGrpSpPr>
        <p:grpSpPr>
          <a:xfrm>
            <a:off x="7415950" y="4141575"/>
            <a:ext cx="1618200" cy="857882"/>
            <a:chOff x="6978700" y="5818587"/>
            <a:chExt cx="1618200" cy="1010700"/>
          </a:xfrm>
        </p:grpSpPr>
        <p:sp>
          <p:nvSpPr>
            <p:cNvPr id="1856" name="Google Shape;1856;p55"/>
            <p:cNvSpPr/>
            <p:nvPr/>
          </p:nvSpPr>
          <p:spPr>
            <a:xfrm>
              <a:off x="6978700" y="5818587"/>
              <a:ext cx="1618200" cy="101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Therapeutic valacyclovir</a:t>
              </a:r>
              <a:endParaRPr sz="1200">
                <a:solidFill>
                  <a:srgbClr val="1A1A1A"/>
                </a:solidFill>
                <a:latin typeface="Open Sans"/>
                <a:ea typeface="Open Sans"/>
                <a:cs typeface="Open Sans"/>
                <a:sym typeface="Open Sans"/>
              </a:endParaRPr>
            </a:p>
          </p:txBody>
        </p:sp>
        <p:sp>
          <p:nvSpPr>
            <p:cNvPr id="1857" name="Google Shape;1857;p55"/>
            <p:cNvSpPr/>
            <p:nvPr/>
          </p:nvSpPr>
          <p:spPr>
            <a:xfrm>
              <a:off x="7040302" y="617805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58" name="Google Shape;1858;p55"/>
            <p:cNvSpPr/>
            <p:nvPr/>
          </p:nvSpPr>
          <p:spPr>
            <a:xfrm>
              <a:off x="7040302" y="6392810"/>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p5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Day 39</a:t>
            </a:r>
            <a:endParaRPr/>
          </a:p>
        </p:txBody>
      </p:sp>
      <p:sp>
        <p:nvSpPr>
          <p:cNvPr id="1864" name="Google Shape;1864;p56"/>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65" name="Google Shape;1865;p56"/>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66" name="Google Shape;1866;p56" title="W06_D39_lip.png"/>
          <p:cNvPicPr preferRelativeResize="0"/>
          <p:nvPr/>
        </p:nvPicPr>
        <p:blipFill>
          <a:blip r:embed="rId3">
            <a:alphaModFix/>
          </a:blip>
          <a:stretch>
            <a:fillRect/>
          </a:stretch>
        </p:blipFill>
        <p:spPr>
          <a:xfrm>
            <a:off x="2025300" y="848325"/>
            <a:ext cx="5093400" cy="3350599"/>
          </a:xfrm>
          <a:prstGeom prst="rect">
            <a:avLst/>
          </a:prstGeom>
          <a:noFill/>
          <a:ln>
            <a:noFill/>
          </a:ln>
        </p:spPr>
      </p:pic>
      <p:grpSp>
        <p:nvGrpSpPr>
          <p:cNvPr id="1867" name="Google Shape;1867;p56"/>
          <p:cNvGrpSpPr/>
          <p:nvPr/>
        </p:nvGrpSpPr>
        <p:grpSpPr>
          <a:xfrm>
            <a:off x="462150" y="4339978"/>
            <a:ext cx="2955000" cy="149712"/>
            <a:chOff x="462150" y="3875550"/>
            <a:chExt cx="2955000" cy="186650"/>
          </a:xfrm>
        </p:grpSpPr>
        <p:sp>
          <p:nvSpPr>
            <p:cNvPr id="1868" name="Google Shape;1868;p56"/>
            <p:cNvSpPr/>
            <p:nvPr/>
          </p:nvSpPr>
          <p:spPr>
            <a:xfrm>
              <a:off x="462150" y="3875550"/>
              <a:ext cx="1892700" cy="183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1869" name="Google Shape;1869;p56"/>
            <p:cNvSpPr/>
            <p:nvPr/>
          </p:nvSpPr>
          <p:spPr>
            <a:xfrm>
              <a:off x="2354850" y="3879200"/>
              <a:ext cx="1062300" cy="18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grpSp>
        <p:nvGrpSpPr>
          <p:cNvPr id="1870" name="Google Shape;1870;p56"/>
          <p:cNvGrpSpPr/>
          <p:nvPr/>
        </p:nvGrpSpPr>
        <p:grpSpPr>
          <a:xfrm>
            <a:off x="462150" y="4531875"/>
            <a:ext cx="2961800" cy="146790"/>
            <a:chOff x="462150" y="4114793"/>
            <a:chExt cx="2961800" cy="183007"/>
          </a:xfrm>
        </p:grpSpPr>
        <p:sp>
          <p:nvSpPr>
            <p:cNvPr id="1871" name="Google Shape;1871;p56"/>
            <p:cNvSpPr/>
            <p:nvPr/>
          </p:nvSpPr>
          <p:spPr>
            <a:xfrm>
              <a:off x="462150" y="4114800"/>
              <a:ext cx="2451000" cy="183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1872" name="Google Shape;1872;p56"/>
            <p:cNvSpPr/>
            <p:nvPr/>
          </p:nvSpPr>
          <p:spPr>
            <a:xfrm>
              <a:off x="2913050" y="4114793"/>
              <a:ext cx="510900" cy="183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1873" name="Google Shape;1873;p56"/>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1874" name="Google Shape;1874;p56"/>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1875" name="Google Shape;1875;p56"/>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1876" name="Google Shape;1876;p56"/>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1877" name="Google Shape;1877;p56"/>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1878" name="Google Shape;1878;p56"/>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cxnSp>
        <p:nvCxnSpPr>
          <p:cNvPr id="1879" name="Google Shape;1879;p56"/>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880" name="Google Shape;1880;p56"/>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881" name="Google Shape;1881;p56"/>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882" name="Google Shape;1882;p56"/>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grpSp>
        <p:nvGrpSpPr>
          <p:cNvPr id="1883" name="Google Shape;1883;p56"/>
          <p:cNvGrpSpPr/>
          <p:nvPr/>
        </p:nvGrpSpPr>
        <p:grpSpPr>
          <a:xfrm>
            <a:off x="7415950" y="4141575"/>
            <a:ext cx="1618200" cy="857882"/>
            <a:chOff x="6978700" y="5818587"/>
            <a:chExt cx="1618200" cy="1010700"/>
          </a:xfrm>
        </p:grpSpPr>
        <p:sp>
          <p:nvSpPr>
            <p:cNvPr id="1884" name="Google Shape;1884;p56"/>
            <p:cNvSpPr/>
            <p:nvPr/>
          </p:nvSpPr>
          <p:spPr>
            <a:xfrm>
              <a:off x="6978700" y="5818587"/>
              <a:ext cx="1618200" cy="101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Therapeutic valacyclovir</a:t>
              </a:r>
              <a:endParaRPr sz="1200">
                <a:solidFill>
                  <a:srgbClr val="1A1A1A"/>
                </a:solidFill>
                <a:latin typeface="Open Sans"/>
                <a:ea typeface="Open Sans"/>
                <a:cs typeface="Open Sans"/>
                <a:sym typeface="Open Sans"/>
              </a:endParaRPr>
            </a:p>
          </p:txBody>
        </p:sp>
        <p:sp>
          <p:nvSpPr>
            <p:cNvPr id="1885" name="Google Shape;1885;p56"/>
            <p:cNvSpPr/>
            <p:nvPr/>
          </p:nvSpPr>
          <p:spPr>
            <a:xfrm>
              <a:off x="7040302" y="617805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86" name="Google Shape;1886;p56"/>
            <p:cNvSpPr/>
            <p:nvPr/>
          </p:nvSpPr>
          <p:spPr>
            <a:xfrm>
              <a:off x="7040302" y="6392810"/>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0" name="Shape 1890"/>
        <p:cNvGrpSpPr/>
        <p:nvPr/>
      </p:nvGrpSpPr>
      <p:grpSpPr>
        <a:xfrm>
          <a:off x="0" y="0"/>
          <a:ext cx="0" cy="0"/>
          <a:chOff x="0" y="0"/>
          <a:chExt cx="0" cy="0"/>
        </a:xfrm>
      </p:grpSpPr>
      <p:sp>
        <p:nvSpPr>
          <p:cNvPr id="1891" name="Google Shape;1891;p5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Day 50</a:t>
            </a:r>
            <a:endParaRPr/>
          </a:p>
        </p:txBody>
      </p:sp>
      <p:sp>
        <p:nvSpPr>
          <p:cNvPr id="1892" name="Google Shape;1892;p57"/>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893" name="Google Shape;1893;p57"/>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94" name="Google Shape;1894;p57" title="W08_D50_lip.png"/>
          <p:cNvPicPr preferRelativeResize="0"/>
          <p:nvPr/>
        </p:nvPicPr>
        <p:blipFill>
          <a:blip r:embed="rId3">
            <a:alphaModFix/>
          </a:blip>
          <a:stretch>
            <a:fillRect/>
          </a:stretch>
        </p:blipFill>
        <p:spPr>
          <a:xfrm>
            <a:off x="1893000" y="1329352"/>
            <a:ext cx="5358005" cy="2788350"/>
          </a:xfrm>
          <a:prstGeom prst="rect">
            <a:avLst/>
          </a:prstGeom>
          <a:noFill/>
          <a:ln>
            <a:noFill/>
          </a:ln>
        </p:spPr>
      </p:pic>
      <p:grpSp>
        <p:nvGrpSpPr>
          <p:cNvPr id="1895" name="Google Shape;1895;p57"/>
          <p:cNvGrpSpPr/>
          <p:nvPr/>
        </p:nvGrpSpPr>
        <p:grpSpPr>
          <a:xfrm>
            <a:off x="462150" y="4339978"/>
            <a:ext cx="3793500" cy="149712"/>
            <a:chOff x="462150" y="3875550"/>
            <a:chExt cx="3793500" cy="186650"/>
          </a:xfrm>
        </p:grpSpPr>
        <p:sp>
          <p:nvSpPr>
            <p:cNvPr id="1896" name="Google Shape;1896;p57"/>
            <p:cNvSpPr/>
            <p:nvPr/>
          </p:nvSpPr>
          <p:spPr>
            <a:xfrm>
              <a:off x="462150" y="3875550"/>
              <a:ext cx="1892700" cy="183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1897" name="Google Shape;1897;p57"/>
            <p:cNvSpPr/>
            <p:nvPr/>
          </p:nvSpPr>
          <p:spPr>
            <a:xfrm>
              <a:off x="2354850" y="3879200"/>
              <a:ext cx="1062300" cy="18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898" name="Google Shape;1898;p57"/>
            <p:cNvSpPr/>
            <p:nvPr/>
          </p:nvSpPr>
          <p:spPr>
            <a:xfrm>
              <a:off x="3417150" y="3879200"/>
              <a:ext cx="838500" cy="1830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grpSp>
      <p:grpSp>
        <p:nvGrpSpPr>
          <p:cNvPr id="1899" name="Google Shape;1899;p57"/>
          <p:cNvGrpSpPr/>
          <p:nvPr/>
        </p:nvGrpSpPr>
        <p:grpSpPr>
          <a:xfrm>
            <a:off x="462150" y="4531875"/>
            <a:ext cx="3793400" cy="146790"/>
            <a:chOff x="462150" y="4114793"/>
            <a:chExt cx="3793400" cy="183007"/>
          </a:xfrm>
        </p:grpSpPr>
        <p:sp>
          <p:nvSpPr>
            <p:cNvPr id="1900" name="Google Shape;1900;p57"/>
            <p:cNvSpPr/>
            <p:nvPr/>
          </p:nvSpPr>
          <p:spPr>
            <a:xfrm>
              <a:off x="462150" y="4114800"/>
              <a:ext cx="2451000" cy="183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1901" name="Google Shape;1901;p57"/>
            <p:cNvSpPr/>
            <p:nvPr/>
          </p:nvSpPr>
          <p:spPr>
            <a:xfrm>
              <a:off x="2913050" y="4114800"/>
              <a:ext cx="708600" cy="183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02" name="Google Shape;1902;p57"/>
            <p:cNvSpPr/>
            <p:nvPr/>
          </p:nvSpPr>
          <p:spPr>
            <a:xfrm>
              <a:off x="3621650" y="4114793"/>
              <a:ext cx="633900" cy="183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valACY</a:t>
              </a:r>
              <a:endParaRPr sz="1000">
                <a:solidFill>
                  <a:schemeClr val="lt1"/>
                </a:solidFill>
                <a:latin typeface="Open Sans"/>
                <a:ea typeface="Open Sans"/>
                <a:cs typeface="Open Sans"/>
                <a:sym typeface="Open Sans"/>
              </a:endParaRPr>
            </a:p>
          </p:txBody>
        </p:sp>
      </p:grpSp>
      <p:sp>
        <p:nvSpPr>
          <p:cNvPr id="1903" name="Google Shape;1903;p57"/>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1904" name="Google Shape;1904;p57"/>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1905" name="Google Shape;1905;p57"/>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1906" name="Google Shape;1906;p57"/>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1907" name="Google Shape;1907;p57"/>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1908" name="Google Shape;1908;p57"/>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1909" name="Google Shape;1909;p57"/>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cxnSp>
        <p:nvCxnSpPr>
          <p:cNvPr id="1910" name="Google Shape;1910;p57"/>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11" name="Google Shape;1911;p57"/>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12" name="Google Shape;1912;p57"/>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13" name="Google Shape;1913;p57"/>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14" name="Google Shape;1914;p57"/>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grpSp>
        <p:nvGrpSpPr>
          <p:cNvPr id="1915" name="Google Shape;1915;p57"/>
          <p:cNvGrpSpPr/>
          <p:nvPr/>
        </p:nvGrpSpPr>
        <p:grpSpPr>
          <a:xfrm>
            <a:off x="7415950" y="4141575"/>
            <a:ext cx="1618200" cy="857882"/>
            <a:chOff x="6978700" y="5818587"/>
            <a:chExt cx="1618200" cy="1010700"/>
          </a:xfrm>
        </p:grpSpPr>
        <p:sp>
          <p:nvSpPr>
            <p:cNvPr id="1916" name="Google Shape;1916;p57"/>
            <p:cNvSpPr/>
            <p:nvPr/>
          </p:nvSpPr>
          <p:spPr>
            <a:xfrm>
              <a:off x="6978700" y="5818587"/>
              <a:ext cx="1618200" cy="101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Therapeutic valacyclovir</a:t>
              </a:r>
              <a:endParaRPr sz="1200">
                <a:solidFill>
                  <a:srgbClr val="1A1A1A"/>
                </a:solidFill>
                <a:latin typeface="Open Sans"/>
                <a:ea typeface="Open Sans"/>
                <a:cs typeface="Open Sans"/>
                <a:sym typeface="Open Sans"/>
              </a:endParaRPr>
            </a:p>
          </p:txBody>
        </p:sp>
        <p:sp>
          <p:nvSpPr>
            <p:cNvPr id="1917" name="Google Shape;1917;p57"/>
            <p:cNvSpPr/>
            <p:nvPr/>
          </p:nvSpPr>
          <p:spPr>
            <a:xfrm>
              <a:off x="7040302" y="617805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18" name="Google Shape;1918;p57"/>
            <p:cNvSpPr/>
            <p:nvPr/>
          </p:nvSpPr>
          <p:spPr>
            <a:xfrm>
              <a:off x="7040302" y="6392810"/>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2" name="Shape 1922"/>
        <p:cNvGrpSpPr/>
        <p:nvPr/>
      </p:nvGrpSpPr>
      <p:grpSpPr>
        <a:xfrm>
          <a:off x="0" y="0"/>
          <a:ext cx="0" cy="0"/>
          <a:chOff x="0" y="0"/>
          <a:chExt cx="0" cy="0"/>
        </a:xfrm>
      </p:grpSpPr>
      <p:grpSp>
        <p:nvGrpSpPr>
          <p:cNvPr id="1923" name="Google Shape;1923;p58"/>
          <p:cNvGrpSpPr/>
          <p:nvPr/>
        </p:nvGrpSpPr>
        <p:grpSpPr>
          <a:xfrm>
            <a:off x="462150" y="4339978"/>
            <a:ext cx="5061600" cy="149712"/>
            <a:chOff x="462150" y="3875550"/>
            <a:chExt cx="5061600" cy="186650"/>
          </a:xfrm>
        </p:grpSpPr>
        <p:sp>
          <p:nvSpPr>
            <p:cNvPr id="1924" name="Google Shape;1924;p58"/>
            <p:cNvSpPr/>
            <p:nvPr/>
          </p:nvSpPr>
          <p:spPr>
            <a:xfrm>
              <a:off x="462150" y="3875550"/>
              <a:ext cx="1892700" cy="183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1925" name="Google Shape;1925;p58"/>
            <p:cNvSpPr/>
            <p:nvPr/>
          </p:nvSpPr>
          <p:spPr>
            <a:xfrm>
              <a:off x="2354850" y="3879200"/>
              <a:ext cx="1062300" cy="18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26" name="Google Shape;1926;p58"/>
            <p:cNvSpPr/>
            <p:nvPr/>
          </p:nvSpPr>
          <p:spPr>
            <a:xfrm>
              <a:off x="3417150" y="3879200"/>
              <a:ext cx="838500" cy="1830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1927" name="Google Shape;1927;p58"/>
            <p:cNvSpPr/>
            <p:nvPr/>
          </p:nvSpPr>
          <p:spPr>
            <a:xfrm>
              <a:off x="4253850" y="3879200"/>
              <a:ext cx="1269900" cy="1830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grpSp>
      <p:grpSp>
        <p:nvGrpSpPr>
          <p:cNvPr id="1928" name="Google Shape;1928;p58"/>
          <p:cNvGrpSpPr/>
          <p:nvPr/>
        </p:nvGrpSpPr>
        <p:grpSpPr>
          <a:xfrm>
            <a:off x="462150" y="4531881"/>
            <a:ext cx="5061500" cy="146784"/>
            <a:chOff x="462150" y="4114800"/>
            <a:chExt cx="5061500" cy="183000"/>
          </a:xfrm>
        </p:grpSpPr>
        <p:sp>
          <p:nvSpPr>
            <p:cNvPr id="1929" name="Google Shape;1929;p58"/>
            <p:cNvSpPr/>
            <p:nvPr/>
          </p:nvSpPr>
          <p:spPr>
            <a:xfrm>
              <a:off x="462150" y="4114800"/>
              <a:ext cx="2451000" cy="183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1930" name="Google Shape;1930;p58"/>
            <p:cNvSpPr/>
            <p:nvPr/>
          </p:nvSpPr>
          <p:spPr>
            <a:xfrm>
              <a:off x="2913050" y="4114800"/>
              <a:ext cx="708600" cy="183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31" name="Google Shape;1931;p58"/>
            <p:cNvSpPr/>
            <p:nvPr/>
          </p:nvSpPr>
          <p:spPr>
            <a:xfrm>
              <a:off x="3621650" y="4114800"/>
              <a:ext cx="1695300" cy="183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1932" name="Google Shape;1932;p58"/>
            <p:cNvSpPr/>
            <p:nvPr/>
          </p:nvSpPr>
          <p:spPr>
            <a:xfrm>
              <a:off x="5316950" y="4114800"/>
              <a:ext cx="206700" cy="183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1933" name="Google Shape;1933;p5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Day 64</a:t>
            </a:r>
            <a:endParaRPr/>
          </a:p>
        </p:txBody>
      </p:sp>
      <p:sp>
        <p:nvSpPr>
          <p:cNvPr id="1934" name="Google Shape;1934;p58"/>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35" name="Google Shape;1935;p58"/>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36" name="Google Shape;1936;p58" title="W10_D64_lip.png"/>
          <p:cNvPicPr preferRelativeResize="0"/>
          <p:nvPr/>
        </p:nvPicPr>
        <p:blipFill>
          <a:blip r:embed="rId3">
            <a:alphaModFix/>
          </a:blip>
          <a:stretch>
            <a:fillRect/>
          </a:stretch>
        </p:blipFill>
        <p:spPr>
          <a:xfrm>
            <a:off x="2275173" y="905125"/>
            <a:ext cx="4596949" cy="3029526"/>
          </a:xfrm>
          <a:prstGeom prst="rect">
            <a:avLst/>
          </a:prstGeom>
          <a:noFill/>
          <a:ln>
            <a:noFill/>
          </a:ln>
        </p:spPr>
      </p:pic>
      <p:sp>
        <p:nvSpPr>
          <p:cNvPr id="1937" name="Google Shape;1937;p58"/>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1938" name="Google Shape;1938;p58"/>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1939" name="Google Shape;1939;p58"/>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1940" name="Google Shape;1940;p58"/>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1941" name="Google Shape;1941;p58"/>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1942" name="Google Shape;1942;p58"/>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1943" name="Google Shape;1943;p58"/>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1944" name="Google Shape;1944;p58"/>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cxnSp>
        <p:nvCxnSpPr>
          <p:cNvPr id="1945" name="Google Shape;1945;p58"/>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46" name="Google Shape;1946;p58"/>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47" name="Google Shape;1947;p58"/>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48" name="Google Shape;1948;p58"/>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49" name="Google Shape;1949;p58"/>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1950" name="Google Shape;1950;p58"/>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grpSp>
        <p:nvGrpSpPr>
          <p:cNvPr id="1951" name="Google Shape;1951;p58"/>
          <p:cNvGrpSpPr/>
          <p:nvPr/>
        </p:nvGrpSpPr>
        <p:grpSpPr>
          <a:xfrm>
            <a:off x="7415950" y="4141575"/>
            <a:ext cx="1618200" cy="857882"/>
            <a:chOff x="6978700" y="5818587"/>
            <a:chExt cx="1618200" cy="1010700"/>
          </a:xfrm>
        </p:grpSpPr>
        <p:sp>
          <p:nvSpPr>
            <p:cNvPr id="1952" name="Google Shape;1952;p58"/>
            <p:cNvSpPr/>
            <p:nvPr/>
          </p:nvSpPr>
          <p:spPr>
            <a:xfrm>
              <a:off x="6978700" y="5818587"/>
              <a:ext cx="1618200" cy="10107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Therapeutic valacyclovir</a:t>
              </a:r>
              <a:endParaRPr sz="1200">
                <a:solidFill>
                  <a:srgbClr val="1A1A1A"/>
                </a:solidFill>
                <a:latin typeface="Open Sans"/>
                <a:ea typeface="Open Sans"/>
                <a:cs typeface="Open Sans"/>
                <a:sym typeface="Open Sans"/>
              </a:endParaRPr>
            </a:p>
          </p:txBody>
        </p:sp>
        <p:sp>
          <p:nvSpPr>
            <p:cNvPr id="1953" name="Google Shape;1953;p58"/>
            <p:cNvSpPr/>
            <p:nvPr/>
          </p:nvSpPr>
          <p:spPr>
            <a:xfrm>
              <a:off x="7040302" y="617805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1954" name="Google Shape;1954;p58"/>
            <p:cNvSpPr/>
            <p:nvPr/>
          </p:nvSpPr>
          <p:spPr>
            <a:xfrm>
              <a:off x="7040302" y="6392810"/>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p5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would you do?</a:t>
            </a:r>
            <a:endParaRPr/>
          </a:p>
        </p:txBody>
      </p:sp>
      <p:sp>
        <p:nvSpPr>
          <p:cNvPr id="1960" name="Google Shape;1960;p5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1961" name="Google Shape;1961;p5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5" name="Shape 1965"/>
        <p:cNvGrpSpPr/>
        <p:nvPr/>
      </p:nvGrpSpPr>
      <p:grpSpPr>
        <a:xfrm>
          <a:off x="0" y="0"/>
          <a:ext cx="0" cy="0"/>
          <a:chOff x="0" y="0"/>
          <a:chExt cx="0" cy="0"/>
        </a:xfrm>
      </p:grpSpPr>
      <p:sp>
        <p:nvSpPr>
          <p:cNvPr id="1966" name="Google Shape;1966;p6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10 </a:t>
            </a:r>
            <a:r>
              <a:rPr lang="en">
                <a:solidFill>
                  <a:srgbClr val="9FA6B2"/>
                </a:solidFill>
              </a:rPr>
              <a:t>(day 64)</a:t>
            </a:r>
            <a:endParaRPr>
              <a:solidFill>
                <a:srgbClr val="9FA6B2"/>
              </a:solidFill>
            </a:endParaRPr>
          </a:p>
        </p:txBody>
      </p:sp>
      <p:sp>
        <p:nvSpPr>
          <p:cNvPr id="1967" name="Google Shape;1967;p60"/>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rgbClr val="858585"/>
                </a:solidFill>
              </a:rPr>
              <a:t>Heme/Onc clinic</a:t>
            </a:r>
            <a:r>
              <a:rPr lang="en">
                <a:solidFill>
                  <a:srgbClr val="858585"/>
                </a:solidFill>
              </a:rPr>
              <a:t>: Upper </a:t>
            </a:r>
            <a:r>
              <a:rPr b="1" lang="en">
                <a:solidFill>
                  <a:srgbClr val="858585"/>
                </a:solidFill>
              </a:rPr>
              <a:t>lip lesion worsening</a:t>
            </a:r>
            <a:r>
              <a:rPr lang="en">
                <a:solidFill>
                  <a:srgbClr val="858585"/>
                </a:solidFill>
              </a:rPr>
              <a:t> in past week. Now on pred 70 + Ruxolitinib</a:t>
            </a:r>
            <a:endParaRPr>
              <a:solidFill>
                <a:srgbClr val="858585"/>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t>Derm</a:t>
            </a:r>
            <a:r>
              <a:rPr lang="en"/>
              <a:t>: Feels this is consistent with HSV, but wants to get ID’s input</a:t>
            </a:r>
            <a:endParaRPr/>
          </a:p>
          <a:p>
            <a:pPr indent="-311150" lvl="0" marL="457200" rtl="0" algn="l">
              <a:spcBef>
                <a:spcPts val="0"/>
              </a:spcBef>
              <a:spcAft>
                <a:spcPts val="0"/>
              </a:spcAft>
              <a:buSzPts val="1300"/>
              <a:buChar char="●"/>
            </a:pPr>
            <a:r>
              <a:rPr lang="en"/>
              <a:t>Sends </a:t>
            </a:r>
            <a:r>
              <a:rPr b="1" lang="en"/>
              <a:t>HSV &amp; VZV</a:t>
            </a:r>
            <a:r>
              <a:rPr lang="en"/>
              <a:t> PCR</a:t>
            </a:r>
            <a:endParaRPr/>
          </a:p>
          <a:p>
            <a:pPr indent="-311150" lvl="0" marL="457200" rtl="0" algn="l">
              <a:spcBef>
                <a:spcPts val="0"/>
              </a:spcBef>
              <a:spcAft>
                <a:spcPts val="0"/>
              </a:spcAft>
              <a:buSzPts val="1300"/>
              <a:buChar char="●"/>
            </a:pPr>
            <a:r>
              <a:rPr lang="en"/>
              <a:t>Starts therapeutic valacyclovir (1g BID)</a:t>
            </a:r>
            <a:endParaRPr/>
          </a:p>
        </p:txBody>
      </p:sp>
      <p:pic>
        <p:nvPicPr>
          <p:cNvPr id="1968" name="Google Shape;1968;p60" title="W10_D64_lip.png"/>
          <p:cNvPicPr preferRelativeResize="0"/>
          <p:nvPr/>
        </p:nvPicPr>
        <p:blipFill>
          <a:blip r:embed="rId3">
            <a:alphaModFix/>
          </a:blip>
          <a:stretch>
            <a:fillRect/>
          </a:stretch>
        </p:blipFill>
        <p:spPr>
          <a:xfrm>
            <a:off x="5953101" y="3307525"/>
            <a:ext cx="2656024" cy="1750425"/>
          </a:xfrm>
          <a:prstGeom prst="rect">
            <a:avLst/>
          </a:prstGeom>
          <a:noFill/>
          <a:ln>
            <a:noFill/>
          </a:ln>
        </p:spPr>
      </p:pic>
      <p:sp>
        <p:nvSpPr>
          <p:cNvPr id="1969" name="Google Shape;1969;p60"/>
          <p:cNvSpPr/>
          <p:nvPr/>
        </p:nvSpPr>
        <p:spPr>
          <a:xfrm>
            <a:off x="1073950" y="3700775"/>
            <a:ext cx="29964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VZV or HSV-1</a:t>
            </a:r>
            <a:endParaRPr sz="1200">
              <a:solidFill>
                <a:srgbClr val="1A1A1A"/>
              </a:solidFill>
              <a:latin typeface="Open Sans"/>
              <a:ea typeface="Open Sans"/>
              <a:cs typeface="Open Sans"/>
              <a:sym typeface="Open Sans"/>
            </a:endParaRPr>
          </a:p>
        </p:txBody>
      </p:sp>
      <p:grpSp>
        <p:nvGrpSpPr>
          <p:cNvPr id="1970" name="Google Shape;1970;p60"/>
          <p:cNvGrpSpPr/>
          <p:nvPr/>
        </p:nvGrpSpPr>
        <p:grpSpPr>
          <a:xfrm>
            <a:off x="4587000" y="1072614"/>
            <a:ext cx="4094300" cy="861172"/>
            <a:chOff x="3562350" y="909418"/>
            <a:chExt cx="4094300" cy="765282"/>
          </a:xfrm>
        </p:grpSpPr>
        <p:sp>
          <p:nvSpPr>
            <p:cNvPr id="1971" name="Google Shape;1971;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1A1A1A"/>
                  </a:solidFill>
                  <a:latin typeface="Roboto"/>
                  <a:ea typeface="Roboto"/>
                  <a:cs typeface="Roboto"/>
                  <a:sym typeface="Roboto"/>
                </a:rPr>
                <a:t>T-cell PLL s/p dUCBT HSCT</a:t>
              </a:r>
              <a:endParaRPr b="1" sz="1000">
                <a:solidFill>
                  <a:srgbClr val="1A1A1A"/>
                </a:solidFill>
                <a:latin typeface="Roboto"/>
                <a:ea typeface="Roboto"/>
                <a:cs typeface="Roboto"/>
                <a:sym typeface="Roboto"/>
              </a:endParaRPr>
            </a:p>
          </p:txBody>
        </p:sp>
        <p:sp>
          <p:nvSpPr>
            <p:cNvPr id="1972" name="Google Shape;1972;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1A1A1A"/>
                  </a:solidFill>
                  <a:latin typeface="Roboto"/>
                  <a:ea typeface="Roboto"/>
                  <a:cs typeface="Roboto"/>
                  <a:sym typeface="Roboto"/>
                </a:rPr>
                <a:t>-12 mo</a:t>
              </a:r>
              <a:endParaRPr sz="900">
                <a:solidFill>
                  <a:srgbClr val="1A1A1A"/>
                </a:solidFill>
                <a:latin typeface="Roboto"/>
                <a:ea typeface="Roboto"/>
                <a:cs typeface="Roboto"/>
                <a:sym typeface="Roboto"/>
              </a:endParaRPr>
            </a:p>
          </p:txBody>
        </p:sp>
        <p:sp>
          <p:nvSpPr>
            <p:cNvPr id="1973" name="Google Shape;1973;p60"/>
            <p:cNvSpPr/>
            <p:nvPr/>
          </p:nvSpPr>
          <p:spPr>
            <a:xfrm>
              <a:off x="4517125" y="1086100"/>
              <a:ext cx="133500" cy="5886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74" name="Google Shape;1974;p6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975" name="Google Shape;1975;p60"/>
          <p:cNvGrpSpPr/>
          <p:nvPr/>
        </p:nvGrpSpPr>
        <p:grpSpPr>
          <a:xfrm>
            <a:off x="4587000" y="1270007"/>
            <a:ext cx="4094300" cy="733899"/>
            <a:chOff x="3562350" y="909418"/>
            <a:chExt cx="4094300" cy="652180"/>
          </a:xfrm>
        </p:grpSpPr>
        <p:sp>
          <p:nvSpPr>
            <p:cNvPr id="1976" name="Google Shape;1976;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GVHD (cutaneous + GI) </a:t>
              </a:r>
              <a:r>
                <a:rPr b="1" lang="en" sz="800">
                  <a:solidFill>
                    <a:srgbClr val="858585"/>
                  </a:solidFill>
                  <a:latin typeface="Roboto"/>
                  <a:ea typeface="Roboto"/>
                  <a:cs typeface="Roboto"/>
                  <a:sym typeface="Roboto"/>
                </a:rPr>
                <a:t>Tx w/ steroids</a:t>
              </a:r>
              <a:endParaRPr b="1" sz="800">
                <a:solidFill>
                  <a:srgbClr val="858585"/>
                </a:solidFill>
                <a:latin typeface="Roboto"/>
                <a:ea typeface="Roboto"/>
                <a:cs typeface="Roboto"/>
                <a:sym typeface="Roboto"/>
              </a:endParaRPr>
            </a:p>
          </p:txBody>
        </p:sp>
        <p:sp>
          <p:nvSpPr>
            <p:cNvPr id="1977" name="Google Shape;1977;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978" name="Google Shape;1978;p60"/>
            <p:cNvSpPr/>
            <p:nvPr/>
          </p:nvSpPr>
          <p:spPr>
            <a:xfrm>
              <a:off x="4517125" y="1086099"/>
              <a:ext cx="133500" cy="4755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9" name="Google Shape;1979;p60"/>
          <p:cNvGrpSpPr/>
          <p:nvPr/>
        </p:nvGrpSpPr>
        <p:grpSpPr>
          <a:xfrm>
            <a:off x="4587000" y="1654230"/>
            <a:ext cx="4094300" cy="384157"/>
            <a:chOff x="3562350" y="909418"/>
            <a:chExt cx="4094300" cy="341382"/>
          </a:xfrm>
        </p:grpSpPr>
        <p:sp>
          <p:nvSpPr>
            <p:cNvPr id="1980" name="Google Shape;1980;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981" name="Google Shape;1981;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1982" name="Google Shape;1982;p60"/>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83" name="Google Shape;1983;p60"/>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1984" name="Google Shape;1984;p60"/>
          <p:cNvGrpSpPr/>
          <p:nvPr/>
        </p:nvGrpSpPr>
        <p:grpSpPr>
          <a:xfrm>
            <a:off x="4587000" y="1849176"/>
            <a:ext cx="4094300" cy="384557"/>
            <a:chOff x="3562350" y="909418"/>
            <a:chExt cx="4094300" cy="341738"/>
          </a:xfrm>
        </p:grpSpPr>
        <p:sp>
          <p:nvSpPr>
            <p:cNvPr id="1985" name="Google Shape;1985;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1986" name="Google Shape;1986;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1987" name="Google Shape;1987;p60"/>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8" name="Google Shape;1988;p60"/>
          <p:cNvGrpSpPr/>
          <p:nvPr/>
        </p:nvGrpSpPr>
        <p:grpSpPr>
          <a:xfrm>
            <a:off x="4587000" y="717403"/>
            <a:ext cx="4094300" cy="545526"/>
            <a:chOff x="3562350" y="909418"/>
            <a:chExt cx="4094300" cy="484782"/>
          </a:xfrm>
        </p:grpSpPr>
        <p:sp>
          <p:nvSpPr>
            <p:cNvPr id="1989" name="Google Shape;1989;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858585"/>
                  </a:solidFill>
                  <a:latin typeface="Roboto"/>
                  <a:ea typeface="Roboto"/>
                  <a:cs typeface="Roboto"/>
                  <a:sym typeface="Roboto"/>
                </a:rPr>
                <a:t>Clear cell renal carcinoma</a:t>
              </a:r>
              <a:endParaRPr b="1" sz="1000">
                <a:solidFill>
                  <a:srgbClr val="858585"/>
                </a:solidFill>
                <a:latin typeface="Roboto"/>
                <a:ea typeface="Roboto"/>
                <a:cs typeface="Roboto"/>
                <a:sym typeface="Roboto"/>
              </a:endParaRPr>
            </a:p>
          </p:txBody>
        </p:sp>
        <p:sp>
          <p:nvSpPr>
            <p:cNvPr id="1990" name="Google Shape;1990;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years</a:t>
              </a:r>
              <a:endParaRPr sz="900">
                <a:solidFill>
                  <a:srgbClr val="858585"/>
                </a:solidFill>
                <a:latin typeface="Roboto"/>
                <a:ea typeface="Roboto"/>
                <a:cs typeface="Roboto"/>
                <a:sym typeface="Roboto"/>
              </a:endParaRPr>
            </a:p>
          </p:txBody>
        </p:sp>
        <p:sp>
          <p:nvSpPr>
            <p:cNvPr id="1991" name="Google Shape;1991;p60"/>
            <p:cNvSpPr/>
            <p:nvPr/>
          </p:nvSpPr>
          <p:spPr>
            <a:xfrm>
              <a:off x="4517125" y="1086101"/>
              <a:ext cx="133500" cy="3081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2" name="Google Shape;1992;p60"/>
            <p:cNvCxnSpPr/>
            <p:nvPr/>
          </p:nvCxnSpPr>
          <p:spPr>
            <a:xfrm rot="10800000">
              <a:off x="4318975" y="1083450"/>
              <a:ext cx="529800" cy="0"/>
            </a:xfrm>
            <a:prstGeom prst="straightConnector1">
              <a:avLst/>
            </a:prstGeom>
            <a:noFill/>
            <a:ln cap="flat" cmpd="sng" w="9525">
              <a:solidFill>
                <a:srgbClr val="858585"/>
              </a:solidFill>
              <a:prstDash val="solid"/>
              <a:round/>
              <a:headEnd len="sm" w="sm" type="none"/>
              <a:tailEnd len="sm" w="sm" type="none"/>
            </a:ln>
          </p:spPr>
        </p:cxnSp>
        <p:sp>
          <p:nvSpPr>
            <p:cNvPr id="1993" name="Google Shape;1993;p60"/>
            <p:cNvSpPr txBox="1"/>
            <p:nvPr/>
          </p:nvSpPr>
          <p:spPr>
            <a:xfrm>
              <a:off x="4928450" y="1105982"/>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rgbClr val="858585"/>
                  </a:solidFill>
                  <a:latin typeface="Roboto"/>
                  <a:ea typeface="Roboto"/>
                  <a:cs typeface="Roboto"/>
                  <a:sym typeface="Roboto"/>
                </a:rPr>
                <a:t>s/p nephrectomy (in remission)</a:t>
              </a:r>
              <a:endParaRPr sz="700">
                <a:solidFill>
                  <a:srgbClr val="858585"/>
                </a:solidFill>
                <a:latin typeface="Roboto"/>
                <a:ea typeface="Roboto"/>
                <a:cs typeface="Roboto"/>
                <a:sym typeface="Roboto"/>
              </a:endParaRPr>
            </a:p>
          </p:txBody>
        </p:sp>
      </p:grpSp>
      <p:cxnSp>
        <p:nvCxnSpPr>
          <p:cNvPr id="1994" name="Google Shape;1994;p60"/>
          <p:cNvCxnSpPr/>
          <p:nvPr/>
        </p:nvCxnSpPr>
        <p:spPr>
          <a:xfrm rot="10800000">
            <a:off x="5343625" y="1850068"/>
            <a:ext cx="529800" cy="0"/>
          </a:xfrm>
          <a:prstGeom prst="straightConnector1">
            <a:avLst/>
          </a:prstGeom>
          <a:noFill/>
          <a:ln cap="flat" cmpd="sng" w="9525">
            <a:solidFill>
              <a:srgbClr val="840D35"/>
            </a:solidFill>
            <a:prstDash val="solid"/>
            <a:round/>
            <a:headEnd len="sm" w="sm" type="none"/>
            <a:tailEnd len="sm" w="sm" type="none"/>
          </a:ln>
        </p:spPr>
      </p:cxnSp>
      <p:grpSp>
        <p:nvGrpSpPr>
          <p:cNvPr id="1995" name="Google Shape;1995;p60"/>
          <p:cNvGrpSpPr/>
          <p:nvPr/>
        </p:nvGrpSpPr>
        <p:grpSpPr>
          <a:xfrm>
            <a:off x="4587000" y="2036257"/>
            <a:ext cx="4094300" cy="411163"/>
            <a:chOff x="3562350" y="909418"/>
            <a:chExt cx="4094300" cy="365381"/>
          </a:xfrm>
        </p:grpSpPr>
        <p:sp>
          <p:nvSpPr>
            <p:cNvPr id="1996" name="Google Shape;1996;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Lip biopsy (HSV-2), some meds held</a:t>
              </a:r>
              <a:endParaRPr b="1" sz="1100">
                <a:solidFill>
                  <a:srgbClr val="858585"/>
                </a:solidFill>
                <a:latin typeface="Roboto"/>
                <a:ea typeface="Roboto"/>
                <a:cs typeface="Roboto"/>
                <a:sym typeface="Roboto"/>
              </a:endParaRPr>
            </a:p>
          </p:txBody>
        </p:sp>
        <p:sp>
          <p:nvSpPr>
            <p:cNvPr id="1997" name="Google Shape;1997;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1998" name="Google Shape;1998;p60"/>
            <p:cNvSpPr/>
            <p:nvPr/>
          </p:nvSpPr>
          <p:spPr>
            <a:xfrm>
              <a:off x="4517125" y="1086099"/>
              <a:ext cx="133500" cy="188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99" name="Google Shape;1999;p6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grpSp>
        <p:nvGrpSpPr>
          <p:cNvPr id="2000" name="Google Shape;2000;p60"/>
          <p:cNvGrpSpPr/>
          <p:nvPr/>
        </p:nvGrpSpPr>
        <p:grpSpPr>
          <a:xfrm>
            <a:off x="4587000" y="2234618"/>
            <a:ext cx="4094300" cy="597601"/>
            <a:chOff x="3562350" y="909418"/>
            <a:chExt cx="4094300" cy="531060"/>
          </a:xfrm>
        </p:grpSpPr>
        <p:sp>
          <p:nvSpPr>
            <p:cNvPr id="2001" name="Google Shape;2001;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2002" name="Google Shape;2002;p60"/>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003" name="Google Shape;2003;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2004" name="Google Shape;2004;p60"/>
            <p:cNvSpPr/>
            <p:nvPr/>
          </p:nvSpPr>
          <p:spPr>
            <a:xfrm>
              <a:off x="4517125" y="1086103"/>
              <a:ext cx="133500" cy="1560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05" name="Google Shape;2005;p60"/>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006" name="Google Shape;2006;p60"/>
          <p:cNvGrpSpPr/>
          <p:nvPr/>
        </p:nvGrpSpPr>
        <p:grpSpPr>
          <a:xfrm>
            <a:off x="4587000" y="2418916"/>
            <a:ext cx="4094300" cy="508047"/>
            <a:chOff x="3562350" y="909418"/>
            <a:chExt cx="4094300" cy="451477"/>
          </a:xfrm>
        </p:grpSpPr>
        <p:sp>
          <p:nvSpPr>
            <p:cNvPr id="2007" name="Google Shape;2007;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2008" name="Google Shape;2008;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2009" name="Google Shape;2009;p60"/>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0" name="Google Shape;2010;p60"/>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011" name="Google Shape;2011;p60"/>
          <p:cNvGrpSpPr/>
          <p:nvPr/>
        </p:nvGrpSpPr>
        <p:grpSpPr>
          <a:xfrm>
            <a:off x="4587000" y="2723716"/>
            <a:ext cx="4094300" cy="593171"/>
            <a:chOff x="3562350" y="909418"/>
            <a:chExt cx="4094300" cy="527123"/>
          </a:xfrm>
        </p:grpSpPr>
        <p:sp>
          <p:nvSpPr>
            <p:cNvPr id="2012" name="Google Shape;2012;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Clinic: Started Jakafi</a:t>
              </a:r>
              <a:endParaRPr sz="1100">
                <a:solidFill>
                  <a:srgbClr val="858585"/>
                </a:solidFill>
                <a:latin typeface="Roboto"/>
                <a:ea typeface="Roboto"/>
                <a:cs typeface="Roboto"/>
                <a:sym typeface="Roboto"/>
              </a:endParaRPr>
            </a:p>
          </p:txBody>
        </p:sp>
        <p:sp>
          <p:nvSpPr>
            <p:cNvPr id="2013" name="Google Shape;2013;p60"/>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014" name="Google Shape;2014;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2015" name="Google Shape;2015;p60"/>
            <p:cNvSpPr/>
            <p:nvPr/>
          </p:nvSpPr>
          <p:spPr>
            <a:xfrm>
              <a:off x="4517125" y="1086091"/>
              <a:ext cx="133500" cy="2052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16" name="Google Shape;2016;p6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sp>
        <p:nvSpPr>
          <p:cNvPr id="2017" name="Google Shape;2017;p60"/>
          <p:cNvSpPr txBox="1"/>
          <p:nvPr/>
        </p:nvSpPr>
        <p:spPr>
          <a:xfrm>
            <a:off x="5953100" y="2601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2018" name="Google Shape;2018;p60"/>
          <p:cNvGrpSpPr/>
          <p:nvPr/>
        </p:nvGrpSpPr>
        <p:grpSpPr>
          <a:xfrm rot="-1800283">
            <a:off x="5468042" y="1109715"/>
            <a:ext cx="280955" cy="61819"/>
            <a:chOff x="1329025" y="3438837"/>
            <a:chExt cx="395100" cy="109528"/>
          </a:xfrm>
        </p:grpSpPr>
        <p:sp>
          <p:nvSpPr>
            <p:cNvPr id="2019" name="Google Shape;2019;p60"/>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020" name="Google Shape;2020;p60"/>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2021" name="Google Shape;2021;p60"/>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2022" name="Google Shape;2022;p60"/>
          <p:cNvGrpSpPr/>
          <p:nvPr/>
        </p:nvGrpSpPr>
        <p:grpSpPr>
          <a:xfrm rot="-1800283">
            <a:off x="5468042" y="1630790"/>
            <a:ext cx="280955" cy="61819"/>
            <a:chOff x="1329025" y="3438837"/>
            <a:chExt cx="395100" cy="109528"/>
          </a:xfrm>
        </p:grpSpPr>
        <p:sp>
          <p:nvSpPr>
            <p:cNvPr id="2023" name="Google Shape;2023;p60"/>
            <p:cNvSpPr/>
            <p:nvPr/>
          </p:nvSpPr>
          <p:spPr>
            <a:xfrm>
              <a:off x="1329125" y="3442300"/>
              <a:ext cx="393300" cy="102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024" name="Google Shape;2024;p60"/>
            <p:cNvCxnSpPr/>
            <p:nvPr/>
          </p:nvCxnSpPr>
          <p:spPr>
            <a:xfrm>
              <a:off x="1329025" y="3438837"/>
              <a:ext cx="395100" cy="0"/>
            </a:xfrm>
            <a:prstGeom prst="straightConnector1">
              <a:avLst/>
            </a:prstGeom>
            <a:noFill/>
            <a:ln cap="flat" cmpd="sng" w="9525">
              <a:solidFill>
                <a:schemeClr val="dk2"/>
              </a:solidFill>
              <a:prstDash val="solid"/>
              <a:round/>
              <a:headEnd len="med" w="med" type="none"/>
              <a:tailEnd len="med" w="med" type="none"/>
            </a:ln>
          </p:spPr>
        </p:cxnSp>
        <p:cxnSp>
          <p:nvCxnSpPr>
            <p:cNvPr id="2025" name="Google Shape;2025;p60"/>
            <p:cNvCxnSpPr/>
            <p:nvPr/>
          </p:nvCxnSpPr>
          <p:spPr>
            <a:xfrm>
              <a:off x="1329025" y="3548365"/>
              <a:ext cx="395100" cy="0"/>
            </a:xfrm>
            <a:prstGeom prst="straightConnector1">
              <a:avLst/>
            </a:prstGeom>
            <a:noFill/>
            <a:ln cap="flat" cmpd="sng" w="9525">
              <a:solidFill>
                <a:schemeClr val="dk2"/>
              </a:solidFill>
              <a:prstDash val="solid"/>
              <a:round/>
              <a:headEnd len="med" w="med" type="none"/>
              <a:tailEnd len="med" w="med" type="none"/>
            </a:ln>
          </p:spPr>
        </p:cxnSp>
      </p:grpSp>
      <p:grpSp>
        <p:nvGrpSpPr>
          <p:cNvPr id="2026" name="Google Shape;2026;p60"/>
          <p:cNvGrpSpPr/>
          <p:nvPr/>
        </p:nvGrpSpPr>
        <p:grpSpPr>
          <a:xfrm>
            <a:off x="4587000" y="2952316"/>
            <a:ext cx="4094300" cy="593171"/>
            <a:chOff x="3562350" y="909418"/>
            <a:chExt cx="4094300" cy="527123"/>
          </a:xfrm>
        </p:grpSpPr>
        <p:sp>
          <p:nvSpPr>
            <p:cNvPr id="2027" name="Google Shape;2027;p60"/>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Clinic</a:t>
              </a:r>
              <a:endParaRPr b="1" sz="1100">
                <a:solidFill>
                  <a:srgbClr val="858585"/>
                </a:solidFill>
                <a:latin typeface="Roboto"/>
                <a:ea typeface="Roboto"/>
                <a:cs typeface="Roboto"/>
                <a:sym typeface="Roboto"/>
              </a:endParaRPr>
            </a:p>
          </p:txBody>
        </p:sp>
        <p:sp>
          <p:nvSpPr>
            <p:cNvPr id="2028" name="Google Shape;2028;p60"/>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700">
                <a:solidFill>
                  <a:schemeClr val="lt1"/>
                </a:solidFill>
                <a:latin typeface="Roboto"/>
                <a:ea typeface="Roboto"/>
                <a:cs typeface="Roboto"/>
                <a:sym typeface="Roboto"/>
              </a:endParaRPr>
            </a:p>
          </p:txBody>
        </p:sp>
        <p:sp>
          <p:nvSpPr>
            <p:cNvPr id="2029" name="Google Shape;2029;p60"/>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10</a:t>
              </a:r>
              <a:endParaRPr sz="900">
                <a:solidFill>
                  <a:srgbClr val="858585"/>
                </a:solidFill>
                <a:latin typeface="Roboto"/>
                <a:ea typeface="Roboto"/>
                <a:cs typeface="Roboto"/>
                <a:sym typeface="Roboto"/>
              </a:endParaRPr>
            </a:p>
          </p:txBody>
        </p:sp>
        <p:cxnSp>
          <p:nvCxnSpPr>
            <p:cNvPr id="2030" name="Google Shape;2030;p60"/>
            <p:cNvCxnSpPr/>
            <p:nvPr/>
          </p:nvCxnSpPr>
          <p:spPr>
            <a:xfrm rot="10800000">
              <a:off x="4318975" y="1083450"/>
              <a:ext cx="529800" cy="0"/>
            </a:xfrm>
            <a:prstGeom prst="straightConnector1">
              <a:avLst/>
            </a:prstGeom>
            <a:noFill/>
            <a:ln cap="flat" cmpd="sng" w="9525">
              <a:solidFill>
                <a:srgbClr val="14A44D"/>
              </a:solidFill>
              <a:prstDash val="solid"/>
              <a:round/>
              <a:headEnd len="sm" w="sm" type="none"/>
              <a:tailEnd len="sm" w="sm" type="none"/>
            </a:ln>
          </p:spPr>
        </p:cxnSp>
      </p:grpSp>
      <p:pic>
        <p:nvPicPr>
          <p:cNvPr id="2031" name="Google Shape;2031;p60"/>
          <p:cNvPicPr preferRelativeResize="0"/>
          <p:nvPr/>
        </p:nvPicPr>
        <p:blipFill>
          <a:blip r:embed="rId4">
            <a:alphaModFix/>
          </a:blip>
          <a:stretch>
            <a:fillRect/>
          </a:stretch>
        </p:blipFill>
        <p:spPr>
          <a:xfrm>
            <a:off x="7700600" y="227176"/>
            <a:ext cx="1267550" cy="1267550"/>
          </a:xfrm>
          <a:prstGeom prst="rect">
            <a:avLst/>
          </a:prstGeom>
          <a:noFill/>
          <a:ln>
            <a:noFill/>
          </a:ln>
        </p:spPr>
      </p:pic>
      <p:sp>
        <p:nvSpPr>
          <p:cNvPr id="2032" name="Google Shape;2032;p60"/>
          <p:cNvSpPr/>
          <p:nvPr/>
        </p:nvSpPr>
        <p:spPr>
          <a:xfrm>
            <a:off x="5541775" y="2739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6" name="Shape 2036"/>
        <p:cNvGrpSpPr/>
        <p:nvPr/>
      </p:nvGrpSpPr>
      <p:grpSpPr>
        <a:xfrm>
          <a:off x="0" y="0"/>
          <a:ext cx="0" cy="0"/>
          <a:chOff x="0" y="0"/>
          <a:chExt cx="0" cy="0"/>
        </a:xfrm>
      </p:grpSpPr>
      <p:sp>
        <p:nvSpPr>
          <p:cNvPr id="2037" name="Google Shape;2037;p6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10</a:t>
            </a:r>
            <a:endParaRPr>
              <a:solidFill>
                <a:srgbClr val="9FA6B2"/>
              </a:solidFill>
            </a:endParaRPr>
          </a:p>
        </p:txBody>
      </p:sp>
      <p:sp>
        <p:nvSpPr>
          <p:cNvPr id="2038" name="Google Shape;2038;p61"/>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ID e-consulted</a:t>
            </a:r>
            <a:r>
              <a:rPr lang="en"/>
              <a:t>: Should be admitted to get testing for </a:t>
            </a:r>
            <a:r>
              <a:rPr b="1" lang="en">
                <a:solidFill>
                  <a:srgbClr val="DF382C"/>
                </a:solidFill>
              </a:rPr>
              <a:t>TK-</a:t>
            </a:r>
            <a:r>
              <a:rPr b="1" lang="en">
                <a:solidFill>
                  <a:srgbClr val="DF382C"/>
                </a:solidFill>
              </a:rPr>
              <a:t>deficient</a:t>
            </a:r>
            <a:r>
              <a:rPr b="1" lang="en">
                <a:solidFill>
                  <a:srgbClr val="DF382C"/>
                </a:solidFill>
              </a:rPr>
              <a:t> HSV</a:t>
            </a:r>
            <a:r>
              <a:rPr lang="en"/>
              <a:t> and consideration for IV therapy</a:t>
            </a:r>
            <a:endParaRPr/>
          </a:p>
        </p:txBody>
      </p:sp>
      <p:pic>
        <p:nvPicPr>
          <p:cNvPr id="2039" name="Google Shape;2039;p61"/>
          <p:cNvPicPr preferRelativeResize="0"/>
          <p:nvPr/>
        </p:nvPicPr>
        <p:blipFill>
          <a:blip r:embed="rId3">
            <a:alphaModFix/>
          </a:blip>
          <a:stretch>
            <a:fillRect/>
          </a:stretch>
        </p:blipFill>
        <p:spPr>
          <a:xfrm>
            <a:off x="7735075" y="238451"/>
            <a:ext cx="1120725" cy="1120725"/>
          </a:xfrm>
          <a:prstGeom prst="rect">
            <a:avLst/>
          </a:prstGeom>
          <a:noFill/>
          <a:ln>
            <a:noFill/>
          </a:ln>
        </p:spPr>
      </p:pic>
      <p:grpSp>
        <p:nvGrpSpPr>
          <p:cNvPr id="2040" name="Google Shape;2040;p61"/>
          <p:cNvGrpSpPr/>
          <p:nvPr/>
        </p:nvGrpSpPr>
        <p:grpSpPr>
          <a:xfrm>
            <a:off x="4587000" y="892230"/>
            <a:ext cx="4094300" cy="384157"/>
            <a:chOff x="3562350" y="909418"/>
            <a:chExt cx="4094300" cy="341382"/>
          </a:xfrm>
        </p:grpSpPr>
        <p:sp>
          <p:nvSpPr>
            <p:cNvPr id="2041" name="Google Shape;2041;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042" name="Google Shape;2042;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043" name="Google Shape;2043;p61"/>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44" name="Google Shape;2044;p61"/>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045" name="Google Shape;2045;p61"/>
          <p:cNvGrpSpPr/>
          <p:nvPr/>
        </p:nvGrpSpPr>
        <p:grpSpPr>
          <a:xfrm>
            <a:off x="4587000" y="1087176"/>
            <a:ext cx="4094300" cy="384557"/>
            <a:chOff x="3562350" y="909418"/>
            <a:chExt cx="4094300" cy="341738"/>
          </a:xfrm>
        </p:grpSpPr>
        <p:sp>
          <p:nvSpPr>
            <p:cNvPr id="2046" name="Google Shape;2046;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2047" name="Google Shape;2047;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2048" name="Google Shape;2048;p61"/>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49" name="Google Shape;2049;p61"/>
          <p:cNvCxnSpPr/>
          <p:nvPr/>
        </p:nvCxnSpPr>
        <p:spPr>
          <a:xfrm rot="10800000">
            <a:off x="5343625" y="1088068"/>
            <a:ext cx="529800" cy="0"/>
          </a:xfrm>
          <a:prstGeom prst="straightConnector1">
            <a:avLst/>
          </a:prstGeom>
          <a:noFill/>
          <a:ln cap="flat" cmpd="sng" w="9525">
            <a:solidFill>
              <a:srgbClr val="840D35"/>
            </a:solidFill>
            <a:prstDash val="solid"/>
            <a:round/>
            <a:headEnd len="sm" w="sm" type="none"/>
            <a:tailEnd len="sm" w="sm" type="none"/>
          </a:ln>
        </p:spPr>
      </p:cxnSp>
      <p:grpSp>
        <p:nvGrpSpPr>
          <p:cNvPr id="2050" name="Google Shape;2050;p61"/>
          <p:cNvGrpSpPr/>
          <p:nvPr/>
        </p:nvGrpSpPr>
        <p:grpSpPr>
          <a:xfrm>
            <a:off x="4587000" y="1274257"/>
            <a:ext cx="4094300" cy="411167"/>
            <a:chOff x="3562350" y="909418"/>
            <a:chExt cx="4094300" cy="365385"/>
          </a:xfrm>
        </p:grpSpPr>
        <p:sp>
          <p:nvSpPr>
            <p:cNvPr id="2051" name="Google Shape;2051;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Lip biopsy (HSV-2), some meds held</a:t>
              </a:r>
              <a:endParaRPr sz="1100">
                <a:solidFill>
                  <a:srgbClr val="858585"/>
                </a:solidFill>
                <a:latin typeface="Roboto"/>
                <a:ea typeface="Roboto"/>
                <a:cs typeface="Roboto"/>
                <a:sym typeface="Roboto"/>
              </a:endParaRPr>
            </a:p>
          </p:txBody>
        </p:sp>
        <p:sp>
          <p:nvSpPr>
            <p:cNvPr id="2052" name="Google Shape;2052;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2053" name="Google Shape;2053;p61"/>
            <p:cNvSpPr/>
            <p:nvPr/>
          </p:nvSpPr>
          <p:spPr>
            <a:xfrm>
              <a:off x="4517125" y="1029403"/>
              <a:ext cx="133500" cy="2454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54" name="Google Shape;2054;p61"/>
          <p:cNvGrpSpPr/>
          <p:nvPr/>
        </p:nvGrpSpPr>
        <p:grpSpPr>
          <a:xfrm>
            <a:off x="4587000" y="1472618"/>
            <a:ext cx="4094300" cy="597601"/>
            <a:chOff x="3562350" y="909418"/>
            <a:chExt cx="4094300" cy="531060"/>
          </a:xfrm>
        </p:grpSpPr>
        <p:sp>
          <p:nvSpPr>
            <p:cNvPr id="2055" name="Google Shape;2055;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2056" name="Google Shape;2056;p61"/>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057" name="Google Shape;2057;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2058" name="Google Shape;2058;p61"/>
            <p:cNvSpPr/>
            <p:nvPr/>
          </p:nvSpPr>
          <p:spPr>
            <a:xfrm>
              <a:off x="4517125" y="1086113"/>
              <a:ext cx="133500" cy="2052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59" name="Google Shape;2059;p6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060" name="Google Shape;2060;p61"/>
          <p:cNvGrpSpPr/>
          <p:nvPr/>
        </p:nvGrpSpPr>
        <p:grpSpPr>
          <a:xfrm>
            <a:off x="4587000" y="1656916"/>
            <a:ext cx="4094300" cy="508047"/>
            <a:chOff x="3562350" y="909418"/>
            <a:chExt cx="4094300" cy="451477"/>
          </a:xfrm>
        </p:grpSpPr>
        <p:sp>
          <p:nvSpPr>
            <p:cNvPr id="2061" name="Google Shape;2061;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2062" name="Google Shape;2062;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2063" name="Google Shape;2063;p61"/>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64" name="Google Shape;2064;p6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065" name="Google Shape;2065;p61"/>
          <p:cNvGrpSpPr/>
          <p:nvPr/>
        </p:nvGrpSpPr>
        <p:grpSpPr>
          <a:xfrm>
            <a:off x="4587000" y="1961716"/>
            <a:ext cx="4094300" cy="593171"/>
            <a:chOff x="3562350" y="909418"/>
            <a:chExt cx="4094300" cy="527123"/>
          </a:xfrm>
        </p:grpSpPr>
        <p:sp>
          <p:nvSpPr>
            <p:cNvPr id="2066" name="Google Shape;2066;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Started Jakafi</a:t>
              </a:r>
              <a:endParaRPr sz="1100">
                <a:solidFill>
                  <a:srgbClr val="858585"/>
                </a:solidFill>
                <a:latin typeface="Roboto"/>
                <a:ea typeface="Roboto"/>
                <a:cs typeface="Roboto"/>
                <a:sym typeface="Roboto"/>
              </a:endParaRPr>
            </a:p>
          </p:txBody>
        </p:sp>
        <p:sp>
          <p:nvSpPr>
            <p:cNvPr id="2067" name="Google Shape;2067;p61"/>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068" name="Google Shape;2068;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2069" name="Google Shape;2069;p61"/>
            <p:cNvSpPr/>
            <p:nvPr/>
          </p:nvSpPr>
          <p:spPr>
            <a:xfrm>
              <a:off x="4517125" y="1023396"/>
              <a:ext cx="133500" cy="2646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70" name="Google Shape;2070;p61"/>
          <p:cNvSpPr txBox="1"/>
          <p:nvPr/>
        </p:nvSpPr>
        <p:spPr>
          <a:xfrm>
            <a:off x="5953100" y="1839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2071" name="Google Shape;2071;p61"/>
          <p:cNvGrpSpPr/>
          <p:nvPr/>
        </p:nvGrpSpPr>
        <p:grpSpPr>
          <a:xfrm>
            <a:off x="4587000" y="2190316"/>
            <a:ext cx="4094300" cy="374395"/>
            <a:chOff x="3562350" y="909418"/>
            <a:chExt cx="4094300" cy="332707"/>
          </a:xfrm>
        </p:grpSpPr>
        <p:sp>
          <p:nvSpPr>
            <p:cNvPr id="2072" name="Google Shape;2072;p61"/>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#3</a:t>
              </a:r>
              <a:endParaRPr b="1" sz="1100">
                <a:solidFill>
                  <a:srgbClr val="858585"/>
                </a:solidFill>
                <a:latin typeface="Roboto"/>
                <a:ea typeface="Roboto"/>
                <a:cs typeface="Roboto"/>
                <a:sym typeface="Roboto"/>
              </a:endParaRPr>
            </a:p>
          </p:txBody>
        </p:sp>
        <p:sp>
          <p:nvSpPr>
            <p:cNvPr id="2073" name="Google Shape;2073;p61"/>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10</a:t>
              </a:r>
              <a:endParaRPr b="1" sz="900">
                <a:solidFill>
                  <a:srgbClr val="0C622E"/>
                </a:solidFill>
                <a:latin typeface="Roboto"/>
                <a:ea typeface="Roboto"/>
                <a:cs typeface="Roboto"/>
                <a:sym typeface="Roboto"/>
              </a:endParaRPr>
            </a:p>
          </p:txBody>
        </p:sp>
        <p:cxnSp>
          <p:nvCxnSpPr>
            <p:cNvPr id="2074" name="Google Shape;2074;p61"/>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sp>
        <p:nvSpPr>
          <p:cNvPr id="2075" name="Google Shape;2075;p61"/>
          <p:cNvSpPr/>
          <p:nvPr/>
        </p:nvSpPr>
        <p:spPr>
          <a:xfrm>
            <a:off x="5541775" y="1977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p6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10 </a:t>
            </a:r>
            <a:r>
              <a:rPr lang="en">
                <a:solidFill>
                  <a:srgbClr val="9FA6B2"/>
                </a:solidFill>
              </a:rPr>
              <a:t>(day 66)</a:t>
            </a:r>
            <a:endParaRPr>
              <a:solidFill>
                <a:srgbClr val="9FA6B2"/>
              </a:solidFill>
            </a:endParaRPr>
          </a:p>
        </p:txBody>
      </p:sp>
      <p:sp>
        <p:nvSpPr>
          <p:cNvPr id="2081" name="Google Shape;2081;p62"/>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ID e-consulted</a:t>
            </a:r>
            <a:r>
              <a:rPr lang="en"/>
              <a:t>: Should be admitted to get testing for </a:t>
            </a:r>
            <a:r>
              <a:rPr b="1" lang="en"/>
              <a:t>TK-deficient HSV</a:t>
            </a:r>
            <a:r>
              <a:rPr lang="en"/>
              <a:t> and consideration for IV therapy</a:t>
            </a:r>
            <a:endParaRPr/>
          </a:p>
        </p:txBody>
      </p:sp>
      <p:sp>
        <p:nvSpPr>
          <p:cNvPr id="2082" name="Google Shape;2082;p62"/>
          <p:cNvSpPr/>
          <p:nvPr/>
        </p:nvSpPr>
        <p:spPr>
          <a:xfrm>
            <a:off x="5810525" y="3167325"/>
            <a:ext cx="1832400" cy="691500"/>
          </a:xfrm>
          <a:prstGeom prst="rect">
            <a:avLst/>
          </a:prstGeom>
          <a:solidFill>
            <a:srgbClr val="DCF1E4"/>
          </a:solidFill>
          <a:ln cap="flat" cmpd="sng" w="9525">
            <a:solidFill>
              <a:srgbClr val="0C622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C622E"/>
                </a:solidFill>
                <a:latin typeface="Open Sans"/>
                <a:ea typeface="Open Sans"/>
                <a:cs typeface="Open Sans"/>
                <a:sym typeface="Open Sans"/>
              </a:rPr>
              <a:t>Viral culture </a:t>
            </a:r>
            <a:endParaRPr sz="1200">
              <a:solidFill>
                <a:srgbClr val="0C622E"/>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Sent to ARUP</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Didn’t grow :(</a:t>
            </a:r>
            <a:endParaRPr sz="1200">
              <a:solidFill>
                <a:srgbClr val="1A1A1A"/>
              </a:solidFill>
              <a:latin typeface="Open Sans"/>
              <a:ea typeface="Open Sans"/>
              <a:cs typeface="Open Sans"/>
              <a:sym typeface="Open Sans"/>
            </a:endParaRPr>
          </a:p>
        </p:txBody>
      </p:sp>
      <p:pic>
        <p:nvPicPr>
          <p:cNvPr id="2083" name="Google Shape;2083;p62"/>
          <p:cNvPicPr preferRelativeResize="0"/>
          <p:nvPr/>
        </p:nvPicPr>
        <p:blipFill>
          <a:blip r:embed="rId3">
            <a:alphaModFix/>
          </a:blip>
          <a:stretch>
            <a:fillRect/>
          </a:stretch>
        </p:blipFill>
        <p:spPr>
          <a:xfrm>
            <a:off x="7735075" y="238451"/>
            <a:ext cx="1120725" cy="1120725"/>
          </a:xfrm>
          <a:prstGeom prst="rect">
            <a:avLst/>
          </a:prstGeom>
          <a:noFill/>
          <a:ln>
            <a:noFill/>
          </a:ln>
        </p:spPr>
      </p:pic>
      <p:grpSp>
        <p:nvGrpSpPr>
          <p:cNvPr id="2084" name="Google Shape;2084;p62"/>
          <p:cNvGrpSpPr/>
          <p:nvPr/>
        </p:nvGrpSpPr>
        <p:grpSpPr>
          <a:xfrm>
            <a:off x="4587000" y="892230"/>
            <a:ext cx="4094300" cy="384157"/>
            <a:chOff x="3562350" y="909418"/>
            <a:chExt cx="4094300" cy="341382"/>
          </a:xfrm>
        </p:grpSpPr>
        <p:sp>
          <p:nvSpPr>
            <p:cNvPr id="2085" name="Google Shape;2085;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086" name="Google Shape;2086;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087" name="Google Shape;2087;p62"/>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088" name="Google Shape;2088;p62"/>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089" name="Google Shape;2089;p62"/>
          <p:cNvGrpSpPr/>
          <p:nvPr/>
        </p:nvGrpSpPr>
        <p:grpSpPr>
          <a:xfrm>
            <a:off x="4587000" y="1087176"/>
            <a:ext cx="4094300" cy="384557"/>
            <a:chOff x="3562350" y="909418"/>
            <a:chExt cx="4094300" cy="341738"/>
          </a:xfrm>
        </p:grpSpPr>
        <p:sp>
          <p:nvSpPr>
            <p:cNvPr id="2090" name="Google Shape;2090;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2091" name="Google Shape;2091;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2092" name="Google Shape;2092;p62"/>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93" name="Google Shape;2093;p62"/>
          <p:cNvCxnSpPr/>
          <p:nvPr/>
        </p:nvCxnSpPr>
        <p:spPr>
          <a:xfrm rot="10800000">
            <a:off x="5343625" y="1088068"/>
            <a:ext cx="529800" cy="0"/>
          </a:xfrm>
          <a:prstGeom prst="straightConnector1">
            <a:avLst/>
          </a:prstGeom>
          <a:noFill/>
          <a:ln cap="flat" cmpd="sng" w="9525">
            <a:solidFill>
              <a:srgbClr val="840D35"/>
            </a:solidFill>
            <a:prstDash val="solid"/>
            <a:round/>
            <a:headEnd len="sm" w="sm" type="none"/>
            <a:tailEnd len="sm" w="sm" type="none"/>
          </a:ln>
        </p:spPr>
      </p:cxnSp>
      <p:grpSp>
        <p:nvGrpSpPr>
          <p:cNvPr id="2094" name="Google Shape;2094;p62"/>
          <p:cNvGrpSpPr/>
          <p:nvPr/>
        </p:nvGrpSpPr>
        <p:grpSpPr>
          <a:xfrm>
            <a:off x="4587000" y="1274257"/>
            <a:ext cx="4094300" cy="411167"/>
            <a:chOff x="3562350" y="909418"/>
            <a:chExt cx="4094300" cy="365385"/>
          </a:xfrm>
        </p:grpSpPr>
        <p:sp>
          <p:nvSpPr>
            <p:cNvPr id="2095" name="Google Shape;2095;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Lip biopsy (HSV-2), some meds held</a:t>
              </a:r>
              <a:endParaRPr sz="1100">
                <a:solidFill>
                  <a:srgbClr val="858585"/>
                </a:solidFill>
                <a:latin typeface="Roboto"/>
                <a:ea typeface="Roboto"/>
                <a:cs typeface="Roboto"/>
                <a:sym typeface="Roboto"/>
              </a:endParaRPr>
            </a:p>
          </p:txBody>
        </p:sp>
        <p:sp>
          <p:nvSpPr>
            <p:cNvPr id="2096" name="Google Shape;2096;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2097" name="Google Shape;2097;p62"/>
            <p:cNvSpPr/>
            <p:nvPr/>
          </p:nvSpPr>
          <p:spPr>
            <a:xfrm>
              <a:off x="4517125" y="1029403"/>
              <a:ext cx="133500" cy="2454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98" name="Google Shape;2098;p62"/>
          <p:cNvGrpSpPr/>
          <p:nvPr/>
        </p:nvGrpSpPr>
        <p:grpSpPr>
          <a:xfrm>
            <a:off x="4587000" y="1472618"/>
            <a:ext cx="4094300" cy="597601"/>
            <a:chOff x="3562350" y="909418"/>
            <a:chExt cx="4094300" cy="531060"/>
          </a:xfrm>
        </p:grpSpPr>
        <p:sp>
          <p:nvSpPr>
            <p:cNvPr id="2099" name="Google Shape;2099;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2100" name="Google Shape;2100;p62"/>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101" name="Google Shape;2101;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2102" name="Google Shape;2102;p62"/>
            <p:cNvSpPr/>
            <p:nvPr/>
          </p:nvSpPr>
          <p:spPr>
            <a:xfrm>
              <a:off x="4517125" y="1086113"/>
              <a:ext cx="133500" cy="2052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03" name="Google Shape;2103;p62"/>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104" name="Google Shape;2104;p62"/>
          <p:cNvGrpSpPr/>
          <p:nvPr/>
        </p:nvGrpSpPr>
        <p:grpSpPr>
          <a:xfrm>
            <a:off x="4587000" y="1656916"/>
            <a:ext cx="4094300" cy="508047"/>
            <a:chOff x="3562350" y="909418"/>
            <a:chExt cx="4094300" cy="451477"/>
          </a:xfrm>
        </p:grpSpPr>
        <p:sp>
          <p:nvSpPr>
            <p:cNvPr id="2105" name="Google Shape;2105;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2106" name="Google Shape;2106;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2107" name="Google Shape;2107;p62"/>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08" name="Google Shape;2108;p62"/>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109" name="Google Shape;2109;p62"/>
          <p:cNvGrpSpPr/>
          <p:nvPr/>
        </p:nvGrpSpPr>
        <p:grpSpPr>
          <a:xfrm>
            <a:off x="4587000" y="1961716"/>
            <a:ext cx="4094300" cy="593171"/>
            <a:chOff x="3562350" y="909418"/>
            <a:chExt cx="4094300" cy="527123"/>
          </a:xfrm>
        </p:grpSpPr>
        <p:sp>
          <p:nvSpPr>
            <p:cNvPr id="2110" name="Google Shape;2110;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Started Jakafi</a:t>
              </a:r>
              <a:endParaRPr sz="1100">
                <a:solidFill>
                  <a:srgbClr val="858585"/>
                </a:solidFill>
                <a:latin typeface="Roboto"/>
                <a:ea typeface="Roboto"/>
                <a:cs typeface="Roboto"/>
                <a:sym typeface="Roboto"/>
              </a:endParaRPr>
            </a:p>
          </p:txBody>
        </p:sp>
        <p:sp>
          <p:nvSpPr>
            <p:cNvPr id="2111" name="Google Shape;2111;p62"/>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112" name="Google Shape;2112;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2113" name="Google Shape;2113;p62"/>
            <p:cNvSpPr/>
            <p:nvPr/>
          </p:nvSpPr>
          <p:spPr>
            <a:xfrm>
              <a:off x="4517125" y="1023396"/>
              <a:ext cx="133500" cy="2646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4" name="Google Shape;2114;p62"/>
          <p:cNvSpPr txBox="1"/>
          <p:nvPr/>
        </p:nvSpPr>
        <p:spPr>
          <a:xfrm>
            <a:off x="5953100" y="1839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2115" name="Google Shape;2115;p62"/>
          <p:cNvGrpSpPr/>
          <p:nvPr/>
        </p:nvGrpSpPr>
        <p:grpSpPr>
          <a:xfrm>
            <a:off x="4587000" y="2190316"/>
            <a:ext cx="4094300" cy="374395"/>
            <a:chOff x="3562350" y="909418"/>
            <a:chExt cx="4094300" cy="332707"/>
          </a:xfrm>
        </p:grpSpPr>
        <p:sp>
          <p:nvSpPr>
            <p:cNvPr id="2116" name="Google Shape;2116;p62"/>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#3</a:t>
              </a:r>
              <a:endParaRPr b="1" sz="1100">
                <a:solidFill>
                  <a:srgbClr val="858585"/>
                </a:solidFill>
                <a:latin typeface="Roboto"/>
                <a:ea typeface="Roboto"/>
                <a:cs typeface="Roboto"/>
                <a:sym typeface="Roboto"/>
              </a:endParaRPr>
            </a:p>
          </p:txBody>
        </p:sp>
        <p:sp>
          <p:nvSpPr>
            <p:cNvPr id="2117" name="Google Shape;2117;p62"/>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10</a:t>
              </a:r>
              <a:endParaRPr b="1" sz="900">
                <a:solidFill>
                  <a:srgbClr val="0C622E"/>
                </a:solidFill>
                <a:latin typeface="Roboto"/>
                <a:ea typeface="Roboto"/>
                <a:cs typeface="Roboto"/>
                <a:sym typeface="Roboto"/>
              </a:endParaRPr>
            </a:p>
          </p:txBody>
        </p:sp>
        <p:cxnSp>
          <p:nvCxnSpPr>
            <p:cNvPr id="2118" name="Google Shape;2118;p62"/>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sp>
        <p:nvSpPr>
          <p:cNvPr id="2119" name="Google Shape;2119;p62"/>
          <p:cNvSpPr/>
          <p:nvPr/>
        </p:nvSpPr>
        <p:spPr>
          <a:xfrm>
            <a:off x="5541775" y="1977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8"/>
          <p:cNvSpPr txBox="1"/>
          <p:nvPr>
            <p:ph type="title"/>
          </p:nvPr>
        </p:nvSpPr>
        <p:spPr>
          <a:xfrm>
            <a:off x="729450" y="632850"/>
            <a:ext cx="3842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backstory</a:t>
            </a:r>
            <a:endParaRPr/>
          </a:p>
        </p:txBody>
      </p:sp>
      <p:sp>
        <p:nvSpPr>
          <p:cNvPr id="120" name="Google Shape;120;p18"/>
          <p:cNvSpPr txBox="1"/>
          <p:nvPr>
            <p:ph idx="1" type="body"/>
          </p:nvPr>
        </p:nvSpPr>
        <p:spPr>
          <a:xfrm>
            <a:off x="729450" y="1393075"/>
            <a:ext cx="7688700" cy="1100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A </a:t>
            </a:r>
            <a:r>
              <a:rPr b="1" lang="en">
                <a:solidFill>
                  <a:srgbClr val="2D6987"/>
                </a:solidFill>
              </a:rPr>
              <a:t>71 y/o M</a:t>
            </a:r>
            <a:r>
              <a:rPr lang="en"/>
              <a:t> with PMH including T-cell PLL s/p alloSCT (-1 yr ago), GVHD, Hx PJP, psoriasis, PMR, renal cancer s/p nephrectomy (-2 years)</a:t>
            </a:r>
            <a:endParaRPr/>
          </a:p>
        </p:txBody>
      </p:sp>
      <p:sp>
        <p:nvSpPr>
          <p:cNvPr id="121" name="Google Shape;121;p18"/>
          <p:cNvSpPr/>
          <p:nvPr/>
        </p:nvSpPr>
        <p:spPr>
          <a:xfrm>
            <a:off x="729450" y="2263775"/>
            <a:ext cx="3263700" cy="8031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F5AA2"/>
                </a:solidFill>
                <a:latin typeface="Open Sans"/>
                <a:ea typeface="Open Sans"/>
                <a:cs typeface="Open Sans"/>
                <a:sym typeface="Open Sans"/>
              </a:rPr>
              <a:t>Convention/notation for timing</a:t>
            </a:r>
            <a:endParaRPr>
              <a:solidFill>
                <a:srgbClr val="3B71CA"/>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Day “zero” = onset of symptoms</a:t>
            </a:r>
            <a:endParaRPr>
              <a:solidFill>
                <a:srgbClr val="1A1A1A"/>
              </a:solidFill>
              <a:latin typeface="Open Sans"/>
              <a:ea typeface="Open Sans"/>
              <a:cs typeface="Open Sans"/>
              <a:sym typeface="Open Sans"/>
            </a:endParaRPr>
          </a:p>
          <a:p>
            <a:pPr indent="0" lvl="0" marL="0" rtl="0" algn="l">
              <a:spcBef>
                <a:spcPts val="0"/>
              </a:spcBef>
              <a:spcAft>
                <a:spcPts val="0"/>
              </a:spcAft>
              <a:buNone/>
            </a:pPr>
            <a:r>
              <a:rPr lang="en">
                <a:solidFill>
                  <a:srgbClr val="1A1A1A"/>
                </a:solidFill>
                <a:latin typeface="Open Sans"/>
                <a:ea typeface="Open Sans"/>
                <a:cs typeface="Open Sans"/>
                <a:sym typeface="Open Sans"/>
              </a:rPr>
              <a:t>ID was consulted around day 65</a:t>
            </a:r>
            <a:endParaRPr>
              <a:solidFill>
                <a:srgbClr val="1A1A1A"/>
              </a:solidFill>
              <a:latin typeface="Open Sans"/>
              <a:ea typeface="Open Sans"/>
              <a:cs typeface="Open Sans"/>
              <a:sym typeface="Open Sans"/>
            </a:endParaRPr>
          </a:p>
        </p:txBody>
      </p:sp>
      <p:grpSp>
        <p:nvGrpSpPr>
          <p:cNvPr id="122" name="Google Shape;122;p18"/>
          <p:cNvGrpSpPr/>
          <p:nvPr/>
        </p:nvGrpSpPr>
        <p:grpSpPr>
          <a:xfrm>
            <a:off x="4445772" y="1928253"/>
            <a:ext cx="4094300" cy="861172"/>
            <a:chOff x="3562350" y="909418"/>
            <a:chExt cx="4094300" cy="765282"/>
          </a:xfrm>
        </p:grpSpPr>
        <p:sp>
          <p:nvSpPr>
            <p:cNvPr id="123" name="Google Shape;123;p1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96110"/>
                  </a:solidFill>
                  <a:latin typeface="Roboto"/>
                  <a:ea typeface="Roboto"/>
                  <a:cs typeface="Roboto"/>
                  <a:sym typeface="Roboto"/>
                </a:rPr>
                <a:t>Clear cell renal carcinoma</a:t>
              </a:r>
              <a:endParaRPr b="1" sz="1100">
                <a:solidFill>
                  <a:srgbClr val="896110"/>
                </a:solidFill>
                <a:latin typeface="Roboto"/>
                <a:ea typeface="Roboto"/>
                <a:cs typeface="Roboto"/>
                <a:sym typeface="Roboto"/>
              </a:endParaRPr>
            </a:p>
          </p:txBody>
        </p:sp>
        <p:sp>
          <p:nvSpPr>
            <p:cNvPr id="124" name="Google Shape;124;p18"/>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chemeClr val="dk2"/>
                  </a:solidFill>
                  <a:latin typeface="Roboto"/>
                  <a:ea typeface="Roboto"/>
                  <a:cs typeface="Roboto"/>
                  <a:sym typeface="Roboto"/>
                </a:rPr>
                <a:t>s/p nephrectomy </a:t>
              </a:r>
              <a:r>
                <a:rPr b="1" lang="en" sz="800">
                  <a:solidFill>
                    <a:srgbClr val="14A44D"/>
                  </a:solidFill>
                  <a:latin typeface="Roboto"/>
                  <a:ea typeface="Roboto"/>
                  <a:cs typeface="Roboto"/>
                  <a:sym typeface="Roboto"/>
                </a:rPr>
                <a:t>(in remission</a:t>
              </a:r>
              <a:r>
                <a:rPr lang="en" sz="800">
                  <a:solidFill>
                    <a:schemeClr val="dk2"/>
                  </a:solidFill>
                  <a:latin typeface="Roboto"/>
                  <a:ea typeface="Roboto"/>
                  <a:cs typeface="Roboto"/>
                  <a:sym typeface="Roboto"/>
                </a:rPr>
                <a:t>)</a:t>
              </a:r>
              <a:endParaRPr sz="800">
                <a:solidFill>
                  <a:schemeClr val="dk2"/>
                </a:solidFill>
                <a:latin typeface="Roboto"/>
                <a:ea typeface="Roboto"/>
                <a:cs typeface="Roboto"/>
                <a:sym typeface="Roboto"/>
              </a:endParaRPr>
            </a:p>
            <a:p>
              <a:pPr indent="0" lvl="0" marL="0" rtl="0" algn="l">
                <a:lnSpc>
                  <a:spcPct val="115000"/>
                </a:lnSpc>
                <a:spcBef>
                  <a:spcPts val="600"/>
                </a:spcBef>
                <a:spcAft>
                  <a:spcPts val="600"/>
                </a:spcAft>
                <a:buNone/>
              </a:pPr>
              <a:r>
                <a:rPr lang="en" sz="800">
                  <a:solidFill>
                    <a:schemeClr val="dk2"/>
                  </a:solidFill>
                  <a:latin typeface="Roboto"/>
                  <a:ea typeface="Roboto"/>
                  <a:cs typeface="Roboto"/>
                  <a:sym typeface="Roboto"/>
                </a:rPr>
                <a:t>May become relevant if we need to give any drugs that don’t place nice with the remaining kidney</a:t>
              </a:r>
              <a:endParaRPr sz="800">
                <a:solidFill>
                  <a:schemeClr val="dk2"/>
                </a:solidFill>
                <a:latin typeface="Roboto"/>
                <a:ea typeface="Roboto"/>
                <a:cs typeface="Roboto"/>
                <a:sym typeface="Roboto"/>
              </a:endParaRPr>
            </a:p>
          </p:txBody>
        </p:sp>
        <p:sp>
          <p:nvSpPr>
            <p:cNvPr id="125" name="Google Shape;125;p1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96110"/>
                  </a:solidFill>
                  <a:latin typeface="Roboto"/>
                  <a:ea typeface="Roboto"/>
                  <a:cs typeface="Roboto"/>
                  <a:sym typeface="Roboto"/>
                </a:rPr>
                <a:t>-2 years</a:t>
              </a:r>
              <a:endParaRPr sz="900">
                <a:solidFill>
                  <a:srgbClr val="896110"/>
                </a:solidFill>
                <a:latin typeface="Roboto"/>
                <a:ea typeface="Roboto"/>
                <a:cs typeface="Roboto"/>
                <a:sym typeface="Roboto"/>
              </a:endParaRPr>
            </a:p>
          </p:txBody>
        </p:sp>
        <p:sp>
          <p:nvSpPr>
            <p:cNvPr id="126" name="Google Shape;126;p18"/>
            <p:cNvSpPr/>
            <p:nvPr/>
          </p:nvSpPr>
          <p:spPr>
            <a:xfrm>
              <a:off x="4517125" y="1086100"/>
              <a:ext cx="133500" cy="588600"/>
            </a:xfrm>
            <a:prstGeom prst="rect">
              <a:avLst/>
            </a:prstGeom>
            <a:solidFill>
              <a:srgbClr val="8961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7" name="Google Shape;127;p18"/>
            <p:cNvCxnSpPr/>
            <p:nvPr/>
          </p:nvCxnSpPr>
          <p:spPr>
            <a:xfrm rot="10800000">
              <a:off x="4318975" y="1083450"/>
              <a:ext cx="529800" cy="0"/>
            </a:xfrm>
            <a:prstGeom prst="straightConnector1">
              <a:avLst/>
            </a:prstGeom>
            <a:noFill/>
            <a:ln cap="flat" cmpd="sng" w="9525">
              <a:solidFill>
                <a:srgbClr val="896110"/>
              </a:solidFill>
              <a:prstDash val="solid"/>
              <a:round/>
              <a:headEnd len="sm" w="sm" type="none"/>
              <a:tailEnd len="sm" w="sm" type="none"/>
            </a:ln>
          </p:spPr>
        </p:cxnSp>
      </p:grpSp>
      <p:grpSp>
        <p:nvGrpSpPr>
          <p:cNvPr id="128" name="Google Shape;128;p18"/>
          <p:cNvGrpSpPr/>
          <p:nvPr/>
        </p:nvGrpSpPr>
        <p:grpSpPr>
          <a:xfrm>
            <a:off x="4445775" y="3264004"/>
            <a:ext cx="4094297" cy="861172"/>
            <a:chOff x="3562353" y="909418"/>
            <a:chExt cx="4094297" cy="765282"/>
          </a:xfrm>
        </p:grpSpPr>
        <p:sp>
          <p:nvSpPr>
            <p:cNvPr id="129" name="Google Shape;129;p1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0C622E"/>
                  </a:solidFill>
                  <a:latin typeface="Roboto"/>
                  <a:ea typeface="Roboto"/>
                  <a:cs typeface="Roboto"/>
                  <a:sym typeface="Roboto"/>
                </a:rPr>
                <a:t>s/p dUCBT HSCT</a:t>
              </a:r>
              <a:endParaRPr b="1" sz="1100">
                <a:solidFill>
                  <a:srgbClr val="0C622E"/>
                </a:solidFill>
                <a:latin typeface="Roboto"/>
                <a:ea typeface="Roboto"/>
                <a:cs typeface="Roboto"/>
                <a:sym typeface="Roboto"/>
              </a:endParaRPr>
            </a:p>
          </p:txBody>
        </p:sp>
        <p:sp>
          <p:nvSpPr>
            <p:cNvPr id="130" name="Google Shape;130;p18"/>
            <p:cNvSpPr txBox="1"/>
            <p:nvPr/>
          </p:nvSpPr>
          <p:spPr>
            <a:xfrm>
              <a:off x="4928450" y="1154904"/>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Complete remission since being induced with </a:t>
              </a:r>
              <a:r>
                <a:rPr b="1" lang="en" sz="800">
                  <a:solidFill>
                    <a:srgbClr val="1A1A1A"/>
                  </a:solidFill>
                  <a:latin typeface="Roboto"/>
                  <a:ea typeface="Roboto"/>
                  <a:cs typeface="Roboto"/>
                  <a:sym typeface="Roboto"/>
                </a:rPr>
                <a:t>Campath</a:t>
              </a:r>
              <a:endParaRPr b="1" sz="800">
                <a:solidFill>
                  <a:srgbClr val="1A1A1A"/>
                </a:solidFill>
                <a:latin typeface="Roboto"/>
                <a:ea typeface="Roboto"/>
                <a:cs typeface="Roboto"/>
                <a:sym typeface="Roboto"/>
              </a:endParaRPr>
            </a:p>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This also cured his </a:t>
              </a:r>
              <a:r>
                <a:rPr b="1" lang="en" sz="800">
                  <a:solidFill>
                    <a:schemeClr val="dk2"/>
                  </a:solidFill>
                  <a:latin typeface="Roboto"/>
                  <a:ea typeface="Roboto"/>
                  <a:cs typeface="Roboto"/>
                  <a:sym typeface="Roboto"/>
                </a:rPr>
                <a:t>psoriasis</a:t>
              </a:r>
              <a:endParaRPr b="1" sz="800">
                <a:solidFill>
                  <a:schemeClr val="dk2"/>
                </a:solidFill>
                <a:latin typeface="Roboto"/>
                <a:ea typeface="Roboto"/>
                <a:cs typeface="Roboto"/>
                <a:sym typeface="Roboto"/>
              </a:endParaRPr>
            </a:p>
          </p:txBody>
        </p:sp>
        <p:sp>
          <p:nvSpPr>
            <p:cNvPr id="131" name="Google Shape;131;p18"/>
            <p:cNvSpPr txBox="1"/>
            <p:nvPr/>
          </p:nvSpPr>
          <p:spPr>
            <a:xfrm>
              <a:off x="3562353" y="934032"/>
              <a:ext cx="758400" cy="427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-1 year</a:t>
              </a:r>
              <a:endParaRPr b="1" sz="900">
                <a:solidFill>
                  <a:srgbClr val="0C622E"/>
                </a:solidFill>
                <a:latin typeface="Roboto"/>
                <a:ea typeface="Roboto"/>
                <a:cs typeface="Roboto"/>
                <a:sym typeface="Roboto"/>
              </a:endParaRPr>
            </a:p>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(almost to the day)</a:t>
              </a:r>
              <a:endParaRPr sz="900">
                <a:solidFill>
                  <a:srgbClr val="858585"/>
                </a:solidFill>
                <a:latin typeface="Roboto"/>
                <a:ea typeface="Roboto"/>
                <a:cs typeface="Roboto"/>
                <a:sym typeface="Roboto"/>
              </a:endParaRPr>
            </a:p>
          </p:txBody>
        </p:sp>
        <p:sp>
          <p:nvSpPr>
            <p:cNvPr id="132" name="Google Shape;132;p18"/>
            <p:cNvSpPr/>
            <p:nvPr/>
          </p:nvSpPr>
          <p:spPr>
            <a:xfrm>
              <a:off x="4517125" y="1086100"/>
              <a:ext cx="133500" cy="5886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3" name="Google Shape;133;p18"/>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134" name="Google Shape;134;p18"/>
          <p:cNvGrpSpPr/>
          <p:nvPr/>
        </p:nvGrpSpPr>
        <p:grpSpPr>
          <a:xfrm>
            <a:off x="4445772" y="3871409"/>
            <a:ext cx="4094300" cy="686972"/>
            <a:chOff x="3562350" y="909418"/>
            <a:chExt cx="4094300" cy="610479"/>
          </a:xfrm>
        </p:grpSpPr>
        <p:sp>
          <p:nvSpPr>
            <p:cNvPr id="135" name="Google Shape;135;p1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chemeClr val="accent1"/>
                  </a:solidFill>
                  <a:latin typeface="Roboto"/>
                  <a:ea typeface="Roboto"/>
                  <a:cs typeface="Roboto"/>
                  <a:sym typeface="Roboto"/>
                </a:rPr>
                <a:t>GVHD (cutaneous + GI)</a:t>
              </a:r>
              <a:endParaRPr b="1" sz="1100">
                <a:solidFill>
                  <a:schemeClr val="accent1"/>
                </a:solidFill>
                <a:latin typeface="Roboto"/>
                <a:ea typeface="Roboto"/>
                <a:cs typeface="Roboto"/>
                <a:sym typeface="Roboto"/>
              </a:endParaRPr>
            </a:p>
          </p:txBody>
        </p:sp>
        <p:sp>
          <p:nvSpPr>
            <p:cNvPr id="136" name="Google Shape;136;p18"/>
            <p:cNvSpPr txBox="1"/>
            <p:nvPr/>
          </p:nvSpPr>
          <p:spPr>
            <a:xfrm>
              <a:off x="4928450" y="1078025"/>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Unclear if biopsy obtained</a:t>
              </a:r>
              <a:endParaRPr sz="800">
                <a:solidFill>
                  <a:srgbClr val="858585"/>
                </a:solidFill>
                <a:latin typeface="Roboto"/>
                <a:ea typeface="Roboto"/>
                <a:cs typeface="Roboto"/>
                <a:sym typeface="Roboto"/>
              </a:endParaRPr>
            </a:p>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Managed with corticosteroids → PJP</a:t>
              </a:r>
              <a:endParaRPr sz="800">
                <a:solidFill>
                  <a:srgbClr val="858585"/>
                </a:solidFill>
                <a:latin typeface="Roboto"/>
                <a:ea typeface="Roboto"/>
                <a:cs typeface="Roboto"/>
                <a:sym typeface="Roboto"/>
              </a:endParaRPr>
            </a:p>
          </p:txBody>
        </p:sp>
        <p:sp>
          <p:nvSpPr>
            <p:cNvPr id="137" name="Google Shape;137;p1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-8 mo</a:t>
              </a:r>
              <a:endParaRPr sz="900">
                <a:solidFill>
                  <a:srgbClr val="858585"/>
                </a:solidFill>
                <a:latin typeface="Roboto"/>
                <a:ea typeface="Roboto"/>
                <a:cs typeface="Roboto"/>
                <a:sym typeface="Roboto"/>
              </a:endParaRPr>
            </a:p>
          </p:txBody>
        </p:sp>
        <p:sp>
          <p:nvSpPr>
            <p:cNvPr id="138" name="Google Shape;138;p18"/>
            <p:cNvSpPr/>
            <p:nvPr/>
          </p:nvSpPr>
          <p:spPr>
            <a:xfrm>
              <a:off x="4517128" y="1086097"/>
              <a:ext cx="133500" cy="4338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9" name="Google Shape;139;p18"/>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40" name="Google Shape;140;p18"/>
          <p:cNvGrpSpPr/>
          <p:nvPr/>
        </p:nvGrpSpPr>
        <p:grpSpPr>
          <a:xfrm>
            <a:off x="4445772" y="4327150"/>
            <a:ext cx="4094300" cy="497825"/>
            <a:chOff x="3562350" y="889106"/>
            <a:chExt cx="4094300" cy="442393"/>
          </a:xfrm>
        </p:grpSpPr>
        <p:sp>
          <p:nvSpPr>
            <p:cNvPr id="141" name="Google Shape;141;p1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Doing well</a:t>
              </a:r>
              <a:endParaRPr b="1" sz="1100">
                <a:solidFill>
                  <a:srgbClr val="858585"/>
                </a:solidFill>
                <a:latin typeface="Roboto"/>
                <a:ea typeface="Roboto"/>
                <a:cs typeface="Roboto"/>
                <a:sym typeface="Roboto"/>
              </a:endParaRPr>
            </a:p>
          </p:txBody>
        </p:sp>
        <p:sp>
          <p:nvSpPr>
            <p:cNvPr id="142" name="Google Shape;142;p18"/>
            <p:cNvSpPr txBox="1"/>
            <p:nvPr/>
          </p:nvSpPr>
          <p:spPr>
            <a:xfrm>
              <a:off x="5691325" y="889106"/>
              <a:ext cx="1671900" cy="365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800">
                  <a:solidFill>
                    <a:srgbClr val="858585"/>
                  </a:solidFill>
                  <a:latin typeface="Roboto"/>
                  <a:ea typeface="Roboto"/>
                  <a:cs typeface="Roboto"/>
                  <a:sym typeface="Roboto"/>
                </a:rPr>
                <a:t>Now off of prednisone</a:t>
              </a:r>
              <a:endParaRPr sz="800">
                <a:solidFill>
                  <a:srgbClr val="858585"/>
                </a:solidFill>
                <a:latin typeface="Roboto"/>
                <a:ea typeface="Roboto"/>
                <a:cs typeface="Roboto"/>
                <a:sym typeface="Roboto"/>
              </a:endParaRPr>
            </a:p>
          </p:txBody>
        </p:sp>
        <p:sp>
          <p:nvSpPr>
            <p:cNvPr id="143" name="Google Shape;143;p1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-2 mo</a:t>
              </a:r>
              <a:endParaRPr sz="900">
                <a:solidFill>
                  <a:srgbClr val="858585"/>
                </a:solidFill>
                <a:latin typeface="Roboto"/>
                <a:ea typeface="Roboto"/>
                <a:cs typeface="Roboto"/>
                <a:sym typeface="Roboto"/>
              </a:endParaRPr>
            </a:p>
          </p:txBody>
        </p:sp>
        <p:sp>
          <p:nvSpPr>
            <p:cNvPr id="144" name="Google Shape;144;p18"/>
            <p:cNvSpPr/>
            <p:nvPr/>
          </p:nvSpPr>
          <p:spPr>
            <a:xfrm>
              <a:off x="4517128" y="1086099"/>
              <a:ext cx="133500" cy="245400"/>
            </a:xfrm>
            <a:prstGeom prst="rect">
              <a:avLst/>
            </a:prstGeom>
            <a:solidFill>
              <a:srgbClr val="C2C2C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 name="Google Shape;145;p18"/>
            <p:cNvCxnSpPr/>
            <p:nvPr/>
          </p:nvCxnSpPr>
          <p:spPr>
            <a:xfrm rot="10800000">
              <a:off x="4318975" y="1083450"/>
              <a:ext cx="529800" cy="0"/>
            </a:xfrm>
            <a:prstGeom prst="straightConnector1">
              <a:avLst/>
            </a:prstGeom>
            <a:noFill/>
            <a:ln cap="flat" cmpd="sng" w="9525">
              <a:solidFill>
                <a:srgbClr val="C2C2C2"/>
              </a:solidFill>
              <a:prstDash val="solid"/>
              <a:round/>
              <a:headEnd len="sm" w="sm" type="none"/>
              <a:tailEnd len="sm" w="sm" type="none"/>
            </a:ln>
          </p:spPr>
        </p:cxnSp>
      </p:grpSp>
      <p:grpSp>
        <p:nvGrpSpPr>
          <p:cNvPr id="146" name="Google Shape;146;p18"/>
          <p:cNvGrpSpPr/>
          <p:nvPr/>
        </p:nvGrpSpPr>
        <p:grpSpPr>
          <a:xfrm>
            <a:off x="4445772" y="4626572"/>
            <a:ext cx="4094300" cy="374395"/>
            <a:chOff x="3562350" y="909418"/>
            <a:chExt cx="4094300" cy="332707"/>
          </a:xfrm>
        </p:grpSpPr>
        <p:sp>
          <p:nvSpPr>
            <p:cNvPr id="147" name="Google Shape;147;p18"/>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148" name="Google Shape;148;p18"/>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cxnSp>
          <p:nvCxnSpPr>
            <p:cNvPr id="149" name="Google Shape;149;p18"/>
            <p:cNvCxnSpPr/>
            <p:nvPr/>
          </p:nvCxnSpPr>
          <p:spPr>
            <a:xfrm rot="10800000">
              <a:off x="4318975" y="1083450"/>
              <a:ext cx="529800" cy="0"/>
            </a:xfrm>
            <a:prstGeom prst="straightConnector1">
              <a:avLst/>
            </a:prstGeom>
            <a:noFill/>
            <a:ln cap="flat" cmpd="sng" w="9525">
              <a:solidFill>
                <a:srgbClr val="840D35"/>
              </a:solidFill>
              <a:prstDash val="solid"/>
              <a:round/>
              <a:headEnd len="sm" w="sm" type="none"/>
              <a:tailEnd len="sm" w="sm" type="none"/>
            </a:ln>
          </p:spPr>
        </p:cxnSp>
      </p:grpSp>
      <p:sp>
        <p:nvSpPr>
          <p:cNvPr id="150" name="Google Shape;150;p18"/>
          <p:cNvSpPr/>
          <p:nvPr/>
        </p:nvSpPr>
        <p:spPr>
          <a:xfrm>
            <a:off x="5400550" y="2654125"/>
            <a:ext cx="133500" cy="803100"/>
          </a:xfrm>
          <a:prstGeom prst="rect">
            <a:avLst/>
          </a:prstGeom>
          <a:solidFill>
            <a:srgbClr val="89611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txBox="1"/>
          <p:nvPr/>
        </p:nvSpPr>
        <p:spPr>
          <a:xfrm>
            <a:off x="5811872" y="306686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T-Cell Prolymphocytic Lymphoma</a:t>
            </a:r>
            <a:endParaRPr b="1" sz="1100">
              <a:solidFill>
                <a:srgbClr val="858585"/>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3" name="Shape 2123"/>
        <p:cNvGrpSpPr/>
        <p:nvPr/>
      </p:nvGrpSpPr>
      <p:grpSpPr>
        <a:xfrm>
          <a:off x="0" y="0"/>
          <a:ext cx="0" cy="0"/>
          <a:chOff x="0" y="0"/>
          <a:chExt cx="0" cy="0"/>
        </a:xfrm>
      </p:grpSpPr>
      <p:sp>
        <p:nvSpPr>
          <p:cNvPr id="2124" name="Google Shape;2124;p6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#3</a:t>
            </a:r>
            <a:endParaRPr/>
          </a:p>
        </p:txBody>
      </p:sp>
      <p:sp>
        <p:nvSpPr>
          <p:cNvPr id="2125" name="Google Shape;2125;p63"/>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ID e-consulted</a:t>
            </a:r>
            <a:r>
              <a:rPr lang="en"/>
              <a:t>: Should be admitted to get testing for </a:t>
            </a:r>
            <a:r>
              <a:rPr b="1" lang="en"/>
              <a:t>TK-deficient HSV</a:t>
            </a:r>
            <a:r>
              <a:rPr lang="en"/>
              <a:t> and consideration for IV therapy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Started on </a:t>
            </a:r>
            <a:r>
              <a:rPr b="1" lang="en">
                <a:solidFill>
                  <a:srgbClr val="896110"/>
                </a:solidFill>
              </a:rPr>
              <a:t>foscarnet </a:t>
            </a:r>
            <a:r>
              <a:rPr lang="en"/>
              <a:t>(day 67)</a:t>
            </a:r>
            <a:endParaRPr/>
          </a:p>
          <a:p>
            <a:pPr indent="-311150" lvl="0" marL="457200" rtl="0" algn="l">
              <a:spcBef>
                <a:spcPts val="0"/>
              </a:spcBef>
              <a:spcAft>
                <a:spcPts val="0"/>
              </a:spcAft>
              <a:buSzPts val="1300"/>
              <a:buChar char="●"/>
            </a:pPr>
            <a:r>
              <a:rPr lang="en"/>
              <a:t>Discharged on OPAT (renal fxn stable)</a:t>
            </a:r>
            <a:endParaRPr/>
          </a:p>
          <a:p>
            <a:pPr indent="-311150" lvl="0" marL="457200" rtl="0" algn="l">
              <a:spcBef>
                <a:spcPts val="0"/>
              </a:spcBef>
              <a:spcAft>
                <a:spcPts val="0"/>
              </a:spcAft>
              <a:buSzPts val="1300"/>
              <a:buChar char="●"/>
            </a:pPr>
            <a:r>
              <a:rPr lang="en"/>
              <a:t>Derm wanted topical cidofovir </a:t>
            </a:r>
            <a:r>
              <a:rPr lang="en">
                <a:solidFill>
                  <a:srgbClr val="858585"/>
                </a:solidFill>
              </a:rPr>
              <a:t>(insurance did not want this)</a:t>
            </a:r>
            <a:endParaRPr>
              <a:solidFill>
                <a:srgbClr val="858585"/>
              </a:solidFill>
            </a:endParaRPr>
          </a:p>
        </p:txBody>
      </p:sp>
      <p:sp>
        <p:nvSpPr>
          <p:cNvPr id="2126" name="Google Shape;2126;p63"/>
          <p:cNvSpPr/>
          <p:nvPr/>
        </p:nvSpPr>
        <p:spPr>
          <a:xfrm>
            <a:off x="5810525" y="3167325"/>
            <a:ext cx="1832400" cy="691500"/>
          </a:xfrm>
          <a:prstGeom prst="rect">
            <a:avLst/>
          </a:prstGeom>
          <a:solidFill>
            <a:srgbClr val="DCF1E4"/>
          </a:solidFill>
          <a:ln cap="flat" cmpd="sng" w="9525">
            <a:solidFill>
              <a:srgbClr val="0C622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C622E"/>
                </a:solidFill>
                <a:latin typeface="Open Sans"/>
                <a:ea typeface="Open Sans"/>
                <a:cs typeface="Open Sans"/>
                <a:sym typeface="Open Sans"/>
              </a:rPr>
              <a:t>Viral culture </a:t>
            </a:r>
            <a:endParaRPr sz="1200">
              <a:solidFill>
                <a:srgbClr val="0C622E"/>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Sent to ARUP</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Didn’t grow :(</a:t>
            </a:r>
            <a:endParaRPr sz="1200">
              <a:solidFill>
                <a:srgbClr val="1A1A1A"/>
              </a:solidFill>
              <a:latin typeface="Open Sans"/>
              <a:ea typeface="Open Sans"/>
              <a:cs typeface="Open Sans"/>
              <a:sym typeface="Open Sans"/>
            </a:endParaRPr>
          </a:p>
        </p:txBody>
      </p:sp>
      <p:pic>
        <p:nvPicPr>
          <p:cNvPr id="2127" name="Google Shape;2127;p63"/>
          <p:cNvPicPr preferRelativeResize="0"/>
          <p:nvPr/>
        </p:nvPicPr>
        <p:blipFill>
          <a:blip r:embed="rId3">
            <a:alphaModFix/>
          </a:blip>
          <a:stretch>
            <a:fillRect/>
          </a:stretch>
        </p:blipFill>
        <p:spPr>
          <a:xfrm>
            <a:off x="1985575" y="3430275"/>
            <a:ext cx="1120725" cy="1120725"/>
          </a:xfrm>
          <a:prstGeom prst="rect">
            <a:avLst/>
          </a:prstGeom>
          <a:noFill/>
          <a:ln>
            <a:noFill/>
          </a:ln>
        </p:spPr>
      </p:pic>
      <p:pic>
        <p:nvPicPr>
          <p:cNvPr id="2128" name="Google Shape;2128;p63"/>
          <p:cNvPicPr preferRelativeResize="0"/>
          <p:nvPr/>
        </p:nvPicPr>
        <p:blipFill>
          <a:blip r:embed="rId4">
            <a:alphaModFix/>
          </a:blip>
          <a:stretch>
            <a:fillRect/>
          </a:stretch>
        </p:blipFill>
        <p:spPr>
          <a:xfrm>
            <a:off x="7735075" y="238451"/>
            <a:ext cx="1120725" cy="1120725"/>
          </a:xfrm>
          <a:prstGeom prst="rect">
            <a:avLst/>
          </a:prstGeom>
          <a:noFill/>
          <a:ln>
            <a:noFill/>
          </a:ln>
        </p:spPr>
      </p:pic>
      <p:grpSp>
        <p:nvGrpSpPr>
          <p:cNvPr id="2129" name="Google Shape;2129;p63"/>
          <p:cNvGrpSpPr/>
          <p:nvPr/>
        </p:nvGrpSpPr>
        <p:grpSpPr>
          <a:xfrm>
            <a:off x="4587000" y="892230"/>
            <a:ext cx="4094300" cy="384157"/>
            <a:chOff x="3562350" y="909418"/>
            <a:chExt cx="4094300" cy="341382"/>
          </a:xfrm>
        </p:grpSpPr>
        <p:sp>
          <p:nvSpPr>
            <p:cNvPr id="2130" name="Google Shape;2130;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131" name="Google Shape;2131;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132" name="Google Shape;2132;p63"/>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33" name="Google Shape;2133;p63"/>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134" name="Google Shape;2134;p63"/>
          <p:cNvGrpSpPr/>
          <p:nvPr/>
        </p:nvGrpSpPr>
        <p:grpSpPr>
          <a:xfrm>
            <a:off x="4587000" y="1087176"/>
            <a:ext cx="4094300" cy="384557"/>
            <a:chOff x="3562350" y="909418"/>
            <a:chExt cx="4094300" cy="341738"/>
          </a:xfrm>
        </p:grpSpPr>
        <p:sp>
          <p:nvSpPr>
            <p:cNvPr id="2135" name="Google Shape;2135;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2136" name="Google Shape;2136;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2137" name="Google Shape;2137;p63"/>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138" name="Google Shape;2138;p63"/>
          <p:cNvCxnSpPr/>
          <p:nvPr/>
        </p:nvCxnSpPr>
        <p:spPr>
          <a:xfrm rot="10800000">
            <a:off x="5343625" y="1088068"/>
            <a:ext cx="529800" cy="0"/>
          </a:xfrm>
          <a:prstGeom prst="straightConnector1">
            <a:avLst/>
          </a:prstGeom>
          <a:noFill/>
          <a:ln cap="flat" cmpd="sng" w="9525">
            <a:solidFill>
              <a:srgbClr val="840D35"/>
            </a:solidFill>
            <a:prstDash val="solid"/>
            <a:round/>
            <a:headEnd len="sm" w="sm" type="none"/>
            <a:tailEnd len="sm" w="sm" type="none"/>
          </a:ln>
        </p:spPr>
      </p:cxnSp>
      <p:grpSp>
        <p:nvGrpSpPr>
          <p:cNvPr id="2139" name="Google Shape;2139;p63"/>
          <p:cNvGrpSpPr/>
          <p:nvPr/>
        </p:nvGrpSpPr>
        <p:grpSpPr>
          <a:xfrm>
            <a:off x="4587000" y="1274257"/>
            <a:ext cx="4094300" cy="411167"/>
            <a:chOff x="3562350" y="909418"/>
            <a:chExt cx="4094300" cy="365385"/>
          </a:xfrm>
        </p:grpSpPr>
        <p:sp>
          <p:nvSpPr>
            <p:cNvPr id="2140" name="Google Shape;2140;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Lip biopsy (HSV-2), some meds held</a:t>
              </a:r>
              <a:endParaRPr sz="1100">
                <a:solidFill>
                  <a:srgbClr val="858585"/>
                </a:solidFill>
                <a:latin typeface="Roboto"/>
                <a:ea typeface="Roboto"/>
                <a:cs typeface="Roboto"/>
                <a:sym typeface="Roboto"/>
              </a:endParaRPr>
            </a:p>
          </p:txBody>
        </p:sp>
        <p:sp>
          <p:nvSpPr>
            <p:cNvPr id="2141" name="Google Shape;2141;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2142" name="Google Shape;2142;p63"/>
            <p:cNvSpPr/>
            <p:nvPr/>
          </p:nvSpPr>
          <p:spPr>
            <a:xfrm>
              <a:off x="4517125" y="1029403"/>
              <a:ext cx="133500" cy="2454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3" name="Google Shape;2143;p63"/>
          <p:cNvGrpSpPr/>
          <p:nvPr/>
        </p:nvGrpSpPr>
        <p:grpSpPr>
          <a:xfrm>
            <a:off x="4587000" y="1472618"/>
            <a:ext cx="4094300" cy="597601"/>
            <a:chOff x="3562350" y="909418"/>
            <a:chExt cx="4094300" cy="531060"/>
          </a:xfrm>
        </p:grpSpPr>
        <p:sp>
          <p:nvSpPr>
            <p:cNvPr id="2144" name="Google Shape;2144;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2145" name="Google Shape;2145;p63"/>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146" name="Google Shape;2146;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2147" name="Google Shape;2147;p63"/>
            <p:cNvSpPr/>
            <p:nvPr/>
          </p:nvSpPr>
          <p:spPr>
            <a:xfrm>
              <a:off x="4517125" y="1086113"/>
              <a:ext cx="133500" cy="2052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48" name="Google Shape;2148;p63"/>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149" name="Google Shape;2149;p63"/>
          <p:cNvGrpSpPr/>
          <p:nvPr/>
        </p:nvGrpSpPr>
        <p:grpSpPr>
          <a:xfrm>
            <a:off x="4587000" y="1656916"/>
            <a:ext cx="4094300" cy="508047"/>
            <a:chOff x="3562350" y="909418"/>
            <a:chExt cx="4094300" cy="451477"/>
          </a:xfrm>
        </p:grpSpPr>
        <p:sp>
          <p:nvSpPr>
            <p:cNvPr id="2150" name="Google Shape;2150;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2151" name="Google Shape;2151;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2152" name="Google Shape;2152;p63"/>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53" name="Google Shape;2153;p63"/>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154" name="Google Shape;2154;p63"/>
          <p:cNvGrpSpPr/>
          <p:nvPr/>
        </p:nvGrpSpPr>
        <p:grpSpPr>
          <a:xfrm>
            <a:off x="4587000" y="1961716"/>
            <a:ext cx="4094300" cy="593171"/>
            <a:chOff x="3562350" y="909418"/>
            <a:chExt cx="4094300" cy="527123"/>
          </a:xfrm>
        </p:grpSpPr>
        <p:sp>
          <p:nvSpPr>
            <p:cNvPr id="2155" name="Google Shape;2155;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Started Jakafi</a:t>
              </a:r>
              <a:endParaRPr sz="1100">
                <a:solidFill>
                  <a:srgbClr val="858585"/>
                </a:solidFill>
                <a:latin typeface="Roboto"/>
                <a:ea typeface="Roboto"/>
                <a:cs typeface="Roboto"/>
                <a:sym typeface="Roboto"/>
              </a:endParaRPr>
            </a:p>
          </p:txBody>
        </p:sp>
        <p:sp>
          <p:nvSpPr>
            <p:cNvPr id="2156" name="Google Shape;2156;p63"/>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157" name="Google Shape;2157;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2158" name="Google Shape;2158;p63"/>
            <p:cNvSpPr/>
            <p:nvPr/>
          </p:nvSpPr>
          <p:spPr>
            <a:xfrm>
              <a:off x="4517125" y="1023396"/>
              <a:ext cx="133500" cy="2646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9" name="Google Shape;2159;p63"/>
          <p:cNvSpPr txBox="1"/>
          <p:nvPr/>
        </p:nvSpPr>
        <p:spPr>
          <a:xfrm>
            <a:off x="5953100" y="1839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2160" name="Google Shape;2160;p63"/>
          <p:cNvGrpSpPr/>
          <p:nvPr/>
        </p:nvGrpSpPr>
        <p:grpSpPr>
          <a:xfrm>
            <a:off x="4587000" y="2190316"/>
            <a:ext cx="4094300" cy="374395"/>
            <a:chOff x="3562350" y="909418"/>
            <a:chExt cx="4094300" cy="332707"/>
          </a:xfrm>
        </p:grpSpPr>
        <p:sp>
          <p:nvSpPr>
            <p:cNvPr id="2161" name="Google Shape;2161;p63"/>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#3</a:t>
              </a:r>
              <a:r>
                <a:rPr lang="en" sz="1100">
                  <a:solidFill>
                    <a:srgbClr val="858585"/>
                  </a:solidFill>
                  <a:latin typeface="Roboto"/>
                  <a:ea typeface="Roboto"/>
                  <a:cs typeface="Roboto"/>
                  <a:sym typeface="Roboto"/>
                </a:rPr>
                <a:t> → foscarnet</a:t>
              </a:r>
              <a:endParaRPr b="1" sz="1100">
                <a:solidFill>
                  <a:srgbClr val="858585"/>
                </a:solidFill>
                <a:latin typeface="Roboto"/>
                <a:ea typeface="Roboto"/>
                <a:cs typeface="Roboto"/>
                <a:sym typeface="Roboto"/>
              </a:endParaRPr>
            </a:p>
          </p:txBody>
        </p:sp>
        <p:sp>
          <p:nvSpPr>
            <p:cNvPr id="2162" name="Google Shape;2162;p63"/>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10</a:t>
              </a:r>
              <a:endParaRPr b="1" sz="900">
                <a:solidFill>
                  <a:srgbClr val="0C622E"/>
                </a:solidFill>
                <a:latin typeface="Roboto"/>
                <a:ea typeface="Roboto"/>
                <a:cs typeface="Roboto"/>
                <a:sym typeface="Roboto"/>
              </a:endParaRPr>
            </a:p>
          </p:txBody>
        </p:sp>
        <p:cxnSp>
          <p:nvCxnSpPr>
            <p:cNvPr id="2163" name="Google Shape;2163;p63"/>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sp>
        <p:nvSpPr>
          <p:cNvPr id="2164" name="Google Shape;2164;p63"/>
          <p:cNvSpPr/>
          <p:nvPr/>
        </p:nvSpPr>
        <p:spPr>
          <a:xfrm>
            <a:off x="5541775" y="1977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6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OPAT</a:t>
            </a:r>
            <a:endParaRPr/>
          </a:p>
        </p:txBody>
      </p:sp>
      <p:sp>
        <p:nvSpPr>
          <p:cNvPr id="2170" name="Google Shape;2170;p64"/>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Discharged on 2 weeks of </a:t>
            </a:r>
            <a:r>
              <a:rPr b="1" lang="en">
                <a:solidFill>
                  <a:srgbClr val="896110"/>
                </a:solidFill>
              </a:rPr>
              <a:t>foscarnet </a:t>
            </a:r>
            <a:endParaRPr/>
          </a:p>
          <a:p>
            <a:pPr indent="-311150" lvl="0" marL="457200" rtl="0" algn="l">
              <a:spcBef>
                <a:spcPts val="0"/>
              </a:spcBef>
              <a:spcAft>
                <a:spcPts val="0"/>
              </a:spcAft>
              <a:buSzPts val="1300"/>
              <a:buChar char="●"/>
            </a:pPr>
            <a:r>
              <a:rPr lang="en"/>
              <a:t>Renal function was stable</a:t>
            </a:r>
            <a:endParaRPr/>
          </a:p>
        </p:txBody>
      </p:sp>
      <p:grpSp>
        <p:nvGrpSpPr>
          <p:cNvPr id="2171" name="Google Shape;2171;p64"/>
          <p:cNvGrpSpPr/>
          <p:nvPr/>
        </p:nvGrpSpPr>
        <p:grpSpPr>
          <a:xfrm>
            <a:off x="4587000" y="892230"/>
            <a:ext cx="4094300" cy="384157"/>
            <a:chOff x="3562350" y="909418"/>
            <a:chExt cx="4094300" cy="341382"/>
          </a:xfrm>
        </p:grpSpPr>
        <p:sp>
          <p:nvSpPr>
            <p:cNvPr id="2172" name="Google Shape;2172;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173" name="Google Shape;2173;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174" name="Google Shape;2174;p64"/>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75" name="Google Shape;2175;p64"/>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176" name="Google Shape;2176;p64"/>
          <p:cNvGrpSpPr/>
          <p:nvPr/>
        </p:nvGrpSpPr>
        <p:grpSpPr>
          <a:xfrm>
            <a:off x="4587000" y="1087176"/>
            <a:ext cx="4094300" cy="384557"/>
            <a:chOff x="3562350" y="909418"/>
            <a:chExt cx="4094300" cy="341738"/>
          </a:xfrm>
        </p:grpSpPr>
        <p:sp>
          <p:nvSpPr>
            <p:cNvPr id="2177" name="Google Shape;2177;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2178" name="Google Shape;2178;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2179" name="Google Shape;2179;p64"/>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180" name="Google Shape;2180;p64"/>
          <p:cNvCxnSpPr/>
          <p:nvPr/>
        </p:nvCxnSpPr>
        <p:spPr>
          <a:xfrm rot="10800000">
            <a:off x="5343625" y="1088068"/>
            <a:ext cx="529800" cy="0"/>
          </a:xfrm>
          <a:prstGeom prst="straightConnector1">
            <a:avLst/>
          </a:prstGeom>
          <a:noFill/>
          <a:ln cap="flat" cmpd="sng" w="9525">
            <a:solidFill>
              <a:srgbClr val="840D35"/>
            </a:solidFill>
            <a:prstDash val="solid"/>
            <a:round/>
            <a:headEnd len="sm" w="sm" type="none"/>
            <a:tailEnd len="sm" w="sm" type="none"/>
          </a:ln>
        </p:spPr>
      </p:cxnSp>
      <p:grpSp>
        <p:nvGrpSpPr>
          <p:cNvPr id="2181" name="Google Shape;2181;p64"/>
          <p:cNvGrpSpPr/>
          <p:nvPr/>
        </p:nvGrpSpPr>
        <p:grpSpPr>
          <a:xfrm>
            <a:off x="4587000" y="1274257"/>
            <a:ext cx="4094300" cy="411167"/>
            <a:chOff x="3562350" y="909418"/>
            <a:chExt cx="4094300" cy="365385"/>
          </a:xfrm>
        </p:grpSpPr>
        <p:sp>
          <p:nvSpPr>
            <p:cNvPr id="2182" name="Google Shape;2182;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Lip biopsy (HSV-2), some meds held</a:t>
              </a:r>
              <a:endParaRPr sz="1100">
                <a:solidFill>
                  <a:srgbClr val="858585"/>
                </a:solidFill>
                <a:latin typeface="Roboto"/>
                <a:ea typeface="Roboto"/>
                <a:cs typeface="Roboto"/>
                <a:sym typeface="Roboto"/>
              </a:endParaRPr>
            </a:p>
          </p:txBody>
        </p:sp>
        <p:sp>
          <p:nvSpPr>
            <p:cNvPr id="2183" name="Google Shape;2183;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2184" name="Google Shape;2184;p64"/>
            <p:cNvSpPr/>
            <p:nvPr/>
          </p:nvSpPr>
          <p:spPr>
            <a:xfrm>
              <a:off x="4517125" y="1029403"/>
              <a:ext cx="133500" cy="2454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85" name="Google Shape;2185;p64"/>
          <p:cNvGrpSpPr/>
          <p:nvPr/>
        </p:nvGrpSpPr>
        <p:grpSpPr>
          <a:xfrm>
            <a:off x="4587000" y="1472618"/>
            <a:ext cx="4094300" cy="597601"/>
            <a:chOff x="3562350" y="909418"/>
            <a:chExt cx="4094300" cy="531060"/>
          </a:xfrm>
        </p:grpSpPr>
        <p:sp>
          <p:nvSpPr>
            <p:cNvPr id="2186" name="Google Shape;2186;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2187" name="Google Shape;2187;p64"/>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188" name="Google Shape;2188;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2189" name="Google Shape;2189;p64"/>
            <p:cNvSpPr/>
            <p:nvPr/>
          </p:nvSpPr>
          <p:spPr>
            <a:xfrm>
              <a:off x="4517125" y="1086113"/>
              <a:ext cx="133500" cy="2052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90" name="Google Shape;2190;p64"/>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191" name="Google Shape;2191;p64"/>
          <p:cNvGrpSpPr/>
          <p:nvPr/>
        </p:nvGrpSpPr>
        <p:grpSpPr>
          <a:xfrm>
            <a:off x="4587000" y="1656916"/>
            <a:ext cx="4094300" cy="508047"/>
            <a:chOff x="3562350" y="909418"/>
            <a:chExt cx="4094300" cy="451477"/>
          </a:xfrm>
        </p:grpSpPr>
        <p:sp>
          <p:nvSpPr>
            <p:cNvPr id="2192" name="Google Shape;2192;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2193" name="Google Shape;2193;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2194" name="Google Shape;2194;p64"/>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195" name="Google Shape;2195;p64"/>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196" name="Google Shape;2196;p64"/>
          <p:cNvGrpSpPr/>
          <p:nvPr/>
        </p:nvGrpSpPr>
        <p:grpSpPr>
          <a:xfrm>
            <a:off x="4587000" y="1961716"/>
            <a:ext cx="4094300" cy="593171"/>
            <a:chOff x="3562350" y="909418"/>
            <a:chExt cx="4094300" cy="527123"/>
          </a:xfrm>
        </p:grpSpPr>
        <p:sp>
          <p:nvSpPr>
            <p:cNvPr id="2197" name="Google Shape;2197;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Started Jakafi</a:t>
              </a:r>
              <a:endParaRPr sz="1100">
                <a:solidFill>
                  <a:srgbClr val="858585"/>
                </a:solidFill>
                <a:latin typeface="Roboto"/>
                <a:ea typeface="Roboto"/>
                <a:cs typeface="Roboto"/>
                <a:sym typeface="Roboto"/>
              </a:endParaRPr>
            </a:p>
          </p:txBody>
        </p:sp>
        <p:sp>
          <p:nvSpPr>
            <p:cNvPr id="2198" name="Google Shape;2198;p64"/>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199" name="Google Shape;2199;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2200" name="Google Shape;2200;p64"/>
            <p:cNvSpPr/>
            <p:nvPr/>
          </p:nvSpPr>
          <p:spPr>
            <a:xfrm>
              <a:off x="4517125" y="1023395"/>
              <a:ext cx="133500" cy="308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1" name="Google Shape;2201;p64"/>
          <p:cNvSpPr txBox="1"/>
          <p:nvPr/>
        </p:nvSpPr>
        <p:spPr>
          <a:xfrm>
            <a:off x="5953100" y="1839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2202" name="Google Shape;2202;p64"/>
          <p:cNvGrpSpPr/>
          <p:nvPr/>
        </p:nvGrpSpPr>
        <p:grpSpPr>
          <a:xfrm>
            <a:off x="4587000" y="2190316"/>
            <a:ext cx="4094300" cy="593171"/>
            <a:chOff x="3562350" y="909418"/>
            <a:chExt cx="4094300" cy="527123"/>
          </a:xfrm>
        </p:grpSpPr>
        <p:sp>
          <p:nvSpPr>
            <p:cNvPr id="2203" name="Google Shape;2203;p64"/>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#3</a:t>
              </a:r>
              <a:r>
                <a:rPr lang="en" sz="1100">
                  <a:solidFill>
                    <a:srgbClr val="858585"/>
                  </a:solidFill>
                  <a:latin typeface="Roboto"/>
                  <a:ea typeface="Roboto"/>
                  <a:cs typeface="Roboto"/>
                  <a:sym typeface="Roboto"/>
                </a:rPr>
                <a:t> → foscarnet</a:t>
              </a:r>
              <a:endParaRPr b="1" sz="1100">
                <a:solidFill>
                  <a:srgbClr val="858585"/>
                </a:solidFill>
                <a:latin typeface="Roboto"/>
                <a:ea typeface="Roboto"/>
                <a:cs typeface="Roboto"/>
                <a:sym typeface="Roboto"/>
              </a:endParaRPr>
            </a:p>
          </p:txBody>
        </p:sp>
        <p:sp>
          <p:nvSpPr>
            <p:cNvPr id="2204" name="Google Shape;2204;p64"/>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205" name="Google Shape;2205;p64"/>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10</a:t>
              </a:r>
              <a:endParaRPr b="1" sz="900">
                <a:solidFill>
                  <a:srgbClr val="0C622E"/>
                </a:solidFill>
                <a:latin typeface="Roboto"/>
                <a:ea typeface="Roboto"/>
                <a:cs typeface="Roboto"/>
                <a:sym typeface="Roboto"/>
              </a:endParaRPr>
            </a:p>
          </p:txBody>
        </p:sp>
        <p:sp>
          <p:nvSpPr>
            <p:cNvPr id="2206" name="Google Shape;2206;p64"/>
            <p:cNvSpPr/>
            <p:nvPr/>
          </p:nvSpPr>
          <p:spPr>
            <a:xfrm>
              <a:off x="4517125" y="1086091"/>
              <a:ext cx="133500" cy="1014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07" name="Google Shape;2207;p64"/>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pic>
        <p:nvPicPr>
          <p:cNvPr id="2208" name="Google Shape;2208;p64"/>
          <p:cNvPicPr preferRelativeResize="0"/>
          <p:nvPr/>
        </p:nvPicPr>
        <p:blipFill>
          <a:blip r:embed="rId3">
            <a:alphaModFix/>
          </a:blip>
          <a:stretch>
            <a:fillRect/>
          </a:stretch>
        </p:blipFill>
        <p:spPr>
          <a:xfrm>
            <a:off x="7773850" y="231800"/>
            <a:ext cx="1120725" cy="1120725"/>
          </a:xfrm>
          <a:prstGeom prst="rect">
            <a:avLst/>
          </a:prstGeom>
          <a:noFill/>
          <a:ln>
            <a:noFill/>
          </a:ln>
        </p:spPr>
      </p:pic>
      <p:sp>
        <p:nvSpPr>
          <p:cNvPr id="2209" name="Google Shape;2209;p64"/>
          <p:cNvSpPr/>
          <p:nvPr/>
        </p:nvSpPr>
        <p:spPr>
          <a:xfrm>
            <a:off x="5541775" y="1977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3" name="Shape 2213"/>
        <p:cNvGrpSpPr/>
        <p:nvPr/>
      </p:nvGrpSpPr>
      <p:grpSpPr>
        <a:xfrm>
          <a:off x="0" y="0"/>
          <a:ext cx="0" cy="0"/>
          <a:chOff x="0" y="0"/>
          <a:chExt cx="0" cy="0"/>
        </a:xfrm>
      </p:grpSpPr>
      <p:sp>
        <p:nvSpPr>
          <p:cNvPr id="2214" name="Google Shape;2214;p6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OPAT </a:t>
            </a:r>
            <a:r>
              <a:rPr lang="en">
                <a:solidFill>
                  <a:srgbClr val="9FA6B2"/>
                </a:solidFill>
              </a:rPr>
              <a:t>(day 75)</a:t>
            </a:r>
            <a:endParaRPr>
              <a:solidFill>
                <a:srgbClr val="9FA6B2"/>
              </a:solidFill>
            </a:endParaRPr>
          </a:p>
        </p:txBody>
      </p:sp>
      <p:sp>
        <p:nvSpPr>
          <p:cNvPr id="2215" name="Google Shape;2215;p65"/>
          <p:cNvSpPr txBox="1"/>
          <p:nvPr>
            <p:ph idx="1" type="body"/>
          </p:nvPr>
        </p:nvSpPr>
        <p:spPr>
          <a:xfrm>
            <a:off x="729325" y="1393075"/>
            <a:ext cx="3774300" cy="1228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Discharged on 2 weeks of </a:t>
            </a:r>
            <a:r>
              <a:rPr b="1" lang="en">
                <a:solidFill>
                  <a:srgbClr val="896110"/>
                </a:solidFill>
              </a:rPr>
              <a:t>foscarnet </a:t>
            </a:r>
            <a:endParaRPr/>
          </a:p>
          <a:p>
            <a:pPr indent="-311150" lvl="0" marL="457200" rtl="0" algn="l">
              <a:spcBef>
                <a:spcPts val="0"/>
              </a:spcBef>
              <a:spcAft>
                <a:spcPts val="0"/>
              </a:spcAft>
              <a:buSzPts val="1300"/>
              <a:buChar char="●"/>
            </a:pPr>
            <a:r>
              <a:rPr lang="en"/>
              <a:t>Renal function was stable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Noticeable</a:t>
            </a:r>
            <a:r>
              <a:rPr lang="en"/>
              <a:t> </a:t>
            </a:r>
            <a:r>
              <a:rPr b="1" lang="en">
                <a:solidFill>
                  <a:srgbClr val="DF382C"/>
                </a:solidFill>
              </a:rPr>
              <a:t>improvement </a:t>
            </a:r>
            <a:r>
              <a:rPr b="1" lang="en"/>
              <a:t>at </a:t>
            </a:r>
            <a:r>
              <a:rPr b="1" lang="en">
                <a:solidFill>
                  <a:srgbClr val="DF382C"/>
                </a:solidFill>
              </a:rPr>
              <a:t>one week</a:t>
            </a:r>
            <a:r>
              <a:rPr lang="en"/>
              <a:t> of Tx</a:t>
            </a:r>
            <a:endParaRPr/>
          </a:p>
        </p:txBody>
      </p:sp>
      <p:sp>
        <p:nvSpPr>
          <p:cNvPr id="2216" name="Google Shape;2216;p65"/>
          <p:cNvSpPr/>
          <p:nvPr/>
        </p:nvSpPr>
        <p:spPr>
          <a:xfrm>
            <a:off x="5607700" y="2808825"/>
            <a:ext cx="2972700" cy="21585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404247"/>
                </a:solidFill>
                <a:latin typeface="Open Sans"/>
                <a:ea typeface="Open Sans"/>
                <a:cs typeface="Open Sans"/>
                <a:sym typeface="Open Sans"/>
              </a:rPr>
              <a:t>Before foscarnet </a:t>
            </a:r>
            <a:r>
              <a:rPr lang="en" sz="1200">
                <a:solidFill>
                  <a:srgbClr val="404247"/>
                </a:solidFill>
                <a:latin typeface="Open Sans"/>
                <a:ea typeface="Open Sans"/>
                <a:cs typeface="Open Sans"/>
                <a:sym typeface="Open Sans"/>
              </a:rPr>
              <a:t>(Day 64)</a:t>
            </a:r>
            <a:endParaRPr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1A1A1A"/>
              </a:solidFill>
              <a:latin typeface="Open Sans"/>
              <a:ea typeface="Open Sans"/>
              <a:cs typeface="Open Sans"/>
              <a:sym typeface="Open Sans"/>
            </a:endParaRPr>
          </a:p>
        </p:txBody>
      </p:sp>
      <p:pic>
        <p:nvPicPr>
          <p:cNvPr id="2217" name="Google Shape;2217;p65" title="W10_D64_lip.png"/>
          <p:cNvPicPr preferRelativeResize="0"/>
          <p:nvPr/>
        </p:nvPicPr>
        <p:blipFill>
          <a:blip r:embed="rId3">
            <a:alphaModFix/>
          </a:blip>
          <a:stretch>
            <a:fillRect/>
          </a:stretch>
        </p:blipFill>
        <p:spPr>
          <a:xfrm>
            <a:off x="5783549" y="3132094"/>
            <a:ext cx="2634301" cy="1736081"/>
          </a:xfrm>
          <a:prstGeom prst="rect">
            <a:avLst/>
          </a:prstGeom>
          <a:noFill/>
          <a:ln>
            <a:noFill/>
          </a:ln>
        </p:spPr>
      </p:pic>
      <p:pic>
        <p:nvPicPr>
          <p:cNvPr id="2218" name="Google Shape;2218;p65" title="W11_D75_lip.png"/>
          <p:cNvPicPr preferRelativeResize="0"/>
          <p:nvPr/>
        </p:nvPicPr>
        <p:blipFill>
          <a:blip r:embed="rId4">
            <a:alphaModFix/>
          </a:blip>
          <a:stretch>
            <a:fillRect/>
          </a:stretch>
        </p:blipFill>
        <p:spPr>
          <a:xfrm>
            <a:off x="358700" y="2468650"/>
            <a:ext cx="4655699" cy="2565850"/>
          </a:xfrm>
          <a:prstGeom prst="rect">
            <a:avLst/>
          </a:prstGeom>
          <a:noFill/>
          <a:ln>
            <a:noFill/>
          </a:ln>
        </p:spPr>
      </p:pic>
      <p:pic>
        <p:nvPicPr>
          <p:cNvPr id="2219" name="Google Shape;2219;p65"/>
          <p:cNvPicPr preferRelativeResize="0"/>
          <p:nvPr/>
        </p:nvPicPr>
        <p:blipFill>
          <a:blip r:embed="rId5">
            <a:alphaModFix/>
          </a:blip>
          <a:stretch>
            <a:fillRect/>
          </a:stretch>
        </p:blipFill>
        <p:spPr>
          <a:xfrm>
            <a:off x="7773850" y="231800"/>
            <a:ext cx="1120725" cy="1120725"/>
          </a:xfrm>
          <a:prstGeom prst="rect">
            <a:avLst/>
          </a:prstGeom>
          <a:noFill/>
          <a:ln>
            <a:noFill/>
          </a:ln>
        </p:spPr>
      </p:pic>
      <p:grpSp>
        <p:nvGrpSpPr>
          <p:cNvPr id="2220" name="Google Shape;2220;p65"/>
          <p:cNvGrpSpPr/>
          <p:nvPr/>
        </p:nvGrpSpPr>
        <p:grpSpPr>
          <a:xfrm>
            <a:off x="4587000" y="892230"/>
            <a:ext cx="4094300" cy="384157"/>
            <a:chOff x="3562350" y="909418"/>
            <a:chExt cx="4094300" cy="341382"/>
          </a:xfrm>
        </p:grpSpPr>
        <p:sp>
          <p:nvSpPr>
            <p:cNvPr id="2221" name="Google Shape;2221;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40D35"/>
                  </a:solidFill>
                  <a:latin typeface="Roboto"/>
                  <a:ea typeface="Roboto"/>
                  <a:cs typeface="Roboto"/>
                  <a:sym typeface="Roboto"/>
                </a:rPr>
                <a:t>Symptom onset</a:t>
              </a:r>
              <a:endParaRPr b="1" sz="1100">
                <a:solidFill>
                  <a:srgbClr val="840D35"/>
                </a:solidFill>
                <a:latin typeface="Roboto"/>
                <a:ea typeface="Roboto"/>
                <a:cs typeface="Roboto"/>
                <a:sym typeface="Roboto"/>
              </a:endParaRPr>
            </a:p>
          </p:txBody>
        </p:sp>
        <p:sp>
          <p:nvSpPr>
            <p:cNvPr id="2222" name="Google Shape;2222;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40D35"/>
                  </a:solidFill>
                  <a:latin typeface="Roboto"/>
                  <a:ea typeface="Roboto"/>
                  <a:cs typeface="Roboto"/>
                  <a:sym typeface="Roboto"/>
                </a:rPr>
                <a:t>Day 0</a:t>
              </a:r>
              <a:endParaRPr sz="900">
                <a:solidFill>
                  <a:srgbClr val="840D35"/>
                </a:solidFill>
                <a:latin typeface="Roboto"/>
                <a:ea typeface="Roboto"/>
                <a:cs typeface="Roboto"/>
                <a:sym typeface="Roboto"/>
              </a:endParaRPr>
            </a:p>
          </p:txBody>
        </p:sp>
        <p:sp>
          <p:nvSpPr>
            <p:cNvPr id="2223" name="Google Shape;2223;p65"/>
            <p:cNvSpPr/>
            <p:nvPr/>
          </p:nvSpPr>
          <p:spPr>
            <a:xfrm>
              <a:off x="4517125" y="1086100"/>
              <a:ext cx="133500" cy="164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24" name="Google Shape;2224;p65"/>
            <p:cNvCxnSpPr/>
            <p:nvPr/>
          </p:nvCxnSpPr>
          <p:spPr>
            <a:xfrm rot="10800000">
              <a:off x="4318975" y="1083450"/>
              <a:ext cx="529800" cy="0"/>
            </a:xfrm>
            <a:prstGeom prst="straightConnector1">
              <a:avLst/>
            </a:prstGeom>
            <a:noFill/>
            <a:ln cap="flat" cmpd="sng" w="9525">
              <a:solidFill>
                <a:srgbClr val="1A1A1A"/>
              </a:solidFill>
              <a:prstDash val="solid"/>
              <a:round/>
              <a:headEnd len="sm" w="sm" type="none"/>
              <a:tailEnd len="sm" w="sm" type="none"/>
            </a:ln>
          </p:spPr>
        </p:cxnSp>
      </p:grpSp>
      <p:grpSp>
        <p:nvGrpSpPr>
          <p:cNvPr id="2225" name="Google Shape;2225;p65"/>
          <p:cNvGrpSpPr/>
          <p:nvPr/>
        </p:nvGrpSpPr>
        <p:grpSpPr>
          <a:xfrm>
            <a:off x="4587000" y="1087176"/>
            <a:ext cx="4094300" cy="384557"/>
            <a:chOff x="3562350" y="909418"/>
            <a:chExt cx="4094300" cy="341738"/>
          </a:xfrm>
        </p:grpSpPr>
        <p:sp>
          <p:nvSpPr>
            <p:cNvPr id="2226" name="Google Shape;2226;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900">
                  <a:solidFill>
                    <a:srgbClr val="858585"/>
                  </a:solidFill>
                  <a:latin typeface="Roboto"/>
                  <a:ea typeface="Roboto"/>
                  <a:cs typeface="Roboto"/>
                  <a:sym typeface="Roboto"/>
                </a:rPr>
                <a:t>Bx of skin rash c/f drug eruption</a:t>
              </a:r>
              <a:endParaRPr sz="900">
                <a:solidFill>
                  <a:srgbClr val="858585"/>
                </a:solidFill>
                <a:latin typeface="Roboto"/>
                <a:ea typeface="Roboto"/>
                <a:cs typeface="Roboto"/>
                <a:sym typeface="Roboto"/>
              </a:endParaRPr>
            </a:p>
          </p:txBody>
        </p:sp>
        <p:sp>
          <p:nvSpPr>
            <p:cNvPr id="2227" name="Google Shape;2227;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2</a:t>
              </a:r>
              <a:endParaRPr sz="900">
                <a:solidFill>
                  <a:srgbClr val="858585"/>
                </a:solidFill>
                <a:latin typeface="Roboto"/>
                <a:ea typeface="Roboto"/>
                <a:cs typeface="Roboto"/>
                <a:sym typeface="Roboto"/>
              </a:endParaRPr>
            </a:p>
          </p:txBody>
        </p:sp>
        <p:sp>
          <p:nvSpPr>
            <p:cNvPr id="2228" name="Google Shape;2228;p65"/>
            <p:cNvSpPr/>
            <p:nvPr/>
          </p:nvSpPr>
          <p:spPr>
            <a:xfrm>
              <a:off x="4517125" y="1057356"/>
              <a:ext cx="133500" cy="1938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229" name="Google Shape;2229;p65"/>
          <p:cNvCxnSpPr/>
          <p:nvPr/>
        </p:nvCxnSpPr>
        <p:spPr>
          <a:xfrm rot="10800000">
            <a:off x="5343625" y="1088068"/>
            <a:ext cx="529800" cy="0"/>
          </a:xfrm>
          <a:prstGeom prst="straightConnector1">
            <a:avLst/>
          </a:prstGeom>
          <a:noFill/>
          <a:ln cap="flat" cmpd="sng" w="9525">
            <a:solidFill>
              <a:srgbClr val="840D35"/>
            </a:solidFill>
            <a:prstDash val="solid"/>
            <a:round/>
            <a:headEnd len="sm" w="sm" type="none"/>
            <a:tailEnd len="sm" w="sm" type="none"/>
          </a:ln>
        </p:spPr>
      </p:cxnSp>
      <p:grpSp>
        <p:nvGrpSpPr>
          <p:cNvPr id="2230" name="Google Shape;2230;p65"/>
          <p:cNvGrpSpPr/>
          <p:nvPr/>
        </p:nvGrpSpPr>
        <p:grpSpPr>
          <a:xfrm>
            <a:off x="4587000" y="1274257"/>
            <a:ext cx="4094300" cy="411167"/>
            <a:chOff x="3562350" y="909418"/>
            <a:chExt cx="4094300" cy="365385"/>
          </a:xfrm>
        </p:grpSpPr>
        <p:sp>
          <p:nvSpPr>
            <p:cNvPr id="2231" name="Google Shape;2231;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Lip biopsy (HSV-2), some meds held</a:t>
              </a:r>
              <a:endParaRPr sz="1100">
                <a:solidFill>
                  <a:srgbClr val="858585"/>
                </a:solidFill>
                <a:latin typeface="Roboto"/>
                <a:ea typeface="Roboto"/>
                <a:cs typeface="Roboto"/>
                <a:sym typeface="Roboto"/>
              </a:endParaRPr>
            </a:p>
          </p:txBody>
        </p:sp>
        <p:sp>
          <p:nvSpPr>
            <p:cNvPr id="2232" name="Google Shape;2232;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4</a:t>
              </a:r>
              <a:endParaRPr sz="900">
                <a:solidFill>
                  <a:srgbClr val="858585"/>
                </a:solidFill>
                <a:latin typeface="Roboto"/>
                <a:ea typeface="Roboto"/>
                <a:cs typeface="Roboto"/>
                <a:sym typeface="Roboto"/>
              </a:endParaRPr>
            </a:p>
          </p:txBody>
        </p:sp>
        <p:sp>
          <p:nvSpPr>
            <p:cNvPr id="2233" name="Google Shape;2233;p65"/>
            <p:cNvSpPr/>
            <p:nvPr/>
          </p:nvSpPr>
          <p:spPr>
            <a:xfrm>
              <a:off x="4517125" y="1029403"/>
              <a:ext cx="133500" cy="2454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4" name="Google Shape;2234;p65"/>
          <p:cNvGrpSpPr/>
          <p:nvPr/>
        </p:nvGrpSpPr>
        <p:grpSpPr>
          <a:xfrm>
            <a:off x="4587000" y="1472618"/>
            <a:ext cx="4094300" cy="597601"/>
            <a:chOff x="3562350" y="909418"/>
            <a:chExt cx="4094300" cy="531060"/>
          </a:xfrm>
        </p:grpSpPr>
        <p:sp>
          <p:nvSpPr>
            <p:cNvPr id="2235" name="Google Shape;2235;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#1: Respiratory failure</a:t>
              </a:r>
              <a:endParaRPr b="1" sz="1100">
                <a:solidFill>
                  <a:srgbClr val="858585"/>
                </a:solidFill>
                <a:latin typeface="Roboto"/>
                <a:ea typeface="Roboto"/>
                <a:cs typeface="Roboto"/>
                <a:sym typeface="Roboto"/>
              </a:endParaRPr>
            </a:p>
          </p:txBody>
        </p:sp>
        <p:sp>
          <p:nvSpPr>
            <p:cNvPr id="2236" name="Google Shape;2236;p65"/>
            <p:cNvSpPr txBox="1"/>
            <p:nvPr/>
          </p:nvSpPr>
          <p:spPr>
            <a:xfrm>
              <a:off x="4928450" y="1075378"/>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237" name="Google Shape;2237;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5</a:t>
              </a:r>
              <a:endParaRPr b="1" sz="900">
                <a:solidFill>
                  <a:srgbClr val="0C622E"/>
                </a:solidFill>
                <a:latin typeface="Roboto"/>
                <a:ea typeface="Roboto"/>
                <a:cs typeface="Roboto"/>
                <a:sym typeface="Roboto"/>
              </a:endParaRPr>
            </a:p>
          </p:txBody>
        </p:sp>
        <p:sp>
          <p:nvSpPr>
            <p:cNvPr id="2238" name="Google Shape;2238;p65"/>
            <p:cNvSpPr/>
            <p:nvPr/>
          </p:nvSpPr>
          <p:spPr>
            <a:xfrm>
              <a:off x="4517125" y="1086113"/>
              <a:ext cx="133500" cy="2052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39" name="Google Shape;2239;p65"/>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240" name="Google Shape;2240;p65"/>
          <p:cNvGrpSpPr/>
          <p:nvPr/>
        </p:nvGrpSpPr>
        <p:grpSpPr>
          <a:xfrm>
            <a:off x="4587000" y="1656916"/>
            <a:ext cx="4094300" cy="508047"/>
            <a:chOff x="3562350" y="909418"/>
            <a:chExt cx="4094300" cy="451477"/>
          </a:xfrm>
        </p:grpSpPr>
        <p:sp>
          <p:nvSpPr>
            <p:cNvPr id="2241" name="Google Shape;2241;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#2: GVHD</a:t>
              </a:r>
              <a:endParaRPr b="1" sz="1100">
                <a:solidFill>
                  <a:srgbClr val="858585"/>
                </a:solidFill>
                <a:latin typeface="Roboto"/>
                <a:ea typeface="Roboto"/>
                <a:cs typeface="Roboto"/>
                <a:sym typeface="Roboto"/>
              </a:endParaRPr>
            </a:p>
          </p:txBody>
        </p:sp>
        <p:sp>
          <p:nvSpPr>
            <p:cNvPr id="2242" name="Google Shape;2242;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6</a:t>
              </a:r>
              <a:endParaRPr b="1" sz="900">
                <a:solidFill>
                  <a:srgbClr val="0C622E"/>
                </a:solidFill>
                <a:latin typeface="Roboto"/>
                <a:ea typeface="Roboto"/>
                <a:cs typeface="Roboto"/>
                <a:sym typeface="Roboto"/>
              </a:endParaRPr>
            </a:p>
          </p:txBody>
        </p:sp>
        <p:sp>
          <p:nvSpPr>
            <p:cNvPr id="2243" name="Google Shape;2243;p65"/>
            <p:cNvSpPr/>
            <p:nvPr/>
          </p:nvSpPr>
          <p:spPr>
            <a:xfrm>
              <a:off x="4517125" y="1086096"/>
              <a:ext cx="133500" cy="2748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44" name="Google Shape;2244;p65"/>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grpSp>
        <p:nvGrpSpPr>
          <p:cNvPr id="2245" name="Google Shape;2245;p65"/>
          <p:cNvGrpSpPr/>
          <p:nvPr/>
        </p:nvGrpSpPr>
        <p:grpSpPr>
          <a:xfrm>
            <a:off x="4587000" y="1961716"/>
            <a:ext cx="4094300" cy="593171"/>
            <a:chOff x="3562350" y="909418"/>
            <a:chExt cx="4094300" cy="527123"/>
          </a:xfrm>
        </p:grpSpPr>
        <p:sp>
          <p:nvSpPr>
            <p:cNvPr id="2246" name="Google Shape;2246;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100">
                  <a:solidFill>
                    <a:srgbClr val="858585"/>
                  </a:solidFill>
                  <a:latin typeface="Roboto"/>
                  <a:ea typeface="Roboto"/>
                  <a:cs typeface="Roboto"/>
                  <a:sym typeface="Roboto"/>
                </a:rPr>
                <a:t>Started Jakafi</a:t>
              </a:r>
              <a:endParaRPr sz="1100">
                <a:solidFill>
                  <a:srgbClr val="858585"/>
                </a:solidFill>
                <a:latin typeface="Roboto"/>
                <a:ea typeface="Roboto"/>
                <a:cs typeface="Roboto"/>
                <a:sym typeface="Roboto"/>
              </a:endParaRPr>
            </a:p>
          </p:txBody>
        </p:sp>
        <p:sp>
          <p:nvSpPr>
            <p:cNvPr id="2247" name="Google Shape;2247;p65"/>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248" name="Google Shape;2248;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900">
                  <a:solidFill>
                    <a:srgbClr val="858585"/>
                  </a:solidFill>
                  <a:latin typeface="Roboto"/>
                  <a:ea typeface="Roboto"/>
                  <a:cs typeface="Roboto"/>
                  <a:sym typeface="Roboto"/>
                </a:rPr>
                <a:t>Week 8</a:t>
              </a:r>
              <a:endParaRPr sz="900">
                <a:solidFill>
                  <a:srgbClr val="858585"/>
                </a:solidFill>
                <a:latin typeface="Roboto"/>
                <a:ea typeface="Roboto"/>
                <a:cs typeface="Roboto"/>
                <a:sym typeface="Roboto"/>
              </a:endParaRPr>
            </a:p>
          </p:txBody>
        </p:sp>
        <p:sp>
          <p:nvSpPr>
            <p:cNvPr id="2249" name="Google Shape;2249;p65"/>
            <p:cNvSpPr/>
            <p:nvPr/>
          </p:nvSpPr>
          <p:spPr>
            <a:xfrm>
              <a:off x="4517125" y="1023395"/>
              <a:ext cx="133500" cy="308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50" name="Google Shape;2250;p65"/>
          <p:cNvSpPr txBox="1"/>
          <p:nvPr/>
        </p:nvSpPr>
        <p:spPr>
          <a:xfrm>
            <a:off x="5953100" y="1839246"/>
            <a:ext cx="2728200" cy="23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dk2"/>
                </a:solidFill>
                <a:latin typeface="Roboto"/>
                <a:ea typeface="Roboto"/>
                <a:cs typeface="Roboto"/>
                <a:sym typeface="Roboto"/>
              </a:rPr>
              <a:t>Started on high dose prednisone</a:t>
            </a:r>
            <a:endParaRPr sz="700">
              <a:solidFill>
                <a:schemeClr val="dk2"/>
              </a:solidFill>
              <a:latin typeface="Roboto"/>
              <a:ea typeface="Roboto"/>
              <a:cs typeface="Roboto"/>
              <a:sym typeface="Roboto"/>
            </a:endParaRPr>
          </a:p>
        </p:txBody>
      </p:sp>
      <p:grpSp>
        <p:nvGrpSpPr>
          <p:cNvPr id="2251" name="Google Shape;2251;p65"/>
          <p:cNvGrpSpPr/>
          <p:nvPr/>
        </p:nvGrpSpPr>
        <p:grpSpPr>
          <a:xfrm>
            <a:off x="4587000" y="2190316"/>
            <a:ext cx="4094300" cy="593171"/>
            <a:chOff x="3562350" y="909418"/>
            <a:chExt cx="4094300" cy="527123"/>
          </a:xfrm>
        </p:grpSpPr>
        <p:sp>
          <p:nvSpPr>
            <p:cNvPr id="2252" name="Google Shape;2252;p65"/>
            <p:cNvSpPr txBox="1"/>
            <p:nvPr/>
          </p:nvSpPr>
          <p:spPr>
            <a:xfrm>
              <a:off x="4928450" y="909418"/>
              <a:ext cx="2728200" cy="245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100">
                  <a:solidFill>
                    <a:srgbClr val="858585"/>
                  </a:solidFill>
                  <a:latin typeface="Roboto"/>
                  <a:ea typeface="Roboto"/>
                  <a:cs typeface="Roboto"/>
                  <a:sym typeface="Roboto"/>
                </a:rPr>
                <a:t>Admission #3</a:t>
              </a:r>
              <a:r>
                <a:rPr lang="en" sz="1100">
                  <a:solidFill>
                    <a:srgbClr val="858585"/>
                  </a:solidFill>
                  <a:latin typeface="Roboto"/>
                  <a:ea typeface="Roboto"/>
                  <a:cs typeface="Roboto"/>
                  <a:sym typeface="Roboto"/>
                </a:rPr>
                <a:t> → foscarnet</a:t>
              </a:r>
              <a:endParaRPr b="1" sz="1100">
                <a:solidFill>
                  <a:srgbClr val="858585"/>
                </a:solidFill>
                <a:latin typeface="Roboto"/>
                <a:ea typeface="Roboto"/>
                <a:cs typeface="Roboto"/>
                <a:sym typeface="Roboto"/>
              </a:endParaRPr>
            </a:p>
          </p:txBody>
        </p:sp>
        <p:sp>
          <p:nvSpPr>
            <p:cNvPr id="2253" name="Google Shape;2253;p65"/>
            <p:cNvSpPr txBox="1"/>
            <p:nvPr/>
          </p:nvSpPr>
          <p:spPr>
            <a:xfrm>
              <a:off x="4928450" y="1071441"/>
              <a:ext cx="2728200" cy="3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700">
                  <a:solidFill>
                    <a:schemeClr val="lt1"/>
                  </a:solidFill>
                  <a:latin typeface="Roboto"/>
                  <a:ea typeface="Roboto"/>
                  <a:cs typeface="Roboto"/>
                  <a:sym typeface="Roboto"/>
                </a:rPr>
                <a:t>Lorem ipsum dolor sit amet, consectetur adipiscing. Donec risus dolor, porta venenatis neque sit amet, pharetra luctus felis.</a:t>
              </a:r>
              <a:endParaRPr sz="700">
                <a:solidFill>
                  <a:schemeClr val="lt1"/>
                </a:solidFill>
                <a:latin typeface="Roboto"/>
                <a:ea typeface="Roboto"/>
                <a:cs typeface="Roboto"/>
                <a:sym typeface="Roboto"/>
              </a:endParaRPr>
            </a:p>
          </p:txBody>
        </p:sp>
        <p:sp>
          <p:nvSpPr>
            <p:cNvPr id="2254" name="Google Shape;2254;p65"/>
            <p:cNvSpPr txBox="1"/>
            <p:nvPr/>
          </p:nvSpPr>
          <p:spPr>
            <a:xfrm>
              <a:off x="3562350" y="934025"/>
              <a:ext cx="758400" cy="3081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 sz="900">
                  <a:solidFill>
                    <a:srgbClr val="0C622E"/>
                  </a:solidFill>
                  <a:latin typeface="Roboto"/>
                  <a:ea typeface="Roboto"/>
                  <a:cs typeface="Roboto"/>
                  <a:sym typeface="Roboto"/>
                </a:rPr>
                <a:t>Week 10</a:t>
              </a:r>
              <a:endParaRPr b="1" sz="900">
                <a:solidFill>
                  <a:srgbClr val="0C622E"/>
                </a:solidFill>
                <a:latin typeface="Roboto"/>
                <a:ea typeface="Roboto"/>
                <a:cs typeface="Roboto"/>
                <a:sym typeface="Roboto"/>
              </a:endParaRPr>
            </a:p>
          </p:txBody>
        </p:sp>
        <p:sp>
          <p:nvSpPr>
            <p:cNvPr id="2255" name="Google Shape;2255;p65"/>
            <p:cNvSpPr/>
            <p:nvPr/>
          </p:nvSpPr>
          <p:spPr>
            <a:xfrm>
              <a:off x="4517125" y="1086091"/>
              <a:ext cx="133500" cy="101400"/>
            </a:xfrm>
            <a:prstGeom prst="rect">
              <a:avLst/>
            </a:prstGeom>
            <a:solidFill>
              <a:srgbClr val="0C62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6" name="Google Shape;2256;p65"/>
            <p:cNvCxnSpPr/>
            <p:nvPr/>
          </p:nvCxnSpPr>
          <p:spPr>
            <a:xfrm rot="10800000">
              <a:off x="4318975" y="1083450"/>
              <a:ext cx="529800" cy="0"/>
            </a:xfrm>
            <a:prstGeom prst="straightConnector1">
              <a:avLst/>
            </a:prstGeom>
            <a:noFill/>
            <a:ln cap="flat" cmpd="sng" w="9525">
              <a:solidFill>
                <a:srgbClr val="0C622E"/>
              </a:solidFill>
              <a:prstDash val="solid"/>
              <a:round/>
              <a:headEnd len="sm" w="sm" type="none"/>
              <a:tailEnd len="sm" w="sm" type="none"/>
            </a:ln>
          </p:spPr>
        </p:cxnSp>
      </p:grpSp>
      <p:sp>
        <p:nvSpPr>
          <p:cNvPr id="2257" name="Google Shape;2257;p65"/>
          <p:cNvSpPr/>
          <p:nvPr/>
        </p:nvSpPr>
        <p:spPr>
          <a:xfrm>
            <a:off x="5541775" y="1977975"/>
            <a:ext cx="133500" cy="179100"/>
          </a:xfrm>
          <a:prstGeom prst="rect">
            <a:avLst/>
          </a:prstGeom>
          <a:solidFill>
            <a:srgbClr val="14A4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1" name="Shape 2261"/>
        <p:cNvGrpSpPr/>
        <p:nvPr/>
      </p:nvGrpSpPr>
      <p:grpSpPr>
        <a:xfrm>
          <a:off x="0" y="0"/>
          <a:ext cx="0" cy="0"/>
          <a:chOff x="0" y="0"/>
          <a:chExt cx="0" cy="0"/>
        </a:xfrm>
      </p:grpSpPr>
      <p:sp>
        <p:nvSpPr>
          <p:cNvPr id="2262" name="Google Shape;2262;p6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78)</a:t>
            </a:r>
            <a:endParaRPr>
              <a:solidFill>
                <a:srgbClr val="9FA6B2"/>
              </a:solidFill>
            </a:endParaRPr>
          </a:p>
        </p:txBody>
      </p:sp>
      <p:sp>
        <p:nvSpPr>
          <p:cNvPr id="2263" name="Google Shape;2263;p66"/>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clinic</a:t>
            </a:r>
            <a:r>
              <a:rPr lang="en"/>
              <a:t>: </a:t>
            </a:r>
            <a:endParaRPr/>
          </a:p>
          <a:p>
            <a:pPr indent="-311150" lvl="0" marL="457200" rtl="0" algn="l">
              <a:spcBef>
                <a:spcPts val="0"/>
              </a:spcBef>
              <a:spcAft>
                <a:spcPts val="0"/>
              </a:spcAft>
              <a:buSzPts val="1300"/>
              <a:buChar char="●"/>
            </a:pPr>
            <a:r>
              <a:rPr lang="en"/>
              <a:t>Renal function was stable</a:t>
            </a:r>
            <a:endParaRPr/>
          </a:p>
          <a:p>
            <a:pPr indent="-311150" lvl="0" marL="457200" rtl="0" algn="l">
              <a:spcBef>
                <a:spcPts val="0"/>
              </a:spcBef>
              <a:spcAft>
                <a:spcPts val="0"/>
              </a:spcAft>
              <a:buSzPts val="1300"/>
              <a:buChar char="●"/>
            </a:pPr>
            <a:r>
              <a:rPr lang="en"/>
              <a:t>Lip lesions looked better than they ever had (on </a:t>
            </a:r>
            <a:r>
              <a:rPr b="1" lang="en">
                <a:solidFill>
                  <a:srgbClr val="896110"/>
                </a:solidFill>
              </a:rPr>
              <a:t>foscarnet </a:t>
            </a:r>
            <a:r>
              <a:rPr lang="en"/>
              <a:t>at that time; day 11 of 14)</a:t>
            </a:r>
            <a:endParaRPr/>
          </a:p>
        </p:txBody>
      </p:sp>
      <p:pic>
        <p:nvPicPr>
          <p:cNvPr id="2264" name="Google Shape;2264;p66"/>
          <p:cNvPicPr preferRelativeResize="0"/>
          <p:nvPr/>
        </p:nvPicPr>
        <p:blipFill>
          <a:blip r:embed="rId3">
            <a:alphaModFix/>
          </a:blip>
          <a:stretch>
            <a:fillRect/>
          </a:stretch>
        </p:blipFill>
        <p:spPr>
          <a:xfrm>
            <a:off x="7810501" y="199850"/>
            <a:ext cx="1175725" cy="1175750"/>
          </a:xfrm>
          <a:prstGeom prst="rect">
            <a:avLst/>
          </a:prstGeom>
          <a:noFill/>
          <a:ln>
            <a:noFill/>
          </a:ln>
        </p:spPr>
      </p:pic>
      <p:pic>
        <p:nvPicPr>
          <p:cNvPr id="2265" name="Google Shape;2265;p66" title="W12_D78_lip.png"/>
          <p:cNvPicPr preferRelativeResize="0"/>
          <p:nvPr/>
        </p:nvPicPr>
        <p:blipFill>
          <a:blip r:embed="rId4">
            <a:alphaModFix/>
          </a:blip>
          <a:stretch>
            <a:fillRect/>
          </a:stretch>
        </p:blipFill>
        <p:spPr>
          <a:xfrm>
            <a:off x="4807025" y="1502150"/>
            <a:ext cx="4041475" cy="217963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9" name="Shape 2269"/>
        <p:cNvGrpSpPr/>
        <p:nvPr/>
      </p:nvGrpSpPr>
      <p:grpSpPr>
        <a:xfrm>
          <a:off x="0" y="0"/>
          <a:ext cx="0" cy="0"/>
          <a:chOff x="0" y="0"/>
          <a:chExt cx="0" cy="0"/>
        </a:xfrm>
      </p:grpSpPr>
      <p:sp>
        <p:nvSpPr>
          <p:cNvPr id="2270" name="Google Shape;2270;p6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78)</a:t>
            </a:r>
            <a:endParaRPr>
              <a:solidFill>
                <a:srgbClr val="9FA6B2"/>
              </a:solidFill>
            </a:endParaRPr>
          </a:p>
        </p:txBody>
      </p:sp>
      <p:sp>
        <p:nvSpPr>
          <p:cNvPr id="2271" name="Google Shape;2271;p67"/>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clinic</a:t>
            </a:r>
            <a:r>
              <a:rPr lang="en"/>
              <a:t>: </a:t>
            </a:r>
            <a:endParaRPr/>
          </a:p>
          <a:p>
            <a:pPr indent="-311150" lvl="0" marL="457200" rtl="0" algn="l">
              <a:spcBef>
                <a:spcPts val="0"/>
              </a:spcBef>
              <a:spcAft>
                <a:spcPts val="0"/>
              </a:spcAft>
              <a:buSzPts val="1300"/>
              <a:buChar char="●"/>
            </a:pPr>
            <a:r>
              <a:rPr lang="en"/>
              <a:t>Renal function was stable</a:t>
            </a:r>
            <a:endParaRPr/>
          </a:p>
          <a:p>
            <a:pPr indent="-311150" lvl="0" marL="457200" rtl="0" algn="l">
              <a:spcBef>
                <a:spcPts val="0"/>
              </a:spcBef>
              <a:spcAft>
                <a:spcPts val="0"/>
              </a:spcAft>
              <a:buSzPts val="1300"/>
              <a:buChar char="●"/>
            </a:pPr>
            <a:r>
              <a:rPr lang="en"/>
              <a:t>Lip lesions looked better than they ever had </a:t>
            </a:r>
            <a:r>
              <a:rPr lang="en"/>
              <a:t>(on </a:t>
            </a:r>
            <a:r>
              <a:rPr b="1" lang="en">
                <a:solidFill>
                  <a:srgbClr val="896110"/>
                </a:solidFill>
              </a:rPr>
              <a:t>foscarnet </a:t>
            </a:r>
            <a:r>
              <a:rPr lang="en"/>
              <a:t>at that time; day 11 of 14)</a:t>
            </a:r>
            <a:endParaRPr/>
          </a:p>
        </p:txBody>
      </p:sp>
      <p:pic>
        <p:nvPicPr>
          <p:cNvPr id="2272" name="Google Shape;2272;p67"/>
          <p:cNvPicPr preferRelativeResize="0"/>
          <p:nvPr/>
        </p:nvPicPr>
        <p:blipFill>
          <a:blip r:embed="rId3">
            <a:alphaModFix/>
          </a:blip>
          <a:stretch>
            <a:fillRect/>
          </a:stretch>
        </p:blipFill>
        <p:spPr>
          <a:xfrm>
            <a:off x="7810501" y="199850"/>
            <a:ext cx="1175725" cy="1175750"/>
          </a:xfrm>
          <a:prstGeom prst="rect">
            <a:avLst/>
          </a:prstGeom>
          <a:noFill/>
          <a:ln>
            <a:noFill/>
          </a:ln>
        </p:spPr>
      </p:pic>
      <p:pic>
        <p:nvPicPr>
          <p:cNvPr id="2273" name="Google Shape;2273;p67" title="W12_D78_lip.png"/>
          <p:cNvPicPr preferRelativeResize="0"/>
          <p:nvPr/>
        </p:nvPicPr>
        <p:blipFill>
          <a:blip r:embed="rId4">
            <a:alphaModFix/>
          </a:blip>
          <a:stretch>
            <a:fillRect/>
          </a:stretch>
        </p:blipFill>
        <p:spPr>
          <a:xfrm>
            <a:off x="4807025" y="1502150"/>
            <a:ext cx="4041475" cy="2179639"/>
          </a:xfrm>
          <a:prstGeom prst="rect">
            <a:avLst/>
          </a:prstGeom>
          <a:noFill/>
          <a:ln>
            <a:noFill/>
          </a:ln>
        </p:spPr>
      </p:pic>
      <p:grpSp>
        <p:nvGrpSpPr>
          <p:cNvPr id="2274" name="Google Shape;2274;p67"/>
          <p:cNvGrpSpPr/>
          <p:nvPr/>
        </p:nvGrpSpPr>
        <p:grpSpPr>
          <a:xfrm>
            <a:off x="7324750" y="4015900"/>
            <a:ext cx="1549500" cy="858000"/>
            <a:chOff x="6055500" y="3257975"/>
            <a:chExt cx="1549500" cy="858000"/>
          </a:xfrm>
        </p:grpSpPr>
        <p:sp>
          <p:nvSpPr>
            <p:cNvPr id="2275" name="Google Shape;2275;p67"/>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276" name="Google Shape;2276;p67"/>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77" name="Google Shape;2277;p67"/>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78" name="Google Shape;2278;p67"/>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279" name="Google Shape;2279;p67"/>
          <p:cNvSpPr/>
          <p:nvPr/>
        </p:nvSpPr>
        <p:spPr>
          <a:xfrm>
            <a:off x="5523656" y="4531881"/>
            <a:ext cx="1062300" cy="146700"/>
          </a:xfrm>
          <a:prstGeom prst="rect">
            <a:avLst/>
          </a:prstGeom>
          <a:solidFill>
            <a:srgbClr val="896110">
              <a:alpha val="4000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80" name="Google Shape;2280;p67"/>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281" name="Google Shape;2281;p67"/>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282" name="Google Shape;2282;p67"/>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283" name="Google Shape;2283;p67"/>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284" name="Google Shape;2284;p67"/>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285" name="Google Shape;2285;p67"/>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286" name="Google Shape;2286;p67"/>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287" name="Google Shape;2287;p67"/>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288" name="Google Shape;2288;p67"/>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289" name="Google Shape;2289;p67"/>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290" name="Google Shape;2290;p67"/>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291" name="Google Shape;2291;p67"/>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92" name="Google Shape;2292;p67"/>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293" name="Google Shape;2293;p67"/>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94" name="Google Shape;2294;p67"/>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95" name="Google Shape;2295;p67"/>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296" name="Google Shape;2296;p67"/>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297" name="Google Shape;2297;p67"/>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298" name="Google Shape;2298;p67"/>
          <p:cNvSpPr/>
          <p:nvPr/>
        </p:nvSpPr>
        <p:spPr>
          <a:xfrm>
            <a:off x="4253850" y="4342900"/>
            <a:ext cx="2130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299" name="Google Shape;2299;p67"/>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300" name="Google Shape;2300;p67"/>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301" name="Google Shape;2301;p67"/>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302" name="Google Shape;2302;p67"/>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3" name="Google Shape;2303;p67"/>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4" name="Google Shape;2304;p67"/>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5" name="Google Shape;2305;p67"/>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6" name="Google Shape;2306;p67"/>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7" name="Google Shape;2307;p67"/>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8" name="Google Shape;2308;p67"/>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09" name="Google Shape;2309;p67"/>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10" name="Google Shape;2310;p67"/>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11" name="Google Shape;2311;p67"/>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312" name="Google Shape;2312;p67"/>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313" name="Google Shape;2313;p67"/>
          <p:cNvSpPr/>
          <p:nvPr/>
        </p:nvSpPr>
        <p:spPr>
          <a:xfrm>
            <a:off x="5668650" y="3934103"/>
            <a:ext cx="716125" cy="309250"/>
          </a:xfrm>
          <a:custGeom>
            <a:rect b="b" l="l" r="r" t="t"/>
            <a:pathLst>
              <a:path extrusionOk="0" h="12370" w="28645">
                <a:moveTo>
                  <a:pt x="0" y="413"/>
                </a:moveTo>
                <a:cubicBezTo>
                  <a:pt x="2333" y="428"/>
                  <a:pt x="9610" y="-530"/>
                  <a:pt x="13998" y="505"/>
                </a:cubicBezTo>
                <a:cubicBezTo>
                  <a:pt x="18386" y="1540"/>
                  <a:pt x="23886" y="4646"/>
                  <a:pt x="26327" y="6624"/>
                </a:cubicBezTo>
                <a:cubicBezTo>
                  <a:pt x="28768" y="8602"/>
                  <a:pt x="28259" y="11413"/>
                  <a:pt x="28645" y="12371"/>
                </a:cubicBezTo>
              </a:path>
            </a:pathLst>
          </a:custGeom>
          <a:noFill/>
          <a:ln cap="flat" cmpd="sng" w="9525">
            <a:solidFill>
              <a:schemeClr val="dk2"/>
            </a:solidFill>
            <a:prstDash val="solid"/>
            <a:round/>
            <a:headEnd len="med" w="med" type="none"/>
            <a:tailEnd len="med" w="med" type="stealth"/>
          </a:ln>
        </p:spPr>
      </p:sp>
      <p:sp>
        <p:nvSpPr>
          <p:cNvPr id="2314" name="Google Shape;2314;p67"/>
          <p:cNvSpPr txBox="1"/>
          <p:nvPr/>
        </p:nvSpPr>
        <p:spPr>
          <a:xfrm>
            <a:off x="4572000" y="3765950"/>
            <a:ext cx="10914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rgbClr val="DF382C"/>
                </a:solidFill>
                <a:latin typeface="Open Sans"/>
                <a:ea typeface="Open Sans"/>
                <a:cs typeface="Open Sans"/>
                <a:sym typeface="Open Sans"/>
              </a:rPr>
              <a:t>We are here</a:t>
            </a:r>
            <a:endParaRPr sz="1100">
              <a:solidFill>
                <a:srgbClr val="DF382C"/>
              </a:solidFill>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8" name="Shape 2318"/>
        <p:cNvGrpSpPr/>
        <p:nvPr/>
      </p:nvGrpSpPr>
      <p:grpSpPr>
        <a:xfrm>
          <a:off x="0" y="0"/>
          <a:ext cx="0" cy="0"/>
          <a:chOff x="0" y="0"/>
          <a:chExt cx="0" cy="0"/>
        </a:xfrm>
      </p:grpSpPr>
      <p:sp>
        <p:nvSpPr>
          <p:cNvPr id="2319" name="Google Shape;2319;p6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78)</a:t>
            </a:r>
            <a:endParaRPr>
              <a:solidFill>
                <a:srgbClr val="9FA6B2"/>
              </a:solidFill>
            </a:endParaRPr>
          </a:p>
        </p:txBody>
      </p:sp>
      <p:sp>
        <p:nvSpPr>
          <p:cNvPr id="2320" name="Google Shape;2320;p68"/>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clinic</a:t>
            </a:r>
            <a:r>
              <a:rPr lang="en"/>
              <a:t>: </a:t>
            </a:r>
            <a:endParaRPr/>
          </a:p>
          <a:p>
            <a:pPr indent="-311150" lvl="0" marL="457200" rtl="0" algn="l">
              <a:spcBef>
                <a:spcPts val="0"/>
              </a:spcBef>
              <a:spcAft>
                <a:spcPts val="0"/>
              </a:spcAft>
              <a:buSzPts val="1300"/>
              <a:buChar char="●"/>
            </a:pPr>
            <a:r>
              <a:rPr lang="en"/>
              <a:t>Renal function was stable</a:t>
            </a:r>
            <a:endParaRPr/>
          </a:p>
          <a:p>
            <a:pPr indent="-311150" lvl="0" marL="457200" rtl="0" algn="l">
              <a:spcBef>
                <a:spcPts val="0"/>
              </a:spcBef>
              <a:spcAft>
                <a:spcPts val="0"/>
              </a:spcAft>
              <a:buSzPts val="1300"/>
              <a:buChar char="●"/>
            </a:pPr>
            <a:r>
              <a:rPr lang="en"/>
              <a:t>Lip lesions looked better than they ever had (on </a:t>
            </a:r>
            <a:r>
              <a:rPr b="1" lang="en">
                <a:solidFill>
                  <a:srgbClr val="896110"/>
                </a:solidFill>
              </a:rPr>
              <a:t>foscarnet </a:t>
            </a:r>
            <a:r>
              <a:rPr lang="en"/>
              <a:t>at that time; day 11 of 14)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Planned for finishing 2 weeks of </a:t>
            </a:r>
            <a:r>
              <a:rPr b="1" lang="en">
                <a:solidFill>
                  <a:srgbClr val="896110"/>
                </a:solidFill>
              </a:rPr>
              <a:t>foscarnet </a:t>
            </a:r>
            <a:r>
              <a:rPr lang="en"/>
              <a:t>followed by </a:t>
            </a:r>
            <a:r>
              <a:rPr b="1" lang="en">
                <a:solidFill>
                  <a:srgbClr val="3B71CA"/>
                </a:solidFill>
              </a:rPr>
              <a:t>valacyclovir</a:t>
            </a:r>
            <a:r>
              <a:rPr b="1" lang="en">
                <a:solidFill>
                  <a:srgbClr val="3B71CA"/>
                </a:solidFill>
              </a:rPr>
              <a:t> </a:t>
            </a:r>
            <a:r>
              <a:rPr lang="en"/>
              <a:t>1g BID</a:t>
            </a:r>
            <a:endParaRPr/>
          </a:p>
        </p:txBody>
      </p:sp>
      <p:pic>
        <p:nvPicPr>
          <p:cNvPr id="2321" name="Google Shape;2321;p68"/>
          <p:cNvPicPr preferRelativeResize="0"/>
          <p:nvPr/>
        </p:nvPicPr>
        <p:blipFill>
          <a:blip r:embed="rId3">
            <a:alphaModFix/>
          </a:blip>
          <a:stretch>
            <a:fillRect/>
          </a:stretch>
        </p:blipFill>
        <p:spPr>
          <a:xfrm>
            <a:off x="7810501" y="199850"/>
            <a:ext cx="1175725" cy="1175750"/>
          </a:xfrm>
          <a:prstGeom prst="rect">
            <a:avLst/>
          </a:prstGeom>
          <a:noFill/>
          <a:ln>
            <a:noFill/>
          </a:ln>
        </p:spPr>
      </p:pic>
      <p:pic>
        <p:nvPicPr>
          <p:cNvPr id="2322" name="Google Shape;2322;p68" title="W12_D78_lip.png"/>
          <p:cNvPicPr preferRelativeResize="0"/>
          <p:nvPr/>
        </p:nvPicPr>
        <p:blipFill>
          <a:blip r:embed="rId4">
            <a:alphaModFix/>
          </a:blip>
          <a:stretch>
            <a:fillRect/>
          </a:stretch>
        </p:blipFill>
        <p:spPr>
          <a:xfrm>
            <a:off x="4807025" y="1502150"/>
            <a:ext cx="4041475" cy="2179639"/>
          </a:xfrm>
          <a:prstGeom prst="rect">
            <a:avLst/>
          </a:prstGeom>
          <a:noFill/>
          <a:ln>
            <a:noFill/>
          </a:ln>
        </p:spPr>
      </p:pic>
      <p:grpSp>
        <p:nvGrpSpPr>
          <p:cNvPr id="2323" name="Google Shape;2323;p68"/>
          <p:cNvGrpSpPr/>
          <p:nvPr/>
        </p:nvGrpSpPr>
        <p:grpSpPr>
          <a:xfrm>
            <a:off x="7324750" y="4015900"/>
            <a:ext cx="1549500" cy="858000"/>
            <a:chOff x="6055500" y="3257975"/>
            <a:chExt cx="1549500" cy="858000"/>
          </a:xfrm>
        </p:grpSpPr>
        <p:sp>
          <p:nvSpPr>
            <p:cNvPr id="2324" name="Google Shape;2324;p68"/>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325" name="Google Shape;2325;p68"/>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26" name="Google Shape;2326;p68"/>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27" name="Google Shape;2327;p68"/>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328" name="Google Shape;2328;p68"/>
          <p:cNvSpPr/>
          <p:nvPr/>
        </p:nvSpPr>
        <p:spPr>
          <a:xfrm>
            <a:off x="5523656" y="4531881"/>
            <a:ext cx="1062300" cy="146700"/>
          </a:xfrm>
          <a:prstGeom prst="rect">
            <a:avLst/>
          </a:prstGeom>
          <a:solidFill>
            <a:srgbClr val="896110">
              <a:alpha val="40000"/>
            </a:srgbClr>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29" name="Google Shape;2329;p68"/>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330" name="Google Shape;2330;p68"/>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331" name="Google Shape;2331;p68"/>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332" name="Google Shape;2332;p68"/>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333" name="Google Shape;2333;p68"/>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334" name="Google Shape;2334;p68"/>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335" name="Google Shape;2335;p68"/>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336" name="Google Shape;2336;p68"/>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337" name="Google Shape;2337;p68"/>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338" name="Google Shape;2338;p68"/>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339" name="Google Shape;2339;p68"/>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340" name="Google Shape;2340;p68"/>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41" name="Google Shape;2341;p68"/>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342" name="Google Shape;2342;p68"/>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43" name="Google Shape;2343;p68"/>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44" name="Google Shape;2344;p68"/>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345" name="Google Shape;2345;p68"/>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46" name="Google Shape;2346;p68"/>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347" name="Google Shape;2347;p68"/>
          <p:cNvSpPr/>
          <p:nvPr/>
        </p:nvSpPr>
        <p:spPr>
          <a:xfrm>
            <a:off x="4253850" y="4342900"/>
            <a:ext cx="2130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348" name="Google Shape;2348;p68"/>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349" name="Google Shape;2349;p68"/>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350" name="Google Shape;2350;p68"/>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351" name="Google Shape;2351;p68"/>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2" name="Google Shape;2352;p68"/>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3" name="Google Shape;2353;p68"/>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4" name="Google Shape;2354;p68"/>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5" name="Google Shape;2355;p68"/>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6" name="Google Shape;2356;p68"/>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7" name="Google Shape;2357;p68"/>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8" name="Google Shape;2358;p68"/>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59" name="Google Shape;2359;p68"/>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60" name="Google Shape;2360;p68"/>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361" name="Google Shape;2361;p68"/>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362" name="Google Shape;2362;p68"/>
          <p:cNvSpPr/>
          <p:nvPr/>
        </p:nvSpPr>
        <p:spPr>
          <a:xfrm>
            <a:off x="6585900" y="4531875"/>
            <a:ext cx="403200" cy="146700"/>
          </a:xfrm>
          <a:prstGeom prst="rect">
            <a:avLst/>
          </a:prstGeom>
          <a:gradFill>
            <a:gsLst>
              <a:gs pos="0">
                <a:srgbClr val="3B71CA">
                  <a:alpha val="60000"/>
                </a:srgbClr>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63" name="Google Shape;2363;p68"/>
          <p:cNvSpPr/>
          <p:nvPr/>
        </p:nvSpPr>
        <p:spPr>
          <a:xfrm>
            <a:off x="5668650" y="3934103"/>
            <a:ext cx="716125" cy="309250"/>
          </a:xfrm>
          <a:custGeom>
            <a:rect b="b" l="l" r="r" t="t"/>
            <a:pathLst>
              <a:path extrusionOk="0" h="12370" w="28645">
                <a:moveTo>
                  <a:pt x="0" y="413"/>
                </a:moveTo>
                <a:cubicBezTo>
                  <a:pt x="2333" y="428"/>
                  <a:pt x="9610" y="-530"/>
                  <a:pt x="13998" y="505"/>
                </a:cubicBezTo>
                <a:cubicBezTo>
                  <a:pt x="18386" y="1540"/>
                  <a:pt x="23886" y="4646"/>
                  <a:pt x="26327" y="6624"/>
                </a:cubicBezTo>
                <a:cubicBezTo>
                  <a:pt x="28768" y="8602"/>
                  <a:pt x="28259" y="11413"/>
                  <a:pt x="28645" y="12371"/>
                </a:cubicBezTo>
              </a:path>
            </a:pathLst>
          </a:custGeom>
          <a:noFill/>
          <a:ln cap="flat" cmpd="sng" w="9525">
            <a:solidFill>
              <a:schemeClr val="dk2"/>
            </a:solidFill>
            <a:prstDash val="solid"/>
            <a:round/>
            <a:headEnd len="med" w="med" type="none"/>
            <a:tailEnd len="med" w="med" type="stealth"/>
          </a:ln>
        </p:spPr>
      </p:sp>
      <p:sp>
        <p:nvSpPr>
          <p:cNvPr id="2364" name="Google Shape;2364;p68"/>
          <p:cNvSpPr txBox="1"/>
          <p:nvPr/>
        </p:nvSpPr>
        <p:spPr>
          <a:xfrm>
            <a:off x="4572000" y="3765950"/>
            <a:ext cx="10914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rgbClr val="DF382C"/>
                </a:solidFill>
                <a:latin typeface="Open Sans"/>
                <a:ea typeface="Open Sans"/>
                <a:cs typeface="Open Sans"/>
                <a:sym typeface="Open Sans"/>
              </a:rPr>
              <a:t>We are here</a:t>
            </a:r>
            <a:endParaRPr sz="1100">
              <a:solidFill>
                <a:srgbClr val="DF382C"/>
              </a:solidFill>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8" name="Shape 2368"/>
        <p:cNvGrpSpPr/>
        <p:nvPr/>
      </p:nvGrpSpPr>
      <p:grpSpPr>
        <a:xfrm>
          <a:off x="0" y="0"/>
          <a:ext cx="0" cy="0"/>
          <a:chOff x="0" y="0"/>
          <a:chExt cx="0" cy="0"/>
        </a:xfrm>
      </p:grpSpPr>
      <p:sp>
        <p:nvSpPr>
          <p:cNvPr id="2369" name="Google Shape;2369;p6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81)</a:t>
            </a:r>
            <a:endParaRPr>
              <a:solidFill>
                <a:srgbClr val="9FA6B2"/>
              </a:solidFill>
            </a:endParaRPr>
          </a:p>
        </p:txBody>
      </p:sp>
      <p:sp>
        <p:nvSpPr>
          <p:cNvPr id="2370" name="Google Shape;2370;p69"/>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Finished two weeks of </a:t>
            </a:r>
            <a:r>
              <a:rPr b="1" lang="en">
                <a:solidFill>
                  <a:srgbClr val="896110"/>
                </a:solidFill>
              </a:rPr>
              <a:t>foscarnet </a:t>
            </a:r>
            <a:r>
              <a:rPr lang="en"/>
              <a:t>→ </a:t>
            </a:r>
            <a:r>
              <a:rPr b="1" lang="en">
                <a:solidFill>
                  <a:srgbClr val="3B71CA"/>
                </a:solidFill>
              </a:rPr>
              <a:t>valacyclovir </a:t>
            </a:r>
            <a:r>
              <a:rPr lang="en"/>
              <a:t>1g BID</a:t>
            </a:r>
            <a:endParaRPr/>
          </a:p>
        </p:txBody>
      </p:sp>
      <p:grpSp>
        <p:nvGrpSpPr>
          <p:cNvPr id="2371" name="Google Shape;2371;p69"/>
          <p:cNvGrpSpPr/>
          <p:nvPr/>
        </p:nvGrpSpPr>
        <p:grpSpPr>
          <a:xfrm>
            <a:off x="7324750" y="4015900"/>
            <a:ext cx="1549500" cy="858000"/>
            <a:chOff x="6055500" y="3257975"/>
            <a:chExt cx="1549500" cy="858000"/>
          </a:xfrm>
        </p:grpSpPr>
        <p:sp>
          <p:nvSpPr>
            <p:cNvPr id="2372" name="Google Shape;2372;p69"/>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373" name="Google Shape;2373;p69"/>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74" name="Google Shape;2374;p69"/>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75" name="Google Shape;2375;p69"/>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376" name="Google Shape;2376;p69"/>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377" name="Google Shape;2377;p69"/>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378" name="Google Shape;2378;p69"/>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379" name="Google Shape;2379;p69"/>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380" name="Google Shape;2380;p69"/>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381" name="Google Shape;2381;p69"/>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382" name="Google Shape;2382;p69"/>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383" name="Google Shape;2383;p69"/>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384" name="Google Shape;2384;p69"/>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385" name="Google Shape;2385;p69"/>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386" name="Google Shape;2386;p69"/>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387" name="Google Shape;2387;p69"/>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88" name="Google Shape;2388;p69"/>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389" name="Google Shape;2389;p69"/>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90" name="Google Shape;2390;p69"/>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91" name="Google Shape;2391;p69"/>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392" name="Google Shape;2392;p69"/>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393" name="Google Shape;2393;p69"/>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394" name="Google Shape;2394;p69"/>
          <p:cNvSpPr/>
          <p:nvPr/>
        </p:nvSpPr>
        <p:spPr>
          <a:xfrm>
            <a:off x="4253850" y="4342900"/>
            <a:ext cx="23319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395" name="Google Shape;2395;p69"/>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396" name="Google Shape;2396;p69"/>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397" name="Google Shape;2397;p69"/>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398" name="Google Shape;2398;p69"/>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399" name="Google Shape;2399;p69"/>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0" name="Google Shape;2400;p69"/>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1" name="Google Shape;2401;p69"/>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2" name="Google Shape;2402;p69"/>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3" name="Google Shape;2403;p69"/>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4" name="Google Shape;2404;p69"/>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5" name="Google Shape;2405;p69"/>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6" name="Google Shape;2406;p69"/>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07" name="Google Shape;2407;p69"/>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408" name="Google Shape;2408;p69"/>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409" name="Google Shape;2409;p69"/>
          <p:cNvSpPr/>
          <p:nvPr/>
        </p:nvSpPr>
        <p:spPr>
          <a:xfrm>
            <a:off x="6585900" y="4531875"/>
            <a:ext cx="625800" cy="146700"/>
          </a:xfrm>
          <a:prstGeom prst="rect">
            <a:avLst/>
          </a:prstGeom>
          <a:gradFill>
            <a:gsLst>
              <a:gs pos="0">
                <a:srgbClr val="3B71CA"/>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10" name="Google Shape;2410;p69"/>
          <p:cNvSpPr txBox="1"/>
          <p:nvPr/>
        </p:nvSpPr>
        <p:spPr>
          <a:xfrm>
            <a:off x="6258800" y="3473525"/>
            <a:ext cx="654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DF382C"/>
                </a:solidFill>
                <a:latin typeface="Open Sans"/>
                <a:ea typeface="Open Sans"/>
                <a:cs typeface="Open Sans"/>
                <a:sym typeface="Open Sans"/>
              </a:rPr>
              <a:t>We are here</a:t>
            </a:r>
            <a:endParaRPr sz="1100">
              <a:solidFill>
                <a:srgbClr val="DF382C"/>
              </a:solidFill>
              <a:latin typeface="Open Sans"/>
              <a:ea typeface="Open Sans"/>
              <a:cs typeface="Open Sans"/>
              <a:sym typeface="Open Sans"/>
            </a:endParaRPr>
          </a:p>
        </p:txBody>
      </p:sp>
      <p:pic>
        <p:nvPicPr>
          <p:cNvPr id="2411" name="Google Shape;2411;p69"/>
          <p:cNvPicPr preferRelativeResize="0"/>
          <p:nvPr/>
        </p:nvPicPr>
        <p:blipFill>
          <a:blip r:embed="rId3">
            <a:alphaModFix/>
          </a:blip>
          <a:stretch>
            <a:fillRect/>
          </a:stretch>
        </p:blipFill>
        <p:spPr>
          <a:xfrm>
            <a:off x="6028138" y="231813"/>
            <a:ext cx="1120725" cy="1120725"/>
          </a:xfrm>
          <a:prstGeom prst="rect">
            <a:avLst/>
          </a:prstGeom>
          <a:noFill/>
          <a:ln>
            <a:noFill/>
          </a:ln>
        </p:spPr>
      </p:pic>
      <p:cxnSp>
        <p:nvCxnSpPr>
          <p:cNvPr id="2412" name="Google Shape;2412;p69"/>
          <p:cNvCxnSpPr>
            <a:stCxn id="2410" idx="2"/>
          </p:cNvCxnSpPr>
          <p:nvPr/>
        </p:nvCxnSpPr>
        <p:spPr>
          <a:xfrm>
            <a:off x="6585950" y="3996725"/>
            <a:ext cx="5100" cy="223800"/>
          </a:xfrm>
          <a:prstGeom prst="straightConnector1">
            <a:avLst/>
          </a:prstGeom>
          <a:noFill/>
          <a:ln cap="flat" cmpd="sng" w="9525">
            <a:solidFill>
              <a:srgbClr val="DF382C"/>
            </a:solidFill>
            <a:prstDash val="solid"/>
            <a:round/>
            <a:headEnd len="med" w="med" type="none"/>
            <a:tailEnd len="med" w="med" type="stealth"/>
          </a:ln>
        </p:spPr>
      </p:cxnSp>
      <p:sp>
        <p:nvSpPr>
          <p:cNvPr id="2413" name="Google Shape;2413;p69"/>
          <p:cNvSpPr/>
          <p:nvPr/>
        </p:nvSpPr>
        <p:spPr>
          <a:xfrm>
            <a:off x="6557650" y="4342900"/>
            <a:ext cx="6543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414" name="Google Shape;2414;p69"/>
          <p:cNvPicPr preferRelativeResize="0"/>
          <p:nvPr/>
        </p:nvPicPr>
        <p:blipFill>
          <a:blip r:embed="rId4">
            <a:alphaModFix/>
          </a:blip>
          <a:stretch>
            <a:fillRect/>
          </a:stretch>
        </p:blipFill>
        <p:spPr>
          <a:xfrm>
            <a:off x="7836600" y="182563"/>
            <a:ext cx="1219200" cy="1219200"/>
          </a:xfrm>
          <a:prstGeom prst="rect">
            <a:avLst/>
          </a:prstGeom>
          <a:noFill/>
          <a:ln>
            <a:noFill/>
          </a:ln>
        </p:spPr>
      </p:pic>
      <p:cxnSp>
        <p:nvCxnSpPr>
          <p:cNvPr id="2415" name="Google Shape;2415;p69"/>
          <p:cNvCxnSpPr/>
          <p:nvPr/>
        </p:nvCxnSpPr>
        <p:spPr>
          <a:xfrm>
            <a:off x="7271000" y="792175"/>
            <a:ext cx="414300" cy="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9" name="Shape 2419"/>
        <p:cNvGrpSpPr/>
        <p:nvPr/>
      </p:nvGrpSpPr>
      <p:grpSpPr>
        <a:xfrm>
          <a:off x="0" y="0"/>
          <a:ext cx="0" cy="0"/>
          <a:chOff x="0" y="0"/>
          <a:chExt cx="0" cy="0"/>
        </a:xfrm>
      </p:grpSpPr>
      <p:sp>
        <p:nvSpPr>
          <p:cNvPr id="2420" name="Google Shape;2420;p7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81)</a:t>
            </a:r>
            <a:endParaRPr>
              <a:solidFill>
                <a:srgbClr val="9FA6B2"/>
              </a:solidFill>
            </a:endParaRPr>
          </a:p>
        </p:txBody>
      </p:sp>
      <p:sp>
        <p:nvSpPr>
          <p:cNvPr id="2421" name="Google Shape;2421;p70"/>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Finished two weeks of </a:t>
            </a:r>
            <a:r>
              <a:rPr b="1" lang="en">
                <a:solidFill>
                  <a:srgbClr val="858585"/>
                </a:solidFill>
              </a:rPr>
              <a:t>foscarnet </a:t>
            </a:r>
            <a:r>
              <a:rPr lang="en">
                <a:solidFill>
                  <a:srgbClr val="858585"/>
                </a:solidFill>
              </a:rPr>
              <a:t>→ </a:t>
            </a:r>
            <a:r>
              <a:rPr b="1" lang="en">
                <a:solidFill>
                  <a:srgbClr val="858585"/>
                </a:solidFill>
              </a:rPr>
              <a:t>valacyclovir </a:t>
            </a:r>
            <a:r>
              <a:rPr lang="en">
                <a:solidFill>
                  <a:srgbClr val="858585"/>
                </a:solidFill>
              </a:rPr>
              <a:t>1g BID</a:t>
            </a:r>
            <a:endParaRPr>
              <a:solidFill>
                <a:srgbClr val="858585"/>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Around the same time, he noticed </a:t>
            </a:r>
            <a:r>
              <a:rPr b="1" lang="en">
                <a:solidFill>
                  <a:srgbClr val="DF382C"/>
                </a:solidFill>
              </a:rPr>
              <a:t>oral thrush</a:t>
            </a:r>
            <a:endParaRPr b="1">
              <a:solidFill>
                <a:srgbClr val="DF382C"/>
              </a:solidFill>
            </a:endParaRPr>
          </a:p>
          <a:p>
            <a:pPr indent="-311150" lvl="0" marL="457200" rtl="0" algn="l">
              <a:spcBef>
                <a:spcPts val="0"/>
              </a:spcBef>
              <a:spcAft>
                <a:spcPts val="0"/>
              </a:spcAft>
              <a:buSzPts val="1300"/>
              <a:buChar char="●"/>
            </a:pPr>
            <a:r>
              <a:rPr lang="en"/>
              <a:t>No pictures in the EMR :(</a:t>
            </a:r>
            <a:endParaRPr/>
          </a:p>
        </p:txBody>
      </p:sp>
      <p:grpSp>
        <p:nvGrpSpPr>
          <p:cNvPr id="2422" name="Google Shape;2422;p70"/>
          <p:cNvGrpSpPr/>
          <p:nvPr/>
        </p:nvGrpSpPr>
        <p:grpSpPr>
          <a:xfrm>
            <a:off x="7324750" y="4015900"/>
            <a:ext cx="1549500" cy="858000"/>
            <a:chOff x="6055500" y="3257975"/>
            <a:chExt cx="1549500" cy="858000"/>
          </a:xfrm>
        </p:grpSpPr>
        <p:sp>
          <p:nvSpPr>
            <p:cNvPr id="2423" name="Google Shape;2423;p70"/>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424" name="Google Shape;2424;p70"/>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25" name="Google Shape;2425;p70"/>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26" name="Google Shape;2426;p70"/>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427" name="Google Shape;2427;p70"/>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428" name="Google Shape;2428;p70"/>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429" name="Google Shape;2429;p70"/>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430" name="Google Shape;2430;p70"/>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431" name="Google Shape;2431;p70"/>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432" name="Google Shape;2432;p70"/>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433" name="Google Shape;2433;p70"/>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434" name="Google Shape;2434;p70"/>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435" name="Google Shape;2435;p70"/>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436" name="Google Shape;2436;p70"/>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437" name="Google Shape;2437;p70"/>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438" name="Google Shape;2438;p70"/>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39" name="Google Shape;2439;p70"/>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440" name="Google Shape;2440;p70"/>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41" name="Google Shape;2441;p70"/>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42" name="Google Shape;2442;p70"/>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443" name="Google Shape;2443;p70"/>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44" name="Google Shape;2444;p70"/>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445" name="Google Shape;2445;p70"/>
          <p:cNvSpPr/>
          <p:nvPr/>
        </p:nvSpPr>
        <p:spPr>
          <a:xfrm>
            <a:off x="4253850" y="4342900"/>
            <a:ext cx="23319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446" name="Google Shape;2446;p70"/>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447" name="Google Shape;2447;p70"/>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448" name="Google Shape;2448;p70"/>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449" name="Google Shape;2449;p70"/>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0" name="Google Shape;2450;p70"/>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1" name="Google Shape;2451;p70"/>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2" name="Google Shape;2452;p70"/>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3" name="Google Shape;2453;p70"/>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4" name="Google Shape;2454;p70"/>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5" name="Google Shape;2455;p70"/>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6" name="Google Shape;2456;p70"/>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7" name="Google Shape;2457;p70"/>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458" name="Google Shape;2458;p70"/>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459" name="Google Shape;2459;p70"/>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460" name="Google Shape;2460;p70"/>
          <p:cNvSpPr/>
          <p:nvPr/>
        </p:nvSpPr>
        <p:spPr>
          <a:xfrm>
            <a:off x="6585900" y="4531875"/>
            <a:ext cx="625800" cy="146700"/>
          </a:xfrm>
          <a:prstGeom prst="rect">
            <a:avLst/>
          </a:prstGeom>
          <a:gradFill>
            <a:gsLst>
              <a:gs pos="0">
                <a:srgbClr val="3B71CA"/>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61" name="Google Shape;2461;p70"/>
          <p:cNvSpPr txBox="1"/>
          <p:nvPr/>
        </p:nvSpPr>
        <p:spPr>
          <a:xfrm>
            <a:off x="6258800" y="3473525"/>
            <a:ext cx="654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DF382C"/>
                </a:solidFill>
                <a:latin typeface="Open Sans"/>
                <a:ea typeface="Open Sans"/>
                <a:cs typeface="Open Sans"/>
                <a:sym typeface="Open Sans"/>
              </a:rPr>
              <a:t>We are here</a:t>
            </a:r>
            <a:endParaRPr sz="1100">
              <a:solidFill>
                <a:srgbClr val="DF382C"/>
              </a:solidFill>
              <a:latin typeface="Open Sans"/>
              <a:ea typeface="Open Sans"/>
              <a:cs typeface="Open Sans"/>
              <a:sym typeface="Open Sans"/>
            </a:endParaRPr>
          </a:p>
        </p:txBody>
      </p:sp>
      <p:pic>
        <p:nvPicPr>
          <p:cNvPr id="2462" name="Google Shape;2462;p70"/>
          <p:cNvPicPr preferRelativeResize="0"/>
          <p:nvPr/>
        </p:nvPicPr>
        <p:blipFill>
          <a:blip r:embed="rId3">
            <a:alphaModFix/>
          </a:blip>
          <a:stretch>
            <a:fillRect/>
          </a:stretch>
        </p:blipFill>
        <p:spPr>
          <a:xfrm>
            <a:off x="6028138" y="231813"/>
            <a:ext cx="1120725" cy="1120725"/>
          </a:xfrm>
          <a:prstGeom prst="rect">
            <a:avLst/>
          </a:prstGeom>
          <a:noFill/>
          <a:ln>
            <a:noFill/>
          </a:ln>
        </p:spPr>
      </p:pic>
      <p:cxnSp>
        <p:nvCxnSpPr>
          <p:cNvPr id="2463" name="Google Shape;2463;p70"/>
          <p:cNvCxnSpPr>
            <a:stCxn id="2461" idx="2"/>
          </p:cNvCxnSpPr>
          <p:nvPr/>
        </p:nvCxnSpPr>
        <p:spPr>
          <a:xfrm>
            <a:off x="6585950" y="3996725"/>
            <a:ext cx="5100" cy="223800"/>
          </a:xfrm>
          <a:prstGeom prst="straightConnector1">
            <a:avLst/>
          </a:prstGeom>
          <a:noFill/>
          <a:ln cap="flat" cmpd="sng" w="9525">
            <a:solidFill>
              <a:srgbClr val="DF382C"/>
            </a:solidFill>
            <a:prstDash val="solid"/>
            <a:round/>
            <a:headEnd len="med" w="med" type="none"/>
            <a:tailEnd len="med" w="med" type="stealth"/>
          </a:ln>
        </p:spPr>
      </p:cxnSp>
      <p:sp>
        <p:nvSpPr>
          <p:cNvPr id="2464" name="Google Shape;2464;p70"/>
          <p:cNvSpPr/>
          <p:nvPr/>
        </p:nvSpPr>
        <p:spPr>
          <a:xfrm>
            <a:off x="6557650" y="4342900"/>
            <a:ext cx="6543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465" name="Google Shape;2465;p70"/>
          <p:cNvPicPr preferRelativeResize="0"/>
          <p:nvPr/>
        </p:nvPicPr>
        <p:blipFill>
          <a:blip r:embed="rId4">
            <a:alphaModFix/>
          </a:blip>
          <a:stretch>
            <a:fillRect/>
          </a:stretch>
        </p:blipFill>
        <p:spPr>
          <a:xfrm>
            <a:off x="7836600" y="182563"/>
            <a:ext cx="1219200" cy="1219200"/>
          </a:xfrm>
          <a:prstGeom prst="rect">
            <a:avLst/>
          </a:prstGeom>
          <a:noFill/>
          <a:ln>
            <a:noFill/>
          </a:ln>
        </p:spPr>
      </p:pic>
      <p:cxnSp>
        <p:nvCxnSpPr>
          <p:cNvPr id="2466" name="Google Shape;2466;p70"/>
          <p:cNvCxnSpPr/>
          <p:nvPr/>
        </p:nvCxnSpPr>
        <p:spPr>
          <a:xfrm>
            <a:off x="7271000" y="792175"/>
            <a:ext cx="414300" cy="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0" name="Shape 2470"/>
        <p:cNvGrpSpPr/>
        <p:nvPr/>
      </p:nvGrpSpPr>
      <p:grpSpPr>
        <a:xfrm>
          <a:off x="0" y="0"/>
          <a:ext cx="0" cy="0"/>
          <a:chOff x="0" y="0"/>
          <a:chExt cx="0" cy="0"/>
        </a:xfrm>
      </p:grpSpPr>
      <p:sp>
        <p:nvSpPr>
          <p:cNvPr id="2471" name="Google Shape;2471;p7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81)</a:t>
            </a:r>
            <a:endParaRPr>
              <a:solidFill>
                <a:srgbClr val="9FA6B2"/>
              </a:solidFill>
            </a:endParaRPr>
          </a:p>
        </p:txBody>
      </p:sp>
      <p:sp>
        <p:nvSpPr>
          <p:cNvPr id="2472" name="Google Shape;2472;p71"/>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Finished two weeks of </a:t>
            </a:r>
            <a:r>
              <a:rPr b="1" lang="en">
                <a:solidFill>
                  <a:srgbClr val="896110"/>
                </a:solidFill>
              </a:rPr>
              <a:t>foscarnet </a:t>
            </a:r>
            <a:r>
              <a:rPr lang="en"/>
              <a:t>→ </a:t>
            </a:r>
            <a:r>
              <a:rPr b="1" lang="en">
                <a:solidFill>
                  <a:srgbClr val="3B71CA"/>
                </a:solidFill>
              </a:rPr>
              <a:t>valacyclovir </a:t>
            </a:r>
            <a:r>
              <a:rPr lang="en"/>
              <a:t>1g BID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Around the same time, he </a:t>
            </a:r>
            <a:r>
              <a:rPr lang="en"/>
              <a:t>noticed</a:t>
            </a:r>
            <a:r>
              <a:rPr lang="en"/>
              <a:t> </a:t>
            </a:r>
            <a:r>
              <a:rPr b="1" lang="en"/>
              <a:t>oral thrush</a:t>
            </a:r>
            <a:endParaRPr b="1"/>
          </a:p>
          <a:p>
            <a:pPr indent="-311150" lvl="0" marL="457200" rtl="0" algn="l">
              <a:spcBef>
                <a:spcPts val="0"/>
              </a:spcBef>
              <a:spcAft>
                <a:spcPts val="0"/>
              </a:spcAft>
              <a:buClr>
                <a:srgbClr val="858585"/>
              </a:buClr>
              <a:buSzPts val="1300"/>
              <a:buChar char="●"/>
            </a:pPr>
            <a:r>
              <a:rPr lang="en">
                <a:solidFill>
                  <a:srgbClr val="858585"/>
                </a:solidFill>
              </a:rPr>
              <a:t>No pictures in the EMR :(</a:t>
            </a:r>
            <a:endParaRPr>
              <a:solidFill>
                <a:srgbClr val="858585"/>
              </a:solidFill>
            </a:endParaRPr>
          </a:p>
          <a:p>
            <a:pPr indent="-311150" lvl="0" marL="457200" rtl="0" algn="l">
              <a:spcBef>
                <a:spcPts val="0"/>
              </a:spcBef>
              <a:spcAft>
                <a:spcPts val="0"/>
              </a:spcAft>
              <a:buSzPts val="1300"/>
              <a:buChar char="●"/>
            </a:pPr>
            <a:r>
              <a:rPr lang="en"/>
              <a:t>Notably had </a:t>
            </a:r>
            <a:r>
              <a:rPr b="1" lang="en"/>
              <a:t>been on </a:t>
            </a:r>
            <a:r>
              <a:rPr b="1" lang="en">
                <a:solidFill>
                  <a:srgbClr val="DF382C"/>
                </a:solidFill>
              </a:rPr>
              <a:t>posaconazole </a:t>
            </a:r>
            <a:endParaRPr b="1">
              <a:solidFill>
                <a:srgbClr val="DF382C"/>
              </a:solidFill>
            </a:endParaRPr>
          </a:p>
          <a:p>
            <a:pPr indent="-298450" lvl="1" marL="914400" rtl="0" algn="l">
              <a:spcBef>
                <a:spcPts val="0"/>
              </a:spcBef>
              <a:spcAft>
                <a:spcPts val="0"/>
              </a:spcAft>
              <a:buSzPts val="1100"/>
              <a:buChar char="○"/>
            </a:pPr>
            <a:r>
              <a:rPr lang="en"/>
              <a:t>Serum </a:t>
            </a:r>
            <a:r>
              <a:rPr b="1" lang="en">
                <a:solidFill>
                  <a:srgbClr val="DF382C"/>
                </a:solidFill>
              </a:rPr>
              <a:t>EBV PCR</a:t>
            </a:r>
            <a:r>
              <a:rPr b="1" lang="en"/>
              <a:t> </a:t>
            </a:r>
            <a:r>
              <a:rPr lang="en"/>
              <a:t>was </a:t>
            </a:r>
            <a:r>
              <a:rPr b="1" lang="en">
                <a:solidFill>
                  <a:srgbClr val="DF382C"/>
                </a:solidFill>
              </a:rPr>
              <a:t>negative</a:t>
            </a:r>
            <a:r>
              <a:rPr lang="en">
                <a:solidFill>
                  <a:srgbClr val="DF382C"/>
                </a:solidFill>
              </a:rPr>
              <a:t> </a:t>
            </a:r>
            <a:r>
              <a:rPr lang="en"/>
              <a:t>(day 64)</a:t>
            </a:r>
            <a:endParaRPr b="1"/>
          </a:p>
        </p:txBody>
      </p:sp>
      <p:grpSp>
        <p:nvGrpSpPr>
          <p:cNvPr id="2473" name="Google Shape;2473;p71"/>
          <p:cNvGrpSpPr/>
          <p:nvPr/>
        </p:nvGrpSpPr>
        <p:grpSpPr>
          <a:xfrm>
            <a:off x="7324750" y="4015900"/>
            <a:ext cx="1549500" cy="858000"/>
            <a:chOff x="6055500" y="3257975"/>
            <a:chExt cx="1549500" cy="858000"/>
          </a:xfrm>
        </p:grpSpPr>
        <p:sp>
          <p:nvSpPr>
            <p:cNvPr id="2474" name="Google Shape;2474;p71"/>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475" name="Google Shape;2475;p71"/>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76" name="Google Shape;2476;p71"/>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77" name="Google Shape;2477;p71"/>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478" name="Google Shape;2478;p71"/>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479" name="Google Shape;2479;p71"/>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480" name="Google Shape;2480;p71"/>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481" name="Google Shape;2481;p71"/>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482" name="Google Shape;2482;p71"/>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483" name="Google Shape;2483;p71"/>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484" name="Google Shape;2484;p71"/>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485" name="Google Shape;2485;p71"/>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486" name="Google Shape;2486;p71"/>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487" name="Google Shape;2487;p71"/>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488" name="Google Shape;2488;p71"/>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489" name="Google Shape;2489;p71"/>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90" name="Google Shape;2490;p71"/>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491" name="Google Shape;2491;p71"/>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92" name="Google Shape;2492;p71"/>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93" name="Google Shape;2493;p71"/>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494" name="Google Shape;2494;p71"/>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495" name="Google Shape;2495;p71"/>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496" name="Google Shape;2496;p71"/>
          <p:cNvSpPr/>
          <p:nvPr/>
        </p:nvSpPr>
        <p:spPr>
          <a:xfrm>
            <a:off x="4253850" y="4342900"/>
            <a:ext cx="23319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497" name="Google Shape;2497;p71"/>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498" name="Google Shape;2498;p71"/>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499" name="Google Shape;2499;p71"/>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500" name="Google Shape;2500;p71"/>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1" name="Google Shape;2501;p71"/>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2" name="Google Shape;2502;p71"/>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3" name="Google Shape;2503;p71"/>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4" name="Google Shape;2504;p71"/>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5" name="Google Shape;2505;p71"/>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6" name="Google Shape;2506;p71"/>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7" name="Google Shape;2507;p71"/>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8" name="Google Shape;2508;p71"/>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09" name="Google Shape;2509;p71"/>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510" name="Google Shape;2510;p71"/>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511" name="Google Shape;2511;p71"/>
          <p:cNvSpPr/>
          <p:nvPr/>
        </p:nvSpPr>
        <p:spPr>
          <a:xfrm>
            <a:off x="6585900" y="4531875"/>
            <a:ext cx="625800" cy="146700"/>
          </a:xfrm>
          <a:prstGeom prst="rect">
            <a:avLst/>
          </a:prstGeom>
          <a:gradFill>
            <a:gsLst>
              <a:gs pos="0">
                <a:srgbClr val="3B71CA"/>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12" name="Google Shape;2512;p71"/>
          <p:cNvSpPr txBox="1"/>
          <p:nvPr/>
        </p:nvSpPr>
        <p:spPr>
          <a:xfrm>
            <a:off x="6197142" y="3422919"/>
            <a:ext cx="7503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DF382C"/>
                </a:solidFill>
                <a:latin typeface="Open Sans"/>
                <a:ea typeface="Open Sans"/>
                <a:cs typeface="Open Sans"/>
                <a:sym typeface="Open Sans"/>
              </a:rPr>
              <a:t>Thrush?</a:t>
            </a:r>
            <a:endParaRPr sz="1100">
              <a:solidFill>
                <a:srgbClr val="DF382C"/>
              </a:solidFill>
              <a:latin typeface="Open Sans"/>
              <a:ea typeface="Open Sans"/>
              <a:cs typeface="Open Sans"/>
              <a:sym typeface="Open Sans"/>
            </a:endParaRPr>
          </a:p>
        </p:txBody>
      </p:sp>
      <p:cxnSp>
        <p:nvCxnSpPr>
          <p:cNvPr id="2513" name="Google Shape;2513;p71"/>
          <p:cNvCxnSpPr>
            <a:stCxn id="2512" idx="2"/>
          </p:cNvCxnSpPr>
          <p:nvPr/>
        </p:nvCxnSpPr>
        <p:spPr>
          <a:xfrm>
            <a:off x="6572292" y="3776919"/>
            <a:ext cx="5100" cy="223800"/>
          </a:xfrm>
          <a:prstGeom prst="straightConnector1">
            <a:avLst/>
          </a:prstGeom>
          <a:noFill/>
          <a:ln cap="flat" cmpd="sng" w="9525">
            <a:solidFill>
              <a:srgbClr val="DF382C"/>
            </a:solidFill>
            <a:prstDash val="solid"/>
            <a:round/>
            <a:headEnd len="med" w="med" type="none"/>
            <a:tailEnd len="med" w="med" type="stealth"/>
          </a:ln>
        </p:spPr>
      </p:cxnSp>
      <p:sp>
        <p:nvSpPr>
          <p:cNvPr id="2514" name="Google Shape;2514;p71"/>
          <p:cNvSpPr/>
          <p:nvPr/>
        </p:nvSpPr>
        <p:spPr>
          <a:xfrm>
            <a:off x="6557650" y="4342900"/>
            <a:ext cx="6543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515" name="Google Shape;2515;p71"/>
          <p:cNvPicPr preferRelativeResize="0"/>
          <p:nvPr/>
        </p:nvPicPr>
        <p:blipFill>
          <a:blip r:embed="rId3">
            <a:alphaModFix/>
          </a:blip>
          <a:stretch>
            <a:fillRect/>
          </a:stretch>
        </p:blipFill>
        <p:spPr>
          <a:xfrm>
            <a:off x="7836600" y="182563"/>
            <a:ext cx="1219200" cy="1219200"/>
          </a:xfrm>
          <a:prstGeom prst="rect">
            <a:avLst/>
          </a:prstGeom>
          <a:noFill/>
          <a:ln>
            <a:noFill/>
          </a:ln>
        </p:spPr>
      </p:pic>
      <p:sp>
        <p:nvSpPr>
          <p:cNvPr id="2516" name="Google Shape;2516;p71"/>
          <p:cNvSpPr/>
          <p:nvPr/>
        </p:nvSpPr>
        <p:spPr>
          <a:xfrm>
            <a:off x="5731450" y="1697300"/>
            <a:ext cx="2852400" cy="15531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a:t>
            </a:r>
            <a:r>
              <a:rPr b="1" lang="en" sz="1300">
                <a:solidFill>
                  <a:srgbClr val="1A1A1A"/>
                </a:solidFill>
                <a:latin typeface="Open Sans"/>
                <a:ea typeface="Open Sans"/>
                <a:cs typeface="Open Sans"/>
                <a:sym typeface="Open Sans"/>
              </a:rPr>
              <a:t>40</a:t>
            </a:r>
            <a:endParaRPr b="1"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Ruxolitinib (Jakafi)</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DF382C"/>
                </a:solidFill>
                <a:latin typeface="Open Sans"/>
                <a:ea typeface="Open Sans"/>
                <a:cs typeface="Open Sans"/>
                <a:sym typeface="Open Sans"/>
              </a:rPr>
              <a:t>Posaconazole </a:t>
            </a:r>
            <a:r>
              <a:rPr lang="en" sz="1300">
                <a:solidFill>
                  <a:srgbClr val="1A1A1A"/>
                </a:solidFill>
                <a:latin typeface="Open Sans"/>
                <a:ea typeface="Open Sans"/>
                <a:cs typeface="Open Sans"/>
                <a:sym typeface="Open Sans"/>
              </a:rPr>
              <a:t>300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Valacyclovir 1g BID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
        <p:nvSpPr>
          <p:cNvPr id="2517" name="Google Shape;2517;p71"/>
          <p:cNvSpPr/>
          <p:nvPr/>
        </p:nvSpPr>
        <p:spPr>
          <a:xfrm>
            <a:off x="462150" y="4115674"/>
            <a:ext cx="1892700" cy="1467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Fluconazole ppx</a:t>
            </a:r>
            <a:endParaRPr sz="1000">
              <a:solidFill>
                <a:schemeClr val="lt1"/>
              </a:solidFill>
              <a:latin typeface="Open Sans"/>
              <a:ea typeface="Open Sans"/>
              <a:cs typeface="Open Sans"/>
              <a:sym typeface="Open Sans"/>
            </a:endParaRPr>
          </a:p>
        </p:txBody>
      </p:sp>
      <p:sp>
        <p:nvSpPr>
          <p:cNvPr id="2518" name="Google Shape;2518;p71"/>
          <p:cNvSpPr/>
          <p:nvPr/>
        </p:nvSpPr>
        <p:spPr>
          <a:xfrm>
            <a:off x="3417150" y="4115674"/>
            <a:ext cx="860700" cy="1467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Fluc</a:t>
            </a:r>
            <a:endParaRPr sz="1000">
              <a:solidFill>
                <a:schemeClr val="lt1"/>
              </a:solidFill>
              <a:latin typeface="Open Sans"/>
              <a:ea typeface="Open Sans"/>
              <a:cs typeface="Open Sans"/>
              <a:sym typeface="Open Sans"/>
            </a:endParaRPr>
          </a:p>
        </p:txBody>
      </p:sp>
      <p:sp>
        <p:nvSpPr>
          <p:cNvPr id="2519" name="Google Shape;2519;p71"/>
          <p:cNvSpPr/>
          <p:nvPr/>
        </p:nvSpPr>
        <p:spPr>
          <a:xfrm>
            <a:off x="4277850" y="4115674"/>
            <a:ext cx="2307900" cy="1467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Posaconazole ppx</a:t>
            </a:r>
            <a:endParaRPr sz="1000">
              <a:solidFill>
                <a:schemeClr val="lt1"/>
              </a:solidFill>
              <a:latin typeface="Open Sans"/>
              <a:ea typeface="Open Sans"/>
              <a:cs typeface="Open Sans"/>
              <a:sym typeface="Open Sans"/>
            </a:endParaRPr>
          </a:p>
        </p:txBody>
      </p:sp>
      <p:sp>
        <p:nvSpPr>
          <p:cNvPr id="2520" name="Google Shape;2520;p71"/>
          <p:cNvSpPr txBox="1"/>
          <p:nvPr/>
        </p:nvSpPr>
        <p:spPr>
          <a:xfrm>
            <a:off x="4660700" y="3484583"/>
            <a:ext cx="1291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858585"/>
                </a:solidFill>
                <a:latin typeface="Open Sans"/>
                <a:ea typeface="Open Sans"/>
                <a:cs typeface="Open Sans"/>
                <a:sym typeface="Open Sans"/>
              </a:rPr>
              <a:t>Serum EBV PCR (-)</a:t>
            </a:r>
            <a:endParaRPr sz="1000">
              <a:solidFill>
                <a:srgbClr val="858585"/>
              </a:solidFill>
              <a:latin typeface="Open Sans"/>
              <a:ea typeface="Open Sans"/>
              <a:cs typeface="Open Sans"/>
              <a:sym typeface="Open Sans"/>
            </a:endParaRPr>
          </a:p>
        </p:txBody>
      </p:sp>
      <p:cxnSp>
        <p:nvCxnSpPr>
          <p:cNvPr id="2521" name="Google Shape;2521;p71"/>
          <p:cNvCxnSpPr>
            <a:stCxn id="2520" idx="2"/>
          </p:cNvCxnSpPr>
          <p:nvPr/>
        </p:nvCxnSpPr>
        <p:spPr>
          <a:xfrm>
            <a:off x="5306600" y="3823283"/>
            <a:ext cx="5100" cy="223800"/>
          </a:xfrm>
          <a:prstGeom prst="straightConnector1">
            <a:avLst/>
          </a:prstGeom>
          <a:noFill/>
          <a:ln cap="flat" cmpd="sng" w="9525">
            <a:solidFill>
              <a:srgbClr val="858585"/>
            </a:solidFill>
            <a:prstDash val="solid"/>
            <a:round/>
            <a:headEnd len="med" w="med" type="none"/>
            <a:tailEnd len="med" w="med" type="stealth"/>
          </a:ln>
        </p:spPr>
      </p:cxnSp>
      <p:sp>
        <p:nvSpPr>
          <p:cNvPr id="2522" name="Google Shape;2522;p71"/>
          <p:cNvSpPr/>
          <p:nvPr/>
        </p:nvSpPr>
        <p:spPr>
          <a:xfrm>
            <a:off x="6585900" y="4115675"/>
            <a:ext cx="6258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6" name="Shape 2526"/>
        <p:cNvGrpSpPr/>
        <p:nvPr/>
      </p:nvGrpSpPr>
      <p:grpSpPr>
        <a:xfrm>
          <a:off x="0" y="0"/>
          <a:ext cx="0" cy="0"/>
          <a:chOff x="0" y="0"/>
          <a:chExt cx="0" cy="0"/>
        </a:xfrm>
      </p:grpSpPr>
      <p:sp>
        <p:nvSpPr>
          <p:cNvPr id="2527" name="Google Shape;2527;p7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12 </a:t>
            </a:r>
            <a:r>
              <a:rPr lang="en">
                <a:solidFill>
                  <a:srgbClr val="9FA6B2"/>
                </a:solidFill>
              </a:rPr>
              <a:t>(day 81)</a:t>
            </a:r>
            <a:endParaRPr>
              <a:solidFill>
                <a:srgbClr val="9FA6B2"/>
              </a:solidFill>
            </a:endParaRPr>
          </a:p>
        </p:txBody>
      </p:sp>
      <p:sp>
        <p:nvSpPr>
          <p:cNvPr id="2528" name="Google Shape;2528;p72"/>
          <p:cNvSpPr txBox="1"/>
          <p:nvPr>
            <p:ph idx="1" type="body"/>
          </p:nvPr>
        </p:nvSpPr>
        <p:spPr>
          <a:xfrm>
            <a:off x="729325" y="1393075"/>
            <a:ext cx="37743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Finished two weeks of </a:t>
            </a:r>
            <a:r>
              <a:rPr b="1" lang="en">
                <a:solidFill>
                  <a:srgbClr val="896110"/>
                </a:solidFill>
              </a:rPr>
              <a:t>foscarnet </a:t>
            </a:r>
            <a:r>
              <a:rPr lang="en"/>
              <a:t>→ </a:t>
            </a:r>
            <a:r>
              <a:rPr b="1" lang="en">
                <a:solidFill>
                  <a:srgbClr val="3B71CA"/>
                </a:solidFill>
              </a:rPr>
              <a:t>valacyclovir </a:t>
            </a:r>
            <a:r>
              <a:rPr lang="en"/>
              <a:t>1g BID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Around the same time, he noticed </a:t>
            </a:r>
            <a:r>
              <a:rPr b="1" lang="en"/>
              <a:t>oral thrush</a:t>
            </a:r>
            <a:endParaRPr b="1"/>
          </a:p>
          <a:p>
            <a:pPr indent="-311150" lvl="0" marL="457200" rtl="0" algn="l">
              <a:spcBef>
                <a:spcPts val="0"/>
              </a:spcBef>
              <a:spcAft>
                <a:spcPts val="0"/>
              </a:spcAft>
              <a:buClr>
                <a:srgbClr val="858585"/>
              </a:buClr>
              <a:buSzPts val="1300"/>
              <a:buChar char="●"/>
            </a:pPr>
            <a:r>
              <a:rPr lang="en">
                <a:solidFill>
                  <a:srgbClr val="858585"/>
                </a:solidFill>
              </a:rPr>
              <a:t>No pictures in the EMR :(</a:t>
            </a:r>
            <a:endParaRPr>
              <a:solidFill>
                <a:srgbClr val="858585"/>
              </a:solidFill>
            </a:endParaRPr>
          </a:p>
          <a:p>
            <a:pPr indent="-311150" lvl="0" marL="457200" rtl="0" algn="l">
              <a:spcBef>
                <a:spcPts val="0"/>
              </a:spcBef>
              <a:spcAft>
                <a:spcPts val="0"/>
              </a:spcAft>
              <a:buSzPts val="1300"/>
              <a:buChar char="●"/>
            </a:pPr>
            <a:r>
              <a:rPr lang="en"/>
              <a:t>Notably had </a:t>
            </a:r>
            <a:r>
              <a:rPr b="1" lang="en"/>
              <a:t>been on posaconazole </a:t>
            </a:r>
            <a:endParaRPr b="1"/>
          </a:p>
          <a:p>
            <a:pPr indent="-298450" lvl="1" marL="914400" rtl="0" algn="l">
              <a:spcBef>
                <a:spcPts val="0"/>
              </a:spcBef>
              <a:spcAft>
                <a:spcPts val="0"/>
              </a:spcAft>
              <a:buSzPts val="1100"/>
              <a:buChar char="○"/>
            </a:pPr>
            <a:r>
              <a:rPr lang="en"/>
              <a:t>Serum </a:t>
            </a:r>
            <a:r>
              <a:rPr b="1" lang="en"/>
              <a:t>EBV PCR </a:t>
            </a:r>
            <a:r>
              <a:rPr lang="en"/>
              <a:t>was </a:t>
            </a:r>
            <a:r>
              <a:rPr b="1" lang="en"/>
              <a:t>negative</a:t>
            </a:r>
            <a:r>
              <a:rPr lang="en"/>
              <a:t> (day 64)</a:t>
            </a:r>
            <a:endParaRPr/>
          </a:p>
          <a:p>
            <a:pPr indent="-311150" lvl="0" marL="457200" rtl="0" algn="l">
              <a:spcBef>
                <a:spcPts val="0"/>
              </a:spcBef>
              <a:spcAft>
                <a:spcPts val="0"/>
              </a:spcAft>
              <a:buSzPts val="1300"/>
              <a:buChar char="●"/>
            </a:pPr>
            <a:r>
              <a:rPr lang="en"/>
              <a:t>Hematology Rx’ed </a:t>
            </a:r>
            <a:r>
              <a:rPr b="1" lang="en">
                <a:solidFill>
                  <a:srgbClr val="3B71CA"/>
                </a:solidFill>
              </a:rPr>
              <a:t>nystatin</a:t>
            </a:r>
            <a:r>
              <a:rPr b="1" lang="en"/>
              <a:t> swish and swallow</a:t>
            </a:r>
            <a:endParaRPr b="1"/>
          </a:p>
        </p:txBody>
      </p:sp>
      <p:grpSp>
        <p:nvGrpSpPr>
          <p:cNvPr id="2529" name="Google Shape;2529;p72"/>
          <p:cNvGrpSpPr/>
          <p:nvPr/>
        </p:nvGrpSpPr>
        <p:grpSpPr>
          <a:xfrm>
            <a:off x="7324750" y="4015900"/>
            <a:ext cx="1549500" cy="858000"/>
            <a:chOff x="6055500" y="3257975"/>
            <a:chExt cx="1549500" cy="858000"/>
          </a:xfrm>
        </p:grpSpPr>
        <p:sp>
          <p:nvSpPr>
            <p:cNvPr id="2530" name="Google Shape;2530;p72"/>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531" name="Google Shape;2531;p72"/>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32" name="Google Shape;2532;p72"/>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33" name="Google Shape;2533;p72"/>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534" name="Google Shape;2534;p72"/>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535" name="Google Shape;2535;p72"/>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536" name="Google Shape;2536;p72"/>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537" name="Google Shape;2537;p72"/>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538" name="Google Shape;2538;p72"/>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539" name="Google Shape;2539;p72"/>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540" name="Google Shape;2540;p72"/>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541" name="Google Shape;2541;p72"/>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542" name="Google Shape;2542;p72"/>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543" name="Google Shape;2543;p72"/>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544" name="Google Shape;2544;p72"/>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545" name="Google Shape;2545;p72"/>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46" name="Google Shape;2546;p72"/>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547" name="Google Shape;2547;p72"/>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48" name="Google Shape;2548;p72"/>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49" name="Google Shape;2549;p72"/>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550" name="Google Shape;2550;p72"/>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51" name="Google Shape;2551;p72"/>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552" name="Google Shape;2552;p72"/>
          <p:cNvSpPr/>
          <p:nvPr/>
        </p:nvSpPr>
        <p:spPr>
          <a:xfrm>
            <a:off x="4253850" y="4342900"/>
            <a:ext cx="23319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553" name="Google Shape;2553;p72"/>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554" name="Google Shape;2554;p72"/>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555" name="Google Shape;2555;p72"/>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556" name="Google Shape;2556;p72"/>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57" name="Google Shape;2557;p72"/>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58" name="Google Shape;2558;p72"/>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59" name="Google Shape;2559;p72"/>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60" name="Google Shape;2560;p72"/>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61" name="Google Shape;2561;p72"/>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62" name="Google Shape;2562;p72"/>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63" name="Google Shape;2563;p72"/>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64" name="Google Shape;2564;p72"/>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565" name="Google Shape;2565;p72"/>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566" name="Google Shape;2566;p72"/>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567" name="Google Shape;2567;p72"/>
          <p:cNvSpPr/>
          <p:nvPr/>
        </p:nvSpPr>
        <p:spPr>
          <a:xfrm>
            <a:off x="6585900" y="4531875"/>
            <a:ext cx="625800" cy="146700"/>
          </a:xfrm>
          <a:prstGeom prst="rect">
            <a:avLst/>
          </a:prstGeom>
          <a:gradFill>
            <a:gsLst>
              <a:gs pos="0">
                <a:srgbClr val="3B71CA"/>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68" name="Google Shape;2568;p72"/>
          <p:cNvSpPr/>
          <p:nvPr/>
        </p:nvSpPr>
        <p:spPr>
          <a:xfrm>
            <a:off x="6557650" y="4342900"/>
            <a:ext cx="6543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569" name="Google Shape;2569;p72"/>
          <p:cNvPicPr preferRelativeResize="0"/>
          <p:nvPr/>
        </p:nvPicPr>
        <p:blipFill>
          <a:blip r:embed="rId3">
            <a:alphaModFix/>
          </a:blip>
          <a:stretch>
            <a:fillRect/>
          </a:stretch>
        </p:blipFill>
        <p:spPr>
          <a:xfrm>
            <a:off x="7836600" y="182563"/>
            <a:ext cx="1219200" cy="1219200"/>
          </a:xfrm>
          <a:prstGeom prst="rect">
            <a:avLst/>
          </a:prstGeom>
          <a:noFill/>
          <a:ln>
            <a:noFill/>
          </a:ln>
        </p:spPr>
      </p:pic>
      <p:sp>
        <p:nvSpPr>
          <p:cNvPr id="2570" name="Google Shape;2570;p72"/>
          <p:cNvSpPr/>
          <p:nvPr/>
        </p:nvSpPr>
        <p:spPr>
          <a:xfrm>
            <a:off x="5731450" y="1697300"/>
            <a:ext cx="2852400" cy="17763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Prednisone </a:t>
            </a:r>
            <a:r>
              <a:rPr b="1" lang="en" sz="1300">
                <a:solidFill>
                  <a:srgbClr val="1A1A1A"/>
                </a:solidFill>
                <a:latin typeface="Open Sans"/>
                <a:ea typeface="Open Sans"/>
                <a:cs typeface="Open Sans"/>
                <a:sym typeface="Open Sans"/>
              </a:rPr>
              <a:t>40</a:t>
            </a:r>
            <a:endParaRPr b="1"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Ruxolitinib (Jakafi)</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Atovaquone 1500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b="1" lang="en" sz="1300">
                <a:solidFill>
                  <a:srgbClr val="1A1A1A"/>
                </a:solidFill>
                <a:latin typeface="Open Sans"/>
                <a:ea typeface="Open Sans"/>
                <a:cs typeface="Open Sans"/>
                <a:sym typeface="Open Sans"/>
              </a:rPr>
              <a:t>Posaconazole </a:t>
            </a:r>
            <a:r>
              <a:rPr lang="en" sz="1300">
                <a:solidFill>
                  <a:srgbClr val="1A1A1A"/>
                </a:solidFill>
                <a:latin typeface="Open Sans"/>
                <a:ea typeface="Open Sans"/>
                <a:cs typeface="Open Sans"/>
                <a:sym typeface="Open Sans"/>
              </a:rPr>
              <a:t>300 daily</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b="1" lang="en" sz="1300">
                <a:solidFill>
                  <a:srgbClr val="DF382C"/>
                </a:solidFill>
                <a:latin typeface="Open Sans"/>
                <a:ea typeface="Open Sans"/>
                <a:cs typeface="Open Sans"/>
                <a:sym typeface="Open Sans"/>
              </a:rPr>
              <a:t>Nystatin </a:t>
            </a:r>
            <a:r>
              <a:rPr lang="en" sz="1300">
                <a:solidFill>
                  <a:srgbClr val="1A1A1A"/>
                </a:solidFill>
                <a:latin typeface="Open Sans"/>
                <a:ea typeface="Open Sans"/>
                <a:cs typeface="Open Sans"/>
                <a:sym typeface="Open Sans"/>
              </a:rPr>
              <a:t>S&amp;S</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Valacyclovir 1g BID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858585"/>
              </a:buClr>
              <a:buSzPts val="1300"/>
              <a:buFont typeface="Open Sans"/>
              <a:buChar char="●"/>
            </a:pPr>
            <a:r>
              <a:rPr lang="en" sz="1300" strike="sngStrike">
                <a:solidFill>
                  <a:srgbClr val="858585"/>
                </a:solidFill>
                <a:latin typeface="Open Sans"/>
                <a:ea typeface="Open Sans"/>
                <a:cs typeface="Open Sans"/>
                <a:sym typeface="Open Sans"/>
              </a:rPr>
              <a:t>Letermovir 480 daily</a:t>
            </a:r>
            <a:endParaRPr sz="13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
        <p:nvSpPr>
          <p:cNvPr id="2571" name="Google Shape;2571;p72"/>
          <p:cNvSpPr txBox="1"/>
          <p:nvPr/>
        </p:nvSpPr>
        <p:spPr>
          <a:xfrm>
            <a:off x="6258800" y="3473525"/>
            <a:ext cx="6543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solidFill>
                  <a:srgbClr val="DF382C"/>
                </a:solidFill>
                <a:latin typeface="Open Sans"/>
                <a:ea typeface="Open Sans"/>
                <a:cs typeface="Open Sans"/>
                <a:sym typeface="Open Sans"/>
              </a:rPr>
              <a:t>We are here</a:t>
            </a:r>
            <a:endParaRPr sz="1100">
              <a:solidFill>
                <a:srgbClr val="DF382C"/>
              </a:solidFill>
              <a:latin typeface="Open Sans"/>
              <a:ea typeface="Open Sans"/>
              <a:cs typeface="Open Sans"/>
              <a:sym typeface="Open Sans"/>
            </a:endParaRPr>
          </a:p>
        </p:txBody>
      </p:sp>
      <p:cxnSp>
        <p:nvCxnSpPr>
          <p:cNvPr id="2572" name="Google Shape;2572;p72"/>
          <p:cNvCxnSpPr>
            <a:stCxn id="2571" idx="2"/>
          </p:cNvCxnSpPr>
          <p:nvPr/>
        </p:nvCxnSpPr>
        <p:spPr>
          <a:xfrm>
            <a:off x="6585950" y="3996725"/>
            <a:ext cx="5100" cy="223800"/>
          </a:xfrm>
          <a:prstGeom prst="straightConnector1">
            <a:avLst/>
          </a:prstGeom>
          <a:noFill/>
          <a:ln cap="flat" cmpd="sng" w="9525">
            <a:solidFill>
              <a:srgbClr val="DF382C"/>
            </a:solidFill>
            <a:prstDash val="solid"/>
            <a:round/>
            <a:headEnd len="med" w="med" type="none"/>
            <a:tailEnd len="med" w="med" type="stealth"/>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a:t>
            </a:r>
            <a:endParaRPr/>
          </a:p>
        </p:txBody>
      </p:sp>
      <p:sp>
        <p:nvSpPr>
          <p:cNvPr id="157" name="Google Shape;157;p19"/>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PCP note says patient noted a </a:t>
            </a:r>
            <a:r>
              <a:rPr b="1" lang="en">
                <a:solidFill>
                  <a:srgbClr val="DF382C"/>
                </a:solidFill>
              </a:rPr>
              <a:t>pruritic rash</a:t>
            </a:r>
            <a:r>
              <a:rPr lang="en"/>
              <a:t> “</a:t>
            </a:r>
            <a:r>
              <a:rPr b="1" lang="en"/>
              <a:t>everywhere</a:t>
            </a:r>
            <a:r>
              <a:rPr lang="en"/>
              <a:t>” for past </a:t>
            </a:r>
            <a:r>
              <a:rPr b="1" lang="en">
                <a:solidFill>
                  <a:srgbClr val="896110"/>
                </a:solidFill>
              </a:rPr>
              <a:t>few months</a:t>
            </a:r>
            <a:r>
              <a:rPr lang="en"/>
              <a:t>. Has been applying </a:t>
            </a:r>
            <a:r>
              <a:rPr b="1" lang="en">
                <a:solidFill>
                  <a:srgbClr val="3B71CA"/>
                </a:solidFill>
              </a:rPr>
              <a:t>topical triamcinolone</a:t>
            </a:r>
            <a:r>
              <a:rPr lang="en"/>
              <a:t>.</a:t>
            </a:r>
            <a:endParaRPr/>
          </a:p>
        </p:txBody>
      </p:sp>
      <p:sp>
        <p:nvSpPr>
          <p:cNvPr id="158" name="Google Shape;158;p19"/>
          <p:cNvSpPr/>
          <p:nvPr/>
        </p:nvSpPr>
        <p:spPr>
          <a:xfrm>
            <a:off x="5104550" y="1393075"/>
            <a:ext cx="2852400" cy="17922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Budesonide 3mg TID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Beclomethasone 2mg QID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Isavuconazole 372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Letermovir 480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SMX/TMP SS qMWF</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6" name="Shape 2576"/>
        <p:cNvGrpSpPr/>
        <p:nvPr/>
      </p:nvGrpSpPr>
      <p:grpSpPr>
        <a:xfrm>
          <a:off x="0" y="0"/>
          <a:ext cx="0" cy="0"/>
          <a:chOff x="0" y="0"/>
          <a:chExt cx="0" cy="0"/>
        </a:xfrm>
      </p:grpSpPr>
      <p:sp>
        <p:nvSpPr>
          <p:cNvPr id="2577" name="Google Shape;2577;p7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13 </a:t>
            </a:r>
            <a:r>
              <a:rPr lang="en">
                <a:solidFill>
                  <a:srgbClr val="9FA6B2"/>
                </a:solidFill>
              </a:rPr>
              <a:t>(day 87)</a:t>
            </a:r>
            <a:endParaRPr>
              <a:solidFill>
                <a:srgbClr val="9FA6B2"/>
              </a:solidFill>
            </a:endParaRPr>
          </a:p>
        </p:txBody>
      </p:sp>
      <p:sp>
        <p:nvSpPr>
          <p:cNvPr id="2578" name="Google Shape;2578;p73"/>
          <p:cNvSpPr txBox="1"/>
          <p:nvPr>
            <p:ph idx="1" type="body"/>
          </p:nvPr>
        </p:nvSpPr>
        <p:spPr>
          <a:xfrm>
            <a:off x="729325" y="1393075"/>
            <a:ext cx="52779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&amp; derm clinic</a:t>
            </a:r>
            <a:r>
              <a:rPr lang="en"/>
              <a:t>:</a:t>
            </a:r>
            <a:endParaRPr/>
          </a:p>
          <a:p>
            <a:pPr indent="-311150" lvl="0" marL="457200" rtl="0" algn="l">
              <a:spcBef>
                <a:spcPts val="0"/>
              </a:spcBef>
              <a:spcAft>
                <a:spcPts val="0"/>
              </a:spcAft>
              <a:buSzPts val="1300"/>
              <a:buChar char="●"/>
            </a:pPr>
            <a:r>
              <a:rPr b="1" lang="en">
                <a:solidFill>
                  <a:srgbClr val="14A44D"/>
                </a:solidFill>
              </a:rPr>
              <a:t>Good news</a:t>
            </a:r>
            <a:r>
              <a:rPr lang="en"/>
              <a:t>: Thrush is better with nystatin S&amp;S (+posa)</a:t>
            </a:r>
            <a:endParaRPr/>
          </a:p>
          <a:p>
            <a:pPr indent="-311150" lvl="0" marL="457200" rtl="0" algn="l">
              <a:spcBef>
                <a:spcPts val="0"/>
              </a:spcBef>
              <a:spcAft>
                <a:spcPts val="0"/>
              </a:spcAft>
              <a:buSzPts val="1300"/>
              <a:buChar char="●"/>
            </a:pPr>
            <a:r>
              <a:rPr b="1" lang="en">
                <a:solidFill>
                  <a:srgbClr val="DF382C"/>
                </a:solidFill>
              </a:rPr>
              <a:t>Bad news</a:t>
            </a:r>
            <a:r>
              <a:rPr lang="en"/>
              <a:t>: </a:t>
            </a:r>
            <a:endParaRPr/>
          </a:p>
        </p:txBody>
      </p:sp>
      <p:grpSp>
        <p:nvGrpSpPr>
          <p:cNvPr id="2579" name="Google Shape;2579;p73"/>
          <p:cNvGrpSpPr/>
          <p:nvPr/>
        </p:nvGrpSpPr>
        <p:grpSpPr>
          <a:xfrm>
            <a:off x="7324750" y="4015900"/>
            <a:ext cx="1549500" cy="858000"/>
            <a:chOff x="6055500" y="3257975"/>
            <a:chExt cx="1549500" cy="858000"/>
          </a:xfrm>
        </p:grpSpPr>
        <p:sp>
          <p:nvSpPr>
            <p:cNvPr id="2580" name="Google Shape;2580;p73"/>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581" name="Google Shape;2581;p73"/>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82" name="Google Shape;2582;p73"/>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83" name="Google Shape;2583;p73"/>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584" name="Google Shape;2584;p73"/>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585" name="Google Shape;2585;p73"/>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586" name="Google Shape;2586;p73"/>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587" name="Google Shape;2587;p73"/>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588" name="Google Shape;2588;p73"/>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589" name="Google Shape;2589;p73"/>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590" name="Google Shape;2590;p73"/>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591" name="Google Shape;2591;p73"/>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592" name="Google Shape;2592;p73"/>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593" name="Google Shape;2593;p73"/>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594" name="Google Shape;2594;p73"/>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595" name="Google Shape;2595;p73"/>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96" name="Google Shape;2596;p73"/>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597" name="Google Shape;2597;p73"/>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98" name="Google Shape;2598;p73"/>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599" name="Google Shape;2599;p73"/>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600" name="Google Shape;2600;p73"/>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01" name="Google Shape;2601;p73"/>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602" name="Google Shape;2602;p73"/>
          <p:cNvSpPr/>
          <p:nvPr/>
        </p:nvSpPr>
        <p:spPr>
          <a:xfrm>
            <a:off x="4253850" y="4342900"/>
            <a:ext cx="2811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603" name="Google Shape;2603;p73"/>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604" name="Google Shape;2604;p73"/>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605" name="Google Shape;2605;p73"/>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606" name="Google Shape;2606;p73"/>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07" name="Google Shape;2607;p73"/>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08" name="Google Shape;2608;p73"/>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09" name="Google Shape;2609;p73"/>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10" name="Google Shape;2610;p73"/>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11" name="Google Shape;2611;p73"/>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12" name="Google Shape;2612;p73"/>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13" name="Google Shape;2613;p73"/>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14" name="Google Shape;2614;p73"/>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15" name="Google Shape;2615;p73"/>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616" name="Google Shape;2616;p73"/>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617" name="Google Shape;2617;p73"/>
          <p:cNvSpPr/>
          <p:nvPr/>
        </p:nvSpPr>
        <p:spPr>
          <a:xfrm>
            <a:off x="7065300" y="4531875"/>
            <a:ext cx="146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18" name="Google Shape;2618;p73"/>
          <p:cNvSpPr/>
          <p:nvPr/>
        </p:nvSpPr>
        <p:spPr>
          <a:xfrm>
            <a:off x="7065550" y="4342900"/>
            <a:ext cx="1464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pic>
        <p:nvPicPr>
          <p:cNvPr id="2619" name="Google Shape;2619;p73"/>
          <p:cNvPicPr preferRelativeResize="0"/>
          <p:nvPr/>
        </p:nvPicPr>
        <p:blipFill rotWithShape="1">
          <a:blip r:embed="rId3">
            <a:alphaModFix/>
          </a:blip>
          <a:srcRect b="0" l="2638" r="0" t="0"/>
          <a:stretch/>
        </p:blipFill>
        <p:spPr>
          <a:xfrm>
            <a:off x="7112750" y="141725"/>
            <a:ext cx="1943050" cy="1470200"/>
          </a:xfrm>
          <a:prstGeom prst="rect">
            <a:avLst/>
          </a:prstGeom>
          <a:noFill/>
          <a:ln>
            <a:noFill/>
          </a:ln>
        </p:spPr>
      </p:pic>
      <p:sp>
        <p:nvSpPr>
          <p:cNvPr id="2620" name="Google Shape;2620;p73"/>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621" name="Google Shape;2621;p73"/>
          <p:cNvSpPr/>
          <p:nvPr/>
        </p:nvSpPr>
        <p:spPr>
          <a:xfrm>
            <a:off x="6585900" y="4531875"/>
            <a:ext cx="479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622" name="Google Shape;2622;p73"/>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6" name="Shape 2626"/>
        <p:cNvGrpSpPr/>
        <p:nvPr/>
      </p:nvGrpSpPr>
      <p:grpSpPr>
        <a:xfrm>
          <a:off x="0" y="0"/>
          <a:ext cx="0" cy="0"/>
          <a:chOff x="0" y="0"/>
          <a:chExt cx="0" cy="0"/>
        </a:xfrm>
      </p:grpSpPr>
      <p:sp>
        <p:nvSpPr>
          <p:cNvPr id="2627" name="Google Shape;2627;p7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13 </a:t>
            </a:r>
            <a:r>
              <a:rPr lang="en">
                <a:solidFill>
                  <a:srgbClr val="9FA6B2"/>
                </a:solidFill>
              </a:rPr>
              <a:t>(day 87)</a:t>
            </a:r>
            <a:endParaRPr>
              <a:solidFill>
                <a:srgbClr val="9FA6B2"/>
              </a:solidFill>
            </a:endParaRPr>
          </a:p>
        </p:txBody>
      </p:sp>
      <p:sp>
        <p:nvSpPr>
          <p:cNvPr id="2628" name="Google Shape;2628;p74"/>
          <p:cNvSpPr txBox="1"/>
          <p:nvPr>
            <p:ph idx="1" type="body"/>
          </p:nvPr>
        </p:nvSpPr>
        <p:spPr>
          <a:xfrm>
            <a:off x="729325" y="1393075"/>
            <a:ext cx="29847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&amp; derm clinic</a:t>
            </a:r>
            <a:r>
              <a:rPr lang="en"/>
              <a:t>:</a:t>
            </a:r>
            <a:endParaRPr/>
          </a:p>
          <a:p>
            <a:pPr indent="-311150" lvl="0" marL="457200" rtl="0" algn="l">
              <a:spcBef>
                <a:spcPts val="0"/>
              </a:spcBef>
              <a:spcAft>
                <a:spcPts val="0"/>
              </a:spcAft>
              <a:buSzPts val="1300"/>
              <a:buChar char="●"/>
            </a:pPr>
            <a:r>
              <a:rPr lang="en"/>
              <a:t>Patient says </a:t>
            </a:r>
            <a:r>
              <a:rPr b="1" lang="en"/>
              <a:t>lip has gotten </a:t>
            </a:r>
            <a:r>
              <a:rPr b="1" lang="en">
                <a:solidFill>
                  <a:srgbClr val="DF382C"/>
                </a:solidFill>
              </a:rPr>
              <a:t>worse</a:t>
            </a:r>
            <a:r>
              <a:rPr lang="en">
                <a:solidFill>
                  <a:srgbClr val="DF382C"/>
                </a:solidFill>
              </a:rPr>
              <a:t> </a:t>
            </a:r>
            <a:r>
              <a:rPr lang="en"/>
              <a:t>since </a:t>
            </a:r>
            <a:r>
              <a:rPr b="1" lang="en"/>
              <a:t>stopping </a:t>
            </a:r>
            <a:r>
              <a:rPr b="1" lang="en">
                <a:solidFill>
                  <a:srgbClr val="896110"/>
                </a:solidFill>
              </a:rPr>
              <a:t>foscarnet</a:t>
            </a:r>
            <a:endParaRPr>
              <a:solidFill>
                <a:srgbClr val="896110"/>
              </a:solidFill>
            </a:endParaRPr>
          </a:p>
        </p:txBody>
      </p:sp>
      <p:sp>
        <p:nvSpPr>
          <p:cNvPr id="2629" name="Google Shape;2629;p74"/>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630" name="Google Shape;2630;p74"/>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631" name="Google Shape;2631;p74"/>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632" name="Google Shape;2632;p74"/>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633" name="Google Shape;2633;p74"/>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634" name="Google Shape;2634;p74"/>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635" name="Google Shape;2635;p74"/>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636" name="Google Shape;2636;p74"/>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637" name="Google Shape;2637;p74"/>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638" name="Google Shape;2638;p74"/>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639" name="Google Shape;2639;p74"/>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640" name="Google Shape;2640;p74"/>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41" name="Google Shape;2641;p74"/>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642" name="Google Shape;2642;p74"/>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43" name="Google Shape;2643;p74"/>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44" name="Google Shape;2644;p74"/>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645" name="Google Shape;2645;p74"/>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46" name="Google Shape;2646;p74"/>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647" name="Google Shape;2647;p74"/>
          <p:cNvSpPr/>
          <p:nvPr/>
        </p:nvSpPr>
        <p:spPr>
          <a:xfrm>
            <a:off x="4253850" y="4342900"/>
            <a:ext cx="2811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648" name="Google Shape;2648;p74"/>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649" name="Google Shape;2649;p74"/>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650" name="Google Shape;2650;p74"/>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651" name="Google Shape;2651;p74"/>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2" name="Google Shape;2652;p74"/>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3" name="Google Shape;2653;p74"/>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4" name="Google Shape;2654;p74"/>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5" name="Google Shape;2655;p74"/>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6" name="Google Shape;2656;p74"/>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7" name="Google Shape;2657;p74"/>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8" name="Google Shape;2658;p74"/>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59" name="Google Shape;2659;p74"/>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660" name="Google Shape;2660;p74"/>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661" name="Google Shape;2661;p74"/>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662" name="Google Shape;2662;p74"/>
          <p:cNvSpPr/>
          <p:nvPr/>
        </p:nvSpPr>
        <p:spPr>
          <a:xfrm>
            <a:off x="7065300" y="4531875"/>
            <a:ext cx="146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63" name="Google Shape;2663;p74"/>
          <p:cNvSpPr/>
          <p:nvPr/>
        </p:nvSpPr>
        <p:spPr>
          <a:xfrm>
            <a:off x="7065550" y="4342900"/>
            <a:ext cx="1464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64" name="Google Shape;2664;p74"/>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665" name="Google Shape;2665;p74"/>
          <p:cNvSpPr/>
          <p:nvPr/>
        </p:nvSpPr>
        <p:spPr>
          <a:xfrm>
            <a:off x="6585900" y="4531875"/>
            <a:ext cx="479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666" name="Google Shape;2666;p74"/>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pic>
        <p:nvPicPr>
          <p:cNvPr id="2667" name="Google Shape;2667;p74" title="W13_D87_lip.png"/>
          <p:cNvPicPr preferRelativeResize="0"/>
          <p:nvPr/>
        </p:nvPicPr>
        <p:blipFill>
          <a:blip r:embed="rId3">
            <a:alphaModFix/>
          </a:blip>
          <a:stretch>
            <a:fillRect/>
          </a:stretch>
        </p:blipFill>
        <p:spPr>
          <a:xfrm>
            <a:off x="3702923" y="1273050"/>
            <a:ext cx="3913174" cy="2900975"/>
          </a:xfrm>
          <a:prstGeom prst="rect">
            <a:avLst/>
          </a:prstGeom>
          <a:noFill/>
          <a:ln>
            <a:noFill/>
          </a:ln>
        </p:spPr>
      </p:pic>
      <p:grpSp>
        <p:nvGrpSpPr>
          <p:cNvPr id="2668" name="Google Shape;2668;p74"/>
          <p:cNvGrpSpPr/>
          <p:nvPr/>
        </p:nvGrpSpPr>
        <p:grpSpPr>
          <a:xfrm>
            <a:off x="7324750" y="4015900"/>
            <a:ext cx="1549500" cy="858000"/>
            <a:chOff x="6055500" y="3257975"/>
            <a:chExt cx="1549500" cy="858000"/>
          </a:xfrm>
        </p:grpSpPr>
        <p:sp>
          <p:nvSpPr>
            <p:cNvPr id="2669" name="Google Shape;2669;p74"/>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670" name="Google Shape;2670;p74"/>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71" name="Google Shape;2671;p74"/>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72" name="Google Shape;2672;p74"/>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pic>
        <p:nvPicPr>
          <p:cNvPr id="2673" name="Google Shape;2673;p74"/>
          <p:cNvPicPr preferRelativeResize="0"/>
          <p:nvPr/>
        </p:nvPicPr>
        <p:blipFill rotWithShape="1">
          <a:blip r:embed="rId4">
            <a:alphaModFix/>
          </a:blip>
          <a:srcRect b="0" l="2638" r="0" t="0"/>
          <a:stretch/>
        </p:blipFill>
        <p:spPr>
          <a:xfrm>
            <a:off x="7112750" y="141725"/>
            <a:ext cx="1943050" cy="14702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7" name="Shape 2677"/>
        <p:cNvGrpSpPr/>
        <p:nvPr/>
      </p:nvGrpSpPr>
      <p:grpSpPr>
        <a:xfrm>
          <a:off x="0" y="0"/>
          <a:ext cx="0" cy="0"/>
          <a:chOff x="0" y="0"/>
          <a:chExt cx="0" cy="0"/>
        </a:xfrm>
      </p:grpSpPr>
      <p:sp>
        <p:nvSpPr>
          <p:cNvPr id="2678" name="Google Shape;2678;p7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13 </a:t>
            </a:r>
            <a:r>
              <a:rPr lang="en">
                <a:solidFill>
                  <a:srgbClr val="9FA6B2"/>
                </a:solidFill>
              </a:rPr>
              <a:t>(day 87)</a:t>
            </a:r>
            <a:endParaRPr>
              <a:solidFill>
                <a:srgbClr val="9FA6B2"/>
              </a:solidFill>
            </a:endParaRPr>
          </a:p>
        </p:txBody>
      </p:sp>
      <p:sp>
        <p:nvSpPr>
          <p:cNvPr id="2679" name="Google Shape;2679;p75"/>
          <p:cNvSpPr txBox="1"/>
          <p:nvPr>
            <p:ph idx="1" type="body"/>
          </p:nvPr>
        </p:nvSpPr>
        <p:spPr>
          <a:xfrm>
            <a:off x="729325" y="1393075"/>
            <a:ext cx="29847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&amp; derm clinic</a:t>
            </a:r>
            <a:r>
              <a:rPr lang="en"/>
              <a:t>:</a:t>
            </a:r>
            <a:endParaRPr/>
          </a:p>
          <a:p>
            <a:pPr indent="-311150" lvl="0" marL="457200" rtl="0" algn="l">
              <a:spcBef>
                <a:spcPts val="0"/>
              </a:spcBef>
              <a:spcAft>
                <a:spcPts val="0"/>
              </a:spcAft>
              <a:buSzPts val="1300"/>
              <a:buChar char="●"/>
            </a:pPr>
            <a:r>
              <a:rPr lang="en"/>
              <a:t>Patient says </a:t>
            </a:r>
            <a:r>
              <a:rPr b="1" lang="en"/>
              <a:t>lip has gotten </a:t>
            </a:r>
            <a:r>
              <a:rPr b="1" lang="en">
                <a:solidFill>
                  <a:srgbClr val="DF382C"/>
                </a:solidFill>
              </a:rPr>
              <a:t>worse</a:t>
            </a:r>
            <a:r>
              <a:rPr lang="en">
                <a:solidFill>
                  <a:srgbClr val="DF382C"/>
                </a:solidFill>
              </a:rPr>
              <a:t> </a:t>
            </a:r>
            <a:r>
              <a:rPr lang="en"/>
              <a:t>since </a:t>
            </a:r>
            <a:r>
              <a:rPr b="1" lang="en"/>
              <a:t>stopping </a:t>
            </a:r>
            <a:r>
              <a:rPr b="1" lang="en">
                <a:solidFill>
                  <a:srgbClr val="896110"/>
                </a:solidFill>
              </a:rPr>
              <a:t>foscarnet</a:t>
            </a:r>
            <a:endParaRPr>
              <a:solidFill>
                <a:srgbClr val="896110"/>
              </a:solidFill>
            </a:endParaRPr>
          </a:p>
        </p:txBody>
      </p:sp>
      <p:sp>
        <p:nvSpPr>
          <p:cNvPr id="2680" name="Google Shape;2680;p75"/>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681" name="Google Shape;2681;p75"/>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682" name="Google Shape;2682;p75"/>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683" name="Google Shape;2683;p75"/>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684" name="Google Shape;2684;p75"/>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685" name="Google Shape;2685;p75"/>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686" name="Google Shape;2686;p75"/>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687" name="Google Shape;2687;p75"/>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688" name="Google Shape;2688;p75"/>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689" name="Google Shape;2689;p75"/>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690" name="Google Shape;2690;p75"/>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691" name="Google Shape;2691;p75"/>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92" name="Google Shape;2692;p75"/>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693" name="Google Shape;2693;p75"/>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94" name="Google Shape;2694;p75"/>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95" name="Google Shape;2695;p75"/>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696" name="Google Shape;2696;p75"/>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697" name="Google Shape;2697;p75"/>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698" name="Google Shape;2698;p75"/>
          <p:cNvSpPr/>
          <p:nvPr/>
        </p:nvSpPr>
        <p:spPr>
          <a:xfrm>
            <a:off x="4253850" y="4342900"/>
            <a:ext cx="2811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699" name="Google Shape;2699;p75"/>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700" name="Google Shape;2700;p75"/>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701" name="Google Shape;2701;p75"/>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702" name="Google Shape;2702;p75"/>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3" name="Google Shape;2703;p75"/>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4" name="Google Shape;2704;p75"/>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5" name="Google Shape;2705;p75"/>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6" name="Google Shape;2706;p75"/>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7" name="Google Shape;2707;p75"/>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8" name="Google Shape;2708;p75"/>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09" name="Google Shape;2709;p75"/>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10" name="Google Shape;2710;p75"/>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11" name="Google Shape;2711;p75"/>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712" name="Google Shape;2712;p75"/>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713" name="Google Shape;2713;p75"/>
          <p:cNvSpPr/>
          <p:nvPr/>
        </p:nvSpPr>
        <p:spPr>
          <a:xfrm>
            <a:off x="7065300" y="4531875"/>
            <a:ext cx="146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14" name="Google Shape;2714;p75"/>
          <p:cNvSpPr/>
          <p:nvPr/>
        </p:nvSpPr>
        <p:spPr>
          <a:xfrm>
            <a:off x="7065550" y="4342900"/>
            <a:ext cx="1464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15" name="Google Shape;2715;p75"/>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716" name="Google Shape;2716;p75"/>
          <p:cNvSpPr/>
          <p:nvPr/>
        </p:nvSpPr>
        <p:spPr>
          <a:xfrm>
            <a:off x="6585900" y="4531875"/>
            <a:ext cx="479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717" name="Google Shape;2717;p75"/>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grpSp>
        <p:nvGrpSpPr>
          <p:cNvPr id="2718" name="Google Shape;2718;p75"/>
          <p:cNvGrpSpPr/>
          <p:nvPr/>
        </p:nvGrpSpPr>
        <p:grpSpPr>
          <a:xfrm>
            <a:off x="7324750" y="4015900"/>
            <a:ext cx="1549500" cy="858000"/>
            <a:chOff x="6055500" y="3257975"/>
            <a:chExt cx="1549500" cy="858000"/>
          </a:xfrm>
        </p:grpSpPr>
        <p:sp>
          <p:nvSpPr>
            <p:cNvPr id="2719" name="Google Shape;2719;p75"/>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720" name="Google Shape;2720;p75"/>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21" name="Google Shape;2721;p75"/>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22" name="Google Shape;2722;p75"/>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pic>
        <p:nvPicPr>
          <p:cNvPr id="2723" name="Google Shape;2723;p75"/>
          <p:cNvPicPr preferRelativeResize="0"/>
          <p:nvPr/>
        </p:nvPicPr>
        <p:blipFill rotWithShape="1">
          <a:blip r:embed="rId3">
            <a:alphaModFix/>
          </a:blip>
          <a:srcRect b="0" l="2638" r="0" t="0"/>
          <a:stretch/>
        </p:blipFill>
        <p:spPr>
          <a:xfrm>
            <a:off x="7112750" y="141725"/>
            <a:ext cx="1943050" cy="1470200"/>
          </a:xfrm>
          <a:prstGeom prst="rect">
            <a:avLst/>
          </a:prstGeom>
          <a:noFill/>
          <a:ln>
            <a:noFill/>
          </a:ln>
        </p:spPr>
      </p:pic>
      <p:pic>
        <p:nvPicPr>
          <p:cNvPr id="2724" name="Google Shape;2724;p75" title="W13_D87_lip.png"/>
          <p:cNvPicPr preferRelativeResize="0"/>
          <p:nvPr/>
        </p:nvPicPr>
        <p:blipFill>
          <a:blip r:embed="rId4">
            <a:alphaModFix/>
          </a:blip>
          <a:stretch>
            <a:fillRect/>
          </a:stretch>
        </p:blipFill>
        <p:spPr>
          <a:xfrm>
            <a:off x="6585950" y="1783785"/>
            <a:ext cx="2413124" cy="1788940"/>
          </a:xfrm>
          <a:prstGeom prst="rect">
            <a:avLst/>
          </a:prstGeom>
          <a:noFill/>
          <a:ln cap="flat" cmpd="sng" w="28575">
            <a:solidFill>
              <a:srgbClr val="DF382C"/>
            </a:solidFill>
            <a:prstDash val="solid"/>
            <a:round/>
            <a:headEnd len="sm" w="sm" type="none"/>
            <a:tailEnd len="sm" w="sm" type="none"/>
          </a:ln>
        </p:spPr>
      </p:pic>
      <p:pic>
        <p:nvPicPr>
          <p:cNvPr id="2725" name="Google Shape;2725;p75" title="W12_D78_lip.png"/>
          <p:cNvPicPr preferRelativeResize="0"/>
          <p:nvPr/>
        </p:nvPicPr>
        <p:blipFill rotWithShape="1">
          <a:blip r:embed="rId5">
            <a:alphaModFix/>
          </a:blip>
          <a:srcRect b="0" l="16691" r="11515" t="0"/>
          <a:stretch/>
        </p:blipFill>
        <p:spPr>
          <a:xfrm>
            <a:off x="3482850" y="1393075"/>
            <a:ext cx="2901451" cy="2179650"/>
          </a:xfrm>
          <a:prstGeom prst="rect">
            <a:avLst/>
          </a:prstGeom>
          <a:noFill/>
          <a:ln cap="flat" cmpd="sng" w="28575">
            <a:solidFill>
              <a:srgbClr val="1A1A1A"/>
            </a:solidFill>
            <a:prstDash val="solid"/>
            <a:round/>
            <a:headEnd len="sm" w="sm" type="none"/>
            <a:tailEnd len="sm" w="sm" type="none"/>
          </a:ln>
        </p:spPr>
      </p:pic>
      <p:cxnSp>
        <p:nvCxnSpPr>
          <p:cNvPr id="2726" name="Google Shape;2726;p75"/>
          <p:cNvCxnSpPr/>
          <p:nvPr/>
        </p:nvCxnSpPr>
        <p:spPr>
          <a:xfrm flipH="1" rot="-5400000">
            <a:off x="5798525" y="3627525"/>
            <a:ext cx="600900" cy="579000"/>
          </a:xfrm>
          <a:prstGeom prst="bentConnector3">
            <a:avLst>
              <a:gd fmla="val 50000" name="adj1"/>
            </a:avLst>
          </a:prstGeom>
          <a:noFill/>
          <a:ln cap="flat" cmpd="sng" w="28575">
            <a:solidFill>
              <a:srgbClr val="1A1A1A"/>
            </a:solidFill>
            <a:prstDash val="solid"/>
            <a:round/>
            <a:headEnd len="med" w="med" type="none"/>
            <a:tailEnd len="med" w="med" type="stealth"/>
          </a:ln>
        </p:spPr>
      </p:cxnSp>
      <p:cxnSp>
        <p:nvCxnSpPr>
          <p:cNvPr id="2727" name="Google Shape;2727;p75"/>
          <p:cNvCxnSpPr/>
          <p:nvPr/>
        </p:nvCxnSpPr>
        <p:spPr>
          <a:xfrm rot="5400000">
            <a:off x="7071944" y="3627525"/>
            <a:ext cx="600900" cy="579000"/>
          </a:xfrm>
          <a:prstGeom prst="bentConnector3">
            <a:avLst>
              <a:gd fmla="val 50000" name="adj1"/>
            </a:avLst>
          </a:prstGeom>
          <a:noFill/>
          <a:ln cap="flat" cmpd="sng" w="28575">
            <a:solidFill>
              <a:srgbClr val="DF382C"/>
            </a:solidFill>
            <a:prstDash val="solid"/>
            <a:round/>
            <a:headEnd len="med" w="med" type="none"/>
            <a:tailEnd len="med" w="med" type="stealth"/>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1" name="Shape 2731"/>
        <p:cNvGrpSpPr/>
        <p:nvPr/>
      </p:nvGrpSpPr>
      <p:grpSpPr>
        <a:xfrm>
          <a:off x="0" y="0"/>
          <a:ext cx="0" cy="0"/>
          <a:chOff x="0" y="0"/>
          <a:chExt cx="0" cy="0"/>
        </a:xfrm>
      </p:grpSpPr>
      <p:sp>
        <p:nvSpPr>
          <p:cNvPr id="2732" name="Google Shape;2732;p7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13 </a:t>
            </a:r>
            <a:r>
              <a:rPr lang="en">
                <a:solidFill>
                  <a:srgbClr val="9FA6B2"/>
                </a:solidFill>
              </a:rPr>
              <a:t>(day 87)</a:t>
            </a:r>
            <a:endParaRPr>
              <a:solidFill>
                <a:srgbClr val="9FA6B2"/>
              </a:solidFill>
            </a:endParaRPr>
          </a:p>
        </p:txBody>
      </p:sp>
      <p:sp>
        <p:nvSpPr>
          <p:cNvPr id="2733" name="Google Shape;2733;p76"/>
          <p:cNvSpPr txBox="1"/>
          <p:nvPr>
            <p:ph idx="1" type="body"/>
          </p:nvPr>
        </p:nvSpPr>
        <p:spPr>
          <a:xfrm>
            <a:off x="729325" y="1393075"/>
            <a:ext cx="29847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&amp; derm clinic</a:t>
            </a:r>
            <a:r>
              <a:rPr lang="en"/>
              <a:t>:</a:t>
            </a:r>
            <a:endParaRPr/>
          </a:p>
          <a:p>
            <a:pPr indent="-311150" lvl="0" marL="457200" rtl="0" algn="l">
              <a:spcBef>
                <a:spcPts val="0"/>
              </a:spcBef>
              <a:spcAft>
                <a:spcPts val="0"/>
              </a:spcAft>
              <a:buClr>
                <a:srgbClr val="858585"/>
              </a:buClr>
              <a:buSzPts val="1300"/>
              <a:buChar char="●"/>
            </a:pPr>
            <a:r>
              <a:rPr lang="en">
                <a:solidFill>
                  <a:srgbClr val="858585"/>
                </a:solidFill>
              </a:rPr>
              <a:t>Patient says </a:t>
            </a:r>
            <a:r>
              <a:rPr b="1" lang="en">
                <a:solidFill>
                  <a:srgbClr val="858585"/>
                </a:solidFill>
              </a:rPr>
              <a:t>lip has gotten worse</a:t>
            </a:r>
            <a:r>
              <a:rPr lang="en">
                <a:solidFill>
                  <a:srgbClr val="858585"/>
                </a:solidFill>
              </a:rPr>
              <a:t> since </a:t>
            </a:r>
            <a:r>
              <a:rPr b="1" lang="en">
                <a:solidFill>
                  <a:srgbClr val="858585"/>
                </a:solidFill>
              </a:rPr>
              <a:t>stopping foscarnet</a:t>
            </a:r>
            <a:endParaRPr b="1">
              <a:solidFill>
                <a:srgbClr val="858585"/>
              </a:solidFill>
            </a:endParaRPr>
          </a:p>
          <a:p>
            <a:pPr indent="-311150" lvl="0" marL="457200" rtl="0" algn="l">
              <a:spcBef>
                <a:spcPts val="0"/>
              </a:spcBef>
              <a:spcAft>
                <a:spcPts val="0"/>
              </a:spcAft>
              <a:buSzPts val="1300"/>
              <a:buChar char="●"/>
            </a:pPr>
            <a:r>
              <a:rPr lang="en"/>
              <a:t>Still </a:t>
            </a:r>
            <a:r>
              <a:rPr b="1" lang="en">
                <a:solidFill>
                  <a:srgbClr val="DF382C"/>
                </a:solidFill>
              </a:rPr>
              <a:t>fighting insurance</a:t>
            </a:r>
            <a:r>
              <a:rPr lang="en"/>
              <a:t> for </a:t>
            </a:r>
            <a:r>
              <a:rPr b="1" lang="en"/>
              <a:t>topical cidofovir</a:t>
            </a:r>
            <a:endParaRPr/>
          </a:p>
        </p:txBody>
      </p:sp>
      <p:sp>
        <p:nvSpPr>
          <p:cNvPr id="2734" name="Google Shape;2734;p76"/>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735" name="Google Shape;2735;p76"/>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736" name="Google Shape;2736;p76"/>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737" name="Google Shape;2737;p76"/>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738" name="Google Shape;2738;p76"/>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739" name="Google Shape;2739;p76"/>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740" name="Google Shape;2740;p76"/>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741" name="Google Shape;2741;p76"/>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742" name="Google Shape;2742;p76"/>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743" name="Google Shape;2743;p76"/>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744" name="Google Shape;2744;p76"/>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745" name="Google Shape;2745;p76"/>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46" name="Google Shape;2746;p76"/>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747" name="Google Shape;2747;p76"/>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48" name="Google Shape;2748;p76"/>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49" name="Google Shape;2749;p76"/>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750" name="Google Shape;2750;p76"/>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51" name="Google Shape;2751;p76"/>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752" name="Google Shape;2752;p76"/>
          <p:cNvSpPr/>
          <p:nvPr/>
        </p:nvSpPr>
        <p:spPr>
          <a:xfrm>
            <a:off x="4253850" y="4342900"/>
            <a:ext cx="2811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753" name="Google Shape;2753;p76"/>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754" name="Google Shape;2754;p76"/>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755" name="Google Shape;2755;p76"/>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756" name="Google Shape;2756;p76"/>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57" name="Google Shape;2757;p76"/>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58" name="Google Shape;2758;p76"/>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59" name="Google Shape;2759;p76"/>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60" name="Google Shape;2760;p76"/>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61" name="Google Shape;2761;p76"/>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62" name="Google Shape;2762;p76"/>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63" name="Google Shape;2763;p76"/>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64" name="Google Shape;2764;p76"/>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765" name="Google Shape;2765;p76"/>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766" name="Google Shape;2766;p76"/>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767" name="Google Shape;2767;p76"/>
          <p:cNvSpPr/>
          <p:nvPr/>
        </p:nvSpPr>
        <p:spPr>
          <a:xfrm>
            <a:off x="7065300" y="4531875"/>
            <a:ext cx="146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68" name="Google Shape;2768;p76"/>
          <p:cNvSpPr/>
          <p:nvPr/>
        </p:nvSpPr>
        <p:spPr>
          <a:xfrm>
            <a:off x="7065550" y="4342900"/>
            <a:ext cx="1464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69" name="Google Shape;2769;p76"/>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770" name="Google Shape;2770;p76"/>
          <p:cNvSpPr/>
          <p:nvPr/>
        </p:nvSpPr>
        <p:spPr>
          <a:xfrm>
            <a:off x="6585900" y="4531875"/>
            <a:ext cx="479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771" name="Google Shape;2771;p76"/>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grpSp>
        <p:nvGrpSpPr>
          <p:cNvPr id="2772" name="Google Shape;2772;p76"/>
          <p:cNvGrpSpPr/>
          <p:nvPr/>
        </p:nvGrpSpPr>
        <p:grpSpPr>
          <a:xfrm>
            <a:off x="7324750" y="4015900"/>
            <a:ext cx="1549500" cy="858000"/>
            <a:chOff x="6055500" y="3257975"/>
            <a:chExt cx="1549500" cy="858000"/>
          </a:xfrm>
        </p:grpSpPr>
        <p:sp>
          <p:nvSpPr>
            <p:cNvPr id="2773" name="Google Shape;2773;p76"/>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774" name="Google Shape;2774;p76"/>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75" name="Google Shape;2775;p76"/>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776" name="Google Shape;2776;p76"/>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pic>
        <p:nvPicPr>
          <p:cNvPr id="2777" name="Google Shape;2777;p76"/>
          <p:cNvPicPr preferRelativeResize="0"/>
          <p:nvPr/>
        </p:nvPicPr>
        <p:blipFill rotWithShape="1">
          <a:blip r:embed="rId3">
            <a:alphaModFix/>
          </a:blip>
          <a:srcRect b="0" l="2638" r="0" t="0"/>
          <a:stretch/>
        </p:blipFill>
        <p:spPr>
          <a:xfrm>
            <a:off x="7112750" y="141725"/>
            <a:ext cx="1943050" cy="1470200"/>
          </a:xfrm>
          <a:prstGeom prst="rect">
            <a:avLst/>
          </a:prstGeom>
          <a:noFill/>
          <a:ln>
            <a:noFill/>
          </a:ln>
        </p:spPr>
      </p:pic>
      <p:pic>
        <p:nvPicPr>
          <p:cNvPr id="2778" name="Google Shape;2778;p76"/>
          <p:cNvPicPr preferRelativeResize="0"/>
          <p:nvPr/>
        </p:nvPicPr>
        <p:blipFill rotWithShape="1">
          <a:blip r:embed="rId4">
            <a:alphaModFix/>
          </a:blip>
          <a:srcRect b="31933" l="0" r="0" t="32593"/>
          <a:stretch/>
        </p:blipFill>
        <p:spPr>
          <a:xfrm>
            <a:off x="822800" y="3030605"/>
            <a:ext cx="2451000" cy="869420"/>
          </a:xfrm>
          <a:prstGeom prst="rect">
            <a:avLst/>
          </a:prstGeom>
          <a:noFill/>
          <a:ln>
            <a:noFill/>
          </a:ln>
        </p:spPr>
      </p:pic>
      <p:pic>
        <p:nvPicPr>
          <p:cNvPr id="2779" name="Google Shape;2779;p76" title="W13_D87_lip.png"/>
          <p:cNvPicPr preferRelativeResize="0"/>
          <p:nvPr/>
        </p:nvPicPr>
        <p:blipFill>
          <a:blip r:embed="rId5">
            <a:alphaModFix/>
          </a:blip>
          <a:stretch>
            <a:fillRect/>
          </a:stretch>
        </p:blipFill>
        <p:spPr>
          <a:xfrm>
            <a:off x="6585950" y="1783785"/>
            <a:ext cx="2413124" cy="1788940"/>
          </a:xfrm>
          <a:prstGeom prst="rect">
            <a:avLst/>
          </a:prstGeom>
          <a:noFill/>
          <a:ln cap="flat" cmpd="sng" w="28575">
            <a:solidFill>
              <a:srgbClr val="DF382C"/>
            </a:solidFill>
            <a:prstDash val="solid"/>
            <a:round/>
            <a:headEnd len="sm" w="sm" type="none"/>
            <a:tailEnd len="sm" w="sm" type="none"/>
          </a:ln>
        </p:spPr>
      </p:pic>
      <p:pic>
        <p:nvPicPr>
          <p:cNvPr id="2780" name="Google Shape;2780;p76" title="W12_D78_lip.png"/>
          <p:cNvPicPr preferRelativeResize="0"/>
          <p:nvPr/>
        </p:nvPicPr>
        <p:blipFill rotWithShape="1">
          <a:blip r:embed="rId6">
            <a:alphaModFix/>
          </a:blip>
          <a:srcRect b="0" l="16691" r="11515" t="0"/>
          <a:stretch/>
        </p:blipFill>
        <p:spPr>
          <a:xfrm>
            <a:off x="3482850" y="1393075"/>
            <a:ext cx="2901451" cy="2179650"/>
          </a:xfrm>
          <a:prstGeom prst="rect">
            <a:avLst/>
          </a:prstGeom>
          <a:noFill/>
          <a:ln cap="flat" cmpd="sng" w="28575">
            <a:solidFill>
              <a:srgbClr val="1A1A1A"/>
            </a:solidFill>
            <a:prstDash val="solid"/>
            <a:round/>
            <a:headEnd len="sm" w="sm" type="none"/>
            <a:tailEnd len="sm" w="sm" type="none"/>
          </a:ln>
        </p:spPr>
      </p:pic>
      <p:cxnSp>
        <p:nvCxnSpPr>
          <p:cNvPr id="2781" name="Google Shape;2781;p76"/>
          <p:cNvCxnSpPr/>
          <p:nvPr/>
        </p:nvCxnSpPr>
        <p:spPr>
          <a:xfrm flipH="1" rot="-5400000">
            <a:off x="5798525" y="3627525"/>
            <a:ext cx="600900" cy="579000"/>
          </a:xfrm>
          <a:prstGeom prst="bentConnector3">
            <a:avLst>
              <a:gd fmla="val 50000" name="adj1"/>
            </a:avLst>
          </a:prstGeom>
          <a:noFill/>
          <a:ln cap="flat" cmpd="sng" w="28575">
            <a:solidFill>
              <a:srgbClr val="1A1A1A"/>
            </a:solidFill>
            <a:prstDash val="solid"/>
            <a:round/>
            <a:headEnd len="med" w="med" type="none"/>
            <a:tailEnd len="med" w="med" type="stealth"/>
          </a:ln>
        </p:spPr>
      </p:cxnSp>
      <p:cxnSp>
        <p:nvCxnSpPr>
          <p:cNvPr id="2782" name="Google Shape;2782;p76"/>
          <p:cNvCxnSpPr/>
          <p:nvPr/>
        </p:nvCxnSpPr>
        <p:spPr>
          <a:xfrm rot="5400000">
            <a:off x="7071944" y="3627525"/>
            <a:ext cx="600900" cy="579000"/>
          </a:xfrm>
          <a:prstGeom prst="bentConnector3">
            <a:avLst>
              <a:gd fmla="val 50000" name="adj1"/>
            </a:avLst>
          </a:prstGeom>
          <a:noFill/>
          <a:ln cap="flat" cmpd="sng" w="28575">
            <a:solidFill>
              <a:srgbClr val="DF382C"/>
            </a:solidFill>
            <a:prstDash val="solid"/>
            <a:round/>
            <a:headEnd len="med" w="med" type="none"/>
            <a:tailEnd len="med" w="med" type="stealth"/>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8"/>
                                        </p:tgtEl>
                                        <p:attrNameLst>
                                          <p:attrName>style.visibility</p:attrName>
                                        </p:attrNameLst>
                                      </p:cBhvr>
                                      <p:to>
                                        <p:strVal val="visible"/>
                                      </p:to>
                                    </p:set>
                                    <p:animEffect filter="fade" transition="in">
                                      <p:cBhvr>
                                        <p:cTn dur="100"/>
                                        <p:tgtEl>
                                          <p:spTgt spid="2778"/>
                                        </p:tgtEl>
                                      </p:cBhvr>
                                    </p:animEffect>
                                  </p:childTnLst>
                                </p:cTn>
                              </p:par>
                            </p:childTnLst>
                          </p:cTn>
                        </p:par>
                        <p:par>
                          <p:cTn fill="hold">
                            <p:stCondLst>
                              <p:cond delay="100"/>
                            </p:stCondLst>
                            <p:childTnLst>
                              <p:par>
                                <p:cTn fill="hold" nodeType="afterEffect" presetClass="exit" presetID="10" presetSubtype="0">
                                  <p:stCondLst>
                                    <p:cond delay="0"/>
                                  </p:stCondLst>
                                  <p:childTnLst>
                                    <p:animEffect filter="fade" transition="out">
                                      <p:cBhvr>
                                        <p:cTn dur="100"/>
                                        <p:tgtEl>
                                          <p:spTgt spid="2778"/>
                                        </p:tgtEl>
                                      </p:cBhvr>
                                    </p:animEffect>
                                    <p:set>
                                      <p:cBhvr>
                                        <p:cTn dur="1" fill="hold">
                                          <p:stCondLst>
                                            <p:cond delay="100"/>
                                          </p:stCondLst>
                                        </p:cTn>
                                        <p:tgtEl>
                                          <p:spTgt spid="277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6" name="Shape 2786"/>
        <p:cNvGrpSpPr/>
        <p:nvPr/>
      </p:nvGrpSpPr>
      <p:grpSpPr>
        <a:xfrm>
          <a:off x="0" y="0"/>
          <a:ext cx="0" cy="0"/>
          <a:chOff x="0" y="0"/>
          <a:chExt cx="0" cy="0"/>
        </a:xfrm>
      </p:grpSpPr>
      <p:sp>
        <p:nvSpPr>
          <p:cNvPr id="2787" name="Google Shape;2787;p7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13 </a:t>
            </a:r>
            <a:r>
              <a:rPr lang="en">
                <a:solidFill>
                  <a:srgbClr val="9FA6B2"/>
                </a:solidFill>
              </a:rPr>
              <a:t>(day 87)</a:t>
            </a:r>
            <a:endParaRPr>
              <a:solidFill>
                <a:srgbClr val="9FA6B2"/>
              </a:solidFill>
            </a:endParaRPr>
          </a:p>
        </p:txBody>
      </p:sp>
      <p:sp>
        <p:nvSpPr>
          <p:cNvPr id="2788" name="Google Shape;2788;p77"/>
          <p:cNvSpPr txBox="1"/>
          <p:nvPr>
            <p:ph idx="1" type="body"/>
          </p:nvPr>
        </p:nvSpPr>
        <p:spPr>
          <a:xfrm>
            <a:off x="729325" y="1393075"/>
            <a:ext cx="2984700" cy="251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&amp; derm clinic</a:t>
            </a:r>
            <a:r>
              <a:rPr lang="en"/>
              <a:t>:</a:t>
            </a:r>
            <a:endParaRPr/>
          </a:p>
          <a:p>
            <a:pPr indent="-311150" lvl="0" marL="457200" rtl="0" algn="l">
              <a:spcBef>
                <a:spcPts val="0"/>
              </a:spcBef>
              <a:spcAft>
                <a:spcPts val="0"/>
              </a:spcAft>
              <a:buSzPts val="1300"/>
              <a:buChar char="●"/>
            </a:pPr>
            <a:r>
              <a:rPr lang="en"/>
              <a:t>Patient says </a:t>
            </a:r>
            <a:r>
              <a:rPr b="1" lang="en"/>
              <a:t>lip has gotten worse</a:t>
            </a:r>
            <a:r>
              <a:rPr lang="en"/>
              <a:t> since </a:t>
            </a:r>
            <a:r>
              <a:rPr b="1" lang="en"/>
              <a:t>stopping foscarnet</a:t>
            </a:r>
            <a:endParaRPr b="1"/>
          </a:p>
          <a:p>
            <a:pPr indent="-311150" lvl="0" marL="457200" rtl="0" algn="l">
              <a:spcBef>
                <a:spcPts val="0"/>
              </a:spcBef>
              <a:spcAft>
                <a:spcPts val="0"/>
              </a:spcAft>
              <a:buSzPts val="1300"/>
              <a:buChar char="●"/>
            </a:pPr>
            <a:r>
              <a:rPr lang="en"/>
              <a:t>Still </a:t>
            </a:r>
            <a:r>
              <a:rPr b="1" lang="en"/>
              <a:t>fighting insurance</a:t>
            </a:r>
            <a:r>
              <a:rPr lang="en"/>
              <a:t> for </a:t>
            </a:r>
            <a:r>
              <a:rPr b="1" lang="en"/>
              <a:t>topical cidofovir</a:t>
            </a:r>
            <a:endParaRPr u="sng"/>
          </a:p>
        </p:txBody>
      </p:sp>
      <p:sp>
        <p:nvSpPr>
          <p:cNvPr id="2789" name="Google Shape;2789;p77"/>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790" name="Google Shape;2790;p77"/>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791" name="Google Shape;2791;p77"/>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792" name="Google Shape;2792;p77"/>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793" name="Google Shape;2793;p77"/>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794" name="Google Shape;2794;p77"/>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795" name="Google Shape;2795;p77"/>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796" name="Google Shape;2796;p77"/>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797" name="Google Shape;2797;p77"/>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798" name="Google Shape;2798;p77"/>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799" name="Google Shape;2799;p77"/>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800" name="Google Shape;2800;p77"/>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01" name="Google Shape;2801;p77"/>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802" name="Google Shape;2802;p77"/>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03" name="Google Shape;2803;p77"/>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04" name="Google Shape;2804;p77"/>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805" name="Google Shape;2805;p77"/>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06" name="Google Shape;2806;p77"/>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807" name="Google Shape;2807;p77"/>
          <p:cNvSpPr/>
          <p:nvPr/>
        </p:nvSpPr>
        <p:spPr>
          <a:xfrm>
            <a:off x="4253850" y="4342900"/>
            <a:ext cx="2811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808" name="Google Shape;2808;p77"/>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809" name="Google Shape;2809;p77"/>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810" name="Google Shape;2810;p77"/>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811" name="Google Shape;2811;p77"/>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2" name="Google Shape;2812;p77"/>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3" name="Google Shape;2813;p77"/>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4" name="Google Shape;2814;p77"/>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5" name="Google Shape;2815;p77"/>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6" name="Google Shape;2816;p77"/>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7" name="Google Shape;2817;p77"/>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8" name="Google Shape;2818;p77"/>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19" name="Google Shape;2819;p77"/>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20" name="Google Shape;2820;p77"/>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821" name="Google Shape;2821;p77"/>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822" name="Google Shape;2822;p77"/>
          <p:cNvSpPr/>
          <p:nvPr/>
        </p:nvSpPr>
        <p:spPr>
          <a:xfrm>
            <a:off x="7065300" y="4531875"/>
            <a:ext cx="146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23" name="Google Shape;2823;p77"/>
          <p:cNvSpPr/>
          <p:nvPr/>
        </p:nvSpPr>
        <p:spPr>
          <a:xfrm>
            <a:off x="7065550" y="4342900"/>
            <a:ext cx="1464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24" name="Google Shape;2824;p77"/>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825" name="Google Shape;2825;p77"/>
          <p:cNvSpPr/>
          <p:nvPr/>
        </p:nvSpPr>
        <p:spPr>
          <a:xfrm>
            <a:off x="6585900" y="4531875"/>
            <a:ext cx="479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826" name="Google Shape;2826;p77"/>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grpSp>
        <p:nvGrpSpPr>
          <p:cNvPr id="2827" name="Google Shape;2827;p77"/>
          <p:cNvGrpSpPr/>
          <p:nvPr/>
        </p:nvGrpSpPr>
        <p:grpSpPr>
          <a:xfrm>
            <a:off x="7324750" y="4015900"/>
            <a:ext cx="1549500" cy="858000"/>
            <a:chOff x="6055500" y="3257975"/>
            <a:chExt cx="1549500" cy="858000"/>
          </a:xfrm>
        </p:grpSpPr>
        <p:sp>
          <p:nvSpPr>
            <p:cNvPr id="2828" name="Google Shape;2828;p77"/>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829" name="Google Shape;2829;p77"/>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30" name="Google Shape;2830;p77"/>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31" name="Google Shape;2831;p77"/>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pic>
        <p:nvPicPr>
          <p:cNvPr id="2832" name="Google Shape;2832;p77"/>
          <p:cNvPicPr preferRelativeResize="0"/>
          <p:nvPr/>
        </p:nvPicPr>
        <p:blipFill rotWithShape="1">
          <a:blip r:embed="rId3">
            <a:alphaModFix/>
          </a:blip>
          <a:srcRect b="0" l="2638" r="0" t="0"/>
          <a:stretch/>
        </p:blipFill>
        <p:spPr>
          <a:xfrm>
            <a:off x="7112750" y="141725"/>
            <a:ext cx="1943050" cy="1470200"/>
          </a:xfrm>
          <a:prstGeom prst="rect">
            <a:avLst/>
          </a:prstGeom>
          <a:noFill/>
          <a:ln>
            <a:noFill/>
          </a:ln>
        </p:spPr>
      </p:pic>
      <p:sp>
        <p:nvSpPr>
          <p:cNvPr id="2833" name="Google Shape;2833;p77"/>
          <p:cNvSpPr/>
          <p:nvPr/>
        </p:nvSpPr>
        <p:spPr>
          <a:xfrm>
            <a:off x="929575" y="316592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pic>
        <p:nvPicPr>
          <p:cNvPr id="2834" name="Google Shape;2834;p77" title="W13_D87_lip.png"/>
          <p:cNvPicPr preferRelativeResize="0"/>
          <p:nvPr/>
        </p:nvPicPr>
        <p:blipFill>
          <a:blip r:embed="rId4">
            <a:alphaModFix/>
          </a:blip>
          <a:stretch>
            <a:fillRect/>
          </a:stretch>
        </p:blipFill>
        <p:spPr>
          <a:xfrm>
            <a:off x="6585950" y="1783785"/>
            <a:ext cx="2413124" cy="1788940"/>
          </a:xfrm>
          <a:prstGeom prst="rect">
            <a:avLst/>
          </a:prstGeom>
          <a:noFill/>
          <a:ln cap="flat" cmpd="sng" w="28575">
            <a:solidFill>
              <a:srgbClr val="DF382C"/>
            </a:solidFill>
            <a:prstDash val="solid"/>
            <a:round/>
            <a:headEnd len="sm" w="sm" type="none"/>
            <a:tailEnd len="sm" w="sm" type="none"/>
          </a:ln>
        </p:spPr>
      </p:pic>
      <p:pic>
        <p:nvPicPr>
          <p:cNvPr id="2835" name="Google Shape;2835;p77" title="W12_D78_lip.png"/>
          <p:cNvPicPr preferRelativeResize="0"/>
          <p:nvPr/>
        </p:nvPicPr>
        <p:blipFill rotWithShape="1">
          <a:blip r:embed="rId5">
            <a:alphaModFix/>
          </a:blip>
          <a:srcRect b="0" l="16691" r="11515" t="0"/>
          <a:stretch/>
        </p:blipFill>
        <p:spPr>
          <a:xfrm>
            <a:off x="3482850" y="1393075"/>
            <a:ext cx="2901451" cy="2179650"/>
          </a:xfrm>
          <a:prstGeom prst="rect">
            <a:avLst/>
          </a:prstGeom>
          <a:noFill/>
          <a:ln cap="flat" cmpd="sng" w="28575">
            <a:solidFill>
              <a:srgbClr val="1A1A1A"/>
            </a:solidFill>
            <a:prstDash val="solid"/>
            <a:round/>
            <a:headEnd len="sm" w="sm" type="none"/>
            <a:tailEnd len="sm" w="sm" type="none"/>
          </a:ln>
        </p:spPr>
      </p:pic>
      <p:cxnSp>
        <p:nvCxnSpPr>
          <p:cNvPr id="2836" name="Google Shape;2836;p77"/>
          <p:cNvCxnSpPr/>
          <p:nvPr/>
        </p:nvCxnSpPr>
        <p:spPr>
          <a:xfrm flipH="1" rot="-5400000">
            <a:off x="5798525" y="3627525"/>
            <a:ext cx="600900" cy="579000"/>
          </a:xfrm>
          <a:prstGeom prst="bentConnector3">
            <a:avLst>
              <a:gd fmla="val 50000" name="adj1"/>
            </a:avLst>
          </a:prstGeom>
          <a:noFill/>
          <a:ln cap="flat" cmpd="sng" w="28575">
            <a:solidFill>
              <a:srgbClr val="1A1A1A"/>
            </a:solidFill>
            <a:prstDash val="solid"/>
            <a:round/>
            <a:headEnd len="med" w="med" type="none"/>
            <a:tailEnd len="med" w="med" type="stealth"/>
          </a:ln>
        </p:spPr>
      </p:cxnSp>
      <p:cxnSp>
        <p:nvCxnSpPr>
          <p:cNvPr id="2837" name="Google Shape;2837;p77"/>
          <p:cNvCxnSpPr/>
          <p:nvPr/>
        </p:nvCxnSpPr>
        <p:spPr>
          <a:xfrm rot="5400000">
            <a:off x="7071944" y="3627525"/>
            <a:ext cx="600900" cy="579000"/>
          </a:xfrm>
          <a:prstGeom prst="bentConnector3">
            <a:avLst>
              <a:gd fmla="val 50000" name="adj1"/>
            </a:avLst>
          </a:prstGeom>
          <a:noFill/>
          <a:ln cap="flat" cmpd="sng" w="28575">
            <a:solidFill>
              <a:srgbClr val="DF382C"/>
            </a:solidFill>
            <a:prstDash val="solid"/>
            <a:round/>
            <a:headEnd len="med" w="med" type="none"/>
            <a:tailEnd len="med" w="med" type="stealth"/>
          </a:ln>
        </p:spPr>
      </p:cxn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1" name="Shape 2841"/>
        <p:cNvGrpSpPr/>
        <p:nvPr/>
      </p:nvGrpSpPr>
      <p:grpSpPr>
        <a:xfrm>
          <a:off x="0" y="0"/>
          <a:ext cx="0" cy="0"/>
          <a:chOff x="0" y="0"/>
          <a:chExt cx="0" cy="0"/>
        </a:xfrm>
      </p:grpSpPr>
      <p:sp>
        <p:nvSpPr>
          <p:cNvPr id="2842" name="Google Shape;2842;p78"/>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would you do?</a:t>
            </a:r>
            <a:endParaRPr/>
          </a:p>
        </p:txBody>
      </p:sp>
      <p:sp>
        <p:nvSpPr>
          <p:cNvPr id="2843" name="Google Shape;2843;p78"/>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844" name="Google Shape;2844;p78"/>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8" name="Shape 2848"/>
        <p:cNvGrpSpPr/>
        <p:nvPr/>
      </p:nvGrpSpPr>
      <p:grpSpPr>
        <a:xfrm>
          <a:off x="0" y="0"/>
          <a:ext cx="0" cy="0"/>
          <a:chOff x="0" y="0"/>
          <a:chExt cx="0" cy="0"/>
        </a:xfrm>
      </p:grpSpPr>
      <p:sp>
        <p:nvSpPr>
          <p:cNvPr id="2849" name="Google Shape;2849;p7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13</a:t>
            </a:r>
            <a:endParaRPr/>
          </a:p>
        </p:txBody>
      </p:sp>
      <p:sp>
        <p:nvSpPr>
          <p:cNvPr id="2850" name="Google Shape;2850;p79"/>
          <p:cNvSpPr txBox="1"/>
          <p:nvPr>
            <p:ph idx="1" type="body"/>
          </p:nvPr>
        </p:nvSpPr>
        <p:spPr>
          <a:xfrm>
            <a:off x="729325" y="1393075"/>
            <a:ext cx="3295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t>Transplant ID &amp; derm clinic</a:t>
            </a:r>
            <a:r>
              <a:rPr lang="en"/>
              <a:t>:</a:t>
            </a:r>
            <a:endParaRPr/>
          </a:p>
          <a:p>
            <a:pPr indent="-311150" lvl="0" marL="457200" rtl="0" algn="l">
              <a:spcBef>
                <a:spcPts val="0"/>
              </a:spcBef>
              <a:spcAft>
                <a:spcPts val="0"/>
              </a:spcAft>
              <a:buSzPts val="1300"/>
              <a:buChar char="●"/>
            </a:pPr>
            <a:r>
              <a:rPr lang="en"/>
              <a:t>Restart </a:t>
            </a:r>
            <a:r>
              <a:rPr b="1" lang="en">
                <a:solidFill>
                  <a:srgbClr val="896110"/>
                </a:solidFill>
              </a:rPr>
              <a:t>foscarnet</a:t>
            </a:r>
            <a:endParaRPr b="1">
              <a:solidFill>
                <a:srgbClr val="896110"/>
              </a:solidFill>
            </a:endParaRPr>
          </a:p>
          <a:p>
            <a:pPr indent="-311150" lvl="0" marL="457200" rtl="0" algn="l">
              <a:spcBef>
                <a:spcPts val="0"/>
              </a:spcBef>
              <a:spcAft>
                <a:spcPts val="0"/>
              </a:spcAft>
              <a:buSzPts val="1300"/>
              <a:buChar char="●"/>
            </a:pPr>
            <a:r>
              <a:rPr lang="en"/>
              <a:t>Would take a few days to get PICC &amp; OPAT set up</a:t>
            </a:r>
            <a:endParaRPr/>
          </a:p>
        </p:txBody>
      </p:sp>
      <p:pic>
        <p:nvPicPr>
          <p:cNvPr id="2851" name="Google Shape;2851;p79"/>
          <p:cNvPicPr preferRelativeResize="0"/>
          <p:nvPr/>
        </p:nvPicPr>
        <p:blipFill rotWithShape="1">
          <a:blip r:embed="rId3">
            <a:alphaModFix/>
          </a:blip>
          <a:srcRect b="0" l="2638" r="0" t="0"/>
          <a:stretch/>
        </p:blipFill>
        <p:spPr>
          <a:xfrm>
            <a:off x="7112750" y="141725"/>
            <a:ext cx="1943050" cy="1470200"/>
          </a:xfrm>
          <a:prstGeom prst="rect">
            <a:avLst/>
          </a:prstGeom>
          <a:noFill/>
          <a:ln>
            <a:noFill/>
          </a:ln>
        </p:spPr>
      </p:pic>
      <p:sp>
        <p:nvSpPr>
          <p:cNvPr id="2852" name="Google Shape;2852;p79"/>
          <p:cNvSpPr/>
          <p:nvPr/>
        </p:nvSpPr>
        <p:spPr>
          <a:xfrm>
            <a:off x="6644575" y="3019900"/>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
        <p:nvSpPr>
          <p:cNvPr id="2853" name="Google Shape;2853;p79"/>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854" name="Google Shape;2854;p79"/>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855" name="Google Shape;2855;p79"/>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856" name="Google Shape;2856;p79"/>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857" name="Google Shape;2857;p79"/>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858" name="Google Shape;2858;p79"/>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859" name="Google Shape;2859;p79"/>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860" name="Google Shape;2860;p79"/>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861" name="Google Shape;2861;p79"/>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862" name="Google Shape;2862;p79"/>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863" name="Google Shape;2863;p79"/>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sz="1000">
              <a:solidFill>
                <a:schemeClr val="lt1"/>
              </a:solidFill>
              <a:latin typeface="Open Sans"/>
              <a:ea typeface="Open Sans"/>
              <a:cs typeface="Open Sans"/>
              <a:sym typeface="Open Sans"/>
            </a:endParaRPr>
          </a:p>
        </p:txBody>
      </p:sp>
      <p:sp>
        <p:nvSpPr>
          <p:cNvPr id="2864" name="Google Shape;2864;p79"/>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65" name="Google Shape;2865;p79"/>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sz="1000">
              <a:solidFill>
                <a:schemeClr val="lt1"/>
              </a:solidFill>
              <a:latin typeface="Open Sans"/>
              <a:ea typeface="Open Sans"/>
              <a:cs typeface="Open Sans"/>
              <a:sym typeface="Open Sans"/>
            </a:endParaRPr>
          </a:p>
        </p:txBody>
      </p:sp>
      <p:sp>
        <p:nvSpPr>
          <p:cNvPr id="2866" name="Google Shape;2866;p79"/>
          <p:cNvSpPr/>
          <p:nvPr/>
        </p:nvSpPr>
        <p:spPr>
          <a:xfrm>
            <a:off x="5523651" y="4531875"/>
            <a:ext cx="860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67" name="Google Shape;2867;p79"/>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68" name="Google Shape;2868;p79"/>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sz="1000">
              <a:solidFill>
                <a:schemeClr val="lt1"/>
              </a:solidFill>
              <a:latin typeface="Open Sans"/>
              <a:ea typeface="Open Sans"/>
              <a:cs typeface="Open Sans"/>
              <a:sym typeface="Open Sans"/>
            </a:endParaRPr>
          </a:p>
        </p:txBody>
      </p:sp>
      <p:sp>
        <p:nvSpPr>
          <p:cNvPr id="2869" name="Google Shape;2869;p79"/>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70" name="Google Shape;2870;p79"/>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sz="900">
              <a:solidFill>
                <a:schemeClr val="lt1"/>
              </a:solidFill>
              <a:latin typeface="Open Sans"/>
              <a:ea typeface="Open Sans"/>
              <a:cs typeface="Open Sans"/>
              <a:sym typeface="Open Sans"/>
            </a:endParaRPr>
          </a:p>
        </p:txBody>
      </p:sp>
      <p:sp>
        <p:nvSpPr>
          <p:cNvPr id="2871" name="Google Shape;2871;p79"/>
          <p:cNvSpPr/>
          <p:nvPr/>
        </p:nvSpPr>
        <p:spPr>
          <a:xfrm>
            <a:off x="4253850" y="4342900"/>
            <a:ext cx="28113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sz="1000">
              <a:solidFill>
                <a:schemeClr val="lt1"/>
              </a:solidFill>
              <a:latin typeface="Open Sans"/>
              <a:ea typeface="Open Sans"/>
              <a:cs typeface="Open Sans"/>
              <a:sym typeface="Open Sans"/>
            </a:endParaRPr>
          </a:p>
        </p:txBody>
      </p:sp>
      <p:sp>
        <p:nvSpPr>
          <p:cNvPr id="2872" name="Google Shape;2872;p79"/>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873" name="Google Shape;2873;p79"/>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874" name="Google Shape;2874;p79"/>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875" name="Google Shape;2875;p79"/>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76" name="Google Shape;2876;p79"/>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77" name="Google Shape;2877;p79"/>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78" name="Google Shape;2878;p79"/>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79" name="Google Shape;2879;p79"/>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80" name="Google Shape;2880;p79"/>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81" name="Google Shape;2881;p79"/>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82" name="Google Shape;2882;p79"/>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83" name="Google Shape;2883;p79"/>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884" name="Google Shape;2884;p79"/>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sp>
        <p:nvSpPr>
          <p:cNvPr id="2885" name="Google Shape;2885;p79"/>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886" name="Google Shape;2886;p79"/>
          <p:cNvSpPr/>
          <p:nvPr/>
        </p:nvSpPr>
        <p:spPr>
          <a:xfrm>
            <a:off x="7065300" y="4531875"/>
            <a:ext cx="146400" cy="146700"/>
          </a:xfrm>
          <a:prstGeom prst="rect">
            <a:avLst/>
          </a:prstGeom>
          <a:gradFill>
            <a:gsLst>
              <a:gs pos="0">
                <a:srgbClr val="896110"/>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87" name="Google Shape;2887;p79"/>
          <p:cNvSpPr/>
          <p:nvPr/>
        </p:nvSpPr>
        <p:spPr>
          <a:xfrm>
            <a:off x="7065550" y="4342900"/>
            <a:ext cx="146400" cy="146700"/>
          </a:xfrm>
          <a:prstGeom prst="rect">
            <a:avLst/>
          </a:prstGeom>
          <a:gradFill>
            <a:gsLst>
              <a:gs pos="0">
                <a:srgbClr val="B03D50"/>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88" name="Google Shape;2888;p79"/>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889" name="Google Shape;2889;p79"/>
          <p:cNvSpPr/>
          <p:nvPr/>
        </p:nvSpPr>
        <p:spPr>
          <a:xfrm>
            <a:off x="6585900" y="4531875"/>
            <a:ext cx="479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cxnSp>
        <p:nvCxnSpPr>
          <p:cNvPr id="2890" name="Google Shape;2890;p79"/>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grpSp>
        <p:nvGrpSpPr>
          <p:cNvPr id="2891" name="Google Shape;2891;p79"/>
          <p:cNvGrpSpPr/>
          <p:nvPr/>
        </p:nvGrpSpPr>
        <p:grpSpPr>
          <a:xfrm>
            <a:off x="7324750" y="4015900"/>
            <a:ext cx="1549500" cy="858000"/>
            <a:chOff x="6055500" y="3257975"/>
            <a:chExt cx="1549500" cy="858000"/>
          </a:xfrm>
        </p:grpSpPr>
        <p:sp>
          <p:nvSpPr>
            <p:cNvPr id="2892" name="Google Shape;2892;p79"/>
            <p:cNvSpPr/>
            <p:nvPr/>
          </p:nvSpPr>
          <p:spPr>
            <a:xfrm>
              <a:off x="6055500" y="3257975"/>
              <a:ext cx="1549500" cy="8580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Antivirals</a:t>
              </a:r>
              <a:endParaRPr sz="1200">
                <a:solidFill>
                  <a:srgbClr val="9FA6B2"/>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PPx </a:t>
              </a:r>
              <a:r>
                <a:rPr lang="en" sz="1200">
                  <a:solidFill>
                    <a:schemeClr val="dk2"/>
                  </a:solidFill>
                  <a:latin typeface="Open Sans"/>
                  <a:ea typeface="Open Sans"/>
                  <a:cs typeface="Open Sans"/>
                  <a:sym typeface="Open Sans"/>
                </a:rPr>
                <a:t>(val)</a:t>
              </a:r>
              <a:r>
                <a:rPr lang="en" sz="1200">
                  <a:solidFill>
                    <a:srgbClr val="1A1A1A"/>
                  </a:solidFill>
                  <a:latin typeface="Open Sans"/>
                  <a:ea typeface="Open Sans"/>
                  <a:cs typeface="Open Sans"/>
                  <a:sym typeface="Open Sans"/>
                </a:rPr>
                <a:t>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Tx valacyclovir</a:t>
              </a:r>
              <a:endParaRPr sz="1200">
                <a:solidFill>
                  <a:srgbClr val="1A1A1A"/>
                </a:solidFill>
                <a:latin typeface="Open Sans"/>
                <a:ea typeface="Open Sans"/>
                <a:cs typeface="Open Sans"/>
                <a:sym typeface="Open Sans"/>
              </a:endParaRPr>
            </a:p>
            <a:p>
              <a:pPr indent="0" lvl="0" marL="142875" rtl="0" algn="l">
                <a:spcBef>
                  <a:spcPts val="0"/>
                </a:spcBef>
                <a:spcAft>
                  <a:spcPts val="0"/>
                </a:spcAft>
                <a:buNone/>
              </a:pPr>
              <a:r>
                <a:rPr lang="en" sz="1200">
                  <a:solidFill>
                    <a:srgbClr val="1A1A1A"/>
                  </a:solidFill>
                  <a:latin typeface="Open Sans"/>
                  <a:ea typeface="Open Sans"/>
                  <a:cs typeface="Open Sans"/>
                  <a:sym typeface="Open Sans"/>
                </a:rPr>
                <a:t>Foscarnet</a:t>
              </a:r>
              <a:endParaRPr sz="1200">
                <a:solidFill>
                  <a:srgbClr val="1A1A1A"/>
                </a:solidFill>
                <a:latin typeface="Open Sans"/>
                <a:ea typeface="Open Sans"/>
                <a:cs typeface="Open Sans"/>
                <a:sym typeface="Open Sans"/>
              </a:endParaRPr>
            </a:p>
          </p:txBody>
        </p:sp>
        <p:sp>
          <p:nvSpPr>
            <p:cNvPr id="2893" name="Google Shape;2893;p79"/>
            <p:cNvSpPr/>
            <p:nvPr/>
          </p:nvSpPr>
          <p:spPr>
            <a:xfrm>
              <a:off x="6117102" y="3557011"/>
              <a:ext cx="137100" cy="1410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94" name="Google Shape;2894;p79"/>
            <p:cNvSpPr/>
            <p:nvPr/>
          </p:nvSpPr>
          <p:spPr>
            <a:xfrm>
              <a:off x="6117102" y="3741736"/>
              <a:ext cx="137100" cy="1410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895" name="Google Shape;2895;p79"/>
            <p:cNvSpPr/>
            <p:nvPr/>
          </p:nvSpPr>
          <p:spPr>
            <a:xfrm>
              <a:off x="6117102" y="3919861"/>
              <a:ext cx="137100" cy="1410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cxnSp>
        <p:nvCxnSpPr>
          <p:cNvPr id="2896" name="Google Shape;2896;p79"/>
          <p:cNvCxnSpPr/>
          <p:nvPr/>
        </p:nvCxnSpPr>
        <p:spPr>
          <a:xfrm rot="5400000">
            <a:off x="7071944" y="3627525"/>
            <a:ext cx="600900" cy="579000"/>
          </a:xfrm>
          <a:prstGeom prst="bentConnector3">
            <a:avLst>
              <a:gd fmla="val 50000" name="adj1"/>
            </a:avLst>
          </a:prstGeom>
          <a:noFill/>
          <a:ln cap="flat" cmpd="sng" w="28575">
            <a:solidFill>
              <a:srgbClr val="B03D50"/>
            </a:solidFill>
            <a:prstDash val="solid"/>
            <a:round/>
            <a:headEnd len="med" w="med" type="none"/>
            <a:tailEnd len="med" w="med" type="stealth"/>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0" name="Shape 2900"/>
        <p:cNvGrpSpPr/>
        <p:nvPr/>
      </p:nvGrpSpPr>
      <p:grpSpPr>
        <a:xfrm>
          <a:off x="0" y="0"/>
          <a:ext cx="0" cy="0"/>
          <a:chOff x="0" y="0"/>
          <a:chExt cx="0" cy="0"/>
        </a:xfrm>
      </p:grpSpPr>
      <p:sp>
        <p:nvSpPr>
          <p:cNvPr id="2901" name="Google Shape;2901;p8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OPAT: Week 14</a:t>
            </a:r>
            <a:endParaRPr/>
          </a:p>
        </p:txBody>
      </p:sp>
      <p:pic>
        <p:nvPicPr>
          <p:cNvPr id="2902" name="Google Shape;2902;p80" title="To day 95 TK-HSV.png"/>
          <p:cNvPicPr preferRelativeResize="0"/>
          <p:nvPr/>
        </p:nvPicPr>
        <p:blipFill rotWithShape="1">
          <a:blip r:embed="rId3">
            <a:alphaModFix/>
          </a:blip>
          <a:srcRect b="0" l="0" r="64063" t="0"/>
          <a:stretch/>
        </p:blipFill>
        <p:spPr>
          <a:xfrm>
            <a:off x="4114800" y="1930050"/>
            <a:ext cx="3176525" cy="2464450"/>
          </a:xfrm>
          <a:prstGeom prst="rect">
            <a:avLst/>
          </a:prstGeom>
          <a:noFill/>
          <a:ln>
            <a:noFill/>
          </a:ln>
        </p:spPr>
      </p:pic>
      <p:sp>
        <p:nvSpPr>
          <p:cNvPr id="2903" name="Google Shape;2903;p80"/>
          <p:cNvSpPr txBox="1"/>
          <p:nvPr>
            <p:ph idx="1" type="body"/>
          </p:nvPr>
        </p:nvSpPr>
        <p:spPr>
          <a:xfrm>
            <a:off x="729325" y="1393075"/>
            <a:ext cx="3295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Started on </a:t>
            </a:r>
            <a:r>
              <a:rPr b="1" lang="en">
                <a:solidFill>
                  <a:srgbClr val="896110"/>
                </a:solidFill>
              </a:rPr>
              <a:t>foscarnet</a:t>
            </a:r>
            <a:r>
              <a:rPr lang="en"/>
              <a:t> with stable renal function </a:t>
            </a:r>
            <a:endParaRPr/>
          </a:p>
        </p:txBody>
      </p:sp>
      <p:pic>
        <p:nvPicPr>
          <p:cNvPr id="2904" name="Google Shape;2904;p80"/>
          <p:cNvPicPr preferRelativeResize="0"/>
          <p:nvPr/>
        </p:nvPicPr>
        <p:blipFill>
          <a:blip r:embed="rId4">
            <a:alphaModFix/>
          </a:blip>
          <a:stretch>
            <a:fillRect/>
          </a:stretch>
        </p:blipFill>
        <p:spPr>
          <a:xfrm>
            <a:off x="7773850" y="231800"/>
            <a:ext cx="1120725" cy="1120725"/>
          </a:xfrm>
          <a:prstGeom prst="rect">
            <a:avLst/>
          </a:prstGeom>
          <a:noFill/>
          <a:ln>
            <a:noFill/>
          </a:ln>
        </p:spPr>
      </p:pic>
      <p:sp>
        <p:nvSpPr>
          <p:cNvPr id="2905" name="Google Shape;2905;p80"/>
          <p:cNvSpPr/>
          <p:nvPr/>
        </p:nvSpPr>
        <p:spPr>
          <a:xfrm>
            <a:off x="5809475" y="2305050"/>
            <a:ext cx="1633800" cy="169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06" name="Google Shape;2906;p80"/>
          <p:cNvSpPr/>
          <p:nvPr/>
        </p:nvSpPr>
        <p:spPr>
          <a:xfrm>
            <a:off x="5998500" y="2772500"/>
            <a:ext cx="1633800" cy="169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07" name="Google Shape;2907;p80"/>
          <p:cNvSpPr txBox="1"/>
          <p:nvPr/>
        </p:nvSpPr>
        <p:spPr>
          <a:xfrm>
            <a:off x="4540725" y="3642768"/>
            <a:ext cx="1268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Foscarnet </a:t>
            </a:r>
            <a:endParaRPr b="1" sz="1300">
              <a:solidFill>
                <a:schemeClr val="lt1"/>
              </a:solidFill>
              <a:latin typeface="Open Sans"/>
              <a:ea typeface="Open Sans"/>
              <a:cs typeface="Open Sans"/>
              <a:sym typeface="Open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1" name="Shape 2911"/>
        <p:cNvGrpSpPr/>
        <p:nvPr/>
      </p:nvGrpSpPr>
      <p:grpSpPr>
        <a:xfrm>
          <a:off x="0" y="0"/>
          <a:ext cx="0" cy="0"/>
          <a:chOff x="0" y="0"/>
          <a:chExt cx="0" cy="0"/>
        </a:xfrm>
      </p:grpSpPr>
      <p:sp>
        <p:nvSpPr>
          <p:cNvPr id="2912" name="Google Shape;2912;p8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OPAT: Week 14</a:t>
            </a:r>
            <a:endParaRPr/>
          </a:p>
        </p:txBody>
      </p:sp>
      <p:pic>
        <p:nvPicPr>
          <p:cNvPr id="2913" name="Google Shape;2913;p81" title="To day 95 TK-HSV.png"/>
          <p:cNvPicPr preferRelativeResize="0"/>
          <p:nvPr/>
        </p:nvPicPr>
        <p:blipFill rotWithShape="1">
          <a:blip r:embed="rId3">
            <a:alphaModFix/>
          </a:blip>
          <a:srcRect b="0" l="0" r="64063" t="0"/>
          <a:stretch/>
        </p:blipFill>
        <p:spPr>
          <a:xfrm>
            <a:off x="4114800" y="1930050"/>
            <a:ext cx="3176525" cy="2464450"/>
          </a:xfrm>
          <a:prstGeom prst="rect">
            <a:avLst/>
          </a:prstGeom>
          <a:noFill/>
          <a:ln>
            <a:noFill/>
          </a:ln>
        </p:spPr>
      </p:pic>
      <p:sp>
        <p:nvSpPr>
          <p:cNvPr id="2914" name="Google Shape;2914;p81"/>
          <p:cNvSpPr txBox="1"/>
          <p:nvPr>
            <p:ph idx="1" type="body"/>
          </p:nvPr>
        </p:nvSpPr>
        <p:spPr>
          <a:xfrm>
            <a:off x="729325" y="1393075"/>
            <a:ext cx="3295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Started on </a:t>
            </a:r>
            <a:r>
              <a:rPr b="1" lang="en">
                <a:solidFill>
                  <a:srgbClr val="896110"/>
                </a:solidFill>
              </a:rPr>
              <a:t>foscarnet</a:t>
            </a:r>
            <a:r>
              <a:rPr lang="en"/>
              <a:t> with stable renal function </a:t>
            </a:r>
            <a:r>
              <a:rPr b="1" lang="en">
                <a:solidFill>
                  <a:srgbClr val="DF382C"/>
                </a:solidFill>
              </a:rPr>
              <a:t>at first</a:t>
            </a:r>
            <a:endParaRPr b="1">
              <a:solidFill>
                <a:srgbClr val="DF382C"/>
              </a:solidFill>
            </a:endParaRPr>
          </a:p>
          <a:p>
            <a:pPr indent="-311150" lvl="0" marL="457200" rtl="0" algn="l">
              <a:spcBef>
                <a:spcPts val="0"/>
              </a:spcBef>
              <a:spcAft>
                <a:spcPts val="0"/>
              </a:spcAft>
              <a:buSzPts val="1300"/>
              <a:buChar char="●"/>
            </a:pPr>
            <a:r>
              <a:rPr lang="en"/>
              <a:t>On </a:t>
            </a:r>
            <a:r>
              <a:rPr b="1" lang="en"/>
              <a:t>day 5</a:t>
            </a:r>
            <a:r>
              <a:rPr lang="en"/>
              <a:t> of therapy, creatinine increases by 0.4 mg/dL above baseline</a:t>
            </a:r>
            <a:endParaRPr/>
          </a:p>
        </p:txBody>
      </p:sp>
      <p:pic>
        <p:nvPicPr>
          <p:cNvPr id="2915" name="Google Shape;2915;p81"/>
          <p:cNvPicPr preferRelativeResize="0"/>
          <p:nvPr/>
        </p:nvPicPr>
        <p:blipFill>
          <a:blip r:embed="rId4">
            <a:alphaModFix/>
          </a:blip>
          <a:stretch>
            <a:fillRect/>
          </a:stretch>
        </p:blipFill>
        <p:spPr>
          <a:xfrm>
            <a:off x="7773850" y="231800"/>
            <a:ext cx="1120725" cy="1120725"/>
          </a:xfrm>
          <a:prstGeom prst="rect">
            <a:avLst/>
          </a:prstGeom>
          <a:noFill/>
          <a:ln>
            <a:noFill/>
          </a:ln>
        </p:spPr>
      </p:pic>
      <p:pic>
        <p:nvPicPr>
          <p:cNvPr id="2916" name="Google Shape;2916;p81"/>
          <p:cNvPicPr preferRelativeResize="0"/>
          <p:nvPr/>
        </p:nvPicPr>
        <p:blipFill>
          <a:blip r:embed="rId5">
            <a:alphaModFix/>
          </a:blip>
          <a:stretch>
            <a:fillRect/>
          </a:stretch>
        </p:blipFill>
        <p:spPr>
          <a:xfrm>
            <a:off x="6527100" y="231800"/>
            <a:ext cx="1120725" cy="1120725"/>
          </a:xfrm>
          <a:prstGeom prst="rect">
            <a:avLst/>
          </a:prstGeom>
          <a:noFill/>
          <a:ln>
            <a:noFill/>
          </a:ln>
        </p:spPr>
      </p:pic>
      <p:sp>
        <p:nvSpPr>
          <p:cNvPr id="2917" name="Google Shape;2917;p81"/>
          <p:cNvSpPr txBox="1"/>
          <p:nvPr/>
        </p:nvSpPr>
        <p:spPr>
          <a:xfrm>
            <a:off x="4540725" y="3642775"/>
            <a:ext cx="196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Foscarnet</a:t>
            </a:r>
            <a:r>
              <a:rPr lang="en" sz="1200">
                <a:solidFill>
                  <a:schemeClr val="lt1"/>
                </a:solidFill>
                <a:latin typeface="Open Sans"/>
                <a:ea typeface="Open Sans"/>
                <a:cs typeface="Open Sans"/>
                <a:sym typeface="Open Sans"/>
              </a:rPr>
              <a:t> (round 2) </a:t>
            </a:r>
            <a:endParaRPr sz="1300">
              <a:solidFill>
                <a:schemeClr val="lt1"/>
              </a:solidFill>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1" name="Shape 2921"/>
        <p:cNvGrpSpPr/>
        <p:nvPr/>
      </p:nvGrpSpPr>
      <p:grpSpPr>
        <a:xfrm>
          <a:off x="0" y="0"/>
          <a:ext cx="0" cy="0"/>
          <a:chOff x="0" y="0"/>
          <a:chExt cx="0" cy="0"/>
        </a:xfrm>
      </p:grpSpPr>
      <p:sp>
        <p:nvSpPr>
          <p:cNvPr id="2922" name="Google Shape;2922;p8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OPAT: Week 14</a:t>
            </a:r>
            <a:endParaRPr/>
          </a:p>
        </p:txBody>
      </p:sp>
      <p:sp>
        <p:nvSpPr>
          <p:cNvPr id="2923" name="Google Shape;2923;p82"/>
          <p:cNvSpPr txBox="1"/>
          <p:nvPr>
            <p:ph idx="1" type="body"/>
          </p:nvPr>
        </p:nvSpPr>
        <p:spPr>
          <a:xfrm>
            <a:off x="729325" y="1393075"/>
            <a:ext cx="3295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Started on </a:t>
            </a:r>
            <a:r>
              <a:rPr b="1" lang="en">
                <a:solidFill>
                  <a:srgbClr val="858585"/>
                </a:solidFill>
              </a:rPr>
              <a:t>foscarnet</a:t>
            </a:r>
            <a:r>
              <a:rPr lang="en">
                <a:solidFill>
                  <a:srgbClr val="858585"/>
                </a:solidFill>
              </a:rPr>
              <a:t> with stable renal function </a:t>
            </a:r>
            <a:r>
              <a:rPr b="1" lang="en">
                <a:solidFill>
                  <a:srgbClr val="858585"/>
                </a:solidFill>
              </a:rPr>
              <a:t>at first</a:t>
            </a:r>
            <a:endParaRPr b="1">
              <a:solidFill>
                <a:srgbClr val="858585"/>
              </a:solidFill>
            </a:endParaRPr>
          </a:p>
          <a:p>
            <a:pPr indent="-311150" lvl="0" marL="457200" rtl="0" algn="l">
              <a:spcBef>
                <a:spcPts val="0"/>
              </a:spcBef>
              <a:spcAft>
                <a:spcPts val="0"/>
              </a:spcAft>
              <a:buClr>
                <a:srgbClr val="858585"/>
              </a:buClr>
              <a:buSzPts val="1300"/>
              <a:buChar char="●"/>
            </a:pPr>
            <a:r>
              <a:rPr lang="en">
                <a:solidFill>
                  <a:srgbClr val="858585"/>
                </a:solidFill>
              </a:rPr>
              <a:t>On </a:t>
            </a:r>
            <a:r>
              <a:rPr b="1" lang="en">
                <a:solidFill>
                  <a:srgbClr val="858585"/>
                </a:solidFill>
              </a:rPr>
              <a:t>day 5</a:t>
            </a:r>
            <a:r>
              <a:rPr lang="en">
                <a:solidFill>
                  <a:srgbClr val="858585"/>
                </a:solidFill>
              </a:rPr>
              <a:t> of therapy, creatinine increases by 0.4 mg/dL above baseline</a:t>
            </a:r>
            <a:endParaRPr>
              <a:solidFill>
                <a:srgbClr val="858585"/>
              </a:solidFill>
            </a:endParaRPr>
          </a:p>
          <a:p>
            <a:pPr indent="-311150" lvl="0" marL="457200" rtl="0" algn="l">
              <a:spcBef>
                <a:spcPts val="0"/>
              </a:spcBef>
              <a:spcAft>
                <a:spcPts val="0"/>
              </a:spcAft>
              <a:buSzPts val="1300"/>
              <a:buChar char="●"/>
            </a:pPr>
            <a:r>
              <a:rPr b="1" lang="en">
                <a:solidFill>
                  <a:srgbClr val="DF382C"/>
                </a:solidFill>
              </a:rPr>
              <a:t>Foscarnet held</a:t>
            </a:r>
            <a:r>
              <a:rPr lang="en"/>
              <a:t> </a:t>
            </a:r>
            <a:endParaRPr/>
          </a:p>
        </p:txBody>
      </p:sp>
      <p:pic>
        <p:nvPicPr>
          <p:cNvPr id="2924" name="Google Shape;2924;p82"/>
          <p:cNvPicPr preferRelativeResize="0"/>
          <p:nvPr/>
        </p:nvPicPr>
        <p:blipFill>
          <a:blip r:embed="rId3">
            <a:alphaModFix/>
          </a:blip>
          <a:stretch>
            <a:fillRect/>
          </a:stretch>
        </p:blipFill>
        <p:spPr>
          <a:xfrm>
            <a:off x="7773850" y="231800"/>
            <a:ext cx="1120725" cy="1120725"/>
          </a:xfrm>
          <a:prstGeom prst="rect">
            <a:avLst/>
          </a:prstGeom>
          <a:noFill/>
          <a:ln>
            <a:noFill/>
          </a:ln>
        </p:spPr>
      </p:pic>
      <p:pic>
        <p:nvPicPr>
          <p:cNvPr id="2925" name="Google Shape;2925;p82"/>
          <p:cNvPicPr preferRelativeResize="0"/>
          <p:nvPr/>
        </p:nvPicPr>
        <p:blipFill>
          <a:blip r:embed="rId4">
            <a:alphaModFix/>
          </a:blip>
          <a:stretch>
            <a:fillRect/>
          </a:stretch>
        </p:blipFill>
        <p:spPr>
          <a:xfrm>
            <a:off x="6527100" y="231800"/>
            <a:ext cx="1120725" cy="1120725"/>
          </a:xfrm>
          <a:prstGeom prst="rect">
            <a:avLst/>
          </a:prstGeom>
          <a:noFill/>
          <a:ln>
            <a:noFill/>
          </a:ln>
        </p:spPr>
      </p:pic>
      <p:pic>
        <p:nvPicPr>
          <p:cNvPr id="2926" name="Google Shape;2926;p82" title="To day 99 TK-HSV.png"/>
          <p:cNvPicPr preferRelativeResize="0"/>
          <p:nvPr/>
        </p:nvPicPr>
        <p:blipFill rotWithShape="1">
          <a:blip r:embed="rId5">
            <a:alphaModFix/>
          </a:blip>
          <a:srcRect b="0" l="0" r="44187" t="0"/>
          <a:stretch/>
        </p:blipFill>
        <p:spPr>
          <a:xfrm>
            <a:off x="4106103" y="1927127"/>
            <a:ext cx="4933396" cy="2464450"/>
          </a:xfrm>
          <a:prstGeom prst="rect">
            <a:avLst/>
          </a:prstGeom>
          <a:noFill/>
          <a:ln>
            <a:noFill/>
          </a:ln>
        </p:spPr>
      </p:pic>
      <p:sp>
        <p:nvSpPr>
          <p:cNvPr id="2927" name="Google Shape;2927;p82"/>
          <p:cNvSpPr txBox="1"/>
          <p:nvPr/>
        </p:nvSpPr>
        <p:spPr>
          <a:xfrm>
            <a:off x="4540725" y="3642775"/>
            <a:ext cx="196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Foscarnet</a:t>
            </a:r>
            <a:r>
              <a:rPr lang="en" sz="1200">
                <a:solidFill>
                  <a:schemeClr val="lt1"/>
                </a:solidFill>
                <a:latin typeface="Open Sans"/>
                <a:ea typeface="Open Sans"/>
                <a:cs typeface="Open Sans"/>
                <a:sym typeface="Open Sans"/>
              </a:rPr>
              <a:t> (round 2) </a:t>
            </a:r>
            <a:endParaRPr sz="1300">
              <a:solidFill>
                <a:schemeClr val="lt1"/>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a:t>
            </a:r>
            <a:endParaRPr/>
          </a:p>
        </p:txBody>
      </p:sp>
      <p:sp>
        <p:nvSpPr>
          <p:cNvPr id="164" name="Google Shape;164;p20"/>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PCP note says patient noted a </a:t>
            </a:r>
            <a:r>
              <a:rPr b="1" lang="en">
                <a:solidFill>
                  <a:srgbClr val="DF382C"/>
                </a:solidFill>
              </a:rPr>
              <a:t>pruritic rash</a:t>
            </a:r>
            <a:r>
              <a:rPr lang="en"/>
              <a:t> “</a:t>
            </a:r>
            <a:r>
              <a:rPr b="1" lang="en"/>
              <a:t>everywhere</a:t>
            </a:r>
            <a:r>
              <a:rPr lang="en"/>
              <a:t>” for past </a:t>
            </a:r>
            <a:r>
              <a:rPr b="1" lang="en">
                <a:solidFill>
                  <a:srgbClr val="896110"/>
                </a:solidFill>
              </a:rPr>
              <a:t>few months</a:t>
            </a:r>
            <a:r>
              <a:rPr lang="en"/>
              <a:t>. Has been applying </a:t>
            </a:r>
            <a:r>
              <a:rPr b="1" lang="en">
                <a:solidFill>
                  <a:srgbClr val="3B71CA"/>
                </a:solidFill>
              </a:rPr>
              <a:t>topical triamcinolone</a:t>
            </a:r>
            <a:r>
              <a:rPr lang="en"/>
              <a:t>.</a:t>
            </a:r>
            <a:endParaRPr/>
          </a:p>
        </p:txBody>
      </p:sp>
      <p:sp>
        <p:nvSpPr>
          <p:cNvPr id="165" name="Google Shape;165;p20"/>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6" name="Google Shape;166;p20"/>
          <p:cNvPicPr preferRelativeResize="0"/>
          <p:nvPr/>
        </p:nvPicPr>
        <p:blipFill>
          <a:blip r:embed="rId3">
            <a:alphaModFix/>
          </a:blip>
          <a:stretch>
            <a:fillRect/>
          </a:stretch>
        </p:blipFill>
        <p:spPr>
          <a:xfrm>
            <a:off x="4643600" y="555700"/>
            <a:ext cx="3645500" cy="44762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1" name="Shape 2931"/>
        <p:cNvGrpSpPr/>
        <p:nvPr/>
      </p:nvGrpSpPr>
      <p:grpSpPr>
        <a:xfrm>
          <a:off x="0" y="0"/>
          <a:ext cx="0" cy="0"/>
          <a:chOff x="0" y="0"/>
          <a:chExt cx="0" cy="0"/>
        </a:xfrm>
      </p:grpSpPr>
      <p:sp>
        <p:nvSpPr>
          <p:cNvPr id="2932" name="Google Shape;2932;p8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OPAT: Week 14 </a:t>
            </a:r>
            <a:r>
              <a:rPr lang="en">
                <a:solidFill>
                  <a:srgbClr val="9FA6B2"/>
                </a:solidFill>
              </a:rPr>
              <a:t>(day 96)</a:t>
            </a:r>
            <a:endParaRPr>
              <a:solidFill>
                <a:srgbClr val="9FA6B2"/>
              </a:solidFill>
            </a:endParaRPr>
          </a:p>
        </p:txBody>
      </p:sp>
      <p:sp>
        <p:nvSpPr>
          <p:cNvPr id="2933" name="Google Shape;2933;p83"/>
          <p:cNvSpPr txBox="1"/>
          <p:nvPr>
            <p:ph idx="1" type="body"/>
          </p:nvPr>
        </p:nvSpPr>
        <p:spPr>
          <a:xfrm>
            <a:off x="729325" y="1393075"/>
            <a:ext cx="33768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858585"/>
                </a:solidFill>
              </a:rPr>
              <a:t>Started on </a:t>
            </a:r>
            <a:r>
              <a:rPr b="1" lang="en">
                <a:solidFill>
                  <a:srgbClr val="858585"/>
                </a:solidFill>
              </a:rPr>
              <a:t>foscarnet</a:t>
            </a:r>
            <a:r>
              <a:rPr lang="en">
                <a:solidFill>
                  <a:srgbClr val="858585"/>
                </a:solidFill>
              </a:rPr>
              <a:t> with stable renal function </a:t>
            </a:r>
            <a:r>
              <a:rPr b="1" lang="en">
                <a:solidFill>
                  <a:srgbClr val="858585"/>
                </a:solidFill>
              </a:rPr>
              <a:t>at first</a:t>
            </a:r>
            <a:endParaRPr b="1">
              <a:solidFill>
                <a:srgbClr val="858585"/>
              </a:solidFill>
            </a:endParaRPr>
          </a:p>
          <a:p>
            <a:pPr indent="-311150" lvl="0" marL="457200" rtl="0" algn="l">
              <a:spcBef>
                <a:spcPts val="0"/>
              </a:spcBef>
              <a:spcAft>
                <a:spcPts val="0"/>
              </a:spcAft>
              <a:buClr>
                <a:srgbClr val="858585"/>
              </a:buClr>
              <a:buSzPts val="1300"/>
              <a:buChar char="●"/>
            </a:pPr>
            <a:r>
              <a:rPr lang="en">
                <a:solidFill>
                  <a:srgbClr val="858585"/>
                </a:solidFill>
              </a:rPr>
              <a:t>On </a:t>
            </a:r>
            <a:r>
              <a:rPr b="1" lang="en">
                <a:solidFill>
                  <a:srgbClr val="858585"/>
                </a:solidFill>
              </a:rPr>
              <a:t>day 5</a:t>
            </a:r>
            <a:r>
              <a:rPr lang="en">
                <a:solidFill>
                  <a:srgbClr val="858585"/>
                </a:solidFill>
              </a:rPr>
              <a:t> of therapy, creatinine increases by 0.4 mg/dL above baseline</a:t>
            </a:r>
            <a:endParaRPr>
              <a:solidFill>
                <a:srgbClr val="858585"/>
              </a:solidFill>
            </a:endParaRPr>
          </a:p>
          <a:p>
            <a:pPr indent="-311150" lvl="0" marL="457200" rtl="0" algn="l">
              <a:spcBef>
                <a:spcPts val="0"/>
              </a:spcBef>
              <a:spcAft>
                <a:spcPts val="0"/>
              </a:spcAft>
              <a:buSzPts val="1300"/>
              <a:buChar char="●"/>
            </a:pPr>
            <a:r>
              <a:rPr b="1" lang="en"/>
              <a:t>Foscarnet held</a:t>
            </a:r>
            <a:r>
              <a:rPr lang="en"/>
              <a:t> </a:t>
            </a:r>
            <a:endParaRPr/>
          </a:p>
          <a:p>
            <a:pPr indent="-311150" lvl="0" marL="457200" rtl="0" algn="l">
              <a:spcBef>
                <a:spcPts val="0"/>
              </a:spcBef>
              <a:spcAft>
                <a:spcPts val="0"/>
              </a:spcAft>
              <a:buSzPts val="1300"/>
              <a:buChar char="●"/>
            </a:pPr>
            <a:r>
              <a:rPr lang="en"/>
              <a:t>By time of AKI, patient </a:t>
            </a:r>
            <a:r>
              <a:rPr b="1" lang="en">
                <a:solidFill>
                  <a:srgbClr val="DF382C"/>
                </a:solidFill>
              </a:rPr>
              <a:t>did not have any improvement</a:t>
            </a:r>
            <a:r>
              <a:rPr lang="en"/>
              <a:t> </a:t>
            </a:r>
            <a:r>
              <a:rPr b="1" lang="en"/>
              <a:t>with second round</a:t>
            </a:r>
            <a:r>
              <a:rPr lang="en"/>
              <a:t> of foscarnet</a:t>
            </a:r>
            <a:endParaRPr/>
          </a:p>
        </p:txBody>
      </p:sp>
      <p:sp>
        <p:nvSpPr>
          <p:cNvPr id="2934" name="Google Shape;2934;p83"/>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35" name="Google Shape;2935;p83" title="W14_D96_lip.png"/>
          <p:cNvPicPr preferRelativeResize="0"/>
          <p:nvPr/>
        </p:nvPicPr>
        <p:blipFill>
          <a:blip r:embed="rId3">
            <a:alphaModFix/>
          </a:blip>
          <a:stretch>
            <a:fillRect/>
          </a:stretch>
        </p:blipFill>
        <p:spPr>
          <a:xfrm>
            <a:off x="4643600" y="711158"/>
            <a:ext cx="4028325" cy="3373917"/>
          </a:xfrm>
          <a:prstGeom prst="rect">
            <a:avLst/>
          </a:prstGeom>
          <a:noFill/>
          <a:ln>
            <a:noFill/>
          </a:ln>
        </p:spPr>
      </p:pic>
      <p:sp>
        <p:nvSpPr>
          <p:cNvPr id="2936" name="Google Shape;2936;p83"/>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937" name="Google Shape;2937;p83"/>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938" name="Google Shape;2938;p83"/>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939" name="Google Shape;2939;p83"/>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940" name="Google Shape;2940;p83"/>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941" name="Google Shape;2941;p83"/>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942" name="Google Shape;2942;p83"/>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943" name="Google Shape;2943;p83"/>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944" name="Google Shape;2944;p83"/>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945" name="Google Shape;2945;p83"/>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946" name="Google Shape;2946;p83"/>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947" name="Google Shape;2947;p83"/>
          <p:cNvSpPr txBox="1"/>
          <p:nvPr/>
        </p:nvSpPr>
        <p:spPr>
          <a:xfrm>
            <a:off x="7544400" y="4665527"/>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96</a:t>
            </a:r>
            <a:endParaRPr b="1" sz="1000">
              <a:solidFill>
                <a:schemeClr val="dk2"/>
              </a:solidFill>
              <a:latin typeface="Open Sans"/>
              <a:ea typeface="Open Sans"/>
              <a:cs typeface="Open Sans"/>
              <a:sym typeface="Open Sans"/>
            </a:endParaRPr>
          </a:p>
        </p:txBody>
      </p:sp>
      <p:sp>
        <p:nvSpPr>
          <p:cNvPr id="2948" name="Google Shape;2948;p83"/>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2949" name="Google Shape;2949;p83"/>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0" name="Google Shape;2950;p83"/>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2951" name="Google Shape;2951;p83"/>
          <p:cNvSpPr/>
          <p:nvPr/>
        </p:nvSpPr>
        <p:spPr>
          <a:xfrm>
            <a:off x="5523656" y="4531881"/>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2" name="Google Shape;2952;p83"/>
          <p:cNvSpPr/>
          <p:nvPr/>
        </p:nvSpPr>
        <p:spPr>
          <a:xfrm>
            <a:off x="6585900" y="4531881"/>
            <a:ext cx="629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3" name="Google Shape;2953;p83"/>
          <p:cNvSpPr/>
          <p:nvPr/>
        </p:nvSpPr>
        <p:spPr>
          <a:xfrm>
            <a:off x="7212903" y="4531881"/>
            <a:ext cx="479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4" name="Google Shape;2954;p83"/>
          <p:cNvSpPr/>
          <p:nvPr/>
        </p:nvSpPr>
        <p:spPr>
          <a:xfrm>
            <a:off x="7692600" y="4531875"/>
            <a:ext cx="570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5" name="Google Shape;2955;p83"/>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6" name="Google Shape;2956;p83"/>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2957" name="Google Shape;2957;p83"/>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58" name="Google Shape;2958;p83"/>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2959" name="Google Shape;2959;p83"/>
          <p:cNvSpPr/>
          <p:nvPr/>
        </p:nvSpPr>
        <p:spPr>
          <a:xfrm>
            <a:off x="4253850" y="4342900"/>
            <a:ext cx="34956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sp>
        <p:nvSpPr>
          <p:cNvPr id="2960" name="Google Shape;2960;p83"/>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2961" name="Google Shape;2961;p83"/>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2962" name="Google Shape;2962;p83"/>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2963" name="Google Shape;2963;p83"/>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64" name="Google Shape;2964;p83"/>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65" name="Google Shape;2965;p83"/>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66" name="Google Shape;2966;p83"/>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67" name="Google Shape;2967;p83"/>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68" name="Google Shape;2968;p83"/>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69" name="Google Shape;2969;p83"/>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70" name="Google Shape;2970;p83"/>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71" name="Google Shape;2971;p83"/>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72" name="Google Shape;2972;p83"/>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73" name="Google Shape;2973;p83"/>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2974" name="Google Shape;2974;p83"/>
          <p:cNvCxnSpPr/>
          <p:nvPr/>
        </p:nvCxnSpPr>
        <p:spPr>
          <a:xfrm rot="5400000">
            <a:off x="7522800" y="4510633"/>
            <a:ext cx="453000" cy="0"/>
          </a:xfrm>
          <a:prstGeom prst="straightConnector1">
            <a:avLst/>
          </a:prstGeom>
          <a:noFill/>
          <a:ln cap="flat" cmpd="sng" w="9525">
            <a:solidFill>
              <a:schemeClr val="dk2"/>
            </a:solidFill>
            <a:prstDash val="solid"/>
            <a:round/>
            <a:headEnd len="med" w="med" type="none"/>
            <a:tailEnd len="med" w="med" type="none"/>
          </a:ln>
        </p:spPr>
      </p:cxnSp>
      <p:sp>
        <p:nvSpPr>
          <p:cNvPr id="2975" name="Google Shape;2975;p83"/>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2976" name="Google Shape;2976;p83"/>
          <p:cNvSpPr/>
          <p:nvPr/>
        </p:nvSpPr>
        <p:spPr>
          <a:xfrm>
            <a:off x="6541052" y="4932470"/>
            <a:ext cx="137100" cy="1476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2977" name="Google Shape;2977;p83"/>
          <p:cNvSpPr txBox="1"/>
          <p:nvPr/>
        </p:nvSpPr>
        <p:spPr>
          <a:xfrm>
            <a:off x="6486012" y="4839971"/>
            <a:ext cx="2367600" cy="338700"/>
          </a:xfrm>
          <a:prstGeom prst="rect">
            <a:avLst/>
          </a:prstGeom>
          <a:noFill/>
          <a:ln>
            <a:noFill/>
          </a:ln>
        </p:spPr>
        <p:txBody>
          <a:bodyPr anchorCtr="0" anchor="t" bIns="91425" lIns="91425" spcFirstLastPara="1" rIns="91425" wrap="square" tIns="91425">
            <a:spAutoFit/>
          </a:bodyPr>
          <a:lstStyle/>
          <a:p>
            <a:pPr indent="0" lvl="0" marL="142875" rtl="0" algn="l">
              <a:spcBef>
                <a:spcPts val="0"/>
              </a:spcBef>
              <a:spcAft>
                <a:spcPts val="0"/>
              </a:spcAft>
              <a:buNone/>
            </a:pPr>
            <a:r>
              <a:rPr lang="en" sz="1000">
                <a:solidFill>
                  <a:schemeClr val="dk2"/>
                </a:solidFill>
                <a:latin typeface="Open Sans"/>
                <a:ea typeface="Open Sans"/>
                <a:cs typeface="Open Sans"/>
                <a:sym typeface="Open Sans"/>
              </a:rPr>
              <a:t>Therapeutic valacyclovir</a:t>
            </a:r>
            <a:endParaRPr sz="1000">
              <a:solidFill>
                <a:schemeClr val="dk2"/>
              </a:solidFill>
              <a:latin typeface="Open Sans"/>
              <a:ea typeface="Open Sans"/>
              <a:cs typeface="Open Sans"/>
              <a:sym typeface="Open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1" name="Shape 2981"/>
        <p:cNvGrpSpPr/>
        <p:nvPr/>
      </p:nvGrpSpPr>
      <p:grpSpPr>
        <a:xfrm>
          <a:off x="0" y="0"/>
          <a:ext cx="0" cy="0"/>
          <a:chOff x="0" y="0"/>
          <a:chExt cx="0" cy="0"/>
        </a:xfrm>
      </p:grpSpPr>
      <p:sp>
        <p:nvSpPr>
          <p:cNvPr id="2982" name="Google Shape;2982;p8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 Week 15 </a:t>
            </a:r>
            <a:r>
              <a:rPr lang="en">
                <a:solidFill>
                  <a:srgbClr val="9FA6B2"/>
                </a:solidFill>
              </a:rPr>
              <a:t>(day 100)</a:t>
            </a:r>
            <a:endParaRPr>
              <a:solidFill>
                <a:srgbClr val="9FA6B2"/>
              </a:solidFill>
            </a:endParaRPr>
          </a:p>
        </p:txBody>
      </p:sp>
      <p:sp>
        <p:nvSpPr>
          <p:cNvPr id="2983" name="Google Shape;2983;p84"/>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Seen at </a:t>
            </a:r>
            <a:r>
              <a:rPr lang="en"/>
              <a:t>next available clinic appointment</a:t>
            </a:r>
            <a:endParaRPr/>
          </a:p>
          <a:p>
            <a:pPr indent="-311150" lvl="0" marL="457200" rtl="0" algn="l">
              <a:spcBef>
                <a:spcPts val="0"/>
              </a:spcBef>
              <a:spcAft>
                <a:spcPts val="0"/>
              </a:spcAft>
              <a:buSzPts val="1300"/>
              <a:buChar char="●"/>
            </a:pPr>
            <a:r>
              <a:rPr lang="en"/>
              <a:t>Lesions worsening</a:t>
            </a:r>
            <a:endParaRPr/>
          </a:p>
          <a:p>
            <a:pPr indent="-311150" lvl="0" marL="457200" rtl="0" algn="l">
              <a:spcBef>
                <a:spcPts val="0"/>
              </a:spcBef>
              <a:spcAft>
                <a:spcPts val="0"/>
              </a:spcAft>
              <a:buSzPts val="1300"/>
              <a:buChar char="●"/>
            </a:pPr>
            <a:r>
              <a:rPr lang="en"/>
              <a:t>Not eating</a:t>
            </a:r>
            <a:r>
              <a:rPr lang="en"/>
              <a:t> </a:t>
            </a:r>
            <a:endParaRPr/>
          </a:p>
        </p:txBody>
      </p:sp>
      <p:sp>
        <p:nvSpPr>
          <p:cNvPr id="2984" name="Google Shape;2984;p84"/>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2985" name="Google Shape;2985;p84"/>
          <p:cNvGrpSpPr/>
          <p:nvPr/>
        </p:nvGrpSpPr>
        <p:grpSpPr>
          <a:xfrm>
            <a:off x="6486012" y="4839971"/>
            <a:ext cx="2367600" cy="338700"/>
            <a:chOff x="6486012" y="4839971"/>
            <a:chExt cx="2367600" cy="338700"/>
          </a:xfrm>
        </p:grpSpPr>
        <p:sp>
          <p:nvSpPr>
            <p:cNvPr id="2986" name="Google Shape;2986;p84"/>
            <p:cNvSpPr txBox="1"/>
            <p:nvPr/>
          </p:nvSpPr>
          <p:spPr>
            <a:xfrm>
              <a:off x="6486012" y="4839971"/>
              <a:ext cx="2367600" cy="338700"/>
            </a:xfrm>
            <a:prstGeom prst="rect">
              <a:avLst/>
            </a:prstGeom>
            <a:noFill/>
            <a:ln>
              <a:noFill/>
            </a:ln>
          </p:spPr>
          <p:txBody>
            <a:bodyPr anchorCtr="0" anchor="t" bIns="91425" lIns="91425" spcFirstLastPara="1" rIns="91425" wrap="square" tIns="91425">
              <a:spAutoFit/>
            </a:bodyPr>
            <a:lstStyle/>
            <a:p>
              <a:pPr indent="0" lvl="0" marL="142875" rtl="0" algn="l">
                <a:spcBef>
                  <a:spcPts val="0"/>
                </a:spcBef>
                <a:spcAft>
                  <a:spcPts val="0"/>
                </a:spcAft>
                <a:buNone/>
              </a:pPr>
              <a:r>
                <a:rPr lang="en" sz="1000">
                  <a:solidFill>
                    <a:schemeClr val="dk2"/>
                  </a:solidFill>
                  <a:latin typeface="Open Sans"/>
                  <a:ea typeface="Open Sans"/>
                  <a:cs typeface="Open Sans"/>
                  <a:sym typeface="Open Sans"/>
                </a:rPr>
                <a:t>Therapeutic valacyclovir</a:t>
              </a:r>
              <a:endParaRPr sz="1000">
                <a:solidFill>
                  <a:schemeClr val="dk2"/>
                </a:solidFill>
                <a:latin typeface="Open Sans"/>
                <a:ea typeface="Open Sans"/>
                <a:cs typeface="Open Sans"/>
                <a:sym typeface="Open Sans"/>
              </a:endParaRPr>
            </a:p>
          </p:txBody>
        </p:sp>
        <p:sp>
          <p:nvSpPr>
            <p:cNvPr id="2987" name="Google Shape;2987;p84"/>
            <p:cNvSpPr/>
            <p:nvPr/>
          </p:nvSpPr>
          <p:spPr>
            <a:xfrm>
              <a:off x="6541052" y="4932470"/>
              <a:ext cx="137100" cy="1476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2988" name="Google Shape;2988;p84"/>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2989" name="Google Shape;2989;p84"/>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2990" name="Google Shape;2990;p84"/>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2991" name="Google Shape;2991;p84"/>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2992" name="Google Shape;2992;p84"/>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2993" name="Google Shape;2993;p84"/>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2994" name="Google Shape;2994;p84"/>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2995" name="Google Shape;2995;p84"/>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2996" name="Google Shape;2996;p84"/>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2997" name="Google Shape;2997;p84"/>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2998" name="Google Shape;2998;p84"/>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2999" name="Google Shape;2999;p84"/>
          <p:cNvSpPr txBox="1"/>
          <p:nvPr/>
        </p:nvSpPr>
        <p:spPr>
          <a:xfrm>
            <a:off x="7544400" y="4665527"/>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96</a:t>
            </a:r>
            <a:endParaRPr b="1" sz="1000">
              <a:solidFill>
                <a:schemeClr val="dk2"/>
              </a:solidFill>
              <a:latin typeface="Open Sans"/>
              <a:ea typeface="Open Sans"/>
              <a:cs typeface="Open Sans"/>
              <a:sym typeface="Open Sans"/>
            </a:endParaRPr>
          </a:p>
        </p:txBody>
      </p:sp>
      <p:sp>
        <p:nvSpPr>
          <p:cNvPr id="3000" name="Google Shape;3000;p84"/>
          <p:cNvSpPr txBox="1"/>
          <p:nvPr/>
        </p:nvSpPr>
        <p:spPr>
          <a:xfrm>
            <a:off x="7847850" y="4665950"/>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100</a:t>
            </a:r>
            <a:endParaRPr b="1" sz="1000">
              <a:solidFill>
                <a:schemeClr val="dk2"/>
              </a:solidFill>
              <a:latin typeface="Open Sans"/>
              <a:ea typeface="Open Sans"/>
              <a:cs typeface="Open Sans"/>
              <a:sym typeface="Open Sans"/>
            </a:endParaRPr>
          </a:p>
        </p:txBody>
      </p:sp>
      <p:sp>
        <p:nvSpPr>
          <p:cNvPr id="3001" name="Google Shape;3001;p84"/>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3002" name="Google Shape;3002;p84"/>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3" name="Google Shape;3003;p84"/>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3004" name="Google Shape;3004;p84"/>
          <p:cNvSpPr/>
          <p:nvPr/>
        </p:nvSpPr>
        <p:spPr>
          <a:xfrm>
            <a:off x="5523656" y="4531881"/>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5" name="Google Shape;3005;p84"/>
          <p:cNvSpPr/>
          <p:nvPr/>
        </p:nvSpPr>
        <p:spPr>
          <a:xfrm>
            <a:off x="6585900" y="4531881"/>
            <a:ext cx="629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6" name="Google Shape;3006;p84"/>
          <p:cNvSpPr/>
          <p:nvPr/>
        </p:nvSpPr>
        <p:spPr>
          <a:xfrm>
            <a:off x="7212903" y="4531881"/>
            <a:ext cx="479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7" name="Google Shape;3007;p84"/>
          <p:cNvSpPr/>
          <p:nvPr/>
        </p:nvSpPr>
        <p:spPr>
          <a:xfrm>
            <a:off x="7692600" y="4531875"/>
            <a:ext cx="35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8" name="Google Shape;3008;p84"/>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09" name="Google Shape;3009;p84"/>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3010" name="Google Shape;3010;p84"/>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11" name="Google Shape;3011;p84"/>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3012" name="Google Shape;3012;p84"/>
          <p:cNvSpPr/>
          <p:nvPr/>
        </p:nvSpPr>
        <p:spPr>
          <a:xfrm>
            <a:off x="4253850" y="4342900"/>
            <a:ext cx="37956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sp>
        <p:nvSpPr>
          <p:cNvPr id="3013" name="Google Shape;3013;p84"/>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3014" name="Google Shape;3014;p84"/>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3015" name="Google Shape;3015;p84"/>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3016" name="Google Shape;3016;p84"/>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17" name="Google Shape;3017;p84"/>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18" name="Google Shape;3018;p84"/>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19" name="Google Shape;3019;p84"/>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0" name="Google Shape;3020;p84"/>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1" name="Google Shape;3021;p84"/>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2" name="Google Shape;3022;p84"/>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3" name="Google Shape;3023;p84"/>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4" name="Google Shape;3024;p84"/>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5" name="Google Shape;3025;p84"/>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6" name="Google Shape;3026;p84"/>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7" name="Google Shape;3027;p84"/>
          <p:cNvCxnSpPr/>
          <p:nvPr/>
        </p:nvCxnSpPr>
        <p:spPr>
          <a:xfrm rot="5400000">
            <a:off x="7522800" y="4510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28" name="Google Shape;3028;p84"/>
          <p:cNvCxnSpPr/>
          <p:nvPr/>
        </p:nvCxnSpPr>
        <p:spPr>
          <a:xfrm rot="5400000">
            <a:off x="7822950" y="4511100"/>
            <a:ext cx="453000" cy="0"/>
          </a:xfrm>
          <a:prstGeom prst="straightConnector1">
            <a:avLst/>
          </a:prstGeom>
          <a:noFill/>
          <a:ln cap="flat" cmpd="sng" w="9525">
            <a:solidFill>
              <a:schemeClr val="dk2"/>
            </a:solidFill>
            <a:prstDash val="solid"/>
            <a:round/>
            <a:headEnd len="med" w="med" type="none"/>
            <a:tailEnd len="med" w="med" type="none"/>
          </a:ln>
        </p:spPr>
      </p:cxnSp>
      <p:sp>
        <p:nvSpPr>
          <p:cNvPr id="3029" name="Google Shape;3029;p84"/>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3" name="Shape 3033"/>
        <p:cNvGrpSpPr/>
        <p:nvPr/>
      </p:nvGrpSpPr>
      <p:grpSpPr>
        <a:xfrm>
          <a:off x="0" y="0"/>
          <a:ext cx="0" cy="0"/>
          <a:chOff x="0" y="0"/>
          <a:chExt cx="0" cy="0"/>
        </a:xfrm>
      </p:grpSpPr>
      <p:sp>
        <p:nvSpPr>
          <p:cNvPr id="3034" name="Google Shape;3034;p8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 Week 15 </a:t>
            </a:r>
            <a:r>
              <a:rPr lang="en">
                <a:solidFill>
                  <a:srgbClr val="9FA6B2"/>
                </a:solidFill>
              </a:rPr>
              <a:t>(day 100)</a:t>
            </a:r>
            <a:endParaRPr>
              <a:solidFill>
                <a:srgbClr val="9FA6B2"/>
              </a:solidFill>
            </a:endParaRPr>
          </a:p>
        </p:txBody>
      </p:sp>
      <p:sp>
        <p:nvSpPr>
          <p:cNvPr id="3035" name="Google Shape;3035;p85"/>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Seen at next available clinic appointment</a:t>
            </a:r>
            <a:endParaRPr/>
          </a:p>
          <a:p>
            <a:pPr indent="-311150" lvl="0" marL="457200" rtl="0" algn="l">
              <a:spcBef>
                <a:spcPts val="0"/>
              </a:spcBef>
              <a:spcAft>
                <a:spcPts val="0"/>
              </a:spcAft>
              <a:buSzPts val="1300"/>
              <a:buChar char="●"/>
            </a:pPr>
            <a:r>
              <a:rPr lang="en"/>
              <a:t>Lesions worsening</a:t>
            </a:r>
            <a:endParaRPr/>
          </a:p>
          <a:p>
            <a:pPr indent="-311150" lvl="0" marL="457200" rtl="0" algn="l">
              <a:spcBef>
                <a:spcPts val="0"/>
              </a:spcBef>
              <a:spcAft>
                <a:spcPts val="0"/>
              </a:spcAft>
              <a:buSzPts val="1300"/>
              <a:buChar char="●"/>
            </a:pPr>
            <a:r>
              <a:rPr lang="en"/>
              <a:t>Not eating </a:t>
            </a:r>
            <a:endParaRPr/>
          </a:p>
        </p:txBody>
      </p:sp>
      <p:sp>
        <p:nvSpPr>
          <p:cNvPr id="3036" name="Google Shape;3036;p85"/>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3037" name="Google Shape;3037;p85"/>
          <p:cNvGrpSpPr/>
          <p:nvPr/>
        </p:nvGrpSpPr>
        <p:grpSpPr>
          <a:xfrm>
            <a:off x="6486012" y="4839971"/>
            <a:ext cx="2367600" cy="338700"/>
            <a:chOff x="6486012" y="4839971"/>
            <a:chExt cx="2367600" cy="338700"/>
          </a:xfrm>
        </p:grpSpPr>
        <p:sp>
          <p:nvSpPr>
            <p:cNvPr id="3038" name="Google Shape;3038;p85"/>
            <p:cNvSpPr txBox="1"/>
            <p:nvPr/>
          </p:nvSpPr>
          <p:spPr>
            <a:xfrm>
              <a:off x="6486012" y="4839971"/>
              <a:ext cx="2367600" cy="338700"/>
            </a:xfrm>
            <a:prstGeom prst="rect">
              <a:avLst/>
            </a:prstGeom>
            <a:noFill/>
            <a:ln>
              <a:noFill/>
            </a:ln>
          </p:spPr>
          <p:txBody>
            <a:bodyPr anchorCtr="0" anchor="t" bIns="91425" lIns="91425" spcFirstLastPara="1" rIns="91425" wrap="square" tIns="91425">
              <a:spAutoFit/>
            </a:bodyPr>
            <a:lstStyle/>
            <a:p>
              <a:pPr indent="0" lvl="0" marL="142875" rtl="0" algn="l">
                <a:spcBef>
                  <a:spcPts val="0"/>
                </a:spcBef>
                <a:spcAft>
                  <a:spcPts val="0"/>
                </a:spcAft>
                <a:buNone/>
              </a:pPr>
              <a:r>
                <a:rPr lang="en" sz="1000">
                  <a:solidFill>
                    <a:schemeClr val="dk2"/>
                  </a:solidFill>
                  <a:latin typeface="Open Sans"/>
                  <a:ea typeface="Open Sans"/>
                  <a:cs typeface="Open Sans"/>
                  <a:sym typeface="Open Sans"/>
                </a:rPr>
                <a:t>Therapeutic valacyclovir</a:t>
              </a:r>
              <a:endParaRPr sz="1000">
                <a:solidFill>
                  <a:schemeClr val="dk2"/>
                </a:solidFill>
                <a:latin typeface="Open Sans"/>
                <a:ea typeface="Open Sans"/>
                <a:cs typeface="Open Sans"/>
                <a:sym typeface="Open Sans"/>
              </a:endParaRPr>
            </a:p>
          </p:txBody>
        </p:sp>
        <p:sp>
          <p:nvSpPr>
            <p:cNvPr id="3039" name="Google Shape;3039;p85"/>
            <p:cNvSpPr/>
            <p:nvPr/>
          </p:nvSpPr>
          <p:spPr>
            <a:xfrm>
              <a:off x="6541052" y="4932470"/>
              <a:ext cx="137100" cy="1476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040" name="Google Shape;3040;p85"/>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3041" name="Google Shape;3041;p85"/>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3042" name="Google Shape;3042;p85"/>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3043" name="Google Shape;3043;p85"/>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3044" name="Google Shape;3044;p85"/>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3045" name="Google Shape;3045;p85"/>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3046" name="Google Shape;3046;p85"/>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3047" name="Google Shape;3047;p85"/>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3048" name="Google Shape;3048;p85"/>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3049" name="Google Shape;3049;p85"/>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3050" name="Google Shape;3050;p85"/>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3051" name="Google Shape;3051;p85"/>
          <p:cNvSpPr txBox="1"/>
          <p:nvPr/>
        </p:nvSpPr>
        <p:spPr>
          <a:xfrm>
            <a:off x="7544400" y="4665527"/>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96</a:t>
            </a:r>
            <a:endParaRPr b="1" sz="1000">
              <a:solidFill>
                <a:schemeClr val="dk2"/>
              </a:solidFill>
              <a:latin typeface="Open Sans"/>
              <a:ea typeface="Open Sans"/>
              <a:cs typeface="Open Sans"/>
              <a:sym typeface="Open Sans"/>
            </a:endParaRPr>
          </a:p>
        </p:txBody>
      </p:sp>
      <p:sp>
        <p:nvSpPr>
          <p:cNvPr id="3052" name="Google Shape;3052;p85"/>
          <p:cNvSpPr txBox="1"/>
          <p:nvPr/>
        </p:nvSpPr>
        <p:spPr>
          <a:xfrm>
            <a:off x="7847850" y="4665950"/>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100</a:t>
            </a:r>
            <a:endParaRPr b="1" sz="1000">
              <a:solidFill>
                <a:schemeClr val="dk2"/>
              </a:solidFill>
              <a:latin typeface="Open Sans"/>
              <a:ea typeface="Open Sans"/>
              <a:cs typeface="Open Sans"/>
              <a:sym typeface="Open Sans"/>
            </a:endParaRPr>
          </a:p>
        </p:txBody>
      </p:sp>
      <p:sp>
        <p:nvSpPr>
          <p:cNvPr id="3053" name="Google Shape;3053;p85"/>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3054" name="Google Shape;3054;p85"/>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55" name="Google Shape;3055;p85"/>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3056" name="Google Shape;3056;p85"/>
          <p:cNvSpPr/>
          <p:nvPr/>
        </p:nvSpPr>
        <p:spPr>
          <a:xfrm>
            <a:off x="5523656" y="4531881"/>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57" name="Google Shape;3057;p85"/>
          <p:cNvSpPr/>
          <p:nvPr/>
        </p:nvSpPr>
        <p:spPr>
          <a:xfrm>
            <a:off x="6585900" y="4531881"/>
            <a:ext cx="629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58" name="Google Shape;3058;p85"/>
          <p:cNvSpPr/>
          <p:nvPr/>
        </p:nvSpPr>
        <p:spPr>
          <a:xfrm>
            <a:off x="7212903" y="4531881"/>
            <a:ext cx="479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59" name="Google Shape;3059;p85"/>
          <p:cNvSpPr/>
          <p:nvPr/>
        </p:nvSpPr>
        <p:spPr>
          <a:xfrm>
            <a:off x="7692600" y="4531875"/>
            <a:ext cx="35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60" name="Google Shape;3060;p85"/>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61" name="Google Shape;3061;p85"/>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3062" name="Google Shape;3062;p85"/>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063" name="Google Shape;3063;p85"/>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3064" name="Google Shape;3064;p85"/>
          <p:cNvSpPr/>
          <p:nvPr/>
        </p:nvSpPr>
        <p:spPr>
          <a:xfrm>
            <a:off x="4253850" y="4342900"/>
            <a:ext cx="37956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sp>
        <p:nvSpPr>
          <p:cNvPr id="3065" name="Google Shape;3065;p85"/>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3066" name="Google Shape;3066;p85"/>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3067" name="Google Shape;3067;p85"/>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3068" name="Google Shape;3068;p85"/>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69" name="Google Shape;3069;p85"/>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0" name="Google Shape;3070;p85"/>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1" name="Google Shape;3071;p85"/>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2" name="Google Shape;3072;p85"/>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3" name="Google Shape;3073;p85"/>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4" name="Google Shape;3074;p85"/>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5" name="Google Shape;3075;p85"/>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6" name="Google Shape;3076;p85"/>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7" name="Google Shape;3077;p85"/>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8" name="Google Shape;3078;p85"/>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79" name="Google Shape;3079;p85"/>
          <p:cNvCxnSpPr/>
          <p:nvPr/>
        </p:nvCxnSpPr>
        <p:spPr>
          <a:xfrm rot="5400000">
            <a:off x="7522800" y="4510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080" name="Google Shape;3080;p85"/>
          <p:cNvCxnSpPr/>
          <p:nvPr/>
        </p:nvCxnSpPr>
        <p:spPr>
          <a:xfrm rot="5400000">
            <a:off x="7822950" y="4511100"/>
            <a:ext cx="453000" cy="0"/>
          </a:xfrm>
          <a:prstGeom prst="straightConnector1">
            <a:avLst/>
          </a:prstGeom>
          <a:noFill/>
          <a:ln cap="flat" cmpd="sng" w="9525">
            <a:solidFill>
              <a:schemeClr val="dk2"/>
            </a:solidFill>
            <a:prstDash val="solid"/>
            <a:round/>
            <a:headEnd len="med" w="med" type="none"/>
            <a:tailEnd len="med" w="med" type="none"/>
          </a:ln>
        </p:spPr>
      </p:cxnSp>
      <p:sp>
        <p:nvSpPr>
          <p:cNvPr id="3081" name="Google Shape;3081;p85"/>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pic>
        <p:nvPicPr>
          <p:cNvPr id="3082" name="Google Shape;3082;p85" title="W15_D100_lip.png"/>
          <p:cNvPicPr preferRelativeResize="0"/>
          <p:nvPr/>
        </p:nvPicPr>
        <p:blipFill>
          <a:blip r:embed="rId3">
            <a:alphaModFix/>
          </a:blip>
          <a:stretch>
            <a:fillRect/>
          </a:stretch>
        </p:blipFill>
        <p:spPr>
          <a:xfrm>
            <a:off x="4926938" y="968471"/>
            <a:ext cx="3207625" cy="268571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6" name="Shape 3086"/>
        <p:cNvGrpSpPr/>
        <p:nvPr/>
      </p:nvGrpSpPr>
      <p:grpSpPr>
        <a:xfrm>
          <a:off x="0" y="0"/>
          <a:ext cx="0" cy="0"/>
          <a:chOff x="0" y="0"/>
          <a:chExt cx="0" cy="0"/>
        </a:xfrm>
      </p:grpSpPr>
      <p:sp>
        <p:nvSpPr>
          <p:cNvPr id="3087" name="Google Shape;3087;p8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 Week 15 </a:t>
            </a:r>
            <a:r>
              <a:rPr lang="en">
                <a:solidFill>
                  <a:srgbClr val="9FA6B2"/>
                </a:solidFill>
              </a:rPr>
              <a:t>(day 100)</a:t>
            </a:r>
            <a:endParaRPr>
              <a:solidFill>
                <a:srgbClr val="9FA6B2"/>
              </a:solidFill>
            </a:endParaRPr>
          </a:p>
        </p:txBody>
      </p:sp>
      <p:sp>
        <p:nvSpPr>
          <p:cNvPr id="3088" name="Google Shape;3088;p86"/>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Seen at next available clinic appointment</a:t>
            </a:r>
            <a:endParaRPr/>
          </a:p>
          <a:p>
            <a:pPr indent="-311150" lvl="0" marL="457200" rtl="0" algn="l">
              <a:spcBef>
                <a:spcPts val="0"/>
              </a:spcBef>
              <a:spcAft>
                <a:spcPts val="0"/>
              </a:spcAft>
              <a:buSzPts val="1300"/>
              <a:buChar char="●"/>
            </a:pPr>
            <a:r>
              <a:rPr lang="en"/>
              <a:t>Lesions worsening</a:t>
            </a:r>
            <a:endParaRPr/>
          </a:p>
          <a:p>
            <a:pPr indent="-311150" lvl="0" marL="457200" rtl="0" algn="l">
              <a:spcBef>
                <a:spcPts val="0"/>
              </a:spcBef>
              <a:spcAft>
                <a:spcPts val="0"/>
              </a:spcAft>
              <a:buSzPts val="1300"/>
              <a:buChar char="●"/>
            </a:pPr>
            <a:r>
              <a:rPr lang="en"/>
              <a:t>Not eating </a:t>
            </a:r>
            <a:endParaRPr/>
          </a:p>
        </p:txBody>
      </p:sp>
      <p:sp>
        <p:nvSpPr>
          <p:cNvPr id="3089" name="Google Shape;3089;p86"/>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3090" name="Google Shape;3090;p86"/>
          <p:cNvGrpSpPr/>
          <p:nvPr/>
        </p:nvGrpSpPr>
        <p:grpSpPr>
          <a:xfrm>
            <a:off x="6486012" y="4839971"/>
            <a:ext cx="2367600" cy="338700"/>
            <a:chOff x="6486012" y="4839971"/>
            <a:chExt cx="2367600" cy="338700"/>
          </a:xfrm>
        </p:grpSpPr>
        <p:sp>
          <p:nvSpPr>
            <p:cNvPr id="3091" name="Google Shape;3091;p86"/>
            <p:cNvSpPr txBox="1"/>
            <p:nvPr/>
          </p:nvSpPr>
          <p:spPr>
            <a:xfrm>
              <a:off x="6486012" y="4839971"/>
              <a:ext cx="2367600" cy="338700"/>
            </a:xfrm>
            <a:prstGeom prst="rect">
              <a:avLst/>
            </a:prstGeom>
            <a:noFill/>
            <a:ln>
              <a:noFill/>
            </a:ln>
          </p:spPr>
          <p:txBody>
            <a:bodyPr anchorCtr="0" anchor="t" bIns="91425" lIns="91425" spcFirstLastPara="1" rIns="91425" wrap="square" tIns="91425">
              <a:spAutoFit/>
            </a:bodyPr>
            <a:lstStyle/>
            <a:p>
              <a:pPr indent="0" lvl="0" marL="142875" rtl="0" algn="l">
                <a:spcBef>
                  <a:spcPts val="0"/>
                </a:spcBef>
                <a:spcAft>
                  <a:spcPts val="0"/>
                </a:spcAft>
                <a:buNone/>
              </a:pPr>
              <a:r>
                <a:rPr lang="en" sz="1000">
                  <a:solidFill>
                    <a:schemeClr val="dk2"/>
                  </a:solidFill>
                  <a:latin typeface="Open Sans"/>
                  <a:ea typeface="Open Sans"/>
                  <a:cs typeface="Open Sans"/>
                  <a:sym typeface="Open Sans"/>
                </a:rPr>
                <a:t>Therapeutic valacyclovir</a:t>
              </a:r>
              <a:endParaRPr sz="1000">
                <a:solidFill>
                  <a:schemeClr val="dk2"/>
                </a:solidFill>
                <a:latin typeface="Open Sans"/>
                <a:ea typeface="Open Sans"/>
                <a:cs typeface="Open Sans"/>
                <a:sym typeface="Open Sans"/>
              </a:endParaRPr>
            </a:p>
          </p:txBody>
        </p:sp>
        <p:sp>
          <p:nvSpPr>
            <p:cNvPr id="3092" name="Google Shape;3092;p86"/>
            <p:cNvSpPr/>
            <p:nvPr/>
          </p:nvSpPr>
          <p:spPr>
            <a:xfrm>
              <a:off x="6541052" y="4932470"/>
              <a:ext cx="137100" cy="1476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093" name="Google Shape;3093;p86"/>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3094" name="Google Shape;3094;p86"/>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3095" name="Google Shape;3095;p86"/>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3096" name="Google Shape;3096;p86"/>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3097" name="Google Shape;3097;p86"/>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3098" name="Google Shape;3098;p86"/>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3099" name="Google Shape;3099;p86"/>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3100" name="Google Shape;3100;p86"/>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3101" name="Google Shape;3101;p86"/>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3102" name="Google Shape;3102;p86"/>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3103" name="Google Shape;3103;p86"/>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3104" name="Google Shape;3104;p86"/>
          <p:cNvSpPr txBox="1"/>
          <p:nvPr/>
        </p:nvSpPr>
        <p:spPr>
          <a:xfrm>
            <a:off x="7544400" y="4665527"/>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96</a:t>
            </a:r>
            <a:endParaRPr b="1" sz="1000">
              <a:solidFill>
                <a:schemeClr val="dk2"/>
              </a:solidFill>
              <a:latin typeface="Open Sans"/>
              <a:ea typeface="Open Sans"/>
              <a:cs typeface="Open Sans"/>
              <a:sym typeface="Open Sans"/>
            </a:endParaRPr>
          </a:p>
        </p:txBody>
      </p:sp>
      <p:sp>
        <p:nvSpPr>
          <p:cNvPr id="3105" name="Google Shape;3105;p86"/>
          <p:cNvSpPr txBox="1"/>
          <p:nvPr/>
        </p:nvSpPr>
        <p:spPr>
          <a:xfrm>
            <a:off x="7847850" y="4665950"/>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100</a:t>
            </a:r>
            <a:endParaRPr b="1" sz="1000">
              <a:solidFill>
                <a:schemeClr val="dk2"/>
              </a:solidFill>
              <a:latin typeface="Open Sans"/>
              <a:ea typeface="Open Sans"/>
              <a:cs typeface="Open Sans"/>
              <a:sym typeface="Open Sans"/>
            </a:endParaRPr>
          </a:p>
        </p:txBody>
      </p:sp>
      <p:sp>
        <p:nvSpPr>
          <p:cNvPr id="3106" name="Google Shape;3106;p86"/>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3107" name="Google Shape;3107;p86"/>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08" name="Google Shape;3108;p86"/>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3109" name="Google Shape;3109;p86"/>
          <p:cNvSpPr/>
          <p:nvPr/>
        </p:nvSpPr>
        <p:spPr>
          <a:xfrm>
            <a:off x="5523656" y="4531881"/>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10" name="Google Shape;3110;p86"/>
          <p:cNvSpPr/>
          <p:nvPr/>
        </p:nvSpPr>
        <p:spPr>
          <a:xfrm>
            <a:off x="6585900" y="4531881"/>
            <a:ext cx="629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11" name="Google Shape;3111;p86"/>
          <p:cNvSpPr/>
          <p:nvPr/>
        </p:nvSpPr>
        <p:spPr>
          <a:xfrm>
            <a:off x="7212903" y="4531881"/>
            <a:ext cx="479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12" name="Google Shape;3112;p86"/>
          <p:cNvSpPr/>
          <p:nvPr/>
        </p:nvSpPr>
        <p:spPr>
          <a:xfrm>
            <a:off x="7692600" y="4531875"/>
            <a:ext cx="35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13" name="Google Shape;3113;p86"/>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14" name="Google Shape;3114;p86"/>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3115" name="Google Shape;3115;p86"/>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16" name="Google Shape;3116;p86"/>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3117" name="Google Shape;3117;p86"/>
          <p:cNvSpPr/>
          <p:nvPr/>
        </p:nvSpPr>
        <p:spPr>
          <a:xfrm>
            <a:off x="4253850" y="4342900"/>
            <a:ext cx="37956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sp>
        <p:nvSpPr>
          <p:cNvPr id="3118" name="Google Shape;3118;p86"/>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3119" name="Google Shape;3119;p86"/>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3120" name="Google Shape;3120;p86"/>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3121" name="Google Shape;3121;p86"/>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2" name="Google Shape;3122;p86"/>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3" name="Google Shape;3123;p86"/>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4" name="Google Shape;3124;p86"/>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5" name="Google Shape;3125;p86"/>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6" name="Google Shape;3126;p86"/>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7" name="Google Shape;3127;p86"/>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8" name="Google Shape;3128;p86"/>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29" name="Google Shape;3129;p86"/>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30" name="Google Shape;3130;p86"/>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31" name="Google Shape;3131;p86"/>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32" name="Google Shape;3132;p86"/>
          <p:cNvCxnSpPr/>
          <p:nvPr/>
        </p:nvCxnSpPr>
        <p:spPr>
          <a:xfrm rot="5400000">
            <a:off x="7522800" y="4510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33" name="Google Shape;3133;p86"/>
          <p:cNvCxnSpPr/>
          <p:nvPr/>
        </p:nvCxnSpPr>
        <p:spPr>
          <a:xfrm rot="5400000">
            <a:off x="7822950" y="4511100"/>
            <a:ext cx="453000" cy="0"/>
          </a:xfrm>
          <a:prstGeom prst="straightConnector1">
            <a:avLst/>
          </a:prstGeom>
          <a:noFill/>
          <a:ln cap="flat" cmpd="sng" w="9525">
            <a:solidFill>
              <a:schemeClr val="dk2"/>
            </a:solidFill>
            <a:prstDash val="solid"/>
            <a:round/>
            <a:headEnd len="med" w="med" type="none"/>
            <a:tailEnd len="med" w="med" type="none"/>
          </a:ln>
        </p:spPr>
      </p:cxnSp>
      <p:sp>
        <p:nvSpPr>
          <p:cNvPr id="3134" name="Google Shape;3134;p86"/>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pic>
        <p:nvPicPr>
          <p:cNvPr id="3135" name="Google Shape;3135;p86" title="W15_D100_EARLOBE.png"/>
          <p:cNvPicPr preferRelativeResize="0"/>
          <p:nvPr/>
        </p:nvPicPr>
        <p:blipFill>
          <a:blip r:embed="rId3">
            <a:alphaModFix/>
          </a:blip>
          <a:stretch>
            <a:fillRect/>
          </a:stretch>
        </p:blipFill>
        <p:spPr>
          <a:xfrm>
            <a:off x="4789262" y="632853"/>
            <a:ext cx="3190074" cy="3151947"/>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9" name="Shape 3139"/>
        <p:cNvGrpSpPr/>
        <p:nvPr/>
      </p:nvGrpSpPr>
      <p:grpSpPr>
        <a:xfrm>
          <a:off x="0" y="0"/>
          <a:ext cx="0" cy="0"/>
          <a:chOff x="0" y="0"/>
          <a:chExt cx="0" cy="0"/>
        </a:xfrm>
      </p:grpSpPr>
      <p:sp>
        <p:nvSpPr>
          <p:cNvPr id="3140" name="Google Shape;3140;p8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 Week 15 </a:t>
            </a:r>
            <a:r>
              <a:rPr lang="en">
                <a:solidFill>
                  <a:srgbClr val="9FA6B2"/>
                </a:solidFill>
              </a:rPr>
              <a:t>(day 100)</a:t>
            </a:r>
            <a:endParaRPr>
              <a:solidFill>
                <a:srgbClr val="9FA6B2"/>
              </a:solidFill>
            </a:endParaRPr>
          </a:p>
        </p:txBody>
      </p:sp>
      <p:sp>
        <p:nvSpPr>
          <p:cNvPr id="3141" name="Google Shape;3141;p87"/>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Seen at next available clinic appointment</a:t>
            </a:r>
            <a:endParaRPr/>
          </a:p>
          <a:p>
            <a:pPr indent="-311150" lvl="0" marL="457200" rtl="0" algn="l">
              <a:spcBef>
                <a:spcPts val="0"/>
              </a:spcBef>
              <a:spcAft>
                <a:spcPts val="0"/>
              </a:spcAft>
              <a:buSzPts val="1300"/>
              <a:buChar char="●"/>
            </a:pPr>
            <a:r>
              <a:rPr lang="en"/>
              <a:t>Lesions worsening</a:t>
            </a:r>
            <a:endParaRPr/>
          </a:p>
          <a:p>
            <a:pPr indent="-311150" lvl="0" marL="457200" rtl="0" algn="l">
              <a:spcBef>
                <a:spcPts val="0"/>
              </a:spcBef>
              <a:spcAft>
                <a:spcPts val="0"/>
              </a:spcAft>
              <a:buSzPts val="1300"/>
              <a:buChar char="●"/>
            </a:pPr>
            <a:r>
              <a:rPr lang="en"/>
              <a:t>Not eating </a:t>
            </a:r>
            <a:endParaRPr/>
          </a:p>
          <a:p>
            <a:pPr indent="-311150" lvl="0" marL="457200" rtl="0" algn="l">
              <a:spcBef>
                <a:spcPts val="0"/>
              </a:spcBef>
              <a:spcAft>
                <a:spcPts val="0"/>
              </a:spcAft>
              <a:buSzPts val="1300"/>
              <a:buChar char="●"/>
            </a:pPr>
            <a:r>
              <a:rPr lang="en"/>
              <a:t>Still having thrush</a:t>
            </a:r>
            <a:endParaRPr/>
          </a:p>
        </p:txBody>
      </p:sp>
      <p:sp>
        <p:nvSpPr>
          <p:cNvPr id="3142" name="Google Shape;3142;p87"/>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3143" name="Google Shape;3143;p87"/>
          <p:cNvGrpSpPr/>
          <p:nvPr/>
        </p:nvGrpSpPr>
        <p:grpSpPr>
          <a:xfrm>
            <a:off x="6486012" y="4839971"/>
            <a:ext cx="2367600" cy="338700"/>
            <a:chOff x="6486012" y="4839971"/>
            <a:chExt cx="2367600" cy="338700"/>
          </a:xfrm>
        </p:grpSpPr>
        <p:sp>
          <p:nvSpPr>
            <p:cNvPr id="3144" name="Google Shape;3144;p87"/>
            <p:cNvSpPr txBox="1"/>
            <p:nvPr/>
          </p:nvSpPr>
          <p:spPr>
            <a:xfrm>
              <a:off x="6486012" y="4839971"/>
              <a:ext cx="2367600" cy="338700"/>
            </a:xfrm>
            <a:prstGeom prst="rect">
              <a:avLst/>
            </a:prstGeom>
            <a:noFill/>
            <a:ln>
              <a:noFill/>
            </a:ln>
          </p:spPr>
          <p:txBody>
            <a:bodyPr anchorCtr="0" anchor="t" bIns="91425" lIns="91425" spcFirstLastPara="1" rIns="91425" wrap="square" tIns="91425">
              <a:spAutoFit/>
            </a:bodyPr>
            <a:lstStyle/>
            <a:p>
              <a:pPr indent="0" lvl="0" marL="142875" rtl="0" algn="l">
                <a:spcBef>
                  <a:spcPts val="0"/>
                </a:spcBef>
                <a:spcAft>
                  <a:spcPts val="0"/>
                </a:spcAft>
                <a:buNone/>
              </a:pPr>
              <a:r>
                <a:rPr lang="en" sz="1000">
                  <a:solidFill>
                    <a:schemeClr val="dk2"/>
                  </a:solidFill>
                  <a:latin typeface="Open Sans"/>
                  <a:ea typeface="Open Sans"/>
                  <a:cs typeface="Open Sans"/>
                  <a:sym typeface="Open Sans"/>
                </a:rPr>
                <a:t>Therapeutic valacyclovir</a:t>
              </a:r>
              <a:endParaRPr sz="1000">
                <a:solidFill>
                  <a:schemeClr val="dk2"/>
                </a:solidFill>
                <a:latin typeface="Open Sans"/>
                <a:ea typeface="Open Sans"/>
                <a:cs typeface="Open Sans"/>
                <a:sym typeface="Open Sans"/>
              </a:endParaRPr>
            </a:p>
          </p:txBody>
        </p:sp>
        <p:sp>
          <p:nvSpPr>
            <p:cNvPr id="3145" name="Google Shape;3145;p87"/>
            <p:cNvSpPr/>
            <p:nvPr/>
          </p:nvSpPr>
          <p:spPr>
            <a:xfrm>
              <a:off x="6541052" y="4932470"/>
              <a:ext cx="137100" cy="1476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146" name="Google Shape;3146;p87"/>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3147" name="Google Shape;3147;p87"/>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3148" name="Google Shape;3148;p87"/>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3149" name="Google Shape;3149;p87"/>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3150" name="Google Shape;3150;p87"/>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3151" name="Google Shape;3151;p87"/>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3152" name="Google Shape;3152;p87"/>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3153" name="Google Shape;3153;p87"/>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3154" name="Google Shape;3154;p87"/>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3155" name="Google Shape;3155;p87"/>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3156" name="Google Shape;3156;p87"/>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3157" name="Google Shape;3157;p87"/>
          <p:cNvSpPr txBox="1"/>
          <p:nvPr/>
        </p:nvSpPr>
        <p:spPr>
          <a:xfrm>
            <a:off x="7544400" y="4665527"/>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96</a:t>
            </a:r>
            <a:endParaRPr b="1" sz="1000">
              <a:solidFill>
                <a:schemeClr val="dk2"/>
              </a:solidFill>
              <a:latin typeface="Open Sans"/>
              <a:ea typeface="Open Sans"/>
              <a:cs typeface="Open Sans"/>
              <a:sym typeface="Open Sans"/>
            </a:endParaRPr>
          </a:p>
        </p:txBody>
      </p:sp>
      <p:sp>
        <p:nvSpPr>
          <p:cNvPr id="3158" name="Google Shape;3158;p87"/>
          <p:cNvSpPr txBox="1"/>
          <p:nvPr/>
        </p:nvSpPr>
        <p:spPr>
          <a:xfrm>
            <a:off x="7847850" y="4665950"/>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100</a:t>
            </a:r>
            <a:endParaRPr b="1" sz="1000">
              <a:solidFill>
                <a:schemeClr val="dk2"/>
              </a:solidFill>
              <a:latin typeface="Open Sans"/>
              <a:ea typeface="Open Sans"/>
              <a:cs typeface="Open Sans"/>
              <a:sym typeface="Open Sans"/>
            </a:endParaRPr>
          </a:p>
        </p:txBody>
      </p:sp>
      <p:sp>
        <p:nvSpPr>
          <p:cNvPr id="3159" name="Google Shape;3159;p87"/>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3160" name="Google Shape;3160;p87"/>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1" name="Google Shape;3161;p87"/>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3162" name="Google Shape;3162;p87"/>
          <p:cNvSpPr/>
          <p:nvPr/>
        </p:nvSpPr>
        <p:spPr>
          <a:xfrm>
            <a:off x="5523656" y="4531881"/>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3" name="Google Shape;3163;p87"/>
          <p:cNvSpPr/>
          <p:nvPr/>
        </p:nvSpPr>
        <p:spPr>
          <a:xfrm>
            <a:off x="6585900" y="4531881"/>
            <a:ext cx="629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4" name="Google Shape;3164;p87"/>
          <p:cNvSpPr/>
          <p:nvPr/>
        </p:nvSpPr>
        <p:spPr>
          <a:xfrm>
            <a:off x="7212903" y="4531881"/>
            <a:ext cx="479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5" name="Google Shape;3165;p87"/>
          <p:cNvSpPr/>
          <p:nvPr/>
        </p:nvSpPr>
        <p:spPr>
          <a:xfrm>
            <a:off x="7692600" y="4531875"/>
            <a:ext cx="35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6" name="Google Shape;3166;p87"/>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7" name="Google Shape;3167;p87"/>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3168" name="Google Shape;3168;p87"/>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169" name="Google Shape;3169;p87"/>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3170" name="Google Shape;3170;p87"/>
          <p:cNvSpPr/>
          <p:nvPr/>
        </p:nvSpPr>
        <p:spPr>
          <a:xfrm>
            <a:off x="4253850" y="4342900"/>
            <a:ext cx="37956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sp>
        <p:nvSpPr>
          <p:cNvPr id="3171" name="Google Shape;3171;p87"/>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3172" name="Google Shape;3172;p87"/>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3173" name="Google Shape;3173;p87"/>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3174" name="Google Shape;3174;p87"/>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75" name="Google Shape;3175;p87"/>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76" name="Google Shape;3176;p87"/>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77" name="Google Shape;3177;p87"/>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78" name="Google Shape;3178;p87"/>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79" name="Google Shape;3179;p87"/>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0" name="Google Shape;3180;p87"/>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1" name="Google Shape;3181;p87"/>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2" name="Google Shape;3182;p87"/>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3" name="Google Shape;3183;p87"/>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4" name="Google Shape;3184;p87"/>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5" name="Google Shape;3185;p87"/>
          <p:cNvCxnSpPr/>
          <p:nvPr/>
        </p:nvCxnSpPr>
        <p:spPr>
          <a:xfrm rot="5400000">
            <a:off x="7522800" y="4510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186" name="Google Shape;3186;p87"/>
          <p:cNvCxnSpPr/>
          <p:nvPr/>
        </p:nvCxnSpPr>
        <p:spPr>
          <a:xfrm rot="5400000">
            <a:off x="7822950" y="4511100"/>
            <a:ext cx="453000" cy="0"/>
          </a:xfrm>
          <a:prstGeom prst="straightConnector1">
            <a:avLst/>
          </a:prstGeom>
          <a:noFill/>
          <a:ln cap="flat" cmpd="sng" w="9525">
            <a:solidFill>
              <a:schemeClr val="dk2"/>
            </a:solidFill>
            <a:prstDash val="solid"/>
            <a:round/>
            <a:headEnd len="med" w="med" type="none"/>
            <a:tailEnd len="med" w="med" type="none"/>
          </a:ln>
        </p:spPr>
      </p:cxnSp>
      <p:sp>
        <p:nvSpPr>
          <p:cNvPr id="3187" name="Google Shape;3187;p87"/>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pic>
        <p:nvPicPr>
          <p:cNvPr id="3188" name="Google Shape;3188;p87" title="W15_D100_lip.png"/>
          <p:cNvPicPr preferRelativeResize="0"/>
          <p:nvPr/>
        </p:nvPicPr>
        <p:blipFill>
          <a:blip r:embed="rId3">
            <a:alphaModFix/>
          </a:blip>
          <a:stretch>
            <a:fillRect/>
          </a:stretch>
        </p:blipFill>
        <p:spPr>
          <a:xfrm>
            <a:off x="4926938" y="968471"/>
            <a:ext cx="3207625" cy="268571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2" name="Shape 3192"/>
        <p:cNvGrpSpPr/>
        <p:nvPr/>
      </p:nvGrpSpPr>
      <p:grpSpPr>
        <a:xfrm>
          <a:off x="0" y="0"/>
          <a:ext cx="0" cy="0"/>
          <a:chOff x="0" y="0"/>
          <a:chExt cx="0" cy="0"/>
        </a:xfrm>
      </p:grpSpPr>
      <p:grpSp>
        <p:nvGrpSpPr>
          <p:cNvPr id="3193" name="Google Shape;3193;p88"/>
          <p:cNvGrpSpPr/>
          <p:nvPr/>
        </p:nvGrpSpPr>
        <p:grpSpPr>
          <a:xfrm>
            <a:off x="1332141" y="1387400"/>
            <a:ext cx="7083713" cy="2734950"/>
            <a:chOff x="1332141" y="1387400"/>
            <a:chExt cx="7083713" cy="2734950"/>
          </a:xfrm>
        </p:grpSpPr>
        <p:cxnSp>
          <p:nvCxnSpPr>
            <p:cNvPr id="3194" name="Google Shape;3194;p88"/>
            <p:cNvCxnSpPr/>
            <p:nvPr/>
          </p:nvCxnSpPr>
          <p:spPr>
            <a:xfrm flipH="1" rot="-5400000">
              <a:off x="1376400" y="1400300"/>
              <a:ext cx="1217100" cy="11913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195" name="Google Shape;3195;p88"/>
            <p:cNvCxnSpPr>
              <a:endCxn id="3196" idx="2"/>
            </p:cNvCxnSpPr>
            <p:nvPr/>
          </p:nvCxnSpPr>
          <p:spPr>
            <a:xfrm rot="10800000">
              <a:off x="6400926" y="3403604"/>
              <a:ext cx="0" cy="603600"/>
            </a:xfrm>
            <a:prstGeom prst="straightConnector1">
              <a:avLst/>
            </a:prstGeom>
            <a:noFill/>
            <a:ln cap="flat" cmpd="sng" w="28575">
              <a:solidFill>
                <a:srgbClr val="9FA6B2"/>
              </a:solidFill>
              <a:prstDash val="solid"/>
              <a:round/>
              <a:headEnd len="med" w="med" type="none"/>
              <a:tailEnd len="med" w="med" type="stealth"/>
            </a:ln>
          </p:spPr>
        </p:cxnSp>
        <p:cxnSp>
          <p:nvCxnSpPr>
            <p:cNvPr id="3197" name="Google Shape;3197;p88"/>
            <p:cNvCxnSpPr/>
            <p:nvPr/>
          </p:nvCxnSpPr>
          <p:spPr>
            <a:xfrm rot="5400000">
              <a:off x="7272625" y="2172050"/>
              <a:ext cx="493200" cy="3459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198" name="Google Shape;3198;p88"/>
            <p:cNvCxnSpPr>
              <a:endCxn id="3199" idx="2"/>
            </p:cNvCxnSpPr>
            <p:nvPr/>
          </p:nvCxnSpPr>
          <p:spPr>
            <a:xfrm flipH="1" rot="5400000">
              <a:off x="7719554" y="3426050"/>
              <a:ext cx="717900" cy="6747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200" name="Google Shape;3200;p88"/>
            <p:cNvCxnSpPr>
              <a:stCxn id="3201" idx="2"/>
            </p:cNvCxnSpPr>
            <p:nvPr/>
          </p:nvCxnSpPr>
          <p:spPr>
            <a:xfrm flipH="1" rot="-5400000">
              <a:off x="4631000" y="1733825"/>
              <a:ext cx="853500" cy="8490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202" name="Google Shape;3202;p88"/>
            <p:cNvCxnSpPr>
              <a:stCxn id="3203" idx="0"/>
            </p:cNvCxnSpPr>
            <p:nvPr/>
          </p:nvCxnSpPr>
          <p:spPr>
            <a:xfrm rot="-5400000">
              <a:off x="3691325" y="3474350"/>
              <a:ext cx="463800" cy="194700"/>
            </a:xfrm>
            <a:prstGeom prst="bentConnector3">
              <a:avLst>
                <a:gd fmla="val 50000" name="adj1"/>
              </a:avLst>
            </a:prstGeom>
            <a:noFill/>
            <a:ln cap="flat" cmpd="sng" w="28575">
              <a:solidFill>
                <a:srgbClr val="9FA6B2"/>
              </a:solidFill>
              <a:prstDash val="solid"/>
              <a:round/>
              <a:headEnd len="med" w="med" type="none"/>
              <a:tailEnd len="med" w="med" type="stealth"/>
            </a:ln>
          </p:spPr>
        </p:cxnSp>
        <p:cxnSp>
          <p:nvCxnSpPr>
            <p:cNvPr id="3204" name="Google Shape;3204;p88"/>
            <p:cNvCxnSpPr>
              <a:stCxn id="3205" idx="0"/>
            </p:cNvCxnSpPr>
            <p:nvPr/>
          </p:nvCxnSpPr>
          <p:spPr>
            <a:xfrm rot="-5400000">
              <a:off x="1218441" y="3453375"/>
              <a:ext cx="340800" cy="113400"/>
            </a:xfrm>
            <a:prstGeom prst="bentConnector3">
              <a:avLst>
                <a:gd fmla="val 50000" name="adj1"/>
              </a:avLst>
            </a:prstGeom>
            <a:noFill/>
            <a:ln cap="flat" cmpd="sng" w="28575">
              <a:solidFill>
                <a:srgbClr val="9FA6B2"/>
              </a:solidFill>
              <a:prstDash val="solid"/>
              <a:round/>
              <a:headEnd len="med" w="med" type="none"/>
              <a:tailEnd len="med" w="med" type="stealth"/>
            </a:ln>
          </p:spPr>
        </p:cxnSp>
      </p:grpSp>
      <p:sp>
        <p:nvSpPr>
          <p:cNvPr id="3206" name="Google Shape;3206;p88"/>
          <p:cNvSpPr/>
          <p:nvPr/>
        </p:nvSpPr>
        <p:spPr>
          <a:xfrm>
            <a:off x="7741147" y="2931675"/>
            <a:ext cx="164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07" name="Google Shape;3207;p88"/>
          <p:cNvSpPr/>
          <p:nvPr/>
        </p:nvSpPr>
        <p:spPr>
          <a:xfrm>
            <a:off x="7741147" y="2742700"/>
            <a:ext cx="164400" cy="146700"/>
          </a:xfrm>
          <a:prstGeom prst="rect">
            <a:avLst/>
          </a:prstGeom>
          <a:gradFill>
            <a:gsLst>
              <a:gs pos="0">
                <a:schemeClr val="dk2"/>
              </a:gs>
              <a:gs pos="100000">
                <a:srgbClr val="7D7D7D">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08" name="Google Shape;3208;p88"/>
          <p:cNvSpPr/>
          <p:nvPr/>
        </p:nvSpPr>
        <p:spPr>
          <a:xfrm rot="10800000">
            <a:off x="998455" y="2931675"/>
            <a:ext cx="443700" cy="146700"/>
          </a:xfrm>
          <a:prstGeom prst="rect">
            <a:avLst/>
          </a:prstGeom>
          <a:gradFill>
            <a:gsLst>
              <a:gs pos="0">
                <a:srgbClr val="3B71CA"/>
              </a:gs>
              <a:gs pos="100000">
                <a:srgbClr val="3B71CA">
                  <a:alpha val="5098"/>
                </a:srgbClr>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09" name="Google Shape;3209;p88"/>
          <p:cNvSpPr txBox="1"/>
          <p:nvPr/>
        </p:nvSpPr>
        <p:spPr>
          <a:xfrm>
            <a:off x="1128346" y="3061944"/>
            <a:ext cx="614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39</a:t>
            </a:r>
            <a:endParaRPr b="1" sz="1000">
              <a:solidFill>
                <a:srgbClr val="9FA6B2"/>
              </a:solidFill>
              <a:latin typeface="Open Sans"/>
              <a:ea typeface="Open Sans"/>
              <a:cs typeface="Open Sans"/>
              <a:sym typeface="Open Sans"/>
            </a:endParaRPr>
          </a:p>
        </p:txBody>
      </p:sp>
      <p:sp>
        <p:nvSpPr>
          <p:cNvPr id="3210" name="Google Shape;3210;p88"/>
          <p:cNvSpPr txBox="1"/>
          <p:nvPr/>
        </p:nvSpPr>
        <p:spPr>
          <a:xfrm>
            <a:off x="2268112" y="3060675"/>
            <a:ext cx="614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50</a:t>
            </a:r>
            <a:endParaRPr b="1" sz="1000">
              <a:solidFill>
                <a:srgbClr val="9FA6B2"/>
              </a:solidFill>
              <a:latin typeface="Open Sans"/>
              <a:ea typeface="Open Sans"/>
              <a:cs typeface="Open Sans"/>
              <a:sym typeface="Open Sans"/>
            </a:endParaRPr>
          </a:p>
        </p:txBody>
      </p:sp>
      <p:sp>
        <p:nvSpPr>
          <p:cNvPr id="3211" name="Google Shape;3211;p88"/>
          <p:cNvSpPr txBox="1"/>
          <p:nvPr/>
        </p:nvSpPr>
        <p:spPr>
          <a:xfrm>
            <a:off x="3745897" y="3061098"/>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64</a:t>
            </a:r>
            <a:endParaRPr b="1" sz="1000">
              <a:solidFill>
                <a:srgbClr val="9FA6B2"/>
              </a:solidFill>
              <a:latin typeface="Open Sans"/>
              <a:ea typeface="Open Sans"/>
              <a:cs typeface="Open Sans"/>
              <a:sym typeface="Open Sans"/>
            </a:endParaRPr>
          </a:p>
        </p:txBody>
      </p:sp>
      <p:sp>
        <p:nvSpPr>
          <p:cNvPr id="3212" name="Google Shape;3212;p88"/>
          <p:cNvSpPr txBox="1"/>
          <p:nvPr/>
        </p:nvSpPr>
        <p:spPr>
          <a:xfrm>
            <a:off x="5199377" y="3064481"/>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78</a:t>
            </a:r>
            <a:endParaRPr b="1" sz="1000">
              <a:solidFill>
                <a:srgbClr val="9FA6B2"/>
              </a:solidFill>
              <a:latin typeface="Open Sans"/>
              <a:ea typeface="Open Sans"/>
              <a:cs typeface="Open Sans"/>
              <a:sym typeface="Open Sans"/>
            </a:endParaRPr>
          </a:p>
        </p:txBody>
      </p:sp>
      <p:sp>
        <p:nvSpPr>
          <p:cNvPr id="3196" name="Google Shape;3196;p88"/>
          <p:cNvSpPr txBox="1"/>
          <p:nvPr/>
        </p:nvSpPr>
        <p:spPr>
          <a:xfrm>
            <a:off x="6126426" y="3064904"/>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87</a:t>
            </a:r>
            <a:endParaRPr b="1" sz="1000">
              <a:solidFill>
                <a:srgbClr val="9FA6B2"/>
              </a:solidFill>
              <a:latin typeface="Open Sans"/>
              <a:ea typeface="Open Sans"/>
              <a:cs typeface="Open Sans"/>
              <a:sym typeface="Open Sans"/>
            </a:endParaRPr>
          </a:p>
        </p:txBody>
      </p:sp>
      <p:sp>
        <p:nvSpPr>
          <p:cNvPr id="3213" name="Google Shape;3213;p88"/>
          <p:cNvSpPr txBox="1"/>
          <p:nvPr/>
        </p:nvSpPr>
        <p:spPr>
          <a:xfrm>
            <a:off x="7053475" y="3065327"/>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96</a:t>
            </a:r>
            <a:endParaRPr b="1" sz="1000">
              <a:solidFill>
                <a:srgbClr val="9FA6B2"/>
              </a:solidFill>
              <a:latin typeface="Open Sans"/>
              <a:ea typeface="Open Sans"/>
              <a:cs typeface="Open Sans"/>
              <a:sym typeface="Open Sans"/>
            </a:endParaRPr>
          </a:p>
        </p:txBody>
      </p:sp>
      <p:sp>
        <p:nvSpPr>
          <p:cNvPr id="3199" name="Google Shape;3199;p88"/>
          <p:cNvSpPr txBox="1"/>
          <p:nvPr/>
        </p:nvSpPr>
        <p:spPr>
          <a:xfrm>
            <a:off x="7466654" y="3065750"/>
            <a:ext cx="54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rgbClr val="9FA6B2"/>
                </a:solidFill>
                <a:latin typeface="Open Sans"/>
                <a:ea typeface="Open Sans"/>
                <a:cs typeface="Open Sans"/>
                <a:sym typeface="Open Sans"/>
              </a:rPr>
              <a:t>100</a:t>
            </a:r>
            <a:endParaRPr b="1" sz="1000">
              <a:solidFill>
                <a:srgbClr val="9FA6B2"/>
              </a:solidFill>
              <a:latin typeface="Open Sans"/>
              <a:ea typeface="Open Sans"/>
              <a:cs typeface="Open Sans"/>
              <a:sym typeface="Open Sans"/>
            </a:endParaRPr>
          </a:p>
        </p:txBody>
      </p:sp>
      <p:sp>
        <p:nvSpPr>
          <p:cNvPr id="3214" name="Google Shape;3214;p88"/>
          <p:cNvSpPr/>
          <p:nvPr/>
        </p:nvSpPr>
        <p:spPr>
          <a:xfrm>
            <a:off x="1430793" y="2931675"/>
            <a:ext cx="281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15" name="Google Shape;3215;p88"/>
          <p:cNvSpPr/>
          <p:nvPr/>
        </p:nvSpPr>
        <p:spPr>
          <a:xfrm>
            <a:off x="4302019" y="2931681"/>
            <a:ext cx="14466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16" name="Google Shape;3216;p88"/>
          <p:cNvSpPr/>
          <p:nvPr/>
        </p:nvSpPr>
        <p:spPr>
          <a:xfrm>
            <a:off x="6602107" y="2931681"/>
            <a:ext cx="6534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17" name="Google Shape;3217;p88"/>
          <p:cNvSpPr/>
          <p:nvPr/>
        </p:nvSpPr>
        <p:spPr>
          <a:xfrm>
            <a:off x="7255265" y="2931675"/>
            <a:ext cx="485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18" name="Google Shape;3218;p88"/>
          <p:cNvSpPr/>
          <p:nvPr/>
        </p:nvSpPr>
        <p:spPr>
          <a:xfrm>
            <a:off x="4020566" y="2931681"/>
            <a:ext cx="281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19" name="Google Shape;3219;p88"/>
          <p:cNvSpPr/>
          <p:nvPr/>
        </p:nvSpPr>
        <p:spPr>
          <a:xfrm>
            <a:off x="992180" y="2742700"/>
            <a:ext cx="441600" cy="146700"/>
          </a:xfrm>
          <a:prstGeom prst="rect">
            <a:avLst/>
          </a:prstGeom>
          <a:gradFill>
            <a:gsLst>
              <a:gs pos="0">
                <a:schemeClr val="lt2"/>
              </a:gs>
              <a:gs pos="100000">
                <a:srgbClr val="7D7D7D">
                  <a:alpha val="5098"/>
                </a:srgbClr>
              </a:gs>
            </a:gsLst>
            <a:lin ang="16200038"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20" name="Google Shape;3220;p88"/>
          <p:cNvSpPr/>
          <p:nvPr/>
        </p:nvSpPr>
        <p:spPr>
          <a:xfrm>
            <a:off x="1433788" y="2742706"/>
            <a:ext cx="1141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3221" name="Google Shape;3221;p88"/>
          <p:cNvSpPr/>
          <p:nvPr/>
        </p:nvSpPr>
        <p:spPr>
          <a:xfrm>
            <a:off x="2573043" y="2742700"/>
            <a:ext cx="51681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cxnSp>
        <p:nvCxnSpPr>
          <p:cNvPr id="3222" name="Google Shape;3222;p88"/>
          <p:cNvCxnSpPr/>
          <p:nvPr/>
        </p:nvCxnSpPr>
        <p:spPr>
          <a:xfrm rot="5400000">
            <a:off x="1212190" y="2907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23" name="Google Shape;3223;p88"/>
          <p:cNvCxnSpPr/>
          <p:nvPr/>
        </p:nvCxnSpPr>
        <p:spPr>
          <a:xfrm rot="5400000">
            <a:off x="2348790" y="2905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24" name="Google Shape;3224;p88"/>
          <p:cNvCxnSpPr/>
          <p:nvPr/>
        </p:nvCxnSpPr>
        <p:spPr>
          <a:xfrm rot="5400000">
            <a:off x="3793896" y="2905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25" name="Google Shape;3225;p88"/>
          <p:cNvCxnSpPr/>
          <p:nvPr/>
        </p:nvCxnSpPr>
        <p:spPr>
          <a:xfrm rot="5400000">
            <a:off x="5247376" y="2909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26" name="Google Shape;3226;p88"/>
          <p:cNvCxnSpPr/>
          <p:nvPr/>
        </p:nvCxnSpPr>
        <p:spPr>
          <a:xfrm rot="5400000">
            <a:off x="6174425" y="2909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27" name="Google Shape;3227;p88"/>
          <p:cNvCxnSpPr/>
          <p:nvPr/>
        </p:nvCxnSpPr>
        <p:spPr>
          <a:xfrm rot="5400000">
            <a:off x="7105968" y="2910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28" name="Google Shape;3228;p88"/>
          <p:cNvCxnSpPr/>
          <p:nvPr/>
        </p:nvCxnSpPr>
        <p:spPr>
          <a:xfrm rot="5400000">
            <a:off x="7514654" y="2910900"/>
            <a:ext cx="453000" cy="0"/>
          </a:xfrm>
          <a:prstGeom prst="straightConnector1">
            <a:avLst/>
          </a:prstGeom>
          <a:noFill/>
          <a:ln cap="flat" cmpd="sng" w="9525">
            <a:solidFill>
              <a:schemeClr val="dk2"/>
            </a:solidFill>
            <a:prstDash val="solid"/>
            <a:round/>
            <a:headEnd len="med" w="med" type="none"/>
            <a:tailEnd len="med" w="med" type="none"/>
          </a:ln>
        </p:spPr>
      </p:cxnSp>
      <p:sp>
        <p:nvSpPr>
          <p:cNvPr id="3229" name="Google Shape;3229;p88"/>
          <p:cNvSpPr/>
          <p:nvPr/>
        </p:nvSpPr>
        <p:spPr>
          <a:xfrm>
            <a:off x="4302010" y="2931675"/>
            <a:ext cx="14466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sp>
        <p:nvSpPr>
          <p:cNvPr id="3230" name="Google Shape;3230;p88"/>
          <p:cNvSpPr/>
          <p:nvPr/>
        </p:nvSpPr>
        <p:spPr>
          <a:xfrm>
            <a:off x="1712236" y="2931681"/>
            <a:ext cx="23082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3231" name="Google Shape;3231;p88"/>
          <p:cNvSpPr/>
          <p:nvPr/>
        </p:nvSpPr>
        <p:spPr>
          <a:xfrm>
            <a:off x="5748376" y="2931681"/>
            <a:ext cx="8574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Tx valacyc</a:t>
            </a:r>
            <a:endParaRPr sz="1000">
              <a:solidFill>
                <a:schemeClr val="lt1"/>
              </a:solidFill>
              <a:latin typeface="Open Sans"/>
              <a:ea typeface="Open Sans"/>
              <a:cs typeface="Open Sans"/>
              <a:sym typeface="Open Sans"/>
            </a:endParaRPr>
          </a:p>
        </p:txBody>
      </p:sp>
      <p:pic>
        <p:nvPicPr>
          <p:cNvPr id="3232" name="Google Shape;3232;p88" title="W15_D100_EARLOBE.png"/>
          <p:cNvPicPr preferRelativeResize="0"/>
          <p:nvPr/>
        </p:nvPicPr>
        <p:blipFill>
          <a:blip r:embed="rId3">
            <a:alphaModFix/>
          </a:blip>
          <a:stretch>
            <a:fillRect/>
          </a:stretch>
        </p:blipFill>
        <p:spPr>
          <a:xfrm>
            <a:off x="7788275" y="3862075"/>
            <a:ext cx="1260801" cy="1245725"/>
          </a:xfrm>
          <a:prstGeom prst="rect">
            <a:avLst/>
          </a:prstGeom>
          <a:noFill/>
          <a:ln>
            <a:noFill/>
          </a:ln>
        </p:spPr>
      </p:pic>
      <p:pic>
        <p:nvPicPr>
          <p:cNvPr id="3233" name="Google Shape;3233;p88" title="W14_D96_lip.png"/>
          <p:cNvPicPr preferRelativeResize="0"/>
          <p:nvPr/>
        </p:nvPicPr>
        <p:blipFill>
          <a:blip r:embed="rId4">
            <a:alphaModFix/>
          </a:blip>
          <a:stretch>
            <a:fillRect/>
          </a:stretch>
        </p:blipFill>
        <p:spPr>
          <a:xfrm>
            <a:off x="6400925" y="120975"/>
            <a:ext cx="2571950" cy="2154127"/>
          </a:xfrm>
          <a:prstGeom prst="rect">
            <a:avLst/>
          </a:prstGeom>
          <a:noFill/>
          <a:ln>
            <a:noFill/>
          </a:ln>
        </p:spPr>
      </p:pic>
      <p:pic>
        <p:nvPicPr>
          <p:cNvPr id="3234" name="Google Shape;3234;p88" title="W13_D87_lip.png"/>
          <p:cNvPicPr preferRelativeResize="0"/>
          <p:nvPr/>
        </p:nvPicPr>
        <p:blipFill>
          <a:blip r:embed="rId5">
            <a:alphaModFix/>
          </a:blip>
          <a:stretch>
            <a:fillRect/>
          </a:stretch>
        </p:blipFill>
        <p:spPr>
          <a:xfrm>
            <a:off x="5448254" y="3680471"/>
            <a:ext cx="1925351" cy="1427329"/>
          </a:xfrm>
          <a:prstGeom prst="rect">
            <a:avLst/>
          </a:prstGeom>
          <a:noFill/>
          <a:ln>
            <a:noFill/>
          </a:ln>
        </p:spPr>
      </p:pic>
      <p:pic>
        <p:nvPicPr>
          <p:cNvPr id="3201" name="Google Shape;3201;p88" title="W12_D78_lip.png"/>
          <p:cNvPicPr preferRelativeResize="0"/>
          <p:nvPr/>
        </p:nvPicPr>
        <p:blipFill>
          <a:blip r:embed="rId6">
            <a:alphaModFix/>
          </a:blip>
          <a:stretch>
            <a:fillRect/>
          </a:stretch>
        </p:blipFill>
        <p:spPr>
          <a:xfrm>
            <a:off x="3140075" y="120975"/>
            <a:ext cx="2986349" cy="1610600"/>
          </a:xfrm>
          <a:prstGeom prst="rect">
            <a:avLst/>
          </a:prstGeom>
          <a:noFill/>
          <a:ln>
            <a:noFill/>
          </a:ln>
        </p:spPr>
      </p:pic>
      <p:pic>
        <p:nvPicPr>
          <p:cNvPr id="3203" name="Google Shape;3203;p88" title="W10_D64_lip.png"/>
          <p:cNvPicPr preferRelativeResize="0"/>
          <p:nvPr/>
        </p:nvPicPr>
        <p:blipFill rotWithShape="1">
          <a:blip r:embed="rId7">
            <a:alphaModFix/>
          </a:blip>
          <a:srcRect b="14929" l="0" r="0" t="0"/>
          <a:stretch/>
        </p:blipFill>
        <p:spPr>
          <a:xfrm>
            <a:off x="2714913" y="3803600"/>
            <a:ext cx="2221924" cy="1245725"/>
          </a:xfrm>
          <a:prstGeom prst="rect">
            <a:avLst/>
          </a:prstGeom>
          <a:noFill/>
          <a:ln>
            <a:noFill/>
          </a:ln>
        </p:spPr>
      </p:pic>
      <p:pic>
        <p:nvPicPr>
          <p:cNvPr id="3205" name="Google Shape;3205;p88" title="W06_D39_lip.png"/>
          <p:cNvPicPr preferRelativeResize="0"/>
          <p:nvPr/>
        </p:nvPicPr>
        <p:blipFill>
          <a:blip r:embed="rId8">
            <a:alphaModFix/>
          </a:blip>
          <a:stretch>
            <a:fillRect/>
          </a:stretch>
        </p:blipFill>
        <p:spPr>
          <a:xfrm>
            <a:off x="291707" y="3680475"/>
            <a:ext cx="2080867" cy="1368850"/>
          </a:xfrm>
          <a:prstGeom prst="rect">
            <a:avLst/>
          </a:prstGeom>
          <a:noFill/>
          <a:ln>
            <a:noFill/>
          </a:ln>
        </p:spPr>
      </p:pic>
      <p:pic>
        <p:nvPicPr>
          <p:cNvPr id="3235" name="Google Shape;3235;p88" title="W08_D50_lip.png"/>
          <p:cNvPicPr preferRelativeResize="0"/>
          <p:nvPr/>
        </p:nvPicPr>
        <p:blipFill>
          <a:blip r:embed="rId9">
            <a:alphaModFix/>
          </a:blip>
          <a:stretch>
            <a:fillRect/>
          </a:stretch>
        </p:blipFill>
        <p:spPr>
          <a:xfrm>
            <a:off x="17499" y="304250"/>
            <a:ext cx="2742700" cy="1427325"/>
          </a:xfrm>
          <a:prstGeom prst="rect">
            <a:avLst/>
          </a:prstGeom>
          <a:noFill/>
          <a:ln>
            <a:noFill/>
          </a:ln>
        </p:spPr>
      </p:pic>
      <p:sp>
        <p:nvSpPr>
          <p:cNvPr id="3236" name="Google Shape;3236;p88"/>
          <p:cNvSpPr txBox="1"/>
          <p:nvPr/>
        </p:nvSpPr>
        <p:spPr>
          <a:xfrm>
            <a:off x="942350" y="2413634"/>
            <a:ext cx="9927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DF382C"/>
                </a:solidFill>
                <a:latin typeface="Open Sans"/>
                <a:ea typeface="Open Sans"/>
                <a:cs typeface="Open Sans"/>
                <a:sym typeface="Open Sans"/>
              </a:rPr>
              <a:t>GVHD</a:t>
            </a:r>
            <a:endParaRPr b="1" sz="900">
              <a:solidFill>
                <a:srgbClr val="DF382C"/>
              </a:solidFill>
              <a:latin typeface="Open Sans"/>
              <a:ea typeface="Open Sans"/>
              <a:cs typeface="Open Sans"/>
              <a:sym typeface="Open Sans"/>
            </a:endParaRPr>
          </a:p>
        </p:txBody>
      </p:sp>
      <p:sp>
        <p:nvSpPr>
          <p:cNvPr id="3237" name="Google Shape;3237;p88"/>
          <p:cNvSpPr txBox="1"/>
          <p:nvPr/>
        </p:nvSpPr>
        <p:spPr>
          <a:xfrm>
            <a:off x="3520699" y="2283042"/>
            <a:ext cx="9927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DF382C"/>
                </a:solidFill>
                <a:latin typeface="Open Sans"/>
                <a:ea typeface="Open Sans"/>
                <a:cs typeface="Open Sans"/>
                <a:sym typeface="Open Sans"/>
              </a:rPr>
              <a:t>PCR (+) </a:t>
            </a:r>
            <a:endParaRPr b="1" sz="900">
              <a:solidFill>
                <a:srgbClr val="DF382C"/>
              </a:solidFill>
              <a:latin typeface="Open Sans"/>
              <a:ea typeface="Open Sans"/>
              <a:cs typeface="Open Sans"/>
              <a:sym typeface="Open Sans"/>
            </a:endParaRPr>
          </a:p>
          <a:p>
            <a:pPr indent="0" lvl="0" marL="0" rtl="0" algn="ctr">
              <a:spcBef>
                <a:spcPts val="0"/>
              </a:spcBef>
              <a:spcAft>
                <a:spcPts val="0"/>
              </a:spcAft>
              <a:buNone/>
            </a:pPr>
            <a:r>
              <a:rPr b="1" lang="en" sz="900">
                <a:solidFill>
                  <a:srgbClr val="DF382C"/>
                </a:solidFill>
                <a:latin typeface="Open Sans"/>
                <a:ea typeface="Open Sans"/>
                <a:cs typeface="Open Sans"/>
                <a:sym typeface="Open Sans"/>
              </a:rPr>
              <a:t>HSV-2</a:t>
            </a:r>
            <a:endParaRPr b="1" sz="900">
              <a:solidFill>
                <a:srgbClr val="DF382C"/>
              </a:solidFill>
              <a:latin typeface="Open Sans"/>
              <a:ea typeface="Open Sans"/>
              <a:cs typeface="Open Sans"/>
              <a:sym typeface="Open Sans"/>
            </a:endParaRPr>
          </a:p>
        </p:txBody>
      </p:sp>
      <p:sp>
        <p:nvSpPr>
          <p:cNvPr id="3238" name="Google Shape;3238;p88"/>
          <p:cNvSpPr txBox="1"/>
          <p:nvPr/>
        </p:nvSpPr>
        <p:spPr>
          <a:xfrm>
            <a:off x="5331662" y="3317629"/>
            <a:ext cx="8490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solidFill>
                  <a:srgbClr val="1A1A1A"/>
                </a:solidFill>
                <a:latin typeface="Open Sans"/>
                <a:ea typeface="Open Sans"/>
                <a:cs typeface="Open Sans"/>
                <a:sym typeface="Open Sans"/>
              </a:rPr>
              <a:t>Thrush?</a:t>
            </a:r>
            <a:endParaRPr sz="900">
              <a:solidFill>
                <a:srgbClr val="1A1A1A"/>
              </a:solidFill>
              <a:latin typeface="Open Sans"/>
              <a:ea typeface="Open Sans"/>
              <a:cs typeface="Open Sans"/>
              <a:sym typeface="Open Sans"/>
            </a:endParaRPr>
          </a:p>
        </p:txBody>
      </p:sp>
      <p:cxnSp>
        <p:nvCxnSpPr>
          <p:cNvPr id="3239" name="Google Shape;3239;p88"/>
          <p:cNvCxnSpPr/>
          <p:nvPr/>
        </p:nvCxnSpPr>
        <p:spPr>
          <a:xfrm>
            <a:off x="5748376" y="3131809"/>
            <a:ext cx="7800" cy="261900"/>
          </a:xfrm>
          <a:prstGeom prst="straightConnector1">
            <a:avLst/>
          </a:prstGeom>
          <a:noFill/>
          <a:ln cap="flat" cmpd="sng" w="9525">
            <a:solidFill>
              <a:schemeClr val="dk2"/>
            </a:solidFill>
            <a:prstDash val="solid"/>
            <a:round/>
            <a:headEnd len="med" w="med" type="stealth"/>
            <a:tailEnd len="med" w="med" type="none"/>
          </a:ln>
        </p:spPr>
      </p:cxnSp>
      <p:cxnSp>
        <p:nvCxnSpPr>
          <p:cNvPr id="3240" name="Google Shape;3240;p88"/>
          <p:cNvCxnSpPr/>
          <p:nvPr/>
        </p:nvCxnSpPr>
        <p:spPr>
          <a:xfrm rot="10800000">
            <a:off x="6756925" y="2501825"/>
            <a:ext cx="397200" cy="211500"/>
          </a:xfrm>
          <a:prstGeom prst="bentConnector3">
            <a:avLst>
              <a:gd fmla="val -302" name="adj1"/>
            </a:avLst>
          </a:prstGeom>
          <a:noFill/>
          <a:ln cap="flat" cmpd="sng" w="9525">
            <a:solidFill>
              <a:schemeClr val="dk2"/>
            </a:solidFill>
            <a:prstDash val="solid"/>
            <a:round/>
            <a:headEnd len="med" w="med" type="stealth"/>
            <a:tailEnd len="med" w="med" type="none"/>
          </a:ln>
        </p:spPr>
      </p:cxnSp>
      <p:sp>
        <p:nvSpPr>
          <p:cNvPr id="3241" name="Google Shape;3241;p88"/>
          <p:cNvSpPr txBox="1"/>
          <p:nvPr/>
        </p:nvSpPr>
        <p:spPr>
          <a:xfrm>
            <a:off x="5731312" y="2266822"/>
            <a:ext cx="10662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900">
                <a:solidFill>
                  <a:srgbClr val="1A1A1A"/>
                </a:solidFill>
                <a:latin typeface="Open Sans"/>
                <a:ea typeface="Open Sans"/>
                <a:cs typeface="Open Sans"/>
                <a:sym typeface="Open Sans"/>
              </a:rPr>
              <a:t>Lip unimproved</a:t>
            </a:r>
            <a:endParaRPr sz="900">
              <a:solidFill>
                <a:srgbClr val="1A1A1A"/>
              </a:solidFill>
              <a:latin typeface="Open Sans"/>
              <a:ea typeface="Open Sans"/>
              <a:cs typeface="Open Sans"/>
              <a:sym typeface="Open Sans"/>
            </a:endParaRPr>
          </a:p>
          <a:p>
            <a:pPr indent="0" lvl="0" marL="0" rtl="0" algn="r">
              <a:spcBef>
                <a:spcPts val="0"/>
              </a:spcBef>
              <a:spcAft>
                <a:spcPts val="0"/>
              </a:spcAft>
              <a:buNone/>
            </a:pPr>
            <a:r>
              <a:rPr lang="en" sz="900">
                <a:solidFill>
                  <a:srgbClr val="1A1A1A"/>
                </a:solidFill>
                <a:latin typeface="Open Sans"/>
                <a:ea typeface="Open Sans"/>
                <a:cs typeface="Open Sans"/>
                <a:sym typeface="Open Sans"/>
              </a:rPr>
              <a:t>--and-- AKI</a:t>
            </a:r>
            <a:endParaRPr sz="900">
              <a:solidFill>
                <a:srgbClr val="1A1A1A"/>
              </a:solidFill>
              <a:latin typeface="Open Sans"/>
              <a:ea typeface="Open Sans"/>
              <a:cs typeface="Open Sans"/>
              <a:sym typeface="Open Sans"/>
            </a:endParaRPr>
          </a:p>
        </p:txBody>
      </p:sp>
      <p:sp>
        <p:nvSpPr>
          <p:cNvPr id="3242" name="Google Shape;3242;p88"/>
          <p:cNvSpPr txBox="1"/>
          <p:nvPr/>
        </p:nvSpPr>
        <p:spPr>
          <a:xfrm>
            <a:off x="4473400" y="3147875"/>
            <a:ext cx="1180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2"/>
                </a:solidFill>
                <a:latin typeface="Open Sans"/>
                <a:ea typeface="Open Sans"/>
                <a:cs typeface="Open Sans"/>
                <a:sym typeface="Open Sans"/>
              </a:rPr>
              <a:t>No growth </a:t>
            </a:r>
            <a:endParaRPr sz="900">
              <a:solidFill>
                <a:schemeClr val="dk2"/>
              </a:solidFill>
              <a:latin typeface="Open Sans"/>
              <a:ea typeface="Open Sans"/>
              <a:cs typeface="Open Sans"/>
              <a:sym typeface="Open Sans"/>
            </a:endParaRPr>
          </a:p>
          <a:p>
            <a:pPr indent="0" lvl="0" marL="0" rtl="0" algn="l">
              <a:spcBef>
                <a:spcPts val="0"/>
              </a:spcBef>
              <a:spcAft>
                <a:spcPts val="0"/>
              </a:spcAft>
              <a:buNone/>
            </a:pPr>
            <a:r>
              <a:rPr lang="en" sz="800">
                <a:solidFill>
                  <a:schemeClr val="dk2"/>
                </a:solidFill>
                <a:latin typeface="Open Sans"/>
                <a:ea typeface="Open Sans"/>
                <a:cs typeface="Open Sans"/>
                <a:sym typeface="Open Sans"/>
              </a:rPr>
              <a:t>(viral media)</a:t>
            </a:r>
            <a:endParaRPr sz="800">
              <a:solidFill>
                <a:schemeClr val="dk2"/>
              </a:solidFill>
              <a:latin typeface="Open Sans"/>
              <a:ea typeface="Open Sans"/>
              <a:cs typeface="Open Sans"/>
              <a:sym typeface="Open Sans"/>
            </a:endParaRPr>
          </a:p>
        </p:txBody>
      </p:sp>
      <p:cxnSp>
        <p:nvCxnSpPr>
          <p:cNvPr id="3243" name="Google Shape;3243;p88"/>
          <p:cNvCxnSpPr/>
          <p:nvPr/>
        </p:nvCxnSpPr>
        <p:spPr>
          <a:xfrm flipH="1" rot="-5400000">
            <a:off x="4285675" y="3147700"/>
            <a:ext cx="249300" cy="200400"/>
          </a:xfrm>
          <a:prstGeom prst="bentConnector3">
            <a:avLst>
              <a:gd fmla="val 100953" name="adj1"/>
            </a:avLst>
          </a:prstGeom>
          <a:noFill/>
          <a:ln cap="flat" cmpd="sng" w="9525">
            <a:solidFill>
              <a:schemeClr val="dk2"/>
            </a:solidFill>
            <a:prstDash val="solid"/>
            <a:round/>
            <a:headEnd len="med" w="med" type="stealth"/>
            <a:tailEnd len="med" w="med" type="non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7" name="Shape 3247"/>
        <p:cNvGrpSpPr/>
        <p:nvPr/>
      </p:nvGrpSpPr>
      <p:grpSpPr>
        <a:xfrm>
          <a:off x="0" y="0"/>
          <a:ext cx="0" cy="0"/>
          <a:chOff x="0" y="0"/>
          <a:chExt cx="0" cy="0"/>
        </a:xfrm>
      </p:grpSpPr>
      <p:sp>
        <p:nvSpPr>
          <p:cNvPr id="3248" name="Google Shape;3248;p8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What would you do?</a:t>
            </a:r>
            <a:endParaRPr/>
          </a:p>
        </p:txBody>
      </p:sp>
      <p:sp>
        <p:nvSpPr>
          <p:cNvPr id="3249" name="Google Shape;3249;p8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250" name="Google Shape;3250;p8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4" name="Shape 3254"/>
        <p:cNvGrpSpPr/>
        <p:nvPr/>
      </p:nvGrpSpPr>
      <p:grpSpPr>
        <a:xfrm>
          <a:off x="0" y="0"/>
          <a:ext cx="0" cy="0"/>
          <a:chOff x="0" y="0"/>
          <a:chExt cx="0" cy="0"/>
        </a:xfrm>
      </p:grpSpPr>
      <p:sp>
        <p:nvSpPr>
          <p:cNvPr id="3255" name="Google Shape;3255;p9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Clinic: Week 15 </a:t>
            </a:r>
            <a:r>
              <a:rPr lang="en">
                <a:solidFill>
                  <a:srgbClr val="9FA6B2"/>
                </a:solidFill>
              </a:rPr>
              <a:t>(day 100)</a:t>
            </a:r>
            <a:endParaRPr>
              <a:solidFill>
                <a:srgbClr val="9FA6B2"/>
              </a:solidFill>
            </a:endParaRPr>
          </a:p>
        </p:txBody>
      </p:sp>
      <p:sp>
        <p:nvSpPr>
          <p:cNvPr id="3256" name="Google Shape;3256;p90"/>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Seen at next available clinic appointment</a:t>
            </a:r>
            <a:endParaRPr/>
          </a:p>
          <a:p>
            <a:pPr indent="-311150" lvl="0" marL="457200" rtl="0" algn="l">
              <a:spcBef>
                <a:spcPts val="0"/>
              </a:spcBef>
              <a:spcAft>
                <a:spcPts val="0"/>
              </a:spcAft>
              <a:buSzPts val="1300"/>
              <a:buChar char="●"/>
            </a:pPr>
            <a:r>
              <a:rPr lang="en"/>
              <a:t>Lesions worsening</a:t>
            </a:r>
            <a:endParaRPr/>
          </a:p>
          <a:p>
            <a:pPr indent="-311150" lvl="0" marL="457200" rtl="0" algn="l">
              <a:spcBef>
                <a:spcPts val="0"/>
              </a:spcBef>
              <a:spcAft>
                <a:spcPts val="0"/>
              </a:spcAft>
              <a:buSzPts val="1300"/>
              <a:buChar char="●"/>
            </a:pPr>
            <a:r>
              <a:rPr lang="en"/>
              <a:t>Not eating </a:t>
            </a:r>
            <a:endParaRPr/>
          </a:p>
        </p:txBody>
      </p:sp>
      <p:sp>
        <p:nvSpPr>
          <p:cNvPr id="3257" name="Google Shape;3257;p90"/>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3258" name="Google Shape;3258;p90"/>
          <p:cNvGrpSpPr/>
          <p:nvPr/>
        </p:nvGrpSpPr>
        <p:grpSpPr>
          <a:xfrm>
            <a:off x="6486012" y="4839971"/>
            <a:ext cx="2367600" cy="338700"/>
            <a:chOff x="6486012" y="4839971"/>
            <a:chExt cx="2367600" cy="338700"/>
          </a:xfrm>
        </p:grpSpPr>
        <p:sp>
          <p:nvSpPr>
            <p:cNvPr id="3259" name="Google Shape;3259;p90"/>
            <p:cNvSpPr txBox="1"/>
            <p:nvPr/>
          </p:nvSpPr>
          <p:spPr>
            <a:xfrm>
              <a:off x="6486012" y="4839971"/>
              <a:ext cx="2367600" cy="338700"/>
            </a:xfrm>
            <a:prstGeom prst="rect">
              <a:avLst/>
            </a:prstGeom>
            <a:noFill/>
            <a:ln>
              <a:noFill/>
            </a:ln>
          </p:spPr>
          <p:txBody>
            <a:bodyPr anchorCtr="0" anchor="t" bIns="91425" lIns="91425" spcFirstLastPara="1" rIns="91425" wrap="square" tIns="91425">
              <a:spAutoFit/>
            </a:bodyPr>
            <a:lstStyle/>
            <a:p>
              <a:pPr indent="0" lvl="0" marL="142875" rtl="0" algn="l">
                <a:spcBef>
                  <a:spcPts val="0"/>
                </a:spcBef>
                <a:spcAft>
                  <a:spcPts val="0"/>
                </a:spcAft>
                <a:buNone/>
              </a:pPr>
              <a:r>
                <a:rPr lang="en" sz="1000">
                  <a:solidFill>
                    <a:schemeClr val="dk2"/>
                  </a:solidFill>
                  <a:latin typeface="Open Sans"/>
                  <a:ea typeface="Open Sans"/>
                  <a:cs typeface="Open Sans"/>
                  <a:sym typeface="Open Sans"/>
                </a:rPr>
                <a:t>Therapeutic valacyclovir</a:t>
              </a:r>
              <a:endParaRPr sz="1000">
                <a:solidFill>
                  <a:schemeClr val="dk2"/>
                </a:solidFill>
                <a:latin typeface="Open Sans"/>
                <a:ea typeface="Open Sans"/>
                <a:cs typeface="Open Sans"/>
                <a:sym typeface="Open Sans"/>
              </a:endParaRPr>
            </a:p>
          </p:txBody>
        </p:sp>
        <p:sp>
          <p:nvSpPr>
            <p:cNvPr id="3260" name="Google Shape;3260;p90"/>
            <p:cNvSpPr/>
            <p:nvPr/>
          </p:nvSpPr>
          <p:spPr>
            <a:xfrm>
              <a:off x="6541052" y="4932470"/>
              <a:ext cx="137100" cy="1476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grpSp>
      <p:sp>
        <p:nvSpPr>
          <p:cNvPr id="3261" name="Google Shape;3261;p90"/>
          <p:cNvSpPr txBox="1"/>
          <p:nvPr/>
        </p:nvSpPr>
        <p:spPr>
          <a:xfrm>
            <a:off x="518400" y="4662567"/>
            <a:ext cx="338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a:t>
            </a:r>
            <a:endParaRPr b="1" sz="1000">
              <a:solidFill>
                <a:schemeClr val="dk2"/>
              </a:solidFill>
              <a:latin typeface="Open Sans"/>
              <a:ea typeface="Open Sans"/>
              <a:cs typeface="Open Sans"/>
              <a:sym typeface="Open Sans"/>
            </a:endParaRPr>
          </a:p>
        </p:txBody>
      </p:sp>
      <p:sp>
        <p:nvSpPr>
          <p:cNvPr id="3262" name="Google Shape;3262;p90"/>
          <p:cNvSpPr txBox="1"/>
          <p:nvPr/>
        </p:nvSpPr>
        <p:spPr>
          <a:xfrm>
            <a:off x="2129175" y="4662990"/>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25</a:t>
            </a:r>
            <a:endParaRPr b="1" sz="1000">
              <a:solidFill>
                <a:schemeClr val="dk2"/>
              </a:solidFill>
              <a:latin typeface="Open Sans"/>
              <a:ea typeface="Open Sans"/>
              <a:cs typeface="Open Sans"/>
              <a:sym typeface="Open Sans"/>
            </a:endParaRPr>
          </a:p>
        </p:txBody>
      </p:sp>
      <p:sp>
        <p:nvSpPr>
          <p:cNvPr id="3263" name="Google Shape;3263;p90"/>
          <p:cNvSpPr txBox="1"/>
          <p:nvPr/>
        </p:nvSpPr>
        <p:spPr>
          <a:xfrm>
            <a:off x="2913050" y="466172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35</a:t>
            </a:r>
            <a:endParaRPr b="1" sz="1000">
              <a:solidFill>
                <a:schemeClr val="dk2"/>
              </a:solidFill>
              <a:latin typeface="Open Sans"/>
              <a:ea typeface="Open Sans"/>
              <a:cs typeface="Open Sans"/>
              <a:sym typeface="Open Sans"/>
            </a:endParaRPr>
          </a:p>
        </p:txBody>
      </p:sp>
      <p:sp>
        <p:nvSpPr>
          <p:cNvPr id="3264" name="Google Shape;3264;p90"/>
          <p:cNvSpPr txBox="1"/>
          <p:nvPr/>
        </p:nvSpPr>
        <p:spPr>
          <a:xfrm>
            <a:off x="3192825" y="4662144"/>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39</a:t>
            </a:r>
            <a:endParaRPr b="1" sz="1000">
              <a:solidFill>
                <a:schemeClr val="dk2"/>
              </a:solidFill>
              <a:latin typeface="Open Sans"/>
              <a:ea typeface="Open Sans"/>
              <a:cs typeface="Open Sans"/>
              <a:sym typeface="Open Sans"/>
            </a:endParaRPr>
          </a:p>
        </p:txBody>
      </p:sp>
      <p:sp>
        <p:nvSpPr>
          <p:cNvPr id="3265" name="Google Shape;3265;p90"/>
          <p:cNvSpPr txBox="1"/>
          <p:nvPr/>
        </p:nvSpPr>
        <p:spPr>
          <a:xfrm>
            <a:off x="4029900" y="4660875"/>
            <a:ext cx="451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50</a:t>
            </a:r>
            <a:endParaRPr b="1" sz="1000">
              <a:solidFill>
                <a:schemeClr val="dk2"/>
              </a:solidFill>
              <a:latin typeface="Open Sans"/>
              <a:ea typeface="Open Sans"/>
              <a:cs typeface="Open Sans"/>
              <a:sym typeface="Open Sans"/>
            </a:endParaRPr>
          </a:p>
        </p:txBody>
      </p:sp>
      <p:sp>
        <p:nvSpPr>
          <p:cNvPr id="3266" name="Google Shape;3266;p90"/>
          <p:cNvSpPr txBox="1"/>
          <p:nvPr/>
        </p:nvSpPr>
        <p:spPr>
          <a:xfrm>
            <a:off x="5115225" y="466129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64</a:t>
            </a:r>
            <a:endParaRPr b="1" sz="1000">
              <a:solidFill>
                <a:schemeClr val="dk2"/>
              </a:solidFill>
              <a:latin typeface="Open Sans"/>
              <a:ea typeface="Open Sans"/>
              <a:cs typeface="Open Sans"/>
              <a:sym typeface="Open Sans"/>
            </a:endParaRPr>
          </a:p>
        </p:txBody>
      </p:sp>
      <p:sp>
        <p:nvSpPr>
          <p:cNvPr id="3267" name="Google Shape;3267;p90"/>
          <p:cNvSpPr txBox="1"/>
          <p:nvPr/>
        </p:nvSpPr>
        <p:spPr>
          <a:xfrm>
            <a:off x="5271600" y="4663413"/>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66</a:t>
            </a:r>
            <a:endParaRPr b="1" sz="1000">
              <a:solidFill>
                <a:schemeClr val="dk2"/>
              </a:solidFill>
              <a:latin typeface="Open Sans"/>
              <a:ea typeface="Open Sans"/>
              <a:cs typeface="Open Sans"/>
              <a:sym typeface="Open Sans"/>
            </a:endParaRPr>
          </a:p>
        </p:txBody>
      </p:sp>
      <p:sp>
        <p:nvSpPr>
          <p:cNvPr id="3268" name="Google Shape;3268;p90"/>
          <p:cNvSpPr txBox="1"/>
          <p:nvPr/>
        </p:nvSpPr>
        <p:spPr>
          <a:xfrm>
            <a:off x="5652300" y="4663835"/>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71</a:t>
            </a:r>
            <a:endParaRPr b="1" sz="1000">
              <a:solidFill>
                <a:schemeClr val="dk2"/>
              </a:solidFill>
              <a:latin typeface="Open Sans"/>
              <a:ea typeface="Open Sans"/>
              <a:cs typeface="Open Sans"/>
              <a:sym typeface="Open Sans"/>
            </a:endParaRPr>
          </a:p>
        </p:txBody>
      </p:sp>
      <p:sp>
        <p:nvSpPr>
          <p:cNvPr id="3269" name="Google Shape;3269;p90"/>
          <p:cNvSpPr txBox="1"/>
          <p:nvPr/>
        </p:nvSpPr>
        <p:spPr>
          <a:xfrm>
            <a:off x="5952450" y="4664258"/>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75</a:t>
            </a:r>
            <a:endParaRPr b="1" sz="1000">
              <a:solidFill>
                <a:schemeClr val="dk2"/>
              </a:solidFill>
              <a:latin typeface="Open Sans"/>
              <a:ea typeface="Open Sans"/>
              <a:cs typeface="Open Sans"/>
              <a:sym typeface="Open Sans"/>
            </a:endParaRPr>
          </a:p>
        </p:txBody>
      </p:sp>
      <p:sp>
        <p:nvSpPr>
          <p:cNvPr id="3270" name="Google Shape;3270;p90"/>
          <p:cNvSpPr txBox="1"/>
          <p:nvPr/>
        </p:nvSpPr>
        <p:spPr>
          <a:xfrm>
            <a:off x="6182700" y="4664681"/>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78</a:t>
            </a:r>
            <a:endParaRPr b="1" sz="1000">
              <a:solidFill>
                <a:schemeClr val="dk2"/>
              </a:solidFill>
              <a:latin typeface="Open Sans"/>
              <a:ea typeface="Open Sans"/>
              <a:cs typeface="Open Sans"/>
              <a:sym typeface="Open Sans"/>
            </a:endParaRPr>
          </a:p>
        </p:txBody>
      </p:sp>
      <p:sp>
        <p:nvSpPr>
          <p:cNvPr id="3271" name="Google Shape;3271;p90"/>
          <p:cNvSpPr txBox="1"/>
          <p:nvPr/>
        </p:nvSpPr>
        <p:spPr>
          <a:xfrm>
            <a:off x="6863550" y="4665104"/>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87</a:t>
            </a:r>
            <a:endParaRPr b="1" sz="1000">
              <a:solidFill>
                <a:schemeClr val="dk2"/>
              </a:solidFill>
              <a:latin typeface="Open Sans"/>
              <a:ea typeface="Open Sans"/>
              <a:cs typeface="Open Sans"/>
              <a:sym typeface="Open Sans"/>
            </a:endParaRPr>
          </a:p>
        </p:txBody>
      </p:sp>
      <p:sp>
        <p:nvSpPr>
          <p:cNvPr id="3272" name="Google Shape;3272;p90"/>
          <p:cNvSpPr txBox="1"/>
          <p:nvPr/>
        </p:nvSpPr>
        <p:spPr>
          <a:xfrm>
            <a:off x="7544400" y="4665527"/>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96</a:t>
            </a:r>
            <a:endParaRPr b="1" sz="1000">
              <a:solidFill>
                <a:schemeClr val="dk2"/>
              </a:solidFill>
              <a:latin typeface="Open Sans"/>
              <a:ea typeface="Open Sans"/>
              <a:cs typeface="Open Sans"/>
              <a:sym typeface="Open Sans"/>
            </a:endParaRPr>
          </a:p>
        </p:txBody>
      </p:sp>
      <p:sp>
        <p:nvSpPr>
          <p:cNvPr id="3273" name="Google Shape;3273;p90"/>
          <p:cNvSpPr txBox="1"/>
          <p:nvPr/>
        </p:nvSpPr>
        <p:spPr>
          <a:xfrm>
            <a:off x="7847850" y="4665950"/>
            <a:ext cx="403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000">
                <a:solidFill>
                  <a:schemeClr val="dk2"/>
                </a:solidFill>
                <a:latin typeface="Open Sans"/>
                <a:ea typeface="Open Sans"/>
                <a:cs typeface="Open Sans"/>
                <a:sym typeface="Open Sans"/>
              </a:rPr>
              <a:t>100</a:t>
            </a:r>
            <a:endParaRPr b="1" sz="1000">
              <a:solidFill>
                <a:schemeClr val="dk2"/>
              </a:solidFill>
              <a:latin typeface="Open Sans"/>
              <a:ea typeface="Open Sans"/>
              <a:cs typeface="Open Sans"/>
              <a:sym typeface="Open Sans"/>
            </a:endParaRPr>
          </a:p>
        </p:txBody>
      </p:sp>
      <p:sp>
        <p:nvSpPr>
          <p:cNvPr id="3274" name="Google Shape;3274;p90"/>
          <p:cNvSpPr/>
          <p:nvPr/>
        </p:nvSpPr>
        <p:spPr>
          <a:xfrm>
            <a:off x="462150" y="4531881"/>
            <a:ext cx="24510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PPx acyclovir</a:t>
            </a:r>
            <a:endParaRPr>
              <a:latin typeface="Open Sans"/>
              <a:ea typeface="Open Sans"/>
              <a:cs typeface="Open Sans"/>
              <a:sym typeface="Open Sans"/>
            </a:endParaRPr>
          </a:p>
        </p:txBody>
      </p:sp>
      <p:sp>
        <p:nvSpPr>
          <p:cNvPr id="3275" name="Google Shape;3275;p90"/>
          <p:cNvSpPr/>
          <p:nvPr/>
        </p:nvSpPr>
        <p:spPr>
          <a:xfrm>
            <a:off x="2913050" y="4531881"/>
            <a:ext cx="7086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76" name="Google Shape;3276;p90"/>
          <p:cNvSpPr/>
          <p:nvPr/>
        </p:nvSpPr>
        <p:spPr>
          <a:xfrm>
            <a:off x="3621650" y="4531881"/>
            <a:ext cx="1695300" cy="146700"/>
          </a:xfrm>
          <a:prstGeom prst="rect">
            <a:avLst/>
          </a:prstGeom>
          <a:solidFill>
            <a:srgbClr val="54B4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 PPx valacyclovir</a:t>
            </a:r>
            <a:endParaRPr>
              <a:latin typeface="Open Sans"/>
              <a:ea typeface="Open Sans"/>
              <a:cs typeface="Open Sans"/>
              <a:sym typeface="Open Sans"/>
            </a:endParaRPr>
          </a:p>
        </p:txBody>
      </p:sp>
      <p:sp>
        <p:nvSpPr>
          <p:cNvPr id="3277" name="Google Shape;3277;p90"/>
          <p:cNvSpPr/>
          <p:nvPr/>
        </p:nvSpPr>
        <p:spPr>
          <a:xfrm>
            <a:off x="5523656" y="4531881"/>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78" name="Google Shape;3278;p90"/>
          <p:cNvSpPr/>
          <p:nvPr/>
        </p:nvSpPr>
        <p:spPr>
          <a:xfrm>
            <a:off x="6585900" y="4531881"/>
            <a:ext cx="629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79" name="Google Shape;3279;p90"/>
          <p:cNvSpPr/>
          <p:nvPr/>
        </p:nvSpPr>
        <p:spPr>
          <a:xfrm>
            <a:off x="7212903" y="4531881"/>
            <a:ext cx="4797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80" name="Google Shape;3280;p90"/>
          <p:cNvSpPr/>
          <p:nvPr/>
        </p:nvSpPr>
        <p:spPr>
          <a:xfrm>
            <a:off x="7692600" y="4531875"/>
            <a:ext cx="35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81" name="Google Shape;3281;p90"/>
          <p:cNvSpPr/>
          <p:nvPr/>
        </p:nvSpPr>
        <p:spPr>
          <a:xfrm>
            <a:off x="5316950" y="4531881"/>
            <a:ext cx="206700" cy="146700"/>
          </a:xfrm>
          <a:prstGeom prst="rect">
            <a:avLst/>
          </a:prstGeom>
          <a:solidFill>
            <a:srgbClr val="3B71C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82" name="Google Shape;3282;p90"/>
          <p:cNvSpPr/>
          <p:nvPr/>
        </p:nvSpPr>
        <p:spPr>
          <a:xfrm>
            <a:off x="462150" y="4339978"/>
            <a:ext cx="1892700" cy="146700"/>
          </a:xfrm>
          <a:prstGeom prst="rect">
            <a:avLst/>
          </a:prstGeom>
          <a:solidFill>
            <a:srgbClr val="0C622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1"/>
                </a:solidFill>
                <a:latin typeface="Open Sans"/>
                <a:ea typeface="Open Sans"/>
                <a:cs typeface="Open Sans"/>
                <a:sym typeface="Open Sans"/>
              </a:rPr>
              <a:t>Budesonide</a:t>
            </a:r>
            <a:endParaRPr>
              <a:latin typeface="Open Sans"/>
              <a:ea typeface="Open Sans"/>
              <a:cs typeface="Open Sans"/>
              <a:sym typeface="Open Sans"/>
            </a:endParaRPr>
          </a:p>
        </p:txBody>
      </p:sp>
      <p:sp>
        <p:nvSpPr>
          <p:cNvPr id="3283" name="Google Shape;3283;p90"/>
          <p:cNvSpPr/>
          <p:nvPr/>
        </p:nvSpPr>
        <p:spPr>
          <a:xfrm>
            <a:off x="2354850" y="4342906"/>
            <a:ext cx="1062300" cy="146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
        <p:nvSpPr>
          <p:cNvPr id="3284" name="Google Shape;3284;p90"/>
          <p:cNvSpPr/>
          <p:nvPr/>
        </p:nvSpPr>
        <p:spPr>
          <a:xfrm>
            <a:off x="3417150" y="4342906"/>
            <a:ext cx="838500" cy="146700"/>
          </a:xfrm>
          <a:prstGeom prst="rect">
            <a:avLst/>
          </a:prstGeom>
          <a:solidFill>
            <a:srgbClr val="14A4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lt1"/>
                </a:solidFill>
                <a:latin typeface="Open Sans"/>
                <a:ea typeface="Open Sans"/>
                <a:cs typeface="Open Sans"/>
                <a:sym typeface="Open Sans"/>
              </a:rPr>
              <a:t>Prednisone</a:t>
            </a:r>
            <a:endParaRPr>
              <a:latin typeface="Open Sans"/>
              <a:ea typeface="Open Sans"/>
              <a:cs typeface="Open Sans"/>
              <a:sym typeface="Open Sans"/>
            </a:endParaRPr>
          </a:p>
        </p:txBody>
      </p:sp>
      <p:sp>
        <p:nvSpPr>
          <p:cNvPr id="3285" name="Google Shape;3285;p90"/>
          <p:cNvSpPr/>
          <p:nvPr/>
        </p:nvSpPr>
        <p:spPr>
          <a:xfrm>
            <a:off x="4253850" y="4342900"/>
            <a:ext cx="3795600" cy="146700"/>
          </a:xfrm>
          <a:prstGeom prst="rect">
            <a:avLst/>
          </a:prstGeom>
          <a:solidFill>
            <a:srgbClr val="B03D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solidFill>
                  <a:schemeClr val="lt1"/>
                </a:solidFill>
                <a:latin typeface="Open Sans"/>
                <a:ea typeface="Open Sans"/>
                <a:cs typeface="Open Sans"/>
                <a:sym typeface="Open Sans"/>
              </a:rPr>
              <a:t>  Pred + Jakafi</a:t>
            </a:r>
            <a:endParaRPr>
              <a:latin typeface="Open Sans"/>
              <a:ea typeface="Open Sans"/>
              <a:cs typeface="Open Sans"/>
              <a:sym typeface="Open Sans"/>
            </a:endParaRPr>
          </a:p>
        </p:txBody>
      </p:sp>
      <p:sp>
        <p:nvSpPr>
          <p:cNvPr id="3286" name="Google Shape;3286;p90"/>
          <p:cNvSpPr/>
          <p:nvPr/>
        </p:nvSpPr>
        <p:spPr>
          <a:xfrm>
            <a:off x="2739600" y="4932471"/>
            <a:ext cx="6777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Admit 1</a:t>
            </a:r>
            <a:endParaRPr sz="800">
              <a:solidFill>
                <a:schemeClr val="lt1"/>
              </a:solidFill>
              <a:latin typeface="Open Sans"/>
              <a:ea typeface="Open Sans"/>
              <a:cs typeface="Open Sans"/>
              <a:sym typeface="Open Sans"/>
            </a:endParaRPr>
          </a:p>
        </p:txBody>
      </p:sp>
      <p:sp>
        <p:nvSpPr>
          <p:cNvPr id="3287" name="Google Shape;3287;p90"/>
          <p:cNvSpPr/>
          <p:nvPr/>
        </p:nvSpPr>
        <p:spPr>
          <a:xfrm>
            <a:off x="3424050" y="4932471"/>
            <a:ext cx="2901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
                <a:solidFill>
                  <a:schemeClr val="lt1"/>
                </a:solidFill>
                <a:latin typeface="Open Sans"/>
                <a:ea typeface="Open Sans"/>
                <a:cs typeface="Open Sans"/>
                <a:sym typeface="Open Sans"/>
              </a:rPr>
              <a:t>#2</a:t>
            </a:r>
            <a:endParaRPr sz="600">
              <a:solidFill>
                <a:schemeClr val="lt1"/>
              </a:solidFill>
              <a:latin typeface="Open Sans"/>
              <a:ea typeface="Open Sans"/>
              <a:cs typeface="Open Sans"/>
              <a:sym typeface="Open Sans"/>
            </a:endParaRPr>
          </a:p>
        </p:txBody>
      </p:sp>
      <p:sp>
        <p:nvSpPr>
          <p:cNvPr id="3288" name="Google Shape;3288;p90"/>
          <p:cNvSpPr/>
          <p:nvPr/>
        </p:nvSpPr>
        <p:spPr>
          <a:xfrm>
            <a:off x="5473950" y="4932471"/>
            <a:ext cx="453300" cy="183000"/>
          </a:xfrm>
          <a:prstGeom prst="rect">
            <a:avLst/>
          </a:prstGeom>
          <a:solidFill>
            <a:srgbClr val="85858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lt1"/>
                </a:solidFill>
                <a:latin typeface="Open Sans"/>
                <a:ea typeface="Open Sans"/>
                <a:cs typeface="Open Sans"/>
                <a:sym typeface="Open Sans"/>
              </a:rPr>
              <a:t>#3</a:t>
            </a:r>
            <a:endParaRPr sz="800">
              <a:solidFill>
                <a:schemeClr val="lt1"/>
              </a:solidFill>
              <a:latin typeface="Open Sans"/>
              <a:ea typeface="Open Sans"/>
              <a:cs typeface="Open Sans"/>
              <a:sym typeface="Open Sans"/>
            </a:endParaRPr>
          </a:p>
        </p:txBody>
      </p:sp>
      <p:cxnSp>
        <p:nvCxnSpPr>
          <p:cNvPr id="3289" name="Google Shape;3289;p90"/>
          <p:cNvCxnSpPr/>
          <p:nvPr/>
        </p:nvCxnSpPr>
        <p:spPr>
          <a:xfrm rot="5400000">
            <a:off x="460950" y="45064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0" name="Google Shape;3290;p90"/>
          <p:cNvCxnSpPr/>
          <p:nvPr/>
        </p:nvCxnSpPr>
        <p:spPr>
          <a:xfrm rot="5400000">
            <a:off x="2128275" y="45069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1" name="Google Shape;3291;p90"/>
          <p:cNvCxnSpPr/>
          <p:nvPr/>
        </p:nvCxnSpPr>
        <p:spPr>
          <a:xfrm rot="5400000">
            <a:off x="2888138" y="45073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2" name="Google Shape;3292;p90"/>
          <p:cNvCxnSpPr/>
          <p:nvPr/>
        </p:nvCxnSpPr>
        <p:spPr>
          <a:xfrm rot="5400000">
            <a:off x="3194250" y="45078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3" name="Google Shape;3293;p90"/>
          <p:cNvCxnSpPr/>
          <p:nvPr/>
        </p:nvCxnSpPr>
        <p:spPr>
          <a:xfrm rot="5400000">
            <a:off x="4029000" y="45055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4" name="Google Shape;3294;p90"/>
          <p:cNvCxnSpPr/>
          <p:nvPr/>
        </p:nvCxnSpPr>
        <p:spPr>
          <a:xfrm rot="5400000">
            <a:off x="5090325" y="45059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5" name="Google Shape;3295;p90"/>
          <p:cNvCxnSpPr/>
          <p:nvPr/>
        </p:nvCxnSpPr>
        <p:spPr>
          <a:xfrm rot="5400000">
            <a:off x="5246700" y="45083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6" name="Google Shape;3296;p90"/>
          <p:cNvCxnSpPr/>
          <p:nvPr/>
        </p:nvCxnSpPr>
        <p:spPr>
          <a:xfrm rot="5400000">
            <a:off x="5627400" y="45087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7" name="Google Shape;3297;p90"/>
          <p:cNvCxnSpPr/>
          <p:nvPr/>
        </p:nvCxnSpPr>
        <p:spPr>
          <a:xfrm rot="5400000">
            <a:off x="5927550" y="45092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8" name="Google Shape;3298;p90"/>
          <p:cNvCxnSpPr/>
          <p:nvPr/>
        </p:nvCxnSpPr>
        <p:spPr>
          <a:xfrm rot="5400000">
            <a:off x="6157800" y="4509700"/>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299" name="Google Shape;3299;p90"/>
          <p:cNvCxnSpPr/>
          <p:nvPr/>
        </p:nvCxnSpPr>
        <p:spPr>
          <a:xfrm rot="5400000">
            <a:off x="6838650" y="4510167"/>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300" name="Google Shape;3300;p90"/>
          <p:cNvCxnSpPr/>
          <p:nvPr/>
        </p:nvCxnSpPr>
        <p:spPr>
          <a:xfrm rot="5400000">
            <a:off x="7522800" y="4510633"/>
            <a:ext cx="453000" cy="0"/>
          </a:xfrm>
          <a:prstGeom prst="straightConnector1">
            <a:avLst/>
          </a:prstGeom>
          <a:noFill/>
          <a:ln cap="flat" cmpd="sng" w="9525">
            <a:solidFill>
              <a:schemeClr val="dk2"/>
            </a:solidFill>
            <a:prstDash val="solid"/>
            <a:round/>
            <a:headEnd len="med" w="med" type="none"/>
            <a:tailEnd len="med" w="med" type="none"/>
          </a:ln>
        </p:spPr>
      </p:cxnSp>
      <p:cxnSp>
        <p:nvCxnSpPr>
          <p:cNvPr id="3301" name="Google Shape;3301;p90"/>
          <p:cNvCxnSpPr/>
          <p:nvPr/>
        </p:nvCxnSpPr>
        <p:spPr>
          <a:xfrm rot="5400000">
            <a:off x="7822950" y="4511100"/>
            <a:ext cx="453000" cy="0"/>
          </a:xfrm>
          <a:prstGeom prst="straightConnector1">
            <a:avLst/>
          </a:prstGeom>
          <a:noFill/>
          <a:ln cap="flat" cmpd="sng" w="9525">
            <a:solidFill>
              <a:schemeClr val="dk2"/>
            </a:solidFill>
            <a:prstDash val="solid"/>
            <a:round/>
            <a:headEnd len="med" w="med" type="none"/>
            <a:tailEnd len="med" w="med" type="none"/>
          </a:ln>
        </p:spPr>
      </p:cxnSp>
      <p:sp>
        <p:nvSpPr>
          <p:cNvPr id="3302" name="Google Shape;3302;p90"/>
          <p:cNvSpPr/>
          <p:nvPr/>
        </p:nvSpPr>
        <p:spPr>
          <a:xfrm>
            <a:off x="5523650" y="4531875"/>
            <a:ext cx="1062300" cy="146700"/>
          </a:xfrm>
          <a:prstGeom prst="rect">
            <a:avLst/>
          </a:prstGeom>
          <a:solidFill>
            <a:srgbClr val="89611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Foscarnet</a:t>
            </a:r>
            <a:endParaRPr sz="1100">
              <a:solidFill>
                <a:schemeClr val="lt1"/>
              </a:solidFill>
              <a:latin typeface="Open Sans"/>
              <a:ea typeface="Open Sans"/>
              <a:cs typeface="Open Sans"/>
              <a:sym typeface="Open Sans"/>
            </a:endParaRPr>
          </a:p>
        </p:txBody>
      </p:sp>
      <p:pic>
        <p:nvPicPr>
          <p:cNvPr id="3303" name="Google Shape;3303;p90" title="W15_D100_lip.png"/>
          <p:cNvPicPr preferRelativeResize="0"/>
          <p:nvPr/>
        </p:nvPicPr>
        <p:blipFill>
          <a:blip r:embed="rId3">
            <a:alphaModFix/>
          </a:blip>
          <a:stretch>
            <a:fillRect/>
          </a:stretch>
        </p:blipFill>
        <p:spPr>
          <a:xfrm>
            <a:off x="4926938" y="968471"/>
            <a:ext cx="3207625" cy="2685716"/>
          </a:xfrm>
          <a:prstGeom prst="rect">
            <a:avLst/>
          </a:prstGeom>
          <a:noFill/>
          <a:ln>
            <a:noFill/>
          </a:ln>
        </p:spPr>
      </p:pic>
      <p:sp>
        <p:nvSpPr>
          <p:cNvPr id="3304" name="Google Shape;3304;p90"/>
          <p:cNvSpPr/>
          <p:nvPr/>
        </p:nvSpPr>
        <p:spPr>
          <a:xfrm>
            <a:off x="1012675" y="2332175"/>
            <a:ext cx="3207600" cy="15945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F5AA2"/>
                </a:solidFill>
                <a:latin typeface="Open Sans"/>
                <a:ea typeface="Open Sans"/>
                <a:cs typeface="Open Sans"/>
                <a:sym typeface="Open Sans"/>
              </a:rPr>
              <a:t>Recommendations</a:t>
            </a:r>
            <a:endParaRPr sz="1200">
              <a:solidFill>
                <a:srgbClr val="3B71C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Admit for coordination of care with nephrology</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Possible IV acyclovir</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Derm consult for Bx</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Viral Cx</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Fungal / AFB</a:t>
            </a:r>
            <a:endParaRPr sz="1200">
              <a:solidFill>
                <a:srgbClr val="1A1A1A"/>
              </a:solidFill>
              <a:latin typeface="Open Sans"/>
              <a:ea typeface="Open Sans"/>
              <a:cs typeface="Open Sans"/>
              <a:sym typeface="Open Sans"/>
            </a:endParaRPr>
          </a:p>
          <a:p>
            <a:pPr indent="-304800" lvl="1" marL="9144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Path to look for other causes</a:t>
            </a:r>
            <a:endParaRPr sz="1200">
              <a:solidFill>
                <a:srgbClr val="1A1A1A"/>
              </a:solidFill>
              <a:latin typeface="Open Sans"/>
              <a:ea typeface="Open Sans"/>
              <a:cs typeface="Open Sans"/>
              <a:sym typeface="Open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8" name="Shape 3308"/>
        <p:cNvGrpSpPr/>
        <p:nvPr/>
      </p:nvGrpSpPr>
      <p:grpSpPr>
        <a:xfrm>
          <a:off x="0" y="0"/>
          <a:ext cx="0" cy="0"/>
          <a:chOff x="0" y="0"/>
          <a:chExt cx="0" cy="0"/>
        </a:xfrm>
      </p:grpSpPr>
      <p:sp>
        <p:nvSpPr>
          <p:cNvPr id="3309" name="Google Shape;3309;p91"/>
          <p:cNvSpPr txBox="1"/>
          <p:nvPr>
            <p:ph type="title"/>
          </p:nvPr>
        </p:nvSpPr>
        <p:spPr>
          <a:xfrm>
            <a:off x="729450" y="632850"/>
            <a:ext cx="7007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10" name="Google Shape;3310;p91"/>
          <p:cNvSpPr txBox="1"/>
          <p:nvPr>
            <p:ph idx="1" type="body"/>
          </p:nvPr>
        </p:nvSpPr>
        <p:spPr>
          <a:xfrm>
            <a:off x="729450" y="1393075"/>
            <a:ext cx="7688700" cy="92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Generous IV fluids → </a:t>
            </a:r>
            <a:endParaRPr/>
          </a:p>
        </p:txBody>
      </p:sp>
      <p:pic>
        <p:nvPicPr>
          <p:cNvPr id="3311" name="Google Shape;3311;p91"/>
          <p:cNvPicPr preferRelativeResize="0"/>
          <p:nvPr/>
        </p:nvPicPr>
        <p:blipFill>
          <a:blip r:embed="rId3">
            <a:alphaModFix/>
          </a:blip>
          <a:stretch>
            <a:fillRect/>
          </a:stretch>
        </p:blipFill>
        <p:spPr>
          <a:xfrm>
            <a:off x="7881625" y="388326"/>
            <a:ext cx="1120725" cy="11207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5" name="Shape 3315"/>
        <p:cNvGrpSpPr/>
        <p:nvPr/>
      </p:nvGrpSpPr>
      <p:grpSpPr>
        <a:xfrm>
          <a:off x="0" y="0"/>
          <a:ext cx="0" cy="0"/>
          <a:chOff x="0" y="0"/>
          <a:chExt cx="0" cy="0"/>
        </a:xfrm>
      </p:grpSpPr>
      <p:sp>
        <p:nvSpPr>
          <p:cNvPr id="3316" name="Google Shape;3316;p92"/>
          <p:cNvSpPr txBox="1"/>
          <p:nvPr>
            <p:ph type="title"/>
          </p:nvPr>
        </p:nvSpPr>
        <p:spPr>
          <a:xfrm>
            <a:off x="729450" y="632850"/>
            <a:ext cx="7007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17" name="Google Shape;3317;p92"/>
          <p:cNvSpPr txBox="1"/>
          <p:nvPr>
            <p:ph idx="1" type="body"/>
          </p:nvPr>
        </p:nvSpPr>
        <p:spPr>
          <a:xfrm>
            <a:off x="729450" y="1393075"/>
            <a:ext cx="7688700" cy="92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t>Still not much improvement</a:t>
            </a:r>
            <a:r>
              <a:rPr lang="en"/>
              <a:t> of renal fxn </a:t>
            </a:r>
            <a:endParaRPr/>
          </a:p>
        </p:txBody>
      </p:sp>
      <p:pic>
        <p:nvPicPr>
          <p:cNvPr id="3318" name="Google Shape;3318;p92" title="To day 104 TK-HSV.png"/>
          <p:cNvPicPr preferRelativeResize="0"/>
          <p:nvPr/>
        </p:nvPicPr>
        <p:blipFill rotWithShape="1">
          <a:blip r:embed="rId3">
            <a:alphaModFix/>
          </a:blip>
          <a:srcRect b="0" l="0" r="18916" t="0"/>
          <a:stretch/>
        </p:blipFill>
        <p:spPr>
          <a:xfrm>
            <a:off x="866613" y="2381425"/>
            <a:ext cx="7414077" cy="2549449"/>
          </a:xfrm>
          <a:prstGeom prst="rect">
            <a:avLst/>
          </a:prstGeom>
          <a:noFill/>
          <a:ln>
            <a:noFill/>
          </a:ln>
        </p:spPr>
      </p:pic>
      <p:pic>
        <p:nvPicPr>
          <p:cNvPr id="3319" name="Google Shape;3319;p92"/>
          <p:cNvPicPr preferRelativeResize="0"/>
          <p:nvPr/>
        </p:nvPicPr>
        <p:blipFill>
          <a:blip r:embed="rId4">
            <a:alphaModFix/>
          </a:blip>
          <a:stretch>
            <a:fillRect/>
          </a:stretch>
        </p:blipFill>
        <p:spPr>
          <a:xfrm>
            <a:off x="7881625" y="388326"/>
            <a:ext cx="1120725" cy="1120725"/>
          </a:xfrm>
          <a:prstGeom prst="rect">
            <a:avLst/>
          </a:prstGeom>
          <a:noFill/>
          <a:ln>
            <a:noFill/>
          </a:ln>
        </p:spPr>
      </p:pic>
      <p:sp>
        <p:nvSpPr>
          <p:cNvPr id="3320" name="Google Shape;3320;p92"/>
          <p:cNvSpPr txBox="1"/>
          <p:nvPr/>
        </p:nvSpPr>
        <p:spPr>
          <a:xfrm>
            <a:off x="1331636" y="4148791"/>
            <a:ext cx="196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Foscarnet</a:t>
            </a:r>
            <a:r>
              <a:rPr lang="en" sz="1200">
                <a:solidFill>
                  <a:schemeClr val="lt1"/>
                </a:solidFill>
                <a:latin typeface="Open Sans"/>
                <a:ea typeface="Open Sans"/>
                <a:cs typeface="Open Sans"/>
                <a:sym typeface="Open Sans"/>
              </a:rPr>
              <a:t> (round 2) </a:t>
            </a:r>
            <a:endParaRPr sz="1300">
              <a:solidFill>
                <a:schemeClr val="lt1"/>
              </a:solidFill>
              <a:latin typeface="Open Sans"/>
              <a:ea typeface="Open Sans"/>
              <a:cs typeface="Open Sans"/>
              <a:sym typeface="Open Sans"/>
            </a:endParaRPr>
          </a:p>
        </p:txBody>
      </p:sp>
      <p:sp>
        <p:nvSpPr>
          <p:cNvPr id="3321" name="Google Shape;3321;p92"/>
          <p:cNvSpPr txBox="1"/>
          <p:nvPr/>
        </p:nvSpPr>
        <p:spPr>
          <a:xfrm>
            <a:off x="6282975" y="4148800"/>
            <a:ext cx="18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Admission #4</a:t>
            </a:r>
            <a:r>
              <a:rPr b="1" lang="en" sz="1200">
                <a:solidFill>
                  <a:schemeClr val="lt1"/>
                </a:solidFill>
                <a:latin typeface="Open Sans"/>
                <a:ea typeface="Open Sans"/>
                <a:cs typeface="Open Sans"/>
                <a:sym typeface="Open Sans"/>
              </a:rPr>
              <a:t> </a:t>
            </a:r>
            <a:endParaRPr b="1" sz="1300">
              <a:solidFill>
                <a:schemeClr val="lt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a:t>
            </a:r>
            <a:endParaRPr/>
          </a:p>
        </p:txBody>
      </p:sp>
      <p:sp>
        <p:nvSpPr>
          <p:cNvPr id="172" name="Google Shape;172;p21"/>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PCP note says patient noted a </a:t>
            </a:r>
            <a:r>
              <a:rPr b="1" lang="en">
                <a:solidFill>
                  <a:srgbClr val="DF382C"/>
                </a:solidFill>
              </a:rPr>
              <a:t>pruritic rash</a:t>
            </a:r>
            <a:r>
              <a:rPr lang="en"/>
              <a:t> “</a:t>
            </a:r>
            <a:r>
              <a:rPr b="1" lang="en"/>
              <a:t>everywhere</a:t>
            </a:r>
            <a:r>
              <a:rPr lang="en"/>
              <a:t>” for past </a:t>
            </a:r>
            <a:r>
              <a:rPr b="1" lang="en">
                <a:solidFill>
                  <a:srgbClr val="896110"/>
                </a:solidFill>
              </a:rPr>
              <a:t>few months</a:t>
            </a:r>
            <a:r>
              <a:rPr lang="en"/>
              <a:t>. Has been applying </a:t>
            </a:r>
            <a:r>
              <a:rPr b="1" lang="en">
                <a:solidFill>
                  <a:srgbClr val="3B71CA"/>
                </a:solidFill>
              </a:rPr>
              <a:t>topical triamcinolone</a:t>
            </a:r>
            <a:r>
              <a:rPr lang="en"/>
              <a:t>.</a:t>
            </a:r>
            <a:endParaRPr/>
          </a:p>
        </p:txBody>
      </p:sp>
      <p:sp>
        <p:nvSpPr>
          <p:cNvPr id="173" name="Google Shape;173;p21"/>
          <p:cNvSpPr txBox="1"/>
          <p:nvPr>
            <p:ph idx="2" type="body"/>
          </p:nvPr>
        </p:nvSpPr>
        <p:spPr>
          <a:xfrm>
            <a:off x="4643604"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4" name="Google Shape;174;p21"/>
          <p:cNvPicPr preferRelativeResize="0"/>
          <p:nvPr/>
        </p:nvPicPr>
        <p:blipFill>
          <a:blip r:embed="rId3">
            <a:alphaModFix/>
          </a:blip>
          <a:stretch>
            <a:fillRect/>
          </a:stretch>
        </p:blipFill>
        <p:spPr>
          <a:xfrm>
            <a:off x="459575" y="2660725"/>
            <a:ext cx="1841472" cy="2261101"/>
          </a:xfrm>
          <a:prstGeom prst="rect">
            <a:avLst/>
          </a:prstGeom>
          <a:noFill/>
          <a:ln>
            <a:noFill/>
          </a:ln>
        </p:spPr>
      </p:pic>
      <p:pic>
        <p:nvPicPr>
          <p:cNvPr id="175" name="Google Shape;175;p21"/>
          <p:cNvPicPr preferRelativeResize="0"/>
          <p:nvPr/>
        </p:nvPicPr>
        <p:blipFill>
          <a:blip r:embed="rId4">
            <a:alphaModFix/>
          </a:blip>
          <a:stretch>
            <a:fillRect/>
          </a:stretch>
        </p:blipFill>
        <p:spPr>
          <a:xfrm>
            <a:off x="4643601" y="548375"/>
            <a:ext cx="4006800" cy="459512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5" name="Shape 3325"/>
        <p:cNvGrpSpPr/>
        <p:nvPr/>
      </p:nvGrpSpPr>
      <p:grpSpPr>
        <a:xfrm>
          <a:off x="0" y="0"/>
          <a:ext cx="0" cy="0"/>
          <a:chOff x="0" y="0"/>
          <a:chExt cx="0" cy="0"/>
        </a:xfrm>
      </p:grpSpPr>
      <p:sp>
        <p:nvSpPr>
          <p:cNvPr id="3326" name="Google Shape;3326;p93"/>
          <p:cNvSpPr txBox="1"/>
          <p:nvPr>
            <p:ph type="title"/>
          </p:nvPr>
        </p:nvSpPr>
        <p:spPr>
          <a:xfrm>
            <a:off x="729450" y="632850"/>
            <a:ext cx="70071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27" name="Google Shape;3327;p93"/>
          <p:cNvSpPr txBox="1"/>
          <p:nvPr>
            <p:ph idx="1" type="body"/>
          </p:nvPr>
        </p:nvSpPr>
        <p:spPr>
          <a:xfrm>
            <a:off x="729450" y="1393075"/>
            <a:ext cx="7688700" cy="926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a:t>
            </a:r>
            <a:r>
              <a:rPr lang="en"/>
              <a:t> → </a:t>
            </a:r>
            <a:r>
              <a:rPr b="1" lang="en">
                <a:solidFill>
                  <a:srgbClr val="DF382C"/>
                </a:solidFill>
              </a:rPr>
              <a:t>risks </a:t>
            </a:r>
            <a:r>
              <a:rPr b="1" lang="en"/>
              <a:t>&gt;&gt; benefits</a:t>
            </a:r>
            <a:r>
              <a:rPr lang="en"/>
              <a:t> of IV</a:t>
            </a:r>
            <a:endParaRPr/>
          </a:p>
        </p:txBody>
      </p:sp>
      <p:pic>
        <p:nvPicPr>
          <p:cNvPr id="3328" name="Google Shape;3328;p93" title="To day 104 TK-HSV.png"/>
          <p:cNvPicPr preferRelativeResize="0"/>
          <p:nvPr/>
        </p:nvPicPr>
        <p:blipFill rotWithShape="1">
          <a:blip r:embed="rId3">
            <a:alphaModFix/>
          </a:blip>
          <a:srcRect b="0" l="0" r="18916" t="0"/>
          <a:stretch/>
        </p:blipFill>
        <p:spPr>
          <a:xfrm>
            <a:off x="866613" y="2381425"/>
            <a:ext cx="7414077" cy="2549449"/>
          </a:xfrm>
          <a:prstGeom prst="rect">
            <a:avLst/>
          </a:prstGeom>
          <a:noFill/>
          <a:ln>
            <a:noFill/>
          </a:ln>
        </p:spPr>
      </p:pic>
      <p:pic>
        <p:nvPicPr>
          <p:cNvPr id="3329" name="Google Shape;3329;p93"/>
          <p:cNvPicPr preferRelativeResize="0"/>
          <p:nvPr/>
        </p:nvPicPr>
        <p:blipFill>
          <a:blip r:embed="rId4">
            <a:alphaModFix/>
          </a:blip>
          <a:stretch>
            <a:fillRect/>
          </a:stretch>
        </p:blipFill>
        <p:spPr>
          <a:xfrm>
            <a:off x="7881625" y="388326"/>
            <a:ext cx="1120725" cy="1120725"/>
          </a:xfrm>
          <a:prstGeom prst="rect">
            <a:avLst/>
          </a:prstGeom>
          <a:noFill/>
          <a:ln>
            <a:noFill/>
          </a:ln>
        </p:spPr>
      </p:pic>
      <p:sp>
        <p:nvSpPr>
          <p:cNvPr id="3330" name="Google Shape;3330;p93"/>
          <p:cNvSpPr txBox="1"/>
          <p:nvPr/>
        </p:nvSpPr>
        <p:spPr>
          <a:xfrm>
            <a:off x="1331636" y="4148791"/>
            <a:ext cx="1960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Open Sans"/>
                <a:ea typeface="Open Sans"/>
                <a:cs typeface="Open Sans"/>
                <a:sym typeface="Open Sans"/>
              </a:rPr>
              <a:t>Foscarnet</a:t>
            </a:r>
            <a:r>
              <a:rPr lang="en" sz="1200">
                <a:solidFill>
                  <a:schemeClr val="lt1"/>
                </a:solidFill>
                <a:latin typeface="Open Sans"/>
                <a:ea typeface="Open Sans"/>
                <a:cs typeface="Open Sans"/>
                <a:sym typeface="Open Sans"/>
              </a:rPr>
              <a:t> (round 2) </a:t>
            </a:r>
            <a:endParaRPr sz="1300">
              <a:solidFill>
                <a:schemeClr val="lt1"/>
              </a:solidFill>
              <a:latin typeface="Open Sans"/>
              <a:ea typeface="Open Sans"/>
              <a:cs typeface="Open Sans"/>
              <a:sym typeface="Open Sans"/>
            </a:endParaRPr>
          </a:p>
        </p:txBody>
      </p:sp>
      <p:sp>
        <p:nvSpPr>
          <p:cNvPr id="3331" name="Google Shape;3331;p93"/>
          <p:cNvSpPr txBox="1"/>
          <p:nvPr/>
        </p:nvSpPr>
        <p:spPr>
          <a:xfrm>
            <a:off x="6282975" y="4148800"/>
            <a:ext cx="18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Admission #4 </a:t>
            </a:r>
            <a:endParaRPr b="1" sz="1300">
              <a:solidFill>
                <a:schemeClr val="lt1"/>
              </a:solidFill>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5" name="Shape 3335"/>
        <p:cNvGrpSpPr/>
        <p:nvPr/>
      </p:nvGrpSpPr>
      <p:grpSpPr>
        <a:xfrm>
          <a:off x="0" y="0"/>
          <a:ext cx="0" cy="0"/>
          <a:chOff x="0" y="0"/>
          <a:chExt cx="0" cy="0"/>
        </a:xfrm>
      </p:grpSpPr>
      <p:sp>
        <p:nvSpPr>
          <p:cNvPr id="3336" name="Google Shape;3336;p94"/>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pic>
        <p:nvPicPr>
          <p:cNvPr id="3337" name="Google Shape;3337;p94"/>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338" name="Google Shape;3338;p94"/>
          <p:cNvSpPr txBox="1"/>
          <p:nvPr>
            <p:ph idx="2" type="body"/>
          </p:nvPr>
        </p:nvSpPr>
        <p:spPr>
          <a:xfrm>
            <a:off x="4643600" y="18358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39" name="Google Shape;3339;p94"/>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340" name="Google Shape;3340;p94"/>
          <p:cNvSpPr/>
          <p:nvPr/>
        </p:nvSpPr>
        <p:spPr>
          <a:xfrm>
            <a:off x="1581475" y="183577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4" name="Shape 3344"/>
        <p:cNvGrpSpPr/>
        <p:nvPr/>
      </p:nvGrpSpPr>
      <p:grpSpPr>
        <a:xfrm>
          <a:off x="0" y="0"/>
          <a:ext cx="0" cy="0"/>
          <a:chOff x="0" y="0"/>
          <a:chExt cx="0" cy="0"/>
        </a:xfrm>
      </p:grpSpPr>
      <p:sp>
        <p:nvSpPr>
          <p:cNvPr id="3345" name="Google Shape;3345;p95"/>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pic>
        <p:nvPicPr>
          <p:cNvPr id="3346" name="Google Shape;3346;p95"/>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347" name="Google Shape;3347;p95"/>
          <p:cNvSpPr txBox="1"/>
          <p:nvPr>
            <p:ph idx="2" type="body"/>
          </p:nvPr>
        </p:nvSpPr>
        <p:spPr>
          <a:xfrm>
            <a:off x="4643600" y="18358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48" name="Google Shape;3348;p95"/>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349" name="Google Shape;3349;p95"/>
          <p:cNvSpPr/>
          <p:nvPr/>
        </p:nvSpPr>
        <p:spPr>
          <a:xfrm>
            <a:off x="4643975" y="1835875"/>
            <a:ext cx="3774300" cy="1639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b="1" sz="1200">
              <a:solidFill>
                <a:srgbClr val="DF382C"/>
              </a:solidFill>
              <a:latin typeface="PT Sans"/>
              <a:ea typeface="PT Sans"/>
              <a:cs typeface="PT Sans"/>
              <a:sym typeface="PT Sans"/>
            </a:endParaRPr>
          </a:p>
          <a:p>
            <a:pPr indent="0" lvl="0" marL="0" rtl="0" algn="l">
              <a:spcBef>
                <a:spcPts val="0"/>
              </a:spcBef>
              <a:spcAft>
                <a:spcPts val="0"/>
              </a:spcAft>
              <a:buNone/>
            </a:pPr>
            <a:r>
              <a:rPr lang="en" sz="1200">
                <a:solidFill>
                  <a:srgbClr val="858585"/>
                </a:solidFill>
                <a:latin typeface="PT Sans Narrow"/>
                <a:ea typeface="PT Sans Narrow"/>
                <a:cs typeface="PT Sans Narrow"/>
                <a:sym typeface="PT Sans Narrow"/>
              </a:rPr>
              <a:t>Examination reveals a piece of skin with a </a:t>
            </a:r>
            <a:r>
              <a:rPr b="1" lang="en" sz="1200">
                <a:solidFill>
                  <a:srgbClr val="858585"/>
                </a:solidFill>
                <a:latin typeface="PT Sans Narrow"/>
                <a:ea typeface="PT Sans Narrow"/>
                <a:cs typeface="PT Sans Narrow"/>
                <a:sym typeface="PT Sans Narrow"/>
              </a:rPr>
              <a:t>necrotic and ulcerated surface</a:t>
            </a:r>
            <a:r>
              <a:rPr lang="en" sz="1200">
                <a:solidFill>
                  <a:srgbClr val="858585"/>
                </a:solidFill>
                <a:latin typeface="PT Sans Narrow"/>
                <a:ea typeface="PT Sans Narrow"/>
                <a:cs typeface="PT Sans Narrow"/>
                <a:sym typeface="PT Sans Narrow"/>
              </a:rPr>
              <a:t>. The underlying dermis reveals a dense </a:t>
            </a:r>
            <a:r>
              <a:rPr b="1" lang="en" sz="1200">
                <a:solidFill>
                  <a:srgbClr val="858585"/>
                </a:solidFill>
                <a:latin typeface="PT Sans Narrow"/>
                <a:ea typeface="PT Sans Narrow"/>
                <a:cs typeface="PT Sans Narrow"/>
                <a:sym typeface="PT Sans Narrow"/>
              </a:rPr>
              <a:t>perifollicular mixed inflammatory infiltrate</a:t>
            </a:r>
            <a:r>
              <a:rPr lang="en" sz="1200">
                <a:solidFill>
                  <a:srgbClr val="858585"/>
                </a:solidFill>
                <a:latin typeface="PT Sans Narrow"/>
                <a:ea typeface="PT Sans Narrow"/>
                <a:cs typeface="PT Sans Narrow"/>
                <a:sym typeface="PT Sans Narrow"/>
              </a:rPr>
              <a:t> with disruption and destruction of the follicles. </a:t>
            </a:r>
            <a:r>
              <a:rPr b="1" lang="en" sz="1200">
                <a:solidFill>
                  <a:schemeClr val="dk2"/>
                </a:solidFill>
                <a:latin typeface="PT Sans Narrow"/>
                <a:ea typeface="PT Sans Narrow"/>
                <a:cs typeface="PT Sans Narrow"/>
                <a:sym typeface="PT Sans Narrow"/>
              </a:rPr>
              <a:t>HSV1 and 2 immunohistochemical stain shows positive staining</a:t>
            </a:r>
            <a:r>
              <a:rPr lang="en" sz="1200">
                <a:solidFill>
                  <a:srgbClr val="858585"/>
                </a:solidFill>
                <a:latin typeface="PT Sans Narrow"/>
                <a:ea typeface="PT Sans Narrow"/>
                <a:cs typeface="PT Sans Narrow"/>
                <a:sym typeface="PT Sans Narrow"/>
              </a:rPr>
              <a:t> within the follicular epithelium, supporting the above diagnosis. </a:t>
            </a:r>
            <a:r>
              <a:rPr lang="en" sz="1200">
                <a:solidFill>
                  <a:schemeClr val="dk2"/>
                </a:solidFill>
                <a:latin typeface="PT Sans Narrow"/>
                <a:ea typeface="PT Sans Narrow"/>
                <a:cs typeface="PT Sans Narrow"/>
                <a:sym typeface="PT Sans Narrow"/>
              </a:rPr>
              <a:t>VZV and Gram stains are negative</a:t>
            </a:r>
            <a:r>
              <a:rPr lang="en" sz="1200">
                <a:solidFill>
                  <a:srgbClr val="858585"/>
                </a:solidFill>
                <a:latin typeface="PT Sans Narrow"/>
                <a:ea typeface="PT Sans Narrow"/>
                <a:cs typeface="PT Sans Narrow"/>
                <a:sym typeface="PT Sans Narrow"/>
              </a:rPr>
              <a:t>. Positive and negative controls stain as expected</a:t>
            </a:r>
            <a:endParaRPr sz="1200">
              <a:solidFill>
                <a:srgbClr val="1A1A1A"/>
              </a:solidFill>
              <a:latin typeface="Open Sans"/>
              <a:ea typeface="Open Sans"/>
              <a:cs typeface="Open Sans"/>
              <a:sym typeface="Open Sans"/>
            </a:endParaRPr>
          </a:p>
        </p:txBody>
      </p:sp>
      <p:sp>
        <p:nvSpPr>
          <p:cNvPr id="3350" name="Google Shape;3350;p95"/>
          <p:cNvSpPr/>
          <p:nvPr/>
        </p:nvSpPr>
        <p:spPr>
          <a:xfrm>
            <a:off x="1581475" y="183577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4" name="Shape 3354"/>
        <p:cNvGrpSpPr/>
        <p:nvPr/>
      </p:nvGrpSpPr>
      <p:grpSpPr>
        <a:xfrm>
          <a:off x="0" y="0"/>
          <a:ext cx="0" cy="0"/>
          <a:chOff x="0" y="0"/>
          <a:chExt cx="0" cy="0"/>
        </a:xfrm>
      </p:grpSpPr>
      <p:sp>
        <p:nvSpPr>
          <p:cNvPr id="3355" name="Google Shape;3355;p96"/>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56" name="Google Shape;3356;p96"/>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57" name="Google Shape;3357;p96"/>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358" name="Google Shape;3358;p96"/>
          <p:cNvSpPr txBox="1"/>
          <p:nvPr>
            <p:ph idx="2" type="body"/>
          </p:nvPr>
        </p:nvSpPr>
        <p:spPr>
          <a:xfrm>
            <a:off x="4643600" y="18358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59" name="Google Shape;3359;p96"/>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360" name="Google Shape;3360;p96"/>
          <p:cNvSpPr/>
          <p:nvPr/>
        </p:nvSpPr>
        <p:spPr>
          <a:xfrm>
            <a:off x="4643975" y="1835875"/>
            <a:ext cx="3774300" cy="1639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b="1" sz="1200">
              <a:solidFill>
                <a:srgbClr val="DF382C"/>
              </a:solidFill>
              <a:latin typeface="PT Sans"/>
              <a:ea typeface="PT Sans"/>
              <a:cs typeface="PT Sans"/>
              <a:sym typeface="PT Sans"/>
            </a:endParaRPr>
          </a:p>
          <a:p>
            <a:pPr indent="0" lvl="0" marL="0" rtl="0" algn="l">
              <a:spcBef>
                <a:spcPts val="0"/>
              </a:spcBef>
              <a:spcAft>
                <a:spcPts val="0"/>
              </a:spcAft>
              <a:buNone/>
            </a:pPr>
            <a:r>
              <a:rPr lang="en" sz="1200">
                <a:solidFill>
                  <a:srgbClr val="858585"/>
                </a:solidFill>
                <a:latin typeface="PT Sans Narrow"/>
                <a:ea typeface="PT Sans Narrow"/>
                <a:cs typeface="PT Sans Narrow"/>
                <a:sym typeface="PT Sans Narrow"/>
              </a:rPr>
              <a:t>Examination reveals a piece of skin with a </a:t>
            </a:r>
            <a:r>
              <a:rPr b="1" lang="en" sz="1200">
                <a:solidFill>
                  <a:srgbClr val="858585"/>
                </a:solidFill>
                <a:latin typeface="PT Sans Narrow"/>
                <a:ea typeface="PT Sans Narrow"/>
                <a:cs typeface="PT Sans Narrow"/>
                <a:sym typeface="PT Sans Narrow"/>
              </a:rPr>
              <a:t>necrotic and ulcerated surface</a:t>
            </a:r>
            <a:r>
              <a:rPr lang="en" sz="1200">
                <a:solidFill>
                  <a:srgbClr val="858585"/>
                </a:solidFill>
                <a:latin typeface="PT Sans Narrow"/>
                <a:ea typeface="PT Sans Narrow"/>
                <a:cs typeface="PT Sans Narrow"/>
                <a:sym typeface="PT Sans Narrow"/>
              </a:rPr>
              <a:t>. The underlying dermis reveals a dense </a:t>
            </a:r>
            <a:r>
              <a:rPr b="1" lang="en" sz="1200">
                <a:solidFill>
                  <a:srgbClr val="858585"/>
                </a:solidFill>
                <a:latin typeface="PT Sans Narrow"/>
                <a:ea typeface="PT Sans Narrow"/>
                <a:cs typeface="PT Sans Narrow"/>
                <a:sym typeface="PT Sans Narrow"/>
              </a:rPr>
              <a:t>perifollicular mixed inflammatory infiltrate</a:t>
            </a:r>
            <a:r>
              <a:rPr lang="en" sz="1200">
                <a:solidFill>
                  <a:srgbClr val="858585"/>
                </a:solidFill>
                <a:latin typeface="PT Sans Narrow"/>
                <a:ea typeface="PT Sans Narrow"/>
                <a:cs typeface="PT Sans Narrow"/>
                <a:sym typeface="PT Sans Narrow"/>
              </a:rPr>
              <a:t> with disruption and destruction of the follicles. </a:t>
            </a:r>
            <a:r>
              <a:rPr b="1" lang="en" sz="1200">
                <a:solidFill>
                  <a:schemeClr val="dk2"/>
                </a:solidFill>
                <a:latin typeface="PT Sans Narrow"/>
                <a:ea typeface="PT Sans Narrow"/>
                <a:cs typeface="PT Sans Narrow"/>
                <a:sym typeface="PT Sans Narrow"/>
              </a:rPr>
              <a:t>HSV1 and 2 immunohistochemical stain shows positive staining</a:t>
            </a:r>
            <a:r>
              <a:rPr lang="en" sz="1200">
                <a:solidFill>
                  <a:srgbClr val="858585"/>
                </a:solidFill>
                <a:latin typeface="PT Sans Narrow"/>
                <a:ea typeface="PT Sans Narrow"/>
                <a:cs typeface="PT Sans Narrow"/>
                <a:sym typeface="PT Sans Narrow"/>
              </a:rPr>
              <a:t> within the follicular epithelium, supporting the above diagnosis. </a:t>
            </a:r>
            <a:r>
              <a:rPr lang="en" sz="1200">
                <a:solidFill>
                  <a:schemeClr val="dk2"/>
                </a:solidFill>
                <a:latin typeface="PT Sans Narrow"/>
                <a:ea typeface="PT Sans Narrow"/>
                <a:cs typeface="PT Sans Narrow"/>
                <a:sym typeface="PT Sans Narrow"/>
              </a:rPr>
              <a:t>VZV and Gram stains are negative</a:t>
            </a:r>
            <a:r>
              <a:rPr lang="en" sz="1200">
                <a:solidFill>
                  <a:srgbClr val="858585"/>
                </a:solidFill>
                <a:latin typeface="PT Sans Narrow"/>
                <a:ea typeface="PT Sans Narrow"/>
                <a:cs typeface="PT Sans Narrow"/>
                <a:sym typeface="PT Sans Narrow"/>
              </a:rPr>
              <a:t>. Positive and negative controls stain as expected</a:t>
            </a:r>
            <a:endParaRPr sz="1200">
              <a:solidFill>
                <a:srgbClr val="1A1A1A"/>
              </a:solidFill>
              <a:latin typeface="Open Sans"/>
              <a:ea typeface="Open Sans"/>
              <a:cs typeface="Open Sans"/>
              <a:sym typeface="Open Sans"/>
            </a:endParaRPr>
          </a:p>
        </p:txBody>
      </p:sp>
      <p:sp>
        <p:nvSpPr>
          <p:cNvPr id="3361" name="Google Shape;3361;p96"/>
          <p:cNvSpPr/>
          <p:nvPr/>
        </p:nvSpPr>
        <p:spPr>
          <a:xfrm>
            <a:off x="1581475" y="183577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
        <p:nvSpPr>
          <p:cNvPr id="3362" name="Google Shape;3362;p96"/>
          <p:cNvSpPr/>
          <p:nvPr/>
        </p:nvSpPr>
        <p:spPr>
          <a:xfrm>
            <a:off x="1075425" y="2615550"/>
            <a:ext cx="2965800" cy="8601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Viral culture </a:t>
            </a:r>
            <a:r>
              <a:rPr lang="en" sz="1200">
                <a:solidFill>
                  <a:srgbClr val="858585"/>
                </a:solidFill>
                <a:latin typeface="Open Sans"/>
                <a:ea typeface="Open Sans"/>
                <a:cs typeface="Open Sans"/>
                <a:sym typeface="Open Sans"/>
              </a:rPr>
              <a:t>(Quest)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Virus was isolated… </a:t>
            </a:r>
            <a:endParaRPr b="1" sz="1200">
              <a:solidFill>
                <a:srgbClr val="1A1A1A"/>
              </a:solidFill>
              <a:latin typeface="Open Sans"/>
              <a:ea typeface="Open Sans"/>
              <a:cs typeface="Open Sans"/>
              <a:sym typeface="Open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6" name="Shape 3366"/>
        <p:cNvGrpSpPr/>
        <p:nvPr/>
      </p:nvGrpSpPr>
      <p:grpSpPr>
        <a:xfrm>
          <a:off x="0" y="0"/>
          <a:ext cx="0" cy="0"/>
          <a:chOff x="0" y="0"/>
          <a:chExt cx="0" cy="0"/>
        </a:xfrm>
      </p:grpSpPr>
      <p:sp>
        <p:nvSpPr>
          <p:cNvPr id="3367" name="Google Shape;3367;p97"/>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68" name="Google Shape;3368;p97"/>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69" name="Google Shape;3369;p97"/>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370" name="Google Shape;3370;p97"/>
          <p:cNvSpPr txBox="1"/>
          <p:nvPr>
            <p:ph idx="2" type="body"/>
          </p:nvPr>
        </p:nvSpPr>
        <p:spPr>
          <a:xfrm>
            <a:off x="4643600" y="18358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71" name="Google Shape;3371;p97"/>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372" name="Google Shape;3372;p97"/>
          <p:cNvSpPr/>
          <p:nvPr/>
        </p:nvSpPr>
        <p:spPr>
          <a:xfrm>
            <a:off x="4643975" y="1835875"/>
            <a:ext cx="3774300" cy="1639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b="1" sz="1200">
              <a:solidFill>
                <a:srgbClr val="DF382C"/>
              </a:solidFill>
              <a:latin typeface="PT Sans"/>
              <a:ea typeface="PT Sans"/>
              <a:cs typeface="PT Sans"/>
              <a:sym typeface="PT Sans"/>
            </a:endParaRPr>
          </a:p>
          <a:p>
            <a:pPr indent="0" lvl="0" marL="0" rtl="0" algn="l">
              <a:spcBef>
                <a:spcPts val="0"/>
              </a:spcBef>
              <a:spcAft>
                <a:spcPts val="0"/>
              </a:spcAft>
              <a:buNone/>
            </a:pPr>
            <a:r>
              <a:rPr lang="en" sz="1200">
                <a:solidFill>
                  <a:srgbClr val="858585"/>
                </a:solidFill>
                <a:latin typeface="PT Sans Narrow"/>
                <a:ea typeface="PT Sans Narrow"/>
                <a:cs typeface="PT Sans Narrow"/>
                <a:sym typeface="PT Sans Narrow"/>
              </a:rPr>
              <a:t>Examination reveals a piece of skin with a </a:t>
            </a:r>
            <a:r>
              <a:rPr b="1" lang="en" sz="1200">
                <a:solidFill>
                  <a:srgbClr val="858585"/>
                </a:solidFill>
                <a:latin typeface="PT Sans Narrow"/>
                <a:ea typeface="PT Sans Narrow"/>
                <a:cs typeface="PT Sans Narrow"/>
                <a:sym typeface="PT Sans Narrow"/>
              </a:rPr>
              <a:t>necrotic and ulcerated surface</a:t>
            </a:r>
            <a:r>
              <a:rPr lang="en" sz="1200">
                <a:solidFill>
                  <a:srgbClr val="858585"/>
                </a:solidFill>
                <a:latin typeface="PT Sans Narrow"/>
                <a:ea typeface="PT Sans Narrow"/>
                <a:cs typeface="PT Sans Narrow"/>
                <a:sym typeface="PT Sans Narrow"/>
              </a:rPr>
              <a:t>. The underlying dermis reveals a dense </a:t>
            </a:r>
            <a:r>
              <a:rPr b="1" lang="en" sz="1200">
                <a:solidFill>
                  <a:srgbClr val="858585"/>
                </a:solidFill>
                <a:latin typeface="PT Sans Narrow"/>
                <a:ea typeface="PT Sans Narrow"/>
                <a:cs typeface="PT Sans Narrow"/>
                <a:sym typeface="PT Sans Narrow"/>
              </a:rPr>
              <a:t>perifollicular mixed inflammatory infiltrate</a:t>
            </a:r>
            <a:r>
              <a:rPr lang="en" sz="1200">
                <a:solidFill>
                  <a:srgbClr val="858585"/>
                </a:solidFill>
                <a:latin typeface="PT Sans Narrow"/>
                <a:ea typeface="PT Sans Narrow"/>
                <a:cs typeface="PT Sans Narrow"/>
                <a:sym typeface="PT Sans Narrow"/>
              </a:rPr>
              <a:t> with disruption and destruction of the follicles. </a:t>
            </a:r>
            <a:r>
              <a:rPr b="1" lang="en" sz="1200">
                <a:solidFill>
                  <a:schemeClr val="dk2"/>
                </a:solidFill>
                <a:latin typeface="PT Sans Narrow"/>
                <a:ea typeface="PT Sans Narrow"/>
                <a:cs typeface="PT Sans Narrow"/>
                <a:sym typeface="PT Sans Narrow"/>
              </a:rPr>
              <a:t>HSV1 and 2 immunohistochemical stain shows positive staining</a:t>
            </a:r>
            <a:r>
              <a:rPr lang="en" sz="1200">
                <a:solidFill>
                  <a:srgbClr val="858585"/>
                </a:solidFill>
                <a:latin typeface="PT Sans Narrow"/>
                <a:ea typeface="PT Sans Narrow"/>
                <a:cs typeface="PT Sans Narrow"/>
                <a:sym typeface="PT Sans Narrow"/>
              </a:rPr>
              <a:t> within the follicular epithelium, supporting the above diagnosis. </a:t>
            </a:r>
            <a:r>
              <a:rPr lang="en" sz="1200">
                <a:solidFill>
                  <a:schemeClr val="dk2"/>
                </a:solidFill>
                <a:latin typeface="PT Sans Narrow"/>
                <a:ea typeface="PT Sans Narrow"/>
                <a:cs typeface="PT Sans Narrow"/>
                <a:sym typeface="PT Sans Narrow"/>
              </a:rPr>
              <a:t>VZV and Gram stains are negative</a:t>
            </a:r>
            <a:r>
              <a:rPr lang="en" sz="1200">
                <a:solidFill>
                  <a:srgbClr val="858585"/>
                </a:solidFill>
                <a:latin typeface="PT Sans Narrow"/>
                <a:ea typeface="PT Sans Narrow"/>
                <a:cs typeface="PT Sans Narrow"/>
                <a:sym typeface="PT Sans Narrow"/>
              </a:rPr>
              <a:t>. Positive and negative controls stain as expected</a:t>
            </a:r>
            <a:endParaRPr sz="1200">
              <a:solidFill>
                <a:srgbClr val="1A1A1A"/>
              </a:solidFill>
              <a:latin typeface="Open Sans"/>
              <a:ea typeface="Open Sans"/>
              <a:cs typeface="Open Sans"/>
              <a:sym typeface="Open Sans"/>
            </a:endParaRPr>
          </a:p>
        </p:txBody>
      </p:sp>
      <p:sp>
        <p:nvSpPr>
          <p:cNvPr id="3373" name="Google Shape;3373;p97"/>
          <p:cNvSpPr/>
          <p:nvPr/>
        </p:nvSpPr>
        <p:spPr>
          <a:xfrm>
            <a:off x="1581475" y="183577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
        <p:nvSpPr>
          <p:cNvPr id="3374" name="Google Shape;3374;p97"/>
          <p:cNvSpPr/>
          <p:nvPr/>
        </p:nvSpPr>
        <p:spPr>
          <a:xfrm>
            <a:off x="1075425" y="2615550"/>
            <a:ext cx="2965800" cy="8601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Viral culture </a:t>
            </a:r>
            <a:r>
              <a:rPr lang="en" sz="1200">
                <a:solidFill>
                  <a:srgbClr val="858585"/>
                </a:solidFill>
                <a:latin typeface="Open Sans"/>
                <a:ea typeface="Open Sans"/>
                <a:cs typeface="Open Sans"/>
                <a:sym typeface="Open Sans"/>
              </a:rPr>
              <a:t>(</a:t>
            </a:r>
            <a:r>
              <a:rPr lang="en" sz="1200">
                <a:solidFill>
                  <a:srgbClr val="3B71CA"/>
                </a:solidFill>
                <a:latin typeface="Open Sans"/>
                <a:ea typeface="Open Sans"/>
                <a:cs typeface="Open Sans"/>
                <a:sym typeface="Open Sans"/>
              </a:rPr>
              <a:t>Quest</a:t>
            </a:r>
            <a:r>
              <a:rPr lang="en" sz="1200">
                <a:solidFill>
                  <a:srgbClr val="858585"/>
                </a:solidFill>
                <a:latin typeface="Open Sans"/>
                <a:ea typeface="Open Sans"/>
                <a:cs typeface="Open Sans"/>
                <a:sym typeface="Open Sans"/>
              </a:rPr>
              <a:t>)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Virus was isolated… but Quest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doesn’t do susceptibilities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should have gone to </a:t>
            </a:r>
            <a:r>
              <a:rPr b="1" lang="en" sz="1200">
                <a:solidFill>
                  <a:srgbClr val="DF382C"/>
                </a:solidFill>
                <a:latin typeface="Open Sans"/>
                <a:ea typeface="Open Sans"/>
                <a:cs typeface="Open Sans"/>
                <a:sym typeface="Open Sans"/>
              </a:rPr>
              <a:t>ARUP</a:t>
            </a:r>
            <a:endParaRPr b="1" sz="1200">
              <a:solidFill>
                <a:srgbClr val="DF382C"/>
              </a:solidFill>
              <a:latin typeface="Open Sans"/>
              <a:ea typeface="Open Sans"/>
              <a:cs typeface="Open Sans"/>
              <a:sym typeface="Open Sans"/>
            </a:endParaRPr>
          </a:p>
        </p:txBody>
      </p:sp>
      <p:pic>
        <p:nvPicPr>
          <p:cNvPr id="3375" name="Google Shape;3375;p97"/>
          <p:cNvPicPr preferRelativeResize="0"/>
          <p:nvPr/>
        </p:nvPicPr>
        <p:blipFill>
          <a:blip r:embed="rId4">
            <a:alphaModFix/>
          </a:blip>
          <a:stretch>
            <a:fillRect/>
          </a:stretch>
        </p:blipFill>
        <p:spPr>
          <a:xfrm>
            <a:off x="3373025" y="2738975"/>
            <a:ext cx="613250" cy="6132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9" name="Shape 3379"/>
        <p:cNvGrpSpPr/>
        <p:nvPr/>
      </p:nvGrpSpPr>
      <p:grpSpPr>
        <a:xfrm>
          <a:off x="0" y="0"/>
          <a:ext cx="0" cy="0"/>
          <a:chOff x="0" y="0"/>
          <a:chExt cx="0" cy="0"/>
        </a:xfrm>
      </p:grpSpPr>
      <p:sp>
        <p:nvSpPr>
          <p:cNvPr id="3380" name="Google Shape;3380;p98"/>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81" name="Google Shape;3381;p98"/>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82" name="Google Shape;3382;p98"/>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383" name="Google Shape;3383;p98"/>
          <p:cNvSpPr txBox="1"/>
          <p:nvPr>
            <p:ph idx="2" type="body"/>
          </p:nvPr>
        </p:nvSpPr>
        <p:spPr>
          <a:xfrm>
            <a:off x="4643600" y="18358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84" name="Google Shape;3384;p98"/>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385" name="Google Shape;3385;p98"/>
          <p:cNvSpPr/>
          <p:nvPr/>
        </p:nvSpPr>
        <p:spPr>
          <a:xfrm>
            <a:off x="4643975" y="1835875"/>
            <a:ext cx="3774300" cy="1639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b="1" sz="1200">
              <a:solidFill>
                <a:srgbClr val="DF382C"/>
              </a:solidFill>
              <a:latin typeface="PT Sans"/>
              <a:ea typeface="PT Sans"/>
              <a:cs typeface="PT Sans"/>
              <a:sym typeface="PT Sans"/>
            </a:endParaRPr>
          </a:p>
          <a:p>
            <a:pPr indent="0" lvl="0" marL="0" rtl="0" algn="l">
              <a:spcBef>
                <a:spcPts val="0"/>
              </a:spcBef>
              <a:spcAft>
                <a:spcPts val="0"/>
              </a:spcAft>
              <a:buNone/>
            </a:pPr>
            <a:r>
              <a:rPr lang="en" sz="1200">
                <a:solidFill>
                  <a:srgbClr val="858585"/>
                </a:solidFill>
                <a:latin typeface="PT Sans Narrow"/>
                <a:ea typeface="PT Sans Narrow"/>
                <a:cs typeface="PT Sans Narrow"/>
                <a:sym typeface="PT Sans Narrow"/>
              </a:rPr>
              <a:t>Examination reveals a piece of skin with a </a:t>
            </a:r>
            <a:r>
              <a:rPr b="1" lang="en" sz="1200">
                <a:solidFill>
                  <a:srgbClr val="858585"/>
                </a:solidFill>
                <a:latin typeface="PT Sans Narrow"/>
                <a:ea typeface="PT Sans Narrow"/>
                <a:cs typeface="PT Sans Narrow"/>
                <a:sym typeface="PT Sans Narrow"/>
              </a:rPr>
              <a:t>necrotic and ulcerated surface</a:t>
            </a:r>
            <a:r>
              <a:rPr lang="en" sz="1200">
                <a:solidFill>
                  <a:srgbClr val="858585"/>
                </a:solidFill>
                <a:latin typeface="PT Sans Narrow"/>
                <a:ea typeface="PT Sans Narrow"/>
                <a:cs typeface="PT Sans Narrow"/>
                <a:sym typeface="PT Sans Narrow"/>
              </a:rPr>
              <a:t>. The underlying dermis reveals a dense </a:t>
            </a:r>
            <a:r>
              <a:rPr b="1" lang="en" sz="1200">
                <a:solidFill>
                  <a:srgbClr val="858585"/>
                </a:solidFill>
                <a:latin typeface="PT Sans Narrow"/>
                <a:ea typeface="PT Sans Narrow"/>
                <a:cs typeface="PT Sans Narrow"/>
                <a:sym typeface="PT Sans Narrow"/>
              </a:rPr>
              <a:t>perifollicular mixed inflammatory infiltrate</a:t>
            </a:r>
            <a:r>
              <a:rPr lang="en" sz="1200">
                <a:solidFill>
                  <a:srgbClr val="858585"/>
                </a:solidFill>
                <a:latin typeface="PT Sans Narrow"/>
                <a:ea typeface="PT Sans Narrow"/>
                <a:cs typeface="PT Sans Narrow"/>
                <a:sym typeface="PT Sans Narrow"/>
              </a:rPr>
              <a:t> with disruption and destruction of the follicles. </a:t>
            </a:r>
            <a:r>
              <a:rPr b="1" lang="en" sz="1200">
                <a:solidFill>
                  <a:schemeClr val="dk2"/>
                </a:solidFill>
                <a:latin typeface="PT Sans Narrow"/>
                <a:ea typeface="PT Sans Narrow"/>
                <a:cs typeface="PT Sans Narrow"/>
                <a:sym typeface="PT Sans Narrow"/>
              </a:rPr>
              <a:t>HSV1 and 2 immunohistochemical stain shows positive staining</a:t>
            </a:r>
            <a:r>
              <a:rPr lang="en" sz="1200">
                <a:solidFill>
                  <a:srgbClr val="858585"/>
                </a:solidFill>
                <a:latin typeface="PT Sans Narrow"/>
                <a:ea typeface="PT Sans Narrow"/>
                <a:cs typeface="PT Sans Narrow"/>
                <a:sym typeface="PT Sans Narrow"/>
              </a:rPr>
              <a:t> within the follicular epithelium, supporting the above diagnosis. </a:t>
            </a:r>
            <a:r>
              <a:rPr lang="en" sz="1200">
                <a:solidFill>
                  <a:schemeClr val="dk2"/>
                </a:solidFill>
                <a:latin typeface="PT Sans Narrow"/>
                <a:ea typeface="PT Sans Narrow"/>
                <a:cs typeface="PT Sans Narrow"/>
                <a:sym typeface="PT Sans Narrow"/>
              </a:rPr>
              <a:t>VZV and Gram stains are negative</a:t>
            </a:r>
            <a:r>
              <a:rPr lang="en" sz="1200">
                <a:solidFill>
                  <a:srgbClr val="858585"/>
                </a:solidFill>
                <a:latin typeface="PT Sans Narrow"/>
                <a:ea typeface="PT Sans Narrow"/>
                <a:cs typeface="PT Sans Narrow"/>
                <a:sym typeface="PT Sans Narrow"/>
              </a:rPr>
              <a:t>. Positive and negative controls stain as expected</a:t>
            </a:r>
            <a:endParaRPr sz="1200">
              <a:solidFill>
                <a:srgbClr val="1A1A1A"/>
              </a:solidFill>
              <a:latin typeface="Open Sans"/>
              <a:ea typeface="Open Sans"/>
              <a:cs typeface="Open Sans"/>
              <a:sym typeface="Open Sans"/>
            </a:endParaRPr>
          </a:p>
        </p:txBody>
      </p:sp>
      <p:sp>
        <p:nvSpPr>
          <p:cNvPr id="3386" name="Google Shape;3386;p98"/>
          <p:cNvSpPr/>
          <p:nvPr/>
        </p:nvSpPr>
        <p:spPr>
          <a:xfrm>
            <a:off x="1581475" y="183577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
        <p:nvSpPr>
          <p:cNvPr id="3387" name="Google Shape;3387;p98"/>
          <p:cNvSpPr/>
          <p:nvPr/>
        </p:nvSpPr>
        <p:spPr>
          <a:xfrm>
            <a:off x="1075425" y="2615550"/>
            <a:ext cx="2965800" cy="8601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Viral culture </a:t>
            </a:r>
            <a:r>
              <a:rPr lang="en" sz="1200">
                <a:solidFill>
                  <a:srgbClr val="858585"/>
                </a:solidFill>
                <a:latin typeface="Open Sans"/>
                <a:ea typeface="Open Sans"/>
                <a:cs typeface="Open Sans"/>
                <a:sym typeface="Open Sans"/>
              </a:rPr>
              <a:t>(Quest)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Virus was isolated… but Quest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doesn’t do susceptibilities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should have gone to </a:t>
            </a:r>
            <a:r>
              <a:rPr b="1" lang="en" sz="1200">
                <a:solidFill>
                  <a:srgbClr val="1A1A1A"/>
                </a:solidFill>
                <a:latin typeface="Open Sans"/>
                <a:ea typeface="Open Sans"/>
                <a:cs typeface="Open Sans"/>
                <a:sym typeface="Open Sans"/>
              </a:rPr>
              <a:t>ARUP</a:t>
            </a:r>
            <a:endParaRPr b="1" sz="1200">
              <a:solidFill>
                <a:srgbClr val="1A1A1A"/>
              </a:solidFill>
              <a:latin typeface="Open Sans"/>
              <a:ea typeface="Open Sans"/>
              <a:cs typeface="Open Sans"/>
              <a:sym typeface="Open Sans"/>
            </a:endParaRPr>
          </a:p>
        </p:txBody>
      </p:sp>
      <p:pic>
        <p:nvPicPr>
          <p:cNvPr id="3388" name="Google Shape;3388;p98"/>
          <p:cNvPicPr preferRelativeResize="0"/>
          <p:nvPr/>
        </p:nvPicPr>
        <p:blipFill>
          <a:blip r:embed="rId4">
            <a:alphaModFix/>
          </a:blip>
          <a:stretch>
            <a:fillRect/>
          </a:stretch>
        </p:blipFill>
        <p:spPr>
          <a:xfrm>
            <a:off x="3373025" y="2738975"/>
            <a:ext cx="613250" cy="613250"/>
          </a:xfrm>
          <a:prstGeom prst="rect">
            <a:avLst/>
          </a:prstGeom>
          <a:noFill/>
          <a:ln>
            <a:noFill/>
          </a:ln>
        </p:spPr>
      </p:pic>
      <p:sp>
        <p:nvSpPr>
          <p:cNvPr id="3389" name="Google Shape;3389;p98"/>
          <p:cNvSpPr/>
          <p:nvPr/>
        </p:nvSpPr>
        <p:spPr>
          <a:xfrm>
            <a:off x="1075425" y="3654175"/>
            <a:ext cx="2408400" cy="6669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Viral culture</a:t>
            </a:r>
            <a:r>
              <a:rPr b="1" lang="en" sz="1200">
                <a:solidFill>
                  <a:srgbClr val="858585"/>
                </a:solidFill>
                <a:latin typeface="Open Sans"/>
                <a:ea typeface="Open Sans"/>
                <a:cs typeface="Open Sans"/>
                <a:sym typeface="Open Sans"/>
              </a:rPr>
              <a:t>, take 2 </a:t>
            </a:r>
            <a:r>
              <a:rPr lang="en" sz="1200">
                <a:solidFill>
                  <a:srgbClr val="858585"/>
                </a:solidFill>
                <a:latin typeface="Open Sans"/>
                <a:ea typeface="Open Sans"/>
                <a:cs typeface="Open Sans"/>
                <a:sym typeface="Open Sans"/>
              </a:rPr>
              <a:t>(ARUP)</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POSITIVE for </a:t>
            </a:r>
            <a:r>
              <a:rPr b="1" lang="en" sz="1200">
                <a:solidFill>
                  <a:srgbClr val="DF382C"/>
                </a:solidFill>
                <a:latin typeface="Open Sans"/>
                <a:ea typeface="Open Sans"/>
                <a:cs typeface="Open Sans"/>
                <a:sym typeface="Open Sans"/>
              </a:rPr>
              <a:t>Herpes Simplex </a:t>
            </a:r>
            <a:endParaRPr b="1" sz="1200">
              <a:solidFill>
                <a:srgbClr val="DF382C"/>
              </a:solidFill>
              <a:latin typeface="Open Sans"/>
              <a:ea typeface="Open Sans"/>
              <a:cs typeface="Open Sans"/>
              <a:sym typeface="Open Sans"/>
            </a:endParaRPr>
          </a:p>
          <a:p>
            <a:pPr indent="0" lvl="0" marL="0" rtl="0" algn="l">
              <a:spcBef>
                <a:spcPts val="0"/>
              </a:spcBef>
              <a:spcAft>
                <a:spcPts val="0"/>
              </a:spcAft>
              <a:buNone/>
            </a:pPr>
            <a:r>
              <a:rPr b="1" lang="en" sz="1200">
                <a:solidFill>
                  <a:srgbClr val="DF382C"/>
                </a:solidFill>
                <a:latin typeface="Open Sans"/>
                <a:ea typeface="Open Sans"/>
                <a:cs typeface="Open Sans"/>
                <a:sym typeface="Open Sans"/>
              </a:rPr>
              <a:t>Virus</a:t>
            </a:r>
            <a:endParaRPr sz="1200">
              <a:solidFill>
                <a:srgbClr val="1A1A1A"/>
              </a:solidFill>
              <a:latin typeface="Open Sans"/>
              <a:ea typeface="Open Sans"/>
              <a:cs typeface="Open Sans"/>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3" name="Shape 3393"/>
        <p:cNvGrpSpPr/>
        <p:nvPr/>
      </p:nvGrpSpPr>
      <p:grpSpPr>
        <a:xfrm>
          <a:off x="0" y="0"/>
          <a:ext cx="0" cy="0"/>
          <a:chOff x="0" y="0"/>
          <a:chExt cx="0" cy="0"/>
        </a:xfrm>
      </p:grpSpPr>
      <p:sp>
        <p:nvSpPr>
          <p:cNvPr id="3394" name="Google Shape;3394;p99"/>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395" name="Google Shape;3395;p99"/>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396" name="Google Shape;3396;p99"/>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397" name="Google Shape;3397;p99"/>
          <p:cNvSpPr txBox="1"/>
          <p:nvPr>
            <p:ph idx="2" type="body"/>
          </p:nvPr>
        </p:nvSpPr>
        <p:spPr>
          <a:xfrm>
            <a:off x="4643600" y="18358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3398" name="Google Shape;3398;p99"/>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399" name="Google Shape;3399;p99"/>
          <p:cNvSpPr/>
          <p:nvPr/>
        </p:nvSpPr>
        <p:spPr>
          <a:xfrm>
            <a:off x="4643975" y="1835875"/>
            <a:ext cx="3774300" cy="1639800"/>
          </a:xfrm>
          <a:prstGeom prst="rect">
            <a:avLst/>
          </a:prstGeom>
          <a:solidFill>
            <a:srgbClr val="FBF1DD"/>
          </a:solidFill>
          <a:ln cap="flat" cmpd="sng" w="9525">
            <a:solidFill>
              <a:srgbClr val="89611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b="1" sz="1200">
              <a:solidFill>
                <a:srgbClr val="DF382C"/>
              </a:solidFill>
              <a:latin typeface="PT Sans"/>
              <a:ea typeface="PT Sans"/>
              <a:cs typeface="PT Sans"/>
              <a:sym typeface="PT Sans"/>
            </a:endParaRPr>
          </a:p>
          <a:p>
            <a:pPr indent="0" lvl="0" marL="0" rtl="0" algn="l">
              <a:spcBef>
                <a:spcPts val="0"/>
              </a:spcBef>
              <a:spcAft>
                <a:spcPts val="0"/>
              </a:spcAft>
              <a:buNone/>
            </a:pPr>
            <a:r>
              <a:rPr lang="en" sz="1200">
                <a:solidFill>
                  <a:srgbClr val="858585"/>
                </a:solidFill>
                <a:latin typeface="PT Sans Narrow"/>
                <a:ea typeface="PT Sans Narrow"/>
                <a:cs typeface="PT Sans Narrow"/>
                <a:sym typeface="PT Sans Narrow"/>
              </a:rPr>
              <a:t>Examination reveals a piece of skin with a </a:t>
            </a:r>
            <a:r>
              <a:rPr b="1" lang="en" sz="1200">
                <a:solidFill>
                  <a:srgbClr val="858585"/>
                </a:solidFill>
                <a:latin typeface="PT Sans Narrow"/>
                <a:ea typeface="PT Sans Narrow"/>
                <a:cs typeface="PT Sans Narrow"/>
                <a:sym typeface="PT Sans Narrow"/>
              </a:rPr>
              <a:t>necrotic and ulcerated surface</a:t>
            </a:r>
            <a:r>
              <a:rPr lang="en" sz="1200">
                <a:solidFill>
                  <a:srgbClr val="858585"/>
                </a:solidFill>
                <a:latin typeface="PT Sans Narrow"/>
                <a:ea typeface="PT Sans Narrow"/>
                <a:cs typeface="PT Sans Narrow"/>
                <a:sym typeface="PT Sans Narrow"/>
              </a:rPr>
              <a:t>. The underlying dermis reveals a dense </a:t>
            </a:r>
            <a:r>
              <a:rPr b="1" lang="en" sz="1200">
                <a:solidFill>
                  <a:srgbClr val="858585"/>
                </a:solidFill>
                <a:latin typeface="PT Sans Narrow"/>
                <a:ea typeface="PT Sans Narrow"/>
                <a:cs typeface="PT Sans Narrow"/>
                <a:sym typeface="PT Sans Narrow"/>
              </a:rPr>
              <a:t>perifollicular mixed inflammatory infiltrate</a:t>
            </a:r>
            <a:r>
              <a:rPr lang="en" sz="1200">
                <a:solidFill>
                  <a:srgbClr val="858585"/>
                </a:solidFill>
                <a:latin typeface="PT Sans Narrow"/>
                <a:ea typeface="PT Sans Narrow"/>
                <a:cs typeface="PT Sans Narrow"/>
                <a:sym typeface="PT Sans Narrow"/>
              </a:rPr>
              <a:t> with disruption and destruction of the follicles. </a:t>
            </a:r>
            <a:r>
              <a:rPr b="1" lang="en" sz="1200">
                <a:solidFill>
                  <a:schemeClr val="dk2"/>
                </a:solidFill>
                <a:latin typeface="PT Sans Narrow"/>
                <a:ea typeface="PT Sans Narrow"/>
                <a:cs typeface="PT Sans Narrow"/>
                <a:sym typeface="PT Sans Narrow"/>
              </a:rPr>
              <a:t>HSV1 and 2 immunohistochemical stain shows positive staining</a:t>
            </a:r>
            <a:r>
              <a:rPr lang="en" sz="1200">
                <a:solidFill>
                  <a:srgbClr val="858585"/>
                </a:solidFill>
                <a:latin typeface="PT Sans Narrow"/>
                <a:ea typeface="PT Sans Narrow"/>
                <a:cs typeface="PT Sans Narrow"/>
                <a:sym typeface="PT Sans Narrow"/>
              </a:rPr>
              <a:t> within the follicular epithelium, supporting the above diagnosis. </a:t>
            </a:r>
            <a:r>
              <a:rPr lang="en" sz="1200">
                <a:solidFill>
                  <a:schemeClr val="dk2"/>
                </a:solidFill>
                <a:latin typeface="PT Sans Narrow"/>
                <a:ea typeface="PT Sans Narrow"/>
                <a:cs typeface="PT Sans Narrow"/>
                <a:sym typeface="PT Sans Narrow"/>
              </a:rPr>
              <a:t>VZV and Gram stains are negative</a:t>
            </a:r>
            <a:r>
              <a:rPr lang="en" sz="1200">
                <a:solidFill>
                  <a:srgbClr val="858585"/>
                </a:solidFill>
                <a:latin typeface="PT Sans Narrow"/>
                <a:ea typeface="PT Sans Narrow"/>
                <a:cs typeface="PT Sans Narrow"/>
                <a:sym typeface="PT Sans Narrow"/>
              </a:rPr>
              <a:t>. Positive and negative controls stain as expected</a:t>
            </a:r>
            <a:endParaRPr sz="1200">
              <a:solidFill>
                <a:srgbClr val="1A1A1A"/>
              </a:solidFill>
              <a:latin typeface="Open Sans"/>
              <a:ea typeface="Open Sans"/>
              <a:cs typeface="Open Sans"/>
              <a:sym typeface="Open Sans"/>
            </a:endParaRPr>
          </a:p>
        </p:txBody>
      </p:sp>
      <p:sp>
        <p:nvSpPr>
          <p:cNvPr id="3400" name="Google Shape;3400;p99"/>
          <p:cNvSpPr/>
          <p:nvPr/>
        </p:nvSpPr>
        <p:spPr>
          <a:xfrm>
            <a:off x="1581475" y="1835775"/>
            <a:ext cx="2070000" cy="545400"/>
          </a:xfrm>
          <a:prstGeom prst="rect">
            <a:avLst/>
          </a:prstGeom>
          <a:solidFill>
            <a:srgbClr val="FAE4E8"/>
          </a:solidFill>
          <a:ln cap="flat" cmpd="sng" w="9525">
            <a:solidFill>
              <a:srgbClr val="B03D5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a:p>
            <a:pPr indent="-304800" lvl="0" marL="457200" rtl="0" algn="l">
              <a:spcBef>
                <a:spcPts val="0"/>
              </a:spcBef>
              <a:spcAft>
                <a:spcPts val="0"/>
              </a:spcAft>
              <a:buClr>
                <a:srgbClr val="1A1A1A"/>
              </a:buClr>
              <a:buSzPts val="1200"/>
              <a:buFont typeface="Open Sans"/>
              <a:buChar char="●"/>
            </a:pPr>
            <a:r>
              <a:rPr lang="en" sz="1200">
                <a:solidFill>
                  <a:srgbClr val="1A1A1A"/>
                </a:solidFill>
                <a:latin typeface="Open Sans"/>
                <a:ea typeface="Open Sans"/>
                <a:cs typeface="Open Sans"/>
                <a:sym typeface="Open Sans"/>
              </a:rPr>
              <a:t>Negative for HSV-1</a:t>
            </a:r>
            <a:endParaRPr sz="1200">
              <a:solidFill>
                <a:srgbClr val="1A1A1A"/>
              </a:solidFill>
              <a:latin typeface="Open Sans"/>
              <a:ea typeface="Open Sans"/>
              <a:cs typeface="Open Sans"/>
              <a:sym typeface="Open Sans"/>
            </a:endParaRPr>
          </a:p>
        </p:txBody>
      </p:sp>
      <p:sp>
        <p:nvSpPr>
          <p:cNvPr id="3401" name="Google Shape;3401;p99"/>
          <p:cNvSpPr/>
          <p:nvPr/>
        </p:nvSpPr>
        <p:spPr>
          <a:xfrm>
            <a:off x="1075425" y="2615550"/>
            <a:ext cx="2965800" cy="8601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Viral culture </a:t>
            </a:r>
            <a:r>
              <a:rPr lang="en" sz="1200">
                <a:solidFill>
                  <a:srgbClr val="858585"/>
                </a:solidFill>
                <a:latin typeface="Open Sans"/>
                <a:ea typeface="Open Sans"/>
                <a:cs typeface="Open Sans"/>
                <a:sym typeface="Open Sans"/>
              </a:rPr>
              <a:t>(Quest)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Virus was isolated… but Quest</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doesn’t do susceptibilities</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should have gone to </a:t>
            </a:r>
            <a:r>
              <a:rPr b="1" lang="en" sz="1200">
                <a:solidFill>
                  <a:srgbClr val="1A1A1A"/>
                </a:solidFill>
                <a:latin typeface="Open Sans"/>
                <a:ea typeface="Open Sans"/>
                <a:cs typeface="Open Sans"/>
                <a:sym typeface="Open Sans"/>
              </a:rPr>
              <a:t>ARUP</a:t>
            </a:r>
            <a:endParaRPr b="1" sz="1200">
              <a:solidFill>
                <a:srgbClr val="1A1A1A"/>
              </a:solidFill>
              <a:latin typeface="Open Sans"/>
              <a:ea typeface="Open Sans"/>
              <a:cs typeface="Open Sans"/>
              <a:sym typeface="Open Sans"/>
            </a:endParaRPr>
          </a:p>
        </p:txBody>
      </p:sp>
      <p:pic>
        <p:nvPicPr>
          <p:cNvPr id="3402" name="Google Shape;3402;p99"/>
          <p:cNvPicPr preferRelativeResize="0"/>
          <p:nvPr/>
        </p:nvPicPr>
        <p:blipFill>
          <a:blip r:embed="rId4">
            <a:alphaModFix/>
          </a:blip>
          <a:stretch>
            <a:fillRect/>
          </a:stretch>
        </p:blipFill>
        <p:spPr>
          <a:xfrm>
            <a:off x="3373025" y="2738975"/>
            <a:ext cx="613250" cy="613250"/>
          </a:xfrm>
          <a:prstGeom prst="rect">
            <a:avLst/>
          </a:prstGeom>
          <a:noFill/>
          <a:ln>
            <a:noFill/>
          </a:ln>
        </p:spPr>
      </p:pic>
      <p:sp>
        <p:nvSpPr>
          <p:cNvPr id="3403" name="Google Shape;3403;p99"/>
          <p:cNvSpPr/>
          <p:nvPr/>
        </p:nvSpPr>
        <p:spPr>
          <a:xfrm>
            <a:off x="1075425" y="3654175"/>
            <a:ext cx="2965800" cy="8601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04247"/>
                </a:solidFill>
                <a:latin typeface="Open Sans"/>
                <a:ea typeface="Open Sans"/>
                <a:cs typeface="Open Sans"/>
                <a:sym typeface="Open Sans"/>
              </a:rPr>
              <a:t>Viral culture</a:t>
            </a:r>
            <a:r>
              <a:rPr b="1" lang="en" sz="1200">
                <a:solidFill>
                  <a:srgbClr val="858585"/>
                </a:solidFill>
                <a:latin typeface="Open Sans"/>
                <a:ea typeface="Open Sans"/>
                <a:cs typeface="Open Sans"/>
                <a:sym typeface="Open Sans"/>
              </a:rPr>
              <a:t>, take 2 </a:t>
            </a:r>
            <a:r>
              <a:rPr lang="en" sz="1200">
                <a:solidFill>
                  <a:srgbClr val="858585"/>
                </a:solidFill>
                <a:latin typeface="Open Sans"/>
                <a:ea typeface="Open Sans"/>
                <a:cs typeface="Open Sans"/>
                <a:sym typeface="Open Sans"/>
              </a:rPr>
              <a:t>(ARUP)</a:t>
            </a:r>
            <a:r>
              <a:rPr lang="en" sz="1200">
                <a:solidFill>
                  <a:srgbClr val="1A1A1A"/>
                </a:solidFill>
                <a:latin typeface="Open Sans"/>
                <a:ea typeface="Open Sans"/>
                <a:cs typeface="Open Sans"/>
                <a:sym typeface="Open Sans"/>
              </a:rPr>
              <a:t> </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lang="en" sz="1200">
                <a:solidFill>
                  <a:srgbClr val="1A1A1A"/>
                </a:solidFill>
                <a:latin typeface="Open Sans"/>
                <a:ea typeface="Open Sans"/>
                <a:cs typeface="Open Sans"/>
                <a:sym typeface="Open Sans"/>
              </a:rPr>
              <a:t>POSITIVE for </a:t>
            </a:r>
            <a:r>
              <a:rPr b="1" lang="en" sz="1200">
                <a:solidFill>
                  <a:schemeClr val="dk2"/>
                </a:solidFill>
                <a:latin typeface="Open Sans"/>
                <a:ea typeface="Open Sans"/>
                <a:cs typeface="Open Sans"/>
                <a:sym typeface="Open Sans"/>
              </a:rPr>
              <a:t>Herpes Simplex </a:t>
            </a:r>
            <a:endParaRPr b="1" sz="1200">
              <a:solidFill>
                <a:schemeClr val="dk2"/>
              </a:solidFill>
              <a:latin typeface="Open Sans"/>
              <a:ea typeface="Open Sans"/>
              <a:cs typeface="Open Sans"/>
              <a:sym typeface="Open Sans"/>
            </a:endParaRPr>
          </a:p>
          <a:p>
            <a:pPr indent="0" lvl="0" marL="0" rtl="0" algn="l">
              <a:spcBef>
                <a:spcPts val="0"/>
              </a:spcBef>
              <a:spcAft>
                <a:spcPts val="0"/>
              </a:spcAft>
              <a:buNone/>
            </a:pPr>
            <a:r>
              <a:rPr b="1" lang="en" sz="1200">
                <a:solidFill>
                  <a:schemeClr val="dk2"/>
                </a:solidFill>
                <a:latin typeface="Open Sans"/>
                <a:ea typeface="Open Sans"/>
                <a:cs typeface="Open Sans"/>
                <a:sym typeface="Open Sans"/>
              </a:rPr>
              <a:t>Virus</a:t>
            </a:r>
            <a:r>
              <a:rPr lang="en" sz="1200">
                <a:solidFill>
                  <a:srgbClr val="1A1A1A"/>
                </a:solidFill>
                <a:latin typeface="Open Sans"/>
                <a:ea typeface="Open Sans"/>
                <a:cs typeface="Open Sans"/>
                <a:sym typeface="Open Sans"/>
              </a:rPr>
              <a:t>… for some reason </a:t>
            </a:r>
            <a:endParaRPr sz="1200">
              <a:solidFill>
                <a:srgbClr val="1A1A1A"/>
              </a:solidFill>
              <a:latin typeface="Open Sans"/>
              <a:ea typeface="Open Sans"/>
              <a:cs typeface="Open Sans"/>
              <a:sym typeface="Open Sans"/>
            </a:endParaRPr>
          </a:p>
          <a:p>
            <a:pPr indent="0" lvl="0" marL="0" rtl="0" algn="l">
              <a:spcBef>
                <a:spcPts val="0"/>
              </a:spcBef>
              <a:spcAft>
                <a:spcPts val="0"/>
              </a:spcAft>
              <a:buNone/>
            </a:pPr>
            <a:r>
              <a:rPr b="1" lang="en" sz="1200">
                <a:solidFill>
                  <a:srgbClr val="DF382C"/>
                </a:solidFill>
                <a:latin typeface="Open Sans"/>
                <a:ea typeface="Open Sans"/>
                <a:cs typeface="Open Sans"/>
                <a:sym typeface="Open Sans"/>
              </a:rPr>
              <a:t>didn’t reflex</a:t>
            </a:r>
            <a:r>
              <a:rPr lang="en" sz="1200">
                <a:solidFill>
                  <a:srgbClr val="1A1A1A"/>
                </a:solidFill>
                <a:latin typeface="Open Sans"/>
                <a:ea typeface="Open Sans"/>
                <a:cs typeface="Open Sans"/>
                <a:sym typeface="Open Sans"/>
              </a:rPr>
              <a:t>..?</a:t>
            </a:r>
            <a:endParaRPr sz="1200">
              <a:solidFill>
                <a:srgbClr val="1A1A1A"/>
              </a:solidFill>
              <a:latin typeface="Open Sans"/>
              <a:ea typeface="Open Sans"/>
              <a:cs typeface="Open Sans"/>
              <a:sym typeface="Open Sans"/>
            </a:endParaRPr>
          </a:p>
        </p:txBody>
      </p:sp>
      <p:pic>
        <p:nvPicPr>
          <p:cNvPr id="3404" name="Google Shape;3404;p99"/>
          <p:cNvPicPr preferRelativeResize="0"/>
          <p:nvPr/>
        </p:nvPicPr>
        <p:blipFill>
          <a:blip r:embed="rId5">
            <a:alphaModFix/>
          </a:blip>
          <a:stretch>
            <a:fillRect/>
          </a:stretch>
        </p:blipFill>
        <p:spPr>
          <a:xfrm>
            <a:off x="3279925" y="3731050"/>
            <a:ext cx="706350" cy="7063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8" name="Shape 3408"/>
        <p:cNvGrpSpPr/>
        <p:nvPr/>
      </p:nvGrpSpPr>
      <p:grpSpPr>
        <a:xfrm>
          <a:off x="0" y="0"/>
          <a:ext cx="0" cy="0"/>
          <a:chOff x="0" y="0"/>
          <a:chExt cx="0" cy="0"/>
        </a:xfrm>
      </p:grpSpPr>
      <p:sp>
        <p:nvSpPr>
          <p:cNvPr id="3409" name="Google Shape;3409;p100"/>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410" name="Google Shape;3410;p100"/>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Generally </a:t>
            </a:r>
            <a:r>
              <a:rPr lang="en"/>
              <a:t>not the most productive</a:t>
            </a:r>
            <a:r>
              <a:rPr lang="en"/>
              <a:t> admission</a:t>
            </a:r>
            <a:endParaRPr/>
          </a:p>
        </p:txBody>
      </p:sp>
      <p:pic>
        <p:nvPicPr>
          <p:cNvPr id="3411" name="Google Shape;3411;p100"/>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412" name="Google Shape;3412;p100"/>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413" name="Google Shape;3413;p100"/>
          <p:cNvSpPr/>
          <p:nvPr/>
        </p:nvSpPr>
        <p:spPr>
          <a:xfrm>
            <a:off x="5159750" y="1850913"/>
            <a:ext cx="2742000" cy="416400"/>
          </a:xfrm>
          <a:prstGeom prst="rect">
            <a:avLst/>
          </a:prstGeom>
          <a:solidFill>
            <a:srgbClr val="FBF1DD"/>
          </a:solidFill>
          <a:ln cap="flat" cmpd="sng" w="9525">
            <a:solidFill>
              <a:srgbClr val="89611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sz="1200">
              <a:solidFill>
                <a:srgbClr val="1A1A1A"/>
              </a:solidFill>
              <a:latin typeface="Open Sans"/>
              <a:ea typeface="Open Sans"/>
              <a:cs typeface="Open Sans"/>
              <a:sym typeface="Open Sans"/>
            </a:endParaRPr>
          </a:p>
        </p:txBody>
      </p:sp>
      <p:sp>
        <p:nvSpPr>
          <p:cNvPr id="3414" name="Google Shape;3414;p100"/>
          <p:cNvSpPr/>
          <p:nvPr/>
        </p:nvSpPr>
        <p:spPr>
          <a:xfrm>
            <a:off x="5495750" y="2393025"/>
            <a:ext cx="2070000" cy="416400"/>
          </a:xfrm>
          <a:prstGeom prst="rect">
            <a:avLst/>
          </a:prstGeom>
          <a:solidFill>
            <a:srgbClr val="FAE4E8"/>
          </a:solidFill>
          <a:ln cap="flat" cmpd="sng" w="9525">
            <a:solidFill>
              <a:srgbClr val="B03D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8" name="Shape 3418"/>
        <p:cNvGrpSpPr/>
        <p:nvPr/>
      </p:nvGrpSpPr>
      <p:grpSpPr>
        <a:xfrm>
          <a:off x="0" y="0"/>
          <a:ext cx="0" cy="0"/>
          <a:chOff x="0" y="0"/>
          <a:chExt cx="0" cy="0"/>
        </a:xfrm>
      </p:grpSpPr>
      <p:sp>
        <p:nvSpPr>
          <p:cNvPr id="3419" name="Google Shape;3419;p101"/>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420" name="Google Shape;3420;p101"/>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Generally not the most productive admission</a:t>
            </a:r>
            <a:endParaRPr/>
          </a:p>
          <a:p>
            <a:pPr indent="-311150" lvl="0" marL="457200" rtl="0" algn="l">
              <a:spcBef>
                <a:spcPts val="1200"/>
              </a:spcBef>
              <a:spcAft>
                <a:spcPts val="0"/>
              </a:spcAft>
              <a:buSzPts val="1300"/>
              <a:buChar char="●"/>
            </a:pPr>
            <a:r>
              <a:rPr lang="en"/>
              <a:t>Didn’t receive any IV antivirals</a:t>
            </a:r>
            <a:endParaRPr/>
          </a:p>
        </p:txBody>
      </p:sp>
      <p:pic>
        <p:nvPicPr>
          <p:cNvPr id="3421" name="Google Shape;3421;p101"/>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422" name="Google Shape;3422;p101"/>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DF382C"/>
                </a:solidFill>
              </a:rPr>
              <a:t>risks </a:t>
            </a:r>
            <a:r>
              <a:rPr b="1" lang="en"/>
              <a:t>&gt;&gt; benefits</a:t>
            </a:r>
            <a:r>
              <a:rPr lang="en">
                <a:solidFill>
                  <a:srgbClr val="9FA6B2"/>
                </a:solidFill>
              </a:rPr>
              <a:t> of IV</a:t>
            </a:r>
            <a:endParaRPr>
              <a:solidFill>
                <a:srgbClr val="9FA6B2"/>
              </a:solidFill>
            </a:endParaRPr>
          </a:p>
        </p:txBody>
      </p:sp>
      <p:sp>
        <p:nvSpPr>
          <p:cNvPr id="3423" name="Google Shape;3423;p101"/>
          <p:cNvSpPr/>
          <p:nvPr/>
        </p:nvSpPr>
        <p:spPr>
          <a:xfrm>
            <a:off x="5159750" y="1850913"/>
            <a:ext cx="2742000" cy="416400"/>
          </a:xfrm>
          <a:prstGeom prst="rect">
            <a:avLst/>
          </a:prstGeom>
          <a:solidFill>
            <a:srgbClr val="FBF1DD"/>
          </a:solidFill>
          <a:ln cap="flat" cmpd="sng" w="9525">
            <a:solidFill>
              <a:srgbClr val="89611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sz="1200">
              <a:solidFill>
                <a:srgbClr val="1A1A1A"/>
              </a:solidFill>
              <a:latin typeface="Open Sans"/>
              <a:ea typeface="Open Sans"/>
              <a:cs typeface="Open Sans"/>
              <a:sym typeface="Open Sans"/>
            </a:endParaRPr>
          </a:p>
        </p:txBody>
      </p:sp>
      <p:sp>
        <p:nvSpPr>
          <p:cNvPr id="3424" name="Google Shape;3424;p101"/>
          <p:cNvSpPr/>
          <p:nvPr/>
        </p:nvSpPr>
        <p:spPr>
          <a:xfrm>
            <a:off x="5495750" y="2393025"/>
            <a:ext cx="2070000" cy="416400"/>
          </a:xfrm>
          <a:prstGeom prst="rect">
            <a:avLst/>
          </a:prstGeom>
          <a:solidFill>
            <a:srgbClr val="FAE4E8"/>
          </a:solidFill>
          <a:ln cap="flat" cmpd="sng" w="9525">
            <a:solidFill>
              <a:srgbClr val="B03D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8" name="Shape 3428"/>
        <p:cNvGrpSpPr/>
        <p:nvPr/>
      </p:nvGrpSpPr>
      <p:grpSpPr>
        <a:xfrm>
          <a:off x="0" y="0"/>
          <a:ext cx="0" cy="0"/>
          <a:chOff x="0" y="0"/>
          <a:chExt cx="0" cy="0"/>
        </a:xfrm>
      </p:grpSpPr>
      <p:sp>
        <p:nvSpPr>
          <p:cNvPr id="3429" name="Google Shape;3429;p10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430" name="Google Shape;3430;p102"/>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Generally not the most productive admission</a:t>
            </a:r>
            <a:endParaRPr/>
          </a:p>
          <a:p>
            <a:pPr indent="-311150" lvl="0" marL="457200" rtl="0" algn="l">
              <a:spcBef>
                <a:spcPts val="1200"/>
              </a:spcBef>
              <a:spcAft>
                <a:spcPts val="0"/>
              </a:spcAft>
              <a:buSzPts val="1300"/>
              <a:buChar char="●"/>
            </a:pPr>
            <a:r>
              <a:rPr lang="en"/>
              <a:t>Didn’t receive any IV antivirals</a:t>
            </a:r>
            <a:endParaRPr/>
          </a:p>
          <a:p>
            <a:pPr indent="-311150" lvl="0" marL="457200" rtl="0" algn="l">
              <a:spcBef>
                <a:spcPts val="0"/>
              </a:spcBef>
              <a:spcAft>
                <a:spcPts val="0"/>
              </a:spcAft>
              <a:buSzPts val="1300"/>
              <a:buChar char="●"/>
            </a:pPr>
            <a:r>
              <a:rPr lang="en"/>
              <a:t>Diagnostic testing was…frustrating</a:t>
            </a:r>
            <a:endParaRPr/>
          </a:p>
        </p:txBody>
      </p:sp>
      <p:pic>
        <p:nvPicPr>
          <p:cNvPr id="3431" name="Google Shape;3431;p102"/>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432" name="Google Shape;3432;p102"/>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433" name="Google Shape;3433;p102"/>
          <p:cNvSpPr/>
          <p:nvPr/>
        </p:nvSpPr>
        <p:spPr>
          <a:xfrm>
            <a:off x="5159750" y="1850913"/>
            <a:ext cx="2742000" cy="416400"/>
          </a:xfrm>
          <a:prstGeom prst="rect">
            <a:avLst/>
          </a:prstGeom>
          <a:solidFill>
            <a:srgbClr val="FBF1DD"/>
          </a:solidFill>
          <a:ln cap="flat" cmpd="sng" w="9525">
            <a:solidFill>
              <a:srgbClr val="89611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sz="1200">
              <a:solidFill>
                <a:srgbClr val="1A1A1A"/>
              </a:solidFill>
              <a:latin typeface="Open Sans"/>
              <a:ea typeface="Open Sans"/>
              <a:cs typeface="Open Sans"/>
              <a:sym typeface="Open Sans"/>
            </a:endParaRPr>
          </a:p>
        </p:txBody>
      </p:sp>
      <p:sp>
        <p:nvSpPr>
          <p:cNvPr id="3434" name="Google Shape;3434;p102"/>
          <p:cNvSpPr/>
          <p:nvPr/>
        </p:nvSpPr>
        <p:spPr>
          <a:xfrm>
            <a:off x="5495750" y="2393025"/>
            <a:ext cx="2070000" cy="416400"/>
          </a:xfrm>
          <a:prstGeom prst="rect">
            <a:avLst/>
          </a:prstGeom>
          <a:solidFill>
            <a:srgbClr val="FAE4E8"/>
          </a:solidFill>
          <a:ln cap="flat" cmpd="sng" w="9525">
            <a:solidFill>
              <a:srgbClr val="B03D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p:txBody>
      </p:sp>
      <p:grpSp>
        <p:nvGrpSpPr>
          <p:cNvPr id="3435" name="Google Shape;3435;p102"/>
          <p:cNvGrpSpPr/>
          <p:nvPr/>
        </p:nvGrpSpPr>
        <p:grpSpPr>
          <a:xfrm>
            <a:off x="5675600" y="2950175"/>
            <a:ext cx="1710300" cy="1176900"/>
            <a:chOff x="5091600" y="2920100"/>
            <a:chExt cx="1710300" cy="1176900"/>
          </a:xfrm>
        </p:grpSpPr>
        <p:sp>
          <p:nvSpPr>
            <p:cNvPr id="3436" name="Google Shape;3436;p102"/>
            <p:cNvSpPr/>
            <p:nvPr/>
          </p:nvSpPr>
          <p:spPr>
            <a:xfrm>
              <a:off x="5091600" y="2920100"/>
              <a:ext cx="1710300" cy="11769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404247"/>
                  </a:solidFill>
                  <a:latin typeface="Open Sans"/>
                  <a:ea typeface="Open Sans"/>
                  <a:cs typeface="Open Sans"/>
                  <a:sym typeface="Open Sans"/>
                </a:rPr>
                <a:t>Viral culture(s)</a:t>
              </a:r>
              <a:endParaRPr b="1"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900">
                <a:solidFill>
                  <a:srgbClr val="858585"/>
                </a:solidFill>
                <a:latin typeface="Open Sans"/>
                <a:ea typeface="Open Sans"/>
                <a:cs typeface="Open Sans"/>
                <a:sym typeface="Open Sans"/>
              </a:endParaRPr>
            </a:p>
            <a:p>
              <a:pPr indent="0" lvl="0" marL="0" rtl="0" algn="l">
                <a:spcBef>
                  <a:spcPts val="1000"/>
                </a:spcBef>
                <a:spcAft>
                  <a:spcPts val="0"/>
                </a:spcAft>
                <a:buNone/>
              </a:pPr>
              <a:r>
                <a:rPr lang="en" sz="1200">
                  <a:solidFill>
                    <a:srgbClr val="858585"/>
                  </a:solidFill>
                  <a:latin typeface="Open Sans"/>
                  <a:ea typeface="Open Sans"/>
                  <a:cs typeface="Open Sans"/>
                  <a:sym typeface="Open Sans"/>
                </a:rPr>
                <a:t>(Quest)            (ARUP)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b="1" sz="1200">
                <a:solidFill>
                  <a:srgbClr val="1A1A1A"/>
                </a:solidFill>
                <a:latin typeface="Open Sans"/>
                <a:ea typeface="Open Sans"/>
                <a:cs typeface="Open Sans"/>
                <a:sym typeface="Open Sans"/>
              </a:endParaRPr>
            </a:p>
          </p:txBody>
        </p:sp>
        <p:pic>
          <p:nvPicPr>
            <p:cNvPr id="3437" name="Google Shape;3437;p102"/>
            <p:cNvPicPr preferRelativeResize="0"/>
            <p:nvPr/>
          </p:nvPicPr>
          <p:blipFill>
            <a:blip r:embed="rId4">
              <a:alphaModFix/>
            </a:blip>
            <a:stretch>
              <a:fillRect/>
            </a:stretch>
          </p:blipFill>
          <p:spPr>
            <a:xfrm>
              <a:off x="5136425" y="3211775"/>
              <a:ext cx="613250" cy="613250"/>
            </a:xfrm>
            <a:prstGeom prst="rect">
              <a:avLst/>
            </a:prstGeom>
            <a:noFill/>
            <a:ln>
              <a:noFill/>
            </a:ln>
          </p:spPr>
        </p:pic>
        <p:pic>
          <p:nvPicPr>
            <p:cNvPr id="3438" name="Google Shape;3438;p102"/>
            <p:cNvPicPr preferRelativeResize="0"/>
            <p:nvPr/>
          </p:nvPicPr>
          <p:blipFill>
            <a:blip r:embed="rId5">
              <a:alphaModFix/>
            </a:blip>
            <a:stretch>
              <a:fillRect/>
            </a:stretch>
          </p:blipFill>
          <p:spPr>
            <a:xfrm>
              <a:off x="6101702" y="3211784"/>
              <a:ext cx="613250" cy="613250"/>
            </a:xfrm>
            <a:prstGeom prst="rect">
              <a:avLst/>
            </a:prstGeom>
            <a:noFill/>
            <a:ln>
              <a:noFill/>
            </a:ln>
          </p:spPr>
        </p:pic>
        <p:cxnSp>
          <p:nvCxnSpPr>
            <p:cNvPr id="3439" name="Google Shape;3439;p102"/>
            <p:cNvCxnSpPr/>
            <p:nvPr/>
          </p:nvCxnSpPr>
          <p:spPr>
            <a:xfrm>
              <a:off x="5784688" y="3558825"/>
              <a:ext cx="282000" cy="0"/>
            </a:xfrm>
            <a:prstGeom prst="straightConnector1">
              <a:avLst/>
            </a:prstGeom>
            <a:noFill/>
            <a:ln cap="flat" cmpd="sng" w="9525">
              <a:solidFill>
                <a:schemeClr val="dk2"/>
              </a:solidFill>
              <a:prstDash val="solid"/>
              <a:round/>
              <a:headEnd len="med" w="med" type="none"/>
              <a:tailEnd len="med" w="med" type="triangle"/>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Week 1</a:t>
            </a:r>
            <a:endParaRPr/>
          </a:p>
        </p:txBody>
      </p:sp>
      <p:sp>
        <p:nvSpPr>
          <p:cNvPr id="181" name="Google Shape;181;p22"/>
          <p:cNvSpPr txBox="1"/>
          <p:nvPr>
            <p:ph idx="1" type="body"/>
          </p:nvPr>
        </p:nvSpPr>
        <p:spPr>
          <a:xfrm>
            <a:off x="729325" y="1393075"/>
            <a:ext cx="3774300" cy="2261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PCP note says </a:t>
            </a:r>
            <a:r>
              <a:rPr lang="en">
                <a:solidFill>
                  <a:srgbClr val="858585"/>
                </a:solidFill>
              </a:rPr>
              <a:t>patient noted a </a:t>
            </a:r>
            <a:r>
              <a:rPr b="1" lang="en">
                <a:solidFill>
                  <a:srgbClr val="858585"/>
                </a:solidFill>
              </a:rPr>
              <a:t>pruritic rash</a:t>
            </a:r>
            <a:r>
              <a:rPr lang="en">
                <a:solidFill>
                  <a:srgbClr val="858585"/>
                </a:solidFill>
              </a:rPr>
              <a:t> “everywhere” for past </a:t>
            </a:r>
            <a:r>
              <a:rPr b="1" lang="en">
                <a:solidFill>
                  <a:srgbClr val="858585"/>
                </a:solidFill>
              </a:rPr>
              <a:t>few months</a:t>
            </a:r>
            <a:r>
              <a:rPr lang="en">
                <a:solidFill>
                  <a:srgbClr val="858585"/>
                </a:solidFill>
              </a:rPr>
              <a:t>. Has been applying topical triamcinolone</a:t>
            </a:r>
            <a:endParaRPr>
              <a:solidFill>
                <a:srgbClr val="858585"/>
              </a:solidFill>
            </a:endParaRPr>
          </a:p>
          <a:p>
            <a:pPr indent="0" lvl="0" marL="0" rtl="0" algn="l">
              <a:spcBef>
                <a:spcPts val="1200"/>
              </a:spcBef>
              <a:spcAft>
                <a:spcPts val="1200"/>
              </a:spcAft>
              <a:buNone/>
            </a:pPr>
            <a:r>
              <a:rPr lang="en"/>
              <a:t>Separately, has had a </a:t>
            </a:r>
            <a:r>
              <a:rPr b="1" lang="en">
                <a:solidFill>
                  <a:srgbClr val="DF382C"/>
                </a:solidFill>
              </a:rPr>
              <a:t>cold sore</a:t>
            </a:r>
            <a:r>
              <a:rPr lang="en"/>
              <a:t> develop on the </a:t>
            </a:r>
            <a:r>
              <a:rPr b="1" lang="en"/>
              <a:t>upper lip</a:t>
            </a:r>
            <a:r>
              <a:rPr lang="en"/>
              <a:t> and has been applying </a:t>
            </a:r>
            <a:r>
              <a:rPr b="1" lang="en">
                <a:solidFill>
                  <a:srgbClr val="3B71CA"/>
                </a:solidFill>
              </a:rPr>
              <a:t>topical acyclovir</a:t>
            </a:r>
            <a:r>
              <a:rPr lang="en"/>
              <a:t>.  Area is getting </a:t>
            </a:r>
            <a:r>
              <a:rPr b="1" lang="en"/>
              <a:t>larger </a:t>
            </a:r>
            <a:r>
              <a:rPr lang="en"/>
              <a:t>and </a:t>
            </a:r>
            <a:r>
              <a:rPr b="1" lang="en">
                <a:solidFill>
                  <a:srgbClr val="14A44D"/>
                </a:solidFill>
              </a:rPr>
              <a:t>scabbed</a:t>
            </a:r>
            <a:endParaRPr>
              <a:solidFill>
                <a:srgbClr val="14A44D"/>
              </a:solidFill>
            </a:endParaRPr>
          </a:p>
        </p:txBody>
      </p:sp>
      <p:sp>
        <p:nvSpPr>
          <p:cNvPr id="182" name="Google Shape;182;p22"/>
          <p:cNvSpPr/>
          <p:nvPr/>
        </p:nvSpPr>
        <p:spPr>
          <a:xfrm>
            <a:off x="1190275" y="3178375"/>
            <a:ext cx="2852400" cy="1658400"/>
          </a:xfrm>
          <a:prstGeom prst="rect">
            <a:avLst/>
          </a:prstGeom>
          <a:solidFill>
            <a:srgbClr val="E2EAF7"/>
          </a:solidFill>
          <a:ln cap="flat" cmpd="sng" w="9525">
            <a:solidFill>
              <a:srgbClr val="2F5AA2"/>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300">
                <a:solidFill>
                  <a:srgbClr val="2F5AA2"/>
                </a:solidFill>
                <a:latin typeface="Open Sans"/>
                <a:ea typeface="Open Sans"/>
                <a:cs typeface="Open Sans"/>
                <a:sym typeface="Open Sans"/>
              </a:rPr>
              <a:t>Med list</a:t>
            </a:r>
            <a:endParaRPr sz="1300">
              <a:solidFill>
                <a:srgbClr val="3B71C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Budesonide 3mg TID</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Acyclovir 400 BID</a:t>
            </a:r>
            <a:endParaRPr sz="1300">
              <a:solidFill>
                <a:srgbClr val="1A1A1A"/>
              </a:solidFill>
              <a:latin typeface="Open Sans"/>
              <a:ea typeface="Open Sans"/>
              <a:cs typeface="Open Sans"/>
              <a:sym typeface="Open Sans"/>
            </a:endParaRPr>
          </a:p>
          <a:p>
            <a:pPr indent="-311150" lvl="1" marL="914400" rtl="0" algn="l">
              <a:spcBef>
                <a:spcPts val="0"/>
              </a:spcBef>
              <a:spcAft>
                <a:spcPts val="0"/>
              </a:spcAft>
              <a:buClr>
                <a:srgbClr val="1A1A1A"/>
              </a:buClr>
              <a:buSzPts val="1300"/>
              <a:buFont typeface="Open Sans"/>
              <a:buChar char="○"/>
            </a:pPr>
            <a:r>
              <a:rPr lang="en" sz="1300">
                <a:solidFill>
                  <a:schemeClr val="dk2"/>
                </a:solidFill>
                <a:latin typeface="Open Sans"/>
                <a:ea typeface="Open Sans"/>
                <a:cs typeface="Open Sans"/>
                <a:sym typeface="Open Sans"/>
              </a:rPr>
              <a:t>Topical acyclovir</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Isavuconazole 372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Letermovir 480 daily</a:t>
            </a:r>
            <a:endParaRPr sz="1300">
              <a:solidFill>
                <a:srgbClr val="1A1A1A"/>
              </a:solidFill>
              <a:latin typeface="Open Sans"/>
              <a:ea typeface="Open Sans"/>
              <a:cs typeface="Open Sans"/>
              <a:sym typeface="Open Sans"/>
            </a:endParaRPr>
          </a:p>
          <a:p>
            <a:pPr indent="-311150" lvl="0" marL="457200" rtl="0" algn="l">
              <a:spcBef>
                <a:spcPts val="0"/>
              </a:spcBef>
              <a:spcAft>
                <a:spcPts val="0"/>
              </a:spcAft>
              <a:buClr>
                <a:srgbClr val="1A1A1A"/>
              </a:buClr>
              <a:buSzPts val="1300"/>
              <a:buFont typeface="Open Sans"/>
              <a:buChar char="●"/>
            </a:pPr>
            <a:r>
              <a:rPr lang="en" sz="1300">
                <a:solidFill>
                  <a:srgbClr val="1A1A1A"/>
                </a:solidFill>
                <a:latin typeface="Open Sans"/>
                <a:ea typeface="Open Sans"/>
                <a:cs typeface="Open Sans"/>
                <a:sym typeface="Open Sans"/>
              </a:rPr>
              <a:t>SMX/TMP SS qMWF</a:t>
            </a:r>
            <a:endParaRPr sz="1300">
              <a:solidFill>
                <a:srgbClr val="1A1A1A"/>
              </a:solidFill>
              <a:latin typeface="Open Sans"/>
              <a:ea typeface="Open Sans"/>
              <a:cs typeface="Open Sans"/>
              <a:sym typeface="Open Sans"/>
            </a:endParaRPr>
          </a:p>
          <a:p>
            <a:pPr indent="0" lvl="0" marL="0" rtl="0" algn="l">
              <a:spcBef>
                <a:spcPts val="0"/>
              </a:spcBef>
              <a:spcAft>
                <a:spcPts val="0"/>
              </a:spcAft>
              <a:buNone/>
            </a:pPr>
            <a:r>
              <a:t/>
            </a:r>
            <a:endParaRPr sz="1300">
              <a:solidFill>
                <a:srgbClr val="1A1A1A"/>
              </a:solidFill>
              <a:latin typeface="Open Sans"/>
              <a:ea typeface="Open Sans"/>
              <a:cs typeface="Open Sans"/>
              <a:sym typeface="Open Sans"/>
            </a:endParaRPr>
          </a:p>
        </p:txBody>
      </p:sp>
      <p:pic>
        <p:nvPicPr>
          <p:cNvPr id="183" name="Google Shape;183;p22" title="W01_D03_lip.png"/>
          <p:cNvPicPr preferRelativeResize="0"/>
          <p:nvPr/>
        </p:nvPicPr>
        <p:blipFill>
          <a:blip r:embed="rId3">
            <a:alphaModFix/>
          </a:blip>
          <a:stretch>
            <a:fillRect/>
          </a:stretch>
        </p:blipFill>
        <p:spPr>
          <a:xfrm>
            <a:off x="4943054" y="1168050"/>
            <a:ext cx="3049588" cy="3518401"/>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3" name="Shape 3443"/>
        <p:cNvGrpSpPr/>
        <p:nvPr/>
      </p:nvGrpSpPr>
      <p:grpSpPr>
        <a:xfrm>
          <a:off x="0" y="0"/>
          <a:ext cx="0" cy="0"/>
          <a:chOff x="0" y="0"/>
          <a:chExt cx="0" cy="0"/>
        </a:xfrm>
      </p:grpSpPr>
      <p:sp>
        <p:nvSpPr>
          <p:cNvPr id="3444" name="Google Shape;3444;p103"/>
          <p:cNvSpPr txBox="1"/>
          <p:nvPr>
            <p:ph type="title"/>
          </p:nvPr>
        </p:nvSpPr>
        <p:spPr>
          <a:xfrm>
            <a:off x="729450" y="632850"/>
            <a:ext cx="76884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Admission #4</a:t>
            </a:r>
            <a:endParaRPr/>
          </a:p>
        </p:txBody>
      </p:sp>
      <p:sp>
        <p:nvSpPr>
          <p:cNvPr id="3445" name="Google Shape;3445;p103"/>
          <p:cNvSpPr txBox="1"/>
          <p:nvPr>
            <p:ph idx="1" type="body"/>
          </p:nvPr>
        </p:nvSpPr>
        <p:spPr>
          <a:xfrm>
            <a:off x="729325" y="1835775"/>
            <a:ext cx="3774300" cy="181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Generally not the most productive admission</a:t>
            </a:r>
            <a:endParaRPr/>
          </a:p>
          <a:p>
            <a:pPr indent="-311150" lvl="0" marL="457200" rtl="0" algn="l">
              <a:spcBef>
                <a:spcPts val="1200"/>
              </a:spcBef>
              <a:spcAft>
                <a:spcPts val="0"/>
              </a:spcAft>
              <a:buSzPts val="1300"/>
              <a:buChar char="●"/>
            </a:pPr>
            <a:r>
              <a:rPr lang="en"/>
              <a:t>Didn’t receive any IV antivirals</a:t>
            </a:r>
            <a:endParaRPr/>
          </a:p>
          <a:p>
            <a:pPr indent="-311150" lvl="0" marL="457200" rtl="0" algn="l">
              <a:spcBef>
                <a:spcPts val="0"/>
              </a:spcBef>
              <a:spcAft>
                <a:spcPts val="0"/>
              </a:spcAft>
              <a:buSzPts val="1300"/>
              <a:buChar char="●"/>
            </a:pPr>
            <a:r>
              <a:rPr lang="en"/>
              <a:t>Diagnostic testing was…frustrating</a:t>
            </a:r>
            <a:endParaRPr/>
          </a:p>
          <a:p>
            <a:pPr indent="0" lvl="0" marL="0" rtl="0" algn="l">
              <a:spcBef>
                <a:spcPts val="1200"/>
              </a:spcBef>
              <a:spcAft>
                <a:spcPts val="1200"/>
              </a:spcAft>
              <a:buNone/>
            </a:pPr>
            <a:r>
              <a:rPr b="1" lang="en">
                <a:solidFill>
                  <a:srgbClr val="14A44D"/>
                </a:solidFill>
              </a:rPr>
              <a:t>Good news</a:t>
            </a:r>
            <a:r>
              <a:rPr lang="en"/>
              <a:t>: Dermatology did get topical cidofovir approved!</a:t>
            </a:r>
            <a:endParaRPr/>
          </a:p>
        </p:txBody>
      </p:sp>
      <p:pic>
        <p:nvPicPr>
          <p:cNvPr id="3446" name="Google Shape;3446;p103"/>
          <p:cNvPicPr preferRelativeResize="0"/>
          <p:nvPr/>
        </p:nvPicPr>
        <p:blipFill>
          <a:blip r:embed="rId3">
            <a:alphaModFix/>
          </a:blip>
          <a:stretch>
            <a:fillRect/>
          </a:stretch>
        </p:blipFill>
        <p:spPr>
          <a:xfrm>
            <a:off x="7881625" y="388326"/>
            <a:ext cx="1120725" cy="1120725"/>
          </a:xfrm>
          <a:prstGeom prst="rect">
            <a:avLst/>
          </a:prstGeom>
          <a:noFill/>
          <a:ln>
            <a:noFill/>
          </a:ln>
        </p:spPr>
      </p:pic>
      <p:sp>
        <p:nvSpPr>
          <p:cNvPr id="3447" name="Google Shape;3447;p103"/>
          <p:cNvSpPr txBox="1"/>
          <p:nvPr>
            <p:ph idx="1" type="body"/>
          </p:nvPr>
        </p:nvSpPr>
        <p:spPr>
          <a:xfrm>
            <a:off x="729450" y="1393075"/>
            <a:ext cx="7688700" cy="4428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solidFill>
                  <a:srgbClr val="9FA6B2"/>
                </a:solidFill>
              </a:rPr>
              <a:t>Generous IV fluids → </a:t>
            </a:r>
            <a:r>
              <a:rPr b="1" lang="en">
                <a:solidFill>
                  <a:srgbClr val="9FA6B2"/>
                </a:solidFill>
              </a:rPr>
              <a:t>Still not much improvement</a:t>
            </a:r>
            <a:r>
              <a:rPr lang="en">
                <a:solidFill>
                  <a:srgbClr val="9FA6B2"/>
                </a:solidFill>
              </a:rPr>
              <a:t> of renal fxn → </a:t>
            </a:r>
            <a:r>
              <a:rPr b="1" lang="en">
                <a:solidFill>
                  <a:srgbClr val="9FA6B2"/>
                </a:solidFill>
              </a:rPr>
              <a:t>risks &gt;&gt; benefits</a:t>
            </a:r>
            <a:r>
              <a:rPr lang="en">
                <a:solidFill>
                  <a:srgbClr val="9FA6B2"/>
                </a:solidFill>
              </a:rPr>
              <a:t> of IV</a:t>
            </a:r>
            <a:endParaRPr>
              <a:solidFill>
                <a:srgbClr val="9FA6B2"/>
              </a:solidFill>
            </a:endParaRPr>
          </a:p>
        </p:txBody>
      </p:sp>
      <p:sp>
        <p:nvSpPr>
          <p:cNvPr id="3448" name="Google Shape;3448;p103"/>
          <p:cNvSpPr/>
          <p:nvPr/>
        </p:nvSpPr>
        <p:spPr>
          <a:xfrm>
            <a:off x="5159750" y="1850913"/>
            <a:ext cx="2742000" cy="416400"/>
          </a:xfrm>
          <a:prstGeom prst="rect">
            <a:avLst/>
          </a:prstGeom>
          <a:solidFill>
            <a:srgbClr val="FBF1DD"/>
          </a:solidFill>
          <a:ln cap="flat" cmpd="sng" w="9525">
            <a:solidFill>
              <a:srgbClr val="89611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896110"/>
                </a:solidFill>
                <a:latin typeface="Open Sans"/>
                <a:ea typeface="Open Sans"/>
                <a:cs typeface="Open Sans"/>
                <a:sym typeface="Open Sans"/>
              </a:rPr>
              <a:t>Pathology report:</a:t>
            </a:r>
            <a:r>
              <a:rPr lang="en" sz="1200">
                <a:solidFill>
                  <a:schemeClr val="dk2"/>
                </a:solidFill>
                <a:latin typeface="Open Sans"/>
                <a:ea typeface="Open Sans"/>
                <a:cs typeface="Open Sans"/>
                <a:sym typeface="Open Sans"/>
              </a:rPr>
              <a:t> </a:t>
            </a:r>
            <a:r>
              <a:rPr b="1" lang="en" sz="1200">
                <a:solidFill>
                  <a:srgbClr val="DF382C"/>
                </a:solidFill>
                <a:latin typeface="PT Sans"/>
                <a:ea typeface="PT Sans"/>
                <a:cs typeface="PT Sans"/>
                <a:sym typeface="PT Sans"/>
              </a:rPr>
              <a:t>Herpes folliculitis</a:t>
            </a:r>
            <a:endParaRPr sz="1200">
              <a:solidFill>
                <a:srgbClr val="1A1A1A"/>
              </a:solidFill>
              <a:latin typeface="Open Sans"/>
              <a:ea typeface="Open Sans"/>
              <a:cs typeface="Open Sans"/>
              <a:sym typeface="Open Sans"/>
            </a:endParaRPr>
          </a:p>
        </p:txBody>
      </p:sp>
      <p:sp>
        <p:nvSpPr>
          <p:cNvPr id="3449" name="Google Shape;3449;p103"/>
          <p:cNvSpPr/>
          <p:nvPr/>
        </p:nvSpPr>
        <p:spPr>
          <a:xfrm>
            <a:off x="5495750" y="2393025"/>
            <a:ext cx="2070000" cy="416400"/>
          </a:xfrm>
          <a:prstGeom prst="rect">
            <a:avLst/>
          </a:prstGeom>
          <a:solidFill>
            <a:srgbClr val="FAE4E8"/>
          </a:solidFill>
          <a:ln cap="flat" cmpd="sng" w="9525">
            <a:solidFill>
              <a:srgbClr val="B03D5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200">
                <a:solidFill>
                  <a:srgbClr val="B03D50"/>
                </a:solidFill>
                <a:latin typeface="Open Sans"/>
                <a:ea typeface="Open Sans"/>
                <a:cs typeface="Open Sans"/>
                <a:sym typeface="Open Sans"/>
              </a:rPr>
              <a:t>PCR</a:t>
            </a:r>
            <a:r>
              <a:rPr lang="en" sz="1200">
                <a:solidFill>
                  <a:srgbClr val="B03D50"/>
                </a:solidFill>
                <a:latin typeface="Open Sans"/>
                <a:ea typeface="Open Sans"/>
                <a:cs typeface="Open Sans"/>
                <a:sym typeface="Open Sans"/>
              </a:rPr>
              <a:t>:</a:t>
            </a:r>
            <a:r>
              <a:rPr lang="en" sz="1200">
                <a:solidFill>
                  <a:srgbClr val="DC4C64"/>
                </a:solidFill>
                <a:latin typeface="Open Sans"/>
                <a:ea typeface="Open Sans"/>
                <a:cs typeface="Open Sans"/>
                <a:sym typeface="Open Sans"/>
              </a:rPr>
              <a:t> </a:t>
            </a:r>
            <a:r>
              <a:rPr lang="en" sz="1200">
                <a:solidFill>
                  <a:srgbClr val="1A1A1A"/>
                </a:solidFill>
                <a:latin typeface="Open Sans"/>
                <a:ea typeface="Open Sans"/>
                <a:cs typeface="Open Sans"/>
                <a:sym typeface="Open Sans"/>
              </a:rPr>
              <a:t>Positive for HSV-2</a:t>
            </a:r>
            <a:endParaRPr sz="1200">
              <a:solidFill>
                <a:srgbClr val="1A1A1A"/>
              </a:solidFill>
              <a:latin typeface="Open Sans"/>
              <a:ea typeface="Open Sans"/>
              <a:cs typeface="Open Sans"/>
              <a:sym typeface="Open Sans"/>
            </a:endParaRPr>
          </a:p>
        </p:txBody>
      </p:sp>
      <p:grpSp>
        <p:nvGrpSpPr>
          <p:cNvPr id="3450" name="Google Shape;3450;p103"/>
          <p:cNvGrpSpPr/>
          <p:nvPr/>
        </p:nvGrpSpPr>
        <p:grpSpPr>
          <a:xfrm>
            <a:off x="5675600" y="2950175"/>
            <a:ext cx="1710300" cy="1176900"/>
            <a:chOff x="5091600" y="2920100"/>
            <a:chExt cx="1710300" cy="1176900"/>
          </a:xfrm>
        </p:grpSpPr>
        <p:sp>
          <p:nvSpPr>
            <p:cNvPr id="3451" name="Google Shape;3451;p103"/>
            <p:cNvSpPr/>
            <p:nvPr/>
          </p:nvSpPr>
          <p:spPr>
            <a:xfrm>
              <a:off x="5091600" y="2920100"/>
              <a:ext cx="1710300" cy="1176900"/>
            </a:xfrm>
            <a:prstGeom prst="rect">
              <a:avLst/>
            </a:prstGeom>
            <a:solidFill>
              <a:srgbClr val="F1F2F3"/>
            </a:solidFill>
            <a:ln cap="flat" cmpd="sng" w="9525">
              <a:solidFill>
                <a:srgbClr val="404247"/>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404247"/>
                  </a:solidFill>
                  <a:latin typeface="Open Sans"/>
                  <a:ea typeface="Open Sans"/>
                  <a:cs typeface="Open Sans"/>
                  <a:sym typeface="Open Sans"/>
                </a:rPr>
                <a:t>Viral culture(s)</a:t>
              </a:r>
              <a:endParaRPr b="1" sz="1200">
                <a:solidFill>
                  <a:srgbClr val="404247"/>
                </a:solidFill>
                <a:latin typeface="Open Sans"/>
                <a:ea typeface="Open Sans"/>
                <a:cs typeface="Open Sans"/>
                <a:sym typeface="Open Sans"/>
              </a:endParaRPr>
            </a:p>
            <a:p>
              <a:pPr indent="0" lvl="0" marL="0" rtl="0" algn="l">
                <a:spcBef>
                  <a:spcPts val="0"/>
                </a:spcBef>
                <a:spcAft>
                  <a:spcPts val="0"/>
                </a:spcAft>
                <a:buNone/>
              </a:pPr>
              <a:r>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sz="900">
                <a:solidFill>
                  <a:srgbClr val="858585"/>
                </a:solidFill>
                <a:latin typeface="Open Sans"/>
                <a:ea typeface="Open Sans"/>
                <a:cs typeface="Open Sans"/>
                <a:sym typeface="Open Sans"/>
              </a:endParaRPr>
            </a:p>
            <a:p>
              <a:pPr indent="0" lvl="0" marL="0" rtl="0" algn="l">
                <a:spcBef>
                  <a:spcPts val="1000"/>
                </a:spcBef>
                <a:spcAft>
                  <a:spcPts val="0"/>
                </a:spcAft>
                <a:buNone/>
              </a:pPr>
              <a:r>
                <a:rPr lang="en" sz="1200">
                  <a:solidFill>
                    <a:srgbClr val="858585"/>
                  </a:solidFill>
                  <a:latin typeface="Open Sans"/>
                  <a:ea typeface="Open Sans"/>
                  <a:cs typeface="Open Sans"/>
                  <a:sym typeface="Open Sans"/>
                </a:rPr>
                <a:t>(Quest)            (ARUP) </a:t>
              </a:r>
              <a:endParaRPr sz="1200">
                <a:solidFill>
                  <a:srgbClr val="858585"/>
                </a:solidFill>
                <a:latin typeface="Open Sans"/>
                <a:ea typeface="Open Sans"/>
                <a:cs typeface="Open Sans"/>
                <a:sym typeface="Open Sans"/>
              </a:endParaRPr>
            </a:p>
            <a:p>
              <a:pPr indent="0" lvl="0" marL="0" rtl="0" algn="l">
                <a:spcBef>
                  <a:spcPts val="0"/>
                </a:spcBef>
                <a:spcAft>
                  <a:spcPts val="0"/>
                </a:spcAft>
                <a:buNone/>
              </a:pPr>
              <a:r>
                <a:t/>
              </a:r>
              <a:endParaRPr b="1" sz="1200">
                <a:solidFill>
                  <a:srgbClr val="1A1A1A"/>
                </a:solidFill>
                <a:latin typeface="Open Sans"/>
                <a:ea typeface="Open Sans"/>
                <a:cs typeface="Open Sans"/>
                <a:sym typeface="Open Sans"/>
              </a:endParaRPr>
            </a:p>
          </p:txBody>
        </p:sp>
        <p:pic>
          <p:nvPicPr>
            <p:cNvPr id="3452" name="Google Shape;3452;p103"/>
            <p:cNvPicPr preferRelativeResize="0"/>
            <p:nvPr/>
          </p:nvPicPr>
          <p:blipFill>
            <a:blip r:embed="rId4">
              <a:alphaModFix/>
            </a:blip>
            <a:stretch>
              <a:fillRect/>
            </a:stretch>
          </p:blipFill>
          <p:spPr>
            <a:xfrm>
              <a:off x="5136425" y="3211775"/>
              <a:ext cx="613250" cy="613250"/>
            </a:xfrm>
            <a:prstGeom prst="rect">
              <a:avLst/>
            </a:prstGeom>
            <a:noFill/>
            <a:ln>
              <a:noFill/>
            </a:ln>
          </p:spPr>
        </p:pic>
        <p:pic>
          <p:nvPicPr>
            <p:cNvPr id="3453" name="Google Shape;3453;p103"/>
            <p:cNvPicPr preferRelativeResize="0"/>
            <p:nvPr/>
          </p:nvPicPr>
          <p:blipFill>
            <a:blip r:embed="rId5">
              <a:alphaModFix/>
            </a:blip>
            <a:stretch>
              <a:fillRect/>
            </a:stretch>
          </p:blipFill>
          <p:spPr>
            <a:xfrm>
              <a:off x="6101702" y="3211784"/>
              <a:ext cx="613250" cy="613250"/>
            </a:xfrm>
            <a:prstGeom prst="rect">
              <a:avLst/>
            </a:prstGeom>
            <a:noFill/>
            <a:ln>
              <a:noFill/>
            </a:ln>
          </p:spPr>
        </p:pic>
        <p:cxnSp>
          <p:nvCxnSpPr>
            <p:cNvPr id="3454" name="Google Shape;3454;p103"/>
            <p:cNvCxnSpPr/>
            <p:nvPr/>
          </p:nvCxnSpPr>
          <p:spPr>
            <a:xfrm>
              <a:off x="5784688" y="3558825"/>
              <a:ext cx="282000" cy="0"/>
            </a:xfrm>
            <a:prstGeom prst="straightConnector1">
              <a:avLst/>
            </a:prstGeom>
            <a:noFill/>
            <a:ln cap="flat" cmpd="sng" w="9525">
              <a:solidFill>
                <a:schemeClr val="dk2"/>
              </a:solidFill>
              <a:prstDash val="solid"/>
              <a:round/>
              <a:headEnd len="med" w="med" type="none"/>
              <a:tailEnd len="med" w="med" type="triangle"/>
            </a:ln>
          </p:spPr>
        </p:cxnSp>
      </p:grpSp>
      <p:pic>
        <p:nvPicPr>
          <p:cNvPr id="3455" name="Google Shape;3455;p103"/>
          <p:cNvPicPr preferRelativeResize="0"/>
          <p:nvPr/>
        </p:nvPicPr>
        <p:blipFill rotWithShape="1">
          <a:blip r:embed="rId6">
            <a:alphaModFix/>
          </a:blip>
          <a:srcRect b="31933" l="0" r="0" t="32593"/>
          <a:stretch/>
        </p:blipFill>
        <p:spPr>
          <a:xfrm>
            <a:off x="1390975" y="3607080"/>
            <a:ext cx="2451000" cy="8694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455"/>
                                        </p:tgtEl>
                                        <p:attrNameLst>
                                          <p:attrName>style.visibility</p:attrName>
                                        </p:attrNameLst>
                                      </p:cBhvr>
                                      <p:to>
                                        <p:strVal val="visible"/>
                                      </p:to>
                                    </p:set>
                                    <p:animEffect filter="fade" transition="in">
                                      <p:cBhvr>
                                        <p:cTn dur="300"/>
                                        <p:tgtEl>
                                          <p:spTgt spid="3455"/>
                                        </p:tgtEl>
                                      </p:cBhvr>
                                    </p:animEffect>
                                  </p:childTnLst>
                                </p:cTn>
                              </p:par>
                            </p:childTnLst>
                          </p:cTn>
                        </p:par>
                        <p:par>
                          <p:cTn fill="hold">
                            <p:stCondLst>
                              <p:cond delay="300"/>
                            </p:stCondLst>
                            <p:childTnLst>
                              <p:par>
                                <p:cTn fill="hold" nodeType="afterEffect" presetClass="exit" presetID="10" presetSubtype="0">
                                  <p:stCondLst>
                                    <p:cond delay="0"/>
                                  </p:stCondLst>
                                  <p:childTnLst>
                                    <p:animEffect filter="fade" transition="out">
                                      <p:cBhvr>
                                        <p:cTn dur="200"/>
                                        <p:tgtEl>
                                          <p:spTgt spid="3455"/>
                                        </p:tgtEl>
                                      </p:cBhvr>
                                    </p:animEffect>
                                    <p:set>
                                      <p:cBhvr>
                                        <p:cTn dur="1" fill="hold">
                                          <p:stCondLst>
                                            <p:cond delay="200"/>
                                          </p:stCondLst>
                                        </p:cTn>
                                        <p:tgtEl>
                                          <p:spTgt spid="345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9" name="Shape 3459"/>
        <p:cNvGrpSpPr/>
        <p:nvPr/>
      </p:nvGrpSpPr>
      <p:grpSpPr>
        <a:xfrm>
          <a:off x="0" y="0"/>
          <a:ext cx="0" cy="0"/>
          <a:chOff x="0" y="0"/>
          <a:chExt cx="0" cy="0"/>
        </a:xfrm>
      </p:grpSpPr>
      <p:sp>
        <p:nvSpPr>
          <p:cNvPr id="3460" name="Google Shape;3460;p104"/>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Discharge course</a:t>
            </a:r>
            <a:endParaRPr/>
          </a:p>
        </p:txBody>
      </p:sp>
      <p:sp>
        <p:nvSpPr>
          <p:cNvPr id="3461" name="Google Shape;3461;p104"/>
          <p:cNvSpPr txBox="1"/>
          <p:nvPr>
            <p:ph idx="1" type="body"/>
          </p:nvPr>
        </p:nvSpPr>
        <p:spPr>
          <a:xfrm>
            <a:off x="729450" y="1393075"/>
            <a:ext cx="4080300" cy="2991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Discharged from admission #4 on day 105</a:t>
            </a:r>
            <a:endParaRPr/>
          </a:p>
          <a:p>
            <a:pPr indent="-311150" lvl="0" marL="457200" rtl="0" algn="l">
              <a:spcBef>
                <a:spcPts val="0"/>
              </a:spcBef>
              <a:spcAft>
                <a:spcPts val="0"/>
              </a:spcAft>
              <a:buSzPts val="1300"/>
              <a:buChar char="●"/>
            </a:pPr>
            <a:r>
              <a:rPr lang="en"/>
              <a:t>Saw primary care on day 109</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5" name="Shape 3465"/>
        <p:cNvGrpSpPr/>
        <p:nvPr/>
      </p:nvGrpSpPr>
      <p:grpSpPr>
        <a:xfrm>
          <a:off x="0" y="0"/>
          <a:ext cx="0" cy="0"/>
          <a:chOff x="0" y="0"/>
          <a:chExt cx="0" cy="0"/>
        </a:xfrm>
      </p:grpSpPr>
      <p:sp>
        <p:nvSpPr>
          <p:cNvPr id="3466" name="Google Shape;3466;p105"/>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Discharge course</a:t>
            </a:r>
            <a:endParaRPr/>
          </a:p>
        </p:txBody>
      </p:sp>
      <p:sp>
        <p:nvSpPr>
          <p:cNvPr id="3467" name="Google Shape;3467;p105"/>
          <p:cNvSpPr txBox="1"/>
          <p:nvPr>
            <p:ph idx="1" type="body"/>
          </p:nvPr>
        </p:nvSpPr>
        <p:spPr>
          <a:xfrm>
            <a:off x="729450" y="1393075"/>
            <a:ext cx="4080300" cy="2991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Discharged from admission #4 on day 105</a:t>
            </a:r>
            <a:endParaRPr/>
          </a:p>
          <a:p>
            <a:pPr indent="-311150" lvl="0" marL="457200" rtl="0" algn="l">
              <a:spcBef>
                <a:spcPts val="0"/>
              </a:spcBef>
              <a:spcAft>
                <a:spcPts val="0"/>
              </a:spcAft>
              <a:buSzPts val="1300"/>
              <a:buChar char="●"/>
            </a:pPr>
            <a:r>
              <a:rPr lang="en"/>
              <a:t>Saw primary care on day 109</a:t>
            </a:r>
            <a:endParaRPr/>
          </a:p>
          <a:p>
            <a:pPr indent="-298450" lvl="1" marL="914400" rtl="0" algn="l">
              <a:spcBef>
                <a:spcPts val="0"/>
              </a:spcBef>
              <a:spcAft>
                <a:spcPts val="0"/>
              </a:spcAft>
              <a:buSzPts val="1100"/>
              <a:buChar char="○"/>
            </a:pPr>
            <a:r>
              <a:rPr lang="en"/>
              <a:t>Having nausea → Rx ondansetron (Zofran)</a:t>
            </a:r>
            <a:endParaRPr/>
          </a:p>
        </p:txBody>
      </p:sp>
      <p:pic>
        <p:nvPicPr>
          <p:cNvPr id="3468" name="Google Shape;3468;p105"/>
          <p:cNvPicPr preferRelativeResize="0"/>
          <p:nvPr/>
        </p:nvPicPr>
        <p:blipFill>
          <a:blip r:embed="rId3">
            <a:alphaModFix/>
          </a:blip>
          <a:stretch>
            <a:fillRect/>
          </a:stretch>
        </p:blipFill>
        <p:spPr>
          <a:xfrm>
            <a:off x="4982025" y="1655711"/>
            <a:ext cx="3779500" cy="437625"/>
          </a:xfrm>
          <a:prstGeom prst="rect">
            <a:avLst/>
          </a:prstGeom>
          <a:noFill/>
          <a:ln>
            <a:noFill/>
          </a:ln>
        </p:spPr>
      </p:pic>
      <p:sp>
        <p:nvSpPr>
          <p:cNvPr id="3469" name="Google Shape;3469;p105"/>
          <p:cNvSpPr/>
          <p:nvPr/>
        </p:nvSpPr>
        <p:spPr>
          <a:xfrm>
            <a:off x="4982025" y="1888813"/>
            <a:ext cx="2819100" cy="2046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3" name="Shape 3473"/>
        <p:cNvGrpSpPr/>
        <p:nvPr/>
      </p:nvGrpSpPr>
      <p:grpSpPr>
        <a:xfrm>
          <a:off x="0" y="0"/>
          <a:ext cx="0" cy="0"/>
          <a:chOff x="0" y="0"/>
          <a:chExt cx="0" cy="0"/>
        </a:xfrm>
      </p:grpSpPr>
      <p:sp>
        <p:nvSpPr>
          <p:cNvPr id="3474" name="Google Shape;3474;p106"/>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Discharge course</a:t>
            </a:r>
            <a:endParaRPr/>
          </a:p>
        </p:txBody>
      </p:sp>
      <p:sp>
        <p:nvSpPr>
          <p:cNvPr id="3475" name="Google Shape;3475;p106"/>
          <p:cNvSpPr txBox="1"/>
          <p:nvPr>
            <p:ph idx="1" type="body"/>
          </p:nvPr>
        </p:nvSpPr>
        <p:spPr>
          <a:xfrm>
            <a:off x="729450" y="1393075"/>
            <a:ext cx="4080300" cy="2991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Discharged from admission #4 on day 105</a:t>
            </a:r>
            <a:endParaRPr/>
          </a:p>
          <a:p>
            <a:pPr indent="-311150" lvl="0" marL="457200" rtl="0" algn="l">
              <a:spcBef>
                <a:spcPts val="0"/>
              </a:spcBef>
              <a:spcAft>
                <a:spcPts val="0"/>
              </a:spcAft>
              <a:buSzPts val="1300"/>
              <a:buChar char="●"/>
            </a:pPr>
            <a:r>
              <a:rPr lang="en"/>
              <a:t>Saw primary care on day 109</a:t>
            </a:r>
            <a:endParaRPr/>
          </a:p>
          <a:p>
            <a:pPr indent="-298450" lvl="1" marL="914400" rtl="0" algn="l">
              <a:spcBef>
                <a:spcPts val="0"/>
              </a:spcBef>
              <a:spcAft>
                <a:spcPts val="0"/>
              </a:spcAft>
              <a:buSzPts val="1100"/>
              <a:buChar char="○"/>
            </a:pPr>
            <a:r>
              <a:rPr lang="en"/>
              <a:t>Having nausea → Rx ondansetron (Zofran)</a:t>
            </a:r>
            <a:endParaRPr/>
          </a:p>
          <a:p>
            <a:pPr indent="-311150" lvl="0" marL="457200" rtl="0" algn="l">
              <a:spcBef>
                <a:spcPts val="0"/>
              </a:spcBef>
              <a:spcAft>
                <a:spcPts val="0"/>
              </a:spcAft>
              <a:buSzPts val="1300"/>
              <a:buChar char="●"/>
            </a:pPr>
            <a:r>
              <a:rPr lang="en"/>
              <a:t>Seen in ED the following day (day 110) for lethargy &amp; encephalopathy</a:t>
            </a:r>
            <a:endParaRPr/>
          </a:p>
        </p:txBody>
      </p:sp>
      <p:pic>
        <p:nvPicPr>
          <p:cNvPr id="3476" name="Google Shape;3476;p106"/>
          <p:cNvPicPr preferRelativeResize="0"/>
          <p:nvPr/>
        </p:nvPicPr>
        <p:blipFill>
          <a:blip r:embed="rId3">
            <a:alphaModFix/>
          </a:blip>
          <a:stretch>
            <a:fillRect/>
          </a:stretch>
        </p:blipFill>
        <p:spPr>
          <a:xfrm>
            <a:off x="4982025" y="1655711"/>
            <a:ext cx="3779500" cy="437625"/>
          </a:xfrm>
          <a:prstGeom prst="rect">
            <a:avLst/>
          </a:prstGeom>
          <a:noFill/>
          <a:ln>
            <a:noFill/>
          </a:ln>
        </p:spPr>
      </p:pic>
      <p:sp>
        <p:nvSpPr>
          <p:cNvPr id="3477" name="Google Shape;3477;p106"/>
          <p:cNvSpPr/>
          <p:nvPr/>
        </p:nvSpPr>
        <p:spPr>
          <a:xfrm>
            <a:off x="4982025" y="1888813"/>
            <a:ext cx="2819100" cy="204600"/>
          </a:xfrm>
          <a:prstGeom prst="rect">
            <a:avLst/>
          </a:prstGeom>
          <a:solidFill>
            <a:srgbClr val="FFFF00">
              <a:alpha val="2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1" name="Shape 3481"/>
        <p:cNvGrpSpPr/>
        <p:nvPr/>
      </p:nvGrpSpPr>
      <p:grpSpPr>
        <a:xfrm>
          <a:off x="0" y="0"/>
          <a:ext cx="0" cy="0"/>
          <a:chOff x="0" y="0"/>
          <a:chExt cx="0" cy="0"/>
        </a:xfrm>
      </p:grpSpPr>
      <p:sp>
        <p:nvSpPr>
          <p:cNvPr id="3482" name="Google Shape;3482;p107"/>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Discharge course</a:t>
            </a:r>
            <a:endParaRPr/>
          </a:p>
        </p:txBody>
      </p:sp>
      <p:sp>
        <p:nvSpPr>
          <p:cNvPr id="3483" name="Google Shape;3483;p107"/>
          <p:cNvSpPr txBox="1"/>
          <p:nvPr>
            <p:ph idx="1" type="body"/>
          </p:nvPr>
        </p:nvSpPr>
        <p:spPr>
          <a:xfrm>
            <a:off x="729450" y="1393075"/>
            <a:ext cx="4080300" cy="2991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Discharged from admission #4 on day 105</a:t>
            </a:r>
            <a:endParaRPr/>
          </a:p>
          <a:p>
            <a:pPr indent="-311150" lvl="0" marL="457200" rtl="0" algn="l">
              <a:spcBef>
                <a:spcPts val="0"/>
              </a:spcBef>
              <a:spcAft>
                <a:spcPts val="0"/>
              </a:spcAft>
              <a:buSzPts val="1300"/>
              <a:buChar char="●"/>
            </a:pPr>
            <a:r>
              <a:rPr lang="en"/>
              <a:t>Saw primary care on day 109</a:t>
            </a:r>
            <a:endParaRPr/>
          </a:p>
          <a:p>
            <a:pPr indent="-298450" lvl="1" marL="914400" rtl="0" algn="l">
              <a:spcBef>
                <a:spcPts val="0"/>
              </a:spcBef>
              <a:spcAft>
                <a:spcPts val="0"/>
              </a:spcAft>
              <a:buSzPts val="1100"/>
              <a:buChar char="○"/>
            </a:pPr>
            <a:r>
              <a:rPr lang="en"/>
              <a:t>Having nausea → Rx ondansetron (Zofran)</a:t>
            </a:r>
            <a:endParaRPr/>
          </a:p>
          <a:p>
            <a:pPr indent="-311150" lvl="0" marL="457200" rtl="0" algn="l">
              <a:spcBef>
                <a:spcPts val="0"/>
              </a:spcBef>
              <a:spcAft>
                <a:spcPts val="0"/>
              </a:spcAft>
              <a:buSzPts val="1300"/>
              <a:buChar char="●"/>
            </a:pPr>
            <a:r>
              <a:rPr lang="en"/>
              <a:t>Seen in ED the following day (day 110) for lethargy &amp; encephalopathy</a:t>
            </a:r>
            <a:endParaRPr/>
          </a:p>
          <a:p>
            <a:pPr indent="-311150" lvl="0" marL="457200" rtl="0" algn="l">
              <a:spcBef>
                <a:spcPts val="0"/>
              </a:spcBef>
              <a:spcAft>
                <a:spcPts val="0"/>
              </a:spcAft>
              <a:buSzPts val="1300"/>
              <a:buChar char="●"/>
            </a:pPr>
            <a:r>
              <a:rPr lang="en"/>
              <a:t>Shortly after returning from CT head (normal) → seizure-like activity</a:t>
            </a:r>
            <a:endParaRPr/>
          </a:p>
          <a:p>
            <a:pPr indent="-298450" lvl="1" marL="914400" rtl="0" algn="l">
              <a:spcBef>
                <a:spcPts val="0"/>
              </a:spcBef>
              <a:spcAft>
                <a:spcPts val="0"/>
              </a:spcAft>
              <a:buSzPts val="1100"/>
              <a:buChar char="○"/>
            </a:pPr>
            <a:r>
              <a:rPr lang="en"/>
              <a:t>4mg IV lorazepam (Ativan) → another seizure</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7" name="Shape 3487"/>
        <p:cNvGrpSpPr/>
        <p:nvPr/>
      </p:nvGrpSpPr>
      <p:grpSpPr>
        <a:xfrm>
          <a:off x="0" y="0"/>
          <a:ext cx="0" cy="0"/>
          <a:chOff x="0" y="0"/>
          <a:chExt cx="0" cy="0"/>
        </a:xfrm>
      </p:grpSpPr>
      <p:sp>
        <p:nvSpPr>
          <p:cNvPr id="3488" name="Google Shape;3488;p108"/>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356635"/>
                </a:solidFill>
              </a:rPr>
              <a:t>Case 1:</a:t>
            </a:r>
            <a:r>
              <a:rPr lang="en"/>
              <a:t> Discharge course</a:t>
            </a:r>
            <a:endParaRPr/>
          </a:p>
        </p:txBody>
      </p:sp>
      <p:sp>
        <p:nvSpPr>
          <p:cNvPr id="3489" name="Google Shape;3489;p108"/>
          <p:cNvSpPr txBox="1"/>
          <p:nvPr>
            <p:ph idx="1" type="body"/>
          </p:nvPr>
        </p:nvSpPr>
        <p:spPr>
          <a:xfrm>
            <a:off x="729450" y="1393075"/>
            <a:ext cx="4080300" cy="29919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Discharged from admission #4 on day 105</a:t>
            </a:r>
            <a:endParaRPr/>
          </a:p>
          <a:p>
            <a:pPr indent="-311150" lvl="0" marL="457200" rtl="0" algn="l">
              <a:spcBef>
                <a:spcPts val="0"/>
              </a:spcBef>
              <a:spcAft>
                <a:spcPts val="0"/>
              </a:spcAft>
              <a:buSzPts val="1300"/>
              <a:buChar char="●"/>
            </a:pPr>
            <a:r>
              <a:rPr lang="en"/>
              <a:t>Saw primary care on day 109</a:t>
            </a:r>
            <a:endParaRPr/>
          </a:p>
          <a:p>
            <a:pPr indent="-298450" lvl="1" marL="914400" rtl="0" algn="l">
              <a:spcBef>
                <a:spcPts val="0"/>
              </a:spcBef>
              <a:spcAft>
                <a:spcPts val="0"/>
              </a:spcAft>
              <a:buSzPts val="1100"/>
              <a:buChar char="○"/>
            </a:pPr>
            <a:r>
              <a:rPr lang="en"/>
              <a:t>Having nausea → Rx ondansetron (Zofran)</a:t>
            </a:r>
            <a:endParaRPr/>
          </a:p>
          <a:p>
            <a:pPr indent="-311150" lvl="0" marL="457200" rtl="0" algn="l">
              <a:spcBef>
                <a:spcPts val="0"/>
              </a:spcBef>
              <a:spcAft>
                <a:spcPts val="0"/>
              </a:spcAft>
              <a:buSzPts val="1300"/>
              <a:buChar char="●"/>
            </a:pPr>
            <a:r>
              <a:rPr lang="en"/>
              <a:t>Seen in ED the following day (day 110) for lethargy &amp; encephalopathy</a:t>
            </a:r>
            <a:endParaRPr/>
          </a:p>
          <a:p>
            <a:pPr indent="-311150" lvl="0" marL="457200" rtl="0" algn="l">
              <a:spcBef>
                <a:spcPts val="0"/>
              </a:spcBef>
              <a:spcAft>
                <a:spcPts val="0"/>
              </a:spcAft>
              <a:buSzPts val="1300"/>
              <a:buChar char="●"/>
            </a:pPr>
            <a:r>
              <a:rPr lang="en"/>
              <a:t>Shortly after returning from CT head (normal) → seizure-like activity</a:t>
            </a:r>
            <a:endParaRPr/>
          </a:p>
          <a:p>
            <a:pPr indent="-298450" lvl="1" marL="914400" rtl="0" algn="l">
              <a:spcBef>
                <a:spcPts val="0"/>
              </a:spcBef>
              <a:spcAft>
                <a:spcPts val="0"/>
              </a:spcAft>
              <a:buSzPts val="1100"/>
              <a:buChar char="○"/>
            </a:pPr>
            <a:r>
              <a:rPr lang="en"/>
              <a:t>4mg IV lorazepam (Ativan) → another seizure</a:t>
            </a:r>
            <a:endParaRPr/>
          </a:p>
          <a:p>
            <a:pPr indent="-298450" lvl="1" marL="914400" rtl="0" algn="l">
              <a:spcBef>
                <a:spcPts val="0"/>
              </a:spcBef>
              <a:spcAft>
                <a:spcPts val="0"/>
              </a:spcAft>
              <a:buSzPts val="1100"/>
              <a:buChar char="○"/>
            </a:pPr>
            <a:r>
              <a:rPr lang="en"/>
              <a:t>Another lorazepam (Ativan) → apnea → bradycardia → PEA arrest</a:t>
            </a:r>
            <a:endParaRPr/>
          </a:p>
          <a:p>
            <a:pPr indent="-311150" lvl="0" marL="457200" rtl="0" algn="l">
              <a:spcBef>
                <a:spcPts val="0"/>
              </a:spcBef>
              <a:spcAft>
                <a:spcPts val="0"/>
              </a:spcAft>
              <a:buSzPts val="1300"/>
              <a:buChar char="●"/>
            </a:pPr>
            <a:r>
              <a:rPr lang="en"/>
              <a:t>ACLS (x2) → family called code off</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3" name="Shape 3493"/>
        <p:cNvGrpSpPr/>
        <p:nvPr/>
      </p:nvGrpSpPr>
      <p:grpSpPr>
        <a:xfrm>
          <a:off x="0" y="0"/>
          <a:ext cx="0" cy="0"/>
          <a:chOff x="0" y="0"/>
          <a:chExt cx="0" cy="0"/>
        </a:xfrm>
      </p:grpSpPr>
      <p:sp>
        <p:nvSpPr>
          <p:cNvPr id="3494" name="Google Shape;3494;p109"/>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Discussion</a:t>
            </a:r>
            <a:endParaRPr/>
          </a:p>
        </p:txBody>
      </p:sp>
      <p:sp>
        <p:nvSpPr>
          <p:cNvPr id="3495" name="Google Shape;3495;p109"/>
          <p:cNvSpPr txBox="1"/>
          <p:nvPr/>
        </p:nvSpPr>
        <p:spPr>
          <a:xfrm>
            <a:off x="5681275" y="3837950"/>
            <a:ext cx="2279700" cy="57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chemeClr val="lt1"/>
                </a:solidFill>
                <a:latin typeface="Open Sans"/>
                <a:ea typeface="Open Sans"/>
                <a:cs typeface="Open Sans"/>
                <a:sym typeface="Open Sans"/>
              </a:rPr>
              <a:t>Links to articles discussed here</a:t>
            </a:r>
            <a:endParaRPr b="1" sz="1200">
              <a:solidFill>
                <a:schemeClr val="lt1"/>
              </a:solidFill>
              <a:latin typeface="Open Sans"/>
              <a:ea typeface="Open Sans"/>
              <a:cs typeface="Open Sans"/>
              <a:sym typeface="Open Sans"/>
            </a:endParaRPr>
          </a:p>
        </p:txBody>
      </p:sp>
      <p:pic>
        <p:nvPicPr>
          <p:cNvPr id="3496" name="Google Shape;3496;p109"/>
          <p:cNvPicPr preferRelativeResize="0"/>
          <p:nvPr/>
        </p:nvPicPr>
        <p:blipFill>
          <a:blip r:embed="rId3">
            <a:alphaModFix/>
          </a:blip>
          <a:stretch>
            <a:fillRect/>
          </a:stretch>
        </p:blipFill>
        <p:spPr>
          <a:xfrm>
            <a:off x="3279375" y="2826750"/>
            <a:ext cx="1921350" cy="1921350"/>
          </a:xfrm>
          <a:prstGeom prst="rect">
            <a:avLst/>
          </a:prstGeom>
          <a:noFill/>
          <a:ln>
            <a:noFill/>
          </a:ln>
        </p:spPr>
      </p:pic>
      <p:pic>
        <p:nvPicPr>
          <p:cNvPr id="3497" name="Google Shape;3497;p109" title="frame (7).png"/>
          <p:cNvPicPr preferRelativeResize="0"/>
          <p:nvPr/>
        </p:nvPicPr>
        <p:blipFill rotWithShape="1">
          <a:blip r:embed="rId4">
            <a:alphaModFix/>
          </a:blip>
          <a:srcRect b="12094" l="12219" r="12120" t="12079"/>
          <a:stretch/>
        </p:blipFill>
        <p:spPr>
          <a:xfrm>
            <a:off x="5694025" y="1348736"/>
            <a:ext cx="2279700" cy="228481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1" name="Shape 3501"/>
        <p:cNvGrpSpPr/>
        <p:nvPr/>
      </p:nvGrpSpPr>
      <p:grpSpPr>
        <a:xfrm>
          <a:off x="0" y="0"/>
          <a:ext cx="0" cy="0"/>
          <a:chOff x="0" y="0"/>
          <a:chExt cx="0" cy="0"/>
        </a:xfrm>
      </p:grpSpPr>
      <p:sp>
        <p:nvSpPr>
          <p:cNvPr id="3502" name="Google Shape;3502;p110"/>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Learning objectives</a:t>
            </a:r>
            <a:endParaRPr/>
          </a:p>
        </p:txBody>
      </p:sp>
      <p:sp>
        <p:nvSpPr>
          <p:cNvPr id="3503" name="Google Shape;3503;p110"/>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3504" name="Google Shape;3504;p110"/>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Identify the </a:t>
            </a:r>
            <a:r>
              <a:rPr b="1" lang="en"/>
              <a:t>antivirals used in </a:t>
            </a:r>
            <a:r>
              <a:rPr b="1" lang="en">
                <a:solidFill>
                  <a:srgbClr val="DF382C"/>
                </a:solidFill>
              </a:rPr>
              <a:t>the treatment of HSV</a:t>
            </a:r>
            <a:r>
              <a:rPr lang="en"/>
              <a:t> and their potential </a:t>
            </a:r>
            <a:r>
              <a:rPr b="1" lang="en">
                <a:solidFill>
                  <a:srgbClr val="3B71CA"/>
                </a:solidFill>
              </a:rPr>
              <a:t>mechanisms of resistance</a:t>
            </a:r>
            <a:r>
              <a:rPr lang="en"/>
              <a:t> </a:t>
            </a:r>
            <a:endParaRPr/>
          </a:p>
          <a:p>
            <a:pPr indent="-298450" lvl="1" marL="914400" rtl="0" algn="l">
              <a:spcBef>
                <a:spcPts val="0"/>
              </a:spcBef>
              <a:spcAft>
                <a:spcPts val="0"/>
              </a:spcAft>
              <a:buSzPts val="1100"/>
              <a:buChar char="○"/>
            </a:pPr>
            <a:r>
              <a:rPr lang="en"/>
              <a:t>Including </a:t>
            </a:r>
            <a:r>
              <a:rPr b="1" lang="en">
                <a:solidFill>
                  <a:srgbClr val="896110"/>
                </a:solidFill>
              </a:rPr>
              <a:t>TK </a:t>
            </a:r>
            <a:r>
              <a:rPr b="1" lang="en">
                <a:solidFill>
                  <a:srgbClr val="896110"/>
                </a:solidFill>
              </a:rPr>
              <a:t>deficient</a:t>
            </a:r>
            <a:r>
              <a:rPr b="1" lang="en">
                <a:solidFill>
                  <a:srgbClr val="896110"/>
                </a:solidFill>
              </a:rPr>
              <a:t> HSV</a:t>
            </a:r>
            <a:endParaRPr b="1">
              <a:solidFill>
                <a:srgbClr val="896110"/>
              </a:solidFill>
            </a:endParaRPr>
          </a:p>
          <a:p>
            <a:pPr indent="-311150" lvl="0" marL="457200" rtl="0" algn="l">
              <a:spcBef>
                <a:spcPts val="1000"/>
              </a:spcBef>
              <a:spcAft>
                <a:spcPts val="0"/>
              </a:spcAft>
              <a:buSzPts val="1300"/>
              <a:buChar char="●"/>
            </a:pPr>
            <a:r>
              <a:rPr lang="en"/>
              <a:t>Discuss </a:t>
            </a:r>
            <a:r>
              <a:rPr b="1" lang="en">
                <a:solidFill>
                  <a:srgbClr val="DF382C"/>
                </a:solidFill>
              </a:rPr>
              <a:t>newer </a:t>
            </a:r>
            <a:r>
              <a:rPr b="1" lang="en">
                <a:solidFill>
                  <a:srgbClr val="DF382C"/>
                </a:solidFill>
              </a:rPr>
              <a:t>candidates</a:t>
            </a:r>
            <a:r>
              <a:rPr lang="en"/>
              <a:t> for the treatment of HSV</a:t>
            </a:r>
            <a:endParaRPr/>
          </a:p>
          <a:p>
            <a:pPr indent="-311150" lvl="0" marL="457200" rtl="0" algn="l">
              <a:spcBef>
                <a:spcPts val="1000"/>
              </a:spcBef>
              <a:spcAft>
                <a:spcPts val="0"/>
              </a:spcAft>
              <a:buSzPts val="1300"/>
              <a:buChar char="●"/>
            </a:pPr>
            <a:r>
              <a:rPr lang="en"/>
              <a:t>A </a:t>
            </a:r>
            <a:r>
              <a:rPr b="1" lang="en"/>
              <a:t>trip to the kitchen</a:t>
            </a:r>
            <a:r>
              <a:rPr lang="en"/>
              <a:t>… </a:t>
            </a:r>
            <a:endParaRPr/>
          </a:p>
        </p:txBody>
      </p:sp>
      <p:pic>
        <p:nvPicPr>
          <p:cNvPr id="3505" name="Google Shape;3505;p110" title="frame (7).png"/>
          <p:cNvPicPr preferRelativeResize="0"/>
          <p:nvPr/>
        </p:nvPicPr>
        <p:blipFill rotWithShape="1">
          <a:blip r:embed="rId3">
            <a:alphaModFix/>
          </a:blip>
          <a:srcRect b="12094" l="12219" r="12120" t="12079"/>
          <a:stretch/>
        </p:blipFill>
        <p:spPr>
          <a:xfrm>
            <a:off x="7683800" y="102225"/>
            <a:ext cx="1300500" cy="130342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9" name="Shape 3509"/>
        <p:cNvGrpSpPr/>
        <p:nvPr/>
      </p:nvGrpSpPr>
      <p:grpSpPr>
        <a:xfrm>
          <a:off x="0" y="0"/>
          <a:ext cx="0" cy="0"/>
          <a:chOff x="0" y="0"/>
          <a:chExt cx="0" cy="0"/>
        </a:xfrm>
      </p:grpSpPr>
      <p:sp>
        <p:nvSpPr>
          <p:cNvPr id="3510" name="Google Shape;3510;p111"/>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Herpes simplex virus</a:t>
            </a:r>
            <a:endParaRPr/>
          </a:p>
        </p:txBody>
      </p:sp>
      <p:sp>
        <p:nvSpPr>
          <p:cNvPr id="3511" name="Google Shape;3511;p111"/>
          <p:cNvSpPr txBox="1"/>
          <p:nvPr>
            <p:ph idx="1" type="body"/>
          </p:nvPr>
        </p:nvSpPr>
        <p:spPr>
          <a:xfrm>
            <a:off x="729450" y="1393075"/>
            <a:ext cx="44541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Enveloped dsDNA virus</a:t>
            </a:r>
            <a:endParaRPr/>
          </a:p>
          <a:p>
            <a:pPr indent="-311150" lvl="0" marL="457200" rtl="0" algn="l">
              <a:spcBef>
                <a:spcPts val="0"/>
              </a:spcBef>
              <a:spcAft>
                <a:spcPts val="0"/>
              </a:spcAft>
              <a:buSzPts val="1300"/>
              <a:buChar char="●"/>
            </a:pPr>
            <a:r>
              <a:rPr lang="en"/>
              <a:t>Viral genome of ~15,000 base pairs</a:t>
            </a:r>
            <a:endParaRPr/>
          </a:p>
          <a:p>
            <a:pPr indent="-298450" lvl="1" marL="914400" rtl="0" algn="l">
              <a:spcBef>
                <a:spcPts val="0"/>
              </a:spcBef>
              <a:spcAft>
                <a:spcPts val="0"/>
              </a:spcAft>
              <a:buSzPts val="1100"/>
              <a:buChar char="○"/>
            </a:pPr>
            <a:r>
              <a:rPr lang="en"/>
              <a:t>One of the better studied viruses</a:t>
            </a:r>
            <a:endParaRPr/>
          </a:p>
        </p:txBody>
      </p:sp>
      <p:sp>
        <p:nvSpPr>
          <p:cNvPr id="3512" name="Google Shape;3512;p111"/>
          <p:cNvSpPr txBox="1"/>
          <p:nvPr/>
        </p:nvSpPr>
        <p:spPr>
          <a:xfrm>
            <a:off x="6096600" y="4139575"/>
            <a:ext cx="3099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Wikipedia: Herpes simplex virus</a:t>
            </a:r>
            <a:endParaRPr sz="1300">
              <a:solidFill>
                <a:schemeClr val="dk2"/>
              </a:solidFill>
              <a:latin typeface="Open Sans"/>
              <a:ea typeface="Open Sans"/>
              <a:cs typeface="Open Sans"/>
              <a:sym typeface="Open Sans"/>
            </a:endParaRPr>
          </a:p>
        </p:txBody>
      </p:sp>
      <p:pic>
        <p:nvPicPr>
          <p:cNvPr id="3513" name="Google Shape;3513;p111"/>
          <p:cNvPicPr preferRelativeResize="0"/>
          <p:nvPr/>
        </p:nvPicPr>
        <p:blipFill>
          <a:blip r:embed="rId3">
            <a:alphaModFix/>
          </a:blip>
          <a:stretch>
            <a:fillRect/>
          </a:stretch>
        </p:blipFill>
        <p:spPr>
          <a:xfrm>
            <a:off x="5183492" y="1168050"/>
            <a:ext cx="3797633" cy="2971525"/>
          </a:xfrm>
          <a:prstGeom prst="rect">
            <a:avLst/>
          </a:prstGeom>
          <a:noFill/>
          <a:ln>
            <a:noFill/>
          </a:ln>
        </p:spPr>
      </p:pic>
      <p:pic>
        <p:nvPicPr>
          <p:cNvPr id="3514" name="Google Shape;3514;p111"/>
          <p:cNvPicPr preferRelativeResize="0"/>
          <p:nvPr/>
        </p:nvPicPr>
        <p:blipFill rotWithShape="1">
          <a:blip r:embed="rId4">
            <a:alphaModFix/>
          </a:blip>
          <a:srcRect b="13740" l="23741" r="24871" t="14057"/>
          <a:stretch/>
        </p:blipFill>
        <p:spPr>
          <a:xfrm>
            <a:off x="3317950" y="2752528"/>
            <a:ext cx="2007802" cy="20122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8" name="Shape 3518"/>
        <p:cNvGrpSpPr/>
        <p:nvPr/>
      </p:nvGrpSpPr>
      <p:grpSpPr>
        <a:xfrm>
          <a:off x="0" y="0"/>
          <a:ext cx="0" cy="0"/>
          <a:chOff x="0" y="0"/>
          <a:chExt cx="0" cy="0"/>
        </a:xfrm>
      </p:grpSpPr>
      <p:sp>
        <p:nvSpPr>
          <p:cNvPr id="3519" name="Google Shape;3519;p112"/>
          <p:cNvSpPr txBox="1"/>
          <p:nvPr>
            <p:ph type="title"/>
          </p:nvPr>
        </p:nvSpPr>
        <p:spPr>
          <a:xfrm>
            <a:off x="729450" y="6328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Herpes simplex virus</a:t>
            </a:r>
            <a:endParaRPr/>
          </a:p>
        </p:txBody>
      </p:sp>
      <p:sp>
        <p:nvSpPr>
          <p:cNvPr id="3520" name="Google Shape;3520;p112"/>
          <p:cNvSpPr txBox="1"/>
          <p:nvPr>
            <p:ph idx="1" type="body"/>
          </p:nvPr>
        </p:nvSpPr>
        <p:spPr>
          <a:xfrm>
            <a:off x="729450" y="1393075"/>
            <a:ext cx="4454100" cy="22611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SzPts val="1300"/>
              <a:buChar char="●"/>
            </a:pPr>
            <a:r>
              <a:rPr lang="en"/>
              <a:t>Enveloped dsDNA virus</a:t>
            </a:r>
            <a:endParaRPr/>
          </a:p>
          <a:p>
            <a:pPr indent="-311150" lvl="0" marL="457200" rtl="0" algn="l">
              <a:spcBef>
                <a:spcPts val="0"/>
              </a:spcBef>
              <a:spcAft>
                <a:spcPts val="0"/>
              </a:spcAft>
              <a:buSzPts val="1300"/>
              <a:buChar char="●"/>
            </a:pPr>
            <a:r>
              <a:rPr lang="en"/>
              <a:t>Viral genome of ~15,000 base pairs</a:t>
            </a:r>
            <a:endParaRPr/>
          </a:p>
          <a:p>
            <a:pPr indent="-298450" lvl="1" marL="914400" rtl="0" algn="l">
              <a:spcBef>
                <a:spcPts val="0"/>
              </a:spcBef>
              <a:spcAft>
                <a:spcPts val="0"/>
              </a:spcAft>
              <a:buSzPts val="1100"/>
              <a:buChar char="○"/>
            </a:pPr>
            <a:r>
              <a:rPr lang="en"/>
              <a:t>One of the better studied viruses</a:t>
            </a:r>
            <a:endParaRPr/>
          </a:p>
          <a:p>
            <a:pPr indent="-311150" lvl="0" marL="457200" rtl="0" algn="l">
              <a:spcBef>
                <a:spcPts val="0"/>
              </a:spcBef>
              <a:spcAft>
                <a:spcPts val="0"/>
              </a:spcAft>
              <a:buSzPts val="1300"/>
              <a:buChar char="●"/>
            </a:pPr>
            <a:r>
              <a:rPr lang="en"/>
              <a:t>Virus encodes key machinery used in viral life cycle (unique long regions; UL)</a:t>
            </a:r>
            <a:endParaRPr/>
          </a:p>
          <a:p>
            <a:pPr indent="-298450" lvl="1" marL="914400" rtl="0" algn="l">
              <a:spcBef>
                <a:spcPts val="0"/>
              </a:spcBef>
              <a:spcAft>
                <a:spcPts val="0"/>
              </a:spcAft>
              <a:buSzPts val="1100"/>
              <a:buChar char="○"/>
            </a:pPr>
            <a:r>
              <a:rPr b="1" lang="en"/>
              <a:t>UL30</a:t>
            </a:r>
            <a:r>
              <a:rPr lang="en"/>
              <a:t>: DNA polymerase</a:t>
            </a:r>
            <a:endParaRPr/>
          </a:p>
          <a:p>
            <a:pPr indent="-298450" lvl="1" marL="914400" rtl="0" algn="l">
              <a:spcBef>
                <a:spcPts val="0"/>
              </a:spcBef>
              <a:spcAft>
                <a:spcPts val="0"/>
              </a:spcAft>
              <a:buSzPts val="1100"/>
              <a:buChar char="○"/>
            </a:pPr>
            <a:r>
              <a:rPr b="1" lang="en"/>
              <a:t>UL23</a:t>
            </a:r>
            <a:r>
              <a:rPr lang="en"/>
              <a:t>: Thymidine kinase</a:t>
            </a:r>
            <a:endParaRPr/>
          </a:p>
          <a:p>
            <a:pPr indent="-298450" lvl="1" marL="914400" rtl="0" algn="l">
              <a:spcBef>
                <a:spcPts val="0"/>
              </a:spcBef>
              <a:spcAft>
                <a:spcPts val="0"/>
              </a:spcAft>
              <a:buSzPts val="1100"/>
              <a:buChar char="○"/>
            </a:pPr>
            <a:r>
              <a:rPr b="1" lang="en"/>
              <a:t>UL8</a:t>
            </a:r>
            <a:r>
              <a:rPr lang="en"/>
              <a:t>: DNA helicase</a:t>
            </a:r>
            <a:endParaRPr/>
          </a:p>
        </p:txBody>
      </p:sp>
      <p:sp>
        <p:nvSpPr>
          <p:cNvPr id="3521" name="Google Shape;3521;p112"/>
          <p:cNvSpPr txBox="1"/>
          <p:nvPr/>
        </p:nvSpPr>
        <p:spPr>
          <a:xfrm>
            <a:off x="6096600" y="4139575"/>
            <a:ext cx="3099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2"/>
                </a:solidFill>
                <a:latin typeface="Open Sans"/>
                <a:ea typeface="Open Sans"/>
                <a:cs typeface="Open Sans"/>
                <a:sym typeface="Open Sans"/>
              </a:rPr>
              <a:t>Wikipedia: Herpes simplex virus</a:t>
            </a:r>
            <a:endParaRPr sz="1300">
              <a:solidFill>
                <a:schemeClr val="dk2"/>
              </a:solidFill>
              <a:latin typeface="Open Sans"/>
              <a:ea typeface="Open Sans"/>
              <a:cs typeface="Open Sans"/>
              <a:sym typeface="Open Sans"/>
            </a:endParaRPr>
          </a:p>
        </p:txBody>
      </p:sp>
      <p:pic>
        <p:nvPicPr>
          <p:cNvPr id="3522" name="Google Shape;3522;p112"/>
          <p:cNvPicPr preferRelativeResize="0"/>
          <p:nvPr/>
        </p:nvPicPr>
        <p:blipFill>
          <a:blip r:embed="rId3">
            <a:alphaModFix/>
          </a:blip>
          <a:stretch>
            <a:fillRect/>
          </a:stretch>
        </p:blipFill>
        <p:spPr>
          <a:xfrm>
            <a:off x="5183492" y="1168050"/>
            <a:ext cx="3797633" cy="2971525"/>
          </a:xfrm>
          <a:prstGeom prst="rect">
            <a:avLst/>
          </a:prstGeom>
          <a:noFill/>
          <a:ln>
            <a:noFill/>
          </a:ln>
        </p:spPr>
      </p:pic>
      <p:pic>
        <p:nvPicPr>
          <p:cNvPr id="3523" name="Google Shape;3523;p112"/>
          <p:cNvPicPr preferRelativeResize="0"/>
          <p:nvPr/>
        </p:nvPicPr>
        <p:blipFill rotWithShape="1">
          <a:blip r:embed="rId4">
            <a:alphaModFix/>
          </a:blip>
          <a:srcRect b="13740" l="23741" r="24871" t="14057"/>
          <a:stretch/>
        </p:blipFill>
        <p:spPr>
          <a:xfrm>
            <a:off x="3317950" y="2752528"/>
            <a:ext cx="2007802" cy="2012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