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</p:sldIdLst>
  <p:sldSz cy="5143500" cx="9144000"/>
  <p:notesSz cx="6858000" cy="9144000"/>
  <p:embeddedFontLst>
    <p:embeddedFont>
      <p:font typeface="Raleway"/>
      <p:regular r:id="rId132"/>
      <p:bold r:id="rId133"/>
      <p:italic r:id="rId134"/>
      <p:boldItalic r:id="rId135"/>
    </p:embeddedFont>
    <p:embeddedFont>
      <p:font typeface="Raleway SemiBold"/>
      <p:regular r:id="rId136"/>
      <p:bold r:id="rId137"/>
      <p:italic r:id="rId138"/>
      <p:boldItalic r:id="rId139"/>
    </p:embeddedFont>
    <p:embeddedFont>
      <p:font typeface="Lato"/>
      <p:regular r:id="rId140"/>
      <p:bold r:id="rId141"/>
      <p:italic r:id="rId142"/>
      <p:boldItalic r:id="rId143"/>
    </p:embeddedFont>
    <p:embeddedFont>
      <p:font typeface="PT Sans Narrow"/>
      <p:regular r:id="rId144"/>
      <p:bold r:id="rId145"/>
    </p:embeddedFont>
    <p:embeddedFont>
      <p:font typeface="PT Serif"/>
      <p:regular r:id="rId146"/>
      <p:bold r:id="rId147"/>
      <p:italic r:id="rId148"/>
      <p:boldItalic r:id="rId149"/>
    </p:embeddedFont>
    <p:embeddedFont>
      <p:font typeface="PT Sans"/>
      <p:regular r:id="rId150"/>
      <p:bold r:id="rId151"/>
      <p:italic r:id="rId152"/>
      <p:boldItalic r:id="rId153"/>
    </p:embeddedFont>
    <p:embeddedFont>
      <p:font typeface="Open Sans Light"/>
      <p:regular r:id="rId154"/>
      <p:bold r:id="rId155"/>
      <p:italic r:id="rId156"/>
      <p:boldItalic r:id="rId157"/>
    </p:embeddedFont>
    <p:embeddedFont>
      <p:font typeface="Open Sans"/>
      <p:regular r:id="rId158"/>
      <p:bold r:id="rId159"/>
      <p:italic r:id="rId160"/>
      <p:boldItalic r:id="rId1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DC9E88-3417-4C1B-A744-95B06606F430}">
  <a:tblStyle styleId="{15DC9E88-3417-4C1B-A744-95B06606F4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font" Target="fonts/PTSans-regular.fntdata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PTSerif-boldItalic.fntdata"/><Relationship Id="rId4" Type="http://schemas.openxmlformats.org/officeDocument/2006/relationships/tableStyles" Target="tableStyles.xml"/><Relationship Id="rId148" Type="http://schemas.openxmlformats.org/officeDocument/2006/relationships/font" Target="fonts/PTSerif-italic.fntdata"/><Relationship Id="rId9" Type="http://schemas.openxmlformats.org/officeDocument/2006/relationships/slide" Target="slides/slide3.xml"/><Relationship Id="rId143" Type="http://schemas.openxmlformats.org/officeDocument/2006/relationships/font" Target="fonts/Lato-boldItalic.fntdata"/><Relationship Id="rId142" Type="http://schemas.openxmlformats.org/officeDocument/2006/relationships/font" Target="fonts/Lato-italic.fntdata"/><Relationship Id="rId141" Type="http://schemas.openxmlformats.org/officeDocument/2006/relationships/font" Target="fonts/Lato-bold.fntdata"/><Relationship Id="rId140" Type="http://schemas.openxmlformats.org/officeDocument/2006/relationships/font" Target="fonts/Lato-regular.fntdata"/><Relationship Id="rId5" Type="http://schemas.openxmlformats.org/officeDocument/2006/relationships/slideMaster" Target="slideMasters/slideMaster1.xml"/><Relationship Id="rId147" Type="http://schemas.openxmlformats.org/officeDocument/2006/relationships/font" Target="fonts/PTSerif-bold.fntdata"/><Relationship Id="rId6" Type="http://schemas.openxmlformats.org/officeDocument/2006/relationships/notesMaster" Target="notesMasters/notesMaster1.xml"/><Relationship Id="rId146" Type="http://schemas.openxmlformats.org/officeDocument/2006/relationships/font" Target="fonts/PTSerif-regular.fntdata"/><Relationship Id="rId7" Type="http://schemas.openxmlformats.org/officeDocument/2006/relationships/slide" Target="slides/slide1.xml"/><Relationship Id="rId145" Type="http://schemas.openxmlformats.org/officeDocument/2006/relationships/font" Target="fonts/PTSansNarrow-bold.fntdata"/><Relationship Id="rId8" Type="http://schemas.openxmlformats.org/officeDocument/2006/relationships/slide" Target="slides/slide2.xml"/><Relationship Id="rId144" Type="http://schemas.openxmlformats.org/officeDocument/2006/relationships/font" Target="fonts/PTSansNarrow-regular.fntdata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font" Target="fonts/RalewaySemiBold-boldItalic.fntdata"/><Relationship Id="rId138" Type="http://schemas.openxmlformats.org/officeDocument/2006/relationships/font" Target="fonts/RalewaySemiBold-italic.fntdata"/><Relationship Id="rId137" Type="http://schemas.openxmlformats.org/officeDocument/2006/relationships/font" Target="fonts/RalewaySemiBold-bold.fntdata"/><Relationship Id="rId132" Type="http://schemas.openxmlformats.org/officeDocument/2006/relationships/font" Target="fonts/Raleway-regular.fntdata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font" Target="fonts/RalewaySemiBold-regular.fntdata"/><Relationship Id="rId135" Type="http://schemas.openxmlformats.org/officeDocument/2006/relationships/font" Target="fonts/Raleway-boldItalic.fntdata"/><Relationship Id="rId134" Type="http://schemas.openxmlformats.org/officeDocument/2006/relationships/font" Target="fonts/Raleway-italic.fntdata"/><Relationship Id="rId133" Type="http://schemas.openxmlformats.org/officeDocument/2006/relationships/font" Target="fonts/Raleway-bold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161" Type="http://schemas.openxmlformats.org/officeDocument/2006/relationships/font" Target="fonts/OpenSans-boldItalic.fntdata"/><Relationship Id="rId54" Type="http://schemas.openxmlformats.org/officeDocument/2006/relationships/slide" Target="slides/slide48.xml"/><Relationship Id="rId160" Type="http://schemas.openxmlformats.org/officeDocument/2006/relationships/font" Target="fonts/OpenSans-italic.fntdata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font" Target="fonts/OpenSans-bold.fntdata"/><Relationship Id="rId59" Type="http://schemas.openxmlformats.org/officeDocument/2006/relationships/slide" Target="slides/slide53.xml"/><Relationship Id="rId154" Type="http://schemas.openxmlformats.org/officeDocument/2006/relationships/font" Target="fonts/OpenSansLight-regular.fntdata"/><Relationship Id="rId58" Type="http://schemas.openxmlformats.org/officeDocument/2006/relationships/slide" Target="slides/slide52.xml"/><Relationship Id="rId153" Type="http://schemas.openxmlformats.org/officeDocument/2006/relationships/font" Target="fonts/PTSans-boldItalic.fntdata"/><Relationship Id="rId152" Type="http://schemas.openxmlformats.org/officeDocument/2006/relationships/font" Target="fonts/PTSans-italic.fntdata"/><Relationship Id="rId151" Type="http://schemas.openxmlformats.org/officeDocument/2006/relationships/font" Target="fonts/PTSans-bold.fntdata"/><Relationship Id="rId158" Type="http://schemas.openxmlformats.org/officeDocument/2006/relationships/font" Target="fonts/OpenSans-regular.fntdata"/><Relationship Id="rId157" Type="http://schemas.openxmlformats.org/officeDocument/2006/relationships/font" Target="fonts/OpenSansLight-boldItalic.fntdata"/><Relationship Id="rId156" Type="http://schemas.openxmlformats.org/officeDocument/2006/relationships/font" Target="fonts/OpenSansLight-italic.fntdata"/><Relationship Id="rId155" Type="http://schemas.openxmlformats.org/officeDocument/2006/relationships/font" Target="fonts/OpenSans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27201747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27201747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050205c35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7050205c35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0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3709f9a732a_0_1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3709f9a732a_0_1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3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3075796cf05_1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3075796cf05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0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Google Shape;2611;g307b0312dc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2" name="Google Shape;2612;g307b0312d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7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g3634843a109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9" name="Google Shape;2619;g3634843a10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3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g3634843a109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5" name="Google Shape;2625;g3634843a109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0" name="Shape 2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" name="Google Shape;2631;g3634843a109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2" name="Google Shape;2632;g3634843a109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8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Google Shape;2639;g3634843a109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0" name="Google Shape;2640;g3634843a109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0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g3634843a109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2" name="Google Shape;2652;g3634843a109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2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3710566c2d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3710566c2d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9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3710566c2d1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3710566c2d1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7050205c35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7050205c35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5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726;g3710566c2d1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7" name="Google Shape;2727;g3710566c2d1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g3634843a109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3" name="Google Shape;2753;g3634843a10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9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3710566c2d1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3710566c2d1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7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Google Shape;2768;g3710566c2d1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9" name="Google Shape;2769;g3710566c2d1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0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g3710566c2d1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2" name="Google Shape;2802;g3710566c2d1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0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3710566c2d1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Google Shape;2822;g3710566c2d1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8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3710566c2d1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3710566c2d1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6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g3710566c2d1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8" name="Google Shape;2838;g3710566c2d1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4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g3710566c2d1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6" name="Google Shape;2846;g3710566c2d1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2" name="Shape 2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Google Shape;2853;g3634843a10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4" name="Google Shape;2854;g3634843a10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7050205c35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7050205c35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8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g3634843a10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0" name="Google Shape;2860;g3634843a10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8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Google Shape;2879;g3634843a10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0" name="Google Shape;2880;g3634843a10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0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Google Shape;2911;g3634843a109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2" name="Google Shape;2912;g3634843a109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3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3634843a10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3634843a10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8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3075796cf05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3075796cf05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3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3075796cf05_1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5" name="Google Shape;2985;g3075796cf05_1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050205c35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7050205c35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20a92930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720a92930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29 / 330 (</a:t>
            </a:r>
            <a:r>
              <a:rPr lang="en"/>
              <a:t>around</a:t>
            </a:r>
            <a:r>
              <a:rPr lang="en"/>
              <a:t> 9%)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7050205c35_0_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7050205c35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7050205c35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7050205c35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7050205c35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7050205c35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7050205c35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7050205c35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7050205c35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7050205c35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75796cf0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75796cf0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050205c35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7050205c35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7050205c35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7050205c35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050205c35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7050205c35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7050205c35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7050205c35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050205c35_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7050205c35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7050205c35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7050205c35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7050205c35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7050205c35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7050205c35_0_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7050205c35_0_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050205c35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050205c35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7050205c35_0_9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37050205c35_0_9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75796cf05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75796cf05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7050205c35_0_10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7050205c35_0_1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7050205c35_0_1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7050205c35_0_1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7050205c35_0_1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7050205c35_0_1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37050205c35_0_1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37050205c35_0_1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7050205c35_0_1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7050205c35_0_1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7050205c35_0_1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7050205c35_0_1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709f9a732a_0_1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3709f9a732a_0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7050205c35_0_1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37050205c35_0_1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7050205c35_0_1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7050205c35_0_1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7050205c35_0_1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7050205c35_0_1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09f9a732a_0_10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709f9a732a_0_1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709f9a732a_0_1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3709f9a732a_0_1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709f9a732a_0_1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709f9a732a_0_1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37050205c35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37050205c35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709f9a732a_0_1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3709f9a732a_0_1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7050205c35_0_1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37050205c35_0_1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37050205c35_0_1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37050205c35_0_1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37050205c35_0_1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37050205c35_0_1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3709f9a732a_0_1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3709f9a732a_0_1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3075796cf05_1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3075796cf05_1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37050205c35_0_2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37050205c35_0_2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050205c35_0_1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7050205c35_0_1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37050205c35_0_2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37050205c35_0_2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37050205c35_0_2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37050205c35_0_2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37050205c35_0_2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37050205c35_0_2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37050205c35_0_2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37050205c35_0_2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37050205c35_0_2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37050205c35_0_2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37050205c35_0_2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37050205c35_0_2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7050205c35_0_2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37050205c35_0_2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3709f9a73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3709f9a73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3709f9a732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3709f9a732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3709f9a732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3" name="Google Shape;1543;g3709f9a732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050205c35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7050205c35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3709f9a732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3709f9a732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3709f9a732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3709f9a732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709f9a732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709f9a732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3709f9a732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3709f9a732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3709f9a732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3709f9a732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300"/>
              <a:buFont typeface="Open Sans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3709f9a732a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3709f9a732a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3709f9a732a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3709f9a732a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3709f9a732a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3709f9a732a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3709f9a732a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3709f9a732a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3709f9a732a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3709f9a732a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050205c35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7050205c35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3709f9a732a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3709f9a732a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3709f9a732a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3709f9a732a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g3709f9a732a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0" name="Google Shape;1950;g3709f9a732a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0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g3709f9a732a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2" name="Google Shape;2002;g3709f9a732a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3709f9a732a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9" name="Google Shape;2009;g3709f9a732a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3709f9a732a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3709f9a732a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g3709f9a732a_0_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7" name="Google Shape;2067;g3709f9a732a_0_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3709f9a732a_0_9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3709f9a732a_0_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2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g3709f9a732a_0_1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4" name="Google Shape;2174;g3709f9a732a_0_1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3709f9a732a_0_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3709f9a732a_0_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050205c35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7050205c35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3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3709f9a732a_0_1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3709f9a732a_0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g3709f9a732a_0_10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1" name="Google Shape;2191;g3709f9a732a_0_1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g3709f9a732a_0_1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g3709f9a732a_0_1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3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3709f9a732a_0_1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5" name="Google Shape;2205;g3709f9a732a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3709f9a732a_0_10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3709f9a732a_0_10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9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3709f9a732a_0_1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3709f9a732a_0_1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3709f9a732a_0_1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3709f9a732a_0_1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9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3709f9a732a_0_1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1" name="Google Shape;2241;g3709f9a732a_0_1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3709f9a732a_0_1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3" name="Google Shape;2263;g3709f9a732a_0_1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0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g3720a92930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2" name="Google Shape;2282;g3720a92930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050205c35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7050205c35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7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3709f9a732a_0_1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3709f9a732a_0_1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3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3709f9a732a_0_1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3709f9a732a_0_1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g3709f9a732a_0_1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2" name="Google Shape;2342;g3709f9a732a_0_1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9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g3709f9a732a_0_1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1" name="Google Shape;2371;g3709f9a732a_0_1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0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3709f9a732a_0_1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3709f9a732a_0_1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7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3709f9a732a_0_1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3709f9a732a_0_1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7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3709f9a732a_0_1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3709f9a732a_0_1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0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g3709f9a732a_0_1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2" name="Google Shape;2472;g3709f9a732a_0_1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3709f9a732a_0_1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3709f9a732a_0_1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4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g3709f9a732a_0_1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6" name="Google Shape;2536;g3709f9a732a_0_1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eamline2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12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6328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0959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ntimeter">
  <p:cSld name="SECTION_TITLE_AND_DESCRIPTION_1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87088" y="-1"/>
            <a:ext cx="4148674" cy="159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●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○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Open Sans"/>
              <a:buChar char="■"/>
              <a:defRPr sz="1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22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2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2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24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22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2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1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6.png"/><Relationship Id="rId13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Relationship Id="rId5" Type="http://schemas.openxmlformats.org/officeDocument/2006/relationships/image" Target="../media/image23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1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6.png"/><Relationship Id="rId13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Relationship Id="rId5" Type="http://schemas.openxmlformats.org/officeDocument/2006/relationships/image" Target="../media/image23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1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6.png"/><Relationship Id="rId13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Relationship Id="rId5" Type="http://schemas.openxmlformats.org/officeDocument/2006/relationships/image" Target="../media/image23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Relationship Id="rId8" Type="http://schemas.openxmlformats.org/officeDocument/2006/relationships/image" Target="../media/image30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22.png"/><Relationship Id="rId4" Type="http://schemas.openxmlformats.org/officeDocument/2006/relationships/hyperlink" Target="https://www.hunterratliff1.com/talk/" TargetMode="External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6.gif"/><Relationship Id="rId4" Type="http://schemas.openxmlformats.org/officeDocument/2006/relationships/image" Target="../media/image1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1.gif"/><Relationship Id="rId4" Type="http://schemas.openxmlformats.org/officeDocument/2006/relationships/image" Target="../media/image27.gif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1.gif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Stomach aches</a:t>
            </a:r>
            <a:endParaRPr b="1" sz="38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729625" y="2987150"/>
            <a:ext cx="7688100" cy="1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CLINID </a:t>
            </a:r>
            <a:r>
              <a:rPr b="1"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conference</a:t>
            </a:r>
            <a:endParaRPr b="1"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Hunter Ratliff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07/31/2025</a:t>
            </a:r>
            <a:endParaRPr sz="16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Ages, dates, and other identifying information may have been changed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I have no conflict of interest in relation to this presentation</a:t>
            </a:r>
            <a:endParaRPr i="1" sz="16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550" y="943750"/>
            <a:ext cx="2298825" cy="22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Operative course</a:t>
            </a:r>
            <a:endParaRPr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729325" y="1393075"/>
            <a:ext cx="3774300" cy="407100"/>
          </a:xfrm>
          <a:prstGeom prst="rect">
            <a:avLst/>
          </a:prstGeom>
          <a:solidFill>
            <a:srgbClr val="FBF1DD"/>
          </a:solidFill>
          <a:ln cap="flat" cmpd="sng" w="19050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Emergent Ex-lap</a:t>
            </a:r>
            <a:r>
              <a:rPr lang="en"/>
              <a:t> </a:t>
            </a:r>
            <a:r>
              <a:rPr lang="en">
                <a:solidFill>
                  <a:srgbClr val="9FA6B2"/>
                </a:solidFill>
              </a:rPr>
              <a:t>(acute abdomen = OR now)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729450" y="1800225"/>
            <a:ext cx="5051100" cy="20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Woke up with </a:t>
            </a:r>
            <a:r>
              <a:rPr b="1" lang="en">
                <a:solidFill>
                  <a:srgbClr val="3B71CA"/>
                </a:solidFill>
              </a:rPr>
              <a:t>severe abdominal pain</a:t>
            </a:r>
            <a:endParaRPr b="1">
              <a:solidFill>
                <a:srgbClr val="3B71CA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b="1" lang="en">
                <a:solidFill>
                  <a:srgbClr val="C1443C"/>
                </a:solidFill>
              </a:rPr>
              <a:t>Acute onset</a:t>
            </a:r>
            <a:r>
              <a:rPr b="1" lang="en">
                <a:solidFill>
                  <a:srgbClr val="858585"/>
                </a:solidFill>
              </a:rPr>
              <a:t> </a:t>
            </a:r>
            <a:r>
              <a:rPr lang="en">
                <a:solidFill>
                  <a:srgbClr val="858585"/>
                </a:solidFill>
              </a:rPr>
              <a:t>3 hours </a:t>
            </a:r>
            <a:r>
              <a:rPr lang="en">
                <a:solidFill>
                  <a:srgbClr val="858585"/>
                </a:solidFill>
              </a:rPr>
              <a:t>after eating chicken wings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b="1" lang="en">
                <a:solidFill>
                  <a:srgbClr val="858585"/>
                </a:solidFill>
              </a:rPr>
              <a:t>Constant pain</a:t>
            </a:r>
            <a:r>
              <a:rPr lang="en">
                <a:solidFill>
                  <a:srgbClr val="858585"/>
                </a:solidFill>
              </a:rPr>
              <a:t> generalized → worst BLQ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Associated with </a:t>
            </a:r>
            <a:r>
              <a:rPr b="1" lang="en">
                <a:solidFill>
                  <a:srgbClr val="858585"/>
                </a:solidFill>
              </a:rPr>
              <a:t>nausea &amp; emesis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Otherwise healthy</a:t>
            </a:r>
            <a:r>
              <a:rPr lang="en">
                <a:solidFill>
                  <a:srgbClr val="858585"/>
                </a:solidFill>
              </a:rPr>
              <a:t> student athlete, drinks some, sexually active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161" name="Google Shape;161;p23"/>
          <p:cNvSpPr/>
          <p:nvPr/>
        </p:nvSpPr>
        <p:spPr>
          <a:xfrm>
            <a:off x="2700159" y="3654475"/>
            <a:ext cx="3743700" cy="11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Physical Exam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C1443C"/>
                </a:solidFill>
                <a:latin typeface="Open Sans"/>
                <a:ea typeface="Open Sans"/>
                <a:cs typeface="Open Sans"/>
                <a:sym typeface="Open Sans"/>
              </a:rPr>
              <a:t>38.1°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 | 177/71 |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109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bmp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Uncomfortable, </a:t>
            </a:r>
            <a:r>
              <a:rPr b="1" lang="en" sz="1200">
                <a:solidFill>
                  <a:srgbClr val="C1443C"/>
                </a:solidFill>
                <a:latin typeface="Open Sans"/>
                <a:ea typeface="Open Sans"/>
                <a:cs typeface="Open Sans"/>
                <a:sym typeface="Open Sans"/>
              </a:rPr>
              <a:t>constantly moving in bed</a:t>
            </a:r>
            <a:endParaRPr b="1" sz="1200">
              <a:solidFill>
                <a:srgbClr val="C144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GI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Diffuse TTP,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tensing up abdomen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unable to relax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5780550" y="1393075"/>
            <a:ext cx="2941500" cy="1854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Labs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WBC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0.8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(ANC &lt;0.10; abs lymph 0.48)</a:t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Hgb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16	</a:t>
            </a: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Platelets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250</a:t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Glu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207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HCO3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18	</a:t>
            </a: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pH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7.49</a:t>
            </a:r>
            <a:endParaRPr b="1"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Cr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0.9		</a:t>
            </a: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LFTs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Normal </a:t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Lactate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C1443C"/>
                </a:solidFill>
                <a:latin typeface="Open Sans"/>
                <a:ea typeface="Open Sans"/>
                <a:cs typeface="Open Sans"/>
                <a:sym typeface="Open Sans"/>
              </a:rPr>
              <a:t>5.1</a:t>
            </a:r>
            <a:endParaRPr b="1" sz="1200">
              <a:solidFill>
                <a:srgbClr val="C144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UA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: (+) glucose, (+) ketones</a:t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483750" y="1857075"/>
            <a:ext cx="4644600" cy="1496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2469775" y="3520050"/>
            <a:ext cx="4072200" cy="1496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3"/>
          <p:cNvSpPr/>
          <p:nvPr/>
        </p:nvSpPr>
        <p:spPr>
          <a:xfrm>
            <a:off x="5528700" y="1323500"/>
            <a:ext cx="3273000" cy="2024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3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13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5" name="Google Shape;2575;p113"/>
          <p:cNvSpPr/>
          <p:nvPr/>
        </p:nvSpPr>
        <p:spPr>
          <a:xfrm>
            <a:off x="5182300" y="4407400"/>
            <a:ext cx="1584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6" name="Google Shape;2576;p113"/>
          <p:cNvSpPr/>
          <p:nvPr/>
        </p:nvSpPr>
        <p:spPr>
          <a:xfrm>
            <a:off x="2409900" y="4407400"/>
            <a:ext cx="25743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7" name="Google Shape;2577;p113"/>
          <p:cNvSpPr/>
          <p:nvPr/>
        </p:nvSpPr>
        <p:spPr>
          <a:xfrm>
            <a:off x="6766900" y="4407400"/>
            <a:ext cx="1386600" cy="1830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640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Fairmont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8" name="Google Shape;2578;p113"/>
          <p:cNvSpPr/>
          <p:nvPr/>
        </p:nvSpPr>
        <p:spPr>
          <a:xfrm>
            <a:off x="1418700" y="4407400"/>
            <a:ext cx="5952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9" name="Google Shape;2579;p11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Readmission</a:t>
            </a:r>
            <a:endParaRPr/>
          </a:p>
        </p:txBody>
      </p:sp>
      <p:sp>
        <p:nvSpPr>
          <p:cNvPr id="2580" name="Google Shape;2580;p113"/>
          <p:cNvSpPr txBox="1"/>
          <p:nvPr>
            <p:ph idx="1" type="body"/>
          </p:nvPr>
        </p:nvSpPr>
        <p:spPr>
          <a:xfrm>
            <a:off x="729450" y="1393075"/>
            <a:ext cx="76887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Admitted to </a:t>
            </a:r>
            <a:r>
              <a:rPr b="1" lang="en">
                <a:solidFill>
                  <a:srgbClr val="356635"/>
                </a:solidFill>
              </a:rPr>
              <a:t>Fairmont </a:t>
            </a:r>
            <a:r>
              <a:rPr lang="en">
                <a:solidFill>
                  <a:srgbClr val="858585"/>
                </a:solidFill>
              </a:rPr>
              <a:t>for </a:t>
            </a:r>
            <a:r>
              <a:rPr b="1" lang="en">
                <a:solidFill>
                  <a:srgbClr val="858585"/>
                </a:solidFill>
              </a:rPr>
              <a:t>pain refractory</a:t>
            </a:r>
            <a:r>
              <a:rPr lang="en">
                <a:solidFill>
                  <a:srgbClr val="858585"/>
                </a:solidFill>
              </a:rPr>
              <a:t> to PO meds + fentanyl patch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No new infectious concerns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Transferred to Ruby on day 26 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She looks like </a:t>
            </a:r>
            <a:r>
              <a:rPr i="1" lang="en"/>
              <a:t>she is ready to pass</a:t>
            </a:r>
            <a:r>
              <a:rPr lang="en"/>
              <a:t>, but still remains </a:t>
            </a:r>
            <a:r>
              <a:rPr i="1" lang="en"/>
              <a:t>treatment oriented</a:t>
            </a:r>
            <a:endParaRPr i="1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say that </a:t>
            </a:r>
            <a:r>
              <a:rPr b="1" lang="en">
                <a:solidFill>
                  <a:srgbClr val="3B71CA"/>
                </a:solidFill>
              </a:rPr>
              <a:t>cipro and flagyl</a:t>
            </a:r>
            <a:r>
              <a:rPr lang="en"/>
              <a:t> are reasonable, though </a:t>
            </a:r>
            <a:r>
              <a:rPr b="1" lang="en">
                <a:solidFill>
                  <a:srgbClr val="DC4C64"/>
                </a:solidFill>
              </a:rPr>
              <a:t>mainly prophylaxing</a:t>
            </a:r>
            <a:r>
              <a:rPr lang="en"/>
              <a:t> at this point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Duration TBD, </a:t>
            </a:r>
            <a:r>
              <a:rPr b="1" lang="en"/>
              <a:t>2 weeks</a:t>
            </a:r>
            <a:r>
              <a:rPr lang="en"/>
              <a:t> (?) or until sees us in clinic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Further goals of care →</a:t>
            </a:r>
            <a:r>
              <a:rPr b="1" lang="en"/>
              <a:t> </a:t>
            </a:r>
            <a:r>
              <a:rPr b="1" lang="en">
                <a:solidFill>
                  <a:srgbClr val="DF382C"/>
                </a:solidFill>
              </a:rPr>
              <a:t>CMO</a:t>
            </a:r>
            <a:endParaRPr b="1">
              <a:solidFill>
                <a:srgbClr val="DF382C"/>
              </a:solidFill>
            </a:endParaRPr>
          </a:p>
        </p:txBody>
      </p:sp>
      <p:sp>
        <p:nvSpPr>
          <p:cNvPr id="2581" name="Google Shape;2581;p113"/>
          <p:cNvSpPr/>
          <p:nvPr/>
        </p:nvSpPr>
        <p:spPr>
          <a:xfrm>
            <a:off x="2013901" y="4407400"/>
            <a:ext cx="1980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2" name="Google Shape;2582;p113"/>
          <p:cNvSpPr/>
          <p:nvPr/>
        </p:nvSpPr>
        <p:spPr>
          <a:xfrm>
            <a:off x="6766925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3" name="Google Shape;2583;p113"/>
          <p:cNvSpPr/>
          <p:nvPr/>
        </p:nvSpPr>
        <p:spPr>
          <a:xfrm>
            <a:off x="1220700" y="4621650"/>
            <a:ext cx="11883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4" name="Google Shape;2584;p113"/>
          <p:cNvSpPr/>
          <p:nvPr/>
        </p:nvSpPr>
        <p:spPr>
          <a:xfrm>
            <a:off x="2409900" y="4621650"/>
            <a:ext cx="15840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5" name="Google Shape;2585;p113"/>
          <p:cNvSpPr/>
          <p:nvPr/>
        </p:nvSpPr>
        <p:spPr>
          <a:xfrm>
            <a:off x="5182100" y="4621650"/>
            <a:ext cx="158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6" name="Google Shape;2586;p113"/>
          <p:cNvSpPr/>
          <p:nvPr/>
        </p:nvSpPr>
        <p:spPr>
          <a:xfrm>
            <a:off x="5182300" y="4804650"/>
            <a:ext cx="29712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Dapto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7" name="Google Shape;2587;p113"/>
          <p:cNvSpPr/>
          <p:nvPr/>
        </p:nvSpPr>
        <p:spPr>
          <a:xfrm>
            <a:off x="6766925" y="4621650"/>
            <a:ext cx="13866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8" name="Google Shape;2588;p113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89" name="Google Shape;2589;p113"/>
          <p:cNvSpPr/>
          <p:nvPr/>
        </p:nvSpPr>
        <p:spPr>
          <a:xfrm>
            <a:off x="399382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590" name="Google Shape;2590;p113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591" name="Google Shape;2591;p113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592" name="Google Shape;2592;p113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93" name="Google Shape;2593;p113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594" name="Google Shape;2594;p113"/>
          <p:cNvCxnSpPr>
            <a:stCxn id="2588" idx="2"/>
            <a:endCxn id="2595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595" name="Google Shape;2595;p113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96" name="Google Shape;2596;p113"/>
          <p:cNvSpPr/>
          <p:nvPr/>
        </p:nvSpPr>
        <p:spPr>
          <a:xfrm>
            <a:off x="7954608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7" name="Google Shape;2597;p113"/>
          <p:cNvSpPr/>
          <p:nvPr/>
        </p:nvSpPr>
        <p:spPr>
          <a:xfrm>
            <a:off x="2211900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8" name="Google Shape;2598;p113"/>
          <p:cNvSpPr/>
          <p:nvPr/>
        </p:nvSpPr>
        <p:spPr>
          <a:xfrm>
            <a:off x="4984259" y="4407400"/>
            <a:ext cx="1980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9" name="Google Shape;2599;p113"/>
          <p:cNvSpPr/>
          <p:nvPr/>
        </p:nvSpPr>
        <p:spPr>
          <a:xfrm>
            <a:off x="8152600" y="4406700"/>
            <a:ext cx="7932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Ruby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0" name="Google Shape;2600;p113"/>
          <p:cNvSpPr/>
          <p:nvPr/>
        </p:nvSpPr>
        <p:spPr>
          <a:xfrm>
            <a:off x="1220738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1" name="Google Shape;2601;p113"/>
          <p:cNvSpPr/>
          <p:nvPr/>
        </p:nvSpPr>
        <p:spPr>
          <a:xfrm>
            <a:off x="8747658" y="440775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39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2" name="Google Shape;2602;p113"/>
          <p:cNvSpPr/>
          <p:nvPr/>
        </p:nvSpPr>
        <p:spPr>
          <a:xfrm>
            <a:off x="8153750" y="4621650"/>
            <a:ext cx="793200" cy="36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Cipro +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Flagyl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6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7" name="Google Shape;2607;p114" title="frame (8).png"/>
          <p:cNvPicPr preferRelativeResize="0"/>
          <p:nvPr/>
        </p:nvPicPr>
        <p:blipFill rotWithShape="1">
          <a:blip r:embed="rId3">
            <a:alphaModFix/>
          </a:blip>
          <a:srcRect b="11191" l="12202" r="12660" t="11469"/>
          <a:stretch/>
        </p:blipFill>
        <p:spPr>
          <a:xfrm>
            <a:off x="5710287" y="1344850"/>
            <a:ext cx="2223533" cy="22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8" name="Google Shape;2608;p11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</a:t>
            </a:r>
            <a:endParaRPr/>
          </a:p>
        </p:txBody>
      </p:sp>
      <p:sp>
        <p:nvSpPr>
          <p:cNvPr id="2609" name="Google Shape;2609;p114"/>
          <p:cNvSpPr txBox="1"/>
          <p:nvPr/>
        </p:nvSpPr>
        <p:spPr>
          <a:xfrm>
            <a:off x="5681275" y="3837950"/>
            <a:ext cx="22797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Links to articles discussed here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3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11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Complicated intra-abdominal infections</a:t>
            </a:r>
            <a:endParaRPr/>
          </a:p>
        </p:txBody>
      </p:sp>
      <p:sp>
        <p:nvSpPr>
          <p:cNvPr id="2615" name="Google Shape;2615;p115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6" name="Google Shape;2616;p115" title="frame (8).png"/>
          <p:cNvPicPr preferRelativeResize="0"/>
          <p:nvPr/>
        </p:nvPicPr>
        <p:blipFill rotWithShape="1">
          <a:blip r:embed="rId3">
            <a:alphaModFix/>
          </a:blip>
          <a:srcRect b="11191" l="12202" r="12660" t="11469"/>
          <a:stretch/>
        </p:blipFill>
        <p:spPr>
          <a:xfrm>
            <a:off x="7753451" y="43625"/>
            <a:ext cx="1317900" cy="1356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0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1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</a:t>
            </a:r>
            <a:endParaRPr/>
          </a:p>
        </p:txBody>
      </p:sp>
      <p:sp>
        <p:nvSpPr>
          <p:cNvPr id="2622" name="Google Shape;2622;p116"/>
          <p:cNvSpPr txBox="1"/>
          <p:nvPr>
            <p:ph idx="1" type="body"/>
          </p:nvPr>
        </p:nvSpPr>
        <p:spPr>
          <a:xfrm>
            <a:off x="729450" y="1393075"/>
            <a:ext cx="7688700" cy="31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Design</a:t>
            </a:r>
            <a:r>
              <a:rPr lang="en"/>
              <a:t>: Multicenter, randomized, non-blinded controlled trial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Population</a:t>
            </a:r>
            <a:r>
              <a:rPr lang="en"/>
              <a:t>: 518 adults with </a:t>
            </a:r>
            <a:r>
              <a:rPr b="1" lang="en"/>
              <a:t>complicated intra-abdominal infections</a:t>
            </a:r>
            <a:r>
              <a:rPr lang="en"/>
              <a:t> who had </a:t>
            </a:r>
            <a:r>
              <a:rPr b="1" lang="en">
                <a:solidFill>
                  <a:srgbClr val="DF382C"/>
                </a:solidFill>
              </a:rPr>
              <a:t>adequate source control</a:t>
            </a:r>
            <a:endParaRPr b="1">
              <a:solidFill>
                <a:srgbClr val="DF382C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Intervention</a:t>
            </a:r>
            <a:r>
              <a:rPr lang="en"/>
              <a:t>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>
                <a:solidFill>
                  <a:srgbClr val="0C622E"/>
                </a:solidFill>
              </a:rPr>
              <a:t>Short course</a:t>
            </a:r>
            <a:r>
              <a:rPr b="1" lang="en"/>
              <a:t>:</a:t>
            </a:r>
            <a:r>
              <a:rPr lang="en"/>
              <a:t> Fixed 4 ± 1 days of antibiotics after source control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>
                <a:solidFill>
                  <a:srgbClr val="896110"/>
                </a:solidFill>
              </a:rPr>
              <a:t>Control</a:t>
            </a:r>
            <a:r>
              <a:rPr b="1" lang="en"/>
              <a:t>:</a:t>
            </a:r>
            <a:r>
              <a:rPr lang="en"/>
              <a:t> Antibiotics until 2 days after resolution of fever, leukocytosis, and ileus (usual duration ~8 days)</a:t>
            </a:r>
            <a:r>
              <a:rPr lang="en">
                <a:solidFill>
                  <a:srgbClr val="858585"/>
                </a:solidFill>
              </a:rPr>
              <a:t>, maximum duration of 10 days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Primary Outcome</a:t>
            </a:r>
            <a:r>
              <a:rPr lang="en"/>
              <a:t>: Composite of surgical site infection, recurrent intra-abdominal infection, or death within 30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Design</a:t>
            </a:r>
            <a:r>
              <a:rPr lang="en"/>
              <a:t>: Superiority study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6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1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</a:t>
            </a:r>
            <a:endParaRPr/>
          </a:p>
        </p:txBody>
      </p:sp>
      <p:sp>
        <p:nvSpPr>
          <p:cNvPr id="2628" name="Google Shape;2628;p117"/>
          <p:cNvSpPr txBox="1"/>
          <p:nvPr>
            <p:ph idx="1" type="body"/>
          </p:nvPr>
        </p:nvSpPr>
        <p:spPr>
          <a:xfrm>
            <a:off x="729450" y="1393075"/>
            <a:ext cx="7688700" cy="31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Design</a:t>
            </a:r>
            <a:r>
              <a:rPr lang="en"/>
              <a:t>: Multicenter, randomized, non-blinded controlled trial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Population</a:t>
            </a:r>
            <a:r>
              <a:rPr lang="en"/>
              <a:t>: 518 adults with </a:t>
            </a:r>
            <a:r>
              <a:rPr b="1" lang="en"/>
              <a:t>complicated intra-abdominal infections</a:t>
            </a:r>
            <a:r>
              <a:rPr lang="en"/>
              <a:t> who had </a:t>
            </a:r>
            <a:r>
              <a:rPr b="1" lang="en">
                <a:solidFill>
                  <a:srgbClr val="1A1A1A"/>
                </a:solidFill>
              </a:rPr>
              <a:t>adequate source control</a:t>
            </a:r>
            <a:endParaRPr>
              <a:solidFill>
                <a:srgbClr val="1A1A1A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Intervention</a:t>
            </a:r>
            <a:r>
              <a:rPr lang="en"/>
              <a:t>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>
                <a:solidFill>
                  <a:srgbClr val="0C622E"/>
                </a:solidFill>
              </a:rPr>
              <a:t>Short course</a:t>
            </a:r>
            <a:r>
              <a:rPr b="1" lang="en"/>
              <a:t>:</a:t>
            </a:r>
            <a:r>
              <a:rPr lang="en"/>
              <a:t> Fixed 4 ± 1 days of antibiotics after source control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u="sng">
                <a:solidFill>
                  <a:srgbClr val="896110"/>
                </a:solidFill>
              </a:rPr>
              <a:t>Control</a:t>
            </a:r>
            <a:r>
              <a:rPr b="1" lang="en"/>
              <a:t>:</a:t>
            </a:r>
            <a:r>
              <a:rPr lang="en"/>
              <a:t> Antibiotics until 2 days after resolution of fever, leukocytosis, and ileus (usual duration ~8 days)</a:t>
            </a:r>
            <a:r>
              <a:rPr lang="en">
                <a:solidFill>
                  <a:srgbClr val="858585"/>
                </a:solidFill>
              </a:rPr>
              <a:t>, maximum duration of 10 days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Primary Outcome</a:t>
            </a:r>
            <a:r>
              <a:rPr lang="en"/>
              <a:t>: Composite of surgical site infection, recurrent intra-abdominal infection, or death within 30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Design</a:t>
            </a:r>
            <a:r>
              <a:rPr lang="en"/>
              <a:t>: </a:t>
            </a:r>
            <a:r>
              <a:rPr b="1" lang="en">
                <a:solidFill>
                  <a:srgbClr val="DF382C"/>
                </a:solidFill>
              </a:rPr>
              <a:t>Superiority study</a:t>
            </a:r>
            <a:endParaRPr b="1">
              <a:solidFill>
                <a:srgbClr val="DF382C"/>
              </a:solidFill>
            </a:endParaRPr>
          </a:p>
        </p:txBody>
      </p:sp>
      <p:sp>
        <p:nvSpPr>
          <p:cNvPr id="2629" name="Google Shape;2629;p117"/>
          <p:cNvSpPr/>
          <p:nvPr/>
        </p:nvSpPr>
        <p:spPr>
          <a:xfrm>
            <a:off x="564175" y="1393075"/>
            <a:ext cx="7649400" cy="2570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3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1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 </a:t>
            </a:r>
            <a:r>
              <a:rPr lang="en">
                <a:solidFill>
                  <a:srgbClr val="858585"/>
                </a:solidFill>
              </a:rPr>
              <a:t>vs PARACHUTE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2635" name="Google Shape;2635;p118"/>
          <p:cNvSpPr txBox="1"/>
          <p:nvPr>
            <p:ph idx="1" type="body"/>
          </p:nvPr>
        </p:nvSpPr>
        <p:spPr>
          <a:xfrm>
            <a:off x="729450" y="1393075"/>
            <a:ext cx="5183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Refresher on my journal club from March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Randomized, blinded; assessed </a:t>
            </a:r>
            <a:r>
              <a:rPr b="1" lang="en"/>
              <a:t>mortality </a:t>
            </a:r>
            <a:r>
              <a:rPr lang="en"/>
              <a:t>when jumping from aircraft with a </a:t>
            </a:r>
            <a:r>
              <a:rPr b="1" lang="en"/>
              <a:t>parachute</a:t>
            </a:r>
            <a:r>
              <a:rPr lang="en"/>
              <a:t> vs </a:t>
            </a:r>
            <a:r>
              <a:rPr b="1" lang="en"/>
              <a:t>empty backpack</a:t>
            </a:r>
            <a:endParaRPr/>
          </a:p>
        </p:txBody>
      </p:sp>
      <p:sp>
        <p:nvSpPr>
          <p:cNvPr id="2636" name="Google Shape;2636;p118"/>
          <p:cNvSpPr txBox="1"/>
          <p:nvPr/>
        </p:nvSpPr>
        <p:spPr>
          <a:xfrm>
            <a:off x="5677925" y="4388825"/>
            <a:ext cx="315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Parachute use to prevent death and major trauma when jumping from aircraft: randomized controlled trial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(BMJ, 2018)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637" name="Google Shape;2637;p118"/>
          <p:cNvPicPr preferRelativeResize="0"/>
          <p:nvPr/>
        </p:nvPicPr>
        <p:blipFill rotWithShape="1">
          <a:blip r:embed="rId3">
            <a:alphaModFix/>
          </a:blip>
          <a:srcRect b="11196" l="9884" r="12282" t="3135"/>
          <a:stretch/>
        </p:blipFill>
        <p:spPr>
          <a:xfrm>
            <a:off x="5986050" y="1121025"/>
            <a:ext cx="2776950" cy="33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1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 </a:t>
            </a:r>
            <a:r>
              <a:rPr lang="en">
                <a:solidFill>
                  <a:srgbClr val="858585"/>
                </a:solidFill>
              </a:rPr>
              <a:t>vs PARACHUTE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2643" name="Google Shape;2643;p119"/>
          <p:cNvSpPr txBox="1"/>
          <p:nvPr>
            <p:ph idx="1" type="body"/>
          </p:nvPr>
        </p:nvSpPr>
        <p:spPr>
          <a:xfrm>
            <a:off x="729450" y="1393075"/>
            <a:ext cx="5183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Refresher on my journal club from March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Randomized, blinded; assessed </a:t>
            </a:r>
            <a:r>
              <a:rPr b="1" lang="en"/>
              <a:t>mortality </a:t>
            </a:r>
            <a:r>
              <a:rPr lang="en"/>
              <a:t>when jumping from aircraft with a </a:t>
            </a:r>
            <a:r>
              <a:rPr b="1" lang="en"/>
              <a:t>parachute</a:t>
            </a:r>
            <a:r>
              <a:rPr lang="en"/>
              <a:t> vs </a:t>
            </a:r>
            <a:r>
              <a:rPr b="1" lang="en"/>
              <a:t>empty backpack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No difference in outcomes</a:t>
            </a:r>
            <a:r>
              <a:rPr lang="en"/>
              <a:t> between two groups at 30 days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However, only </a:t>
            </a:r>
            <a:r>
              <a:rPr b="1" lang="en">
                <a:solidFill>
                  <a:srgbClr val="DF382C"/>
                </a:solidFill>
              </a:rPr>
              <a:t>able to enroll</a:t>
            </a:r>
            <a:r>
              <a:rPr lang="en"/>
              <a:t> subjects who jumped from </a:t>
            </a:r>
            <a:r>
              <a:rPr b="1" lang="en">
                <a:solidFill>
                  <a:srgbClr val="DF382C"/>
                </a:solidFill>
              </a:rPr>
              <a:t>stationary planes</a:t>
            </a:r>
            <a:r>
              <a:rPr lang="en"/>
              <a:t> (i.e. low risk group)</a:t>
            </a:r>
            <a:endParaRPr/>
          </a:p>
        </p:txBody>
      </p:sp>
      <p:sp>
        <p:nvSpPr>
          <p:cNvPr id="2644" name="Google Shape;2644;p119"/>
          <p:cNvSpPr txBox="1"/>
          <p:nvPr/>
        </p:nvSpPr>
        <p:spPr>
          <a:xfrm>
            <a:off x="5677925" y="4388825"/>
            <a:ext cx="315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Parachute use to prevent death and major trauma when jumping from aircraft: randomized controlled trial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(BMJ, 2018)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645" name="Google Shape;2645;p119"/>
          <p:cNvGrpSpPr/>
          <p:nvPr/>
        </p:nvGrpSpPr>
        <p:grpSpPr>
          <a:xfrm>
            <a:off x="763800" y="3311775"/>
            <a:ext cx="4801724" cy="1466075"/>
            <a:chOff x="230400" y="3311775"/>
            <a:chExt cx="4801724" cy="1466075"/>
          </a:xfrm>
        </p:grpSpPr>
        <p:pic>
          <p:nvPicPr>
            <p:cNvPr id="2646" name="Google Shape;2646;p119"/>
            <p:cNvPicPr preferRelativeResize="0"/>
            <p:nvPr/>
          </p:nvPicPr>
          <p:blipFill rotWithShape="1">
            <a:blip r:embed="rId3">
              <a:alphaModFix/>
            </a:blip>
            <a:srcRect b="-8" l="0" r="72615" t="19382"/>
            <a:stretch/>
          </p:blipFill>
          <p:spPr>
            <a:xfrm>
              <a:off x="230400" y="3311775"/>
              <a:ext cx="2503998" cy="146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7" name="Google Shape;2647;p119"/>
            <p:cNvPicPr preferRelativeResize="0"/>
            <p:nvPr/>
          </p:nvPicPr>
          <p:blipFill rotWithShape="1">
            <a:blip r:embed="rId3">
              <a:alphaModFix/>
            </a:blip>
            <a:srcRect b="-8" l="83153" r="9154" t="19382"/>
            <a:stretch/>
          </p:blipFill>
          <p:spPr>
            <a:xfrm>
              <a:off x="4328750" y="3311775"/>
              <a:ext cx="703374" cy="146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8" name="Google Shape;2648;p119"/>
            <p:cNvPicPr preferRelativeResize="0"/>
            <p:nvPr/>
          </p:nvPicPr>
          <p:blipFill rotWithShape="1">
            <a:blip r:embed="rId3">
              <a:alphaModFix/>
            </a:blip>
            <a:srcRect b="-8" l="42289" r="39762" t="19382"/>
            <a:stretch/>
          </p:blipFill>
          <p:spPr>
            <a:xfrm>
              <a:off x="2725625" y="3311775"/>
              <a:ext cx="1641224" cy="1466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9" name="Google Shape;2649;p119"/>
          <p:cNvPicPr preferRelativeResize="0"/>
          <p:nvPr/>
        </p:nvPicPr>
        <p:blipFill rotWithShape="1">
          <a:blip r:embed="rId4">
            <a:alphaModFix/>
          </a:blip>
          <a:srcRect b="11196" l="9884" r="12282" t="3135"/>
          <a:stretch/>
        </p:blipFill>
        <p:spPr>
          <a:xfrm>
            <a:off x="5986050" y="1121025"/>
            <a:ext cx="2776950" cy="33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3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" name="Google Shape;2654;p120"/>
          <p:cNvPicPr preferRelativeResize="0"/>
          <p:nvPr/>
        </p:nvPicPr>
        <p:blipFill rotWithShape="1">
          <a:blip r:embed="rId3">
            <a:alphaModFix/>
          </a:blip>
          <a:srcRect b="11196" l="9884" r="12282" t="3135"/>
          <a:stretch/>
        </p:blipFill>
        <p:spPr>
          <a:xfrm>
            <a:off x="5986050" y="1121025"/>
            <a:ext cx="2776950" cy="33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120"/>
          <p:cNvSpPr/>
          <p:nvPr/>
        </p:nvSpPr>
        <p:spPr>
          <a:xfrm>
            <a:off x="5912850" y="908550"/>
            <a:ext cx="2923500" cy="420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6" name="Google Shape;2656;p120"/>
          <p:cNvSpPr/>
          <p:nvPr/>
        </p:nvSpPr>
        <p:spPr>
          <a:xfrm>
            <a:off x="5912850" y="908550"/>
            <a:ext cx="2923500" cy="420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7" name="Google Shape;2657;p1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 </a:t>
            </a:r>
            <a:r>
              <a:rPr lang="en">
                <a:solidFill>
                  <a:srgbClr val="858585"/>
                </a:solidFill>
              </a:rPr>
              <a:t>vs PARACHUTE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2658" name="Google Shape;2658;p120"/>
          <p:cNvSpPr txBox="1"/>
          <p:nvPr/>
        </p:nvSpPr>
        <p:spPr>
          <a:xfrm>
            <a:off x="5677925" y="4388825"/>
            <a:ext cx="315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Parachute use to prevent death and major trauma when jumping from aircraft: randomized controlled trial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(BMJ, 2018)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59" name="Google Shape;2659;p120"/>
          <p:cNvSpPr txBox="1"/>
          <p:nvPr>
            <p:ph idx="1" type="body"/>
          </p:nvPr>
        </p:nvSpPr>
        <p:spPr>
          <a:xfrm>
            <a:off x="729450" y="1393075"/>
            <a:ext cx="5183400" cy="19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“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According to the original sample-size calculation…we calculated that 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a sample of </a:t>
            </a:r>
            <a:r>
              <a:rPr b="1" lang="en">
                <a:solidFill>
                  <a:srgbClr val="DF382C"/>
                </a:solidFill>
                <a:latin typeface="PT Serif"/>
                <a:ea typeface="PT Serif"/>
                <a:cs typeface="PT Serif"/>
                <a:sym typeface="PT Serif"/>
              </a:rPr>
              <a:t>505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 patients </a:t>
            </a:r>
            <a:r>
              <a:rPr b="1" lang="en">
                <a:solidFill>
                  <a:srgbClr val="DF382C"/>
                </a:solidFill>
                <a:latin typeface="PT Serif"/>
                <a:ea typeface="PT Serif"/>
                <a:cs typeface="PT Serif"/>
                <a:sym typeface="PT Serif"/>
              </a:rPr>
              <a:t>per group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 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would be required to [achieve enough power] 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to 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detect a 10% difference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 in complication rates”</a:t>
            </a:r>
            <a:endParaRPr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“After the first </a:t>
            </a:r>
            <a:r>
              <a:rPr b="1"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interim analysis showed</a:t>
            </a:r>
            <a:r>
              <a:rPr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 nearly </a:t>
            </a:r>
            <a:r>
              <a:rPr b="1"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identical outcomes</a:t>
            </a:r>
            <a:r>
              <a:rPr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 in the two cohorts, a…request for continued [</a:t>
            </a:r>
            <a:r>
              <a:rPr b="1"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funding</a:t>
            </a:r>
            <a:r>
              <a:rPr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] to reach the targeted enrollment levels </a:t>
            </a:r>
            <a:r>
              <a:rPr b="1"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was [denied</a:t>
            </a:r>
            <a:r>
              <a:rPr lang="en">
                <a:solidFill>
                  <a:schemeClr val="lt1"/>
                </a:solidFill>
                <a:latin typeface="PT Serif"/>
                <a:ea typeface="PT Serif"/>
                <a:cs typeface="PT Serif"/>
                <a:sym typeface="PT Serif"/>
              </a:rPr>
              <a:t> due] to a concern for futility.”</a:t>
            </a:r>
            <a:endParaRPr>
              <a:solidFill>
                <a:schemeClr val="lt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grpSp>
        <p:nvGrpSpPr>
          <p:cNvPr id="2660" name="Google Shape;2660;p120"/>
          <p:cNvGrpSpPr/>
          <p:nvPr/>
        </p:nvGrpSpPr>
        <p:grpSpPr>
          <a:xfrm>
            <a:off x="3333413" y="3232875"/>
            <a:ext cx="2011800" cy="971400"/>
            <a:chOff x="3383525" y="3264900"/>
            <a:chExt cx="2011800" cy="971400"/>
          </a:xfrm>
        </p:grpSpPr>
        <p:sp>
          <p:nvSpPr>
            <p:cNvPr id="2661" name="Google Shape;2661;p120"/>
            <p:cNvSpPr/>
            <p:nvPr/>
          </p:nvSpPr>
          <p:spPr>
            <a:xfrm>
              <a:off x="3383525" y="3264900"/>
              <a:ext cx="2011800" cy="971400"/>
            </a:xfrm>
            <a:prstGeom prst="rect">
              <a:avLst/>
            </a:prstGeom>
            <a:solidFill>
              <a:srgbClr val="DCF1E4"/>
            </a:solidFill>
            <a:ln cap="flat" cmpd="sng" w="9525">
              <a:solidFill>
                <a:srgbClr val="0C622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b="1" lang="en" sz="1200">
                  <a:solidFill>
                    <a:srgbClr val="0C622E"/>
                  </a:solidFill>
                  <a:latin typeface="PT Sans"/>
                  <a:ea typeface="PT Sans"/>
                  <a:cs typeface="PT Sans"/>
                  <a:sym typeface="PT Sans"/>
                </a:rPr>
                <a:t>Short Duration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(4 ± 1 days)</a:t>
              </a:r>
              <a:endParaRPr b="1" sz="1300">
                <a:solidFill>
                  <a:srgbClr val="0C622E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662" name="Google Shape;2662;p1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359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3" name="Google Shape;2663;p1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3050" y="3916438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4" name="Google Shape;2664;p120"/>
            <p:cNvSpPr txBox="1"/>
            <p:nvPr/>
          </p:nvSpPr>
          <p:spPr>
            <a:xfrm>
              <a:off x="3679977" y="3510425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DF382C"/>
                  </a:solidFill>
                  <a:latin typeface="PT Sans"/>
                  <a:ea typeface="PT Sans"/>
                  <a:cs typeface="PT Sans"/>
                  <a:sym typeface="PT Sans"/>
                </a:rPr>
                <a:t>257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665" name="Google Shape;2665;p120"/>
            <p:cNvSpPr txBox="1"/>
            <p:nvPr/>
          </p:nvSpPr>
          <p:spPr>
            <a:xfrm>
              <a:off x="3677400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46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(18%)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</p:grpSp>
      <p:grpSp>
        <p:nvGrpSpPr>
          <p:cNvPr id="2666" name="Google Shape;2666;p120"/>
          <p:cNvGrpSpPr/>
          <p:nvPr/>
        </p:nvGrpSpPr>
        <p:grpSpPr>
          <a:xfrm>
            <a:off x="1223888" y="3232875"/>
            <a:ext cx="2011800" cy="971400"/>
            <a:chOff x="1274000" y="3264900"/>
            <a:chExt cx="2011800" cy="971400"/>
          </a:xfrm>
        </p:grpSpPr>
        <p:sp>
          <p:nvSpPr>
            <p:cNvPr id="2667" name="Google Shape;2667;p120"/>
            <p:cNvSpPr/>
            <p:nvPr/>
          </p:nvSpPr>
          <p:spPr>
            <a:xfrm>
              <a:off x="1274000" y="3264900"/>
              <a:ext cx="2011800" cy="971400"/>
            </a:xfrm>
            <a:prstGeom prst="rect">
              <a:avLst/>
            </a:prstGeom>
            <a:solidFill>
              <a:srgbClr val="FBF1DD"/>
            </a:solidFill>
            <a:ln cap="flat" cmpd="sng" w="9525">
              <a:solidFill>
                <a:srgbClr val="8961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96110"/>
                  </a:solidFill>
                  <a:latin typeface="PT Sans"/>
                  <a:ea typeface="PT Sans"/>
                  <a:cs typeface="PT Sans"/>
                  <a:sym typeface="PT Sans"/>
                </a:rPr>
                <a:t>Control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(~8 days)</a:t>
              </a:r>
              <a:endParaRPr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  <a:p>
              <a:pPr indent="0" lvl="0" marL="228600" rtl="0" algn="l"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668" name="Google Shape;2668;p1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330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9" name="Google Shape;2669;p120"/>
            <p:cNvSpPr txBox="1"/>
            <p:nvPr/>
          </p:nvSpPr>
          <p:spPr>
            <a:xfrm>
              <a:off x="1584477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71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(27%)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670" name="Google Shape;2670;p120"/>
            <p:cNvSpPr txBox="1"/>
            <p:nvPr/>
          </p:nvSpPr>
          <p:spPr>
            <a:xfrm>
              <a:off x="1583422" y="3493850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DF382C"/>
                  </a:solidFill>
                  <a:latin typeface="PT Sans"/>
                  <a:ea typeface="PT Sans"/>
                  <a:cs typeface="PT Sans"/>
                  <a:sym typeface="PT Sans"/>
                </a:rPr>
                <a:t>260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671" name="Google Shape;2671;p1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28928" y="3913632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5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6" name="Google Shape;2676;p121"/>
          <p:cNvPicPr preferRelativeResize="0"/>
          <p:nvPr/>
        </p:nvPicPr>
        <p:blipFill rotWithShape="1">
          <a:blip r:embed="rId3">
            <a:alphaModFix/>
          </a:blip>
          <a:srcRect b="11196" l="9884" r="12282" t="3135"/>
          <a:stretch/>
        </p:blipFill>
        <p:spPr>
          <a:xfrm>
            <a:off x="5986050" y="1121025"/>
            <a:ext cx="2776950" cy="33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7" name="Google Shape;2677;p121"/>
          <p:cNvSpPr/>
          <p:nvPr/>
        </p:nvSpPr>
        <p:spPr>
          <a:xfrm>
            <a:off x="5912850" y="908550"/>
            <a:ext cx="2923500" cy="420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8" name="Google Shape;2678;p121"/>
          <p:cNvSpPr/>
          <p:nvPr/>
        </p:nvSpPr>
        <p:spPr>
          <a:xfrm>
            <a:off x="5912850" y="908550"/>
            <a:ext cx="2923500" cy="420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9" name="Google Shape;2679;p12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 </a:t>
            </a:r>
            <a:r>
              <a:rPr lang="en">
                <a:solidFill>
                  <a:srgbClr val="858585"/>
                </a:solidFill>
              </a:rPr>
              <a:t>vs PARACHUTE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2680" name="Google Shape;2680;p121"/>
          <p:cNvSpPr txBox="1"/>
          <p:nvPr/>
        </p:nvSpPr>
        <p:spPr>
          <a:xfrm>
            <a:off x="5677925" y="4388825"/>
            <a:ext cx="315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Parachute use to prevent death and major trauma when jumping from aircraft: randomized controlled trial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(BMJ, 2018)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81" name="Google Shape;2681;p121"/>
          <p:cNvSpPr txBox="1"/>
          <p:nvPr>
            <p:ph idx="1" type="body"/>
          </p:nvPr>
        </p:nvSpPr>
        <p:spPr>
          <a:xfrm>
            <a:off x="729450" y="1393075"/>
            <a:ext cx="5183400" cy="1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“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According to the original sample-size calculation…we calculated that 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a sample of 505 patients per group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 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would be required to [achieve enough power] 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to </a:t>
            </a:r>
            <a:r>
              <a:rPr b="1" lang="en">
                <a:solidFill>
                  <a:srgbClr val="DF382C"/>
                </a:solidFill>
                <a:latin typeface="PT Serif"/>
                <a:ea typeface="PT Serif"/>
                <a:cs typeface="PT Serif"/>
                <a:sym typeface="PT Serif"/>
              </a:rPr>
              <a:t>detect a 10%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 difference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 in complication rates”</a:t>
            </a:r>
            <a:endParaRPr>
              <a:latin typeface="PT Serif"/>
              <a:ea typeface="PT Serif"/>
              <a:cs typeface="PT Serif"/>
              <a:sym typeface="PT Serif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“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After the first 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interim analysis showed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 nearly </a:t>
            </a:r>
            <a:r>
              <a:rPr b="1" lang="en">
                <a:solidFill>
                  <a:srgbClr val="DF382C"/>
                </a:solidFill>
                <a:latin typeface="PT Serif"/>
                <a:ea typeface="PT Serif"/>
                <a:cs typeface="PT Serif"/>
                <a:sym typeface="PT Serif"/>
              </a:rPr>
              <a:t>identical outcomes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 in the two cohorts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, a…request for 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continued [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funding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]</a:t>
            </a:r>
            <a:r>
              <a:rPr lang="en">
                <a:solidFill>
                  <a:srgbClr val="858585"/>
                </a:solidFill>
                <a:latin typeface="PT Serif"/>
                <a:ea typeface="PT Serif"/>
                <a:cs typeface="PT Serif"/>
                <a:sym typeface="PT Serif"/>
              </a:rPr>
              <a:t> to reach the targeted enrollment levels 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was [denied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 due] to a concern for </a:t>
            </a: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futility</a:t>
            </a:r>
            <a:r>
              <a:rPr lang="en">
                <a:latin typeface="PT Serif"/>
                <a:ea typeface="PT Serif"/>
                <a:cs typeface="PT Serif"/>
                <a:sym typeface="PT Serif"/>
              </a:rPr>
              <a:t>.”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682" name="Google Shape;2682;p121"/>
          <p:cNvGrpSpPr/>
          <p:nvPr/>
        </p:nvGrpSpPr>
        <p:grpSpPr>
          <a:xfrm>
            <a:off x="3333350" y="3232877"/>
            <a:ext cx="2011925" cy="1343700"/>
            <a:chOff x="3383525" y="3264900"/>
            <a:chExt cx="2011925" cy="1343700"/>
          </a:xfrm>
        </p:grpSpPr>
        <p:sp>
          <p:nvSpPr>
            <p:cNvPr id="2683" name="Google Shape;2683;p121"/>
            <p:cNvSpPr/>
            <p:nvPr/>
          </p:nvSpPr>
          <p:spPr>
            <a:xfrm>
              <a:off x="3383525" y="3264900"/>
              <a:ext cx="2011800" cy="1343700"/>
            </a:xfrm>
            <a:prstGeom prst="rect">
              <a:avLst/>
            </a:prstGeom>
            <a:solidFill>
              <a:srgbClr val="DCF1E4"/>
            </a:solidFill>
            <a:ln cap="flat" cmpd="sng" w="9525">
              <a:solidFill>
                <a:srgbClr val="0C622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b="1" lang="en" sz="1200">
                  <a:solidFill>
                    <a:srgbClr val="0C622E"/>
                  </a:solidFill>
                  <a:latin typeface="PT Sans"/>
                  <a:ea typeface="PT Sans"/>
                  <a:cs typeface="PT Sans"/>
                  <a:sym typeface="PT Sans"/>
                </a:rPr>
                <a:t>Short Duration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(4 ± 1 days)</a:t>
              </a:r>
              <a:endParaRPr b="1" sz="1300">
                <a:solidFill>
                  <a:srgbClr val="0C622E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684" name="Google Shape;2684;p1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359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5" name="Google Shape;2685;p1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3050" y="3916438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6" name="Google Shape;2686;p121"/>
            <p:cNvSpPr txBox="1"/>
            <p:nvPr/>
          </p:nvSpPr>
          <p:spPr>
            <a:xfrm>
              <a:off x="3679977" y="3510425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257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687" name="Google Shape;2687;p121"/>
            <p:cNvSpPr txBox="1"/>
            <p:nvPr/>
          </p:nvSpPr>
          <p:spPr>
            <a:xfrm>
              <a:off x="3677400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46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(18%)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688" name="Google Shape;2688;p121"/>
            <p:cNvSpPr txBox="1"/>
            <p:nvPr/>
          </p:nvSpPr>
          <p:spPr>
            <a:xfrm>
              <a:off x="3674350" y="4179325"/>
              <a:ext cx="1721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DF382C"/>
                  </a:solidFill>
                  <a:latin typeface="PT Sans"/>
                  <a:ea typeface="PT Sans"/>
                  <a:cs typeface="PT Sans"/>
                  <a:sym typeface="PT Sans"/>
                </a:rPr>
                <a:t>56</a:t>
              </a: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 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had outcome (</a:t>
              </a:r>
              <a:r>
                <a:rPr b="1"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21.8%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)</a:t>
              </a:r>
              <a:endParaRPr b="1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pic>
          <p:nvPicPr>
            <p:cNvPr id="2689" name="Google Shape;2689;p1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44000" y="4254763"/>
              <a:ext cx="274320" cy="2414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0" name="Google Shape;2690;p121"/>
          <p:cNvGrpSpPr/>
          <p:nvPr/>
        </p:nvGrpSpPr>
        <p:grpSpPr>
          <a:xfrm>
            <a:off x="1223825" y="3232877"/>
            <a:ext cx="2011926" cy="1343700"/>
            <a:chOff x="1274000" y="3264900"/>
            <a:chExt cx="2011926" cy="1343700"/>
          </a:xfrm>
        </p:grpSpPr>
        <p:sp>
          <p:nvSpPr>
            <p:cNvPr id="2691" name="Google Shape;2691;p121"/>
            <p:cNvSpPr/>
            <p:nvPr/>
          </p:nvSpPr>
          <p:spPr>
            <a:xfrm>
              <a:off x="1274000" y="3264900"/>
              <a:ext cx="2011800" cy="1343700"/>
            </a:xfrm>
            <a:prstGeom prst="rect">
              <a:avLst/>
            </a:prstGeom>
            <a:solidFill>
              <a:srgbClr val="FBF1DD"/>
            </a:solidFill>
            <a:ln cap="flat" cmpd="sng" w="9525">
              <a:solidFill>
                <a:srgbClr val="8961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96110"/>
                  </a:solidFill>
                  <a:latin typeface="PT Sans"/>
                  <a:ea typeface="PT Sans"/>
                  <a:cs typeface="PT Sans"/>
                  <a:sym typeface="PT Sans"/>
                </a:rPr>
                <a:t>Control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(~8 days)</a:t>
              </a:r>
              <a:endParaRPr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  <a:p>
              <a:pPr indent="0" lvl="0" marL="228600" rtl="0" algn="l"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692" name="Google Shape;2692;p1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330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3" name="Google Shape;2693;p121"/>
            <p:cNvSpPr txBox="1"/>
            <p:nvPr/>
          </p:nvSpPr>
          <p:spPr>
            <a:xfrm>
              <a:off x="1584477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71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(27%)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694" name="Google Shape;2694;p121"/>
            <p:cNvSpPr txBox="1"/>
            <p:nvPr/>
          </p:nvSpPr>
          <p:spPr>
            <a:xfrm>
              <a:off x="1583422" y="3493850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260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695" name="Google Shape;2695;p121"/>
            <p:cNvSpPr txBox="1"/>
            <p:nvPr/>
          </p:nvSpPr>
          <p:spPr>
            <a:xfrm>
              <a:off x="1583426" y="4179300"/>
              <a:ext cx="17025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DF382C"/>
                  </a:solidFill>
                  <a:latin typeface="PT Sans"/>
                  <a:ea typeface="PT Sans"/>
                  <a:cs typeface="PT Sans"/>
                  <a:sym typeface="PT Sans"/>
                </a:rPr>
                <a:t>58</a:t>
              </a: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 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had outcome (</a:t>
              </a:r>
              <a:r>
                <a:rPr b="1"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22.3%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696" name="Google Shape;2696;p1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28928" y="3913632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7" name="Google Shape;2697;p1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28925" y="4252925"/>
              <a:ext cx="274320" cy="2434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98" name="Google Shape;2698;p121"/>
          <p:cNvSpPr/>
          <p:nvPr/>
        </p:nvSpPr>
        <p:spPr>
          <a:xfrm>
            <a:off x="1223850" y="4644021"/>
            <a:ext cx="4121400" cy="338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Absolute difference </a:t>
            </a: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−0.5%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; 95% CI, −7.0 to 8.0;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P = 0.92</a:t>
            </a:r>
            <a:endParaRPr b="1" sz="1200">
              <a:solidFill>
                <a:srgbClr val="1A1A1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2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" name="Google Shape;2703;p122"/>
          <p:cNvPicPr preferRelativeResize="0"/>
          <p:nvPr/>
        </p:nvPicPr>
        <p:blipFill rotWithShape="1">
          <a:blip r:embed="rId3">
            <a:alphaModFix/>
          </a:blip>
          <a:srcRect b="11196" l="9884" r="12282" t="3135"/>
          <a:stretch/>
        </p:blipFill>
        <p:spPr>
          <a:xfrm>
            <a:off x="5986050" y="1121025"/>
            <a:ext cx="2776950" cy="33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4" name="Google Shape;2704;p12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 </a:t>
            </a:r>
            <a:r>
              <a:rPr lang="en">
                <a:solidFill>
                  <a:srgbClr val="858585"/>
                </a:solidFill>
              </a:rPr>
              <a:t>vs PARACHUTE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2705" name="Google Shape;2705;p122"/>
          <p:cNvSpPr txBox="1"/>
          <p:nvPr/>
        </p:nvSpPr>
        <p:spPr>
          <a:xfrm>
            <a:off x="5677925" y="4388825"/>
            <a:ext cx="315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Parachute use to prevent death and major trauma when jumping from aircraft: randomized controlled trial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(BMJ, 2018)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06" name="Google Shape;2706;p122"/>
          <p:cNvSpPr txBox="1"/>
          <p:nvPr>
            <p:ph idx="1" type="body"/>
          </p:nvPr>
        </p:nvSpPr>
        <p:spPr>
          <a:xfrm>
            <a:off x="729450" y="1393075"/>
            <a:ext cx="5183400" cy="1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we apply STOP-IT, </a:t>
            </a:r>
            <a:r>
              <a:rPr b="1" lang="en">
                <a:solidFill>
                  <a:srgbClr val="3B71CA"/>
                </a:solidFill>
              </a:rPr>
              <a:t>are we jumping out of a plane</a:t>
            </a:r>
            <a:r>
              <a:rPr b="1" lang="en"/>
              <a:t> without a parachute</a:t>
            </a:r>
            <a:r>
              <a:rPr lang="en"/>
              <a:t>?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grpSp>
        <p:nvGrpSpPr>
          <p:cNvPr id="2707" name="Google Shape;2707;p122"/>
          <p:cNvGrpSpPr/>
          <p:nvPr/>
        </p:nvGrpSpPr>
        <p:grpSpPr>
          <a:xfrm>
            <a:off x="3333350" y="3232877"/>
            <a:ext cx="2011925" cy="1343700"/>
            <a:chOff x="3383525" y="3264900"/>
            <a:chExt cx="2011925" cy="1343700"/>
          </a:xfrm>
        </p:grpSpPr>
        <p:sp>
          <p:nvSpPr>
            <p:cNvPr id="2708" name="Google Shape;2708;p122"/>
            <p:cNvSpPr/>
            <p:nvPr/>
          </p:nvSpPr>
          <p:spPr>
            <a:xfrm>
              <a:off x="3383525" y="3264900"/>
              <a:ext cx="2011800" cy="1343700"/>
            </a:xfrm>
            <a:prstGeom prst="rect">
              <a:avLst/>
            </a:prstGeom>
            <a:solidFill>
              <a:srgbClr val="DCF1E4"/>
            </a:solidFill>
            <a:ln cap="flat" cmpd="sng" w="9525">
              <a:solidFill>
                <a:srgbClr val="0C622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b="1" lang="en" sz="1200">
                  <a:solidFill>
                    <a:srgbClr val="0C622E"/>
                  </a:solidFill>
                  <a:latin typeface="PT Sans"/>
                  <a:ea typeface="PT Sans"/>
                  <a:cs typeface="PT Sans"/>
                  <a:sym typeface="PT Sans"/>
                </a:rPr>
                <a:t>Short Duration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(4 ± 1 days)</a:t>
              </a:r>
              <a:endParaRPr b="1" sz="1300">
                <a:solidFill>
                  <a:srgbClr val="0C622E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709" name="Google Shape;2709;p1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359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0" name="Google Shape;2710;p1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3050" y="3916438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1" name="Google Shape;2711;p122"/>
            <p:cNvSpPr txBox="1"/>
            <p:nvPr/>
          </p:nvSpPr>
          <p:spPr>
            <a:xfrm>
              <a:off x="3679977" y="3510425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257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12" name="Google Shape;2712;p122"/>
            <p:cNvSpPr txBox="1"/>
            <p:nvPr/>
          </p:nvSpPr>
          <p:spPr>
            <a:xfrm>
              <a:off x="3677400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46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(18%)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13" name="Google Shape;2713;p122"/>
            <p:cNvSpPr txBox="1"/>
            <p:nvPr/>
          </p:nvSpPr>
          <p:spPr>
            <a:xfrm>
              <a:off x="3674350" y="4179325"/>
              <a:ext cx="1721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1A1A1A"/>
                  </a:solidFill>
                  <a:latin typeface="PT Sans"/>
                  <a:ea typeface="PT Sans"/>
                  <a:cs typeface="PT Sans"/>
                  <a:sym typeface="PT Sans"/>
                </a:rPr>
                <a:t>56</a:t>
              </a: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 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had outcome (</a:t>
              </a:r>
              <a:r>
                <a:rPr b="1"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21.8%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)</a:t>
              </a:r>
              <a:endParaRPr b="1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pic>
          <p:nvPicPr>
            <p:cNvPr id="2714" name="Google Shape;2714;p1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44000" y="4254763"/>
              <a:ext cx="274320" cy="2414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15" name="Google Shape;2715;p122"/>
          <p:cNvGrpSpPr/>
          <p:nvPr/>
        </p:nvGrpSpPr>
        <p:grpSpPr>
          <a:xfrm>
            <a:off x="1223825" y="3232877"/>
            <a:ext cx="2011926" cy="1343700"/>
            <a:chOff x="1274000" y="3264900"/>
            <a:chExt cx="2011926" cy="1343700"/>
          </a:xfrm>
        </p:grpSpPr>
        <p:sp>
          <p:nvSpPr>
            <p:cNvPr id="2716" name="Google Shape;2716;p122"/>
            <p:cNvSpPr/>
            <p:nvPr/>
          </p:nvSpPr>
          <p:spPr>
            <a:xfrm>
              <a:off x="1274000" y="3264900"/>
              <a:ext cx="2011800" cy="1343700"/>
            </a:xfrm>
            <a:prstGeom prst="rect">
              <a:avLst/>
            </a:prstGeom>
            <a:solidFill>
              <a:srgbClr val="FBF1DD"/>
            </a:solidFill>
            <a:ln cap="flat" cmpd="sng" w="9525">
              <a:solidFill>
                <a:srgbClr val="8961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96110"/>
                  </a:solidFill>
                  <a:latin typeface="PT Sans"/>
                  <a:ea typeface="PT Sans"/>
                  <a:cs typeface="PT Sans"/>
                  <a:sym typeface="PT Sans"/>
                </a:rPr>
                <a:t>Control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(~8 days)</a:t>
              </a:r>
              <a:endParaRPr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  <a:p>
              <a:pPr indent="0" lvl="0" marL="228600" rtl="0" algn="l"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717" name="Google Shape;2717;p1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330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8" name="Google Shape;2718;p122"/>
            <p:cNvSpPr txBox="1"/>
            <p:nvPr/>
          </p:nvSpPr>
          <p:spPr>
            <a:xfrm>
              <a:off x="1584477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71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(27%)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19" name="Google Shape;2719;p122"/>
            <p:cNvSpPr txBox="1"/>
            <p:nvPr/>
          </p:nvSpPr>
          <p:spPr>
            <a:xfrm>
              <a:off x="1583422" y="3493850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260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20" name="Google Shape;2720;p122"/>
            <p:cNvSpPr txBox="1"/>
            <p:nvPr/>
          </p:nvSpPr>
          <p:spPr>
            <a:xfrm>
              <a:off x="1583426" y="4179300"/>
              <a:ext cx="17025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58 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had outcome (</a:t>
              </a:r>
              <a:r>
                <a:rPr b="1"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22.3%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721" name="Google Shape;2721;p1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28928" y="3913632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2" name="Google Shape;2722;p1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28925" y="4252925"/>
              <a:ext cx="274320" cy="2434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3" name="Google Shape;2723;p122"/>
          <p:cNvSpPr/>
          <p:nvPr/>
        </p:nvSpPr>
        <p:spPr>
          <a:xfrm>
            <a:off x="1223850" y="4644021"/>
            <a:ext cx="4121400" cy="338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Absolute difference </a:t>
            </a: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−0.5%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; 95% CI, −7.0 to 8.0;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P = 0.92</a:t>
            </a:r>
            <a:endParaRPr b="1" sz="1200">
              <a:solidFill>
                <a:srgbClr val="1A1A1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24" name="Google Shape;2724;p122"/>
          <p:cNvSpPr/>
          <p:nvPr/>
        </p:nvSpPr>
        <p:spPr>
          <a:xfrm>
            <a:off x="1108925" y="3114425"/>
            <a:ext cx="4274700" cy="1494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Operative course</a:t>
            </a:r>
            <a:endParaRPr/>
          </a:p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Emergent Ex-lap</a:t>
            </a:r>
            <a:r>
              <a:rPr lang="en"/>
              <a:t> </a:t>
            </a:r>
            <a:r>
              <a:rPr lang="en">
                <a:solidFill>
                  <a:srgbClr val="9FA6B2"/>
                </a:solidFill>
              </a:rPr>
              <a:t>(acute abdomen = OR now)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Procedure: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Exploratory laparotomy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Ileocecectomy with anastomosis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SPY angiography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AutoNum type="arabicPeriod"/>
            </a:pPr>
            <a:r>
              <a:rPr lang="en">
                <a:solidFill>
                  <a:schemeClr val="lt1"/>
                </a:solidFill>
              </a:rPr>
              <a:t>Resection of ileocolic anastomosis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AutoNum type="arabicPeriod"/>
            </a:pPr>
            <a:r>
              <a:rPr lang="en">
                <a:solidFill>
                  <a:schemeClr val="lt1"/>
                </a:solidFill>
              </a:rPr>
              <a:t>Temporary abdominal closure with abthera negative pressure vacuum therapy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2" name="Google Shape;172;p24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4"/>
          <p:cNvSpPr/>
          <p:nvPr/>
        </p:nvSpPr>
        <p:spPr>
          <a:xfrm>
            <a:off x="4643550" y="1393075"/>
            <a:ext cx="3774300" cy="1117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Peritonitis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with 1L transudative ascites, </a:t>
            </a: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no perforation/contamination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tight ileocolic intussusception not attempted to reduce.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Open ileocecectomy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with anastomosis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8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9" name="Google Shape;2729;p123"/>
          <p:cNvPicPr preferRelativeResize="0"/>
          <p:nvPr/>
        </p:nvPicPr>
        <p:blipFill rotWithShape="1">
          <a:blip r:embed="rId3">
            <a:alphaModFix/>
          </a:blip>
          <a:srcRect b="11196" l="9884" r="12282" t="3135"/>
          <a:stretch/>
        </p:blipFill>
        <p:spPr>
          <a:xfrm>
            <a:off x="5986050" y="1121025"/>
            <a:ext cx="2776950" cy="33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0" name="Google Shape;2730;p12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STOP-IT </a:t>
            </a:r>
            <a:r>
              <a:rPr lang="en">
                <a:solidFill>
                  <a:srgbClr val="858585"/>
                </a:solidFill>
              </a:rPr>
              <a:t>vs PARACHUTE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2731" name="Google Shape;2731;p123"/>
          <p:cNvSpPr txBox="1"/>
          <p:nvPr/>
        </p:nvSpPr>
        <p:spPr>
          <a:xfrm>
            <a:off x="5677925" y="4388825"/>
            <a:ext cx="31584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Parachute use to prevent death and major trauma when jumping from aircraft: randomized controlled trial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(BMJ, 2018)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32" name="Google Shape;2732;p123"/>
          <p:cNvSpPr txBox="1"/>
          <p:nvPr>
            <p:ph idx="1" type="body"/>
          </p:nvPr>
        </p:nvSpPr>
        <p:spPr>
          <a:xfrm>
            <a:off x="729450" y="1393075"/>
            <a:ext cx="5183400" cy="18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When we apply STOP-IT, </a:t>
            </a:r>
            <a:r>
              <a:rPr b="1" lang="en">
                <a:solidFill>
                  <a:srgbClr val="858585"/>
                </a:solidFill>
              </a:rPr>
              <a:t>are we jumping out of a plane without a parachute</a:t>
            </a:r>
            <a:r>
              <a:rPr lang="en">
                <a:solidFill>
                  <a:srgbClr val="858585"/>
                </a:solidFill>
              </a:rPr>
              <a:t>?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Statistically speaking, perhaps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No significant difference</a:t>
            </a:r>
            <a:r>
              <a:rPr lang="en"/>
              <a:t> </a:t>
            </a:r>
            <a:r>
              <a:rPr lang="en">
                <a:solidFill>
                  <a:srgbClr val="DF382C"/>
                </a:solidFill>
              </a:rPr>
              <a:t>≠</a:t>
            </a:r>
            <a:r>
              <a:rPr lang="en"/>
              <a:t> </a:t>
            </a:r>
            <a:r>
              <a:rPr b="1" lang="en" u="sng"/>
              <a:t>not</a:t>
            </a:r>
            <a:r>
              <a:rPr b="1" lang="en"/>
              <a:t> worse than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That said, the STOP-IT is not the </a:t>
            </a:r>
            <a:r>
              <a:rPr i="1" lang="en"/>
              <a:t>only evidence</a:t>
            </a:r>
            <a:r>
              <a:rPr lang="en"/>
              <a:t> we have supporting a shorter duration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2733" name="Google Shape;2733;p123"/>
          <p:cNvSpPr/>
          <p:nvPr/>
        </p:nvSpPr>
        <p:spPr>
          <a:xfrm>
            <a:off x="1223850" y="4644021"/>
            <a:ext cx="4121400" cy="338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Absolute difference </a:t>
            </a: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−0.5%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; 95% CI, −7.0 to 8.0; </a:t>
            </a: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P = 0.92</a:t>
            </a:r>
            <a:endParaRPr b="1" sz="12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734" name="Google Shape;2734;p123"/>
          <p:cNvGrpSpPr/>
          <p:nvPr/>
        </p:nvGrpSpPr>
        <p:grpSpPr>
          <a:xfrm>
            <a:off x="3333350" y="3232877"/>
            <a:ext cx="2011925" cy="1343700"/>
            <a:chOff x="3383525" y="3264900"/>
            <a:chExt cx="2011925" cy="1343700"/>
          </a:xfrm>
        </p:grpSpPr>
        <p:sp>
          <p:nvSpPr>
            <p:cNvPr id="2735" name="Google Shape;2735;p123"/>
            <p:cNvSpPr/>
            <p:nvPr/>
          </p:nvSpPr>
          <p:spPr>
            <a:xfrm>
              <a:off x="3383525" y="3264900"/>
              <a:ext cx="2011800" cy="1343700"/>
            </a:xfrm>
            <a:prstGeom prst="rect">
              <a:avLst/>
            </a:prstGeom>
            <a:solidFill>
              <a:srgbClr val="DCF1E4"/>
            </a:solidFill>
            <a:ln cap="flat" cmpd="sng" w="9525">
              <a:solidFill>
                <a:srgbClr val="0C622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b="1" lang="en" sz="1200">
                  <a:solidFill>
                    <a:srgbClr val="0C622E"/>
                  </a:solidFill>
                  <a:latin typeface="PT Sans"/>
                  <a:ea typeface="PT Sans"/>
                  <a:cs typeface="PT Sans"/>
                  <a:sym typeface="PT Sans"/>
                </a:rPr>
                <a:t>Short Duration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(4 ± 1 days)</a:t>
              </a:r>
              <a:endParaRPr b="1" sz="1300">
                <a:solidFill>
                  <a:srgbClr val="0C622E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736" name="Google Shape;2736;p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359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7" name="Google Shape;2737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3050" y="3916438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8" name="Google Shape;2738;p123"/>
            <p:cNvSpPr txBox="1"/>
            <p:nvPr/>
          </p:nvSpPr>
          <p:spPr>
            <a:xfrm>
              <a:off x="3679977" y="3510425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257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39" name="Google Shape;2739;p123"/>
            <p:cNvSpPr txBox="1"/>
            <p:nvPr/>
          </p:nvSpPr>
          <p:spPr>
            <a:xfrm>
              <a:off x="3677400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46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(18%)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40" name="Google Shape;2740;p123"/>
            <p:cNvSpPr txBox="1"/>
            <p:nvPr/>
          </p:nvSpPr>
          <p:spPr>
            <a:xfrm>
              <a:off x="3674350" y="4179325"/>
              <a:ext cx="17211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rgbClr val="1A1A1A"/>
                  </a:solidFill>
                  <a:latin typeface="PT Sans"/>
                  <a:ea typeface="PT Sans"/>
                  <a:cs typeface="PT Sans"/>
                  <a:sym typeface="PT Sans"/>
                </a:rPr>
                <a:t>56</a:t>
              </a: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 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had outcome (</a:t>
              </a:r>
              <a:r>
                <a:rPr b="1"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21.8%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)</a:t>
              </a:r>
              <a:endParaRPr b="1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pic>
          <p:nvPicPr>
            <p:cNvPr id="2741" name="Google Shape;2741;p1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44000" y="4254763"/>
              <a:ext cx="274320" cy="2414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2" name="Google Shape;2742;p123"/>
          <p:cNvGrpSpPr/>
          <p:nvPr/>
        </p:nvGrpSpPr>
        <p:grpSpPr>
          <a:xfrm>
            <a:off x="1223825" y="3232877"/>
            <a:ext cx="2011926" cy="1343700"/>
            <a:chOff x="1274000" y="3264900"/>
            <a:chExt cx="2011926" cy="1343700"/>
          </a:xfrm>
        </p:grpSpPr>
        <p:sp>
          <p:nvSpPr>
            <p:cNvPr id="2743" name="Google Shape;2743;p123"/>
            <p:cNvSpPr/>
            <p:nvPr/>
          </p:nvSpPr>
          <p:spPr>
            <a:xfrm>
              <a:off x="1274000" y="3264900"/>
              <a:ext cx="2011800" cy="1343700"/>
            </a:xfrm>
            <a:prstGeom prst="rect">
              <a:avLst/>
            </a:prstGeom>
            <a:solidFill>
              <a:srgbClr val="FBF1DD"/>
            </a:solidFill>
            <a:ln cap="flat" cmpd="sng" w="9525">
              <a:solidFill>
                <a:srgbClr val="89611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896110"/>
                  </a:solidFill>
                  <a:latin typeface="PT Sans"/>
                  <a:ea typeface="PT Sans"/>
                  <a:cs typeface="PT Sans"/>
                  <a:sym typeface="PT Sans"/>
                </a:rPr>
                <a:t>Control </a:t>
              </a:r>
              <a:r>
                <a:rPr b="1" lang="en" sz="12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(~8 days)</a:t>
              </a:r>
              <a:endParaRPr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  <a:p>
              <a:pPr indent="0" lvl="0" marL="228600" rtl="0" algn="l"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744" name="Google Shape;2744;p1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33013" y="3554850"/>
              <a:ext cx="228600" cy="262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5" name="Google Shape;2745;p123"/>
            <p:cNvSpPr txBox="1"/>
            <p:nvPr/>
          </p:nvSpPr>
          <p:spPr>
            <a:xfrm>
              <a:off x="1584477" y="3833725"/>
              <a:ext cx="167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0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71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violated protocol (27%)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46" name="Google Shape;2746;p123"/>
            <p:cNvSpPr txBox="1"/>
            <p:nvPr/>
          </p:nvSpPr>
          <p:spPr>
            <a:xfrm>
              <a:off x="1583422" y="3493850"/>
              <a:ext cx="1416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260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 randomized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sp>
          <p:nvSpPr>
            <p:cNvPr id="2747" name="Google Shape;2747;p123"/>
            <p:cNvSpPr txBox="1"/>
            <p:nvPr/>
          </p:nvSpPr>
          <p:spPr>
            <a:xfrm>
              <a:off x="1583426" y="4179300"/>
              <a:ext cx="17025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dk2"/>
                  </a:solidFill>
                  <a:latin typeface="PT Sans"/>
                  <a:ea typeface="PT Sans"/>
                  <a:cs typeface="PT Sans"/>
                  <a:sym typeface="PT Sans"/>
                </a:rPr>
                <a:t>58 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had outcome (</a:t>
              </a:r>
              <a:r>
                <a:rPr b="1"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22.3%</a:t>
              </a:r>
              <a:r>
                <a:rPr lang="en" sz="1300">
                  <a:solidFill>
                    <a:schemeClr val="dk2"/>
                  </a:solidFill>
                  <a:latin typeface="PT Sans Narrow"/>
                  <a:ea typeface="PT Sans Narrow"/>
                  <a:cs typeface="PT Sans Narrow"/>
                  <a:sym typeface="PT Sans Narrow"/>
                </a:rPr>
                <a:t>)</a:t>
              </a:r>
              <a:endParaRPr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endParaRPr>
            </a:p>
          </p:txBody>
        </p:sp>
        <p:pic>
          <p:nvPicPr>
            <p:cNvPr id="2748" name="Google Shape;2748;p12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328928" y="3913632"/>
              <a:ext cx="274320" cy="219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9" name="Google Shape;2749;p1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328925" y="4252925"/>
              <a:ext cx="274320" cy="2434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50" name="Google Shape;2750;p123"/>
          <p:cNvSpPr/>
          <p:nvPr/>
        </p:nvSpPr>
        <p:spPr>
          <a:xfrm>
            <a:off x="1108925" y="3114425"/>
            <a:ext cx="4274700" cy="1494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4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12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DURAPOP trial</a:t>
            </a:r>
            <a:endParaRPr/>
          </a:p>
        </p:txBody>
      </p:sp>
      <p:sp>
        <p:nvSpPr>
          <p:cNvPr id="2756" name="Google Shape;2756;p124"/>
          <p:cNvSpPr txBox="1"/>
          <p:nvPr>
            <p:ph idx="2" type="body"/>
          </p:nvPr>
        </p:nvSpPr>
        <p:spPr>
          <a:xfrm>
            <a:off x="730000" y="1789925"/>
            <a:ext cx="33744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Intensive Care Medicine (2018)</a:t>
            </a:r>
            <a:endParaRPr/>
          </a:p>
        </p:txBody>
      </p:sp>
      <p:sp>
        <p:nvSpPr>
          <p:cNvPr id="2757" name="Google Shape;2757;p124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"/>
              <a:buFont typeface="Arial"/>
              <a:buNone/>
            </a:pPr>
            <a:r>
              <a:rPr lang="en" sz="1720">
                <a:latin typeface="Raleway SemiBold"/>
                <a:ea typeface="Raleway SemiBold"/>
                <a:cs typeface="Raleway SemiBold"/>
                <a:sym typeface="Raleway SemiBold"/>
              </a:rPr>
              <a:t>Short-course antibiotic therapy for critically ill patients treated for postoperative intra-abdominal infection: the DURAPOP randomised clinical trial</a:t>
            </a:r>
            <a:endParaRPr sz="172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758" name="Google Shape;2758;p124" title="frame (8).png"/>
          <p:cNvPicPr preferRelativeResize="0"/>
          <p:nvPr/>
        </p:nvPicPr>
        <p:blipFill rotWithShape="1">
          <a:blip r:embed="rId3">
            <a:alphaModFix/>
          </a:blip>
          <a:srcRect b="11191" l="12202" r="12660" t="11469"/>
          <a:stretch/>
        </p:blipFill>
        <p:spPr>
          <a:xfrm>
            <a:off x="1404662" y="2694025"/>
            <a:ext cx="1951575" cy="20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2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125"/>
          <p:cNvSpPr txBox="1"/>
          <p:nvPr>
            <p:ph idx="1" type="body"/>
          </p:nvPr>
        </p:nvSpPr>
        <p:spPr>
          <a:xfrm>
            <a:off x="729450" y="1393075"/>
            <a:ext cx="7688700" cy="35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Purpose</a:t>
            </a:r>
            <a:r>
              <a:rPr lang="en"/>
              <a:t>: Investigate duration for </a:t>
            </a:r>
            <a:r>
              <a:rPr b="1" lang="en"/>
              <a:t>post-op cIAI</a:t>
            </a:r>
            <a:r>
              <a:rPr lang="en"/>
              <a:t> in </a:t>
            </a:r>
            <a:r>
              <a:rPr b="1" lang="en"/>
              <a:t>critically ill patients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Patient population</a:t>
            </a:r>
            <a:r>
              <a:rPr lang="en"/>
              <a:t>: Adults admitted to the ICU for post-op infections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Must </a:t>
            </a:r>
            <a:r>
              <a:rPr b="1" lang="en"/>
              <a:t>have “source control” </a:t>
            </a:r>
            <a:r>
              <a:rPr lang="en"/>
              <a:t>assessed at time of enrollment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No immunocompromise</a:t>
            </a:r>
            <a:r>
              <a:rPr lang="en"/>
              <a:t> (HIV, cancer, chemo)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Outcomes</a:t>
            </a:r>
            <a:r>
              <a:rPr lang="en"/>
              <a:t>: Antibiotic free days (primary)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64" name="Google Shape;2764;p125"/>
          <p:cNvSpPr txBox="1"/>
          <p:nvPr/>
        </p:nvSpPr>
        <p:spPr>
          <a:xfrm>
            <a:off x="729450" y="2851574"/>
            <a:ext cx="39501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Recurrent infection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Need for more surgery / source control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5" name="Google Shape;2765;p125"/>
          <p:cNvSpPr txBox="1"/>
          <p:nvPr/>
        </p:nvSpPr>
        <p:spPr>
          <a:xfrm>
            <a:off x="4679550" y="2851562"/>
            <a:ext cx="29571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45 day mortality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pen Sans"/>
              <a:buChar char="●"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Emergence of MDRs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6" name="Google Shape;2766;p12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DURAPOP trial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0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Google Shape;2771;p126"/>
          <p:cNvSpPr txBox="1"/>
          <p:nvPr>
            <p:ph idx="1" type="body"/>
          </p:nvPr>
        </p:nvSpPr>
        <p:spPr>
          <a:xfrm>
            <a:off x="729450" y="1393075"/>
            <a:ext cx="7688700" cy="26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Purpose</a:t>
            </a:r>
            <a:r>
              <a:rPr lang="en"/>
              <a:t>: Investigate duration for </a:t>
            </a:r>
            <a:r>
              <a:rPr b="1" lang="en"/>
              <a:t>post-op cIAI</a:t>
            </a:r>
            <a:r>
              <a:rPr lang="en"/>
              <a:t> in </a:t>
            </a:r>
            <a:r>
              <a:rPr b="1" lang="en"/>
              <a:t>critically ill patients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Patient population</a:t>
            </a:r>
            <a:r>
              <a:rPr lang="en"/>
              <a:t>: Adults admitted to the ICU for post-op infections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Must </a:t>
            </a:r>
            <a:r>
              <a:rPr b="1" lang="en"/>
              <a:t>have “source control” </a:t>
            </a:r>
            <a:r>
              <a:rPr lang="en"/>
              <a:t>assessed at time of enrollment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No immunocompromise</a:t>
            </a:r>
            <a:r>
              <a:rPr lang="en"/>
              <a:t> (HIV, cancer, chemo)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Methods</a:t>
            </a:r>
            <a:r>
              <a:rPr lang="en"/>
              <a:t>: Randomized, un-blinded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Enrolled at day zero (source control) but not </a:t>
            </a:r>
            <a:r>
              <a:rPr b="1" lang="en">
                <a:solidFill>
                  <a:srgbClr val="DF382C"/>
                </a:solidFill>
              </a:rPr>
              <a:t>randomized</a:t>
            </a:r>
            <a:r>
              <a:rPr lang="en"/>
              <a:t> until day 8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Avoids over-emphasis on patients where duration of antibiotics would make no difference</a:t>
            </a:r>
            <a:endParaRPr sz="10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0C622E"/>
                </a:solidFill>
              </a:rPr>
              <a:t>Short duration</a:t>
            </a:r>
            <a:r>
              <a:rPr lang="en"/>
              <a:t>: Stop at day 8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96110"/>
                </a:solidFill>
              </a:rPr>
              <a:t>Long duration</a:t>
            </a:r>
            <a:r>
              <a:rPr lang="en"/>
              <a:t>: Continue 7 more days</a:t>
            </a:r>
            <a:endParaRPr/>
          </a:p>
        </p:txBody>
      </p:sp>
      <p:sp>
        <p:nvSpPr>
          <p:cNvPr id="2772" name="Google Shape;2772;p12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DURAPOP trial</a:t>
            </a:r>
            <a:endParaRPr/>
          </a:p>
        </p:txBody>
      </p:sp>
      <p:sp>
        <p:nvSpPr>
          <p:cNvPr id="2773" name="Google Shape;2773;p126"/>
          <p:cNvSpPr/>
          <p:nvPr/>
        </p:nvSpPr>
        <p:spPr>
          <a:xfrm>
            <a:off x="729575" y="1393075"/>
            <a:ext cx="7688700" cy="1178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4" name="Google Shape;2774;p126"/>
          <p:cNvSpPr/>
          <p:nvPr/>
        </p:nvSpPr>
        <p:spPr>
          <a:xfrm>
            <a:off x="900676" y="4168275"/>
            <a:ext cx="484800" cy="3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1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75" name="Google Shape;2775;p126"/>
          <p:cNvSpPr/>
          <p:nvPr/>
        </p:nvSpPr>
        <p:spPr>
          <a:xfrm>
            <a:off x="1385578" y="4168275"/>
            <a:ext cx="484800" cy="3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2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76" name="Google Shape;2776;p126"/>
          <p:cNvSpPr/>
          <p:nvPr/>
        </p:nvSpPr>
        <p:spPr>
          <a:xfrm>
            <a:off x="1870479" y="4168275"/>
            <a:ext cx="484800" cy="3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3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77" name="Google Shape;2777;p126"/>
          <p:cNvSpPr/>
          <p:nvPr/>
        </p:nvSpPr>
        <p:spPr>
          <a:xfrm>
            <a:off x="2355381" y="4168275"/>
            <a:ext cx="484800" cy="3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4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78" name="Google Shape;2778;p126"/>
          <p:cNvSpPr/>
          <p:nvPr/>
        </p:nvSpPr>
        <p:spPr>
          <a:xfrm>
            <a:off x="2840282" y="4168275"/>
            <a:ext cx="484800" cy="3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79" name="Google Shape;2779;p126"/>
          <p:cNvSpPr/>
          <p:nvPr/>
        </p:nvSpPr>
        <p:spPr>
          <a:xfrm>
            <a:off x="3325184" y="4168275"/>
            <a:ext cx="484800" cy="3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6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0" name="Google Shape;2780;p126"/>
          <p:cNvSpPr/>
          <p:nvPr/>
        </p:nvSpPr>
        <p:spPr>
          <a:xfrm>
            <a:off x="4294987" y="4168275"/>
            <a:ext cx="484800" cy="366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1" name="Google Shape;2781;p126"/>
          <p:cNvSpPr/>
          <p:nvPr/>
        </p:nvSpPr>
        <p:spPr>
          <a:xfrm>
            <a:off x="4779888" y="4351275"/>
            <a:ext cx="484800" cy="183000"/>
          </a:xfrm>
          <a:prstGeom prst="rect">
            <a:avLst/>
          </a:prstGeom>
          <a:solidFill>
            <a:srgbClr val="FBF1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9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2" name="Google Shape;2782;p126"/>
          <p:cNvSpPr/>
          <p:nvPr/>
        </p:nvSpPr>
        <p:spPr>
          <a:xfrm>
            <a:off x="5264790" y="4351275"/>
            <a:ext cx="484800" cy="183000"/>
          </a:xfrm>
          <a:prstGeom prst="rect">
            <a:avLst/>
          </a:prstGeom>
          <a:solidFill>
            <a:srgbClr val="FBF1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10</a:t>
            </a:r>
            <a:endParaRPr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3" name="Google Shape;2783;p126"/>
          <p:cNvSpPr/>
          <p:nvPr/>
        </p:nvSpPr>
        <p:spPr>
          <a:xfrm>
            <a:off x="5749691" y="4351275"/>
            <a:ext cx="484800" cy="183000"/>
          </a:xfrm>
          <a:prstGeom prst="rect">
            <a:avLst/>
          </a:prstGeom>
          <a:solidFill>
            <a:srgbClr val="FBF1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11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4" name="Google Shape;2784;p126"/>
          <p:cNvSpPr/>
          <p:nvPr/>
        </p:nvSpPr>
        <p:spPr>
          <a:xfrm>
            <a:off x="6234593" y="4351275"/>
            <a:ext cx="484800" cy="183000"/>
          </a:xfrm>
          <a:prstGeom prst="rect">
            <a:avLst/>
          </a:prstGeom>
          <a:solidFill>
            <a:srgbClr val="FBF1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12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5" name="Google Shape;2785;p126"/>
          <p:cNvSpPr/>
          <p:nvPr/>
        </p:nvSpPr>
        <p:spPr>
          <a:xfrm>
            <a:off x="6719494" y="4351275"/>
            <a:ext cx="484800" cy="183000"/>
          </a:xfrm>
          <a:prstGeom prst="rect">
            <a:avLst/>
          </a:prstGeom>
          <a:solidFill>
            <a:srgbClr val="FBF1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13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6" name="Google Shape;2786;p126"/>
          <p:cNvSpPr/>
          <p:nvPr/>
        </p:nvSpPr>
        <p:spPr>
          <a:xfrm>
            <a:off x="7204396" y="4351275"/>
            <a:ext cx="484800" cy="183000"/>
          </a:xfrm>
          <a:prstGeom prst="rect">
            <a:avLst/>
          </a:prstGeom>
          <a:solidFill>
            <a:srgbClr val="FBF1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14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7" name="Google Shape;2787;p126"/>
          <p:cNvSpPr/>
          <p:nvPr/>
        </p:nvSpPr>
        <p:spPr>
          <a:xfrm>
            <a:off x="7689297" y="4351275"/>
            <a:ext cx="484800" cy="183000"/>
          </a:xfrm>
          <a:prstGeom prst="rect">
            <a:avLst/>
          </a:prstGeom>
          <a:solidFill>
            <a:srgbClr val="FBF1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15</a:t>
            </a:r>
            <a:endParaRPr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8" name="Google Shape;2788;p126"/>
          <p:cNvSpPr/>
          <p:nvPr/>
        </p:nvSpPr>
        <p:spPr>
          <a:xfrm>
            <a:off x="415775" y="4168275"/>
            <a:ext cx="484800" cy="366000"/>
          </a:xfrm>
          <a:prstGeom prst="rect">
            <a:avLst/>
          </a:prstGeom>
          <a:solidFill>
            <a:srgbClr val="1A1A1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endParaRPr b="1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9" name="Google Shape;2789;p126"/>
          <p:cNvSpPr txBox="1"/>
          <p:nvPr/>
        </p:nvSpPr>
        <p:spPr>
          <a:xfrm>
            <a:off x="872975" y="4768950"/>
            <a:ext cx="125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Source control</a:t>
            </a:r>
            <a:endParaRPr sz="13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790" name="Google Shape;2790;p126"/>
          <p:cNvCxnSpPr>
            <a:stCxn id="2789" idx="1"/>
            <a:endCxn id="2788" idx="2"/>
          </p:cNvCxnSpPr>
          <p:nvPr/>
        </p:nvCxnSpPr>
        <p:spPr>
          <a:xfrm rot="10800000">
            <a:off x="658175" y="4534200"/>
            <a:ext cx="214800" cy="4272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91" name="Google Shape;2791;p126"/>
          <p:cNvSpPr/>
          <p:nvPr/>
        </p:nvSpPr>
        <p:spPr>
          <a:xfrm>
            <a:off x="4779888" y="4168275"/>
            <a:ext cx="484800" cy="183000"/>
          </a:xfrm>
          <a:prstGeom prst="rect">
            <a:avLst/>
          </a:prstGeom>
          <a:solidFill>
            <a:srgbClr val="0C622E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Stop</a:t>
            </a:r>
            <a:endParaRPr sz="1500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92" name="Google Shape;2792;p126"/>
          <p:cNvSpPr/>
          <p:nvPr/>
        </p:nvSpPr>
        <p:spPr>
          <a:xfrm>
            <a:off x="8174199" y="4351275"/>
            <a:ext cx="484800" cy="183000"/>
          </a:xfrm>
          <a:prstGeom prst="rect">
            <a:avLst/>
          </a:prstGeom>
          <a:solidFill>
            <a:srgbClr val="896110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Stop</a:t>
            </a:r>
            <a:endParaRPr b="1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93" name="Google Shape;2793;p126"/>
          <p:cNvSpPr txBox="1"/>
          <p:nvPr/>
        </p:nvSpPr>
        <p:spPr>
          <a:xfrm>
            <a:off x="4779900" y="3698350"/>
            <a:ext cx="19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Randomized</a:t>
            </a:r>
            <a:endParaRPr sz="13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94" name="Google Shape;2794;p126"/>
          <p:cNvSpPr txBox="1"/>
          <p:nvPr/>
        </p:nvSpPr>
        <p:spPr>
          <a:xfrm>
            <a:off x="886775" y="3698350"/>
            <a:ext cx="191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Enrolled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795" name="Google Shape;2795;p126"/>
          <p:cNvCxnSpPr>
            <a:stCxn id="2794" idx="1"/>
            <a:endCxn id="2788" idx="0"/>
          </p:cNvCxnSpPr>
          <p:nvPr/>
        </p:nvCxnSpPr>
        <p:spPr>
          <a:xfrm flipH="1">
            <a:off x="658175" y="3890800"/>
            <a:ext cx="228600" cy="277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6" name="Google Shape;2796;p126"/>
          <p:cNvCxnSpPr>
            <a:stCxn id="2793" idx="1"/>
            <a:endCxn id="2780" idx="0"/>
          </p:cNvCxnSpPr>
          <p:nvPr/>
        </p:nvCxnSpPr>
        <p:spPr>
          <a:xfrm flipH="1">
            <a:off x="4537500" y="3890800"/>
            <a:ext cx="242400" cy="277500"/>
          </a:xfrm>
          <a:prstGeom prst="bentConnector2">
            <a:avLst/>
          </a:prstGeom>
          <a:noFill/>
          <a:ln cap="flat" cmpd="sng" w="9525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97" name="Google Shape;2797;p126"/>
          <p:cNvSpPr/>
          <p:nvPr/>
        </p:nvSpPr>
        <p:spPr>
          <a:xfrm>
            <a:off x="3810085" y="4168275"/>
            <a:ext cx="484800" cy="366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7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98" name="Google Shape;2798;p126"/>
          <p:cNvSpPr/>
          <p:nvPr/>
        </p:nvSpPr>
        <p:spPr>
          <a:xfrm rot="-5400000">
            <a:off x="2516625" y="2972675"/>
            <a:ext cx="126000" cy="3357900"/>
          </a:xfrm>
          <a:prstGeom prst="leftBrace">
            <a:avLst>
              <a:gd fmla="val 50000" name="adj1"/>
              <a:gd fmla="val 77264" name="adj2"/>
            </a:avLst>
          </a:prstGeom>
          <a:noFill/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9" name="Google Shape;2799;p126"/>
          <p:cNvSpPr txBox="1"/>
          <p:nvPr/>
        </p:nvSpPr>
        <p:spPr>
          <a:xfrm>
            <a:off x="2613012" y="4721716"/>
            <a:ext cx="1758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Can drop out or die w/o </a:t>
            </a:r>
            <a:r>
              <a:rPr lang="en" sz="13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affecting</a:t>
            </a:r>
            <a:r>
              <a:rPr lang="en" sz="13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results</a:t>
            </a:r>
            <a:endParaRPr sz="13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3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Google Shape;2804;p12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DURAPOP trial</a:t>
            </a:r>
            <a:endParaRPr/>
          </a:p>
        </p:txBody>
      </p:sp>
      <p:sp>
        <p:nvSpPr>
          <p:cNvPr id="2805" name="Google Shape;2805;p127"/>
          <p:cNvSpPr txBox="1"/>
          <p:nvPr>
            <p:ph idx="1" type="body"/>
          </p:nvPr>
        </p:nvSpPr>
        <p:spPr>
          <a:xfrm>
            <a:off x="729450" y="1393075"/>
            <a:ext cx="3470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Similar rates of adherence to STOP-IT</a:t>
            </a:r>
            <a:endParaRPr/>
          </a:p>
        </p:txBody>
      </p:sp>
      <p:sp>
        <p:nvSpPr>
          <p:cNvPr id="2806" name="Google Shape;2806;p127"/>
          <p:cNvSpPr/>
          <p:nvPr/>
        </p:nvSpPr>
        <p:spPr>
          <a:xfrm>
            <a:off x="6592350" y="1393075"/>
            <a:ext cx="2130600" cy="13437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Shorter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(stop at 8) n=120</a:t>
            </a:r>
            <a:endParaRPr b="1" sz="1300">
              <a:solidFill>
                <a:srgbClr val="0C622E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07" name="Google Shape;280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4738" y="1683027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8" name="Google Shape;2808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675" y="2398289"/>
            <a:ext cx="274320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09" name="Google Shape;2809;p127"/>
          <p:cNvSpPr txBox="1"/>
          <p:nvPr/>
        </p:nvSpPr>
        <p:spPr>
          <a:xfrm>
            <a:off x="6888800" y="1638600"/>
            <a:ext cx="182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92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followed protocol (79%)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10" name="Google Shape;2810;p127"/>
          <p:cNvSpPr txBox="1"/>
          <p:nvPr/>
        </p:nvSpPr>
        <p:spPr>
          <a:xfrm>
            <a:off x="6893025" y="2315577"/>
            <a:ext cx="167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under 8 days (3.3%)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11" name="Google Shape;2811;p127"/>
          <p:cNvSpPr/>
          <p:nvPr/>
        </p:nvSpPr>
        <p:spPr>
          <a:xfrm>
            <a:off x="4096400" y="1393075"/>
            <a:ext cx="2129400" cy="13437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Control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(15 days) n=116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12" name="Google Shape;2812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5413" y="1683027"/>
            <a:ext cx="228600" cy="262890"/>
          </a:xfrm>
          <a:prstGeom prst="rect">
            <a:avLst/>
          </a:prstGeom>
          <a:noFill/>
          <a:ln>
            <a:noFill/>
          </a:ln>
        </p:spPr>
      </p:pic>
      <p:sp>
        <p:nvSpPr>
          <p:cNvPr id="2813" name="Google Shape;2813;p127"/>
          <p:cNvSpPr txBox="1"/>
          <p:nvPr/>
        </p:nvSpPr>
        <p:spPr>
          <a:xfrm>
            <a:off x="4406877" y="1961902"/>
            <a:ext cx="167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11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over 15 days (9.5%)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14" name="Google Shape;2814;p127"/>
          <p:cNvSpPr txBox="1"/>
          <p:nvPr/>
        </p:nvSpPr>
        <p:spPr>
          <a:xfrm>
            <a:off x="4405825" y="1622025"/>
            <a:ext cx="1820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95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followed protocol (82%)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15" name="Google Shape;2815;p1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1328" y="2041809"/>
            <a:ext cx="274320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16" name="Google Shape;2816;p127"/>
          <p:cNvSpPr txBox="1"/>
          <p:nvPr/>
        </p:nvSpPr>
        <p:spPr>
          <a:xfrm>
            <a:off x="4405652" y="2306352"/>
            <a:ext cx="167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10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under 15 days (8.6%)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17" name="Google Shape;281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963" y="2357152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8" name="Google Shape;2818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4738" y="2040664"/>
            <a:ext cx="228600" cy="262890"/>
          </a:xfrm>
          <a:prstGeom prst="rect">
            <a:avLst/>
          </a:prstGeom>
          <a:noFill/>
          <a:ln>
            <a:noFill/>
          </a:ln>
        </p:spPr>
      </p:pic>
      <p:sp>
        <p:nvSpPr>
          <p:cNvPr id="2819" name="Google Shape;2819;p127"/>
          <p:cNvSpPr txBox="1"/>
          <p:nvPr/>
        </p:nvSpPr>
        <p:spPr>
          <a:xfrm>
            <a:off x="6888677" y="1965960"/>
            <a:ext cx="167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21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prolonged abx (17.5%)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3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4" name="Google Shape;2824;p12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DURAPOP trial</a:t>
            </a:r>
            <a:endParaRPr/>
          </a:p>
        </p:txBody>
      </p:sp>
      <p:sp>
        <p:nvSpPr>
          <p:cNvPr id="2825" name="Google Shape;2825;p128"/>
          <p:cNvSpPr txBox="1"/>
          <p:nvPr>
            <p:ph idx="1" type="body"/>
          </p:nvPr>
        </p:nvSpPr>
        <p:spPr>
          <a:xfrm>
            <a:off x="729450" y="1393075"/>
            <a:ext cx="2605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Similar rates of</a:t>
            </a:r>
            <a:endParaRPr u="sng"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Hospital length of stay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30.0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30.5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0.80) p=0.42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Clinical failure</a:t>
            </a:r>
            <a:r>
              <a:rPr lang="en">
                <a:latin typeface="PT Sans"/>
                <a:ea typeface="PT Sans"/>
                <a:cs typeface="PT Sans"/>
                <a:sym typeface="PT Sans"/>
              </a:rPr>
              <a:t> after day 8</a:t>
            </a:r>
            <a:endParaRPr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14%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24%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1.18) p=0.52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Mortality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15%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11%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0.71) p=0.43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New antibiotic therapy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39%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42%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1.17) p=0.59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26" name="Google Shape;2826;p128"/>
          <p:cNvSpPr/>
          <p:nvPr/>
        </p:nvSpPr>
        <p:spPr>
          <a:xfrm>
            <a:off x="6592350" y="1393075"/>
            <a:ext cx="2130600" cy="376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Shorter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(stop at 8)</a:t>
            </a:r>
            <a:endParaRPr b="1"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27" name="Google Shape;2827;p128"/>
          <p:cNvSpPr/>
          <p:nvPr/>
        </p:nvSpPr>
        <p:spPr>
          <a:xfrm>
            <a:off x="4096400" y="1393075"/>
            <a:ext cx="2129400" cy="376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Control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(15 days)</a:t>
            </a:r>
            <a:endParaRPr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Google Shape;2832;p12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DURAPOP trial</a:t>
            </a:r>
            <a:endParaRPr/>
          </a:p>
        </p:txBody>
      </p:sp>
      <p:sp>
        <p:nvSpPr>
          <p:cNvPr id="2833" name="Google Shape;2833;p129"/>
          <p:cNvSpPr txBox="1"/>
          <p:nvPr>
            <p:ph idx="1" type="body"/>
          </p:nvPr>
        </p:nvSpPr>
        <p:spPr>
          <a:xfrm>
            <a:off x="729450" y="1393075"/>
            <a:ext cx="2605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Similar rates of</a:t>
            </a:r>
            <a:endParaRPr u="sng"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Hospital length of stay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30.0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30.5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0.80) p=0.42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Clinical failure</a:t>
            </a:r>
            <a:r>
              <a:rPr lang="en">
                <a:latin typeface="PT Sans"/>
                <a:ea typeface="PT Sans"/>
                <a:cs typeface="PT Sans"/>
                <a:sym typeface="PT Sans"/>
              </a:rPr>
              <a:t> after day 8</a:t>
            </a:r>
            <a:endParaRPr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14%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24%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1.18) p=0.52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Mortality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15%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11%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0.71) p=0.43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New antibiotic therapy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39%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42%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1.17) p=0.59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34" name="Google Shape;2834;p129"/>
          <p:cNvSpPr/>
          <p:nvPr/>
        </p:nvSpPr>
        <p:spPr>
          <a:xfrm>
            <a:off x="6592350" y="1393075"/>
            <a:ext cx="2130600" cy="18393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Shorter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(stop at 8)</a:t>
            </a:r>
            <a:endParaRPr b="1"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Higher rates of… </a:t>
            </a:r>
            <a:endParaRPr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Additional source control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28%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40%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1.61) </a:t>
            </a: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p=0.10</a:t>
            </a:r>
            <a:endParaRPr sz="11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Mainly via </a:t>
            </a:r>
            <a:r>
              <a:rPr b="1"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percutaneous drains</a:t>
            </a:r>
            <a:endParaRPr b="1" sz="11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9%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19%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2.26) </a:t>
            </a:r>
            <a:r>
              <a:rPr b="1" lang="en" sz="11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p=0.04</a:t>
            </a: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Bacteremia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4%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11%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2.69) </a:t>
            </a:r>
            <a:r>
              <a:rPr b="1" lang="en" sz="11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p=0.06</a:t>
            </a:r>
            <a:endParaRPr b="1"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35" name="Google Shape;2835;p129"/>
          <p:cNvSpPr/>
          <p:nvPr/>
        </p:nvSpPr>
        <p:spPr>
          <a:xfrm>
            <a:off x="4096400" y="1393075"/>
            <a:ext cx="2129400" cy="376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Control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(15 days)</a:t>
            </a:r>
            <a:endParaRPr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9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13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DURAPOP trial</a:t>
            </a:r>
            <a:endParaRPr/>
          </a:p>
        </p:txBody>
      </p:sp>
      <p:sp>
        <p:nvSpPr>
          <p:cNvPr id="2841" name="Google Shape;2841;p130"/>
          <p:cNvSpPr txBox="1"/>
          <p:nvPr>
            <p:ph idx="1" type="body"/>
          </p:nvPr>
        </p:nvSpPr>
        <p:spPr>
          <a:xfrm>
            <a:off x="729450" y="1393075"/>
            <a:ext cx="2605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Similar rates of</a:t>
            </a:r>
            <a:endParaRPr u="sng"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Hospital length of stay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30.0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30.5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0.80) p=0.42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Clinical failure</a:t>
            </a:r>
            <a:r>
              <a:rPr lang="en">
                <a:latin typeface="PT Sans"/>
                <a:ea typeface="PT Sans"/>
                <a:cs typeface="PT Sans"/>
                <a:sym typeface="PT Sans"/>
              </a:rPr>
              <a:t> after day 8</a:t>
            </a:r>
            <a:endParaRPr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14%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24%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1.18) p=0.52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Mortality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15%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11%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0.71) p=0.43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>
                <a:latin typeface="PT Sans"/>
                <a:ea typeface="PT Sans"/>
                <a:cs typeface="PT Sans"/>
                <a:sym typeface="PT Sans"/>
              </a:rPr>
              <a:t>New antibiotic therapy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39%</a:t>
            </a:r>
            <a:r>
              <a:rPr lang="en" sz="12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2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42%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1.17) p=0.59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42" name="Google Shape;2842;p130"/>
          <p:cNvSpPr/>
          <p:nvPr/>
        </p:nvSpPr>
        <p:spPr>
          <a:xfrm>
            <a:off x="6592350" y="1393075"/>
            <a:ext cx="2130600" cy="18393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Shorter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(stop at 8)</a:t>
            </a:r>
            <a:endParaRPr b="1"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Higher rates of… </a:t>
            </a:r>
            <a:endParaRPr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Additional source control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28%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40%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1.61) </a:t>
            </a: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p=0.10</a:t>
            </a:r>
            <a:endParaRPr sz="11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Mainly via </a:t>
            </a:r>
            <a:r>
              <a:rPr b="1"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percutaneous drains</a:t>
            </a:r>
            <a:endParaRPr b="1" sz="11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9%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19%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2.26) </a:t>
            </a:r>
            <a:r>
              <a:rPr b="1" lang="en" sz="11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p=0.04</a:t>
            </a: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Bacteremia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4%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11%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2.69) </a:t>
            </a:r>
            <a:r>
              <a:rPr b="1" lang="en" sz="11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p=0.06</a:t>
            </a:r>
            <a:endParaRPr b="1" sz="1100">
              <a:solidFill>
                <a:srgbClr val="DF382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43" name="Google Shape;2843;p130"/>
          <p:cNvSpPr/>
          <p:nvPr/>
        </p:nvSpPr>
        <p:spPr>
          <a:xfrm>
            <a:off x="4096400" y="1393075"/>
            <a:ext cx="2129400" cy="14619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Control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(15 days)</a:t>
            </a:r>
            <a:endParaRPr b="1"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Higher rates of… </a:t>
            </a:r>
            <a:endParaRPr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Recurrent infection</a:t>
            </a:r>
            <a:r>
              <a:rPr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</a:t>
            </a:r>
            <a:r>
              <a:rPr b="1" lang="en" sz="12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very high</a:t>
            </a:r>
            <a:r>
              <a:rPr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)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93%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74%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0.22) </a:t>
            </a:r>
            <a:r>
              <a:rPr lang="en" sz="11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p=0.21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Emergence of MRDO bacteria</a:t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50%</a:t>
            </a:r>
            <a:r>
              <a:rPr lang="en" sz="11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 vs </a:t>
            </a:r>
            <a:r>
              <a:rPr b="1" lang="en" sz="1100">
                <a:solidFill>
                  <a:srgbClr val="356635"/>
                </a:solidFill>
                <a:latin typeface="PT Sans"/>
                <a:ea typeface="PT Sans"/>
                <a:cs typeface="PT Sans"/>
                <a:sym typeface="PT Sans"/>
              </a:rPr>
              <a:t>43%</a:t>
            </a:r>
            <a:r>
              <a:rPr lang="en" sz="11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(OR 0.74) </a:t>
            </a: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p=0.28</a:t>
            </a:r>
            <a:endParaRPr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228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7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p131"/>
          <p:cNvSpPr txBox="1"/>
          <p:nvPr>
            <p:ph type="title"/>
          </p:nvPr>
        </p:nvSpPr>
        <p:spPr>
          <a:xfrm>
            <a:off x="730000" y="1318650"/>
            <a:ext cx="3300900" cy="6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CABI trial</a:t>
            </a:r>
            <a:endParaRPr/>
          </a:p>
        </p:txBody>
      </p:sp>
      <p:sp>
        <p:nvSpPr>
          <p:cNvPr id="2849" name="Google Shape;2849;p13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20">
                <a:latin typeface="Raleway SemiBold"/>
                <a:ea typeface="Raleway SemiBold"/>
                <a:cs typeface="Raleway SemiBold"/>
                <a:sym typeface="Raleway SemiBold"/>
              </a:rPr>
              <a:t>The CABI Trial: an Unblinded Parallel Group Randomised Controlled Feasibility Trial of Long-Course Antibiotic Therapy (28 Days) Compared with Short Course (≤ 10 Days) in the Prevention of Relapse in Adults Treated for Complicated Intra-Abdominal Infection</a:t>
            </a:r>
            <a:endParaRPr/>
          </a:p>
        </p:txBody>
      </p:sp>
      <p:sp>
        <p:nvSpPr>
          <p:cNvPr id="2850" name="Google Shape;2850;p131"/>
          <p:cNvSpPr txBox="1"/>
          <p:nvPr>
            <p:ph idx="2" type="body"/>
          </p:nvPr>
        </p:nvSpPr>
        <p:spPr>
          <a:xfrm>
            <a:off x="730000" y="1789925"/>
            <a:ext cx="33744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Journal of Gastrointestinal Surgery</a:t>
            </a:r>
            <a:r>
              <a:rPr lang="en"/>
              <a:t> (2021)</a:t>
            </a:r>
            <a:endParaRPr/>
          </a:p>
        </p:txBody>
      </p:sp>
      <p:pic>
        <p:nvPicPr>
          <p:cNvPr id="2851" name="Google Shape;2851;p131" title="frame (8).png"/>
          <p:cNvPicPr preferRelativeResize="0"/>
          <p:nvPr/>
        </p:nvPicPr>
        <p:blipFill rotWithShape="1">
          <a:blip r:embed="rId3">
            <a:alphaModFix/>
          </a:blip>
          <a:srcRect b="11191" l="12202" r="12660" t="11469"/>
          <a:stretch/>
        </p:blipFill>
        <p:spPr>
          <a:xfrm>
            <a:off x="1404662" y="2694025"/>
            <a:ext cx="1951575" cy="20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5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p13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CABI trial</a:t>
            </a:r>
            <a:endParaRPr/>
          </a:p>
        </p:txBody>
      </p:sp>
      <p:sp>
        <p:nvSpPr>
          <p:cNvPr id="2857" name="Google Shape;2857;p132"/>
          <p:cNvSpPr txBox="1"/>
          <p:nvPr>
            <p:ph idx="1" type="body"/>
          </p:nvPr>
        </p:nvSpPr>
        <p:spPr>
          <a:xfrm>
            <a:off x="729450" y="1393075"/>
            <a:ext cx="7688700" cy="32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Purpose</a:t>
            </a:r>
            <a:r>
              <a:rPr lang="en"/>
              <a:t>: Pilot trial comparing ≤10 days to 28 days antibiotics for cIAI. Hypothesized that longer is better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Primary outcomes</a:t>
            </a:r>
            <a:r>
              <a:rPr lang="en"/>
              <a:t>: willingness of participants to be randomised and feasibility of trial procedures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 be counted as a relapse, had to have been off of antibiotics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Assessed at 30 &amp; 90 days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Patient population</a:t>
            </a:r>
            <a:r>
              <a:rPr lang="en"/>
              <a:t>: Not as clearly defined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Included patients</a:t>
            </a:r>
            <a:r>
              <a:rPr lang="en"/>
              <a:t> who </a:t>
            </a:r>
            <a:r>
              <a:rPr b="1" lang="en"/>
              <a:t>did </a:t>
            </a:r>
            <a:r>
              <a:rPr b="1" lang="en">
                <a:solidFill>
                  <a:srgbClr val="DF382C"/>
                </a:solidFill>
              </a:rPr>
              <a:t>not </a:t>
            </a:r>
            <a:r>
              <a:rPr b="1" lang="en"/>
              <a:t>get source control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Had to have fever + neutrophilia + clinical judgement to be cIAI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172 screened → 84 eligible (49%) → 31 enrolled (37%)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/>
              <a:t>Methods</a:t>
            </a:r>
            <a:r>
              <a:rPr lang="en"/>
              <a:t>: 1:1 randomization, not blinded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Operative course</a:t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Emergent Ex-lap</a:t>
            </a:r>
            <a:r>
              <a:rPr lang="en"/>
              <a:t> </a:t>
            </a:r>
            <a:r>
              <a:rPr lang="en">
                <a:solidFill>
                  <a:srgbClr val="9FA6B2"/>
                </a:solidFill>
              </a:rPr>
              <a:t>(acute abdomen = OR now)</a:t>
            </a:r>
            <a:endParaRPr>
              <a:solidFill>
                <a:srgbClr val="9FA6B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Procedure: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AutoNum type="arabicPeriod"/>
            </a:pPr>
            <a:r>
              <a:rPr lang="en">
                <a:solidFill>
                  <a:srgbClr val="858585"/>
                </a:solidFill>
              </a:rPr>
              <a:t>Exploratory laparotomy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AutoNum type="arabicPeriod"/>
            </a:pPr>
            <a:r>
              <a:rPr lang="en">
                <a:solidFill>
                  <a:srgbClr val="858585"/>
                </a:solidFill>
              </a:rPr>
              <a:t>Ileocecectomy with anastomosis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AutoNum type="arabicPeriod"/>
            </a:pPr>
            <a:r>
              <a:rPr lang="en">
                <a:solidFill>
                  <a:srgbClr val="858585"/>
                </a:solidFill>
              </a:rPr>
              <a:t>SPY angiography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Resection of ileocolic anastomosis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Temporary abdominal closure with abthera negative pressure vacuum therapy</a:t>
            </a:r>
            <a:endParaRPr/>
          </a:p>
        </p:txBody>
      </p:sp>
      <p:sp>
        <p:nvSpPr>
          <p:cNvPr id="180" name="Google Shape;180;p25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4643550" y="1393075"/>
            <a:ext cx="3774300" cy="1854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Peritonitis 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with 1L transudative ascites, </a:t>
            </a:r>
            <a:r>
              <a:rPr b="1"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no perforation/contamination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, tight ileocolic intussusception not attempted to reduce. </a:t>
            </a:r>
            <a:r>
              <a:rPr b="1"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Open ileocecectomy</a:t>
            </a:r>
            <a:r>
              <a:rPr lang="en" sz="12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 with anastomosis,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ischemia of anastomosis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on SPY angiography with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persistent lactic acidosis and vasopressor requirement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therefore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resected anastomosis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left open and in discontinuity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p133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CABI trial</a:t>
            </a:r>
            <a:endParaRPr/>
          </a:p>
        </p:txBody>
      </p:sp>
      <p:sp>
        <p:nvSpPr>
          <p:cNvPr id="2863" name="Google Shape;2863;p133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64" name="Google Shape;2864;p133"/>
          <p:cNvSpPr/>
          <p:nvPr/>
        </p:nvSpPr>
        <p:spPr>
          <a:xfrm>
            <a:off x="6585450" y="1393075"/>
            <a:ext cx="1832400" cy="13392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</a:t>
            </a:r>
            <a:r>
              <a:rPr b="1" lang="en" sz="1200" u="sng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&lt;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 days)</a:t>
            </a:r>
            <a:endParaRPr b="1" sz="1300">
              <a:solidFill>
                <a:srgbClr val="0C622E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65" name="Google Shape;2865;p133"/>
          <p:cNvSpPr/>
          <p:nvPr/>
        </p:nvSpPr>
        <p:spPr>
          <a:xfrm>
            <a:off x="4628325" y="1393075"/>
            <a:ext cx="1832400" cy="13392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Long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(28 days)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66" name="Google Shape;2866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3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" name="Google Shape;2867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8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" name="Google Shape;2868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4988" y="2044613"/>
            <a:ext cx="274320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69" name="Google Shape;2869;p133"/>
          <p:cNvSpPr txBox="1"/>
          <p:nvPr/>
        </p:nvSpPr>
        <p:spPr>
          <a:xfrm>
            <a:off x="4938800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four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stopped early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70" name="Google Shape;2870;p133"/>
          <p:cNvSpPr txBox="1"/>
          <p:nvPr/>
        </p:nvSpPr>
        <p:spPr>
          <a:xfrm>
            <a:off x="4937760" y="162202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13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71" name="Google Shape;2871;p133"/>
          <p:cNvSpPr txBox="1"/>
          <p:nvPr/>
        </p:nvSpPr>
        <p:spPr>
          <a:xfrm>
            <a:off x="6881914" y="16386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17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72" name="Google Shape;2872;p133"/>
          <p:cNvSpPr txBox="1"/>
          <p:nvPr/>
        </p:nvSpPr>
        <p:spPr>
          <a:xfrm>
            <a:off x="6879336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one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lost to follow up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73" name="Google Shape;2873;p1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7350" y="2022900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4" name="Google Shape;2874;p1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49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5" name="Google Shape;2875;p1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44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sp>
        <p:nvSpPr>
          <p:cNvPr id="2876" name="Google Shape;2876;p133"/>
          <p:cNvSpPr txBox="1"/>
          <p:nvPr/>
        </p:nvSpPr>
        <p:spPr>
          <a:xfrm>
            <a:off x="4937760" y="230747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28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77" name="Google Shape;2877;p133"/>
          <p:cNvSpPr txBox="1"/>
          <p:nvPr/>
        </p:nvSpPr>
        <p:spPr>
          <a:xfrm>
            <a:off x="6876288" y="2307488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9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2" name="Google Shape;2882;p134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CABI trial</a:t>
            </a:r>
            <a:endParaRPr/>
          </a:p>
        </p:txBody>
      </p:sp>
      <p:sp>
        <p:nvSpPr>
          <p:cNvPr id="2883" name="Google Shape;2883;p134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Only group that had </a:t>
            </a:r>
            <a:r>
              <a:rPr b="1" lang="en">
                <a:solidFill>
                  <a:srgbClr val="DF382C"/>
                </a:solidFill>
              </a:rPr>
              <a:t>relapse </a:t>
            </a:r>
            <a:r>
              <a:rPr lang="en"/>
              <a:t>was the </a:t>
            </a:r>
            <a:r>
              <a:rPr b="1" lang="en">
                <a:solidFill>
                  <a:srgbClr val="0C622E"/>
                </a:solidFill>
              </a:rPr>
              <a:t>short duration</a:t>
            </a:r>
            <a:r>
              <a:rPr lang="en"/>
              <a:t> group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Only </a:t>
            </a:r>
            <a:r>
              <a:rPr b="1" lang="en">
                <a:solidFill>
                  <a:srgbClr val="DF382C"/>
                </a:solidFill>
              </a:rPr>
              <a:t>adverse events</a:t>
            </a:r>
            <a:r>
              <a:rPr lang="en"/>
              <a:t> were in the </a:t>
            </a:r>
            <a:r>
              <a:rPr b="1" lang="en">
                <a:solidFill>
                  <a:srgbClr val="896110"/>
                </a:solidFill>
              </a:rPr>
              <a:t>long duration</a:t>
            </a:r>
            <a:r>
              <a:rPr lang="en"/>
              <a:t> </a:t>
            </a:r>
            <a:r>
              <a:rPr lang="en"/>
              <a:t>group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Side effect was LFTs (day 20 of Augmentin)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death was when antibiotics were stopped at day 4</a:t>
            </a:r>
            <a:endParaRPr/>
          </a:p>
        </p:txBody>
      </p:sp>
      <p:sp>
        <p:nvSpPr>
          <p:cNvPr id="2884" name="Google Shape;2884;p134"/>
          <p:cNvSpPr/>
          <p:nvPr/>
        </p:nvSpPr>
        <p:spPr>
          <a:xfrm>
            <a:off x="6585450" y="1393075"/>
            <a:ext cx="1832400" cy="2365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</a:t>
            </a:r>
            <a:r>
              <a:rPr b="1" lang="en" sz="1200" u="sng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&lt;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 days)</a:t>
            </a:r>
            <a:endParaRPr b="1" sz="1300">
              <a:solidFill>
                <a:srgbClr val="0C622E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85" name="Google Shape;2885;p134"/>
          <p:cNvSpPr/>
          <p:nvPr/>
        </p:nvSpPr>
        <p:spPr>
          <a:xfrm>
            <a:off x="4628325" y="1393075"/>
            <a:ext cx="1832400" cy="236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Long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(28 days)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86" name="Google Shape;288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3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7" name="Google Shape;2887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8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8" name="Google Shape;2888;p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4988" y="2044613"/>
            <a:ext cx="274320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889" name="Google Shape;2889;p134"/>
          <p:cNvSpPr txBox="1"/>
          <p:nvPr/>
        </p:nvSpPr>
        <p:spPr>
          <a:xfrm>
            <a:off x="4938800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four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stopped early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90" name="Google Shape;2890;p134"/>
          <p:cNvSpPr txBox="1"/>
          <p:nvPr/>
        </p:nvSpPr>
        <p:spPr>
          <a:xfrm>
            <a:off x="4937760" y="162202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13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91" name="Google Shape;2891;p134"/>
          <p:cNvSpPr txBox="1"/>
          <p:nvPr/>
        </p:nvSpPr>
        <p:spPr>
          <a:xfrm>
            <a:off x="6881914" y="16386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17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92" name="Google Shape;2892;p134"/>
          <p:cNvSpPr txBox="1"/>
          <p:nvPr/>
        </p:nvSpPr>
        <p:spPr>
          <a:xfrm>
            <a:off x="6879336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one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lost to follow up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893" name="Google Shape;2893;p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7350" y="2022900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4" name="Google Shape;2894;p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49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5" name="Google Shape;2895;p1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44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6" name="Google Shape;2896;p1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4488" y="3068750"/>
            <a:ext cx="274320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897" name="Google Shape;2897;p134"/>
          <p:cNvSpPr txBox="1"/>
          <p:nvPr/>
        </p:nvSpPr>
        <p:spPr>
          <a:xfrm>
            <a:off x="4937760" y="2658788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relapse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98" name="Google Shape;2898;p134"/>
          <p:cNvSpPr txBox="1"/>
          <p:nvPr/>
        </p:nvSpPr>
        <p:spPr>
          <a:xfrm>
            <a:off x="4937760" y="230747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28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99" name="Google Shape;2899;p134"/>
          <p:cNvSpPr txBox="1"/>
          <p:nvPr/>
        </p:nvSpPr>
        <p:spPr>
          <a:xfrm>
            <a:off x="6876288" y="2660463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relapses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(24%)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00" name="Google Shape;2900;p134"/>
          <p:cNvSpPr txBox="1"/>
          <p:nvPr/>
        </p:nvSpPr>
        <p:spPr>
          <a:xfrm>
            <a:off x="6876288" y="2307488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9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01" name="Google Shape;2901;p1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7863" y="2732225"/>
            <a:ext cx="274320" cy="2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902" name="Google Shape;2902;p134"/>
          <p:cNvSpPr txBox="1"/>
          <p:nvPr/>
        </p:nvSpPr>
        <p:spPr>
          <a:xfrm>
            <a:off x="6876288" y="2895617"/>
            <a:ext cx="141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no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side effects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no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deaths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03" name="Google Shape;2903;p134"/>
          <p:cNvSpPr txBox="1"/>
          <p:nvPr/>
        </p:nvSpPr>
        <p:spPr>
          <a:xfrm>
            <a:off x="4937760" y="2898648"/>
            <a:ext cx="141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side effect (7.7%)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death (7.7%)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04" name="Google Shape;2904;p1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86288" y="3434376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5" name="Google Shape;2905;p1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63440" y="2734056"/>
            <a:ext cx="274320" cy="2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6" name="Google Shape;2906;p1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38544" y="3072384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7" name="Google Shape;2907;p1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60713" y="3445451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8" name="Google Shape;2908;p134"/>
          <p:cNvSpPr txBox="1"/>
          <p:nvPr/>
        </p:nvSpPr>
        <p:spPr>
          <a:xfrm>
            <a:off x="4937760" y="3359241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09" name="Google Shape;2909;p134"/>
          <p:cNvSpPr txBox="1"/>
          <p:nvPr/>
        </p:nvSpPr>
        <p:spPr>
          <a:xfrm>
            <a:off x="6876288" y="3359241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3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p135"/>
          <p:cNvSpPr txBox="1"/>
          <p:nvPr>
            <p:ph type="title"/>
          </p:nvPr>
        </p:nvSpPr>
        <p:spPr>
          <a:xfrm>
            <a:off x="729450" y="632850"/>
            <a:ext cx="3898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CABI trial</a:t>
            </a:r>
            <a:endParaRPr/>
          </a:p>
        </p:txBody>
      </p:sp>
      <p:sp>
        <p:nvSpPr>
          <p:cNvPr id="2915" name="Google Shape;2915;p135"/>
          <p:cNvSpPr txBox="1"/>
          <p:nvPr>
            <p:ph idx="1" type="body"/>
          </p:nvPr>
        </p:nvSpPr>
        <p:spPr>
          <a:xfrm>
            <a:off x="729325" y="1393075"/>
            <a:ext cx="3774300" cy="31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strengths (and weaknesses) revolve around </a:t>
            </a:r>
            <a:r>
              <a:rPr b="1" lang="en">
                <a:solidFill>
                  <a:srgbClr val="DF382C"/>
                </a:solidFill>
              </a:rPr>
              <a:t>source control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Unique study in that they </a:t>
            </a:r>
            <a:r>
              <a:rPr b="1" lang="en"/>
              <a:t>included </a:t>
            </a:r>
            <a:r>
              <a:rPr lang="en"/>
              <a:t>those who </a:t>
            </a:r>
            <a:r>
              <a:rPr b="1" lang="en"/>
              <a:t>did not have source control</a:t>
            </a:r>
            <a:endParaRPr b="1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b="1" lang="en" sz="1200">
                <a:solidFill>
                  <a:srgbClr val="35663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Short Duration</a:t>
            </a:r>
            <a:r>
              <a:rPr lang="en" sz="1200"/>
              <a:t>: 6 had no source control (</a:t>
            </a:r>
            <a:r>
              <a:rPr b="1" lang="en" sz="1200">
                <a:solidFill>
                  <a:srgbClr val="DF382C"/>
                </a:solidFill>
              </a:rPr>
              <a:t>35%</a:t>
            </a:r>
            <a:r>
              <a:rPr lang="en" sz="1200"/>
              <a:t>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>
                <a:solidFill>
                  <a:srgbClr val="89611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Long Duration</a:t>
            </a:r>
            <a:r>
              <a:rPr lang="en" sz="1200"/>
              <a:t>: 2 had no source control (</a:t>
            </a:r>
            <a:r>
              <a:rPr b="1" lang="en" sz="1200"/>
              <a:t>15%</a:t>
            </a:r>
            <a:r>
              <a:rPr lang="en" sz="1200"/>
              <a:t>)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There were other imbalances in the </a:t>
            </a:r>
            <a:r>
              <a:rPr b="1" lang="en">
                <a:solidFill>
                  <a:schemeClr val="lt1"/>
                </a:solidFill>
              </a:rPr>
              <a:t>short duration</a:t>
            </a:r>
            <a:r>
              <a:rPr lang="en">
                <a:solidFill>
                  <a:schemeClr val="lt1"/>
                </a:solidFill>
              </a:rPr>
              <a:t> group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b="1" lang="en">
                <a:solidFill>
                  <a:schemeClr val="lt1"/>
                </a:solidFill>
              </a:rPr>
              <a:t>59%</a:t>
            </a:r>
            <a:r>
              <a:rPr lang="en">
                <a:solidFill>
                  <a:schemeClr val="lt1"/>
                </a:solidFill>
              </a:rPr>
              <a:t> were </a:t>
            </a:r>
            <a:r>
              <a:rPr b="1" lang="en">
                <a:solidFill>
                  <a:schemeClr val="lt1"/>
                </a:solidFill>
              </a:rPr>
              <a:t>post-op infections</a:t>
            </a:r>
            <a:r>
              <a:rPr lang="en">
                <a:solidFill>
                  <a:schemeClr val="lt1"/>
                </a:solidFill>
              </a:rPr>
              <a:t> (vs </a:t>
            </a:r>
            <a:r>
              <a:rPr b="1" lang="en">
                <a:solidFill>
                  <a:schemeClr val="lt1"/>
                </a:solidFill>
              </a:rPr>
              <a:t>31%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b="1" lang="en">
                <a:solidFill>
                  <a:schemeClr val="lt1"/>
                </a:solidFill>
              </a:rPr>
              <a:t>24%</a:t>
            </a:r>
            <a:r>
              <a:rPr lang="en">
                <a:solidFill>
                  <a:schemeClr val="lt1"/>
                </a:solidFill>
              </a:rPr>
              <a:t> had </a:t>
            </a:r>
            <a:r>
              <a:rPr b="1" lang="en">
                <a:solidFill>
                  <a:schemeClr val="lt1"/>
                </a:solidFill>
              </a:rPr>
              <a:t>anastomotic leak</a:t>
            </a:r>
            <a:r>
              <a:rPr lang="en">
                <a:solidFill>
                  <a:schemeClr val="lt1"/>
                </a:solidFill>
              </a:rPr>
              <a:t> (vs </a:t>
            </a:r>
            <a:r>
              <a:rPr b="1" lang="en">
                <a:solidFill>
                  <a:schemeClr val="lt1"/>
                </a:solidFill>
              </a:rPr>
              <a:t>8%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b="1" lang="en">
                <a:solidFill>
                  <a:schemeClr val="lt1"/>
                </a:solidFill>
              </a:rPr>
              <a:t>82%</a:t>
            </a:r>
            <a:r>
              <a:rPr lang="en">
                <a:solidFill>
                  <a:schemeClr val="lt1"/>
                </a:solidFill>
              </a:rPr>
              <a:t> had </a:t>
            </a:r>
            <a:r>
              <a:rPr b="1" lang="en">
                <a:solidFill>
                  <a:schemeClr val="lt1"/>
                </a:solidFill>
              </a:rPr>
              <a:t>fluid collections</a:t>
            </a:r>
            <a:r>
              <a:rPr lang="en">
                <a:solidFill>
                  <a:schemeClr val="lt1"/>
                </a:solidFill>
              </a:rPr>
              <a:t> (vs </a:t>
            </a:r>
            <a:r>
              <a:rPr b="1" lang="en">
                <a:solidFill>
                  <a:schemeClr val="lt1"/>
                </a:solidFill>
              </a:rPr>
              <a:t>62%</a:t>
            </a:r>
            <a:r>
              <a:rPr lang="en">
                <a:solidFill>
                  <a:schemeClr val="lt1"/>
                </a:solidFill>
              </a:rPr>
              <a:t>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16" name="Google Shape;2916;p135"/>
          <p:cNvSpPr/>
          <p:nvPr/>
        </p:nvSpPr>
        <p:spPr>
          <a:xfrm>
            <a:off x="6585450" y="1393075"/>
            <a:ext cx="1832400" cy="2365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</a:t>
            </a:r>
            <a:r>
              <a:rPr b="1" lang="en" sz="1200" u="sng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&lt;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 days)</a:t>
            </a:r>
            <a:endParaRPr b="1" sz="1300">
              <a:solidFill>
                <a:srgbClr val="0C622E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17" name="Google Shape;2917;p135"/>
          <p:cNvSpPr/>
          <p:nvPr/>
        </p:nvSpPr>
        <p:spPr>
          <a:xfrm>
            <a:off x="4628325" y="1393075"/>
            <a:ext cx="1832400" cy="236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Long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(28 days)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18" name="Google Shape;2918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3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Google Shape;2919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8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0" name="Google Shape;2920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4988" y="2044613"/>
            <a:ext cx="274320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21" name="Google Shape;2921;p135"/>
          <p:cNvSpPr txBox="1"/>
          <p:nvPr/>
        </p:nvSpPr>
        <p:spPr>
          <a:xfrm>
            <a:off x="4938800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four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stopped early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22" name="Google Shape;2922;p135"/>
          <p:cNvSpPr txBox="1"/>
          <p:nvPr/>
        </p:nvSpPr>
        <p:spPr>
          <a:xfrm>
            <a:off x="4937760" y="162202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13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23" name="Google Shape;2923;p135"/>
          <p:cNvSpPr txBox="1"/>
          <p:nvPr/>
        </p:nvSpPr>
        <p:spPr>
          <a:xfrm>
            <a:off x="6881914" y="16386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17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24" name="Google Shape;2924;p135"/>
          <p:cNvSpPr txBox="1"/>
          <p:nvPr/>
        </p:nvSpPr>
        <p:spPr>
          <a:xfrm>
            <a:off x="6879336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one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lost to follow up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25" name="Google Shape;2925;p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7350" y="2022900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6" name="Google Shape;2926;p1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49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7" name="Google Shape;2927;p1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44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8" name="Google Shape;2928;p1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4488" y="3068750"/>
            <a:ext cx="274320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929" name="Google Shape;2929;p135"/>
          <p:cNvSpPr txBox="1"/>
          <p:nvPr/>
        </p:nvSpPr>
        <p:spPr>
          <a:xfrm>
            <a:off x="4937760" y="2658788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relapse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30" name="Google Shape;2930;p135"/>
          <p:cNvSpPr txBox="1"/>
          <p:nvPr/>
        </p:nvSpPr>
        <p:spPr>
          <a:xfrm>
            <a:off x="4937760" y="230747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28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31" name="Google Shape;2931;p135"/>
          <p:cNvSpPr txBox="1"/>
          <p:nvPr/>
        </p:nvSpPr>
        <p:spPr>
          <a:xfrm>
            <a:off x="6876288" y="2660463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relapses (24%)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32" name="Google Shape;2932;p135"/>
          <p:cNvSpPr txBox="1"/>
          <p:nvPr/>
        </p:nvSpPr>
        <p:spPr>
          <a:xfrm>
            <a:off x="6876288" y="2307488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9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33" name="Google Shape;2933;p1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7863" y="2732225"/>
            <a:ext cx="274320" cy="2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934" name="Google Shape;2934;p135"/>
          <p:cNvSpPr txBox="1"/>
          <p:nvPr/>
        </p:nvSpPr>
        <p:spPr>
          <a:xfrm>
            <a:off x="6876288" y="2895617"/>
            <a:ext cx="141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no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side effects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no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deaths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35" name="Google Shape;2935;p135"/>
          <p:cNvSpPr txBox="1"/>
          <p:nvPr/>
        </p:nvSpPr>
        <p:spPr>
          <a:xfrm>
            <a:off x="4937760" y="2898648"/>
            <a:ext cx="141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side effect (7.7%)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death (7.7%)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36" name="Google Shape;2936;p1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86288" y="3434376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7" name="Google Shape;2937;p1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63440" y="2734056"/>
            <a:ext cx="274320" cy="2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8" name="Google Shape;2938;p1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38544" y="3072384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9" name="Google Shape;2939;p1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60713" y="3445451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0" name="Google Shape;2940;p135"/>
          <p:cNvSpPr txBox="1"/>
          <p:nvPr/>
        </p:nvSpPr>
        <p:spPr>
          <a:xfrm>
            <a:off x="4937760" y="3359241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41" name="Google Shape;2941;p135"/>
          <p:cNvSpPr txBox="1"/>
          <p:nvPr/>
        </p:nvSpPr>
        <p:spPr>
          <a:xfrm>
            <a:off x="6876288" y="3359241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42" name="Google Shape;2942;p135"/>
          <p:cNvSpPr/>
          <p:nvPr/>
        </p:nvSpPr>
        <p:spPr>
          <a:xfrm>
            <a:off x="4909502" y="3895650"/>
            <a:ext cx="32262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30% </a:t>
            </a: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of patients in England </a:t>
            </a: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do not get source control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6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136"/>
          <p:cNvSpPr txBox="1"/>
          <p:nvPr>
            <p:ph type="title"/>
          </p:nvPr>
        </p:nvSpPr>
        <p:spPr>
          <a:xfrm>
            <a:off x="729450" y="632850"/>
            <a:ext cx="3898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CABI trial</a:t>
            </a:r>
            <a:endParaRPr/>
          </a:p>
        </p:txBody>
      </p:sp>
      <p:sp>
        <p:nvSpPr>
          <p:cNvPr id="2948" name="Google Shape;2948;p136"/>
          <p:cNvSpPr txBox="1"/>
          <p:nvPr>
            <p:ph idx="1" type="body"/>
          </p:nvPr>
        </p:nvSpPr>
        <p:spPr>
          <a:xfrm>
            <a:off x="729325" y="1393075"/>
            <a:ext cx="3774300" cy="31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strengths (and weaknesses) revolve around </a:t>
            </a:r>
            <a:r>
              <a:rPr b="1" lang="en">
                <a:solidFill>
                  <a:srgbClr val="DF382C"/>
                </a:solidFill>
              </a:rPr>
              <a:t>source control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Unique study in that they </a:t>
            </a:r>
            <a:r>
              <a:rPr b="1" lang="en"/>
              <a:t>included </a:t>
            </a:r>
            <a:r>
              <a:rPr lang="en"/>
              <a:t>those who </a:t>
            </a:r>
            <a:r>
              <a:rPr b="1" lang="en"/>
              <a:t>did not have source control</a:t>
            </a:r>
            <a:endParaRPr b="1"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b="1" lang="en" sz="1200">
                <a:solidFill>
                  <a:srgbClr val="35663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Short Duration</a:t>
            </a:r>
            <a:r>
              <a:rPr lang="en" sz="1200"/>
              <a:t>: 6 had no source control (</a:t>
            </a:r>
            <a:r>
              <a:rPr b="1" lang="en" sz="1200">
                <a:solidFill>
                  <a:srgbClr val="DF382C"/>
                </a:solidFill>
              </a:rPr>
              <a:t>35%</a:t>
            </a:r>
            <a:r>
              <a:rPr lang="en" sz="1200"/>
              <a:t>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 sz="1200">
                <a:solidFill>
                  <a:srgbClr val="89611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Long Duration</a:t>
            </a:r>
            <a:r>
              <a:rPr lang="en" sz="1200"/>
              <a:t>: 2 had no source control (</a:t>
            </a:r>
            <a:r>
              <a:rPr b="1" lang="en" sz="1200"/>
              <a:t>15%</a:t>
            </a:r>
            <a:r>
              <a:rPr lang="en" sz="1200"/>
              <a:t>)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There were other imbalances in the </a:t>
            </a:r>
            <a:r>
              <a:rPr b="1" lang="en">
                <a:solidFill>
                  <a:srgbClr val="0C622E"/>
                </a:solidFill>
              </a:rPr>
              <a:t>short duration</a:t>
            </a:r>
            <a:r>
              <a:rPr lang="en"/>
              <a:t> group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56635"/>
                </a:solidFill>
              </a:rPr>
              <a:t>59%</a:t>
            </a:r>
            <a:r>
              <a:rPr lang="en"/>
              <a:t> were </a:t>
            </a:r>
            <a:r>
              <a:rPr b="1" lang="en"/>
              <a:t>post-op infections</a:t>
            </a:r>
            <a:r>
              <a:rPr lang="en"/>
              <a:t> (vs </a:t>
            </a:r>
            <a:r>
              <a:rPr b="1" lang="en">
                <a:solidFill>
                  <a:srgbClr val="896110"/>
                </a:solidFill>
              </a:rPr>
              <a:t>31%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56635"/>
                </a:solidFill>
              </a:rPr>
              <a:t>24%</a:t>
            </a:r>
            <a:r>
              <a:rPr lang="en"/>
              <a:t> had </a:t>
            </a:r>
            <a:r>
              <a:rPr b="1" lang="en"/>
              <a:t>anastomotic leak</a:t>
            </a:r>
            <a:r>
              <a:rPr lang="en"/>
              <a:t> (vs </a:t>
            </a:r>
            <a:r>
              <a:rPr b="1" lang="en">
                <a:solidFill>
                  <a:srgbClr val="896110"/>
                </a:solidFill>
              </a:rPr>
              <a:t>8%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56635"/>
                </a:solidFill>
              </a:rPr>
              <a:t>82%</a:t>
            </a:r>
            <a:r>
              <a:rPr lang="en"/>
              <a:t> had </a:t>
            </a:r>
            <a:r>
              <a:rPr b="1" lang="en"/>
              <a:t>fluid collections</a:t>
            </a:r>
            <a:r>
              <a:rPr lang="en"/>
              <a:t> (vs </a:t>
            </a:r>
            <a:r>
              <a:rPr b="1" lang="en">
                <a:solidFill>
                  <a:srgbClr val="896110"/>
                </a:solidFill>
              </a:rPr>
              <a:t>62%</a:t>
            </a:r>
            <a:r>
              <a:rPr lang="en"/>
              <a:t>)</a:t>
            </a:r>
            <a:endParaRPr/>
          </a:p>
        </p:txBody>
      </p:sp>
      <p:sp>
        <p:nvSpPr>
          <p:cNvPr id="2949" name="Google Shape;2949;p136"/>
          <p:cNvSpPr/>
          <p:nvPr/>
        </p:nvSpPr>
        <p:spPr>
          <a:xfrm>
            <a:off x="6585450" y="1393075"/>
            <a:ext cx="1832400" cy="23655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40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PT Sans"/>
                <a:ea typeface="PT Sans"/>
                <a:cs typeface="PT Sans"/>
                <a:sym typeface="PT Sans"/>
              </a:rPr>
              <a:t>Short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</a:t>
            </a:r>
            <a:r>
              <a:rPr b="1" lang="en" sz="1200" u="sng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&lt;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10 days)</a:t>
            </a:r>
            <a:endParaRPr b="1" sz="1300">
              <a:solidFill>
                <a:srgbClr val="0C622E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50" name="Google Shape;2950;p136"/>
          <p:cNvSpPr/>
          <p:nvPr/>
        </p:nvSpPr>
        <p:spPr>
          <a:xfrm>
            <a:off x="4628325" y="1393075"/>
            <a:ext cx="1832400" cy="2365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PT Sans"/>
                <a:ea typeface="PT Sans"/>
                <a:cs typeface="PT Sans"/>
                <a:sym typeface="PT Sans"/>
              </a:rPr>
              <a:t>Long Duration </a:t>
            </a:r>
            <a:r>
              <a:rPr b="1" lang="en" sz="12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(28 days)</a:t>
            </a:r>
            <a:endParaRPr sz="12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2286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51" name="Google Shape;2951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73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2" name="Google Shape;2952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7850" y="1683025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3" name="Google Shape;2953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4988" y="2044613"/>
            <a:ext cx="274320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4" name="Google Shape;2954;p136"/>
          <p:cNvSpPr txBox="1"/>
          <p:nvPr/>
        </p:nvSpPr>
        <p:spPr>
          <a:xfrm>
            <a:off x="4938800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four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stopped early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55" name="Google Shape;2955;p136"/>
          <p:cNvSpPr txBox="1"/>
          <p:nvPr/>
        </p:nvSpPr>
        <p:spPr>
          <a:xfrm>
            <a:off x="4937760" y="162202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13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56" name="Google Shape;2956;p136"/>
          <p:cNvSpPr txBox="1"/>
          <p:nvPr/>
        </p:nvSpPr>
        <p:spPr>
          <a:xfrm>
            <a:off x="6881914" y="16386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17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patients included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57" name="Google Shape;2957;p136"/>
          <p:cNvSpPr txBox="1"/>
          <p:nvPr/>
        </p:nvSpPr>
        <p:spPr>
          <a:xfrm>
            <a:off x="6879336" y="1961900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one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lost to follow up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58" name="Google Shape;2958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7350" y="2022900"/>
            <a:ext cx="228600" cy="26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9" name="Google Shape;2959;p1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49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0" name="Google Shape;2960;p1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4488" y="2362775"/>
            <a:ext cx="274319" cy="274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1" name="Google Shape;2961;p1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4488" y="3068750"/>
            <a:ext cx="274320" cy="274320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136"/>
          <p:cNvSpPr txBox="1"/>
          <p:nvPr/>
        </p:nvSpPr>
        <p:spPr>
          <a:xfrm>
            <a:off x="4937760" y="2658788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relapse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63" name="Google Shape;2963;p136"/>
          <p:cNvSpPr txBox="1"/>
          <p:nvPr/>
        </p:nvSpPr>
        <p:spPr>
          <a:xfrm>
            <a:off x="4937760" y="2307475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28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64" name="Google Shape;2964;p136"/>
          <p:cNvSpPr txBox="1"/>
          <p:nvPr/>
        </p:nvSpPr>
        <p:spPr>
          <a:xfrm>
            <a:off x="6876288" y="2660463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relapses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(24%)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65" name="Google Shape;2965;p136"/>
          <p:cNvSpPr txBox="1"/>
          <p:nvPr/>
        </p:nvSpPr>
        <p:spPr>
          <a:xfrm>
            <a:off x="6876288" y="2307488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9 days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duration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66" name="Google Shape;2966;p1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7863" y="2732225"/>
            <a:ext cx="274320" cy="2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967" name="Google Shape;2967;p136"/>
          <p:cNvSpPr txBox="1"/>
          <p:nvPr/>
        </p:nvSpPr>
        <p:spPr>
          <a:xfrm>
            <a:off x="6876288" y="2895617"/>
            <a:ext cx="141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no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side effects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no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deaths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68" name="Google Shape;2968;p136"/>
          <p:cNvSpPr txBox="1"/>
          <p:nvPr/>
        </p:nvSpPr>
        <p:spPr>
          <a:xfrm>
            <a:off x="4937760" y="2898648"/>
            <a:ext cx="1416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side effect (7.7%)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death (7.7%)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969" name="Google Shape;2969;p1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86288" y="3434376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0" name="Google Shape;2970;p1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63440" y="2734056"/>
            <a:ext cx="274320" cy="24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1" name="Google Shape;2971;p1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38544" y="3072384"/>
            <a:ext cx="274320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2" name="Google Shape;2972;p1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60713" y="3445451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3" name="Google Shape;2973;p136"/>
          <p:cNvSpPr txBox="1"/>
          <p:nvPr/>
        </p:nvSpPr>
        <p:spPr>
          <a:xfrm>
            <a:off x="4937760" y="3359241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74" name="Google Shape;2974;p136"/>
          <p:cNvSpPr txBox="1"/>
          <p:nvPr/>
        </p:nvSpPr>
        <p:spPr>
          <a:xfrm>
            <a:off x="6876288" y="3359241"/>
            <a:ext cx="141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zero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75" name="Google Shape;2975;p136"/>
          <p:cNvSpPr/>
          <p:nvPr/>
        </p:nvSpPr>
        <p:spPr>
          <a:xfrm>
            <a:off x="4909502" y="3895650"/>
            <a:ext cx="3226200" cy="6915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30% </a:t>
            </a:r>
            <a:r>
              <a:rPr lang="en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of patients in England </a:t>
            </a:r>
            <a:r>
              <a:rPr b="1" lang="en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do not get source control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6" name="Google Shape;2976;p136"/>
          <p:cNvSpPr/>
          <p:nvPr/>
        </p:nvSpPr>
        <p:spPr>
          <a:xfrm>
            <a:off x="564175" y="1961900"/>
            <a:ext cx="3939300" cy="108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7" name="Google Shape;2977;p136"/>
          <p:cNvSpPr/>
          <p:nvPr/>
        </p:nvSpPr>
        <p:spPr>
          <a:xfrm>
            <a:off x="4552950" y="3839300"/>
            <a:ext cx="3939300" cy="842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p137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6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7" name="Google Shape;2987;p138" title="frame (8).png"/>
          <p:cNvPicPr preferRelativeResize="0"/>
          <p:nvPr/>
        </p:nvPicPr>
        <p:blipFill rotWithShape="1">
          <a:blip r:embed="rId3">
            <a:alphaModFix/>
          </a:blip>
          <a:srcRect b="11191" l="12202" r="12660" t="11469"/>
          <a:stretch/>
        </p:blipFill>
        <p:spPr>
          <a:xfrm>
            <a:off x="7753451" y="43625"/>
            <a:ext cx="1317900" cy="1356519"/>
          </a:xfrm>
          <a:prstGeom prst="rect">
            <a:avLst/>
          </a:prstGeom>
          <a:noFill/>
          <a:ln>
            <a:noFill/>
          </a:ln>
        </p:spPr>
      </p:pic>
      <p:sp>
        <p:nvSpPr>
          <p:cNvPr id="2988" name="Google Shape;2988;p138"/>
          <p:cNvSpPr txBox="1"/>
          <p:nvPr>
            <p:ph type="title"/>
          </p:nvPr>
        </p:nvSpPr>
        <p:spPr>
          <a:xfrm>
            <a:off x="729450" y="632850"/>
            <a:ext cx="531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points &amp; take aways</a:t>
            </a:r>
            <a:endParaRPr/>
          </a:p>
        </p:txBody>
      </p:sp>
      <p:sp>
        <p:nvSpPr>
          <p:cNvPr id="2989" name="Google Shape;2989;p138"/>
          <p:cNvSpPr txBox="1"/>
          <p:nvPr>
            <p:ph idx="1" type="body"/>
          </p:nvPr>
        </p:nvSpPr>
        <p:spPr>
          <a:xfrm>
            <a:off x="729450" y="1393075"/>
            <a:ext cx="7688700" cy="32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Complicated intra-abdominal infections are complicated!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Trial data is lacking, and where it does exist, </a:t>
            </a:r>
            <a:r>
              <a:rPr lang="en" sz="1500"/>
              <a:t>interpretation</a:t>
            </a:r>
            <a:r>
              <a:rPr lang="en" sz="1500"/>
              <a:t> can be challenging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STOP-IT</a:t>
            </a:r>
            <a:endParaRPr b="1" sz="15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Only had patients with source control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 &gt; 0.05 ≠ not worse than</a:t>
            </a:r>
            <a:endParaRPr sz="1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DURAPOP</a:t>
            </a:r>
            <a:endParaRPr b="1" sz="15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ICU patients with source control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 &gt; 0.05 ≠ not worse than</a:t>
            </a:r>
            <a:endParaRPr sz="14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" sz="1500"/>
              <a:t>CABI</a:t>
            </a:r>
            <a:endParaRPr b="1" sz="15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Included w/o source control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But arms of </a:t>
            </a:r>
            <a:r>
              <a:rPr lang="en" sz="1400"/>
              <a:t>study</a:t>
            </a:r>
            <a:r>
              <a:rPr lang="en" sz="1400"/>
              <a:t> imbalanced</a:t>
            </a:r>
            <a:endParaRPr sz="1400"/>
          </a:p>
        </p:txBody>
      </p:sp>
      <p:sp>
        <p:nvSpPr>
          <p:cNvPr id="2990" name="Google Shape;2990;p138"/>
          <p:cNvSpPr txBox="1"/>
          <p:nvPr/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Slides available on </a:t>
            </a:r>
            <a:r>
              <a:rPr lang="en" sz="1200" u="sng">
                <a:solidFill>
                  <a:srgbClr val="1C3678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hunterratliff1.com/talk/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Citations available via QR code or via the  “citations” button on the website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91" name="Google Shape;2991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4700" y="2500950"/>
            <a:ext cx="1706650" cy="17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/>
          <p:nvPr/>
        </p:nvSpPr>
        <p:spPr>
          <a:xfrm>
            <a:off x="743300" y="1789525"/>
            <a:ext cx="3774300" cy="2261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Abtherra dressing was removed. Abdomen was irrigated. 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Small bowel &amp; colonic staple lines appeared well perfused</a:t>
            </a:r>
            <a:r>
              <a:rPr lang="en" sz="11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 and generally the </a:t>
            </a:r>
            <a:r>
              <a:rPr b="1" lang="en" sz="11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bowel appeared healthy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. Spy angiography showed </a:t>
            </a:r>
            <a:r>
              <a:rPr b="1" lang="en" sz="1100">
                <a:solidFill>
                  <a:srgbClr val="356635"/>
                </a:solidFill>
                <a:latin typeface="Open Sans"/>
                <a:ea typeface="Open Sans"/>
                <a:cs typeface="Open Sans"/>
                <a:sym typeface="Open Sans"/>
              </a:rPr>
              <a:t>good uptake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in both the small bowel and colon. Did side to side ileocolic anastomosis then closed the common enterotomy. 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portion of omentum was noted to be ischemic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with thrombosed vessels and </a:t>
            </a:r>
            <a:r>
              <a:rPr b="1"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this portion was excised using ligasure</a:t>
            </a:r>
            <a:r>
              <a:rPr lang="en" sz="1100">
                <a:solidFill>
                  <a:srgbClr val="9FA6B2"/>
                </a:solidFill>
                <a:latin typeface="Open Sans"/>
                <a:ea typeface="Open Sans"/>
                <a:cs typeface="Open Sans"/>
                <a:sym typeface="Open Sans"/>
              </a:rPr>
              <a:t>. Did x-rays which showed no retained sponges or instruments. </a:t>
            </a:r>
            <a:r>
              <a:rPr b="1" lang="en" sz="11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The fascia &amp; skin were then closed</a:t>
            </a:r>
            <a:r>
              <a:rPr lang="en" sz="1100">
                <a:solidFill>
                  <a:srgbClr val="2F2F2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rgbClr val="2F2F2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" name="Google Shape;187;p26"/>
          <p:cNvSpPr txBox="1"/>
          <p:nvPr>
            <p:ph type="title"/>
          </p:nvPr>
        </p:nvSpPr>
        <p:spPr>
          <a:xfrm>
            <a:off x="729450" y="632850"/>
            <a:ext cx="6847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Operative course</a:t>
            </a:r>
            <a:endParaRPr/>
          </a:p>
        </p:txBody>
      </p:sp>
      <p:sp>
        <p:nvSpPr>
          <p:cNvPr id="188" name="Google Shape;188;p26"/>
          <p:cNvSpPr txBox="1"/>
          <p:nvPr>
            <p:ph idx="1" type="body"/>
          </p:nvPr>
        </p:nvSpPr>
        <p:spPr>
          <a:xfrm>
            <a:off x="729450" y="1393075"/>
            <a:ext cx="3774300" cy="3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Returns to OR the next day</a:t>
            </a:r>
            <a:endParaRPr/>
          </a:p>
        </p:txBody>
      </p:sp>
      <p:sp>
        <p:nvSpPr>
          <p:cNvPr id="189" name="Google Shape;189;p26"/>
          <p:cNvSpPr txBox="1"/>
          <p:nvPr>
            <p:ph idx="2" type="body"/>
          </p:nvPr>
        </p:nvSpPr>
        <p:spPr>
          <a:xfrm>
            <a:off x="4643601" y="1393075"/>
            <a:ext cx="2253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T Serif"/>
                <a:ea typeface="PT Serif"/>
                <a:cs typeface="PT Serif"/>
                <a:sym typeface="PT Serif"/>
              </a:rPr>
              <a:t>Procedure: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 opening Ex-lap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SPY angiography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Ileocolonic Anastomosis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Partial omentectomy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Fascia &amp; skin closure</a:t>
            </a: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8479675" y="2695518"/>
            <a:ext cx="183000" cy="601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8479675" y="2094327"/>
            <a:ext cx="183000" cy="6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8479675" y="1493136"/>
            <a:ext cx="183000" cy="6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3" name="Google Shape;193;p26"/>
          <p:cNvCxnSpPr/>
          <p:nvPr/>
        </p:nvCxnSpPr>
        <p:spPr>
          <a:xfrm>
            <a:off x="8246975" y="1493125"/>
            <a:ext cx="41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6"/>
          <p:cNvCxnSpPr/>
          <p:nvPr/>
        </p:nvCxnSpPr>
        <p:spPr>
          <a:xfrm>
            <a:off x="8246975" y="1789516"/>
            <a:ext cx="417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26"/>
          <p:cNvCxnSpPr/>
          <p:nvPr/>
        </p:nvCxnSpPr>
        <p:spPr>
          <a:xfrm>
            <a:off x="8246975" y="2695507"/>
            <a:ext cx="414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Google Shape;196;p26"/>
          <p:cNvSpPr txBox="1"/>
          <p:nvPr/>
        </p:nvSpPr>
        <p:spPr>
          <a:xfrm>
            <a:off x="7319675" y="1393075"/>
            <a:ext cx="927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Admission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7183700" y="1689475"/>
            <a:ext cx="10635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OR #1 </a:t>
            </a: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(day 1)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7133575" y="259547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OR #2 </a:t>
            </a: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(day 2)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7076173" y="1877675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 w/ intra-op </a:t>
            </a: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anastomotic</a:t>
            </a: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ischemia, left open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7076275" y="279208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omentectomy, bowel closure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8784475" y="1493125"/>
            <a:ext cx="183000" cy="12162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8784475" y="2707624"/>
            <a:ext cx="183000" cy="58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 rot="5400000">
            <a:off x="8293175" y="2006225"/>
            <a:ext cx="1181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cIAI have I seen in the past year?</a:t>
            </a:r>
            <a:endParaRPr/>
          </a:p>
        </p:txBody>
      </p:sp>
      <p:sp>
        <p:nvSpPr>
          <p:cNvPr id="209" name="Google Shape;209;p27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Starter question</a:t>
            </a: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525" y="1364275"/>
            <a:ext cx="3116675" cy="31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[Q1.1]</a:t>
            </a:r>
            <a:r>
              <a:rPr lang="en"/>
              <a:t> They didn’t consult us, but how long would you give antibiotics?</a:t>
            </a:r>
            <a:endParaRPr/>
          </a:p>
        </p:txBody>
      </p:sp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Assuming patient has good clinical response</a:t>
            </a:r>
            <a:endParaRPr/>
          </a:p>
        </p:txBody>
      </p:sp>
      <p:sp>
        <p:nvSpPr>
          <p:cNvPr id="217" name="Google Shape;217;p28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a number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" name="Google Shape;222;p29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9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29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" name="Google Shape;225;p29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6" name="Google Shape;226;p29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227" name="Google Shape;227;p29"/>
          <p:cNvSpPr txBox="1"/>
          <p:nvPr>
            <p:ph idx="1" type="body"/>
          </p:nvPr>
        </p:nvSpPr>
        <p:spPr>
          <a:xfrm>
            <a:off x="729325" y="1393075"/>
            <a:ext cx="5200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Finished 4 days of Zosyn (from source control)</a:t>
            </a:r>
            <a:endParaRPr/>
          </a:p>
        </p:txBody>
      </p:sp>
      <p:sp>
        <p:nvSpPr>
          <p:cNvPr id="228" name="Google Shape;228;p29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2" name="Google Shape;232;p29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STOP-IT’ed Zosyn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1" name="Google Shape;241;p30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30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30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Google Shape;244;p30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5" name="Google Shape;245;p30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246" name="Google Shape;246;p30"/>
          <p:cNvSpPr txBox="1"/>
          <p:nvPr>
            <p:ph idx="1" type="body"/>
          </p:nvPr>
        </p:nvSpPr>
        <p:spPr>
          <a:xfrm>
            <a:off x="729325" y="1393075"/>
            <a:ext cx="5479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Shortly after, develops leukocytosis to the 17-20 range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0"/>
          <p:cNvSpPr/>
          <p:nvPr/>
        </p:nvSpPr>
        <p:spPr>
          <a:xfrm>
            <a:off x="8229600" y="2288700"/>
            <a:ext cx="183000" cy="535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49" name="Google Shape;249;p30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4" name="Google Shape;254;p30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5" name="Google Shape;255;p30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1" name="Google Shape;261;p31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1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31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31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5" name="Google Shape;265;p31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6" name="Google Shape;266;p31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267" name="Google Shape;267;p31"/>
          <p:cNvSpPr txBox="1"/>
          <p:nvPr>
            <p:ph idx="1" type="body"/>
          </p:nvPr>
        </p:nvSpPr>
        <p:spPr>
          <a:xfrm>
            <a:off x="729325" y="1393075"/>
            <a:ext cx="5479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Shortly after, develops leukocytosis to the 17-20 range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Then increased </a:t>
            </a:r>
            <a:r>
              <a:rPr lang="en"/>
              <a:t>diarrhea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CT A/P (IV contrast only) at this time is unrevealing</a:t>
            </a:r>
            <a:endParaRPr/>
          </a:p>
        </p:txBody>
      </p:sp>
      <p:sp>
        <p:nvSpPr>
          <p:cNvPr id="268" name="Google Shape;268;p31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0" name="Google Shape;270;p31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1" name="Google Shape;271;p31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2" name="Google Shape;272;p31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4" name="Google Shape;274;p31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6" name="Google Shape;276;p31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" name="Google Shape;278;p31"/>
          <p:cNvSpPr txBox="1"/>
          <p:nvPr/>
        </p:nvSpPr>
        <p:spPr>
          <a:xfrm>
            <a:off x="6784550" y="2733893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79" name="Google Shape;279;p31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5" name="Google Shape;285;p32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32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2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32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9" name="Google Shape;289;p32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0" name="Google Shape;290;p32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291" name="Google Shape;291;p32"/>
          <p:cNvSpPr txBox="1"/>
          <p:nvPr>
            <p:ph idx="1" type="body"/>
          </p:nvPr>
        </p:nvSpPr>
        <p:spPr>
          <a:xfrm>
            <a:off x="729325" y="1393075"/>
            <a:ext cx="5479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Shortly after, develops leukocytosis to the 17-20 range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Then increased </a:t>
            </a:r>
            <a:r>
              <a:rPr lang="en">
                <a:solidFill>
                  <a:srgbClr val="858585"/>
                </a:solidFill>
              </a:rPr>
              <a:t>diarrhea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CT A/P (IV contrast only) at this time is unrevealing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to </a:t>
            </a:r>
            <a:r>
              <a:rPr i="1" lang="en"/>
              <a:t>ongoing leukocytosis</a:t>
            </a:r>
            <a:r>
              <a:rPr lang="en"/>
              <a:t>, surgery orders: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 diff screening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Repeat CT scan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(still no antimicrobials)</a:t>
            </a:r>
            <a:endParaRPr/>
          </a:p>
        </p:txBody>
      </p:sp>
      <p:sp>
        <p:nvSpPr>
          <p:cNvPr id="292" name="Google Shape;292;p32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3" name="Google Shape;293;p32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5" name="Google Shape;295;p32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99" name="Google Shape;299;p32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00" name="Google Shape;300;p32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305" name="Google Shape;305;p32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32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More tests!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07" name="Google Shape;307;p32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313" name="Google Shape;313;p33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3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33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33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p33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8" name="Google Shape;318;p33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319" name="Google Shape;319;p33"/>
          <p:cNvSpPr txBox="1"/>
          <p:nvPr>
            <p:ph idx="1" type="body"/>
          </p:nvPr>
        </p:nvSpPr>
        <p:spPr>
          <a:xfrm>
            <a:off x="729325" y="1393075"/>
            <a:ext cx="5479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Shortly after, develops leukocytosis to the 17-20 range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Then increased </a:t>
            </a:r>
            <a:r>
              <a:rPr lang="en">
                <a:solidFill>
                  <a:srgbClr val="858585"/>
                </a:solidFill>
              </a:rPr>
              <a:t>diarrhea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CT A/P (IV contrast only) at this time is unrevealing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to </a:t>
            </a:r>
            <a:r>
              <a:rPr i="1" lang="en"/>
              <a:t>ongoing leukocytosis</a:t>
            </a:r>
            <a:r>
              <a:rPr lang="en"/>
              <a:t>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Positive </a:t>
            </a:r>
            <a:r>
              <a:rPr b="1" lang="en">
                <a:solidFill>
                  <a:srgbClr val="DF382C"/>
                </a:solidFill>
              </a:rPr>
              <a:t>C diff</a:t>
            </a:r>
            <a:r>
              <a:rPr lang="en"/>
              <a:t> → </a:t>
            </a:r>
            <a:r>
              <a:rPr b="1" lang="en"/>
              <a:t>Start PO vanc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Repeat CT scan</a:t>
            </a:r>
            <a:endParaRPr/>
          </a:p>
        </p:txBody>
      </p:sp>
      <p:sp>
        <p:nvSpPr>
          <p:cNvPr id="320" name="Google Shape;320;p33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2" name="Google Shape;322;p33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3" name="Google Shape;323;p33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4" name="Google Shape;324;p33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6" name="Google Shape;326;p33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9" name="Google Shape;329;p33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31" name="Google Shape;331;p33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33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333" name="Google Shape;333;p33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33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0" name="Google Shape;340;p34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34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34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34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4" name="Google Shape;344;p34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5" name="Google Shape;345;p34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346" name="Google Shape;346;p34"/>
          <p:cNvSpPr txBox="1"/>
          <p:nvPr>
            <p:ph idx="1" type="body"/>
          </p:nvPr>
        </p:nvSpPr>
        <p:spPr>
          <a:xfrm>
            <a:off x="729325" y="1393075"/>
            <a:ext cx="5479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Shortly after, develops leukocytosis to the 17-20 range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Then increased </a:t>
            </a:r>
            <a:r>
              <a:rPr lang="en">
                <a:solidFill>
                  <a:srgbClr val="858585"/>
                </a:solidFill>
              </a:rPr>
              <a:t>diarrhea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CT A/P (IV contrast only) at this time is unrevealing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to </a:t>
            </a:r>
            <a:r>
              <a:rPr i="1" lang="en"/>
              <a:t>ongoing leukocytosis</a:t>
            </a:r>
            <a:r>
              <a:rPr lang="en"/>
              <a:t>: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Positive C diff </a:t>
            </a:r>
            <a:r>
              <a:rPr lang="en"/>
              <a:t>→ Start PO vanc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Repeat CT scan → N</a:t>
            </a:r>
            <a:r>
              <a:rPr lang="en"/>
              <a:t>o abscess, m</a:t>
            </a:r>
            <a:r>
              <a:rPr lang="en"/>
              <a:t>aybe colitis, some peritoneal thickening</a:t>
            </a:r>
            <a:endParaRPr/>
          </a:p>
        </p:txBody>
      </p:sp>
      <p:sp>
        <p:nvSpPr>
          <p:cNvPr id="347" name="Google Shape;347;p34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8" name="Google Shape;348;p34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1" name="Google Shape;351;p34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2" name="Google Shape;352;p34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3" name="Google Shape;353;p34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4" name="Google Shape;354;p34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5" name="Google Shape;355;p34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7" name="Google Shape;357;p34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8" name="Google Shape;358;p34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34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360" name="Google Shape;360;p34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34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2" name="Google Shape;362;p34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63" name="Google Shape;363;p34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6657975" y="4029050"/>
            <a:ext cx="14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 A/P: No abscess, ?colitis, peritoneal thickening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9" name="Google Shape;369;p35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0" name="Google Shape;370;p35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1" name="Google Shape;371;p35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35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35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4" name="Google Shape;374;p35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375" name="Google Shape;375;p35"/>
          <p:cNvSpPr txBox="1"/>
          <p:nvPr>
            <p:ph idx="1" type="body"/>
          </p:nvPr>
        </p:nvSpPr>
        <p:spPr>
          <a:xfrm>
            <a:off x="729325" y="1393075"/>
            <a:ext cx="54798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Shortly after, develops leukocytosis to the 17-20 range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Then increased </a:t>
            </a:r>
            <a:r>
              <a:rPr lang="en">
                <a:solidFill>
                  <a:srgbClr val="858585"/>
                </a:solidFill>
              </a:rPr>
              <a:t>diarrhea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CT A/P (IV contrast only) at this time is unrevealing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Due to </a:t>
            </a:r>
            <a:r>
              <a:rPr i="1" lang="en">
                <a:solidFill>
                  <a:srgbClr val="858585"/>
                </a:solidFill>
              </a:rPr>
              <a:t>ongoing leukocytosis</a:t>
            </a:r>
            <a:r>
              <a:rPr lang="en">
                <a:solidFill>
                  <a:srgbClr val="858585"/>
                </a:solidFill>
              </a:rPr>
              <a:t>: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Positive C diff </a:t>
            </a:r>
            <a:r>
              <a:rPr lang="en">
                <a:solidFill>
                  <a:srgbClr val="858585"/>
                </a:solidFill>
              </a:rPr>
              <a:t>→ Start PO vanc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Repeat CT scan → No abscess, maybe colitis, some peritoneal thickening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day, </a:t>
            </a:r>
            <a:r>
              <a:rPr b="1" lang="en">
                <a:solidFill>
                  <a:srgbClr val="3B71CA"/>
                </a:solidFill>
              </a:rPr>
              <a:t>ordered a KUB</a:t>
            </a:r>
            <a:r>
              <a:rPr lang="en"/>
              <a:t> to check dobhoff…</a:t>
            </a:r>
            <a:endParaRPr/>
          </a:p>
        </p:txBody>
      </p:sp>
      <p:sp>
        <p:nvSpPr>
          <p:cNvPr id="376" name="Google Shape;376;p35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77" name="Google Shape;377;p35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8" name="Google Shape;378;p35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9" name="Google Shape;379;p35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0" name="Google Shape;380;p35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81" name="Google Shape;381;p35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82" name="Google Shape;382;p35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83" name="Google Shape;383;p35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84" name="Google Shape;384;p35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5" name="Google Shape;385;p35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86" name="Google Shape;386;p35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87" name="Google Shape;387;p35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35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389" name="Google Shape;389;p35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0" name="Google Shape;390;p35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91" name="Google Shape;391;p35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2" name="Google Shape;392;p35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6657975" y="4029050"/>
            <a:ext cx="14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 A/P: No abscess, ?colitis, peritoneal thickening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36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36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36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1" name="Google Shape;401;p36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36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3" name="Google Shape;403;p36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404" name="Google Shape;404;p36"/>
          <p:cNvSpPr txBox="1"/>
          <p:nvPr>
            <p:ph idx="1" type="body"/>
          </p:nvPr>
        </p:nvSpPr>
        <p:spPr>
          <a:xfrm>
            <a:off x="729325" y="1393075"/>
            <a:ext cx="54798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Shortly after, develops leukocytosis to the 17-20 range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Then increased ostomy output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CT A/P (IV contrast only) at this time is unrevealing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Due to </a:t>
            </a:r>
            <a:r>
              <a:rPr i="1" lang="en">
                <a:solidFill>
                  <a:srgbClr val="858585"/>
                </a:solidFill>
              </a:rPr>
              <a:t>ongoing leukocytosis</a:t>
            </a:r>
            <a:r>
              <a:rPr lang="en">
                <a:solidFill>
                  <a:srgbClr val="858585"/>
                </a:solidFill>
              </a:rPr>
              <a:t>: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Positive C diff </a:t>
            </a:r>
            <a:r>
              <a:rPr lang="en">
                <a:solidFill>
                  <a:srgbClr val="858585"/>
                </a:solidFill>
              </a:rPr>
              <a:t>→ Start PO vanc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Repeat CT scan → No abscess, maybe colitis, some peritoneal thickening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day, </a:t>
            </a:r>
            <a:r>
              <a:rPr b="1" lang="en">
                <a:solidFill>
                  <a:srgbClr val="3B71CA"/>
                </a:solidFill>
              </a:rPr>
              <a:t>ordered a KUB</a:t>
            </a:r>
            <a:r>
              <a:rPr lang="en"/>
              <a:t> to check dobhoff…</a:t>
            </a:r>
            <a:endParaRPr/>
          </a:p>
        </p:txBody>
      </p:sp>
      <p:sp>
        <p:nvSpPr>
          <p:cNvPr id="405" name="Google Shape;405;p36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7" name="Google Shape;407;p36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8" name="Google Shape;408;p36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9" name="Google Shape;409;p36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0" name="Google Shape;410;p36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1" name="Google Shape;411;p36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2" name="Google Shape;412;p36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3" name="Google Shape;413;p36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14" name="Google Shape;414;p36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5" name="Google Shape;415;p36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36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418" name="Google Shape;418;p36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9" name="Google Shape;419;p36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0" name="Google Shape;420;p36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1" name="Google Shape;421;p36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2" name="Google Shape;422;p36"/>
          <p:cNvSpPr txBox="1"/>
          <p:nvPr/>
        </p:nvSpPr>
        <p:spPr>
          <a:xfrm>
            <a:off x="6657975" y="4029050"/>
            <a:ext cx="14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 A/P: No abscess, ?colitis, peritoneal thickening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23" name="Google Shape;4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50" y="1393075"/>
            <a:ext cx="5531051" cy="357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8" name="Google Shape;428;p37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37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37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37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2" name="Google Shape;432;p37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3" name="Google Shape;433;p37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434" name="Google Shape;434;p37"/>
          <p:cNvSpPr txBox="1"/>
          <p:nvPr>
            <p:ph idx="1" type="body"/>
          </p:nvPr>
        </p:nvSpPr>
        <p:spPr>
          <a:xfrm>
            <a:off x="729325" y="1393075"/>
            <a:ext cx="54798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Shortly after, develops leukocytosis to the 17-20 range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Then increased ostomy output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CT A/P (IV contrast only) at this time is unrevealing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Due to </a:t>
            </a:r>
            <a:r>
              <a:rPr i="1" lang="en">
                <a:solidFill>
                  <a:srgbClr val="858585"/>
                </a:solidFill>
              </a:rPr>
              <a:t>ongoing leukocytosis</a:t>
            </a:r>
            <a:r>
              <a:rPr lang="en">
                <a:solidFill>
                  <a:srgbClr val="858585"/>
                </a:solidFill>
              </a:rPr>
              <a:t>: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Positive C diff </a:t>
            </a:r>
            <a:r>
              <a:rPr lang="en">
                <a:solidFill>
                  <a:srgbClr val="858585"/>
                </a:solidFill>
              </a:rPr>
              <a:t>→ Start PO vanc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Repeat CT scan → No abscess, maybe colitis, some peritoneal thickening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day, </a:t>
            </a:r>
            <a:r>
              <a:rPr b="1" lang="en">
                <a:solidFill>
                  <a:srgbClr val="3B71CA"/>
                </a:solidFill>
              </a:rPr>
              <a:t>ordered a KUB</a:t>
            </a:r>
            <a:r>
              <a:rPr lang="en"/>
              <a:t> to check dobhoff…</a:t>
            </a:r>
            <a:endParaRPr/>
          </a:p>
        </p:txBody>
      </p:sp>
      <p:sp>
        <p:nvSpPr>
          <p:cNvPr id="435" name="Google Shape;435;p37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36" name="Google Shape;436;p37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7" name="Google Shape;437;p37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8" name="Google Shape;438;p37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9" name="Google Shape;439;p37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40" name="Google Shape;440;p37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41" name="Google Shape;441;p37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42" name="Google Shape;442;p37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43" name="Google Shape;443;p37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4" name="Google Shape;444;p37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45" name="Google Shape;445;p37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46" name="Google Shape;446;p37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37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448" name="Google Shape;448;p37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37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50" name="Google Shape;450;p37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51" name="Google Shape;451;p37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52" name="Google Shape;452;p37"/>
          <p:cNvSpPr txBox="1"/>
          <p:nvPr/>
        </p:nvSpPr>
        <p:spPr>
          <a:xfrm>
            <a:off x="6657975" y="4029050"/>
            <a:ext cx="14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 A/P: No abscess, ?colitis, peritoneal thickening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53" name="Google Shape;4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50" y="1393075"/>
            <a:ext cx="5531051" cy="3575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37"/>
          <p:cNvCxnSpPr>
            <a:stCxn id="455" idx="1"/>
          </p:cNvCxnSpPr>
          <p:nvPr/>
        </p:nvCxnSpPr>
        <p:spPr>
          <a:xfrm flipH="1">
            <a:off x="4677225" y="3419550"/>
            <a:ext cx="590100" cy="238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5" name="Google Shape;455;p37"/>
          <p:cNvSpPr/>
          <p:nvPr/>
        </p:nvSpPr>
        <p:spPr>
          <a:xfrm>
            <a:off x="5267325" y="3181350"/>
            <a:ext cx="1310400" cy="47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Good placement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" name="Google Shape;460;p38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38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2" name="Google Shape;462;p38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38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4" name="Google Shape;464;p38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65" name="Google Shape;465;p38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466" name="Google Shape;466;p38"/>
          <p:cNvSpPr txBox="1"/>
          <p:nvPr>
            <p:ph idx="1" type="body"/>
          </p:nvPr>
        </p:nvSpPr>
        <p:spPr>
          <a:xfrm>
            <a:off x="729325" y="1393075"/>
            <a:ext cx="5479800" cy="29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Finished 4 days of Zosyn (from source control)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Shortly after, develops leukocytosis to the 17-20 range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Then increased ostomy output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CT A/P (IV contrast only) at this time is unrevealing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Due to </a:t>
            </a:r>
            <a:r>
              <a:rPr i="1" lang="en">
                <a:solidFill>
                  <a:srgbClr val="858585"/>
                </a:solidFill>
              </a:rPr>
              <a:t>ongoing leukocytosis</a:t>
            </a:r>
            <a:r>
              <a:rPr lang="en">
                <a:solidFill>
                  <a:srgbClr val="858585"/>
                </a:solidFill>
              </a:rPr>
              <a:t>: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Positive C diff </a:t>
            </a:r>
            <a:r>
              <a:rPr lang="en">
                <a:solidFill>
                  <a:srgbClr val="858585"/>
                </a:solidFill>
              </a:rPr>
              <a:t>→ Start PO vanc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Repeat CT scan → No abscess, maybe colitis, some peritoneal thickening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day, </a:t>
            </a:r>
            <a:r>
              <a:rPr b="1" lang="en">
                <a:solidFill>
                  <a:srgbClr val="3B71CA"/>
                </a:solidFill>
              </a:rPr>
              <a:t>ordered a KUB</a:t>
            </a:r>
            <a:r>
              <a:rPr lang="en"/>
              <a:t> to check dobhoff…</a:t>
            </a:r>
            <a:endParaRPr/>
          </a:p>
        </p:txBody>
      </p:sp>
      <p:sp>
        <p:nvSpPr>
          <p:cNvPr id="467" name="Google Shape;467;p38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68" name="Google Shape;468;p38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69" name="Google Shape;469;p38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0" name="Google Shape;470;p38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1" name="Google Shape;471;p38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72" name="Google Shape;472;p38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73" name="Google Shape;473;p38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74" name="Google Shape;474;p38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75" name="Google Shape;475;p38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6" name="Google Shape;476;p38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77" name="Google Shape;477;p38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78" name="Google Shape;478;p38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p38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480" name="Google Shape;480;p38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1" name="Google Shape;481;p38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82" name="Google Shape;482;p38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3" name="Google Shape;483;p38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84" name="Google Shape;484;p38"/>
          <p:cNvSpPr txBox="1"/>
          <p:nvPr/>
        </p:nvSpPr>
        <p:spPr>
          <a:xfrm>
            <a:off x="6657975" y="4029050"/>
            <a:ext cx="14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 A/P: No abscess, ?colitis, peritoneal thickening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85" name="Google Shape;48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50" y="1393075"/>
            <a:ext cx="5531051" cy="3575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6" name="Google Shape;486;p38"/>
          <p:cNvCxnSpPr/>
          <p:nvPr/>
        </p:nvCxnSpPr>
        <p:spPr>
          <a:xfrm flipH="1">
            <a:off x="4677225" y="3419550"/>
            <a:ext cx="590100" cy="238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7" name="Google Shape;487;p38"/>
          <p:cNvCxnSpPr/>
          <p:nvPr/>
        </p:nvCxnSpPr>
        <p:spPr>
          <a:xfrm>
            <a:off x="3477075" y="1685925"/>
            <a:ext cx="0" cy="438300"/>
          </a:xfrm>
          <a:prstGeom prst="straightConnector1">
            <a:avLst/>
          </a:pr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8" name="Google Shape;488;p38"/>
          <p:cNvCxnSpPr/>
          <p:nvPr/>
        </p:nvCxnSpPr>
        <p:spPr>
          <a:xfrm flipH="1">
            <a:off x="4096275" y="1789850"/>
            <a:ext cx="117600" cy="439200"/>
          </a:xfrm>
          <a:prstGeom prst="straightConnector1">
            <a:avLst/>
          </a:pr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9" name="Google Shape;489;p38"/>
          <p:cNvCxnSpPr/>
          <p:nvPr/>
        </p:nvCxnSpPr>
        <p:spPr>
          <a:xfrm flipH="1">
            <a:off x="4833200" y="1895675"/>
            <a:ext cx="226800" cy="393000"/>
          </a:xfrm>
          <a:prstGeom prst="straightConnector1">
            <a:avLst/>
          </a:prstGeom>
          <a:noFill/>
          <a:ln cap="flat" cmpd="sng" w="19050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4" name="Google Shape;494;p39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5" name="Google Shape;495;p39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6" name="Google Shape;496;p39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7" name="Google Shape;497;p39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8" name="Google Shape;498;p39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99" name="Google Shape;499;p39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500" name="Google Shape;500;p39"/>
          <p:cNvSpPr txBox="1"/>
          <p:nvPr>
            <p:ph idx="1" type="body"/>
          </p:nvPr>
        </p:nvSpPr>
        <p:spPr>
          <a:xfrm>
            <a:off x="729325" y="1393075"/>
            <a:ext cx="5479800" cy="29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</a:rPr>
              <a:t>Finished 4 days of Zosyn (from source control)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Shortly after, develops leukocytosis to the 17-20 range</a:t>
            </a:r>
            <a:endParaRPr sz="1100">
              <a:solidFill>
                <a:srgbClr val="858585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Then increased diarrhea</a:t>
            </a:r>
            <a:endParaRPr sz="1100">
              <a:solidFill>
                <a:srgbClr val="858585"/>
              </a:solidFill>
            </a:endParaRPr>
          </a:p>
          <a:p>
            <a:pPr indent="-2857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900"/>
              <a:buChar char="○"/>
            </a:pPr>
            <a:r>
              <a:rPr lang="en" sz="900">
                <a:solidFill>
                  <a:srgbClr val="858585"/>
                </a:solidFill>
              </a:rPr>
              <a:t>CT A/P (IV contrast only) at this time is unrevealing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</a:rPr>
              <a:t>Due to </a:t>
            </a:r>
            <a:r>
              <a:rPr i="1" lang="en" sz="1100">
                <a:solidFill>
                  <a:srgbClr val="858585"/>
                </a:solidFill>
              </a:rPr>
              <a:t>ongoing leukocytosis</a:t>
            </a:r>
            <a:r>
              <a:rPr lang="en" sz="1100">
                <a:solidFill>
                  <a:srgbClr val="858585"/>
                </a:solidFill>
              </a:rPr>
              <a:t>:</a:t>
            </a:r>
            <a:endParaRPr sz="1100">
              <a:solidFill>
                <a:srgbClr val="858585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Positive C diff</a:t>
            </a:r>
            <a:r>
              <a:rPr b="1" lang="en" sz="1100">
                <a:solidFill>
                  <a:srgbClr val="858585"/>
                </a:solidFill>
              </a:rPr>
              <a:t> </a:t>
            </a:r>
            <a:r>
              <a:rPr lang="en" sz="1100">
                <a:solidFill>
                  <a:srgbClr val="858585"/>
                </a:solidFill>
              </a:rPr>
              <a:t>→ Start PO vanc</a:t>
            </a:r>
            <a:endParaRPr sz="1100">
              <a:solidFill>
                <a:srgbClr val="858585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Repeat CT scan → No abscess, maybe colitis, some peritoneal thickening</a:t>
            </a:r>
            <a:endParaRPr sz="1100"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↑↑</a:t>
            </a:r>
            <a:r>
              <a:rPr b="1" lang="en"/>
              <a:t> pneumoperitoneum on KUB</a:t>
            </a:r>
            <a:r>
              <a:rPr lang="en"/>
              <a:t> → Repeat CT scan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9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39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03" name="Google Shape;503;p39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4" name="Google Shape;504;p39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5" name="Google Shape;505;p39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6" name="Google Shape;506;p39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07" name="Google Shape;507;p39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08" name="Google Shape;508;p39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09" name="Google Shape;509;p39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10" name="Google Shape;510;p39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1" name="Google Shape;511;p39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512" name="Google Shape;512;p39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3" name="Google Shape;513;p39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14" name="Google Shape;514;p39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15" name="Google Shape;515;p39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16" name="Google Shape;516;p39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17" name="Google Shape;517;p39"/>
          <p:cNvSpPr txBox="1"/>
          <p:nvPr/>
        </p:nvSpPr>
        <p:spPr>
          <a:xfrm>
            <a:off x="8547288" y="4106531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13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518" name="Google Shape;518;p39"/>
          <p:cNvCxnSpPr/>
          <p:nvPr/>
        </p:nvCxnSpPr>
        <p:spPr>
          <a:xfrm>
            <a:off x="8094900" y="4206581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9" name="Google Shape;519;p39"/>
          <p:cNvSpPr txBox="1"/>
          <p:nvPr/>
        </p:nvSpPr>
        <p:spPr>
          <a:xfrm>
            <a:off x="6784550" y="4106531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Anastomotic leak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20" name="Google Shape;520;p39"/>
          <p:cNvSpPr/>
          <p:nvPr/>
        </p:nvSpPr>
        <p:spPr>
          <a:xfrm>
            <a:off x="1601275" y="3375500"/>
            <a:ext cx="3735900" cy="1107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A/P</a:t>
            </a:r>
            <a:r>
              <a:rPr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54B4D3"/>
                </a:solidFill>
                <a:latin typeface="Open Sans"/>
                <a:ea typeface="Open Sans"/>
                <a:cs typeface="Open Sans"/>
                <a:sym typeface="Open Sans"/>
              </a:rPr>
              <a:t>(Day 13)</a:t>
            </a:r>
            <a:endParaRPr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↑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↑ pneumoperitoneum &amp; ↑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↑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rim-enhancing fluid/ascites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significant free air adjacent to the ileocolonic anastomosis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suspicious for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anastomotic leak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1" name="Google Shape;521;p39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</a:t>
            </a:r>
            <a:endParaRPr sz="11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6" name="Google Shape;526;p40"/>
          <p:cNvCxnSpPr/>
          <p:nvPr/>
        </p:nvCxnSpPr>
        <p:spPr>
          <a:xfrm>
            <a:off x="8094900" y="9124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7" name="Google Shape;527;p40"/>
          <p:cNvCxnSpPr/>
          <p:nvPr/>
        </p:nvCxnSpPr>
        <p:spPr>
          <a:xfrm>
            <a:off x="8094900" y="118872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40"/>
          <p:cNvCxnSpPr/>
          <p:nvPr/>
        </p:nvCxnSpPr>
        <p:spPr>
          <a:xfrm>
            <a:off x="8094900" y="2286000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40"/>
          <p:cNvCxnSpPr/>
          <p:nvPr/>
        </p:nvCxnSpPr>
        <p:spPr>
          <a:xfrm>
            <a:off x="8094900" y="2833943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0" name="Google Shape;530;p40"/>
          <p:cNvSpPr/>
          <p:nvPr/>
        </p:nvSpPr>
        <p:spPr>
          <a:xfrm rot="5400000">
            <a:off x="7498975" y="1372950"/>
            <a:ext cx="1648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100">
              <a:solidFill>
                <a:schemeClr val="lt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1" name="Google Shape;531;p40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532" name="Google Shape;532;p40"/>
          <p:cNvSpPr txBox="1"/>
          <p:nvPr>
            <p:ph idx="1" type="body"/>
          </p:nvPr>
        </p:nvSpPr>
        <p:spPr>
          <a:xfrm>
            <a:off x="729325" y="1393075"/>
            <a:ext cx="5479800" cy="18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</a:rPr>
              <a:t>Finished 4 days of Zosyn (from source control)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Shortly after, develops leukocytosis to the 17-20 range</a:t>
            </a:r>
            <a:endParaRPr sz="1100">
              <a:solidFill>
                <a:srgbClr val="858585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Then increased diarrhea</a:t>
            </a:r>
            <a:endParaRPr sz="1100">
              <a:solidFill>
                <a:srgbClr val="858585"/>
              </a:solidFill>
            </a:endParaRPr>
          </a:p>
          <a:p>
            <a:pPr indent="-2857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900"/>
              <a:buChar char="○"/>
            </a:pPr>
            <a:r>
              <a:rPr lang="en" sz="900">
                <a:solidFill>
                  <a:srgbClr val="858585"/>
                </a:solidFill>
              </a:rPr>
              <a:t>CT A/P (IV contrast only) at this time is unrevealing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</a:rPr>
              <a:t>Due to </a:t>
            </a:r>
            <a:r>
              <a:rPr i="1" lang="en" sz="1100">
                <a:solidFill>
                  <a:srgbClr val="858585"/>
                </a:solidFill>
              </a:rPr>
              <a:t>ongoing leukocytosis</a:t>
            </a:r>
            <a:r>
              <a:rPr lang="en" sz="1100">
                <a:solidFill>
                  <a:srgbClr val="858585"/>
                </a:solidFill>
              </a:rPr>
              <a:t>:</a:t>
            </a:r>
            <a:endParaRPr sz="1100">
              <a:solidFill>
                <a:srgbClr val="858585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Positive C diff</a:t>
            </a:r>
            <a:r>
              <a:rPr b="1" lang="en" sz="1100">
                <a:solidFill>
                  <a:srgbClr val="858585"/>
                </a:solidFill>
              </a:rPr>
              <a:t> </a:t>
            </a:r>
            <a:r>
              <a:rPr lang="en" sz="1100">
                <a:solidFill>
                  <a:srgbClr val="858585"/>
                </a:solidFill>
              </a:rPr>
              <a:t>→ Start PO vanc</a:t>
            </a:r>
            <a:endParaRPr sz="1100">
              <a:solidFill>
                <a:srgbClr val="858585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●"/>
            </a:pPr>
            <a:r>
              <a:rPr lang="en" sz="1100">
                <a:solidFill>
                  <a:srgbClr val="858585"/>
                </a:solidFill>
              </a:rPr>
              <a:t>Repeat CT scan → No abscess, maybe colitis, some peritoneal thickening</a:t>
            </a:r>
            <a:endParaRPr sz="1100"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↑↑ pneumoperitoneum on KUB</a:t>
            </a:r>
            <a:r>
              <a:rPr lang="en"/>
              <a:t> → </a:t>
            </a:r>
            <a:r>
              <a:rPr b="1" lang="en">
                <a:solidFill>
                  <a:srgbClr val="DF382C"/>
                </a:solidFill>
              </a:rPr>
              <a:t>Ex-lap</a:t>
            </a:r>
            <a:endParaRPr/>
          </a:p>
        </p:txBody>
      </p:sp>
      <p:sp>
        <p:nvSpPr>
          <p:cNvPr id="533" name="Google Shape;533;p40"/>
          <p:cNvSpPr/>
          <p:nvPr/>
        </p:nvSpPr>
        <p:spPr>
          <a:xfrm>
            <a:off x="8229600" y="2288700"/>
            <a:ext cx="183000" cy="16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4" name="Google Shape;534;p40"/>
          <p:cNvSpPr txBox="1"/>
          <p:nvPr/>
        </p:nvSpPr>
        <p:spPr>
          <a:xfrm>
            <a:off x="8485925" y="456174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Day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35" name="Google Shape;535;p40"/>
          <p:cNvSpPr txBox="1"/>
          <p:nvPr/>
        </p:nvSpPr>
        <p:spPr>
          <a:xfrm>
            <a:off x="8547300" y="8124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6" name="Google Shape;536;p40"/>
          <p:cNvSpPr txBox="1"/>
          <p:nvPr/>
        </p:nvSpPr>
        <p:spPr>
          <a:xfrm>
            <a:off x="8547288" y="108867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7" name="Google Shape;537;p40"/>
          <p:cNvSpPr txBox="1"/>
          <p:nvPr/>
        </p:nvSpPr>
        <p:spPr>
          <a:xfrm>
            <a:off x="8547288" y="2185950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8" name="Google Shape;538;p40"/>
          <p:cNvSpPr txBox="1"/>
          <p:nvPr/>
        </p:nvSpPr>
        <p:spPr>
          <a:xfrm>
            <a:off x="6962126" y="808175"/>
            <a:ext cx="113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39" name="Google Shape;539;p40"/>
          <p:cNvSpPr txBox="1"/>
          <p:nvPr/>
        </p:nvSpPr>
        <p:spPr>
          <a:xfrm>
            <a:off x="6985538" y="1097125"/>
            <a:ext cx="111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40" name="Google Shape;540;p40"/>
          <p:cNvSpPr txBox="1"/>
          <p:nvPr/>
        </p:nvSpPr>
        <p:spPr>
          <a:xfrm>
            <a:off x="6928238" y="1293733"/>
            <a:ext cx="1170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Ileocolonic anastomosis, partial omentectomy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41" name="Google Shape;541;p40"/>
          <p:cNvSpPr txBox="1"/>
          <p:nvPr/>
        </p:nvSpPr>
        <p:spPr>
          <a:xfrm>
            <a:off x="6784550" y="2185950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Develops WBC ~20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42" name="Google Shape;542;p40"/>
          <p:cNvSpPr txBox="1"/>
          <p:nvPr/>
        </p:nvSpPr>
        <p:spPr>
          <a:xfrm>
            <a:off x="8547288" y="2733893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43" name="Google Shape;543;p40"/>
          <p:cNvSpPr txBox="1"/>
          <p:nvPr/>
        </p:nvSpPr>
        <p:spPr>
          <a:xfrm>
            <a:off x="8547288" y="3828945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12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544" name="Google Shape;544;p40"/>
          <p:cNvCxnSpPr/>
          <p:nvPr/>
        </p:nvCxnSpPr>
        <p:spPr>
          <a:xfrm>
            <a:off x="8094900" y="3928995"/>
            <a:ext cx="4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5" name="Google Shape;545;p40"/>
          <p:cNvSpPr txBox="1"/>
          <p:nvPr/>
        </p:nvSpPr>
        <p:spPr>
          <a:xfrm flipH="1">
            <a:off x="7431738" y="456175"/>
            <a:ext cx="68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Event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46" name="Google Shape;546;p40"/>
          <p:cNvSpPr txBox="1"/>
          <p:nvPr/>
        </p:nvSpPr>
        <p:spPr>
          <a:xfrm>
            <a:off x="6531425" y="2733900"/>
            <a:ext cx="1563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↑↑ 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47" name="Google Shape;547;p40"/>
          <p:cNvSpPr txBox="1"/>
          <p:nvPr/>
        </p:nvSpPr>
        <p:spPr>
          <a:xfrm>
            <a:off x="6924000" y="2934001"/>
            <a:ext cx="117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Unrevealing CT A/P</a:t>
            </a:r>
            <a:endParaRPr sz="10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48" name="Google Shape;548;p40"/>
          <p:cNvSpPr txBox="1"/>
          <p:nvPr/>
        </p:nvSpPr>
        <p:spPr>
          <a:xfrm>
            <a:off x="6784550" y="3828945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Positive C diff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49" name="Google Shape;549;p40"/>
          <p:cNvSpPr txBox="1"/>
          <p:nvPr/>
        </p:nvSpPr>
        <p:spPr>
          <a:xfrm>
            <a:off x="8852088" y="4106531"/>
            <a:ext cx="27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13</a:t>
            </a:r>
            <a:endParaRPr sz="13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550" name="Google Shape;550;p40"/>
          <p:cNvCxnSpPr>
            <a:endCxn id="549" idx="1"/>
          </p:cNvCxnSpPr>
          <p:nvPr/>
        </p:nvCxnSpPr>
        <p:spPr>
          <a:xfrm>
            <a:off x="8094888" y="4206581"/>
            <a:ext cx="75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1" name="Google Shape;551;p40"/>
          <p:cNvSpPr txBox="1"/>
          <p:nvPr/>
        </p:nvSpPr>
        <p:spPr>
          <a:xfrm>
            <a:off x="6784550" y="4106531"/>
            <a:ext cx="131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OR #3: </a:t>
            </a:r>
            <a:r>
              <a:rPr b="1"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</a:t>
            </a:r>
            <a:endParaRPr b="1"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52" name="Google Shape;552;p40"/>
          <p:cNvSpPr/>
          <p:nvPr/>
        </p:nvSpPr>
        <p:spPr>
          <a:xfrm rot="5400000">
            <a:off x="7989325" y="4174200"/>
            <a:ext cx="663600" cy="1830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</a:t>
            </a:r>
            <a:r>
              <a:rPr lang="en" sz="11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Vanco</a:t>
            </a:r>
            <a:endParaRPr sz="11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3" name="Google Shape;553;p40"/>
          <p:cNvSpPr/>
          <p:nvPr/>
        </p:nvSpPr>
        <p:spPr>
          <a:xfrm>
            <a:off x="8412600" y="4206575"/>
            <a:ext cx="363300" cy="3909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CRO + </a:t>
            </a:r>
            <a:r>
              <a:rPr lang="en" sz="9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MTZ</a:t>
            </a:r>
            <a:endParaRPr sz="9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4" name="Google Shape;554;p40"/>
          <p:cNvSpPr/>
          <p:nvPr/>
        </p:nvSpPr>
        <p:spPr>
          <a:xfrm>
            <a:off x="3244825" y="3202975"/>
            <a:ext cx="2964300" cy="11037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1.5 L of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purulent ascites</a:t>
            </a: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foul smelling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no clear evidence of enteric contents.  Fibrinous adhesions throughout. 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Necrotic appearing omentum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1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5" name="Google Shape;555;p40"/>
          <p:cNvSpPr/>
          <p:nvPr/>
        </p:nvSpPr>
        <p:spPr>
          <a:xfrm>
            <a:off x="729325" y="3202975"/>
            <a:ext cx="2415900" cy="15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Procedure: 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Reopening recent exlap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Abdominal washout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Partial omentectomy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Application of Abthera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[Q1.2]</a:t>
            </a:r>
            <a:r>
              <a:rPr lang="en"/>
              <a:t> Which pathogens need to be covered?</a:t>
            </a:r>
            <a:endParaRPr/>
          </a:p>
        </p:txBody>
      </p:sp>
      <p:sp>
        <p:nvSpPr>
          <p:cNvPr id="561" name="Google Shape;561;p41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Friendly Enterobacterales (e.g. ceftriaxone)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Anaerobes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Enterococcus (non-VRE)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Candida (fluconazole)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AmpC / Pseudomonas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ESBL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VRE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Candida (echinocandins)</a:t>
            </a:r>
            <a:endParaRPr/>
          </a:p>
        </p:txBody>
      </p:sp>
      <p:sp>
        <p:nvSpPr>
          <p:cNvPr id="562" name="Google Shape;562;p41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Scales slider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[Q1.3]</a:t>
            </a:r>
            <a:r>
              <a:rPr lang="en"/>
              <a:t> Given C diff + perf, would you feel the need to cover C diff outside of the bowel?</a:t>
            </a:r>
            <a:endParaRPr/>
          </a:p>
        </p:txBody>
      </p:sp>
      <p:sp>
        <p:nvSpPr>
          <p:cNvPr id="568" name="Google Shape;568;p42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Not at all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Flagyl (IV) would suffice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Vancomycin</a:t>
            </a:r>
            <a:r>
              <a:rPr lang="en"/>
              <a:t> (IV) would suffice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Peritoneal cavity lavage with fidaxomicin!!</a:t>
            </a:r>
            <a:endParaRPr/>
          </a:p>
        </p:txBody>
      </p:sp>
      <p:sp>
        <p:nvSpPr>
          <p:cNvPr id="569" name="Google Shape;569;p42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choice, all that apply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729450" y="1393075"/>
            <a:ext cx="5051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21 </a:t>
            </a:r>
            <a:r>
              <a:rPr b="1" lang="en">
                <a:solidFill>
                  <a:srgbClr val="2D6987"/>
                </a:solidFill>
              </a:rPr>
              <a:t>y/o M</a:t>
            </a:r>
            <a:r>
              <a:rPr lang="en"/>
              <a:t> with no PMH p/w </a:t>
            </a:r>
            <a:r>
              <a:rPr b="1" lang="en">
                <a:solidFill>
                  <a:srgbClr val="DC4C64"/>
                </a:solidFill>
              </a:rPr>
              <a:t>sudden onset abdominal pain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3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cxnSp>
        <p:nvCxnSpPr>
          <p:cNvPr id="575" name="Google Shape;575;p43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6" name="Google Shape;576;p43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7" name="Google Shape;577;p43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8" name="Google Shape;578;p43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9" name="Google Shape;579;p43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0" name="Google Shape;580;p43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1" name="Google Shape;581;p43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2" name="Google Shape;582;p43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83" name="Google Shape;583;p43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84" name="Google Shape;584;p43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85" name="Google Shape;585;p43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86" name="Google Shape;586;p43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87" name="Google Shape;587;p43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88" name="Google Shape;588;p43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89" name="Google Shape;589;p43"/>
          <p:cNvSpPr/>
          <p:nvPr/>
        </p:nvSpPr>
        <p:spPr>
          <a:xfrm>
            <a:off x="4024150" y="4324025"/>
            <a:ext cx="9249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0" name="Google Shape;590;p43"/>
          <p:cNvSpPr/>
          <p:nvPr/>
        </p:nvSpPr>
        <p:spPr>
          <a:xfrm>
            <a:off x="4024150" y="4047725"/>
            <a:ext cx="9249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1" name="Google Shape;591;p43"/>
          <p:cNvSpPr/>
          <p:nvPr/>
        </p:nvSpPr>
        <p:spPr>
          <a:xfrm>
            <a:off x="4296375" y="4185875"/>
            <a:ext cx="6528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2" name="Google Shape;592;p43"/>
          <p:cNvSpPr/>
          <p:nvPr/>
        </p:nvSpPr>
        <p:spPr>
          <a:xfrm>
            <a:off x="3748125" y="4462175"/>
            <a:ext cx="12009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3" name="Google Shape;593;p43"/>
          <p:cNvSpPr/>
          <p:nvPr/>
        </p:nvSpPr>
        <p:spPr>
          <a:xfrm>
            <a:off x="4296375" y="4600325"/>
            <a:ext cx="6528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4" name="Google Shape;594;p43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95" name="Google Shape;595;p43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96" name="Google Shape;596;p43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97" name="Google Shape;597;p43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98" name="Google Shape;598;p43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599" name="Google Shape;599;p43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b="1"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00" name="Google Shape;600;p43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ID consult</a:t>
            </a:r>
            <a:endParaRPr b="1"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01" name="Google Shape;601;p43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02" name="Google Shape;602;p43"/>
          <p:cNvSpPr/>
          <p:nvPr/>
        </p:nvSpPr>
        <p:spPr>
          <a:xfrm>
            <a:off x="4939900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3" name="Google Shape;603;p43"/>
          <p:cNvSpPr/>
          <p:nvPr/>
        </p:nvSpPr>
        <p:spPr>
          <a:xfrm>
            <a:off x="4939875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4" name="Google Shape;604;p43"/>
          <p:cNvSpPr/>
          <p:nvPr/>
        </p:nvSpPr>
        <p:spPr>
          <a:xfrm>
            <a:off x="4939750" y="4324025"/>
            <a:ext cx="314100" cy="137100"/>
          </a:xfrm>
          <a:prstGeom prst="rect">
            <a:avLst/>
          </a:prstGeom>
          <a:gradFill>
            <a:gsLst>
              <a:gs pos="0">
                <a:srgbClr val="0C622E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5" name="Google Shape;605;p43"/>
          <p:cNvSpPr/>
          <p:nvPr/>
        </p:nvSpPr>
        <p:spPr>
          <a:xfrm>
            <a:off x="4939725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6" name="Google Shape;606;p43"/>
          <p:cNvSpPr/>
          <p:nvPr/>
        </p:nvSpPr>
        <p:spPr>
          <a:xfrm>
            <a:off x="4902475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7" name="Google Shape;607;p43"/>
          <p:cNvSpPr/>
          <p:nvPr/>
        </p:nvSpPr>
        <p:spPr>
          <a:xfrm>
            <a:off x="3244825" y="1297975"/>
            <a:ext cx="2964300" cy="11037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 (#3)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1.5 L of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purulent ascites</a:t>
            </a: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foul smelling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no clear evidence of enteric contents.  Fibrinous adhesions throughout. 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Necrotic appearing omentum </a:t>
            </a:r>
            <a:endParaRPr b="1" sz="11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8" name="Google Shape;608;p43"/>
          <p:cNvSpPr/>
          <p:nvPr/>
        </p:nvSpPr>
        <p:spPr>
          <a:xfrm>
            <a:off x="6574225" y="1297975"/>
            <a:ext cx="24159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Procedures: (#3)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Reopening recent exlap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Abdominal washout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Partial omentectomy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Application of Abthera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9" name="Google Shape;609;p43"/>
          <p:cNvSpPr/>
          <p:nvPr/>
        </p:nvSpPr>
        <p:spPr>
          <a:xfrm>
            <a:off x="423325" y="3240175"/>
            <a:ext cx="2750400" cy="1902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0" name="Google Shape;610;p43"/>
          <p:cNvSpPr txBox="1"/>
          <p:nvPr>
            <p:ph idx="1" type="body"/>
          </p:nvPr>
        </p:nvSpPr>
        <p:spPr>
          <a:xfrm>
            <a:off x="729325" y="1393075"/>
            <a:ext cx="2515500" cy="10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F382C"/>
                </a:solidFill>
              </a:rPr>
              <a:t>We are consulted</a:t>
            </a:r>
            <a:r>
              <a:rPr lang="en"/>
              <a:t>, and follow him through </a:t>
            </a:r>
            <a:r>
              <a:rPr b="1" lang="en"/>
              <a:t>numerous trips to the OR</a:t>
            </a:r>
            <a:endParaRPr b="1"/>
          </a:p>
        </p:txBody>
      </p:sp>
      <p:sp>
        <p:nvSpPr>
          <p:cNvPr id="611" name="Google Shape;611;p43"/>
          <p:cNvSpPr/>
          <p:nvPr/>
        </p:nvSpPr>
        <p:spPr>
          <a:xfrm>
            <a:off x="3178525" y="1200125"/>
            <a:ext cx="5635800" cy="12999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4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cxnSp>
        <p:nvCxnSpPr>
          <p:cNvPr id="617" name="Google Shape;617;p44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8" name="Google Shape;618;p44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9" name="Google Shape;619;p44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0" name="Google Shape;620;p44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1" name="Google Shape;621;p44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2" name="Google Shape;622;p44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3" name="Google Shape;623;p44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4" name="Google Shape;624;p44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25" name="Google Shape;625;p44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26" name="Google Shape;626;p44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27" name="Google Shape;627;p44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28" name="Google Shape;628;p44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29" name="Google Shape;629;p44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30" name="Google Shape;630;p44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31" name="Google Shape;631;p44"/>
          <p:cNvSpPr/>
          <p:nvPr/>
        </p:nvSpPr>
        <p:spPr>
          <a:xfrm>
            <a:off x="4024150" y="4324025"/>
            <a:ext cx="9249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2" name="Google Shape;632;p44"/>
          <p:cNvSpPr/>
          <p:nvPr/>
        </p:nvSpPr>
        <p:spPr>
          <a:xfrm>
            <a:off x="4024150" y="4047725"/>
            <a:ext cx="9249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3" name="Google Shape;633;p44"/>
          <p:cNvSpPr/>
          <p:nvPr/>
        </p:nvSpPr>
        <p:spPr>
          <a:xfrm>
            <a:off x="4296375" y="4185875"/>
            <a:ext cx="6528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4" name="Google Shape;634;p44"/>
          <p:cNvSpPr/>
          <p:nvPr/>
        </p:nvSpPr>
        <p:spPr>
          <a:xfrm>
            <a:off x="3748125" y="4462175"/>
            <a:ext cx="12009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5" name="Google Shape;635;p44"/>
          <p:cNvSpPr/>
          <p:nvPr/>
        </p:nvSpPr>
        <p:spPr>
          <a:xfrm>
            <a:off x="4296375" y="4600325"/>
            <a:ext cx="6528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6" name="Google Shape;636;p44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7" name="Google Shape;637;p44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38" name="Google Shape;638;p44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39" name="Google Shape;639;p44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0" name="Google Shape;640;p44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1" name="Google Shape;641;p44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2" name="Google Shape;642;p44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b="1"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3" name="Google Shape;643;p44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44" name="Google Shape;644;p44"/>
          <p:cNvSpPr/>
          <p:nvPr/>
        </p:nvSpPr>
        <p:spPr>
          <a:xfrm>
            <a:off x="4939900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45" name="Google Shape;645;p44"/>
          <p:cNvSpPr/>
          <p:nvPr/>
        </p:nvSpPr>
        <p:spPr>
          <a:xfrm>
            <a:off x="4939875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46" name="Google Shape;646;p44"/>
          <p:cNvSpPr/>
          <p:nvPr/>
        </p:nvSpPr>
        <p:spPr>
          <a:xfrm>
            <a:off x="4939750" y="4324025"/>
            <a:ext cx="314100" cy="137100"/>
          </a:xfrm>
          <a:prstGeom prst="rect">
            <a:avLst/>
          </a:prstGeom>
          <a:gradFill>
            <a:gsLst>
              <a:gs pos="0">
                <a:srgbClr val="0C622E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47" name="Google Shape;647;p44"/>
          <p:cNvSpPr/>
          <p:nvPr/>
        </p:nvSpPr>
        <p:spPr>
          <a:xfrm>
            <a:off x="4939725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48" name="Google Shape;648;p44"/>
          <p:cNvSpPr/>
          <p:nvPr/>
        </p:nvSpPr>
        <p:spPr>
          <a:xfrm>
            <a:off x="4902475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49" name="Google Shape;649;p44"/>
          <p:cNvSpPr/>
          <p:nvPr/>
        </p:nvSpPr>
        <p:spPr>
          <a:xfrm>
            <a:off x="3244825" y="1297975"/>
            <a:ext cx="2964300" cy="11037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 (#4)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Malodorous purulent ascites with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necrotizing peritoneum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most 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notably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in the RLQ.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Purulent pockets released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between loops of small bowel</a:t>
            </a:r>
            <a:endParaRPr b="1" sz="11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0" name="Google Shape;650;p44"/>
          <p:cNvSpPr/>
          <p:nvPr/>
        </p:nvSpPr>
        <p:spPr>
          <a:xfrm>
            <a:off x="6574225" y="1297975"/>
            <a:ext cx="24159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Procedures: (#4)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Reopening recent exlap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Abdominal washout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Peritoneal debridement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Application of Abthera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1" name="Google Shape;651;p44"/>
          <p:cNvSpPr/>
          <p:nvPr/>
        </p:nvSpPr>
        <p:spPr>
          <a:xfrm>
            <a:off x="423325" y="3240175"/>
            <a:ext cx="2750400" cy="1902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Google Shape;652;p44"/>
          <p:cNvSpPr txBox="1"/>
          <p:nvPr>
            <p:ph idx="1" type="body"/>
          </p:nvPr>
        </p:nvSpPr>
        <p:spPr>
          <a:xfrm>
            <a:off x="729325" y="1393075"/>
            <a:ext cx="2515500" cy="10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8585"/>
                </a:solidFill>
              </a:rPr>
              <a:t>We are consulted</a:t>
            </a:r>
            <a:r>
              <a:rPr lang="en">
                <a:solidFill>
                  <a:srgbClr val="858585"/>
                </a:solidFill>
              </a:rPr>
              <a:t>, and follow him through </a:t>
            </a:r>
            <a:r>
              <a:rPr b="1" lang="en">
                <a:solidFill>
                  <a:srgbClr val="858585"/>
                </a:solidFill>
              </a:rPr>
              <a:t>numerous trips to the OR</a:t>
            </a:r>
            <a:endParaRPr b="1">
              <a:solidFill>
                <a:srgbClr val="858585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7" name="Google Shape;657;p45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8" name="Google Shape;658;p45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59" name="Google Shape;659;p45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b="1"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60" name="Google Shape;660;p45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cxnSp>
        <p:nvCxnSpPr>
          <p:cNvPr id="661" name="Google Shape;661;p45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2" name="Google Shape;662;p45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45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4" name="Google Shape;664;p45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5" name="Google Shape;665;p45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6" name="Google Shape;666;p45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7" name="Google Shape;667;p45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8" name="Google Shape;668;p45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69" name="Google Shape;669;p45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70" name="Google Shape;670;p45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71" name="Google Shape;671;p45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72" name="Google Shape;672;p45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73" name="Google Shape;673;p45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74" name="Google Shape;674;p45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75" name="Google Shape;675;p45"/>
          <p:cNvSpPr/>
          <p:nvPr/>
        </p:nvSpPr>
        <p:spPr>
          <a:xfrm>
            <a:off x="4024150" y="4324025"/>
            <a:ext cx="9249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6" name="Google Shape;676;p45"/>
          <p:cNvSpPr/>
          <p:nvPr/>
        </p:nvSpPr>
        <p:spPr>
          <a:xfrm>
            <a:off x="4024150" y="4047725"/>
            <a:ext cx="9249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7" name="Google Shape;677;p45"/>
          <p:cNvSpPr/>
          <p:nvPr/>
        </p:nvSpPr>
        <p:spPr>
          <a:xfrm>
            <a:off x="4296375" y="4185875"/>
            <a:ext cx="6528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8" name="Google Shape;678;p45"/>
          <p:cNvSpPr/>
          <p:nvPr/>
        </p:nvSpPr>
        <p:spPr>
          <a:xfrm>
            <a:off x="3748125" y="4462175"/>
            <a:ext cx="12009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79" name="Google Shape;679;p45"/>
          <p:cNvSpPr/>
          <p:nvPr/>
        </p:nvSpPr>
        <p:spPr>
          <a:xfrm>
            <a:off x="4296375" y="4600325"/>
            <a:ext cx="6528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0" name="Google Shape;680;p45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1" name="Google Shape;681;p45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82" name="Google Shape;682;p45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83" name="Google Shape;683;p45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84" name="Google Shape;684;p45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85" name="Google Shape;685;p45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86" name="Google Shape;686;p45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87" name="Google Shape;687;p45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688" name="Google Shape;688;p45"/>
          <p:cNvSpPr/>
          <p:nvPr/>
        </p:nvSpPr>
        <p:spPr>
          <a:xfrm>
            <a:off x="4939900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9" name="Google Shape;689;p45"/>
          <p:cNvSpPr/>
          <p:nvPr/>
        </p:nvSpPr>
        <p:spPr>
          <a:xfrm>
            <a:off x="4939875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90" name="Google Shape;690;p45"/>
          <p:cNvSpPr/>
          <p:nvPr/>
        </p:nvSpPr>
        <p:spPr>
          <a:xfrm>
            <a:off x="4939750" y="4324025"/>
            <a:ext cx="314100" cy="137100"/>
          </a:xfrm>
          <a:prstGeom prst="rect">
            <a:avLst/>
          </a:prstGeom>
          <a:gradFill>
            <a:gsLst>
              <a:gs pos="0">
                <a:srgbClr val="0C622E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91" name="Google Shape;691;p45"/>
          <p:cNvSpPr/>
          <p:nvPr/>
        </p:nvSpPr>
        <p:spPr>
          <a:xfrm>
            <a:off x="4939725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92" name="Google Shape;692;p45"/>
          <p:cNvSpPr/>
          <p:nvPr/>
        </p:nvSpPr>
        <p:spPr>
          <a:xfrm>
            <a:off x="4902475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93" name="Google Shape;693;p45"/>
          <p:cNvSpPr/>
          <p:nvPr/>
        </p:nvSpPr>
        <p:spPr>
          <a:xfrm>
            <a:off x="3244825" y="1297975"/>
            <a:ext cx="2964300" cy="123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 (#5)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rPr>
              <a:t>Improvement in purulent ascites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There were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still multiple interloop fluid pockets</a:t>
            </a: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and fibrinous exudate.  The </a:t>
            </a: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peritoneum was </a:t>
            </a:r>
            <a:r>
              <a:rPr b="1" lang="en" sz="11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rPr>
              <a:t>drastically improved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pink and viable appearing</a:t>
            </a:r>
            <a:endParaRPr b="1" sz="11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4" name="Google Shape;694;p45"/>
          <p:cNvSpPr/>
          <p:nvPr/>
        </p:nvSpPr>
        <p:spPr>
          <a:xfrm>
            <a:off x="6574225" y="1297975"/>
            <a:ext cx="2415900" cy="11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Procedures: (#5)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Reopening recent exlap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Abdominal washout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Temporary abdominal closure with AbThera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5" name="Google Shape;695;p45"/>
          <p:cNvSpPr/>
          <p:nvPr/>
        </p:nvSpPr>
        <p:spPr>
          <a:xfrm>
            <a:off x="423325" y="3240175"/>
            <a:ext cx="2750400" cy="1902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45"/>
          <p:cNvSpPr txBox="1"/>
          <p:nvPr>
            <p:ph idx="1" type="body"/>
          </p:nvPr>
        </p:nvSpPr>
        <p:spPr>
          <a:xfrm>
            <a:off x="729325" y="1393075"/>
            <a:ext cx="2515500" cy="10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8585"/>
                </a:solidFill>
              </a:rPr>
              <a:t>We are consulted</a:t>
            </a:r>
            <a:r>
              <a:rPr lang="en">
                <a:solidFill>
                  <a:srgbClr val="858585"/>
                </a:solidFill>
              </a:rPr>
              <a:t>, and follow him through </a:t>
            </a:r>
            <a:r>
              <a:rPr b="1" lang="en">
                <a:solidFill>
                  <a:srgbClr val="858585"/>
                </a:solidFill>
              </a:rPr>
              <a:t>numerous trips to the OR</a:t>
            </a:r>
            <a:endParaRPr>
              <a:solidFill>
                <a:srgbClr val="858585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1" name="Google Shape;701;p46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2" name="Google Shape;702;p46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3" name="Google Shape;703;p46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04" name="Google Shape;704;p46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05" name="Google Shape;705;p46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06" name="Google Shape;706;p46"/>
          <p:cNvSpPr txBox="1"/>
          <p:nvPr/>
        </p:nvSpPr>
        <p:spPr>
          <a:xfrm rot="-2700000">
            <a:off x="4702020" y="35937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#6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07" name="Google Shape;707;p46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cxnSp>
        <p:nvCxnSpPr>
          <p:cNvPr id="708" name="Google Shape;708;p46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9" name="Google Shape;709;p46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0" name="Google Shape;710;p46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1" name="Google Shape;711;p46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2" name="Google Shape;712;p46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3" name="Google Shape;713;p46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4" name="Google Shape;714;p46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5" name="Google Shape;715;p46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6" name="Google Shape;716;p46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7" name="Google Shape;717;p46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8" name="Google Shape;718;p46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9" name="Google Shape;719;p46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0" name="Google Shape;720;p46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1" name="Google Shape;721;p46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2" name="Google Shape;722;p46"/>
          <p:cNvSpPr/>
          <p:nvPr/>
        </p:nvSpPr>
        <p:spPr>
          <a:xfrm>
            <a:off x="4024150" y="4324025"/>
            <a:ext cx="9249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3" name="Google Shape;723;p46"/>
          <p:cNvSpPr/>
          <p:nvPr/>
        </p:nvSpPr>
        <p:spPr>
          <a:xfrm>
            <a:off x="4024150" y="4047725"/>
            <a:ext cx="9249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4" name="Google Shape;724;p46"/>
          <p:cNvSpPr/>
          <p:nvPr/>
        </p:nvSpPr>
        <p:spPr>
          <a:xfrm>
            <a:off x="4296375" y="4185875"/>
            <a:ext cx="6528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5" name="Google Shape;725;p46"/>
          <p:cNvSpPr/>
          <p:nvPr/>
        </p:nvSpPr>
        <p:spPr>
          <a:xfrm>
            <a:off x="3748125" y="4462175"/>
            <a:ext cx="12009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6" name="Google Shape;726;p46"/>
          <p:cNvSpPr/>
          <p:nvPr/>
        </p:nvSpPr>
        <p:spPr>
          <a:xfrm>
            <a:off x="4296375" y="4600325"/>
            <a:ext cx="6528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7" name="Google Shape;727;p46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8" name="Google Shape;728;p46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9" name="Google Shape;729;p46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30" name="Google Shape;730;p46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31" name="Google Shape;731;p46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32" name="Google Shape;732;p46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33" name="Google Shape;733;p46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34" name="Google Shape;734;p46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35" name="Google Shape;735;p46"/>
          <p:cNvSpPr/>
          <p:nvPr/>
        </p:nvSpPr>
        <p:spPr>
          <a:xfrm>
            <a:off x="4939900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6" name="Google Shape;736;p46"/>
          <p:cNvSpPr/>
          <p:nvPr/>
        </p:nvSpPr>
        <p:spPr>
          <a:xfrm>
            <a:off x="4939875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7" name="Google Shape;737;p46"/>
          <p:cNvSpPr/>
          <p:nvPr/>
        </p:nvSpPr>
        <p:spPr>
          <a:xfrm>
            <a:off x="4939750" y="4324025"/>
            <a:ext cx="314100" cy="137100"/>
          </a:xfrm>
          <a:prstGeom prst="rect">
            <a:avLst/>
          </a:prstGeom>
          <a:gradFill>
            <a:gsLst>
              <a:gs pos="0">
                <a:srgbClr val="0C622E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8" name="Google Shape;738;p46"/>
          <p:cNvSpPr/>
          <p:nvPr/>
        </p:nvSpPr>
        <p:spPr>
          <a:xfrm>
            <a:off x="4939725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9" name="Google Shape;739;p46"/>
          <p:cNvSpPr/>
          <p:nvPr/>
        </p:nvSpPr>
        <p:spPr>
          <a:xfrm>
            <a:off x="4902475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40" name="Google Shape;740;p46"/>
          <p:cNvSpPr/>
          <p:nvPr/>
        </p:nvSpPr>
        <p:spPr>
          <a:xfrm>
            <a:off x="3244825" y="1297975"/>
            <a:ext cx="2964300" cy="1426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Operative Report (#6)</a:t>
            </a:r>
            <a:endParaRPr sz="13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Only </a:t>
            </a: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slightly murky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though nonbilious, </a:t>
            </a: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fluid in pelvis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Newly appreciated </a:t>
            </a:r>
            <a:r>
              <a:rPr b="1" lang="en" sz="11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bile staining to loops of small bowel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in proximity to RLQ. No enterotomy seen. </a:t>
            </a:r>
            <a:r>
              <a:rPr b="1" lang="en" sz="11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rPr>
              <a:t>Anastomosis intact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excellent perfusion diffusely. </a:t>
            </a:r>
            <a:r>
              <a:rPr b="1" lang="en" sz="11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Fascia closed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1" name="Google Shape;741;p46"/>
          <p:cNvSpPr/>
          <p:nvPr/>
        </p:nvSpPr>
        <p:spPr>
          <a:xfrm>
            <a:off x="6574225" y="1297975"/>
            <a:ext cx="2415900" cy="14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rPr>
              <a:t>Procedures: (#6)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Reopening recent exlap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Abdominal washout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Spy angiography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Wound vac application to abdominal wound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Open Sans"/>
              <a:buAutoNum type="arabicPeriod"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Abdominal closure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2" name="Google Shape;742;p46"/>
          <p:cNvSpPr/>
          <p:nvPr/>
        </p:nvSpPr>
        <p:spPr>
          <a:xfrm>
            <a:off x="423325" y="3240175"/>
            <a:ext cx="2750400" cy="1902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3" name="Google Shape;743;p46"/>
          <p:cNvSpPr txBox="1"/>
          <p:nvPr>
            <p:ph idx="1" type="body"/>
          </p:nvPr>
        </p:nvSpPr>
        <p:spPr>
          <a:xfrm>
            <a:off x="729325" y="1393075"/>
            <a:ext cx="2515500" cy="10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8585"/>
                </a:solidFill>
              </a:rPr>
              <a:t>We are consulted</a:t>
            </a:r>
            <a:r>
              <a:rPr lang="en">
                <a:solidFill>
                  <a:srgbClr val="858585"/>
                </a:solidFill>
              </a:rPr>
              <a:t>, and follow him through </a:t>
            </a:r>
            <a:r>
              <a:rPr b="1" lang="en">
                <a:solidFill>
                  <a:srgbClr val="858585"/>
                </a:solidFill>
              </a:rPr>
              <a:t>numerous trips to the OR</a:t>
            </a:r>
            <a:endParaRPr>
              <a:solidFill>
                <a:srgbClr val="858585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7"/>
          <p:cNvSpPr txBox="1"/>
          <p:nvPr>
            <p:ph type="title"/>
          </p:nvPr>
        </p:nvSpPr>
        <p:spPr>
          <a:xfrm>
            <a:off x="729450" y="632850"/>
            <a:ext cx="48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749" name="Google Shape;749;p47"/>
          <p:cNvSpPr txBox="1"/>
          <p:nvPr>
            <p:ph idx="1" type="body"/>
          </p:nvPr>
        </p:nvSpPr>
        <p:spPr>
          <a:xfrm>
            <a:off x="729325" y="1393075"/>
            <a:ext cx="5479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laparotomies → closure on day 16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DF382C"/>
              </a:solidFill>
            </a:endParaRPr>
          </a:p>
        </p:txBody>
      </p:sp>
      <p:cxnSp>
        <p:nvCxnSpPr>
          <p:cNvPr id="750" name="Google Shape;750;p47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1" name="Google Shape;751;p47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2" name="Google Shape;752;p47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3" name="Google Shape;753;p47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4" name="Google Shape;754;p47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5" name="Google Shape;755;p47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6" name="Google Shape;756;p47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7" name="Google Shape;757;p47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8" name="Google Shape;758;p47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9" name="Google Shape;759;p47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0" name="Google Shape;760;p47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1" name="Google Shape;761;p47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2" name="Google Shape;762;p47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3" name="Google Shape;763;p47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4" name="Google Shape;764;p47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5" name="Google Shape;765;p47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6" name="Google Shape;766;p47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7" name="Google Shape;767;p47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68" name="Google Shape;768;p47"/>
          <p:cNvSpPr/>
          <p:nvPr/>
        </p:nvSpPr>
        <p:spPr>
          <a:xfrm>
            <a:off x="4024150" y="4324025"/>
            <a:ext cx="9249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69" name="Google Shape;769;p47"/>
          <p:cNvSpPr/>
          <p:nvPr/>
        </p:nvSpPr>
        <p:spPr>
          <a:xfrm>
            <a:off x="4024150" y="4047725"/>
            <a:ext cx="9249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70" name="Google Shape;770;p47"/>
          <p:cNvSpPr/>
          <p:nvPr/>
        </p:nvSpPr>
        <p:spPr>
          <a:xfrm>
            <a:off x="4296375" y="4185875"/>
            <a:ext cx="6528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71" name="Google Shape;771;p47"/>
          <p:cNvSpPr/>
          <p:nvPr/>
        </p:nvSpPr>
        <p:spPr>
          <a:xfrm>
            <a:off x="3748125" y="4462175"/>
            <a:ext cx="12009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72" name="Google Shape;772;p47"/>
          <p:cNvSpPr/>
          <p:nvPr/>
        </p:nvSpPr>
        <p:spPr>
          <a:xfrm>
            <a:off x="4296375" y="4600325"/>
            <a:ext cx="6528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73" name="Google Shape;773;p47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74" name="Google Shape;774;p47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5" name="Google Shape;775;p47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6" name="Google Shape;776;p47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7" name="Google Shape;777;p47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8" name="Google Shape;778;p47"/>
          <p:cNvSpPr txBox="1"/>
          <p:nvPr/>
        </p:nvSpPr>
        <p:spPr>
          <a:xfrm rot="-2700000">
            <a:off x="3940368" y="3656675"/>
            <a:ext cx="467963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OR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9" name="Google Shape;779;p47"/>
          <p:cNvSpPr txBox="1"/>
          <p:nvPr/>
        </p:nvSpPr>
        <p:spPr>
          <a:xfrm rot="-2700000">
            <a:off x="4207865" y="3669599"/>
            <a:ext cx="46372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OR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80" name="Google Shape;780;p47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81" name="Google Shape;781;p47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</a:t>
            </a: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82" name="Google Shape;782;p47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83" name="Google Shape;783;p47"/>
          <p:cNvSpPr/>
          <p:nvPr/>
        </p:nvSpPr>
        <p:spPr>
          <a:xfrm>
            <a:off x="4939900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4" name="Google Shape;784;p47"/>
          <p:cNvSpPr/>
          <p:nvPr/>
        </p:nvSpPr>
        <p:spPr>
          <a:xfrm>
            <a:off x="4939875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5" name="Google Shape;785;p47"/>
          <p:cNvSpPr/>
          <p:nvPr/>
        </p:nvSpPr>
        <p:spPr>
          <a:xfrm>
            <a:off x="4939750" y="4324025"/>
            <a:ext cx="314100" cy="137100"/>
          </a:xfrm>
          <a:prstGeom prst="rect">
            <a:avLst/>
          </a:prstGeom>
          <a:gradFill>
            <a:gsLst>
              <a:gs pos="0">
                <a:srgbClr val="0C622E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6" name="Google Shape;786;p47"/>
          <p:cNvSpPr/>
          <p:nvPr/>
        </p:nvSpPr>
        <p:spPr>
          <a:xfrm>
            <a:off x="4939725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7" name="Google Shape;787;p47"/>
          <p:cNvSpPr/>
          <p:nvPr/>
        </p:nvSpPr>
        <p:spPr>
          <a:xfrm>
            <a:off x="4902475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88" name="Google Shape;788;p47"/>
          <p:cNvSpPr/>
          <p:nvPr/>
        </p:nvSpPr>
        <p:spPr>
          <a:xfrm>
            <a:off x="2605125" y="1900288"/>
            <a:ext cx="1832400" cy="1022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Ex-lap #4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Day 14</a:t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1+ Strep Anginosus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2+ E faecalis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2+ E coli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2+ Mixed anaerobes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9" name="Google Shape;789;p47"/>
          <p:cNvSpPr/>
          <p:nvPr/>
        </p:nvSpPr>
        <p:spPr>
          <a:xfrm>
            <a:off x="619125" y="1900275"/>
            <a:ext cx="1832400" cy="1022100"/>
          </a:xfrm>
          <a:prstGeom prst="rect">
            <a:avLst/>
          </a:prstGeom>
          <a:solidFill>
            <a:srgbClr val="F1F2F3"/>
          </a:solidFill>
          <a:ln cap="flat" cmpd="sng" w="19050">
            <a:solidFill>
              <a:srgbClr val="C144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Ex-lap #3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Day 13</a:t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3+ Strep Anginosus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2+ E faecalis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2+ E coli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3+ Mixed anaerobes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90" name="Google Shape;790;p47"/>
          <p:cNvCxnSpPr>
            <a:stCxn id="789" idx="2"/>
            <a:endCxn id="778" idx="3"/>
          </p:cNvCxnSpPr>
          <p:nvPr/>
        </p:nvCxnSpPr>
        <p:spPr>
          <a:xfrm flipH="1" rot="-5400000">
            <a:off x="2603025" y="1854675"/>
            <a:ext cx="669000" cy="2804400"/>
          </a:xfrm>
          <a:prstGeom prst="bentConnector4">
            <a:avLst>
              <a:gd fmla="val 66308" name="adj1"/>
              <a:gd fmla="val 101370" name="adj2"/>
            </a:avLst>
          </a:prstGeom>
          <a:noFill/>
          <a:ln cap="flat" cmpd="sng" w="9525">
            <a:solidFill>
              <a:srgbClr val="C1443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1" name="Google Shape;791;p47"/>
          <p:cNvCxnSpPr>
            <a:stCxn id="788" idx="2"/>
            <a:endCxn id="779" idx="3"/>
          </p:cNvCxnSpPr>
          <p:nvPr/>
        </p:nvCxnSpPr>
        <p:spPr>
          <a:xfrm flipH="1" rot="-5400000">
            <a:off x="3720825" y="2722888"/>
            <a:ext cx="683400" cy="1082400"/>
          </a:xfrm>
          <a:prstGeom prst="bentConnector4">
            <a:avLst>
              <a:gd fmla="val 44819" name="adj1"/>
              <a:gd fmla="val 103201" name="adj2"/>
            </a:avLst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graphicFrame>
        <p:nvGraphicFramePr>
          <p:cNvPr id="792" name="Google Shape;792;p47"/>
          <p:cNvGraphicFramePr/>
          <p:nvPr/>
        </p:nvGraphicFramePr>
        <p:xfrm>
          <a:off x="6209125" y="59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12525"/>
                <a:gridCol w="657350"/>
                <a:gridCol w="850450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E faecalis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Cefazolin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Ceftaz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Synergy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Tigecycline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TMP/SMX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</a:tbl>
          </a:graphicData>
        </a:graphic>
      </p:graphicFrame>
      <p:sp>
        <p:nvSpPr>
          <p:cNvPr id="793" name="Google Shape;793;p47"/>
          <p:cNvSpPr/>
          <p:nvPr/>
        </p:nvSpPr>
        <p:spPr>
          <a:xfrm rot="5400000">
            <a:off x="5030025" y="3102525"/>
            <a:ext cx="143400" cy="582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4" name="Google Shape;794;p47"/>
          <p:cNvSpPr/>
          <p:nvPr/>
        </p:nvSpPr>
        <p:spPr>
          <a:xfrm>
            <a:off x="4513025" y="1891175"/>
            <a:ext cx="1414800" cy="5013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Ex-laps #5 &amp; 6</a:t>
            </a: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endParaRPr sz="12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micro sent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95" name="Google Shape;795;p47"/>
          <p:cNvCxnSpPr>
            <a:stCxn id="794" idx="2"/>
          </p:cNvCxnSpPr>
          <p:nvPr/>
        </p:nvCxnSpPr>
        <p:spPr>
          <a:xfrm rot="5400000">
            <a:off x="4726625" y="2771975"/>
            <a:ext cx="873300" cy="114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6" name="Google Shape;796;p47"/>
          <p:cNvSpPr/>
          <p:nvPr/>
        </p:nvSpPr>
        <p:spPr>
          <a:xfrm>
            <a:off x="423325" y="3391225"/>
            <a:ext cx="2750400" cy="1751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7" name="Google Shape;797;p47"/>
          <p:cNvSpPr/>
          <p:nvPr/>
        </p:nvSpPr>
        <p:spPr>
          <a:xfrm>
            <a:off x="969325" y="3069325"/>
            <a:ext cx="469500" cy="3219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798" name="Google Shape;798;p47"/>
          <p:cNvGraphicFramePr/>
          <p:nvPr/>
        </p:nvGraphicFramePr>
        <p:xfrm>
          <a:off x="6382685" y="3988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736550"/>
                <a:gridCol w="933125"/>
                <a:gridCol w="765675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Anaerobes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Strep anginosus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No suscept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[Q1.4]</a:t>
            </a:r>
            <a:r>
              <a:rPr lang="en"/>
              <a:t> Minimum duration of therapy</a:t>
            </a:r>
            <a:endParaRPr/>
          </a:p>
        </p:txBody>
      </p:sp>
      <p:sp>
        <p:nvSpPr>
          <p:cNvPr id="804" name="Google Shape;804;p48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 +/- 1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1 week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 weeks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3-4 weeks</a:t>
            </a:r>
            <a:endParaRPr/>
          </a:p>
        </p:txBody>
      </p:sp>
      <p:sp>
        <p:nvSpPr>
          <p:cNvPr id="805" name="Google Shape;805;p48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choice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4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[Q1.5]</a:t>
            </a:r>
            <a:r>
              <a:rPr lang="en"/>
              <a:t> What will guide your decision to stop antimicrobials?</a:t>
            </a:r>
            <a:endParaRPr/>
          </a:p>
        </p:txBody>
      </p:sp>
      <p:sp>
        <p:nvSpPr>
          <p:cNvPr id="811" name="Google Shape;811;p49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Resolution</a:t>
            </a:r>
            <a:r>
              <a:rPr lang="en"/>
              <a:t> of WBC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Normalizing the CRP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Fever free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Radiographic findings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“Vibes”</a:t>
            </a:r>
            <a:endParaRPr/>
          </a:p>
        </p:txBody>
      </p:sp>
      <p:sp>
        <p:nvSpPr>
          <p:cNvPr id="812" name="Google Shape;812;p49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 100 points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0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818" name="Google Shape;818;p50"/>
          <p:cNvSpPr/>
          <p:nvPr/>
        </p:nvSpPr>
        <p:spPr>
          <a:xfrm>
            <a:off x="5668222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19" name="Google Shape;819;p50"/>
          <p:cNvSpPr/>
          <p:nvPr/>
        </p:nvSpPr>
        <p:spPr>
          <a:xfrm>
            <a:off x="5668197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20" name="Google Shape;820;p50"/>
          <p:cNvSpPr/>
          <p:nvPr/>
        </p:nvSpPr>
        <p:spPr>
          <a:xfrm>
            <a:off x="5668047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21" name="Google Shape;821;p50"/>
          <p:cNvSpPr/>
          <p:nvPr/>
        </p:nvSpPr>
        <p:spPr>
          <a:xfrm>
            <a:off x="5630797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aphicFrame>
        <p:nvGraphicFramePr>
          <p:cNvPr id="822" name="Google Shape;822;p50"/>
          <p:cNvGraphicFramePr/>
          <p:nvPr/>
        </p:nvGraphicFramePr>
        <p:xfrm>
          <a:off x="6209125" y="59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12525"/>
                <a:gridCol w="657350"/>
                <a:gridCol w="850450"/>
              </a:tblGrid>
              <a:tr h="17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From OR #3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E faecalis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Synergy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Strep anginosus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730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Mixed anaerobes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cxnSp>
        <p:nvCxnSpPr>
          <p:cNvPr id="823" name="Google Shape;823;p50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4" name="Google Shape;824;p50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5" name="Google Shape;825;p50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6" name="Google Shape;826;p50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7" name="Google Shape;827;p50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8" name="Google Shape;828;p50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9" name="Google Shape;829;p50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0" name="Google Shape;830;p50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1" name="Google Shape;831;p50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2" name="Google Shape;832;p50"/>
          <p:cNvCxnSpPr/>
          <p:nvPr/>
        </p:nvCxnSpPr>
        <p:spPr>
          <a:xfrm>
            <a:off x="56649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3" name="Google Shape;833;p50"/>
          <p:cNvSpPr txBox="1"/>
          <p:nvPr/>
        </p:nvSpPr>
        <p:spPr>
          <a:xfrm>
            <a:off x="54891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34" name="Google Shape;834;p50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35" name="Google Shape;835;p50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36" name="Google Shape;836;p50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37" name="Google Shape;837;p50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38" name="Google Shape;838;p50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39" name="Google Shape;839;p50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40" name="Google Shape;840;p50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41" name="Google Shape;841;p50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42" name="Google Shape;842;p50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43" name="Google Shape;843;p50"/>
          <p:cNvSpPr/>
          <p:nvPr/>
        </p:nvSpPr>
        <p:spPr>
          <a:xfrm>
            <a:off x="4024150" y="4324025"/>
            <a:ext cx="16440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4" name="Google Shape;844;p50"/>
          <p:cNvSpPr/>
          <p:nvPr/>
        </p:nvSpPr>
        <p:spPr>
          <a:xfrm>
            <a:off x="402415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5" name="Google Shape;845;p50"/>
          <p:cNvSpPr/>
          <p:nvPr/>
        </p:nvSpPr>
        <p:spPr>
          <a:xfrm>
            <a:off x="4296375" y="4185875"/>
            <a:ext cx="13737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6" name="Google Shape;846;p50"/>
          <p:cNvSpPr/>
          <p:nvPr/>
        </p:nvSpPr>
        <p:spPr>
          <a:xfrm>
            <a:off x="3748125" y="4462175"/>
            <a:ext cx="19218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7" name="Google Shape;847;p50"/>
          <p:cNvSpPr/>
          <p:nvPr/>
        </p:nvSpPr>
        <p:spPr>
          <a:xfrm>
            <a:off x="4296375" y="4600325"/>
            <a:ext cx="1373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8" name="Google Shape;848;p50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49" name="Google Shape;849;p50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0" name="Google Shape;850;p50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1" name="Google Shape;851;p50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2" name="Google Shape;852;p50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3" name="Google Shape;853;p50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4" name="Google Shape;854;p50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5" name="Google Shape;855;p50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6" name="Google Shape;856;p50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7" name="Google Shape;857;p50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58" name="Google Shape;858;p50"/>
          <p:cNvSpPr/>
          <p:nvPr/>
        </p:nvSpPr>
        <p:spPr>
          <a:xfrm>
            <a:off x="5670050" y="43240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59" name="Google Shape;859;p50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Concerns that </a:t>
            </a:r>
            <a:r>
              <a:rPr b="1" lang="en">
                <a:solidFill>
                  <a:srgbClr val="DF382C"/>
                </a:solidFill>
              </a:rPr>
              <a:t>enteric contents</a:t>
            </a:r>
            <a:r>
              <a:rPr lang="en"/>
              <a:t> may be coming from one of the JP drains..?</a:t>
            </a:r>
            <a:endParaRPr/>
          </a:p>
        </p:txBody>
      </p:sp>
      <p:sp>
        <p:nvSpPr>
          <p:cNvPr id="860" name="Google Shape;860;p50"/>
          <p:cNvSpPr/>
          <p:nvPr/>
        </p:nvSpPr>
        <p:spPr>
          <a:xfrm>
            <a:off x="6027175" y="490925"/>
            <a:ext cx="2779500" cy="2815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1" name="Google Shape;861;p50"/>
          <p:cNvSpPr/>
          <p:nvPr/>
        </p:nvSpPr>
        <p:spPr>
          <a:xfrm>
            <a:off x="423325" y="3069325"/>
            <a:ext cx="2275500" cy="258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2" name="Google Shape;862;p50"/>
          <p:cNvSpPr/>
          <p:nvPr/>
        </p:nvSpPr>
        <p:spPr>
          <a:xfrm>
            <a:off x="423325" y="3327550"/>
            <a:ext cx="5999700" cy="1815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5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925" y="1109675"/>
            <a:ext cx="3028612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51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869" name="Google Shape;869;p51"/>
          <p:cNvSpPr/>
          <p:nvPr/>
        </p:nvSpPr>
        <p:spPr>
          <a:xfrm>
            <a:off x="5668222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70" name="Google Shape;870;p51"/>
          <p:cNvSpPr/>
          <p:nvPr/>
        </p:nvSpPr>
        <p:spPr>
          <a:xfrm>
            <a:off x="5668197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71" name="Google Shape;871;p51"/>
          <p:cNvSpPr/>
          <p:nvPr/>
        </p:nvSpPr>
        <p:spPr>
          <a:xfrm>
            <a:off x="5668047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72" name="Google Shape;872;p51"/>
          <p:cNvSpPr/>
          <p:nvPr/>
        </p:nvSpPr>
        <p:spPr>
          <a:xfrm>
            <a:off x="5630797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aphicFrame>
        <p:nvGraphicFramePr>
          <p:cNvPr id="873" name="Google Shape;873;p51"/>
          <p:cNvGraphicFramePr/>
          <p:nvPr/>
        </p:nvGraphicFramePr>
        <p:xfrm>
          <a:off x="6209125" y="59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12525"/>
                <a:gridCol w="657350"/>
                <a:gridCol w="850450"/>
              </a:tblGrid>
              <a:tr h="17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From OR #3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E faecalis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Synergy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Strep anginosus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730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Mixed anaerobes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cxnSp>
        <p:nvCxnSpPr>
          <p:cNvPr id="874" name="Google Shape;874;p51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5" name="Google Shape;875;p51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6" name="Google Shape;876;p51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7" name="Google Shape;877;p51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8" name="Google Shape;878;p51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9" name="Google Shape;879;p51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0" name="Google Shape;880;p51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1" name="Google Shape;881;p51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2" name="Google Shape;882;p51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3" name="Google Shape;883;p51"/>
          <p:cNvCxnSpPr/>
          <p:nvPr/>
        </p:nvCxnSpPr>
        <p:spPr>
          <a:xfrm>
            <a:off x="56649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4" name="Google Shape;884;p51"/>
          <p:cNvSpPr txBox="1"/>
          <p:nvPr/>
        </p:nvSpPr>
        <p:spPr>
          <a:xfrm>
            <a:off x="54891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85" name="Google Shape;885;p51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86" name="Google Shape;886;p51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87" name="Google Shape;887;p51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88" name="Google Shape;888;p51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89" name="Google Shape;889;p51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0" name="Google Shape;890;p51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1" name="Google Shape;891;p51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2" name="Google Shape;892;p51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3" name="Google Shape;893;p51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4" name="Google Shape;894;p51"/>
          <p:cNvSpPr/>
          <p:nvPr/>
        </p:nvSpPr>
        <p:spPr>
          <a:xfrm>
            <a:off x="4024150" y="4324025"/>
            <a:ext cx="16440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95" name="Google Shape;895;p51"/>
          <p:cNvSpPr/>
          <p:nvPr/>
        </p:nvSpPr>
        <p:spPr>
          <a:xfrm>
            <a:off x="402415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96" name="Google Shape;896;p51"/>
          <p:cNvSpPr/>
          <p:nvPr/>
        </p:nvSpPr>
        <p:spPr>
          <a:xfrm>
            <a:off x="4296375" y="4185875"/>
            <a:ext cx="13737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97" name="Google Shape;897;p51"/>
          <p:cNvSpPr/>
          <p:nvPr/>
        </p:nvSpPr>
        <p:spPr>
          <a:xfrm>
            <a:off x="3748125" y="4462175"/>
            <a:ext cx="19218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98" name="Google Shape;898;p51"/>
          <p:cNvSpPr/>
          <p:nvPr/>
        </p:nvSpPr>
        <p:spPr>
          <a:xfrm>
            <a:off x="4296375" y="4600325"/>
            <a:ext cx="1373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99" name="Google Shape;899;p51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00" name="Google Shape;900;p51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1" name="Google Shape;901;p51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2" name="Google Shape;902;p51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3" name="Google Shape;903;p51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4" name="Google Shape;904;p51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5" name="Google Shape;905;p51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6" name="Google Shape;906;p51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7" name="Google Shape;907;p51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8" name="Google Shape;908;p51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9" name="Google Shape;909;p51"/>
          <p:cNvSpPr/>
          <p:nvPr/>
        </p:nvSpPr>
        <p:spPr>
          <a:xfrm>
            <a:off x="5670050" y="43240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10" name="Google Shape;910;p51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Concerns that </a:t>
            </a:r>
            <a:r>
              <a:rPr b="1" lang="en">
                <a:solidFill>
                  <a:srgbClr val="858585"/>
                </a:solidFill>
              </a:rPr>
              <a:t>enteric contents</a:t>
            </a:r>
            <a:r>
              <a:rPr lang="en">
                <a:solidFill>
                  <a:srgbClr val="858585"/>
                </a:solidFill>
              </a:rPr>
              <a:t> may be coming from one of the JP drains..?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911" name="Google Shape;911;p51"/>
          <p:cNvSpPr/>
          <p:nvPr/>
        </p:nvSpPr>
        <p:spPr>
          <a:xfrm>
            <a:off x="6027175" y="490925"/>
            <a:ext cx="2779500" cy="2815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2" name="Google Shape;912;p51"/>
          <p:cNvSpPr/>
          <p:nvPr/>
        </p:nvSpPr>
        <p:spPr>
          <a:xfrm>
            <a:off x="423325" y="3231975"/>
            <a:ext cx="2500800" cy="1910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2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Post-operative course</a:t>
            </a:r>
            <a:endParaRPr/>
          </a:p>
        </p:txBody>
      </p:sp>
      <p:sp>
        <p:nvSpPr>
          <p:cNvPr id="918" name="Google Shape;918;p52"/>
          <p:cNvSpPr/>
          <p:nvPr/>
        </p:nvSpPr>
        <p:spPr>
          <a:xfrm>
            <a:off x="5668222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19" name="Google Shape;919;p52"/>
          <p:cNvSpPr/>
          <p:nvPr/>
        </p:nvSpPr>
        <p:spPr>
          <a:xfrm>
            <a:off x="5668197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0" name="Google Shape;920;p52"/>
          <p:cNvSpPr/>
          <p:nvPr/>
        </p:nvSpPr>
        <p:spPr>
          <a:xfrm>
            <a:off x="5668047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21" name="Google Shape;921;p52"/>
          <p:cNvSpPr/>
          <p:nvPr/>
        </p:nvSpPr>
        <p:spPr>
          <a:xfrm>
            <a:off x="5630797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aphicFrame>
        <p:nvGraphicFramePr>
          <p:cNvPr id="922" name="Google Shape;922;p52"/>
          <p:cNvGraphicFramePr/>
          <p:nvPr/>
        </p:nvGraphicFramePr>
        <p:xfrm>
          <a:off x="6209125" y="59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12525"/>
                <a:gridCol w="657350"/>
                <a:gridCol w="850450"/>
              </a:tblGrid>
              <a:tr h="17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From OR #3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E faecalis</a:t>
                      </a:r>
                      <a:endParaRPr b="1"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Synergy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1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1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730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Strep anginosus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730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Mixed anaerobes</a:t>
                      </a:r>
                      <a:endParaRPr b="1"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cxnSp>
        <p:nvCxnSpPr>
          <p:cNvPr id="923" name="Google Shape;923;p52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4" name="Google Shape;924;p52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5" name="Google Shape;925;p52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6" name="Google Shape;926;p52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7" name="Google Shape;927;p52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8" name="Google Shape;928;p52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9" name="Google Shape;929;p52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0" name="Google Shape;930;p52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1" name="Google Shape;931;p52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2" name="Google Shape;932;p52"/>
          <p:cNvCxnSpPr/>
          <p:nvPr/>
        </p:nvCxnSpPr>
        <p:spPr>
          <a:xfrm>
            <a:off x="56649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3" name="Google Shape;933;p52"/>
          <p:cNvSpPr txBox="1"/>
          <p:nvPr/>
        </p:nvSpPr>
        <p:spPr>
          <a:xfrm>
            <a:off x="54891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34" name="Google Shape;934;p52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35" name="Google Shape;935;p52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36" name="Google Shape;936;p52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37" name="Google Shape;937;p52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38" name="Google Shape;938;p52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39" name="Google Shape;939;p52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40" name="Google Shape;940;p52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41" name="Google Shape;941;p52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42" name="Google Shape;942;p52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43" name="Google Shape;943;p52"/>
          <p:cNvSpPr/>
          <p:nvPr/>
        </p:nvSpPr>
        <p:spPr>
          <a:xfrm>
            <a:off x="4024150" y="4324025"/>
            <a:ext cx="16440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44" name="Google Shape;944;p52"/>
          <p:cNvSpPr/>
          <p:nvPr/>
        </p:nvSpPr>
        <p:spPr>
          <a:xfrm>
            <a:off x="402415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45" name="Google Shape;945;p52"/>
          <p:cNvSpPr/>
          <p:nvPr/>
        </p:nvSpPr>
        <p:spPr>
          <a:xfrm>
            <a:off x="4296375" y="4185875"/>
            <a:ext cx="13737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46" name="Google Shape;946;p52"/>
          <p:cNvSpPr/>
          <p:nvPr/>
        </p:nvSpPr>
        <p:spPr>
          <a:xfrm>
            <a:off x="3748125" y="4462175"/>
            <a:ext cx="19218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47" name="Google Shape;947;p52"/>
          <p:cNvSpPr/>
          <p:nvPr/>
        </p:nvSpPr>
        <p:spPr>
          <a:xfrm>
            <a:off x="4296375" y="4600325"/>
            <a:ext cx="1373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48" name="Google Shape;948;p52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49" name="Google Shape;949;p52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0" name="Google Shape;950;p52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1" name="Google Shape;951;p52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2" name="Google Shape;952;p52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3" name="Google Shape;953;p52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4" name="Google Shape;954;p52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5" name="Google Shape;955;p52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6" name="Google Shape;956;p52"/>
          <p:cNvSpPr txBox="1"/>
          <p:nvPr/>
        </p:nvSpPr>
        <p:spPr>
          <a:xfrm rot="-2700000">
            <a:off x="55425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 C/A/P</a:t>
            </a:r>
            <a:endParaRPr b="1" sz="1300">
              <a:solidFill>
                <a:srgbClr val="3B7E9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7" name="Google Shape;957;p52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8" name="Google Shape;958;p52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59" name="Google Shape;959;p52"/>
          <p:cNvSpPr/>
          <p:nvPr/>
        </p:nvSpPr>
        <p:spPr>
          <a:xfrm>
            <a:off x="5670050" y="43240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60" name="Google Shape;960;p52"/>
          <p:cNvSpPr/>
          <p:nvPr/>
        </p:nvSpPr>
        <p:spPr>
          <a:xfrm>
            <a:off x="2797650" y="1461375"/>
            <a:ext cx="2978400" cy="1290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A/P</a:t>
            </a:r>
            <a:r>
              <a:rPr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54B4D3"/>
                </a:solidFill>
                <a:latin typeface="Open Sans"/>
                <a:ea typeface="Open Sans"/>
                <a:cs typeface="Open Sans"/>
                <a:sym typeface="Open Sans"/>
              </a:rPr>
              <a:t>(Day 19)</a:t>
            </a:r>
            <a:endParaRPr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Bilateral drains in the abdomen. Small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loculated fluid collection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anterior to bladder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(might be in the abdominal wall)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measures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3.6 x 1.3 x 3.3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cm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with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small foci of air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1" name="Google Shape;961;p52"/>
          <p:cNvSpPr/>
          <p:nvPr/>
        </p:nvSpPr>
        <p:spPr>
          <a:xfrm>
            <a:off x="6027175" y="490925"/>
            <a:ext cx="2779500" cy="2815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2" name="Google Shape;962;p52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Concerns that </a:t>
            </a:r>
            <a:r>
              <a:rPr b="1" lang="en">
                <a:solidFill>
                  <a:srgbClr val="858585"/>
                </a:solidFill>
              </a:rPr>
              <a:t>enteric contents</a:t>
            </a:r>
            <a:r>
              <a:rPr lang="en">
                <a:solidFill>
                  <a:srgbClr val="858585"/>
                </a:solidFill>
              </a:rPr>
              <a:t> may be coming from one of the JP drains..?</a:t>
            </a:r>
            <a:endParaRPr/>
          </a:p>
        </p:txBody>
      </p:sp>
      <p:sp>
        <p:nvSpPr>
          <p:cNvPr id="963" name="Google Shape;963;p52"/>
          <p:cNvSpPr/>
          <p:nvPr/>
        </p:nvSpPr>
        <p:spPr>
          <a:xfrm>
            <a:off x="423325" y="3231975"/>
            <a:ext cx="2500800" cy="1910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729450" y="1393075"/>
            <a:ext cx="5051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21 y/o M</a:t>
            </a:r>
            <a:r>
              <a:rPr lang="en"/>
              <a:t> with no PMH p/w </a:t>
            </a:r>
            <a:r>
              <a:rPr b="1" lang="en">
                <a:solidFill>
                  <a:srgbClr val="DC4C64"/>
                </a:solidFill>
              </a:rPr>
              <a:t>sudden onset abdominal pain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Woke up with severe abdominal pain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Acute onset 3 hours after eating chicken wings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Constant pain generalized → worst BLQ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Associated with nausea &amp; emesis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Threw up over 20 times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Some diarrhea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association with urinary symptoms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fevers or chills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3"/>
          <p:cNvSpPr txBox="1"/>
          <p:nvPr>
            <p:ph type="title"/>
          </p:nvPr>
        </p:nvSpPr>
        <p:spPr>
          <a:xfrm>
            <a:off x="729450" y="632850"/>
            <a:ext cx="535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After sign off</a:t>
            </a:r>
            <a:endParaRPr/>
          </a:p>
        </p:txBody>
      </p:sp>
      <p:sp>
        <p:nvSpPr>
          <p:cNvPr id="969" name="Google Shape;969;p53"/>
          <p:cNvSpPr/>
          <p:nvPr/>
        </p:nvSpPr>
        <p:spPr>
          <a:xfrm>
            <a:off x="5668222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70" name="Google Shape;970;p53"/>
          <p:cNvSpPr/>
          <p:nvPr/>
        </p:nvSpPr>
        <p:spPr>
          <a:xfrm>
            <a:off x="5668197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71" name="Google Shape;971;p53"/>
          <p:cNvSpPr/>
          <p:nvPr/>
        </p:nvSpPr>
        <p:spPr>
          <a:xfrm>
            <a:off x="5668047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72" name="Google Shape;972;p53"/>
          <p:cNvSpPr/>
          <p:nvPr/>
        </p:nvSpPr>
        <p:spPr>
          <a:xfrm>
            <a:off x="5630797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73" name="Google Shape;973;p53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4" name="Google Shape;974;p53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5" name="Google Shape;975;p53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6" name="Google Shape;976;p53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7" name="Google Shape;977;p53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8" name="Google Shape;978;p53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9" name="Google Shape;979;p53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0" name="Google Shape;980;p53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1" name="Google Shape;981;p53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2" name="Google Shape;982;p53"/>
          <p:cNvCxnSpPr/>
          <p:nvPr/>
        </p:nvCxnSpPr>
        <p:spPr>
          <a:xfrm>
            <a:off x="56649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3" name="Google Shape;983;p53"/>
          <p:cNvSpPr txBox="1"/>
          <p:nvPr/>
        </p:nvSpPr>
        <p:spPr>
          <a:xfrm>
            <a:off x="54891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4" name="Google Shape;984;p53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5" name="Google Shape;985;p53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6" name="Google Shape;986;p53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7" name="Google Shape;987;p53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8" name="Google Shape;988;p53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9" name="Google Shape;989;p53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90" name="Google Shape;990;p53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91" name="Google Shape;991;p53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92" name="Google Shape;992;p53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93" name="Google Shape;993;p53"/>
          <p:cNvSpPr/>
          <p:nvPr/>
        </p:nvSpPr>
        <p:spPr>
          <a:xfrm>
            <a:off x="4024150" y="4324025"/>
            <a:ext cx="16440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94" name="Google Shape;994;p53"/>
          <p:cNvSpPr/>
          <p:nvPr/>
        </p:nvSpPr>
        <p:spPr>
          <a:xfrm>
            <a:off x="402415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95" name="Google Shape;995;p53"/>
          <p:cNvSpPr/>
          <p:nvPr/>
        </p:nvSpPr>
        <p:spPr>
          <a:xfrm>
            <a:off x="4296375" y="4185875"/>
            <a:ext cx="13737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96" name="Google Shape;996;p53"/>
          <p:cNvSpPr/>
          <p:nvPr/>
        </p:nvSpPr>
        <p:spPr>
          <a:xfrm>
            <a:off x="3748125" y="4462175"/>
            <a:ext cx="19218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97" name="Google Shape;997;p53"/>
          <p:cNvSpPr/>
          <p:nvPr/>
        </p:nvSpPr>
        <p:spPr>
          <a:xfrm>
            <a:off x="4296375" y="4600325"/>
            <a:ext cx="1373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98" name="Google Shape;998;p53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99" name="Google Shape;999;p53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0" name="Google Shape;1000;p53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1" name="Google Shape;1001;p53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2" name="Google Shape;1002;p53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3" name="Google Shape;1003;p53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4" name="Google Shape;1004;p53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5" name="Google Shape;1005;p53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6" name="Google Shape;1006;p53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7" name="Google Shape;1007;p53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08" name="Google Shape;1008;p53"/>
          <p:cNvSpPr/>
          <p:nvPr/>
        </p:nvSpPr>
        <p:spPr>
          <a:xfrm>
            <a:off x="5670050" y="43240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09" name="Google Shape;1009;p53"/>
          <p:cNvSpPr txBox="1"/>
          <p:nvPr/>
        </p:nvSpPr>
        <p:spPr>
          <a:xfrm>
            <a:off x="5164700" y="3568100"/>
            <a:ext cx="1000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Bladder abscess? on CT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10" name="Google Shape;1010;p53"/>
          <p:cNvSpPr/>
          <p:nvPr/>
        </p:nvSpPr>
        <p:spPr>
          <a:xfrm>
            <a:off x="1449525" y="1413325"/>
            <a:ext cx="4391100" cy="16560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Sign off recommendations</a:t>
            </a:r>
            <a:endParaRPr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Stop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micafungin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Continue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cefepime + Flagyl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+ Zyvox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At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least 14 days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from last OR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Call back if no source control (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did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not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ask them to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call IR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Continue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PO vanc taper for 10 days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after finishing systemic antibiotics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1" name="Google Shape;1011;p53"/>
          <p:cNvSpPr/>
          <p:nvPr/>
        </p:nvSpPr>
        <p:spPr>
          <a:xfrm>
            <a:off x="423325" y="3327550"/>
            <a:ext cx="5999700" cy="1815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2" name="Google Shape;1012;p53"/>
          <p:cNvSpPr/>
          <p:nvPr/>
        </p:nvSpPr>
        <p:spPr>
          <a:xfrm>
            <a:off x="423325" y="3069325"/>
            <a:ext cx="2275500" cy="258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3" name="Google Shape;1013;p53"/>
          <p:cNvSpPr/>
          <p:nvPr/>
        </p:nvSpPr>
        <p:spPr>
          <a:xfrm>
            <a:off x="6919425" y="1413325"/>
            <a:ext cx="1677000" cy="9048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A/P</a:t>
            </a:r>
            <a:r>
              <a:rPr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54B4D3"/>
                </a:solidFill>
                <a:latin typeface="Open Sans"/>
                <a:ea typeface="Open Sans"/>
                <a:cs typeface="Open Sans"/>
                <a:sym typeface="Open Sans"/>
              </a:rPr>
              <a:t>(Day 19)</a:t>
            </a:r>
            <a:endParaRPr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3.6 cm loculated collection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anterior to bladder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014" name="Google Shape;1014;p53"/>
          <p:cNvGraphicFramePr/>
          <p:nvPr/>
        </p:nvGraphicFramePr>
        <p:xfrm>
          <a:off x="6694300" y="2676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802025"/>
                <a:gridCol w="577750"/>
                <a:gridCol w="747475"/>
              </a:tblGrid>
              <a:tr h="150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From OR #3</a:t>
                      </a:r>
                      <a:endParaRPr b="1"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E faecalis</a:t>
                      </a:r>
                      <a:endParaRPr b="1"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Synergy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Strep anginosus</a:t>
                      </a:r>
                      <a:endParaRPr b="1"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501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Mixed anaerobes</a:t>
                      </a:r>
                      <a:endParaRPr b="1"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1015" name="Google Shape;1015;p53"/>
          <p:cNvSpPr/>
          <p:nvPr/>
        </p:nvSpPr>
        <p:spPr>
          <a:xfrm>
            <a:off x="6555175" y="2571750"/>
            <a:ext cx="2346900" cy="2390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4"/>
          <p:cNvSpPr txBox="1"/>
          <p:nvPr>
            <p:ph type="title"/>
          </p:nvPr>
        </p:nvSpPr>
        <p:spPr>
          <a:xfrm>
            <a:off x="729450" y="632850"/>
            <a:ext cx="535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After sign off</a:t>
            </a:r>
            <a:endParaRPr/>
          </a:p>
        </p:txBody>
      </p:sp>
      <p:sp>
        <p:nvSpPr>
          <p:cNvPr id="1021" name="Google Shape;1021;p54"/>
          <p:cNvSpPr/>
          <p:nvPr/>
        </p:nvSpPr>
        <p:spPr>
          <a:xfrm>
            <a:off x="5668222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2" name="Google Shape;1022;p54"/>
          <p:cNvSpPr/>
          <p:nvPr/>
        </p:nvSpPr>
        <p:spPr>
          <a:xfrm>
            <a:off x="5668197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3" name="Google Shape;1023;p54"/>
          <p:cNvSpPr/>
          <p:nvPr/>
        </p:nvSpPr>
        <p:spPr>
          <a:xfrm>
            <a:off x="5668047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4" name="Google Shape;1024;p54"/>
          <p:cNvSpPr/>
          <p:nvPr/>
        </p:nvSpPr>
        <p:spPr>
          <a:xfrm>
            <a:off x="5630797" y="4600325"/>
            <a:ext cx="351600" cy="1371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025" name="Google Shape;1025;p54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6" name="Google Shape;1026;p54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7" name="Google Shape;1027;p54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8" name="Google Shape;1028;p54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9" name="Google Shape;1029;p54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0" name="Google Shape;1030;p54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1" name="Google Shape;1031;p54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2" name="Google Shape;1032;p54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3" name="Google Shape;1033;p54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4" name="Google Shape;1034;p54"/>
          <p:cNvCxnSpPr/>
          <p:nvPr/>
        </p:nvCxnSpPr>
        <p:spPr>
          <a:xfrm>
            <a:off x="56649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5" name="Google Shape;1035;p54"/>
          <p:cNvSpPr txBox="1"/>
          <p:nvPr/>
        </p:nvSpPr>
        <p:spPr>
          <a:xfrm>
            <a:off x="54891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36" name="Google Shape;1036;p54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37" name="Google Shape;1037;p54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38" name="Google Shape;1038;p54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39" name="Google Shape;1039;p54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40" name="Google Shape;1040;p54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41" name="Google Shape;1041;p54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42" name="Google Shape;1042;p54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43" name="Google Shape;1043;p54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44" name="Google Shape;1044;p54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45" name="Google Shape;1045;p54"/>
          <p:cNvSpPr/>
          <p:nvPr/>
        </p:nvSpPr>
        <p:spPr>
          <a:xfrm>
            <a:off x="4024150" y="4324025"/>
            <a:ext cx="16440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46" name="Google Shape;1046;p54"/>
          <p:cNvSpPr/>
          <p:nvPr/>
        </p:nvSpPr>
        <p:spPr>
          <a:xfrm>
            <a:off x="402415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47" name="Google Shape;1047;p54"/>
          <p:cNvSpPr/>
          <p:nvPr/>
        </p:nvSpPr>
        <p:spPr>
          <a:xfrm>
            <a:off x="4296375" y="4185875"/>
            <a:ext cx="13737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48" name="Google Shape;1048;p54"/>
          <p:cNvSpPr/>
          <p:nvPr/>
        </p:nvSpPr>
        <p:spPr>
          <a:xfrm>
            <a:off x="3748125" y="4462175"/>
            <a:ext cx="19218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49" name="Google Shape;1049;p54"/>
          <p:cNvSpPr/>
          <p:nvPr/>
        </p:nvSpPr>
        <p:spPr>
          <a:xfrm>
            <a:off x="4296375" y="4600325"/>
            <a:ext cx="1373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50" name="Google Shape;1050;p54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51" name="Google Shape;1051;p54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2" name="Google Shape;1052;p54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3" name="Google Shape;1053;p54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4" name="Google Shape;1054;p54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5" name="Google Shape;1055;p54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6" name="Google Shape;1056;p54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7" name="Google Shape;1057;p54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8" name="Google Shape;1058;p54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59" name="Google Shape;1059;p54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60" name="Google Shape;1060;p54"/>
          <p:cNvSpPr/>
          <p:nvPr/>
        </p:nvSpPr>
        <p:spPr>
          <a:xfrm>
            <a:off x="5670050" y="43240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61" name="Google Shape;1061;p54"/>
          <p:cNvSpPr txBox="1"/>
          <p:nvPr/>
        </p:nvSpPr>
        <p:spPr>
          <a:xfrm>
            <a:off x="5164700" y="3568100"/>
            <a:ext cx="1000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Bladder abscess? on CT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62" name="Google Shape;1062;p54"/>
          <p:cNvSpPr/>
          <p:nvPr/>
        </p:nvSpPr>
        <p:spPr>
          <a:xfrm>
            <a:off x="1449525" y="1413325"/>
            <a:ext cx="4391100" cy="16560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Sign off recommendations</a:t>
            </a:r>
            <a:endParaRPr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Stop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micafungin</a:t>
            </a:r>
            <a:endParaRPr b="1" sz="1200">
              <a:solidFill>
                <a:srgbClr val="89611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Continue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cefepime + Flagyl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+ Zyvox</a:t>
            </a:r>
            <a:endParaRPr b="1" sz="12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At </a:t>
            </a:r>
            <a:r>
              <a:rPr b="1" lang="en" sz="1200">
                <a:solidFill>
                  <a:srgbClr val="3B71CA"/>
                </a:solidFill>
                <a:latin typeface="Open Sans"/>
                <a:ea typeface="Open Sans"/>
                <a:cs typeface="Open Sans"/>
                <a:sym typeface="Open Sans"/>
              </a:rPr>
              <a:t>least 14 days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from last OR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Call back if no source control (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did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not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ask them to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call IR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Continue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PO vanc taper for 10 days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after finishing systemic antibiotics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3" name="Google Shape;1063;p54"/>
          <p:cNvSpPr/>
          <p:nvPr/>
        </p:nvSpPr>
        <p:spPr>
          <a:xfrm>
            <a:off x="6919425" y="1413325"/>
            <a:ext cx="1677000" cy="9048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A/P</a:t>
            </a:r>
            <a:r>
              <a:rPr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54B4D3"/>
                </a:solidFill>
                <a:latin typeface="Open Sans"/>
                <a:ea typeface="Open Sans"/>
                <a:cs typeface="Open Sans"/>
                <a:sym typeface="Open Sans"/>
              </a:rPr>
              <a:t>(Day 19)</a:t>
            </a:r>
            <a:endParaRPr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3.6 cm loculated collection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anterior to bladder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4" name="Google Shape;1064;p54"/>
          <p:cNvSpPr/>
          <p:nvPr/>
        </p:nvSpPr>
        <p:spPr>
          <a:xfrm>
            <a:off x="423325" y="3327550"/>
            <a:ext cx="5999700" cy="18159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5" name="Google Shape;1065;p54"/>
          <p:cNvSpPr/>
          <p:nvPr/>
        </p:nvSpPr>
        <p:spPr>
          <a:xfrm>
            <a:off x="423325" y="3069325"/>
            <a:ext cx="2275500" cy="258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066" name="Google Shape;1066;p54"/>
          <p:cNvGraphicFramePr/>
          <p:nvPr/>
        </p:nvGraphicFramePr>
        <p:xfrm>
          <a:off x="6694300" y="2676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802025"/>
                <a:gridCol w="577750"/>
                <a:gridCol w="747475"/>
              </a:tblGrid>
              <a:tr h="150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From OR #3</a:t>
                      </a:r>
                      <a:endParaRPr b="1"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E faecalis</a:t>
                      </a:r>
                      <a:endParaRPr b="1"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Synergy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0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0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501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Strep anginosus</a:t>
                      </a:r>
                      <a:endParaRPr b="1"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1501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Mixed anaerobes</a:t>
                      </a:r>
                      <a:endParaRPr b="1"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0" marB="0" marR="0" marL="54850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  <p:sp>
        <p:nvSpPr>
          <p:cNvPr id="1067" name="Google Shape;1067;p54"/>
          <p:cNvSpPr/>
          <p:nvPr/>
        </p:nvSpPr>
        <p:spPr>
          <a:xfrm>
            <a:off x="6555175" y="2571750"/>
            <a:ext cx="2346900" cy="2390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8" name="Google Shape;1068;p54"/>
          <p:cNvSpPr/>
          <p:nvPr/>
        </p:nvSpPr>
        <p:spPr>
          <a:xfrm>
            <a:off x="5003275" y="1521150"/>
            <a:ext cx="1644000" cy="697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Do you agree with this plan?</a:t>
            </a:r>
            <a:endParaRPr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55" title="Chart"/>
          <p:cNvPicPr preferRelativeResize="0"/>
          <p:nvPr/>
        </p:nvPicPr>
        <p:blipFill rotWithShape="1">
          <a:blip r:embed="rId3">
            <a:alphaModFix/>
          </a:blip>
          <a:srcRect b="0" l="0" r="23088" t="0"/>
          <a:stretch/>
        </p:blipFill>
        <p:spPr>
          <a:xfrm>
            <a:off x="2693150" y="1154600"/>
            <a:ext cx="470705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55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After sign off</a:t>
            </a:r>
            <a:endParaRPr/>
          </a:p>
        </p:txBody>
      </p:sp>
      <p:sp>
        <p:nvSpPr>
          <p:cNvPr id="1075" name="Google Shape;1075;p55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76" name="Google Shape;1076;p55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7" name="Google Shape;1077;p55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8" name="Google Shape;1078;p55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9" name="Google Shape;1079;p55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0" name="Google Shape;1080;p55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1" name="Google Shape;1081;p55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2" name="Google Shape;1082;p55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3" name="Google Shape;1083;p55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4" name="Google Shape;1084;p55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5" name="Google Shape;1085;p55"/>
          <p:cNvCxnSpPr/>
          <p:nvPr/>
        </p:nvCxnSpPr>
        <p:spPr>
          <a:xfrm>
            <a:off x="56649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6" name="Google Shape;1086;p55"/>
          <p:cNvCxnSpPr/>
          <p:nvPr/>
        </p:nvCxnSpPr>
        <p:spPr>
          <a:xfrm>
            <a:off x="73206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7" name="Google Shape;1087;p55"/>
          <p:cNvSpPr txBox="1"/>
          <p:nvPr/>
        </p:nvSpPr>
        <p:spPr>
          <a:xfrm>
            <a:off x="71448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88" name="Google Shape;1088;p55"/>
          <p:cNvSpPr txBox="1"/>
          <p:nvPr/>
        </p:nvSpPr>
        <p:spPr>
          <a:xfrm>
            <a:off x="54891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89" name="Google Shape;1089;p55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0" name="Google Shape;1090;p55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1" name="Google Shape;1091;p55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2" name="Google Shape;1092;p55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3" name="Google Shape;1093;p55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4" name="Google Shape;1094;p55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5" name="Google Shape;1095;p55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6" name="Google Shape;1096;p55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7" name="Google Shape;1097;p55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8" name="Google Shape;1098;p55"/>
          <p:cNvSpPr/>
          <p:nvPr/>
        </p:nvSpPr>
        <p:spPr>
          <a:xfrm>
            <a:off x="4024150" y="4324025"/>
            <a:ext cx="16440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99" name="Google Shape;1099;p55"/>
          <p:cNvSpPr/>
          <p:nvPr/>
        </p:nvSpPr>
        <p:spPr>
          <a:xfrm>
            <a:off x="4024150" y="4047725"/>
            <a:ext cx="32967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00" name="Google Shape;1100;p55"/>
          <p:cNvSpPr/>
          <p:nvPr/>
        </p:nvSpPr>
        <p:spPr>
          <a:xfrm>
            <a:off x="4296375" y="4185875"/>
            <a:ext cx="30390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01" name="Google Shape;1101;p55"/>
          <p:cNvSpPr/>
          <p:nvPr/>
        </p:nvSpPr>
        <p:spPr>
          <a:xfrm>
            <a:off x="3748125" y="4462175"/>
            <a:ext cx="36228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</a:t>
            </a: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02" name="Google Shape;1102;p55"/>
          <p:cNvSpPr/>
          <p:nvPr/>
        </p:nvSpPr>
        <p:spPr>
          <a:xfrm>
            <a:off x="4296375" y="4600325"/>
            <a:ext cx="30243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03" name="Google Shape;1103;p55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04" name="Google Shape;1104;p55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05" name="Google Shape;1105;p55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06" name="Google Shape;1106;p55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07" name="Google Shape;1107;p55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08" name="Google Shape;1108;p55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09" name="Google Shape;1109;p55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10" name="Google Shape;1110;p55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11" name="Google Shape;1111;p55"/>
          <p:cNvSpPr txBox="1"/>
          <p:nvPr/>
        </p:nvSpPr>
        <p:spPr>
          <a:xfrm>
            <a:off x="5164700" y="3568100"/>
            <a:ext cx="1000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Bladder abscess? on CT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12" name="Google Shape;1112;p55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13" name="Google Shape;1113;p55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14" name="Google Shape;1114;p55"/>
          <p:cNvSpPr/>
          <p:nvPr/>
        </p:nvSpPr>
        <p:spPr>
          <a:xfrm>
            <a:off x="7307650" y="46003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25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15" name="Google Shape;1115;p55"/>
          <p:cNvSpPr/>
          <p:nvPr/>
        </p:nvSpPr>
        <p:spPr>
          <a:xfrm>
            <a:off x="5670050" y="43240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16" name="Google Shape;1116;p55"/>
          <p:cNvSpPr/>
          <p:nvPr/>
        </p:nvSpPr>
        <p:spPr>
          <a:xfrm>
            <a:off x="6745850" y="1266324"/>
            <a:ext cx="1149600" cy="4464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Sign off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17" name="Google Shape;1117;p55"/>
          <p:cNvCxnSpPr>
            <a:stCxn id="1116" idx="1"/>
          </p:cNvCxnSpPr>
          <p:nvPr/>
        </p:nvCxnSpPr>
        <p:spPr>
          <a:xfrm flipH="1">
            <a:off x="5881250" y="1489524"/>
            <a:ext cx="864600" cy="249300"/>
          </a:xfrm>
          <a:prstGeom prst="bentConnector3">
            <a:avLst>
              <a:gd fmla="val 99994" name="adj1"/>
            </a:avLst>
          </a:prstGeom>
          <a:noFill/>
          <a:ln cap="flat" cmpd="sng" w="28575">
            <a:solidFill>
              <a:srgbClr val="0C622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8" name="Google Shape;1118;p55"/>
          <p:cNvSpPr/>
          <p:nvPr/>
        </p:nvSpPr>
        <p:spPr>
          <a:xfrm>
            <a:off x="423325" y="3231975"/>
            <a:ext cx="2500800" cy="1910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9" name="Google Shape;1119;p55"/>
          <p:cNvSpPr/>
          <p:nvPr/>
        </p:nvSpPr>
        <p:spPr>
          <a:xfrm>
            <a:off x="7320822" y="4047725"/>
            <a:ext cx="314100" cy="137100"/>
          </a:xfrm>
          <a:prstGeom prst="rect">
            <a:avLst/>
          </a:prstGeom>
          <a:gradFill>
            <a:gsLst>
              <a:gs pos="0">
                <a:srgbClr val="3B71CA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20" name="Google Shape;1120;p55"/>
          <p:cNvSpPr/>
          <p:nvPr/>
        </p:nvSpPr>
        <p:spPr>
          <a:xfrm>
            <a:off x="7320797" y="4185875"/>
            <a:ext cx="314100" cy="1371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21" name="Google Shape;1121;p55"/>
          <p:cNvSpPr/>
          <p:nvPr/>
        </p:nvSpPr>
        <p:spPr>
          <a:xfrm>
            <a:off x="7320647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5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150" y="1154600"/>
            <a:ext cx="6119976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56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After sign off</a:t>
            </a:r>
            <a:endParaRPr/>
          </a:p>
        </p:txBody>
      </p:sp>
      <p:sp>
        <p:nvSpPr>
          <p:cNvPr id="1128" name="Google Shape;1128;p56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29" name="Google Shape;1129;p56"/>
          <p:cNvCxnSpPr/>
          <p:nvPr/>
        </p:nvCxnSpPr>
        <p:spPr>
          <a:xfrm>
            <a:off x="7314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0" name="Google Shape;1130;p56"/>
          <p:cNvCxnSpPr/>
          <p:nvPr/>
        </p:nvCxnSpPr>
        <p:spPr>
          <a:xfrm>
            <a:off x="10055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1" name="Google Shape;1131;p56"/>
          <p:cNvCxnSpPr/>
          <p:nvPr/>
        </p:nvCxnSpPr>
        <p:spPr>
          <a:xfrm>
            <a:off x="21013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2" name="Google Shape;1132;p56"/>
          <p:cNvCxnSpPr/>
          <p:nvPr/>
        </p:nvCxnSpPr>
        <p:spPr>
          <a:xfrm>
            <a:off x="26523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3" name="Google Shape;1133;p56"/>
          <p:cNvCxnSpPr/>
          <p:nvPr/>
        </p:nvCxnSpPr>
        <p:spPr>
          <a:xfrm>
            <a:off x="3748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4" name="Google Shape;1134;p56"/>
          <p:cNvCxnSpPr/>
          <p:nvPr/>
        </p:nvCxnSpPr>
        <p:spPr>
          <a:xfrm>
            <a:off x="40222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5" name="Google Shape;1135;p56"/>
          <p:cNvCxnSpPr/>
          <p:nvPr/>
        </p:nvCxnSpPr>
        <p:spPr>
          <a:xfrm>
            <a:off x="429637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6" name="Google Shape;1136;p56"/>
          <p:cNvCxnSpPr/>
          <p:nvPr/>
        </p:nvCxnSpPr>
        <p:spPr>
          <a:xfrm>
            <a:off x="45720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7" name="Google Shape;1137;p56"/>
          <p:cNvCxnSpPr/>
          <p:nvPr/>
        </p:nvCxnSpPr>
        <p:spPr>
          <a:xfrm>
            <a:off x="4846125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8" name="Google Shape;1138;p56"/>
          <p:cNvCxnSpPr/>
          <p:nvPr/>
        </p:nvCxnSpPr>
        <p:spPr>
          <a:xfrm>
            <a:off x="56649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9" name="Google Shape;1139;p56"/>
          <p:cNvCxnSpPr/>
          <p:nvPr/>
        </p:nvCxnSpPr>
        <p:spPr>
          <a:xfrm>
            <a:off x="732065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0" name="Google Shape;1140;p56"/>
          <p:cNvCxnSpPr/>
          <p:nvPr/>
        </p:nvCxnSpPr>
        <p:spPr>
          <a:xfrm>
            <a:off x="8686800" y="3959426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1" name="Google Shape;1141;p56"/>
          <p:cNvSpPr txBox="1"/>
          <p:nvPr/>
        </p:nvSpPr>
        <p:spPr>
          <a:xfrm>
            <a:off x="851100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30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2" name="Google Shape;1142;p56"/>
          <p:cNvSpPr txBox="1"/>
          <p:nvPr/>
        </p:nvSpPr>
        <p:spPr>
          <a:xfrm>
            <a:off x="71448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3" name="Google Shape;1143;p56"/>
          <p:cNvSpPr txBox="1"/>
          <p:nvPr/>
        </p:nvSpPr>
        <p:spPr>
          <a:xfrm>
            <a:off x="54891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4" name="Google Shape;1144;p56"/>
          <p:cNvSpPr txBox="1"/>
          <p:nvPr/>
        </p:nvSpPr>
        <p:spPr>
          <a:xfrm>
            <a:off x="47090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5" name="Google Shape;1145;p56"/>
          <p:cNvSpPr txBox="1"/>
          <p:nvPr/>
        </p:nvSpPr>
        <p:spPr>
          <a:xfrm>
            <a:off x="44349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6" name="Google Shape;1146;p56"/>
          <p:cNvSpPr txBox="1"/>
          <p:nvPr/>
        </p:nvSpPr>
        <p:spPr>
          <a:xfrm>
            <a:off x="415927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7" name="Google Shape;1147;p56"/>
          <p:cNvSpPr txBox="1"/>
          <p:nvPr/>
        </p:nvSpPr>
        <p:spPr>
          <a:xfrm>
            <a:off x="38851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8" name="Google Shape;1148;p56"/>
          <p:cNvSpPr txBox="1"/>
          <p:nvPr/>
        </p:nvSpPr>
        <p:spPr>
          <a:xfrm>
            <a:off x="251385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8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9" name="Google Shape;1149;p56"/>
          <p:cNvSpPr txBox="1"/>
          <p:nvPr/>
        </p:nvSpPr>
        <p:spPr>
          <a:xfrm>
            <a:off x="868425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50" name="Google Shape;1150;p56"/>
          <p:cNvSpPr txBox="1"/>
          <p:nvPr/>
        </p:nvSpPr>
        <p:spPr>
          <a:xfrm>
            <a:off x="5928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51" name="Google Shape;1151;p56"/>
          <p:cNvSpPr txBox="1"/>
          <p:nvPr/>
        </p:nvSpPr>
        <p:spPr>
          <a:xfrm>
            <a:off x="1964200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52" name="Google Shape;1152;p56"/>
          <p:cNvSpPr txBox="1"/>
          <p:nvPr/>
        </p:nvSpPr>
        <p:spPr>
          <a:xfrm>
            <a:off x="3611438" y="485878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53" name="Google Shape;1153;p56"/>
          <p:cNvSpPr/>
          <p:nvPr/>
        </p:nvSpPr>
        <p:spPr>
          <a:xfrm>
            <a:off x="4024150" y="4324025"/>
            <a:ext cx="16440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54" name="Google Shape;1154;p56"/>
          <p:cNvSpPr/>
          <p:nvPr/>
        </p:nvSpPr>
        <p:spPr>
          <a:xfrm>
            <a:off x="4024150" y="4047725"/>
            <a:ext cx="46626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55" name="Google Shape;1155;p56"/>
          <p:cNvSpPr/>
          <p:nvPr/>
        </p:nvSpPr>
        <p:spPr>
          <a:xfrm>
            <a:off x="4296375" y="4185875"/>
            <a:ext cx="43905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56" name="Google Shape;1156;p56"/>
          <p:cNvSpPr/>
          <p:nvPr/>
        </p:nvSpPr>
        <p:spPr>
          <a:xfrm>
            <a:off x="3748125" y="4462175"/>
            <a:ext cx="49386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57" name="Google Shape;1157;p56"/>
          <p:cNvSpPr/>
          <p:nvPr/>
        </p:nvSpPr>
        <p:spPr>
          <a:xfrm>
            <a:off x="4296375" y="4600325"/>
            <a:ext cx="30243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58" name="Google Shape;1158;p56"/>
          <p:cNvSpPr/>
          <p:nvPr/>
        </p:nvSpPr>
        <p:spPr>
          <a:xfrm>
            <a:off x="457200" y="4047725"/>
            <a:ext cx="16440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59" name="Google Shape;1159;p56"/>
          <p:cNvSpPr txBox="1"/>
          <p:nvPr/>
        </p:nvSpPr>
        <p:spPr>
          <a:xfrm rot="-2700000">
            <a:off x="554451" y="3386493"/>
            <a:ext cx="1137028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0" name="Google Shape;1160;p56"/>
          <p:cNvSpPr txBox="1"/>
          <p:nvPr/>
        </p:nvSpPr>
        <p:spPr>
          <a:xfrm rot="-2700000">
            <a:off x="867895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1" name="Google Shape;1161;p56"/>
          <p:cNvSpPr txBox="1"/>
          <p:nvPr/>
        </p:nvSpPr>
        <p:spPr>
          <a:xfrm>
            <a:off x="1763200" y="36082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WBC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2" name="Google Shape;1162;p56"/>
          <p:cNvSpPr txBox="1"/>
          <p:nvPr/>
        </p:nvSpPr>
        <p:spPr>
          <a:xfrm rot="-2700000">
            <a:off x="359912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3" name="Google Shape;1163;p56"/>
          <p:cNvSpPr txBox="1"/>
          <p:nvPr/>
        </p:nvSpPr>
        <p:spPr>
          <a:xfrm rot="-2700000">
            <a:off x="3893770" y="3544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4" name="Google Shape;1164;p56"/>
          <p:cNvSpPr txBox="1"/>
          <p:nvPr/>
        </p:nvSpPr>
        <p:spPr>
          <a:xfrm rot="-2700000">
            <a:off x="4160645" y="3555601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5" name="Google Shape;1165;p56"/>
          <p:cNvSpPr txBox="1"/>
          <p:nvPr/>
        </p:nvSpPr>
        <p:spPr>
          <a:xfrm rot="-2700000">
            <a:off x="4430195" y="3576176"/>
            <a:ext cx="786161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6" name="Google Shape;1166;p56"/>
          <p:cNvSpPr txBox="1"/>
          <p:nvPr/>
        </p:nvSpPr>
        <p:spPr>
          <a:xfrm>
            <a:off x="5164700" y="3568100"/>
            <a:ext cx="10005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Bladder abscess? on CT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7" name="Google Shape;1167;p56"/>
          <p:cNvSpPr txBox="1"/>
          <p:nvPr/>
        </p:nvSpPr>
        <p:spPr>
          <a:xfrm>
            <a:off x="2310575" y="3608125"/>
            <a:ext cx="676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Diarrhea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8" name="Google Shape;1168;p56"/>
          <p:cNvSpPr txBox="1"/>
          <p:nvPr/>
        </p:nvSpPr>
        <p:spPr>
          <a:xfrm rot="-2700000">
            <a:off x="4678596" y="3537149"/>
            <a:ext cx="946109" cy="20025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69" name="Google Shape;1169;p56"/>
          <p:cNvSpPr/>
          <p:nvPr/>
        </p:nvSpPr>
        <p:spPr>
          <a:xfrm>
            <a:off x="7307650" y="46003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25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70" name="Google Shape;1170;p56"/>
          <p:cNvSpPr/>
          <p:nvPr/>
        </p:nvSpPr>
        <p:spPr>
          <a:xfrm>
            <a:off x="5670050" y="4324025"/>
            <a:ext cx="7371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71" name="Google Shape;1171;p56"/>
          <p:cNvSpPr/>
          <p:nvPr/>
        </p:nvSpPr>
        <p:spPr>
          <a:xfrm>
            <a:off x="8683880" y="4462175"/>
            <a:ext cx="314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72" name="Google Shape;1172;p56"/>
          <p:cNvSpPr/>
          <p:nvPr/>
        </p:nvSpPr>
        <p:spPr>
          <a:xfrm>
            <a:off x="6745850" y="1266324"/>
            <a:ext cx="1149600" cy="4464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Sign off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173" name="Google Shape;1173;p56"/>
          <p:cNvCxnSpPr>
            <a:stCxn id="1172" idx="1"/>
          </p:cNvCxnSpPr>
          <p:nvPr/>
        </p:nvCxnSpPr>
        <p:spPr>
          <a:xfrm flipH="1">
            <a:off x="5881250" y="1489524"/>
            <a:ext cx="864600" cy="249300"/>
          </a:xfrm>
          <a:prstGeom prst="bentConnector3">
            <a:avLst>
              <a:gd fmla="val 99994" name="adj1"/>
            </a:avLst>
          </a:prstGeom>
          <a:noFill/>
          <a:ln cap="flat" cmpd="sng" w="28575">
            <a:solidFill>
              <a:srgbClr val="0C622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4" name="Google Shape;1174;p56"/>
          <p:cNvSpPr/>
          <p:nvPr/>
        </p:nvSpPr>
        <p:spPr>
          <a:xfrm>
            <a:off x="423325" y="3231975"/>
            <a:ext cx="2500800" cy="1910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7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</a:t>
            </a:r>
            <a:r>
              <a:rPr lang="en"/>
              <a:t>After antibiotics finished</a:t>
            </a:r>
            <a:endParaRPr/>
          </a:p>
        </p:txBody>
      </p:sp>
      <p:sp>
        <p:nvSpPr>
          <p:cNvPr id="1180" name="Google Shape;1180;p57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81" name="Google Shape;1181;p57"/>
          <p:cNvCxnSpPr/>
          <p:nvPr/>
        </p:nvCxnSpPr>
        <p:spPr>
          <a:xfrm>
            <a:off x="670968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2" name="Google Shape;1182;p57"/>
          <p:cNvCxnSpPr/>
          <p:nvPr/>
        </p:nvCxnSpPr>
        <p:spPr>
          <a:xfrm>
            <a:off x="884677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3" name="Google Shape;1183;p57"/>
          <p:cNvCxnSpPr/>
          <p:nvPr/>
        </p:nvCxnSpPr>
        <p:spPr>
          <a:xfrm>
            <a:off x="302282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4" name="Google Shape;1184;p57"/>
          <p:cNvCxnSpPr/>
          <p:nvPr/>
        </p:nvCxnSpPr>
        <p:spPr>
          <a:xfrm>
            <a:off x="323653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5" name="Google Shape;1185;p57"/>
          <p:cNvCxnSpPr/>
          <p:nvPr/>
        </p:nvCxnSpPr>
        <p:spPr>
          <a:xfrm>
            <a:off x="3450242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6" name="Google Shape;1186;p57"/>
          <p:cNvCxnSpPr/>
          <p:nvPr/>
        </p:nvCxnSpPr>
        <p:spPr>
          <a:xfrm>
            <a:off x="3665121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7" name="Google Shape;1187;p57"/>
          <p:cNvCxnSpPr/>
          <p:nvPr/>
        </p:nvCxnSpPr>
        <p:spPr>
          <a:xfrm>
            <a:off x="3878830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8" name="Google Shape;1188;p57"/>
          <p:cNvCxnSpPr/>
          <p:nvPr/>
        </p:nvCxnSpPr>
        <p:spPr>
          <a:xfrm>
            <a:off x="4517191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9" name="Google Shape;1189;p57"/>
          <p:cNvCxnSpPr/>
          <p:nvPr/>
        </p:nvCxnSpPr>
        <p:spPr>
          <a:xfrm>
            <a:off x="580798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90" name="Google Shape;1190;p57"/>
          <p:cNvCxnSpPr/>
          <p:nvPr/>
        </p:nvCxnSpPr>
        <p:spPr>
          <a:xfrm>
            <a:off x="6873042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1" name="Google Shape;1191;p57"/>
          <p:cNvSpPr txBox="1"/>
          <p:nvPr/>
        </p:nvSpPr>
        <p:spPr>
          <a:xfrm>
            <a:off x="66972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30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92" name="Google Shape;1192;p57"/>
          <p:cNvSpPr txBox="1"/>
          <p:nvPr/>
        </p:nvSpPr>
        <p:spPr>
          <a:xfrm>
            <a:off x="5670929" y="485877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93" name="Google Shape;1193;p57"/>
          <p:cNvSpPr txBox="1"/>
          <p:nvPr/>
        </p:nvSpPr>
        <p:spPr>
          <a:xfrm>
            <a:off x="4380136" y="485877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94" name="Google Shape;1194;p57"/>
          <p:cNvSpPr txBox="1"/>
          <p:nvPr/>
        </p:nvSpPr>
        <p:spPr>
          <a:xfrm>
            <a:off x="3756863" y="4858775"/>
            <a:ext cx="24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95" name="Google Shape;1195;p57"/>
          <p:cNvSpPr txBox="1"/>
          <p:nvPr/>
        </p:nvSpPr>
        <p:spPr>
          <a:xfrm>
            <a:off x="3103325" y="4858775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96" name="Google Shape;1196;p57"/>
          <p:cNvSpPr txBox="1"/>
          <p:nvPr/>
        </p:nvSpPr>
        <p:spPr>
          <a:xfrm>
            <a:off x="777793" y="4858777"/>
            <a:ext cx="21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97" name="Google Shape;1197;p57"/>
          <p:cNvSpPr txBox="1"/>
          <p:nvPr/>
        </p:nvSpPr>
        <p:spPr>
          <a:xfrm>
            <a:off x="562915" y="4858777"/>
            <a:ext cx="21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98" name="Google Shape;1198;p57"/>
          <p:cNvSpPr/>
          <p:nvPr/>
        </p:nvSpPr>
        <p:spPr>
          <a:xfrm>
            <a:off x="3238014" y="4324020"/>
            <a:ext cx="12816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99" name="Google Shape;1199;p57"/>
          <p:cNvSpPr/>
          <p:nvPr/>
        </p:nvSpPr>
        <p:spPr>
          <a:xfrm>
            <a:off x="3238014" y="4047722"/>
            <a:ext cx="36351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00" name="Google Shape;1200;p57"/>
          <p:cNvSpPr/>
          <p:nvPr/>
        </p:nvSpPr>
        <p:spPr>
          <a:xfrm>
            <a:off x="3450242" y="4185871"/>
            <a:ext cx="34230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01" name="Google Shape;1201;p57"/>
          <p:cNvSpPr/>
          <p:nvPr/>
        </p:nvSpPr>
        <p:spPr>
          <a:xfrm>
            <a:off x="3022825" y="4462175"/>
            <a:ext cx="47601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02" name="Google Shape;1202;p57"/>
          <p:cNvSpPr/>
          <p:nvPr/>
        </p:nvSpPr>
        <p:spPr>
          <a:xfrm>
            <a:off x="3450242" y="4600317"/>
            <a:ext cx="2357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03" name="Google Shape;1203;p57"/>
          <p:cNvSpPr/>
          <p:nvPr/>
        </p:nvSpPr>
        <p:spPr>
          <a:xfrm>
            <a:off x="457200" y="4047722"/>
            <a:ext cx="12816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04" name="Google Shape;1204;p57"/>
          <p:cNvSpPr txBox="1"/>
          <p:nvPr/>
        </p:nvSpPr>
        <p:spPr>
          <a:xfrm rot="-3123863">
            <a:off x="466488" y="3396842"/>
            <a:ext cx="1019396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05" name="Google Shape;1205;p57"/>
          <p:cNvSpPr txBox="1"/>
          <p:nvPr/>
        </p:nvSpPr>
        <p:spPr>
          <a:xfrm rot="-3123500">
            <a:off x="684309" y="3458074"/>
            <a:ext cx="949486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06" name="Google Shape;1206;p57"/>
          <p:cNvSpPr txBox="1"/>
          <p:nvPr/>
        </p:nvSpPr>
        <p:spPr>
          <a:xfrm rot="-3123138">
            <a:off x="2860696" y="3554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07" name="Google Shape;1207;p57"/>
          <p:cNvSpPr txBox="1"/>
          <p:nvPr/>
        </p:nvSpPr>
        <p:spPr>
          <a:xfrm rot="-3123138">
            <a:off x="3090407" y="3554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08" name="Google Shape;1208;p57"/>
          <p:cNvSpPr txBox="1"/>
          <p:nvPr/>
        </p:nvSpPr>
        <p:spPr>
          <a:xfrm rot="-3123138">
            <a:off x="3298464" y="3565950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09" name="Google Shape;1209;p57"/>
          <p:cNvSpPr txBox="1"/>
          <p:nvPr/>
        </p:nvSpPr>
        <p:spPr>
          <a:xfrm rot="-3123138">
            <a:off x="3508607" y="3586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10" name="Google Shape;1210;p57"/>
          <p:cNvSpPr txBox="1"/>
          <p:nvPr/>
        </p:nvSpPr>
        <p:spPr>
          <a:xfrm rot="-3123130">
            <a:off x="3692910" y="3547498"/>
            <a:ext cx="848370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b="1"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211" name="Google Shape;1211;p57"/>
          <p:cNvCxnSpPr/>
          <p:nvPr/>
        </p:nvCxnSpPr>
        <p:spPr>
          <a:xfrm>
            <a:off x="7772772" y="3980998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12" name="Google Shape;1212;p57"/>
          <p:cNvSpPr/>
          <p:nvPr/>
        </p:nvSpPr>
        <p:spPr>
          <a:xfrm>
            <a:off x="5797850" y="4600325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25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13" name="Google Shape;1213;p57"/>
          <p:cNvSpPr/>
          <p:nvPr/>
        </p:nvSpPr>
        <p:spPr>
          <a:xfrm>
            <a:off x="4521178" y="4324025"/>
            <a:ext cx="780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14" name="Google Shape;1214;p57"/>
          <p:cNvSpPr/>
          <p:nvPr/>
        </p:nvSpPr>
        <p:spPr>
          <a:xfrm>
            <a:off x="7757850" y="4462175"/>
            <a:ext cx="329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15" name="Google Shape;1215;p57"/>
          <p:cNvSpPr txBox="1"/>
          <p:nvPr/>
        </p:nvSpPr>
        <p:spPr>
          <a:xfrm>
            <a:off x="4127201" y="3568100"/>
            <a:ext cx="737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Bladder </a:t>
            </a: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abscess?</a:t>
            </a:r>
            <a:endParaRPr sz="11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16" name="Google Shape;1216;p57"/>
          <p:cNvSpPr txBox="1"/>
          <p:nvPr/>
        </p:nvSpPr>
        <p:spPr>
          <a:xfrm>
            <a:off x="7596980" y="4880362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17" name="Google Shape;1217;p57"/>
          <p:cNvSpPr txBox="1"/>
          <p:nvPr/>
        </p:nvSpPr>
        <p:spPr>
          <a:xfrm>
            <a:off x="7404226" y="3570950"/>
            <a:ext cx="737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</a:t>
            </a:r>
            <a:endParaRPr b="1" sz="1300">
              <a:solidFill>
                <a:srgbClr val="3B7E9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C/A/P</a:t>
            </a:r>
            <a:endParaRPr b="1" sz="1300">
              <a:solidFill>
                <a:srgbClr val="3B7E9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18" name="Google Shape;1218;p57"/>
          <p:cNvSpPr/>
          <p:nvPr/>
        </p:nvSpPr>
        <p:spPr>
          <a:xfrm>
            <a:off x="6872975" y="4065575"/>
            <a:ext cx="8709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Ended: 14 days from last OR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19" name="Google Shape;1219;p57"/>
          <p:cNvSpPr/>
          <p:nvPr/>
        </p:nvSpPr>
        <p:spPr>
          <a:xfrm>
            <a:off x="423325" y="3150500"/>
            <a:ext cx="1963800" cy="1992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0" name="Google Shape;1220;p57" title="Chart"/>
          <p:cNvPicPr preferRelativeResize="0"/>
          <p:nvPr/>
        </p:nvPicPr>
        <p:blipFill rotWithShape="1">
          <a:blip r:embed="rId3">
            <a:alphaModFix/>
          </a:blip>
          <a:srcRect b="13066" l="0" r="0" t="0"/>
          <a:stretch/>
        </p:blipFill>
        <p:spPr>
          <a:xfrm>
            <a:off x="2031725" y="1116836"/>
            <a:ext cx="6593650" cy="20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58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After antibiotics finished</a:t>
            </a:r>
            <a:endParaRPr/>
          </a:p>
        </p:txBody>
      </p:sp>
      <p:sp>
        <p:nvSpPr>
          <p:cNvPr id="1226" name="Google Shape;1226;p58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27" name="Google Shape;1227;p58"/>
          <p:cNvCxnSpPr/>
          <p:nvPr/>
        </p:nvCxnSpPr>
        <p:spPr>
          <a:xfrm>
            <a:off x="670968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8" name="Google Shape;1228;p58"/>
          <p:cNvCxnSpPr/>
          <p:nvPr/>
        </p:nvCxnSpPr>
        <p:spPr>
          <a:xfrm>
            <a:off x="884677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9" name="Google Shape;1229;p58"/>
          <p:cNvCxnSpPr/>
          <p:nvPr/>
        </p:nvCxnSpPr>
        <p:spPr>
          <a:xfrm>
            <a:off x="302282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0" name="Google Shape;1230;p58"/>
          <p:cNvCxnSpPr/>
          <p:nvPr/>
        </p:nvCxnSpPr>
        <p:spPr>
          <a:xfrm>
            <a:off x="323653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1" name="Google Shape;1231;p58"/>
          <p:cNvCxnSpPr/>
          <p:nvPr/>
        </p:nvCxnSpPr>
        <p:spPr>
          <a:xfrm>
            <a:off x="3450242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2" name="Google Shape;1232;p58"/>
          <p:cNvCxnSpPr/>
          <p:nvPr/>
        </p:nvCxnSpPr>
        <p:spPr>
          <a:xfrm>
            <a:off x="3665121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3" name="Google Shape;1233;p58"/>
          <p:cNvCxnSpPr/>
          <p:nvPr/>
        </p:nvCxnSpPr>
        <p:spPr>
          <a:xfrm>
            <a:off x="3878830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4" name="Google Shape;1234;p58"/>
          <p:cNvCxnSpPr/>
          <p:nvPr/>
        </p:nvCxnSpPr>
        <p:spPr>
          <a:xfrm>
            <a:off x="4517191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5" name="Google Shape;1235;p58"/>
          <p:cNvCxnSpPr/>
          <p:nvPr/>
        </p:nvCxnSpPr>
        <p:spPr>
          <a:xfrm>
            <a:off x="580798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6" name="Google Shape;1236;p58"/>
          <p:cNvCxnSpPr/>
          <p:nvPr/>
        </p:nvCxnSpPr>
        <p:spPr>
          <a:xfrm>
            <a:off x="6873042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7" name="Google Shape;1237;p58"/>
          <p:cNvSpPr txBox="1"/>
          <p:nvPr/>
        </p:nvSpPr>
        <p:spPr>
          <a:xfrm>
            <a:off x="66972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30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38" name="Google Shape;1238;p58"/>
          <p:cNvSpPr txBox="1"/>
          <p:nvPr/>
        </p:nvSpPr>
        <p:spPr>
          <a:xfrm>
            <a:off x="5670929" y="485877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39" name="Google Shape;1239;p58"/>
          <p:cNvSpPr txBox="1"/>
          <p:nvPr/>
        </p:nvSpPr>
        <p:spPr>
          <a:xfrm>
            <a:off x="4380136" y="485877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40" name="Google Shape;1240;p58"/>
          <p:cNvSpPr txBox="1"/>
          <p:nvPr/>
        </p:nvSpPr>
        <p:spPr>
          <a:xfrm>
            <a:off x="3756863" y="4858775"/>
            <a:ext cx="24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41" name="Google Shape;1241;p58"/>
          <p:cNvSpPr txBox="1"/>
          <p:nvPr/>
        </p:nvSpPr>
        <p:spPr>
          <a:xfrm>
            <a:off x="3103325" y="4858775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42" name="Google Shape;1242;p58"/>
          <p:cNvSpPr txBox="1"/>
          <p:nvPr/>
        </p:nvSpPr>
        <p:spPr>
          <a:xfrm>
            <a:off x="777793" y="4858777"/>
            <a:ext cx="21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43" name="Google Shape;1243;p58"/>
          <p:cNvSpPr txBox="1"/>
          <p:nvPr/>
        </p:nvSpPr>
        <p:spPr>
          <a:xfrm>
            <a:off x="562915" y="4858777"/>
            <a:ext cx="21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44" name="Google Shape;1244;p58"/>
          <p:cNvSpPr/>
          <p:nvPr/>
        </p:nvSpPr>
        <p:spPr>
          <a:xfrm>
            <a:off x="3238014" y="4324020"/>
            <a:ext cx="12816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45" name="Google Shape;1245;p58"/>
          <p:cNvSpPr/>
          <p:nvPr/>
        </p:nvSpPr>
        <p:spPr>
          <a:xfrm>
            <a:off x="3238014" y="4047722"/>
            <a:ext cx="36351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46" name="Google Shape;1246;p58"/>
          <p:cNvSpPr/>
          <p:nvPr/>
        </p:nvSpPr>
        <p:spPr>
          <a:xfrm>
            <a:off x="3450242" y="4185871"/>
            <a:ext cx="34230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47" name="Google Shape;1247;p58"/>
          <p:cNvSpPr/>
          <p:nvPr/>
        </p:nvSpPr>
        <p:spPr>
          <a:xfrm>
            <a:off x="3022825" y="4462175"/>
            <a:ext cx="47601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48" name="Google Shape;1248;p58"/>
          <p:cNvSpPr/>
          <p:nvPr/>
        </p:nvSpPr>
        <p:spPr>
          <a:xfrm>
            <a:off x="3450242" y="4600317"/>
            <a:ext cx="2357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49" name="Google Shape;1249;p58"/>
          <p:cNvSpPr/>
          <p:nvPr/>
        </p:nvSpPr>
        <p:spPr>
          <a:xfrm>
            <a:off x="457200" y="4047722"/>
            <a:ext cx="12816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50" name="Google Shape;1250;p58"/>
          <p:cNvSpPr txBox="1"/>
          <p:nvPr/>
        </p:nvSpPr>
        <p:spPr>
          <a:xfrm rot="-3123863">
            <a:off x="466488" y="3396842"/>
            <a:ext cx="1019396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51" name="Google Shape;1251;p58"/>
          <p:cNvSpPr txBox="1"/>
          <p:nvPr/>
        </p:nvSpPr>
        <p:spPr>
          <a:xfrm rot="-3123500">
            <a:off x="684309" y="3458074"/>
            <a:ext cx="949486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52" name="Google Shape;1252;p58"/>
          <p:cNvSpPr txBox="1"/>
          <p:nvPr/>
        </p:nvSpPr>
        <p:spPr>
          <a:xfrm rot="-3123138">
            <a:off x="2860696" y="3554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53" name="Google Shape;1253;p58"/>
          <p:cNvSpPr txBox="1"/>
          <p:nvPr/>
        </p:nvSpPr>
        <p:spPr>
          <a:xfrm rot="-3123138">
            <a:off x="3090407" y="3554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54" name="Google Shape;1254;p58"/>
          <p:cNvSpPr txBox="1"/>
          <p:nvPr/>
        </p:nvSpPr>
        <p:spPr>
          <a:xfrm rot="-3123138">
            <a:off x="3298464" y="3565950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55" name="Google Shape;1255;p58"/>
          <p:cNvSpPr txBox="1"/>
          <p:nvPr/>
        </p:nvSpPr>
        <p:spPr>
          <a:xfrm rot="-3123138">
            <a:off x="3508607" y="3586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56" name="Google Shape;1256;p58"/>
          <p:cNvSpPr txBox="1"/>
          <p:nvPr/>
        </p:nvSpPr>
        <p:spPr>
          <a:xfrm rot="-3123130">
            <a:off x="3692910" y="3547498"/>
            <a:ext cx="848370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b="1"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257" name="Google Shape;1257;p58"/>
          <p:cNvCxnSpPr/>
          <p:nvPr/>
        </p:nvCxnSpPr>
        <p:spPr>
          <a:xfrm>
            <a:off x="7772772" y="3980998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8" name="Google Shape;1258;p58"/>
          <p:cNvSpPr/>
          <p:nvPr/>
        </p:nvSpPr>
        <p:spPr>
          <a:xfrm>
            <a:off x="5797850" y="4600325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25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59" name="Google Shape;1259;p58"/>
          <p:cNvSpPr/>
          <p:nvPr/>
        </p:nvSpPr>
        <p:spPr>
          <a:xfrm>
            <a:off x="4521178" y="4324025"/>
            <a:ext cx="780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60" name="Google Shape;1260;p58"/>
          <p:cNvSpPr/>
          <p:nvPr/>
        </p:nvSpPr>
        <p:spPr>
          <a:xfrm>
            <a:off x="7757850" y="4462175"/>
            <a:ext cx="329100" cy="1371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61" name="Google Shape;1261;p58"/>
          <p:cNvSpPr txBox="1"/>
          <p:nvPr/>
        </p:nvSpPr>
        <p:spPr>
          <a:xfrm>
            <a:off x="4127201" y="3568100"/>
            <a:ext cx="737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Bladder abscess?</a:t>
            </a:r>
            <a:endParaRPr sz="11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62" name="Google Shape;1262;p58"/>
          <p:cNvSpPr txBox="1"/>
          <p:nvPr/>
        </p:nvSpPr>
        <p:spPr>
          <a:xfrm>
            <a:off x="7596980" y="4880362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63" name="Google Shape;1263;p58"/>
          <p:cNvSpPr txBox="1"/>
          <p:nvPr/>
        </p:nvSpPr>
        <p:spPr>
          <a:xfrm>
            <a:off x="7404226" y="3570950"/>
            <a:ext cx="737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</a:t>
            </a:r>
            <a:endParaRPr b="1" sz="1300">
              <a:solidFill>
                <a:srgbClr val="3B7E9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B7E94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C/A/P</a:t>
            </a:r>
            <a:endParaRPr b="1" sz="1300">
              <a:solidFill>
                <a:srgbClr val="3B7E94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64" name="Google Shape;1264;p58"/>
          <p:cNvSpPr/>
          <p:nvPr/>
        </p:nvSpPr>
        <p:spPr>
          <a:xfrm>
            <a:off x="6872975" y="4065575"/>
            <a:ext cx="8709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Ended: 14 days from last OR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65" name="Google Shape;1265;p58"/>
          <p:cNvSpPr/>
          <p:nvPr/>
        </p:nvSpPr>
        <p:spPr>
          <a:xfrm>
            <a:off x="423325" y="3150500"/>
            <a:ext cx="1963800" cy="1992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6" name="Google Shape;1266;p58"/>
          <p:cNvSpPr/>
          <p:nvPr/>
        </p:nvSpPr>
        <p:spPr>
          <a:xfrm>
            <a:off x="3505625" y="1547875"/>
            <a:ext cx="3099900" cy="9048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C/A/P</a:t>
            </a:r>
            <a:r>
              <a:rPr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54B4D3"/>
                </a:solidFill>
                <a:latin typeface="Open Sans"/>
                <a:ea typeface="Open Sans"/>
                <a:cs typeface="Open Sans"/>
                <a:sym typeface="Open Sans"/>
              </a:rPr>
              <a:t>(Day 34)</a:t>
            </a:r>
            <a:endParaRPr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Still has a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few collections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the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largest 6.8 x 1.2 cm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(but the </a:t>
            </a:r>
            <a:r>
              <a:rPr b="1" lang="en" sz="1200">
                <a:solidFill>
                  <a:srgbClr val="14A44D"/>
                </a:solidFill>
                <a:latin typeface="Open Sans"/>
                <a:ea typeface="Open Sans"/>
                <a:cs typeface="Open Sans"/>
                <a:sym typeface="Open Sans"/>
              </a:rPr>
              <a:t>bladder collection is gone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67" name="Google Shape;1267;p58"/>
          <p:cNvCxnSpPr>
            <a:stCxn id="1266" idx="2"/>
          </p:cNvCxnSpPr>
          <p:nvPr/>
        </p:nvCxnSpPr>
        <p:spPr>
          <a:xfrm>
            <a:off x="5055575" y="2452675"/>
            <a:ext cx="2572800" cy="1044300"/>
          </a:xfrm>
          <a:prstGeom prst="straightConnector1">
            <a:avLst/>
          </a:prstGeom>
          <a:noFill/>
          <a:ln cap="flat" cmpd="sng" w="19050">
            <a:solidFill>
              <a:srgbClr val="3B7E9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Google Shape;1272;p59" title="Chart"/>
          <p:cNvPicPr preferRelativeResize="0"/>
          <p:nvPr/>
        </p:nvPicPr>
        <p:blipFill rotWithShape="1">
          <a:blip r:embed="rId3">
            <a:alphaModFix/>
          </a:blip>
          <a:srcRect b="13066" l="0" r="0" t="0"/>
          <a:stretch/>
        </p:blipFill>
        <p:spPr>
          <a:xfrm>
            <a:off x="2031725" y="1116836"/>
            <a:ext cx="6593650" cy="201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59"/>
          <p:cNvSpPr txBox="1"/>
          <p:nvPr>
            <p:ph type="title"/>
          </p:nvPr>
        </p:nvSpPr>
        <p:spPr>
          <a:xfrm>
            <a:off x="729450" y="632850"/>
            <a:ext cx="6329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</a:t>
            </a:r>
            <a:r>
              <a:rPr lang="en"/>
              <a:t>After antibiotics finished</a:t>
            </a:r>
            <a:endParaRPr/>
          </a:p>
        </p:txBody>
      </p:sp>
      <p:sp>
        <p:nvSpPr>
          <p:cNvPr id="1274" name="Google Shape;1274;p59"/>
          <p:cNvSpPr txBox="1"/>
          <p:nvPr>
            <p:ph idx="1" type="body"/>
          </p:nvPr>
        </p:nvSpPr>
        <p:spPr>
          <a:xfrm>
            <a:off x="729325" y="1393075"/>
            <a:ext cx="1963800" cy="15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75" name="Google Shape;1275;p59"/>
          <p:cNvCxnSpPr/>
          <p:nvPr/>
        </p:nvCxnSpPr>
        <p:spPr>
          <a:xfrm>
            <a:off x="670968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6" name="Google Shape;1276;p59"/>
          <p:cNvCxnSpPr/>
          <p:nvPr/>
        </p:nvCxnSpPr>
        <p:spPr>
          <a:xfrm>
            <a:off x="884677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7" name="Google Shape;1277;p59"/>
          <p:cNvCxnSpPr/>
          <p:nvPr/>
        </p:nvCxnSpPr>
        <p:spPr>
          <a:xfrm>
            <a:off x="302282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8" name="Google Shape;1278;p59"/>
          <p:cNvCxnSpPr/>
          <p:nvPr/>
        </p:nvCxnSpPr>
        <p:spPr>
          <a:xfrm>
            <a:off x="323653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9" name="Google Shape;1279;p59"/>
          <p:cNvCxnSpPr/>
          <p:nvPr/>
        </p:nvCxnSpPr>
        <p:spPr>
          <a:xfrm>
            <a:off x="3450242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0" name="Google Shape;1280;p59"/>
          <p:cNvCxnSpPr/>
          <p:nvPr/>
        </p:nvCxnSpPr>
        <p:spPr>
          <a:xfrm>
            <a:off x="3665121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1" name="Google Shape;1281;p59"/>
          <p:cNvCxnSpPr/>
          <p:nvPr/>
        </p:nvCxnSpPr>
        <p:spPr>
          <a:xfrm>
            <a:off x="3878830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2" name="Google Shape;1282;p59"/>
          <p:cNvCxnSpPr/>
          <p:nvPr/>
        </p:nvCxnSpPr>
        <p:spPr>
          <a:xfrm>
            <a:off x="4517191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3" name="Google Shape;1283;p59"/>
          <p:cNvCxnSpPr/>
          <p:nvPr/>
        </p:nvCxnSpPr>
        <p:spPr>
          <a:xfrm>
            <a:off x="5807983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4" name="Google Shape;1284;p59"/>
          <p:cNvCxnSpPr/>
          <p:nvPr/>
        </p:nvCxnSpPr>
        <p:spPr>
          <a:xfrm>
            <a:off x="6873042" y="3959423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5" name="Google Shape;1285;p59"/>
          <p:cNvSpPr txBox="1"/>
          <p:nvPr/>
        </p:nvSpPr>
        <p:spPr>
          <a:xfrm>
            <a:off x="6697250" y="4858787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30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86" name="Google Shape;1286;p59"/>
          <p:cNvSpPr txBox="1"/>
          <p:nvPr/>
        </p:nvSpPr>
        <p:spPr>
          <a:xfrm>
            <a:off x="5670929" y="485877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25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87" name="Google Shape;1287;p59"/>
          <p:cNvSpPr txBox="1"/>
          <p:nvPr/>
        </p:nvSpPr>
        <p:spPr>
          <a:xfrm>
            <a:off x="4380136" y="4858777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19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88" name="Google Shape;1288;p59"/>
          <p:cNvSpPr txBox="1"/>
          <p:nvPr/>
        </p:nvSpPr>
        <p:spPr>
          <a:xfrm>
            <a:off x="3756863" y="4858775"/>
            <a:ext cx="24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16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89" name="Google Shape;1289;p59"/>
          <p:cNvSpPr txBox="1"/>
          <p:nvPr/>
        </p:nvSpPr>
        <p:spPr>
          <a:xfrm>
            <a:off x="3103325" y="4858775"/>
            <a:ext cx="27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13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90" name="Google Shape;1290;p59"/>
          <p:cNvSpPr txBox="1"/>
          <p:nvPr/>
        </p:nvSpPr>
        <p:spPr>
          <a:xfrm>
            <a:off x="777793" y="4858777"/>
            <a:ext cx="21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2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91" name="Google Shape;1291;p59"/>
          <p:cNvSpPr txBox="1"/>
          <p:nvPr/>
        </p:nvSpPr>
        <p:spPr>
          <a:xfrm>
            <a:off x="562915" y="4858777"/>
            <a:ext cx="213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1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92" name="Google Shape;1292;p59"/>
          <p:cNvSpPr/>
          <p:nvPr/>
        </p:nvSpPr>
        <p:spPr>
          <a:xfrm>
            <a:off x="3238014" y="4324020"/>
            <a:ext cx="1281600" cy="1371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IV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93" name="Google Shape;1293;p59"/>
          <p:cNvSpPr/>
          <p:nvPr/>
        </p:nvSpPr>
        <p:spPr>
          <a:xfrm>
            <a:off x="3238014" y="4047722"/>
            <a:ext cx="36351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Cefepime + Flagyl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94" name="Google Shape;1294;p59"/>
          <p:cNvSpPr/>
          <p:nvPr/>
        </p:nvSpPr>
        <p:spPr>
          <a:xfrm>
            <a:off x="3450242" y="4185871"/>
            <a:ext cx="3423000" cy="137100"/>
          </a:xfrm>
          <a:prstGeom prst="rect">
            <a:avLst/>
          </a:prstGeom>
          <a:solidFill>
            <a:srgbClr val="DF382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Linezolid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95" name="Google Shape;1295;p59"/>
          <p:cNvSpPr/>
          <p:nvPr/>
        </p:nvSpPr>
        <p:spPr>
          <a:xfrm>
            <a:off x="3450242" y="4600317"/>
            <a:ext cx="2357700" cy="1371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Micafungin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96" name="Google Shape;1296;p59"/>
          <p:cNvSpPr/>
          <p:nvPr/>
        </p:nvSpPr>
        <p:spPr>
          <a:xfrm>
            <a:off x="457200" y="4047722"/>
            <a:ext cx="1281600" cy="1371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Zosyn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97" name="Google Shape;1297;p59"/>
          <p:cNvSpPr txBox="1"/>
          <p:nvPr/>
        </p:nvSpPr>
        <p:spPr>
          <a:xfrm rot="-3123863">
            <a:off x="466488" y="3396842"/>
            <a:ext cx="1019396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Ileocecectomy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98" name="Google Shape;1298;p59"/>
          <p:cNvSpPr txBox="1"/>
          <p:nvPr/>
        </p:nvSpPr>
        <p:spPr>
          <a:xfrm rot="-3123500">
            <a:off x="684309" y="3458074"/>
            <a:ext cx="949486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299" name="Google Shape;1299;p59"/>
          <p:cNvSpPr txBox="1"/>
          <p:nvPr/>
        </p:nvSpPr>
        <p:spPr>
          <a:xfrm rot="-3123138">
            <a:off x="2860696" y="3554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 diff (+)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00" name="Google Shape;1300;p59"/>
          <p:cNvSpPr txBox="1"/>
          <p:nvPr/>
        </p:nvSpPr>
        <p:spPr>
          <a:xfrm rot="-3123138">
            <a:off x="3090407" y="3554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#3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01" name="Google Shape;1301;p59"/>
          <p:cNvSpPr txBox="1"/>
          <p:nvPr/>
        </p:nvSpPr>
        <p:spPr>
          <a:xfrm rot="-3123138">
            <a:off x="3298464" y="3565950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#4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02" name="Google Shape;1302;p59"/>
          <p:cNvSpPr txBox="1"/>
          <p:nvPr/>
        </p:nvSpPr>
        <p:spPr>
          <a:xfrm rot="-3123138">
            <a:off x="3508607" y="3586525"/>
            <a:ext cx="704945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Ex-lap #5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03" name="Google Shape;1303;p59"/>
          <p:cNvSpPr txBox="1"/>
          <p:nvPr/>
        </p:nvSpPr>
        <p:spPr>
          <a:xfrm rot="-3123130">
            <a:off x="3692910" y="3547498"/>
            <a:ext cx="848370" cy="1795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Abd closure</a:t>
            </a:r>
            <a:endParaRPr b="1"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04" name="Google Shape;1304;p59"/>
          <p:cNvSpPr/>
          <p:nvPr/>
        </p:nvSpPr>
        <p:spPr>
          <a:xfrm>
            <a:off x="5797850" y="4600325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25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305" name="Google Shape;1305;p59"/>
          <p:cNvCxnSpPr/>
          <p:nvPr/>
        </p:nvCxnSpPr>
        <p:spPr>
          <a:xfrm>
            <a:off x="7772772" y="3980998"/>
            <a:ext cx="0" cy="870000"/>
          </a:xfrm>
          <a:prstGeom prst="straightConnector1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6" name="Google Shape;1306;p59"/>
          <p:cNvSpPr/>
          <p:nvPr/>
        </p:nvSpPr>
        <p:spPr>
          <a:xfrm>
            <a:off x="4521178" y="4324025"/>
            <a:ext cx="780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19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307" name="Google Shape;1307;p59"/>
          <p:cNvCxnSpPr/>
          <p:nvPr/>
        </p:nvCxnSpPr>
        <p:spPr>
          <a:xfrm>
            <a:off x="8683872" y="3980998"/>
            <a:ext cx="0" cy="870000"/>
          </a:xfrm>
          <a:prstGeom prst="straightConnector1">
            <a:avLst/>
          </a:prstGeom>
          <a:noFill/>
          <a:ln cap="flat" cmpd="sng" w="28575">
            <a:solidFill>
              <a:srgbClr val="1A1A1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8" name="Google Shape;1308;p59"/>
          <p:cNvSpPr/>
          <p:nvPr/>
        </p:nvSpPr>
        <p:spPr>
          <a:xfrm>
            <a:off x="8663850" y="4462175"/>
            <a:ext cx="3342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09" name="Google Shape;1309;p59"/>
          <p:cNvSpPr txBox="1"/>
          <p:nvPr/>
        </p:nvSpPr>
        <p:spPr>
          <a:xfrm>
            <a:off x="4127201" y="3568100"/>
            <a:ext cx="737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Bladder abscess?</a:t>
            </a:r>
            <a:endParaRPr sz="11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10" name="Google Shape;1310;p59"/>
          <p:cNvSpPr txBox="1"/>
          <p:nvPr/>
        </p:nvSpPr>
        <p:spPr>
          <a:xfrm>
            <a:off x="7596980" y="4880362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34</a:t>
            </a:r>
            <a:endParaRPr sz="13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11" name="Google Shape;1311;p59"/>
          <p:cNvSpPr txBox="1"/>
          <p:nvPr/>
        </p:nvSpPr>
        <p:spPr>
          <a:xfrm>
            <a:off x="8508080" y="4880362"/>
            <a:ext cx="3516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38</a:t>
            </a:r>
            <a:endParaRPr b="1" sz="13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12" name="Google Shape;1312;p59"/>
          <p:cNvSpPr txBox="1"/>
          <p:nvPr/>
        </p:nvSpPr>
        <p:spPr>
          <a:xfrm>
            <a:off x="7404226" y="3570950"/>
            <a:ext cx="737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CT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C/A/P</a:t>
            </a:r>
            <a:endParaRPr sz="13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13" name="Google Shape;1313;p59"/>
          <p:cNvSpPr txBox="1"/>
          <p:nvPr/>
        </p:nvSpPr>
        <p:spPr>
          <a:xfrm>
            <a:off x="8315326" y="3570950"/>
            <a:ext cx="7371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DF382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Discharge</a:t>
            </a:r>
            <a:endParaRPr b="1" sz="1300">
              <a:solidFill>
                <a:srgbClr val="DF382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314" name="Google Shape;1314;p59"/>
          <p:cNvSpPr/>
          <p:nvPr/>
        </p:nvSpPr>
        <p:spPr>
          <a:xfrm>
            <a:off x="6872975" y="4065575"/>
            <a:ext cx="870900" cy="25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Ended: 14 days from last OR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15" name="Google Shape;1315;p59"/>
          <p:cNvSpPr/>
          <p:nvPr/>
        </p:nvSpPr>
        <p:spPr>
          <a:xfrm>
            <a:off x="7072425" y="3182531"/>
            <a:ext cx="1400700" cy="3081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Drains removed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16" name="Google Shape;1316;p59"/>
          <p:cNvCxnSpPr/>
          <p:nvPr/>
        </p:nvCxnSpPr>
        <p:spPr>
          <a:xfrm flipH="1" rot="-5400000">
            <a:off x="7874400" y="3679400"/>
            <a:ext cx="508500" cy="136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17" name="Google Shape;1317;p59"/>
          <p:cNvCxnSpPr/>
          <p:nvPr/>
        </p:nvCxnSpPr>
        <p:spPr>
          <a:xfrm rot="5400000">
            <a:off x="7144925" y="3674800"/>
            <a:ext cx="504000" cy="135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18" name="Google Shape;1318;p59"/>
          <p:cNvSpPr/>
          <p:nvPr/>
        </p:nvSpPr>
        <p:spPr>
          <a:xfrm>
            <a:off x="423325" y="3150500"/>
            <a:ext cx="1963800" cy="1992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9" name="Google Shape;1319;p59"/>
          <p:cNvSpPr/>
          <p:nvPr/>
        </p:nvSpPr>
        <p:spPr>
          <a:xfrm>
            <a:off x="3022826" y="4462175"/>
            <a:ext cx="5661000" cy="1371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 Vanco</a:t>
            </a:r>
            <a:endParaRPr sz="1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6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#2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6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</p:txBody>
      </p:sp>
      <p:sp>
        <p:nvSpPr>
          <p:cNvPr id="1330" name="Google Shape;1330;p61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52 y/o F </a:t>
            </a:r>
            <a:r>
              <a:rPr lang="en"/>
              <a:t>with PMH including metastatic rectal cancer on chemotherapy p/w </a:t>
            </a:r>
            <a:r>
              <a:rPr b="1" lang="en"/>
              <a:t>rectal pain</a:t>
            </a:r>
            <a:r>
              <a:rPr lang="en"/>
              <a:t> &amp; </a:t>
            </a:r>
            <a:r>
              <a:rPr b="1" lang="en">
                <a:solidFill>
                  <a:srgbClr val="DC4C64"/>
                </a:solidFill>
              </a:rPr>
              <a:t>septic shock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6" name="Google Shape;1336;p62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337" name="Google Shape;1337;p62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38" name="Google Shape;1338;p62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39" name="Google Shape;1339;p62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0" name="Google Shape;1340;p6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52 y/o F </a:t>
            </a:r>
            <a:r>
              <a:rPr lang="en"/>
              <a:t>with PMH including metastatic rectal cancer on chemotherapy p/w </a:t>
            </a:r>
            <a:r>
              <a:rPr b="1" lang="en"/>
              <a:t>rectal pain</a:t>
            </a:r>
            <a:r>
              <a:rPr lang="en"/>
              <a:t> &amp; </a:t>
            </a:r>
            <a:r>
              <a:rPr b="1" lang="en">
                <a:solidFill>
                  <a:srgbClr val="DC4C64"/>
                </a:solidFill>
              </a:rPr>
              <a:t>septic shock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Last dose of </a:t>
            </a:r>
            <a:r>
              <a:rPr b="1" lang="en"/>
              <a:t>chemo </a:t>
            </a:r>
            <a:r>
              <a:rPr lang="en"/>
              <a:t>(FOLFOX plus Avastin) was </a:t>
            </a:r>
            <a:r>
              <a:rPr b="1" lang="en"/>
              <a:t>2 days before</a:t>
            </a:r>
            <a:r>
              <a:rPr lang="en"/>
              <a:t> </a:t>
            </a:r>
            <a:r>
              <a:rPr b="1" lang="en">
                <a:solidFill>
                  <a:srgbClr val="14A44D"/>
                </a:solidFill>
              </a:rPr>
              <a:t>admission</a:t>
            </a:r>
            <a:r>
              <a:rPr lang="en"/>
              <a:t> (AKA </a:t>
            </a:r>
            <a:r>
              <a:rPr b="1" lang="en">
                <a:solidFill>
                  <a:srgbClr val="14A44D"/>
                </a:solidFill>
              </a:rPr>
              <a:t>day 0</a:t>
            </a:r>
            <a:r>
              <a:rPr lang="en"/>
              <a:t>)</a:t>
            </a:r>
            <a:endParaRPr b="1">
              <a:solidFill>
                <a:srgbClr val="14A44D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Leukopenic (0.8) and hypotensive on admission → </a:t>
            </a:r>
            <a:r>
              <a:rPr b="1" lang="en"/>
              <a:t>Admitted to SICU</a:t>
            </a:r>
            <a:endParaRPr b="1"/>
          </a:p>
        </p:txBody>
      </p:sp>
      <p:sp>
        <p:nvSpPr>
          <p:cNvPr id="1341" name="Google Shape;1341;p62"/>
          <p:cNvSpPr txBox="1"/>
          <p:nvPr/>
        </p:nvSpPr>
        <p:spPr>
          <a:xfrm>
            <a:off x="1933525" y="3361025"/>
            <a:ext cx="1034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42" name="Google Shape;1342;p62"/>
          <p:cNvCxnSpPr>
            <a:stCxn id="1341" idx="1"/>
            <a:endCxn id="1339" idx="0"/>
          </p:cNvCxnSpPr>
          <p:nvPr/>
        </p:nvCxnSpPr>
        <p:spPr>
          <a:xfrm flipH="1">
            <a:off x="1539925" y="3553475"/>
            <a:ext cx="393600" cy="267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3" name="Google Shape;1343;p62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44" name="Google Shape;1344;p62"/>
          <p:cNvCxnSpPr>
            <a:stCxn id="1343" idx="1"/>
            <a:endCxn id="1337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729450" y="1393075"/>
            <a:ext cx="5051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21 y/o M</a:t>
            </a:r>
            <a:r>
              <a:rPr lang="en"/>
              <a:t> with no PMH p/w </a:t>
            </a:r>
            <a:r>
              <a:rPr b="1" lang="en">
                <a:solidFill>
                  <a:srgbClr val="DC4C64"/>
                </a:solidFill>
              </a:rPr>
              <a:t>sudden onset abdominal pain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Woke up with severe abdominal pain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Acute onset 3 hours after eating chicken wings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Constant pain generalized → worst BLQ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Associated with nausea &amp; emesis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Threw up over 20 times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Some diarrhea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association with urinary symptoms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fevers or chills</a:t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5447350" y="2309600"/>
            <a:ext cx="2970600" cy="15084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Social history</a:t>
            </a:r>
            <a:endParaRPr sz="15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WVU student athlete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drugs, some EtOH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Sexually active with “a few” female partners 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200"/>
              <a:buFont typeface="Open Sans"/>
              <a:buChar char="○"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Inconsistent condom use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100"/>
              <a:buFont typeface="Open Sans"/>
              <a:buChar char="○"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No known STI Hx</a:t>
            </a:r>
            <a:endParaRPr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5780550" y="1393075"/>
            <a:ext cx="2637600" cy="6915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Medical Hx: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None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Surgical Hx: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None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Medications: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None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6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0" name="Google Shape;1350;p63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351" name="Google Shape;1351;p63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52" name="Google Shape;1352;p63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53" name="Google Shape;1353;p63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4" name="Google Shape;1354;p6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52 y/o F </a:t>
            </a:r>
            <a:r>
              <a:rPr lang="en"/>
              <a:t>with PMH including metastatic rectal cancer on chemotherapy p/w </a:t>
            </a:r>
            <a:r>
              <a:rPr b="1" lang="en"/>
              <a:t>rectal pain</a:t>
            </a:r>
            <a:r>
              <a:rPr lang="en"/>
              <a:t> &amp; </a:t>
            </a:r>
            <a:r>
              <a:rPr b="1" lang="en">
                <a:solidFill>
                  <a:srgbClr val="DC4C64"/>
                </a:solidFill>
              </a:rPr>
              <a:t>septic shock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Last dose of </a:t>
            </a:r>
            <a:r>
              <a:rPr b="1" lang="en"/>
              <a:t>chemo </a:t>
            </a:r>
            <a:r>
              <a:rPr lang="en"/>
              <a:t>(FOLFOX plus Avastin) was </a:t>
            </a:r>
            <a:r>
              <a:rPr b="1" lang="en"/>
              <a:t>2 days before</a:t>
            </a:r>
            <a:r>
              <a:rPr lang="en"/>
              <a:t> </a:t>
            </a:r>
            <a:r>
              <a:rPr b="1" lang="en">
                <a:solidFill>
                  <a:srgbClr val="14A44D"/>
                </a:solidFill>
              </a:rPr>
              <a:t>admission</a:t>
            </a:r>
            <a:endParaRPr b="1">
              <a:solidFill>
                <a:srgbClr val="14A44D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Leukopenic (0.8) and hypotensive on admission → </a:t>
            </a:r>
            <a:r>
              <a:rPr b="1" lang="en"/>
              <a:t>Admitted to SICU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CT C/A/P</a:t>
            </a:r>
            <a:r>
              <a:rPr lang="en"/>
              <a:t> showed </a:t>
            </a:r>
            <a:r>
              <a:rPr b="1" lang="en"/>
              <a:t>rectal perforation</a:t>
            </a:r>
            <a:r>
              <a:rPr lang="en"/>
              <a:t> </a:t>
            </a:r>
            <a:endParaRPr b="1"/>
          </a:p>
        </p:txBody>
      </p:sp>
      <p:sp>
        <p:nvSpPr>
          <p:cNvPr id="1355" name="Google Shape;1355;p63"/>
          <p:cNvSpPr txBox="1"/>
          <p:nvPr/>
        </p:nvSpPr>
        <p:spPr>
          <a:xfrm>
            <a:off x="1933525" y="3361025"/>
            <a:ext cx="1034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56" name="Google Shape;1356;p63"/>
          <p:cNvCxnSpPr>
            <a:stCxn id="1355" idx="1"/>
            <a:endCxn id="1353" idx="0"/>
          </p:cNvCxnSpPr>
          <p:nvPr/>
        </p:nvCxnSpPr>
        <p:spPr>
          <a:xfrm flipH="1">
            <a:off x="1539925" y="3553475"/>
            <a:ext cx="393600" cy="267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7" name="Google Shape;1357;p63"/>
          <p:cNvSpPr/>
          <p:nvPr/>
        </p:nvSpPr>
        <p:spPr>
          <a:xfrm>
            <a:off x="1307177" y="4092583"/>
            <a:ext cx="465600" cy="2715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8" name="Google Shape;1358;p63"/>
          <p:cNvSpPr/>
          <p:nvPr/>
        </p:nvSpPr>
        <p:spPr>
          <a:xfrm>
            <a:off x="4307000" y="3489275"/>
            <a:ext cx="3268500" cy="1478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in patient with known rectal malignancy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free air adjacent to the rectum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Likely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localized inflammatory/phlegmon and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59" name="Google Shape;1359;p63"/>
          <p:cNvCxnSpPr>
            <a:stCxn id="1358" idx="1"/>
            <a:endCxn id="1357" idx="2"/>
          </p:cNvCxnSpPr>
          <p:nvPr/>
        </p:nvCxnSpPr>
        <p:spPr>
          <a:xfrm flipH="1">
            <a:off x="1540100" y="4228325"/>
            <a:ext cx="2766900" cy="135900"/>
          </a:xfrm>
          <a:prstGeom prst="bentConnector4">
            <a:avLst>
              <a:gd fmla="val 45795" name="adj1"/>
              <a:gd fmla="val 275116" name="adj2"/>
            </a:avLst>
          </a:prstGeom>
          <a:noFill/>
          <a:ln cap="flat" cmpd="sng" w="9525">
            <a:solidFill>
              <a:srgbClr val="2F5AA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0" name="Google Shape;1360;p63"/>
          <p:cNvCxnSpPr>
            <a:stCxn id="1361" idx="1"/>
            <a:endCxn id="1351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1" name="Google Shape;1361;p63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6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67" name="Google Shape;1367;p64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368" name="Google Shape;1368;p64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69" name="Google Shape;1369;p64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70" name="Google Shape;1370;p6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52 y/o F </a:t>
            </a:r>
            <a:r>
              <a:rPr lang="en"/>
              <a:t>with PMH including metastatic rectal cancer on chemotherapy p/w </a:t>
            </a:r>
            <a:r>
              <a:rPr b="1" lang="en"/>
              <a:t>rectal pain</a:t>
            </a:r>
            <a:r>
              <a:rPr lang="en"/>
              <a:t> &amp; </a:t>
            </a:r>
            <a:r>
              <a:rPr b="1" lang="en">
                <a:solidFill>
                  <a:srgbClr val="DC4C64"/>
                </a:solidFill>
              </a:rPr>
              <a:t>septic shock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Last dose of </a:t>
            </a:r>
            <a:r>
              <a:rPr b="1" lang="en"/>
              <a:t>chemo </a:t>
            </a:r>
            <a:r>
              <a:rPr lang="en"/>
              <a:t>(FOLFOX plus Avastin) was </a:t>
            </a:r>
            <a:r>
              <a:rPr b="1" lang="en"/>
              <a:t>2 days before</a:t>
            </a:r>
            <a:r>
              <a:rPr lang="en"/>
              <a:t> </a:t>
            </a:r>
            <a:r>
              <a:rPr b="1" lang="en">
                <a:solidFill>
                  <a:srgbClr val="14A44D"/>
                </a:solidFill>
              </a:rPr>
              <a:t>admission</a:t>
            </a:r>
            <a:endParaRPr b="1">
              <a:solidFill>
                <a:srgbClr val="14A44D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Leukopenic (0.8) and hypotensive on admission → </a:t>
            </a:r>
            <a:r>
              <a:rPr b="1" lang="en"/>
              <a:t>Admitted to SICU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CT C/A/P</a:t>
            </a:r>
            <a:r>
              <a:rPr lang="en"/>
              <a:t> showed </a:t>
            </a:r>
            <a:r>
              <a:rPr b="1" lang="en"/>
              <a:t>rectal perforation</a:t>
            </a:r>
            <a:r>
              <a:rPr lang="en"/>
              <a:t> → Started on </a:t>
            </a:r>
            <a:r>
              <a:rPr b="1" lang="en">
                <a:solidFill>
                  <a:srgbClr val="896110"/>
                </a:solidFill>
              </a:rPr>
              <a:t>Zosyn</a:t>
            </a:r>
            <a:r>
              <a:rPr lang="en"/>
              <a:t> </a:t>
            </a:r>
            <a:endParaRPr b="1"/>
          </a:p>
        </p:txBody>
      </p:sp>
      <p:sp>
        <p:nvSpPr>
          <p:cNvPr id="1371" name="Google Shape;1371;p64"/>
          <p:cNvSpPr/>
          <p:nvPr/>
        </p:nvSpPr>
        <p:spPr>
          <a:xfrm>
            <a:off x="4307000" y="3489275"/>
            <a:ext cx="3268500" cy="1478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in patient with known rectal malignancy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free air adjacent to the rectum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Likely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localized inflammatory/phlegmon and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72" name="Google Shape;1372;p64"/>
          <p:cNvCxnSpPr>
            <a:stCxn id="1371" idx="1"/>
            <a:endCxn id="1373" idx="3"/>
          </p:cNvCxnSpPr>
          <p:nvPr/>
        </p:nvCxnSpPr>
        <p:spPr>
          <a:xfrm rot="10800000">
            <a:off x="1772900" y="3957125"/>
            <a:ext cx="2534100" cy="271200"/>
          </a:xfrm>
          <a:prstGeom prst="bentConnector3">
            <a:avLst>
              <a:gd fmla="val 50003" name="adj1"/>
            </a:avLst>
          </a:prstGeom>
          <a:noFill/>
          <a:ln cap="flat" cmpd="sng" w="9525">
            <a:solidFill>
              <a:srgbClr val="2F5AA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4" name="Google Shape;1374;p64"/>
          <p:cNvSpPr/>
          <p:nvPr/>
        </p:nvSpPr>
        <p:spPr>
          <a:xfrm>
            <a:off x="1307150" y="4093050"/>
            <a:ext cx="7851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5" name="Google Shape;1375;p64"/>
          <p:cNvSpPr/>
          <p:nvPr/>
        </p:nvSpPr>
        <p:spPr>
          <a:xfrm>
            <a:off x="2076850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76" name="Google Shape;1376;p64"/>
          <p:cNvCxnSpPr>
            <a:stCxn id="1377" idx="1"/>
            <a:endCxn id="1368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77" name="Google Shape;1377;p64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3" name="Google Shape;1373;p64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6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83" name="Google Shape;1383;p65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384" name="Google Shape;1384;p65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385" name="Google Shape;1385;p65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386" name="Google Shape;1386;p6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52 y/o F </a:t>
            </a:r>
            <a:r>
              <a:rPr lang="en"/>
              <a:t>with PMH including metastatic rectal cancer on chemotherapy p/w </a:t>
            </a:r>
            <a:r>
              <a:rPr b="1" lang="en"/>
              <a:t>rectal pain</a:t>
            </a:r>
            <a:r>
              <a:rPr lang="en"/>
              <a:t> &amp; </a:t>
            </a:r>
            <a:r>
              <a:rPr b="1" lang="en">
                <a:solidFill>
                  <a:srgbClr val="DC4C64"/>
                </a:solidFill>
              </a:rPr>
              <a:t>septic shock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Last dose of </a:t>
            </a:r>
            <a:r>
              <a:rPr b="1" lang="en"/>
              <a:t>chemo </a:t>
            </a:r>
            <a:r>
              <a:rPr lang="en"/>
              <a:t>(FOLFOX plus Avastin) was </a:t>
            </a:r>
            <a:r>
              <a:rPr b="1" lang="en"/>
              <a:t>2 days before</a:t>
            </a:r>
            <a:r>
              <a:rPr lang="en"/>
              <a:t> </a:t>
            </a:r>
            <a:r>
              <a:rPr b="1" lang="en">
                <a:solidFill>
                  <a:srgbClr val="14A44D"/>
                </a:solidFill>
              </a:rPr>
              <a:t>admission</a:t>
            </a:r>
            <a:endParaRPr b="1">
              <a:solidFill>
                <a:srgbClr val="14A44D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Leukopenic (0.8) and hypotensive on admission → </a:t>
            </a:r>
            <a:r>
              <a:rPr b="1" lang="en"/>
              <a:t>Admitted to SICU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3B71CA"/>
                </a:solidFill>
              </a:rPr>
              <a:t>CT C/A/P</a:t>
            </a:r>
            <a:r>
              <a:rPr lang="en"/>
              <a:t> showed </a:t>
            </a:r>
            <a:r>
              <a:rPr b="1" lang="en"/>
              <a:t>rectal perforation</a:t>
            </a:r>
            <a:r>
              <a:rPr lang="en"/>
              <a:t> → Started on </a:t>
            </a:r>
            <a:r>
              <a:rPr b="1" lang="en">
                <a:solidFill>
                  <a:srgbClr val="896110"/>
                </a:solidFill>
              </a:rPr>
              <a:t>Zosyn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E44AD"/>
                </a:solidFill>
              </a:rPr>
              <a:t>Percutaneous</a:t>
            </a:r>
            <a:r>
              <a:rPr b="1" lang="en">
                <a:solidFill>
                  <a:srgbClr val="8E44AD"/>
                </a:solidFill>
              </a:rPr>
              <a:t> drain</a:t>
            </a:r>
            <a:r>
              <a:rPr lang="en"/>
              <a:t> placed by IR</a:t>
            </a:r>
            <a:endParaRPr/>
          </a:p>
        </p:txBody>
      </p:sp>
      <p:cxnSp>
        <p:nvCxnSpPr>
          <p:cNvPr id="1387" name="Google Shape;1387;p65"/>
          <p:cNvCxnSpPr>
            <a:stCxn id="1388" idx="1"/>
            <a:endCxn id="1384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89" name="Google Shape;1389;p65"/>
          <p:cNvCxnSpPr>
            <a:stCxn id="1390" idx="1"/>
            <a:endCxn id="1391" idx="3"/>
          </p:cNvCxnSpPr>
          <p:nvPr/>
        </p:nvCxnSpPr>
        <p:spPr>
          <a:xfrm rot="10800000">
            <a:off x="1772900" y="3957125"/>
            <a:ext cx="2534100" cy="271200"/>
          </a:xfrm>
          <a:prstGeom prst="bentConnector3">
            <a:avLst>
              <a:gd fmla="val 50003" name="adj1"/>
            </a:avLst>
          </a:prstGeom>
          <a:noFill/>
          <a:ln cap="flat" cmpd="sng" w="9525">
            <a:solidFill>
              <a:srgbClr val="2F5AA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92" name="Google Shape;1392;p65"/>
          <p:cNvSpPr/>
          <p:nvPr/>
        </p:nvSpPr>
        <p:spPr>
          <a:xfrm>
            <a:off x="1307150" y="4093050"/>
            <a:ext cx="7851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3" name="Google Shape;1393;p65"/>
          <p:cNvSpPr/>
          <p:nvPr/>
        </p:nvSpPr>
        <p:spPr>
          <a:xfrm>
            <a:off x="2076850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4" name="Google Shape;1394;p65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8" name="Google Shape;1388;p65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5" name="Google Shape;1395;p65"/>
          <p:cNvSpPr/>
          <p:nvPr/>
        </p:nvSpPr>
        <p:spPr>
          <a:xfrm>
            <a:off x="2228750" y="3128325"/>
            <a:ext cx="930900" cy="3849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6C3483"/>
                </a:solidFill>
                <a:latin typeface="Open Sans"/>
                <a:ea typeface="Open Sans"/>
                <a:cs typeface="Open Sans"/>
                <a:sym typeface="Open Sans"/>
              </a:rPr>
              <a:t>IR drain</a:t>
            </a:r>
            <a:endParaRPr sz="15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96" name="Google Shape;1396;p65"/>
          <p:cNvCxnSpPr>
            <a:stCxn id="1395" idx="1"/>
            <a:endCxn id="1394" idx="0"/>
          </p:cNvCxnSpPr>
          <p:nvPr/>
        </p:nvCxnSpPr>
        <p:spPr>
          <a:xfrm flipH="1">
            <a:off x="1539950" y="3320775"/>
            <a:ext cx="688800" cy="228900"/>
          </a:xfrm>
          <a:prstGeom prst="bentConnector2">
            <a:avLst/>
          </a:prstGeom>
          <a:noFill/>
          <a:ln cap="flat" cmpd="sng" w="9525">
            <a:solidFill>
              <a:srgbClr val="6B3F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91" name="Google Shape;1391;p65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0" name="Google Shape;1390;p65"/>
          <p:cNvSpPr/>
          <p:nvPr/>
        </p:nvSpPr>
        <p:spPr>
          <a:xfrm>
            <a:off x="4307000" y="3489275"/>
            <a:ext cx="3268500" cy="14781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in patient with known rectal malignancy with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free air adjacent to the rectum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. Likely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localized inflammatory/phlegmon and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6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2" name="Google Shape;1402;p66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403" name="Google Shape;1403;p66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04" name="Google Shape;1404;p66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05" name="Google Shape;1405;p66"/>
          <p:cNvSpPr txBox="1"/>
          <p:nvPr>
            <p:ph idx="1" type="body"/>
          </p:nvPr>
        </p:nvSpPr>
        <p:spPr>
          <a:xfrm>
            <a:off x="729450" y="1393075"/>
            <a:ext cx="76887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52 y/o F </a:t>
            </a:r>
            <a:r>
              <a:rPr lang="en">
                <a:solidFill>
                  <a:srgbClr val="858585"/>
                </a:solidFill>
              </a:rPr>
              <a:t>with PMH including metastatic rectal cancer on chemo p/w sepsis from </a:t>
            </a:r>
            <a:r>
              <a:rPr b="1" lang="en">
                <a:solidFill>
                  <a:srgbClr val="858585"/>
                </a:solidFill>
              </a:rPr>
              <a:t>rectal perf</a:t>
            </a:r>
            <a:endParaRPr>
              <a:solidFill>
                <a:srgbClr val="858585"/>
              </a:solidFill>
            </a:endParaRPr>
          </a:p>
        </p:txBody>
      </p:sp>
      <p:cxnSp>
        <p:nvCxnSpPr>
          <p:cNvPr id="1406" name="Google Shape;1406;p66"/>
          <p:cNvCxnSpPr>
            <a:stCxn id="1407" idx="1"/>
            <a:endCxn id="1403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8" name="Google Shape;1408;p66"/>
          <p:cNvSpPr/>
          <p:nvPr/>
        </p:nvSpPr>
        <p:spPr>
          <a:xfrm>
            <a:off x="1307150" y="4093050"/>
            <a:ext cx="14421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9" name="Google Shape;1409;p66"/>
          <p:cNvSpPr/>
          <p:nvPr/>
        </p:nvSpPr>
        <p:spPr>
          <a:xfrm>
            <a:off x="269599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0" name="Google Shape;1410;p66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7" name="Google Shape;1407;p66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1" name="Google Shape;1411;p66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2" name="Google Shape;1412;p66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3" name="Google Shape;1413;p66"/>
          <p:cNvSpPr/>
          <p:nvPr/>
        </p:nvSpPr>
        <p:spPr>
          <a:xfrm>
            <a:off x="4307000" y="3991000"/>
            <a:ext cx="3963300" cy="9594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free air in mesorectum.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4" name="Google Shape;1414;p66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5" name="Google Shape;1415;p66"/>
          <p:cNvSpPr/>
          <p:nvPr/>
        </p:nvSpPr>
        <p:spPr>
          <a:xfrm>
            <a:off x="341750" y="2093600"/>
            <a:ext cx="2067600" cy="618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C3483"/>
                </a:solidFill>
                <a:latin typeface="Open Sans"/>
                <a:ea typeface="Open Sans"/>
                <a:cs typeface="Open Sans"/>
                <a:sym typeface="Open Sans"/>
              </a:rPr>
              <a:t>Lap sigmoid colostomy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But they do not an “I&amp;D”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16" name="Google Shape;1416;p66"/>
          <p:cNvCxnSpPr>
            <a:stCxn id="1415" idx="2"/>
            <a:endCxn id="1412" idx="0"/>
          </p:cNvCxnSpPr>
          <p:nvPr/>
        </p:nvCxnSpPr>
        <p:spPr>
          <a:xfrm flipH="1" rot="-5400000">
            <a:off x="1271600" y="2815550"/>
            <a:ext cx="837900" cy="6300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6B3F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7" name="Google Shape;1417;p66"/>
          <p:cNvSpPr/>
          <p:nvPr/>
        </p:nvSpPr>
        <p:spPr>
          <a:xfrm>
            <a:off x="3957694" y="3768875"/>
            <a:ext cx="4494300" cy="1343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6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3" name="Google Shape;1423;p67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424" name="Google Shape;1424;p67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25" name="Google Shape;1425;p67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26" name="Google Shape;1426;p67"/>
          <p:cNvSpPr txBox="1"/>
          <p:nvPr>
            <p:ph idx="1" type="body"/>
          </p:nvPr>
        </p:nvSpPr>
        <p:spPr>
          <a:xfrm>
            <a:off x="729450" y="1393075"/>
            <a:ext cx="76887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52 y/o F </a:t>
            </a:r>
            <a:r>
              <a:rPr lang="en">
                <a:solidFill>
                  <a:srgbClr val="858585"/>
                </a:solidFill>
              </a:rPr>
              <a:t>with PMH including metastatic rectal cancer on chemo p/w sepsis from </a:t>
            </a:r>
            <a:r>
              <a:rPr b="1" lang="en">
                <a:solidFill>
                  <a:srgbClr val="858585"/>
                </a:solidFill>
              </a:rPr>
              <a:t>rectal perf</a:t>
            </a:r>
            <a:endParaRPr>
              <a:solidFill>
                <a:srgbClr val="858585"/>
              </a:solidFill>
            </a:endParaRPr>
          </a:p>
        </p:txBody>
      </p:sp>
      <p:cxnSp>
        <p:nvCxnSpPr>
          <p:cNvPr id="1427" name="Google Shape;1427;p67"/>
          <p:cNvCxnSpPr>
            <a:stCxn id="1428" idx="1"/>
            <a:endCxn id="1424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9" name="Google Shape;1429;p67"/>
          <p:cNvSpPr/>
          <p:nvPr/>
        </p:nvSpPr>
        <p:spPr>
          <a:xfrm>
            <a:off x="1307150" y="4093050"/>
            <a:ext cx="14421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0" name="Google Shape;1430;p67"/>
          <p:cNvSpPr/>
          <p:nvPr/>
        </p:nvSpPr>
        <p:spPr>
          <a:xfrm>
            <a:off x="269599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1" name="Google Shape;1431;p67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8" name="Google Shape;1428;p67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2" name="Google Shape;1432;p67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3" name="Google Shape;1433;p67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4" name="Google Shape;1434;p67"/>
          <p:cNvSpPr/>
          <p:nvPr/>
        </p:nvSpPr>
        <p:spPr>
          <a:xfrm>
            <a:off x="4307000" y="3991000"/>
            <a:ext cx="3963300" cy="9594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free air in mesorectum.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5" name="Google Shape;1435;p67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6" name="Google Shape;1436;p67"/>
          <p:cNvSpPr/>
          <p:nvPr/>
        </p:nvSpPr>
        <p:spPr>
          <a:xfrm>
            <a:off x="341750" y="2093600"/>
            <a:ext cx="2067600" cy="618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C3483"/>
                </a:solidFill>
                <a:latin typeface="Open Sans"/>
                <a:ea typeface="Open Sans"/>
                <a:cs typeface="Open Sans"/>
                <a:sym typeface="Open Sans"/>
              </a:rPr>
              <a:t>Lap sigmoid colostomy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But they do not an “I&amp;D”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37" name="Google Shape;1437;p67"/>
          <p:cNvCxnSpPr>
            <a:stCxn id="1436" idx="2"/>
            <a:endCxn id="1433" idx="0"/>
          </p:cNvCxnSpPr>
          <p:nvPr/>
        </p:nvCxnSpPr>
        <p:spPr>
          <a:xfrm flipH="1" rot="-5400000">
            <a:off x="1271600" y="2815550"/>
            <a:ext cx="837900" cy="6300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6B3F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8" name="Google Shape;1438;p67"/>
          <p:cNvSpPr txBox="1"/>
          <p:nvPr>
            <p:ph idx="1" type="body"/>
          </p:nvPr>
        </p:nvSpPr>
        <p:spPr>
          <a:xfrm>
            <a:off x="2492450" y="1806725"/>
            <a:ext cx="5925600" cy="16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There was </a:t>
            </a:r>
            <a:r>
              <a:rPr b="1" lang="en"/>
              <a:t>some </a:t>
            </a:r>
            <a:r>
              <a:rPr b="1" lang="en">
                <a:solidFill>
                  <a:srgbClr val="896110"/>
                </a:solidFill>
              </a:rPr>
              <a:t>slightly murky ascites</a:t>
            </a:r>
            <a:r>
              <a:rPr lang="en"/>
              <a:t> fluid but </a:t>
            </a:r>
            <a:r>
              <a:rPr b="1" lang="en">
                <a:solidFill>
                  <a:srgbClr val="14A44D"/>
                </a:solidFill>
              </a:rPr>
              <a:t>no pus or stool</a:t>
            </a:r>
            <a:r>
              <a:rPr b="1" lang="en"/>
              <a:t> </a:t>
            </a:r>
            <a:r>
              <a:rPr lang="en"/>
              <a:t>or evidence of peritoneal contamination</a:t>
            </a:r>
            <a:r>
              <a:rPr lang="en">
                <a:solidFill>
                  <a:srgbClr val="9FA6B2"/>
                </a:solidFill>
              </a:rPr>
              <a:t>…</a:t>
            </a:r>
            <a:endParaRPr>
              <a:solidFill>
                <a:srgbClr val="9FA6B2"/>
              </a:solidFill>
            </a:endParaRPr>
          </a:p>
        </p:txBody>
      </p:sp>
      <p:sp>
        <p:nvSpPr>
          <p:cNvPr id="1439" name="Google Shape;1439;p67"/>
          <p:cNvSpPr/>
          <p:nvPr/>
        </p:nvSpPr>
        <p:spPr>
          <a:xfrm>
            <a:off x="223875" y="2729925"/>
            <a:ext cx="2230800" cy="99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0" name="Google Shape;1440;p67"/>
          <p:cNvSpPr/>
          <p:nvPr/>
        </p:nvSpPr>
        <p:spPr>
          <a:xfrm>
            <a:off x="4176725" y="3867075"/>
            <a:ext cx="4241400" cy="1202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1" name="Google Shape;1441;p67"/>
          <p:cNvSpPr/>
          <p:nvPr/>
        </p:nvSpPr>
        <p:spPr>
          <a:xfrm>
            <a:off x="294550" y="3723550"/>
            <a:ext cx="3321000" cy="129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6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47" name="Google Shape;1447;p68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448" name="Google Shape;1448;p68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49" name="Google Shape;1449;p68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50" name="Google Shape;1450;p68"/>
          <p:cNvSpPr txBox="1"/>
          <p:nvPr>
            <p:ph idx="1" type="body"/>
          </p:nvPr>
        </p:nvSpPr>
        <p:spPr>
          <a:xfrm>
            <a:off x="729450" y="1393075"/>
            <a:ext cx="76887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52 y/o F </a:t>
            </a:r>
            <a:r>
              <a:rPr lang="en">
                <a:solidFill>
                  <a:srgbClr val="858585"/>
                </a:solidFill>
              </a:rPr>
              <a:t>with PMH including metastatic rectal cancer on chemo p/w sepsis from </a:t>
            </a:r>
            <a:r>
              <a:rPr b="1" lang="en">
                <a:solidFill>
                  <a:srgbClr val="858585"/>
                </a:solidFill>
              </a:rPr>
              <a:t>rectal perf</a:t>
            </a:r>
            <a:endParaRPr>
              <a:solidFill>
                <a:srgbClr val="858585"/>
              </a:solidFill>
            </a:endParaRPr>
          </a:p>
        </p:txBody>
      </p:sp>
      <p:cxnSp>
        <p:nvCxnSpPr>
          <p:cNvPr id="1451" name="Google Shape;1451;p68"/>
          <p:cNvCxnSpPr>
            <a:stCxn id="1452" idx="1"/>
            <a:endCxn id="1448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53" name="Google Shape;1453;p68"/>
          <p:cNvSpPr/>
          <p:nvPr/>
        </p:nvSpPr>
        <p:spPr>
          <a:xfrm>
            <a:off x="1307150" y="4093050"/>
            <a:ext cx="14421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4" name="Google Shape;1454;p68"/>
          <p:cNvSpPr/>
          <p:nvPr/>
        </p:nvSpPr>
        <p:spPr>
          <a:xfrm>
            <a:off x="269599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5" name="Google Shape;1455;p68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2" name="Google Shape;1452;p68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6" name="Google Shape;1456;p68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7" name="Google Shape;1457;p68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8" name="Google Shape;1458;p68"/>
          <p:cNvSpPr/>
          <p:nvPr/>
        </p:nvSpPr>
        <p:spPr>
          <a:xfrm>
            <a:off x="4307000" y="3991000"/>
            <a:ext cx="3963300" cy="9594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free air in mesorectum.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9" name="Google Shape;1459;p68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0" name="Google Shape;1460;p68"/>
          <p:cNvSpPr/>
          <p:nvPr/>
        </p:nvSpPr>
        <p:spPr>
          <a:xfrm>
            <a:off x="341750" y="2093600"/>
            <a:ext cx="2067600" cy="618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C3483"/>
                </a:solidFill>
                <a:latin typeface="Open Sans"/>
                <a:ea typeface="Open Sans"/>
                <a:cs typeface="Open Sans"/>
                <a:sym typeface="Open Sans"/>
              </a:rPr>
              <a:t>Lap sigmoid colostomy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But they do not an “I&amp;D”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61" name="Google Shape;1461;p68"/>
          <p:cNvCxnSpPr>
            <a:stCxn id="1460" idx="2"/>
            <a:endCxn id="1457" idx="0"/>
          </p:cNvCxnSpPr>
          <p:nvPr/>
        </p:nvCxnSpPr>
        <p:spPr>
          <a:xfrm flipH="1" rot="-5400000">
            <a:off x="1271600" y="2815550"/>
            <a:ext cx="837900" cy="6300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6B3F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2" name="Google Shape;1462;p68"/>
          <p:cNvSpPr txBox="1"/>
          <p:nvPr>
            <p:ph idx="1" type="body"/>
          </p:nvPr>
        </p:nvSpPr>
        <p:spPr>
          <a:xfrm>
            <a:off x="2492450" y="1806725"/>
            <a:ext cx="5925600" cy="16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FA6B2"/>
                </a:solidFill>
              </a:rPr>
              <a:t>There was </a:t>
            </a:r>
            <a:r>
              <a:rPr b="1" lang="en">
                <a:solidFill>
                  <a:srgbClr val="9FA6B2"/>
                </a:solidFill>
              </a:rPr>
              <a:t>some slightly murky ascites</a:t>
            </a:r>
            <a:r>
              <a:rPr lang="en">
                <a:solidFill>
                  <a:srgbClr val="9FA6B2"/>
                </a:solidFill>
              </a:rPr>
              <a:t> fluid but </a:t>
            </a:r>
            <a:r>
              <a:rPr b="1" lang="en">
                <a:solidFill>
                  <a:srgbClr val="9FA6B2"/>
                </a:solidFill>
              </a:rPr>
              <a:t>no pus or stool</a:t>
            </a:r>
            <a:r>
              <a:rPr lang="en">
                <a:solidFill>
                  <a:srgbClr val="9FA6B2"/>
                </a:solidFill>
              </a:rPr>
              <a:t> or evidence of peritoneal contamination</a:t>
            </a:r>
            <a:r>
              <a:rPr lang="en"/>
              <a:t>…</a:t>
            </a:r>
            <a:r>
              <a:rPr lang="en"/>
              <a:t>We proceeded to mobilize the lateral attachments of the sigmoid colon to the</a:t>
            </a:r>
            <a:r>
              <a:rPr lang="en"/>
              <a:t> </a:t>
            </a:r>
            <a:r>
              <a:rPr b="1" lang="en">
                <a:solidFill>
                  <a:srgbClr val="3B71CA"/>
                </a:solidFill>
              </a:rPr>
              <a:t>inner-sigmoidal fossa</a:t>
            </a:r>
            <a:r>
              <a:rPr lang="en">
                <a:solidFill>
                  <a:srgbClr val="3B71CA"/>
                </a:solidFill>
              </a:rPr>
              <a:t> and deepened this dissection</a:t>
            </a:r>
            <a:r>
              <a:rPr lang="en"/>
              <a:t> to mobilize along the </a:t>
            </a:r>
            <a:r>
              <a:rPr lang="en" u="sng"/>
              <a:t>white line</a:t>
            </a:r>
            <a:r>
              <a:rPr lang="en"/>
              <a:t>.</a:t>
            </a:r>
            <a:endParaRPr/>
          </a:p>
        </p:txBody>
      </p:sp>
      <p:sp>
        <p:nvSpPr>
          <p:cNvPr id="1463" name="Google Shape;1463;p68"/>
          <p:cNvSpPr/>
          <p:nvPr/>
        </p:nvSpPr>
        <p:spPr>
          <a:xfrm>
            <a:off x="4176725" y="3867075"/>
            <a:ext cx="4241400" cy="1202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4" name="Google Shape;1464;p68"/>
          <p:cNvSpPr/>
          <p:nvPr/>
        </p:nvSpPr>
        <p:spPr>
          <a:xfrm>
            <a:off x="223875" y="2729925"/>
            <a:ext cx="2230800" cy="99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5" name="Google Shape;1465;p68"/>
          <p:cNvSpPr/>
          <p:nvPr/>
        </p:nvSpPr>
        <p:spPr>
          <a:xfrm>
            <a:off x="4100150" y="2951450"/>
            <a:ext cx="2347200" cy="11409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White line of Toldt</a:t>
            </a:r>
            <a:endParaRPr sz="1200">
              <a:solidFill>
                <a:srgbClr val="E4A1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The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layer of fascia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that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separates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the mesocolon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2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(layer of fatty tissue and connective tissue that surrounds colon)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&amp;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retroperitoneum</a:t>
            </a:r>
            <a:endParaRPr b="1" sz="1200">
              <a:solidFill>
                <a:srgbClr val="1A1A1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466" name="Google Shape;1466;p68"/>
          <p:cNvCxnSpPr>
            <a:stCxn id="1465" idx="3"/>
          </p:cNvCxnSpPr>
          <p:nvPr/>
        </p:nvCxnSpPr>
        <p:spPr>
          <a:xfrm flipH="1" rot="10800000">
            <a:off x="6447350" y="2828300"/>
            <a:ext cx="198300" cy="693600"/>
          </a:xfrm>
          <a:prstGeom prst="bentConnector2">
            <a:avLst/>
          </a:prstGeom>
          <a:noFill/>
          <a:ln cap="flat" cmpd="sng" w="9525">
            <a:solidFill>
              <a:srgbClr val="89611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7" name="Google Shape;1467;p68"/>
          <p:cNvSpPr/>
          <p:nvPr/>
        </p:nvSpPr>
        <p:spPr>
          <a:xfrm>
            <a:off x="294550" y="3723550"/>
            <a:ext cx="3321000" cy="129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69"/>
          <p:cNvSpPr/>
          <p:nvPr/>
        </p:nvSpPr>
        <p:spPr>
          <a:xfrm>
            <a:off x="294550" y="3723550"/>
            <a:ext cx="3321000" cy="129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3" name="Google Shape;1473;p6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74" name="Google Shape;1474;p69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475" name="Google Shape;1475;p69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476" name="Google Shape;1476;p69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77" name="Google Shape;1477;p69"/>
          <p:cNvSpPr txBox="1"/>
          <p:nvPr>
            <p:ph idx="1" type="body"/>
          </p:nvPr>
        </p:nvSpPr>
        <p:spPr>
          <a:xfrm>
            <a:off x="729450" y="1393075"/>
            <a:ext cx="76887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52 y/o F </a:t>
            </a:r>
            <a:r>
              <a:rPr lang="en">
                <a:solidFill>
                  <a:srgbClr val="858585"/>
                </a:solidFill>
              </a:rPr>
              <a:t>with PMH including metastatic rectal cancer on chemo p/w sepsis from </a:t>
            </a:r>
            <a:r>
              <a:rPr b="1" lang="en">
                <a:solidFill>
                  <a:srgbClr val="858585"/>
                </a:solidFill>
              </a:rPr>
              <a:t>rectal perf</a:t>
            </a:r>
            <a:endParaRPr>
              <a:solidFill>
                <a:srgbClr val="858585"/>
              </a:solidFill>
            </a:endParaRPr>
          </a:p>
        </p:txBody>
      </p:sp>
      <p:cxnSp>
        <p:nvCxnSpPr>
          <p:cNvPr id="1478" name="Google Shape;1478;p69"/>
          <p:cNvCxnSpPr>
            <a:stCxn id="1479" idx="1"/>
            <a:endCxn id="1475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0" name="Google Shape;1480;p69"/>
          <p:cNvSpPr/>
          <p:nvPr/>
        </p:nvSpPr>
        <p:spPr>
          <a:xfrm>
            <a:off x="1307150" y="4093050"/>
            <a:ext cx="14421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1" name="Google Shape;1481;p69"/>
          <p:cNvSpPr/>
          <p:nvPr/>
        </p:nvSpPr>
        <p:spPr>
          <a:xfrm>
            <a:off x="269599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2" name="Google Shape;1482;p69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9" name="Google Shape;1479;p69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3" name="Google Shape;1483;p69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4" name="Google Shape;1484;p69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5" name="Google Shape;1485;p69"/>
          <p:cNvSpPr/>
          <p:nvPr/>
        </p:nvSpPr>
        <p:spPr>
          <a:xfrm>
            <a:off x="4307000" y="3991000"/>
            <a:ext cx="3963300" cy="9594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free air in mesorectum.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6" name="Google Shape;1486;p69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7" name="Google Shape;1487;p69"/>
          <p:cNvSpPr/>
          <p:nvPr/>
        </p:nvSpPr>
        <p:spPr>
          <a:xfrm>
            <a:off x="341750" y="2093600"/>
            <a:ext cx="2067600" cy="618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6C3483"/>
                </a:solidFill>
                <a:latin typeface="Open Sans"/>
                <a:ea typeface="Open Sans"/>
                <a:cs typeface="Open Sans"/>
                <a:sym typeface="Open Sans"/>
              </a:rPr>
              <a:t>Lap sigmoid colostomy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But they do not an “I&amp;D”</a:t>
            </a:r>
            <a:endParaRPr b="1" sz="1300">
              <a:solidFill>
                <a:srgbClr val="6C34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88" name="Google Shape;1488;p69"/>
          <p:cNvCxnSpPr>
            <a:stCxn id="1487" idx="2"/>
            <a:endCxn id="1484" idx="0"/>
          </p:cNvCxnSpPr>
          <p:nvPr/>
        </p:nvCxnSpPr>
        <p:spPr>
          <a:xfrm flipH="1" rot="-5400000">
            <a:off x="1271600" y="2815550"/>
            <a:ext cx="837900" cy="6300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6B3F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9" name="Google Shape;1489;p69"/>
          <p:cNvSpPr txBox="1"/>
          <p:nvPr>
            <p:ph idx="1" type="body"/>
          </p:nvPr>
        </p:nvSpPr>
        <p:spPr>
          <a:xfrm>
            <a:off x="2492450" y="1806725"/>
            <a:ext cx="5925600" cy="18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FA6B2"/>
                </a:solidFill>
              </a:rPr>
              <a:t>There was </a:t>
            </a:r>
            <a:r>
              <a:rPr b="1" lang="en">
                <a:solidFill>
                  <a:srgbClr val="9FA6B2"/>
                </a:solidFill>
              </a:rPr>
              <a:t>some slightly murky ascites</a:t>
            </a:r>
            <a:r>
              <a:rPr lang="en">
                <a:solidFill>
                  <a:srgbClr val="9FA6B2"/>
                </a:solidFill>
              </a:rPr>
              <a:t> fluid but </a:t>
            </a:r>
            <a:r>
              <a:rPr b="1" lang="en">
                <a:solidFill>
                  <a:srgbClr val="9FA6B2"/>
                </a:solidFill>
              </a:rPr>
              <a:t>no pus or stool</a:t>
            </a:r>
            <a:r>
              <a:rPr lang="en">
                <a:solidFill>
                  <a:srgbClr val="9FA6B2"/>
                </a:solidFill>
              </a:rPr>
              <a:t> or evidence of peritoneal contamination…We proceeded to mobilize the lateral attachments of the sigmoid colon to the </a:t>
            </a:r>
            <a:r>
              <a:rPr b="1" lang="en">
                <a:solidFill>
                  <a:srgbClr val="1A1A1A"/>
                </a:solidFill>
              </a:rPr>
              <a:t>inner-sigmoidal fossa</a:t>
            </a:r>
            <a:r>
              <a:rPr lang="en">
                <a:solidFill>
                  <a:srgbClr val="9FA6B2"/>
                </a:solidFill>
              </a:rPr>
              <a:t> and deepened this dissection to mobilize along the white line.  </a:t>
            </a:r>
            <a:r>
              <a:rPr lang="en"/>
              <a:t>There was induration/</a:t>
            </a:r>
            <a:r>
              <a:rPr b="1" lang="en">
                <a:solidFill>
                  <a:srgbClr val="3B71CA"/>
                </a:solidFill>
              </a:rPr>
              <a:t>edema underlying this from the perforation</a:t>
            </a:r>
            <a:r>
              <a:rPr lang="en"/>
              <a:t> that </a:t>
            </a:r>
            <a:r>
              <a:rPr lang="en">
                <a:solidFill>
                  <a:srgbClr val="DF382C"/>
                </a:solidFill>
              </a:rPr>
              <a:t>I did not want to unroof</a:t>
            </a:r>
            <a:r>
              <a:rPr lang="en"/>
              <a:t> so </a:t>
            </a:r>
            <a:r>
              <a:rPr b="1" lang="en"/>
              <a:t>I limited the dissection</a:t>
            </a:r>
            <a:r>
              <a:rPr lang="en"/>
              <a:t> once we felt that we had good length for a loop colostomy</a:t>
            </a:r>
            <a:endParaRPr>
              <a:solidFill>
                <a:srgbClr val="9FA6B2"/>
              </a:solidFill>
            </a:endParaRPr>
          </a:p>
        </p:txBody>
      </p:sp>
      <p:sp>
        <p:nvSpPr>
          <p:cNvPr id="1490" name="Google Shape;1490;p69"/>
          <p:cNvSpPr/>
          <p:nvPr/>
        </p:nvSpPr>
        <p:spPr>
          <a:xfrm>
            <a:off x="4176725" y="3867075"/>
            <a:ext cx="4241400" cy="12024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1" name="Google Shape;1491;p69"/>
          <p:cNvSpPr/>
          <p:nvPr/>
        </p:nvSpPr>
        <p:spPr>
          <a:xfrm>
            <a:off x="223875" y="2729925"/>
            <a:ext cx="2230800" cy="9936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2" name="Google Shape;1492;p69"/>
          <p:cNvSpPr/>
          <p:nvPr/>
        </p:nvSpPr>
        <p:spPr>
          <a:xfrm>
            <a:off x="294550" y="3723550"/>
            <a:ext cx="3321000" cy="1299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7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Post-op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8" name="Google Shape;1498;p70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499" name="Google Shape;1499;p70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0" name="Google Shape;1500;p70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501" name="Google Shape;1501;p70"/>
          <p:cNvCxnSpPr>
            <a:stCxn id="1502" idx="1"/>
            <a:endCxn id="1499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3" name="Google Shape;1503;p70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2" name="Google Shape;1502;p70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4" name="Google Shape;1504;p70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5" name="Google Shape;1505;p70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6" name="Google Shape;1506;p70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7" name="Google Shape;1507;p70"/>
          <p:cNvSpPr/>
          <p:nvPr/>
        </p:nvSpPr>
        <p:spPr>
          <a:xfrm>
            <a:off x="223822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8" name="Google Shape;1508;p70"/>
          <p:cNvSpPr/>
          <p:nvPr/>
        </p:nvSpPr>
        <p:spPr>
          <a:xfrm>
            <a:off x="270365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9" name="Google Shape;1509;p70"/>
          <p:cNvSpPr/>
          <p:nvPr/>
        </p:nvSpPr>
        <p:spPr>
          <a:xfrm>
            <a:off x="4478450" y="3565300"/>
            <a:ext cx="4432200" cy="13050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free air in mesorectum.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BOWEL</a:t>
            </a:r>
            <a:r>
              <a:rPr lang="en" sz="11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: There is free air adjacent to the rectum contains within the subperitoneal space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PERITONEAL CAVITY</a:t>
            </a:r>
            <a:r>
              <a:rPr lang="en" sz="11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: Trace free fluid adjacent to the rectum with free peritoneal air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10" name="Google Shape;1510;p70"/>
          <p:cNvSpPr/>
          <p:nvPr/>
        </p:nvSpPr>
        <p:spPr>
          <a:xfrm>
            <a:off x="4427825" y="3549450"/>
            <a:ext cx="4553700" cy="1520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1" name="Google Shape;1511;p70"/>
          <p:cNvSpPr/>
          <p:nvPr/>
        </p:nvSpPr>
        <p:spPr>
          <a:xfrm>
            <a:off x="1307150" y="4093050"/>
            <a:ext cx="14421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2" name="Google Shape;1512;p70"/>
          <p:cNvSpPr/>
          <p:nvPr/>
        </p:nvSpPr>
        <p:spPr>
          <a:xfrm>
            <a:off x="269599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3" name="Google Shape;1513;p70"/>
          <p:cNvSpPr txBox="1"/>
          <p:nvPr>
            <p:ph idx="1" type="body"/>
          </p:nvPr>
        </p:nvSpPr>
        <p:spPr>
          <a:xfrm>
            <a:off x="729450" y="1393075"/>
            <a:ext cx="7688700" cy="195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Did well post-op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Off of pressors &amp; </a:t>
            </a:r>
            <a:r>
              <a:rPr lang="en"/>
              <a:t>transferred</a:t>
            </a:r>
            <a:r>
              <a:rPr lang="en"/>
              <a:t> out of SICU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7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</a:t>
            </a:r>
            <a:r>
              <a:rPr lang="en"/>
              <a:t>Post-op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9" name="Google Shape;1519;p71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520" name="Google Shape;1520;p71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21" name="Google Shape;1521;p71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522" name="Google Shape;1522;p71"/>
          <p:cNvCxnSpPr>
            <a:stCxn id="1523" idx="1"/>
            <a:endCxn id="1520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4" name="Google Shape;1524;p71"/>
          <p:cNvSpPr/>
          <p:nvPr/>
        </p:nvSpPr>
        <p:spPr>
          <a:xfrm>
            <a:off x="1307150" y="4093050"/>
            <a:ext cx="27930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5" name="Google Shape;1525;p71"/>
          <p:cNvSpPr/>
          <p:nvPr/>
        </p:nvSpPr>
        <p:spPr>
          <a:xfrm>
            <a:off x="404084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6" name="Google Shape;1526;p71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3" name="Google Shape;1523;p71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7" name="Google Shape;1527;p71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8" name="Google Shape;1528;p71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9" name="Google Shape;1529;p71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0" name="Google Shape;1530;p71"/>
          <p:cNvSpPr/>
          <p:nvPr/>
        </p:nvSpPr>
        <p:spPr>
          <a:xfrm>
            <a:off x="223822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1" name="Google Shape;1531;p71"/>
          <p:cNvSpPr/>
          <p:nvPr/>
        </p:nvSpPr>
        <p:spPr>
          <a:xfrm>
            <a:off x="270365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2" name="Google Shape;1532;p71"/>
          <p:cNvSpPr/>
          <p:nvPr/>
        </p:nvSpPr>
        <p:spPr>
          <a:xfrm>
            <a:off x="316908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3" name="Google Shape;1533;p71"/>
          <p:cNvSpPr/>
          <p:nvPr/>
        </p:nvSpPr>
        <p:spPr>
          <a:xfrm>
            <a:off x="3634513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4" name="Google Shape;1534;p71"/>
          <p:cNvSpPr/>
          <p:nvPr/>
        </p:nvSpPr>
        <p:spPr>
          <a:xfrm>
            <a:off x="4478450" y="3565300"/>
            <a:ext cx="4432200" cy="13050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free air in mesorectum.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developing abscess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BOWEL</a:t>
            </a:r>
            <a:r>
              <a:rPr lang="en" sz="11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: There is free air adjacent to the rectum contains within the subperitoneal space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PERITONEAL CAVITY</a:t>
            </a:r>
            <a:r>
              <a:rPr lang="en" sz="11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: Trace free fluid adjacent to the rectum with free peritoneal air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35" name="Google Shape;1535;p71"/>
          <p:cNvSpPr/>
          <p:nvPr/>
        </p:nvSpPr>
        <p:spPr>
          <a:xfrm>
            <a:off x="4427825" y="3549450"/>
            <a:ext cx="4553700" cy="1520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6" name="Google Shape;1536;p71"/>
          <p:cNvSpPr/>
          <p:nvPr/>
        </p:nvSpPr>
        <p:spPr>
          <a:xfrm>
            <a:off x="720350" y="1448850"/>
            <a:ext cx="3320400" cy="1162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5)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Interval placement of drain into the complex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perirectal and presacral abscess with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mildly decreased size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of the complex collection (largest measures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5.7 x 3.5 cm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37" name="Google Shape;1537;p71"/>
          <p:cNvSpPr txBox="1"/>
          <p:nvPr>
            <p:ph idx="1" type="body"/>
          </p:nvPr>
        </p:nvSpPr>
        <p:spPr>
          <a:xfrm>
            <a:off x="4100125" y="904450"/>
            <a:ext cx="4810500" cy="26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latin typeface="PT Sans"/>
                <a:ea typeface="PT Sans"/>
                <a:cs typeface="PT Sans"/>
                <a:sym typeface="PT Sans"/>
              </a:rPr>
              <a:t>BOWEL</a:t>
            </a:r>
            <a:r>
              <a:rPr b="1" lang="en">
                <a:latin typeface="PT Sans"/>
                <a:ea typeface="PT Sans"/>
                <a:cs typeface="PT Sans"/>
                <a:sym typeface="PT Sans"/>
              </a:rPr>
              <a:t>: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 No bowel obstruction. Circumferential wall thickening of the mid to distal rectum corresponds to the known rectal malignancy. There are postsurgical changes from creation of an descending loop colostomy.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There is a complex collection of extraluminal fluid and air within the mesorectum which extends posteriorly along the presacral soft tissues which is concerning for rectal perforation with associated abscess/phlegmonous changes. Since [CT on Day 0], there has been interval placement of a transgluteal approach pigtail drain into the left aspect of the mesorectum with decreased complex fluid and air. The largest pocket of residual complex fluid and air measures 5.7 x 3.5 cm.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u="sng">
                <a:latin typeface="PT Sans"/>
                <a:ea typeface="PT Sans"/>
                <a:cs typeface="PT Sans"/>
                <a:sym typeface="PT Sans"/>
              </a:rPr>
              <a:t>PERITONEAL CAVITY</a:t>
            </a:r>
            <a:r>
              <a:rPr b="1" lang="en">
                <a:latin typeface="PT Sans"/>
                <a:ea typeface="PT Sans"/>
                <a:cs typeface="PT Sans"/>
                <a:sym typeface="PT Sans"/>
              </a:rPr>
              <a:t>: </a:t>
            </a:r>
            <a:r>
              <a:rPr lang="en">
                <a:latin typeface="PT Sans Narrow"/>
                <a:ea typeface="PT Sans Narrow"/>
                <a:cs typeface="PT Sans Narrow"/>
                <a:sym typeface="PT Sans Narrow"/>
              </a:rPr>
              <a:t>No intraperitoneal free air is visible.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538" name="Google Shape;1538;p71"/>
          <p:cNvCxnSpPr>
            <a:stCxn id="1536" idx="2"/>
            <a:endCxn id="1533" idx="0"/>
          </p:cNvCxnSpPr>
          <p:nvPr/>
        </p:nvCxnSpPr>
        <p:spPr>
          <a:xfrm flipH="1" rot="-5400000">
            <a:off x="2518850" y="2472750"/>
            <a:ext cx="1210200" cy="1486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2F5AA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9" name="Google Shape;1539;p71"/>
          <p:cNvSpPr/>
          <p:nvPr/>
        </p:nvSpPr>
        <p:spPr>
          <a:xfrm>
            <a:off x="4100150" y="904450"/>
            <a:ext cx="4973100" cy="2551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0" name="Google Shape;1540;p71"/>
          <p:cNvSpPr/>
          <p:nvPr/>
        </p:nvSpPr>
        <p:spPr>
          <a:xfrm>
            <a:off x="4427825" y="3549450"/>
            <a:ext cx="4553700" cy="1520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7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</a:t>
            </a:r>
            <a:r>
              <a:rPr lang="en"/>
              <a:t>Post-op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72"/>
          <p:cNvSpPr/>
          <p:nvPr/>
        </p:nvSpPr>
        <p:spPr>
          <a:xfrm>
            <a:off x="720350" y="1448850"/>
            <a:ext cx="3320400" cy="1162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5)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Interval placement of drain into the complex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perirectal and presacral abscess with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mildly decreased size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of the complex collection (largest measures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5.7 x 3.5 cm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547" name="Google Shape;1547;p72" title="Day 5 axial.gif"/>
          <p:cNvPicPr preferRelativeResize="0"/>
          <p:nvPr/>
        </p:nvPicPr>
        <p:blipFill rotWithShape="1">
          <a:blip r:embed="rId3">
            <a:alphaModFix/>
          </a:blip>
          <a:srcRect b="0" l="8389" r="6264" t="0"/>
          <a:stretch/>
        </p:blipFill>
        <p:spPr>
          <a:xfrm>
            <a:off x="807613" y="2764900"/>
            <a:ext cx="3145875" cy="20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72" title="Day 5 coronal.gif"/>
          <p:cNvPicPr preferRelativeResize="0"/>
          <p:nvPr/>
        </p:nvPicPr>
        <p:blipFill rotWithShape="1">
          <a:blip r:embed="rId4">
            <a:alphaModFix/>
          </a:blip>
          <a:srcRect b="0" l="17050" r="20926" t="0"/>
          <a:stretch/>
        </p:blipFill>
        <p:spPr>
          <a:xfrm>
            <a:off x="4412075" y="894225"/>
            <a:ext cx="4432200" cy="4025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Physical Exam</a:t>
            </a:r>
            <a:endParaRPr/>
          </a:p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21 y/o M</a:t>
            </a:r>
            <a:r>
              <a:rPr lang="en">
                <a:solidFill>
                  <a:srgbClr val="858585"/>
                </a:solidFill>
              </a:rPr>
              <a:t> with no PMH p/w </a:t>
            </a:r>
            <a:r>
              <a:rPr b="1" lang="en">
                <a:solidFill>
                  <a:srgbClr val="858585"/>
                </a:solidFill>
              </a:rPr>
              <a:t>sudden onset </a:t>
            </a:r>
            <a:r>
              <a:rPr lang="en">
                <a:solidFill>
                  <a:srgbClr val="858585"/>
                </a:solidFill>
              </a:rPr>
              <a:t>(3 hours after after eating chicken wings) </a:t>
            </a:r>
            <a:r>
              <a:rPr b="1" lang="en">
                <a:solidFill>
                  <a:srgbClr val="858585"/>
                </a:solidFill>
              </a:rPr>
              <a:t>generalized abdominal pain</a:t>
            </a:r>
            <a:r>
              <a:rPr lang="en">
                <a:solidFill>
                  <a:srgbClr val="858585"/>
                </a:solidFill>
              </a:rPr>
              <a:t> 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Vitals</a:t>
            </a:r>
            <a:r>
              <a:rPr lang="en"/>
              <a:t>: </a:t>
            </a:r>
            <a:r>
              <a:rPr lang="en"/>
              <a:t>BP 177/71  |  </a:t>
            </a:r>
            <a:r>
              <a:rPr b="1" lang="en"/>
              <a:t>Pulse </a:t>
            </a:r>
            <a:r>
              <a:rPr b="1" lang="en">
                <a:solidFill>
                  <a:srgbClr val="DF382C"/>
                </a:solidFill>
              </a:rPr>
              <a:t>109</a:t>
            </a:r>
            <a:r>
              <a:rPr lang="en"/>
              <a:t>  |  </a:t>
            </a:r>
            <a:r>
              <a:rPr b="1" lang="en"/>
              <a:t>Temp </a:t>
            </a:r>
            <a:r>
              <a:rPr b="1" lang="en">
                <a:solidFill>
                  <a:srgbClr val="DF382C"/>
                </a:solidFill>
              </a:rPr>
              <a:t>38.1°C</a:t>
            </a:r>
            <a:r>
              <a:rPr lang="en"/>
              <a:t> (100.6 °F)  |  </a:t>
            </a:r>
            <a:r>
              <a:rPr b="1" lang="en"/>
              <a:t>Resp 22</a:t>
            </a:r>
            <a:r>
              <a:rPr lang="en"/>
              <a:t>  |  SpO2 97%  |  BMI 22.7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Gen</a:t>
            </a:r>
            <a:r>
              <a:rPr lang="en"/>
              <a:t>: In acute distress, </a:t>
            </a:r>
            <a:r>
              <a:rPr b="1" lang="en"/>
              <a:t>uncomfortable, constantly moving in bed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8585"/>
                </a:solidFill>
              </a:rPr>
              <a:t>HEENT</a:t>
            </a:r>
            <a:r>
              <a:rPr lang="en">
                <a:solidFill>
                  <a:srgbClr val="858585"/>
                </a:solidFill>
              </a:rPr>
              <a:t>: NCAT; </a:t>
            </a:r>
            <a:r>
              <a:rPr lang="en">
                <a:solidFill>
                  <a:srgbClr val="858585"/>
                </a:solidFill>
              </a:rPr>
              <a:t>anicteric sclerae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8585"/>
                </a:solidFill>
              </a:rPr>
              <a:t>Resp</a:t>
            </a:r>
            <a:r>
              <a:rPr lang="en">
                <a:solidFill>
                  <a:srgbClr val="858585"/>
                </a:solidFill>
              </a:rPr>
              <a:t>: R</a:t>
            </a:r>
            <a:r>
              <a:rPr lang="en">
                <a:solidFill>
                  <a:srgbClr val="858585"/>
                </a:solidFill>
              </a:rPr>
              <a:t>espiratory </a:t>
            </a:r>
            <a:r>
              <a:rPr lang="en">
                <a:solidFill>
                  <a:srgbClr val="858585"/>
                </a:solidFill>
              </a:rPr>
              <a:t>effort is normal without distress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8585"/>
                </a:solidFill>
              </a:rPr>
              <a:t>CV</a:t>
            </a:r>
            <a:r>
              <a:rPr lang="en">
                <a:solidFill>
                  <a:srgbClr val="858585"/>
                </a:solidFill>
              </a:rPr>
              <a:t>: RRR; no murmur, extremities perfused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GI</a:t>
            </a:r>
            <a:r>
              <a:rPr lang="en"/>
              <a:t>: </a:t>
            </a:r>
            <a:r>
              <a:rPr b="1" lang="en"/>
              <a:t>abdominal tenderness</a:t>
            </a:r>
            <a:r>
              <a:rPr lang="en"/>
              <a:t> (in all quadrants), </a:t>
            </a:r>
            <a:r>
              <a:rPr b="1" lang="en"/>
              <a:t>tensing up abdomen</a:t>
            </a:r>
            <a:r>
              <a:rPr lang="en"/>
              <a:t> and unable to relax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858585"/>
                </a:solidFill>
              </a:rPr>
              <a:t>Ext</a:t>
            </a:r>
            <a:r>
              <a:rPr lang="en">
                <a:solidFill>
                  <a:srgbClr val="858585"/>
                </a:solidFill>
              </a:rPr>
              <a:t>: no clubbing or cyanosis</a:t>
            </a:r>
            <a:endParaRPr>
              <a:solidFill>
                <a:srgbClr val="858585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7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[Q2.1]</a:t>
            </a:r>
            <a:r>
              <a:rPr lang="en"/>
              <a:t> Do we have source control? </a:t>
            </a:r>
            <a:r>
              <a:rPr lang="en">
                <a:solidFill>
                  <a:srgbClr val="D9D9D9"/>
                </a:solidFill>
              </a:rPr>
              <a:t>In the sense that...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1554" name="Google Shape;1554;p73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Teasing out to difference between preventing ongoing contamination, restoring normal anatomy, and eliminating the focus of infection</a:t>
            </a:r>
            <a:endParaRPr sz="10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...no more fecal material is being introduced?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...all of the infected material is out of the abdomen?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...the IR drain will prevent collection from enlarging?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...a JP drain will eventually eliminate the bio-burden?</a:t>
            </a:r>
            <a:endParaRPr/>
          </a:p>
        </p:txBody>
      </p:sp>
      <p:sp>
        <p:nvSpPr>
          <p:cNvPr id="1555" name="Google Shape;1555;p73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Likert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7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1" name="Google Shape;1561;p74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562" name="Google Shape;1562;p74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63" name="Google Shape;1563;p74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564" name="Google Shape;1564;p74"/>
          <p:cNvSpPr txBox="1"/>
          <p:nvPr>
            <p:ph idx="1" type="body"/>
          </p:nvPr>
        </p:nvSpPr>
        <p:spPr>
          <a:xfrm>
            <a:off x="729450" y="1393075"/>
            <a:ext cx="76887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52 y/o F </a:t>
            </a:r>
            <a:r>
              <a:rPr lang="en">
                <a:solidFill>
                  <a:srgbClr val="858585"/>
                </a:solidFill>
              </a:rPr>
              <a:t>with PMH including metastatic rectal cancer on chemo p/w sepsis from </a:t>
            </a:r>
            <a:r>
              <a:rPr b="1" lang="en">
                <a:solidFill>
                  <a:srgbClr val="858585"/>
                </a:solidFill>
              </a:rPr>
              <a:t>rectal perf</a:t>
            </a:r>
            <a:endParaRPr>
              <a:solidFill>
                <a:srgbClr val="858585"/>
              </a:solidFill>
            </a:endParaRPr>
          </a:p>
        </p:txBody>
      </p:sp>
      <p:cxnSp>
        <p:nvCxnSpPr>
          <p:cNvPr id="1565" name="Google Shape;1565;p74"/>
          <p:cNvCxnSpPr>
            <a:stCxn id="1566" idx="1"/>
            <a:endCxn id="1562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7" name="Google Shape;1567;p74"/>
          <p:cNvSpPr/>
          <p:nvPr/>
        </p:nvSpPr>
        <p:spPr>
          <a:xfrm>
            <a:off x="1307150" y="4093050"/>
            <a:ext cx="27930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8" name="Google Shape;1568;p74"/>
          <p:cNvSpPr/>
          <p:nvPr/>
        </p:nvSpPr>
        <p:spPr>
          <a:xfrm>
            <a:off x="404084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9" name="Google Shape;1569;p74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6" name="Google Shape;1566;p74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0" name="Google Shape;1570;p74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1" name="Google Shape;1571;p74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2" name="Google Shape;1572;p74"/>
          <p:cNvSpPr/>
          <p:nvPr/>
        </p:nvSpPr>
        <p:spPr>
          <a:xfrm>
            <a:off x="5415650" y="3565300"/>
            <a:ext cx="3320400" cy="1000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C/A/P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0)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Rectal perforation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w/ free air in mesorectum.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Extraluminal layering feculent material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with developing abscess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73" name="Google Shape;1573;p74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4" name="Google Shape;1574;p74"/>
          <p:cNvSpPr/>
          <p:nvPr/>
        </p:nvSpPr>
        <p:spPr>
          <a:xfrm>
            <a:off x="223822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5" name="Google Shape;1575;p74"/>
          <p:cNvSpPr/>
          <p:nvPr/>
        </p:nvSpPr>
        <p:spPr>
          <a:xfrm>
            <a:off x="270365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6" name="Google Shape;1576;p74"/>
          <p:cNvSpPr/>
          <p:nvPr/>
        </p:nvSpPr>
        <p:spPr>
          <a:xfrm>
            <a:off x="316908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77" name="Google Shape;1577;p74"/>
          <p:cNvSpPr/>
          <p:nvPr/>
        </p:nvSpPr>
        <p:spPr>
          <a:xfrm>
            <a:off x="3634513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78" name="Google Shape;1578;p74" title="Chart"/>
          <p:cNvPicPr preferRelativeResize="0"/>
          <p:nvPr/>
        </p:nvPicPr>
        <p:blipFill rotWithShape="1">
          <a:blip r:embed="rId3">
            <a:alphaModFix/>
          </a:blip>
          <a:srcRect b="11870" l="0" r="0" t="0"/>
          <a:stretch/>
        </p:blipFill>
        <p:spPr>
          <a:xfrm>
            <a:off x="775475" y="2117850"/>
            <a:ext cx="3391125" cy="13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74"/>
          <p:cNvSpPr/>
          <p:nvPr/>
        </p:nvSpPr>
        <p:spPr>
          <a:xfrm>
            <a:off x="5415575" y="2117850"/>
            <a:ext cx="3320400" cy="1162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5)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Interval placement of drain into the complex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perirectal and presacral abscess with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mildly decreased size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of the complex collection (largest measures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5.7 x 3.5 cm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80" name="Google Shape;1580;p74"/>
          <p:cNvSpPr/>
          <p:nvPr/>
        </p:nvSpPr>
        <p:spPr>
          <a:xfrm>
            <a:off x="5308650" y="3436875"/>
            <a:ext cx="3570600" cy="1274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7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Initial care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6" name="Google Shape;1586;p75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587" name="Google Shape;1587;p75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88" name="Google Shape;1588;p75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589" name="Google Shape;1589;p75"/>
          <p:cNvCxnSpPr>
            <a:stCxn id="1590" idx="1"/>
            <a:endCxn id="1587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1" name="Google Shape;1591;p75"/>
          <p:cNvSpPr/>
          <p:nvPr/>
        </p:nvSpPr>
        <p:spPr>
          <a:xfrm>
            <a:off x="1307150" y="4093050"/>
            <a:ext cx="27930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2" name="Google Shape;1592;p75"/>
          <p:cNvSpPr/>
          <p:nvPr/>
        </p:nvSpPr>
        <p:spPr>
          <a:xfrm>
            <a:off x="4040847" y="4093050"/>
            <a:ext cx="48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3" name="Google Shape;1593;p75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0" name="Google Shape;1590;p75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4" name="Google Shape;1594;p75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5" name="Google Shape;1595;p75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6" name="Google Shape;1596;p75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7" name="Google Shape;1597;p75"/>
          <p:cNvSpPr/>
          <p:nvPr/>
        </p:nvSpPr>
        <p:spPr>
          <a:xfrm>
            <a:off x="223822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8" name="Google Shape;1598;p75"/>
          <p:cNvSpPr/>
          <p:nvPr/>
        </p:nvSpPr>
        <p:spPr>
          <a:xfrm>
            <a:off x="270365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99" name="Google Shape;1599;p75"/>
          <p:cNvSpPr/>
          <p:nvPr/>
        </p:nvSpPr>
        <p:spPr>
          <a:xfrm>
            <a:off x="316908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0" name="Google Shape;1600;p75"/>
          <p:cNvSpPr/>
          <p:nvPr/>
        </p:nvSpPr>
        <p:spPr>
          <a:xfrm>
            <a:off x="3634513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01" name="Google Shape;1601;p75" title="Chart"/>
          <p:cNvPicPr preferRelativeResize="0"/>
          <p:nvPr/>
        </p:nvPicPr>
        <p:blipFill rotWithShape="1">
          <a:blip r:embed="rId3">
            <a:alphaModFix/>
          </a:blip>
          <a:srcRect b="11870" l="0" r="0" t="0"/>
          <a:stretch/>
        </p:blipFill>
        <p:spPr>
          <a:xfrm>
            <a:off x="775475" y="2117850"/>
            <a:ext cx="3391125" cy="13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75"/>
          <p:cNvSpPr/>
          <p:nvPr/>
        </p:nvSpPr>
        <p:spPr>
          <a:xfrm>
            <a:off x="220300" y="2003000"/>
            <a:ext cx="4435500" cy="3022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3" name="Google Shape;1603;p75"/>
          <p:cNvSpPr/>
          <p:nvPr/>
        </p:nvSpPr>
        <p:spPr>
          <a:xfrm>
            <a:off x="220300" y="2003000"/>
            <a:ext cx="4435500" cy="18183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604" name="Google Shape;1604;p75"/>
          <p:cNvGraphicFramePr/>
          <p:nvPr/>
        </p:nvGraphicFramePr>
        <p:xfrm>
          <a:off x="4730575" y="1711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34700"/>
                <a:gridCol w="736200"/>
                <a:gridCol w="808225"/>
                <a:gridCol w="871125"/>
                <a:gridCol w="871125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IR drain</a:t>
                      </a:r>
                      <a:endParaRPr b="1" sz="1200"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B3F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mitis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strep anginosus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Cefazolin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Ceftaz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TMP/SMX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Penicillin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</a:tbl>
          </a:graphicData>
        </a:graphic>
      </p:graphicFrame>
      <p:cxnSp>
        <p:nvCxnSpPr>
          <p:cNvPr id="1605" name="Google Shape;1605;p75"/>
          <p:cNvCxnSpPr/>
          <p:nvPr/>
        </p:nvCxnSpPr>
        <p:spPr>
          <a:xfrm flipH="1">
            <a:off x="1572950" y="1926850"/>
            <a:ext cx="3138000" cy="1628100"/>
          </a:xfrm>
          <a:prstGeom prst="bentConnector3">
            <a:avLst>
              <a:gd fmla="val 99877" name="adj1"/>
            </a:avLst>
          </a:prstGeom>
          <a:noFill/>
          <a:ln cap="flat" cmpd="sng" w="28575">
            <a:solidFill>
              <a:srgbClr val="6B3FA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7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[Q2.2]</a:t>
            </a:r>
            <a:r>
              <a:rPr lang="en"/>
              <a:t> </a:t>
            </a:r>
            <a:r>
              <a:rPr lang="en"/>
              <a:t>What to treat with?</a:t>
            </a:r>
            <a:endParaRPr/>
          </a:p>
        </p:txBody>
      </p:sp>
      <p:sp>
        <p:nvSpPr>
          <p:cNvPr id="1611" name="Google Shape;1611;p76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Select one</a:t>
            </a:r>
            <a:r>
              <a:rPr lang="en"/>
              <a:t>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Unasyn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Ceftriaxone + Flagyl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Zosyn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Cefepime + Flagyl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Carbapenem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Add one or more</a:t>
            </a:r>
            <a:r>
              <a:rPr lang="en"/>
              <a:t>: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Linezolid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Daptomycin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Antifungals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N/A</a:t>
            </a:r>
            <a:endParaRPr/>
          </a:p>
        </p:txBody>
      </p:sp>
      <p:sp>
        <p:nvSpPr>
          <p:cNvPr id="1612" name="Google Shape;1612;p76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choice, </a:t>
            </a:r>
            <a:r>
              <a:rPr b="1" lang="en"/>
              <a:t>two parts</a:t>
            </a:r>
            <a:endParaRPr b="1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7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Hospital course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18" name="Google Shape;1618;p77"/>
          <p:cNvGrpSpPr/>
          <p:nvPr/>
        </p:nvGrpSpPr>
        <p:grpSpPr>
          <a:xfrm>
            <a:off x="376075" y="3821089"/>
            <a:ext cx="930899" cy="271316"/>
            <a:chOff x="0" y="4572000"/>
            <a:chExt cx="457197" cy="183000"/>
          </a:xfrm>
        </p:grpSpPr>
        <p:sp>
          <p:nvSpPr>
            <p:cNvPr id="1619" name="Google Shape;1619;p77"/>
            <p:cNvSpPr/>
            <p:nvPr/>
          </p:nvSpPr>
          <p:spPr>
            <a:xfrm>
              <a:off x="0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-2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20" name="Google Shape;1620;p77"/>
            <p:cNvSpPr/>
            <p:nvPr/>
          </p:nvSpPr>
          <p:spPr>
            <a:xfrm>
              <a:off x="228597" y="4572000"/>
              <a:ext cx="228600" cy="183000"/>
            </a:xfrm>
            <a:prstGeom prst="rect">
              <a:avLst/>
            </a:prstGeom>
            <a:solidFill>
              <a:schemeClr val="lt2"/>
            </a:solidFill>
            <a:ln cap="flat" cmpd="sng" w="141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30">
                  <a:latin typeface="Open Sans"/>
                  <a:ea typeface="Open Sans"/>
                  <a:cs typeface="Open Sans"/>
                  <a:sym typeface="Open Sans"/>
                </a:rPr>
                <a:t>-1</a:t>
              </a:r>
              <a:endParaRPr sz="163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621" name="Google Shape;1621;p77"/>
          <p:cNvSpPr txBox="1"/>
          <p:nvPr>
            <p:ph idx="1" type="body"/>
          </p:nvPr>
        </p:nvSpPr>
        <p:spPr>
          <a:xfrm>
            <a:off x="729450" y="1393075"/>
            <a:ext cx="76887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52 y/o F </a:t>
            </a:r>
            <a:r>
              <a:rPr lang="en">
                <a:solidFill>
                  <a:srgbClr val="858585"/>
                </a:solidFill>
              </a:rPr>
              <a:t>with PMH including metastatic rectal cancer on chemo p/w sepsis from </a:t>
            </a:r>
            <a:r>
              <a:rPr b="1" lang="en">
                <a:solidFill>
                  <a:srgbClr val="858585"/>
                </a:solidFill>
              </a:rPr>
              <a:t>rectal perf</a:t>
            </a:r>
            <a:endParaRPr>
              <a:solidFill>
                <a:srgbClr val="858585"/>
              </a:solidFill>
            </a:endParaRPr>
          </a:p>
        </p:txBody>
      </p:sp>
      <p:cxnSp>
        <p:nvCxnSpPr>
          <p:cNvPr id="1622" name="Google Shape;1622;p77"/>
          <p:cNvCxnSpPr>
            <a:stCxn id="1623" idx="1"/>
            <a:endCxn id="1619" idx="2"/>
          </p:cNvCxnSpPr>
          <p:nvPr/>
        </p:nvCxnSpPr>
        <p:spPr>
          <a:xfrm rot="10800000">
            <a:off x="608750" y="4092550"/>
            <a:ext cx="1164000" cy="6654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4" name="Google Shape;1624;p77"/>
          <p:cNvSpPr/>
          <p:nvPr/>
        </p:nvSpPr>
        <p:spPr>
          <a:xfrm>
            <a:off x="1307150" y="4093050"/>
            <a:ext cx="4717200" cy="2715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5" name="Google Shape;1625;p77"/>
          <p:cNvSpPr/>
          <p:nvPr/>
        </p:nvSpPr>
        <p:spPr>
          <a:xfrm>
            <a:off x="5961878" y="4093050"/>
            <a:ext cx="930900" cy="2715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6" name="Google Shape;1626;p77"/>
          <p:cNvSpPr/>
          <p:nvPr/>
        </p:nvSpPr>
        <p:spPr>
          <a:xfrm>
            <a:off x="1307146" y="3549602"/>
            <a:ext cx="465600" cy="271500"/>
          </a:xfrm>
          <a:prstGeom prst="rect">
            <a:avLst/>
          </a:prstGeom>
          <a:solidFill>
            <a:srgbClr val="6B3FA0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3" name="Google Shape;1623;p77"/>
          <p:cNvSpPr txBox="1"/>
          <p:nvPr/>
        </p:nvSpPr>
        <p:spPr>
          <a:xfrm>
            <a:off x="1772750" y="4565500"/>
            <a:ext cx="1842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FOLFOX plus Avastin</a:t>
            </a:r>
            <a:endParaRPr sz="13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7" name="Google Shape;1627;p77"/>
          <p:cNvSpPr/>
          <p:nvPr/>
        </p:nvSpPr>
        <p:spPr>
          <a:xfrm>
            <a:off x="1307152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8" name="Google Shape;1628;p77"/>
          <p:cNvSpPr/>
          <p:nvPr/>
        </p:nvSpPr>
        <p:spPr>
          <a:xfrm>
            <a:off x="1772796" y="3549452"/>
            <a:ext cx="465600" cy="271500"/>
          </a:xfrm>
          <a:prstGeom prst="rect">
            <a:avLst/>
          </a:prstGeom>
          <a:solidFill>
            <a:srgbClr val="F0E6F5"/>
          </a:solidFill>
          <a:ln cap="flat" cmpd="sng" w="141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63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9" name="Google Shape;1629;p77"/>
          <p:cNvSpPr/>
          <p:nvPr/>
        </p:nvSpPr>
        <p:spPr>
          <a:xfrm>
            <a:off x="177279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0" name="Google Shape;1630;p77"/>
          <p:cNvSpPr/>
          <p:nvPr/>
        </p:nvSpPr>
        <p:spPr>
          <a:xfrm>
            <a:off x="2238222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1" name="Google Shape;1631;p77"/>
          <p:cNvSpPr/>
          <p:nvPr/>
        </p:nvSpPr>
        <p:spPr>
          <a:xfrm>
            <a:off x="270365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2" name="Google Shape;1632;p77"/>
          <p:cNvSpPr/>
          <p:nvPr/>
        </p:nvSpPr>
        <p:spPr>
          <a:xfrm>
            <a:off x="3169083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3" name="Google Shape;1633;p77"/>
          <p:cNvSpPr/>
          <p:nvPr/>
        </p:nvSpPr>
        <p:spPr>
          <a:xfrm>
            <a:off x="3634513" y="3821260"/>
            <a:ext cx="465600" cy="271500"/>
          </a:xfrm>
          <a:prstGeom prst="rect">
            <a:avLst/>
          </a:prstGeom>
          <a:solidFill>
            <a:srgbClr val="3B71CA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34" name="Google Shape;1634;p77" title="Chart"/>
          <p:cNvPicPr preferRelativeResize="0"/>
          <p:nvPr/>
        </p:nvPicPr>
        <p:blipFill rotWithShape="1">
          <a:blip r:embed="rId3">
            <a:alphaModFix/>
          </a:blip>
          <a:srcRect b="13126" l="0" r="0" t="0"/>
          <a:stretch/>
        </p:blipFill>
        <p:spPr>
          <a:xfrm>
            <a:off x="328875" y="1741600"/>
            <a:ext cx="5798824" cy="175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77"/>
          <p:cNvSpPr/>
          <p:nvPr/>
        </p:nvSpPr>
        <p:spPr>
          <a:xfrm>
            <a:off x="4099994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6" name="Google Shape;1636;p77"/>
          <p:cNvSpPr/>
          <p:nvPr/>
        </p:nvSpPr>
        <p:spPr>
          <a:xfrm>
            <a:off x="4565425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7" name="Google Shape;1637;p77"/>
          <p:cNvSpPr/>
          <p:nvPr/>
        </p:nvSpPr>
        <p:spPr>
          <a:xfrm>
            <a:off x="5030855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8" name="Google Shape;1638;p77"/>
          <p:cNvSpPr/>
          <p:nvPr/>
        </p:nvSpPr>
        <p:spPr>
          <a:xfrm>
            <a:off x="5496285" y="3821260"/>
            <a:ext cx="465600" cy="271500"/>
          </a:xfrm>
          <a:prstGeom prst="rect">
            <a:avLst/>
          </a:prstGeom>
          <a:solidFill>
            <a:srgbClr val="14A44D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9" name="Google Shape;1639;p77"/>
          <p:cNvSpPr/>
          <p:nvPr/>
        </p:nvSpPr>
        <p:spPr>
          <a:xfrm>
            <a:off x="5961696" y="3821139"/>
            <a:ext cx="465600" cy="271200"/>
          </a:xfrm>
          <a:prstGeom prst="rect">
            <a:avLst/>
          </a:prstGeom>
          <a:solidFill>
            <a:schemeClr val="lt2"/>
          </a:solidFill>
          <a:ln cap="flat" cmpd="sng" w="141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30">
                <a:latin typeface="Open Sans"/>
                <a:ea typeface="Open Sans"/>
                <a:cs typeface="Open Sans"/>
                <a:sym typeface="Open Sans"/>
              </a:rPr>
              <a:t>10</a:t>
            </a:r>
            <a:endParaRPr sz="163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0" name="Google Shape;1640;p77"/>
          <p:cNvSpPr/>
          <p:nvPr/>
        </p:nvSpPr>
        <p:spPr>
          <a:xfrm>
            <a:off x="6227875" y="1777975"/>
            <a:ext cx="2653800" cy="7629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Sign off recommendations</a:t>
            </a:r>
            <a:endParaRPr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Four weeks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of Zosyn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Call back if worsening WBC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41" name="Google Shape;1641;p77"/>
          <p:cNvCxnSpPr>
            <a:stCxn id="1640" idx="1"/>
          </p:cNvCxnSpPr>
          <p:nvPr/>
        </p:nvCxnSpPr>
        <p:spPr>
          <a:xfrm flipH="1">
            <a:off x="5097175" y="2159425"/>
            <a:ext cx="1130700" cy="253500"/>
          </a:xfrm>
          <a:prstGeom prst="bentConnector3">
            <a:avLst>
              <a:gd fmla="val 100440" name="adj1"/>
            </a:avLst>
          </a:prstGeom>
          <a:noFill/>
          <a:ln cap="flat" cmpd="sng" w="28575">
            <a:solidFill>
              <a:srgbClr val="0C622E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78"/>
          <p:cNvSpPr/>
          <p:nvPr/>
        </p:nvSpPr>
        <p:spPr>
          <a:xfrm>
            <a:off x="5616875" y="4555575"/>
            <a:ext cx="704100" cy="183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7" name="Google Shape;1647;p78"/>
          <p:cNvSpPr/>
          <p:nvPr/>
        </p:nvSpPr>
        <p:spPr>
          <a:xfrm>
            <a:off x="916138" y="4738575"/>
            <a:ext cx="47172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8" name="Google Shape;1648;p78"/>
          <p:cNvSpPr/>
          <p:nvPr/>
        </p:nvSpPr>
        <p:spPr>
          <a:xfrm>
            <a:off x="5616878" y="4738575"/>
            <a:ext cx="7041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9" name="Google Shape;1649;p78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0" name="Google Shape;1650;p78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1" name="Google Shape;1651;p7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OPAT</a:t>
            </a:r>
            <a:endParaRPr/>
          </a:p>
        </p:txBody>
      </p:sp>
      <p:sp>
        <p:nvSpPr>
          <p:cNvPr id="1652" name="Google Shape;1652;p78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3" name="Google Shape;1653;p78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4" name="Google Shape;1654;p78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5" name="Google Shape;1655;p78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6" name="Google Shape;1656;p78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7" name="Google Shape;1657;p78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8" name="Google Shape;1658;p78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9" name="Google Shape;1659;p78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0" name="Google Shape;1660;p78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1" name="Google Shape;1661;p78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2" name="Google Shape;1662;p78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63" name="Google Shape;1663;p78" title="Chart"/>
          <p:cNvPicPr preferRelativeResize="0"/>
          <p:nvPr/>
        </p:nvPicPr>
        <p:blipFill rotWithShape="1">
          <a:blip r:embed="rId3">
            <a:alphaModFix/>
          </a:blip>
          <a:srcRect b="3567" l="9362" r="0" t="0"/>
          <a:stretch/>
        </p:blipFill>
        <p:spPr>
          <a:xfrm>
            <a:off x="586150" y="2698900"/>
            <a:ext cx="5047200" cy="16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78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79" title="Chart"/>
          <p:cNvPicPr preferRelativeResize="0"/>
          <p:nvPr/>
        </p:nvPicPr>
        <p:blipFill rotWithShape="1">
          <a:blip r:embed="rId3">
            <a:alphaModFix/>
          </a:blip>
          <a:srcRect b="3567" l="9362" r="0" t="0"/>
          <a:stretch/>
        </p:blipFill>
        <p:spPr>
          <a:xfrm>
            <a:off x="586150" y="2698900"/>
            <a:ext cx="5047200" cy="16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79"/>
          <p:cNvSpPr/>
          <p:nvPr/>
        </p:nvSpPr>
        <p:spPr>
          <a:xfrm>
            <a:off x="5633350" y="2041650"/>
            <a:ext cx="3320400" cy="1162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E2EAF7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E2EAF7"/>
                </a:solidFill>
                <a:latin typeface="Open Sans"/>
                <a:ea typeface="Open Sans"/>
                <a:cs typeface="Open Sans"/>
                <a:sym typeface="Open Sans"/>
              </a:rPr>
              <a:t>(Day 5)</a:t>
            </a:r>
            <a:endParaRPr sz="1500">
              <a:solidFill>
                <a:srgbClr val="E2EAF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Interval placement of drain into the complex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perirectal and presacral abscess with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mildly decreased size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of the complex collection (largest measures </a:t>
            </a:r>
            <a:r>
              <a:rPr b="1" lang="en" sz="1200">
                <a:solidFill>
                  <a:srgbClr val="E2EAF7"/>
                </a:solidFill>
                <a:latin typeface="Open Sans"/>
                <a:ea typeface="Open Sans"/>
                <a:cs typeface="Open Sans"/>
                <a:sym typeface="Open Sans"/>
              </a:rPr>
              <a:t>5.7 x 3.5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cm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671" name="Google Shape;1671;p79"/>
          <p:cNvSpPr/>
          <p:nvPr/>
        </p:nvSpPr>
        <p:spPr>
          <a:xfrm>
            <a:off x="5543125" y="1985400"/>
            <a:ext cx="3570600" cy="1274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2" name="Google Shape;1672;p79"/>
          <p:cNvSpPr/>
          <p:nvPr/>
        </p:nvSpPr>
        <p:spPr>
          <a:xfrm>
            <a:off x="6584100" y="4738575"/>
            <a:ext cx="4680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3" name="Google Shape;1673;p79"/>
          <p:cNvSpPr/>
          <p:nvPr/>
        </p:nvSpPr>
        <p:spPr>
          <a:xfrm>
            <a:off x="6607450" y="4555575"/>
            <a:ext cx="444600" cy="183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540070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4" name="Google Shape;1674;p79"/>
          <p:cNvSpPr/>
          <p:nvPr/>
        </p:nvSpPr>
        <p:spPr>
          <a:xfrm>
            <a:off x="32022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5" name="Google Shape;1675;p79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6" name="Google Shape;1676;p79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7" name="Google Shape;1677;p7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OPAT</a:t>
            </a:r>
            <a:endParaRPr/>
          </a:p>
        </p:txBody>
      </p:sp>
      <p:sp>
        <p:nvSpPr>
          <p:cNvPr id="1678" name="Google Shape;1678;p79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9" name="Google Shape;1679;p79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0" name="Google Shape;1680;p79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1" name="Google Shape;1681;p79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2" name="Google Shape;1682;p79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3" name="Google Shape;1683;p79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4" name="Google Shape;1684;p79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5" name="Google Shape;1685;p79"/>
          <p:cNvSpPr/>
          <p:nvPr/>
        </p:nvSpPr>
        <p:spPr>
          <a:xfrm>
            <a:off x="3430900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6" name="Google Shape;1686;p79"/>
          <p:cNvSpPr/>
          <p:nvPr/>
        </p:nvSpPr>
        <p:spPr>
          <a:xfrm>
            <a:off x="36594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7" name="Google Shape;1687;p79"/>
          <p:cNvSpPr/>
          <p:nvPr/>
        </p:nvSpPr>
        <p:spPr>
          <a:xfrm>
            <a:off x="388809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8" name="Google Shape;1688;p79"/>
          <p:cNvSpPr/>
          <p:nvPr/>
        </p:nvSpPr>
        <p:spPr>
          <a:xfrm>
            <a:off x="411669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9" name="Google Shape;1689;p79"/>
          <p:cNvSpPr/>
          <p:nvPr/>
        </p:nvSpPr>
        <p:spPr>
          <a:xfrm>
            <a:off x="434528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0" name="Google Shape;1690;p79"/>
          <p:cNvSpPr/>
          <p:nvPr/>
        </p:nvSpPr>
        <p:spPr>
          <a:xfrm>
            <a:off x="457388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1" name="Google Shape;1691;p79"/>
          <p:cNvSpPr/>
          <p:nvPr/>
        </p:nvSpPr>
        <p:spPr>
          <a:xfrm>
            <a:off x="480248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2" name="Google Shape;1692;p79"/>
          <p:cNvSpPr/>
          <p:nvPr/>
        </p:nvSpPr>
        <p:spPr>
          <a:xfrm>
            <a:off x="5031078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3" name="Google Shape;1693;p79"/>
          <p:cNvSpPr/>
          <p:nvPr/>
        </p:nvSpPr>
        <p:spPr>
          <a:xfrm>
            <a:off x="52596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4" name="Google Shape;1694;p79"/>
          <p:cNvSpPr/>
          <p:nvPr/>
        </p:nvSpPr>
        <p:spPr>
          <a:xfrm>
            <a:off x="5488272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5" name="Google Shape;1695;p79"/>
          <p:cNvSpPr/>
          <p:nvPr/>
        </p:nvSpPr>
        <p:spPr>
          <a:xfrm>
            <a:off x="57168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6" name="Google Shape;1696;p79"/>
          <p:cNvSpPr/>
          <p:nvPr/>
        </p:nvSpPr>
        <p:spPr>
          <a:xfrm>
            <a:off x="5945472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7" name="Google Shape;1697;p79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8" name="Google Shape;1698;p79"/>
          <p:cNvSpPr/>
          <p:nvPr/>
        </p:nvSpPr>
        <p:spPr>
          <a:xfrm>
            <a:off x="6150888" y="4220175"/>
            <a:ext cx="270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(23)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9" name="Google Shape;1699;p79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0" name="Google Shape;1700;p79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1" name="Google Shape;1701;p79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2" name="Google Shape;1702;p79"/>
          <p:cNvSpPr/>
          <p:nvPr/>
        </p:nvSpPr>
        <p:spPr>
          <a:xfrm>
            <a:off x="3202150" y="4555575"/>
            <a:ext cx="34053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3" name="Google Shape;1703;p79"/>
          <p:cNvSpPr/>
          <p:nvPr/>
        </p:nvSpPr>
        <p:spPr>
          <a:xfrm>
            <a:off x="6174069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4" name="Google Shape;1704;p79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5" name="Google Shape;1705;p79"/>
          <p:cNvSpPr/>
          <p:nvPr/>
        </p:nvSpPr>
        <p:spPr>
          <a:xfrm>
            <a:off x="916150" y="4738575"/>
            <a:ext cx="56913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6" name="Google Shape;1706;p79"/>
          <p:cNvSpPr/>
          <p:nvPr/>
        </p:nvSpPr>
        <p:spPr>
          <a:xfrm>
            <a:off x="916225" y="1352375"/>
            <a:ext cx="4249200" cy="1162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Residual presacral fluid collection containing air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measuring up to 4.5 cm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</a:t>
            </a: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Otherwise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the extensive perirectal collections with air are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significantly decreased in size</a:t>
            </a:r>
            <a:endParaRPr b="1"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07" name="Google Shape;1707;p79"/>
          <p:cNvSpPr txBox="1"/>
          <p:nvPr/>
        </p:nvSpPr>
        <p:spPr>
          <a:xfrm>
            <a:off x="256660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08" name="Google Shape;1708;p79"/>
          <p:cNvCxnSpPr>
            <a:stCxn id="1707" idx="1"/>
            <a:endCxn id="1699" idx="0"/>
          </p:cNvCxnSpPr>
          <p:nvPr/>
        </p:nvCxnSpPr>
        <p:spPr>
          <a:xfrm flipH="1">
            <a:off x="2173600" y="44115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09" name="Google Shape;1709;p79"/>
          <p:cNvSpPr txBox="1"/>
          <p:nvPr/>
        </p:nvSpPr>
        <p:spPr>
          <a:xfrm>
            <a:off x="448315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</a:t>
            </a: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10" name="Google Shape;1710;p79"/>
          <p:cNvCxnSpPr>
            <a:stCxn id="1709" idx="3"/>
            <a:endCxn id="1703" idx="0"/>
          </p:cNvCxnSpPr>
          <p:nvPr/>
        </p:nvCxnSpPr>
        <p:spPr>
          <a:xfrm>
            <a:off x="5633350" y="44115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1" name="Google Shape;1711;p79"/>
          <p:cNvSpPr/>
          <p:nvPr/>
        </p:nvSpPr>
        <p:spPr>
          <a:xfrm>
            <a:off x="5633350" y="2041650"/>
            <a:ext cx="332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5)</a:t>
            </a:r>
            <a:endParaRPr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12" name="Google Shape;1712;p79"/>
          <p:cNvSpPr txBox="1"/>
          <p:nvPr/>
        </p:nvSpPr>
        <p:spPr>
          <a:xfrm>
            <a:off x="7653994" y="2819953"/>
            <a:ext cx="96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5.7 x 3.5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sp>
        <p:nvSpPr>
          <p:cNvPr id="1713" name="Google Shape;1713;p79"/>
          <p:cNvSpPr/>
          <p:nvPr/>
        </p:nvSpPr>
        <p:spPr>
          <a:xfrm>
            <a:off x="5543125" y="1985400"/>
            <a:ext cx="3570600" cy="1274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80"/>
          <p:cNvSpPr/>
          <p:nvPr/>
        </p:nvSpPr>
        <p:spPr>
          <a:xfrm>
            <a:off x="916154" y="4738575"/>
            <a:ext cx="61722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9" name="Google Shape;1719;p80"/>
          <p:cNvSpPr/>
          <p:nvPr/>
        </p:nvSpPr>
        <p:spPr>
          <a:xfrm>
            <a:off x="7077700" y="4738575"/>
            <a:ext cx="4680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0" name="Google Shape;1720;p80"/>
          <p:cNvSpPr/>
          <p:nvPr/>
        </p:nvSpPr>
        <p:spPr>
          <a:xfrm>
            <a:off x="3202140" y="45555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1" name="Google Shape;1721;p80"/>
          <p:cNvSpPr/>
          <p:nvPr/>
        </p:nvSpPr>
        <p:spPr>
          <a:xfrm>
            <a:off x="32022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2" name="Google Shape;1722;p80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3" name="Google Shape;1723;p80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4" name="Google Shape;1724;p8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Readmission</a:t>
            </a:r>
            <a:endParaRPr/>
          </a:p>
        </p:txBody>
      </p:sp>
      <p:sp>
        <p:nvSpPr>
          <p:cNvPr id="1725" name="Google Shape;1725;p80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6" name="Google Shape;1726;p80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7" name="Google Shape;1727;p80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8" name="Google Shape;1728;p80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9" name="Google Shape;1729;p80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0" name="Google Shape;1730;p80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1" name="Google Shape;1731;p80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2" name="Google Shape;1732;p80"/>
          <p:cNvSpPr/>
          <p:nvPr/>
        </p:nvSpPr>
        <p:spPr>
          <a:xfrm>
            <a:off x="3430900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3" name="Google Shape;1733;p80"/>
          <p:cNvSpPr/>
          <p:nvPr/>
        </p:nvSpPr>
        <p:spPr>
          <a:xfrm>
            <a:off x="36594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4" name="Google Shape;1734;p80"/>
          <p:cNvSpPr/>
          <p:nvPr/>
        </p:nvSpPr>
        <p:spPr>
          <a:xfrm>
            <a:off x="388809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5" name="Google Shape;1735;p80"/>
          <p:cNvSpPr/>
          <p:nvPr/>
        </p:nvSpPr>
        <p:spPr>
          <a:xfrm>
            <a:off x="411669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6" name="Google Shape;1736;p80"/>
          <p:cNvSpPr/>
          <p:nvPr/>
        </p:nvSpPr>
        <p:spPr>
          <a:xfrm>
            <a:off x="434528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7" name="Google Shape;1737;p80"/>
          <p:cNvSpPr/>
          <p:nvPr/>
        </p:nvSpPr>
        <p:spPr>
          <a:xfrm>
            <a:off x="457388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8" name="Google Shape;1738;p80"/>
          <p:cNvSpPr/>
          <p:nvPr/>
        </p:nvSpPr>
        <p:spPr>
          <a:xfrm>
            <a:off x="480248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9" name="Google Shape;1739;p80"/>
          <p:cNvSpPr/>
          <p:nvPr/>
        </p:nvSpPr>
        <p:spPr>
          <a:xfrm>
            <a:off x="5031078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0" name="Google Shape;1740;p80"/>
          <p:cNvSpPr/>
          <p:nvPr/>
        </p:nvSpPr>
        <p:spPr>
          <a:xfrm>
            <a:off x="52596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1" name="Google Shape;1741;p80"/>
          <p:cNvSpPr/>
          <p:nvPr/>
        </p:nvSpPr>
        <p:spPr>
          <a:xfrm>
            <a:off x="6174069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2" name="Google Shape;1742;p80"/>
          <p:cNvSpPr/>
          <p:nvPr/>
        </p:nvSpPr>
        <p:spPr>
          <a:xfrm>
            <a:off x="7088456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3" name="Google Shape;1743;p80"/>
          <p:cNvSpPr/>
          <p:nvPr/>
        </p:nvSpPr>
        <p:spPr>
          <a:xfrm>
            <a:off x="7317053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4" name="Google Shape;1744;p80"/>
          <p:cNvSpPr/>
          <p:nvPr/>
        </p:nvSpPr>
        <p:spPr>
          <a:xfrm>
            <a:off x="75456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5" name="Google Shape;1745;p80"/>
          <p:cNvSpPr/>
          <p:nvPr/>
        </p:nvSpPr>
        <p:spPr>
          <a:xfrm>
            <a:off x="7774247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6" name="Google Shape;1746;p80"/>
          <p:cNvSpPr/>
          <p:nvPr/>
        </p:nvSpPr>
        <p:spPr>
          <a:xfrm>
            <a:off x="80028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7" name="Google Shape;1747;p80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8" name="Google Shape;1748;p80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9" name="Google Shape;1749;p80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0" name="Google Shape;1750;p80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1" name="Google Shape;1751;p80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2" name="Google Shape;1752;p80"/>
          <p:cNvSpPr/>
          <p:nvPr/>
        </p:nvSpPr>
        <p:spPr>
          <a:xfrm>
            <a:off x="5975625" y="47385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3" name="Google Shape;1753;p80"/>
          <p:cNvSpPr txBox="1"/>
          <p:nvPr/>
        </p:nvSpPr>
        <p:spPr>
          <a:xfrm>
            <a:off x="256660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54" name="Google Shape;1754;p80"/>
          <p:cNvCxnSpPr>
            <a:stCxn id="1753" idx="1"/>
            <a:endCxn id="1748" idx="0"/>
          </p:cNvCxnSpPr>
          <p:nvPr/>
        </p:nvCxnSpPr>
        <p:spPr>
          <a:xfrm flipH="1">
            <a:off x="2173600" y="44115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5" name="Google Shape;1755;p80"/>
          <p:cNvSpPr txBox="1"/>
          <p:nvPr/>
        </p:nvSpPr>
        <p:spPr>
          <a:xfrm>
            <a:off x="448315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56" name="Google Shape;1756;p80"/>
          <p:cNvCxnSpPr>
            <a:stCxn id="1755" idx="3"/>
            <a:endCxn id="1741" idx="0"/>
          </p:cNvCxnSpPr>
          <p:nvPr/>
        </p:nvCxnSpPr>
        <p:spPr>
          <a:xfrm>
            <a:off x="5633350" y="44115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7" name="Google Shape;1757;p80"/>
          <p:cNvSpPr txBox="1"/>
          <p:nvPr>
            <p:ph idx="1" type="body"/>
          </p:nvPr>
        </p:nvSpPr>
        <p:spPr>
          <a:xfrm>
            <a:off x="729450" y="1393075"/>
            <a:ext cx="7688700" cy="13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Represents for “pinkish drainage” from ostomy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81"/>
          <p:cNvSpPr/>
          <p:nvPr/>
        </p:nvSpPr>
        <p:spPr>
          <a:xfrm>
            <a:off x="916154" y="4738575"/>
            <a:ext cx="61722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3" name="Google Shape;1763;p81"/>
          <p:cNvSpPr/>
          <p:nvPr/>
        </p:nvSpPr>
        <p:spPr>
          <a:xfrm>
            <a:off x="7077700" y="4738575"/>
            <a:ext cx="4680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4" name="Google Shape;1764;p81"/>
          <p:cNvSpPr/>
          <p:nvPr/>
        </p:nvSpPr>
        <p:spPr>
          <a:xfrm>
            <a:off x="3202140" y="45555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5" name="Google Shape;1765;p81"/>
          <p:cNvSpPr/>
          <p:nvPr/>
        </p:nvSpPr>
        <p:spPr>
          <a:xfrm>
            <a:off x="32022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6" name="Google Shape;1766;p81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7" name="Google Shape;1767;p81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8" name="Google Shape;1768;p8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Readmission</a:t>
            </a:r>
            <a:endParaRPr/>
          </a:p>
        </p:txBody>
      </p:sp>
      <p:sp>
        <p:nvSpPr>
          <p:cNvPr id="1769" name="Google Shape;1769;p81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0" name="Google Shape;1770;p81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1" name="Google Shape;1771;p81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2" name="Google Shape;1772;p81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3" name="Google Shape;1773;p81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4" name="Google Shape;1774;p81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5" name="Google Shape;1775;p81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6" name="Google Shape;1776;p81"/>
          <p:cNvSpPr/>
          <p:nvPr/>
        </p:nvSpPr>
        <p:spPr>
          <a:xfrm>
            <a:off x="3430900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7" name="Google Shape;1777;p81"/>
          <p:cNvSpPr/>
          <p:nvPr/>
        </p:nvSpPr>
        <p:spPr>
          <a:xfrm>
            <a:off x="36594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8" name="Google Shape;1778;p81"/>
          <p:cNvSpPr/>
          <p:nvPr/>
        </p:nvSpPr>
        <p:spPr>
          <a:xfrm>
            <a:off x="388809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9" name="Google Shape;1779;p81"/>
          <p:cNvSpPr/>
          <p:nvPr/>
        </p:nvSpPr>
        <p:spPr>
          <a:xfrm>
            <a:off x="411669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0" name="Google Shape;1780;p81"/>
          <p:cNvSpPr/>
          <p:nvPr/>
        </p:nvSpPr>
        <p:spPr>
          <a:xfrm>
            <a:off x="434528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1" name="Google Shape;1781;p81"/>
          <p:cNvSpPr/>
          <p:nvPr/>
        </p:nvSpPr>
        <p:spPr>
          <a:xfrm>
            <a:off x="457388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2" name="Google Shape;1782;p81"/>
          <p:cNvSpPr/>
          <p:nvPr/>
        </p:nvSpPr>
        <p:spPr>
          <a:xfrm>
            <a:off x="480248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3" name="Google Shape;1783;p81"/>
          <p:cNvSpPr/>
          <p:nvPr/>
        </p:nvSpPr>
        <p:spPr>
          <a:xfrm>
            <a:off x="5031078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4" name="Google Shape;1784;p81"/>
          <p:cNvSpPr/>
          <p:nvPr/>
        </p:nvSpPr>
        <p:spPr>
          <a:xfrm>
            <a:off x="52596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5" name="Google Shape;1785;p81"/>
          <p:cNvSpPr/>
          <p:nvPr/>
        </p:nvSpPr>
        <p:spPr>
          <a:xfrm>
            <a:off x="6174069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6" name="Google Shape;1786;p81"/>
          <p:cNvSpPr/>
          <p:nvPr/>
        </p:nvSpPr>
        <p:spPr>
          <a:xfrm>
            <a:off x="7088456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7" name="Google Shape;1787;p81"/>
          <p:cNvSpPr/>
          <p:nvPr/>
        </p:nvSpPr>
        <p:spPr>
          <a:xfrm>
            <a:off x="7317053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8" name="Google Shape;1788;p81"/>
          <p:cNvSpPr/>
          <p:nvPr/>
        </p:nvSpPr>
        <p:spPr>
          <a:xfrm>
            <a:off x="75456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9" name="Google Shape;1789;p81"/>
          <p:cNvSpPr/>
          <p:nvPr/>
        </p:nvSpPr>
        <p:spPr>
          <a:xfrm>
            <a:off x="7774247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0" name="Google Shape;1790;p81"/>
          <p:cNvSpPr/>
          <p:nvPr/>
        </p:nvSpPr>
        <p:spPr>
          <a:xfrm>
            <a:off x="80028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1" name="Google Shape;1791;p81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2" name="Google Shape;1792;p81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3" name="Google Shape;1793;p81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4" name="Google Shape;1794;p81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5" name="Google Shape;1795;p81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6" name="Google Shape;1796;p81"/>
          <p:cNvSpPr/>
          <p:nvPr/>
        </p:nvSpPr>
        <p:spPr>
          <a:xfrm>
            <a:off x="5975625" y="47385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7" name="Google Shape;1797;p81"/>
          <p:cNvSpPr txBox="1"/>
          <p:nvPr/>
        </p:nvSpPr>
        <p:spPr>
          <a:xfrm>
            <a:off x="256660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98" name="Google Shape;1798;p81"/>
          <p:cNvCxnSpPr>
            <a:stCxn id="1797" idx="1"/>
            <a:endCxn id="1792" idx="0"/>
          </p:cNvCxnSpPr>
          <p:nvPr/>
        </p:nvCxnSpPr>
        <p:spPr>
          <a:xfrm flipH="1">
            <a:off x="2173600" y="44115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99" name="Google Shape;1799;p81"/>
          <p:cNvSpPr txBox="1"/>
          <p:nvPr/>
        </p:nvSpPr>
        <p:spPr>
          <a:xfrm>
            <a:off x="448315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00" name="Google Shape;1800;p81"/>
          <p:cNvCxnSpPr>
            <a:stCxn id="1799" idx="3"/>
            <a:endCxn id="1785" idx="0"/>
          </p:cNvCxnSpPr>
          <p:nvPr/>
        </p:nvCxnSpPr>
        <p:spPr>
          <a:xfrm>
            <a:off x="5633350" y="44115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01" name="Google Shape;1801;p81" title="Chart"/>
          <p:cNvPicPr preferRelativeResize="0"/>
          <p:nvPr/>
        </p:nvPicPr>
        <p:blipFill rotWithShape="1">
          <a:blip r:embed="rId3">
            <a:alphaModFix/>
          </a:blip>
          <a:srcRect b="18012" l="10055" r="0" t="0"/>
          <a:stretch/>
        </p:blipFill>
        <p:spPr>
          <a:xfrm>
            <a:off x="461600" y="2652315"/>
            <a:ext cx="7180374" cy="16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2" name="Google Shape;1802;p81"/>
          <p:cNvSpPr txBox="1"/>
          <p:nvPr>
            <p:ph idx="1" type="body"/>
          </p:nvPr>
        </p:nvSpPr>
        <p:spPr>
          <a:xfrm>
            <a:off x="729450" y="1393075"/>
            <a:ext cx="7688700" cy="13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Represents for “pinkish drainage” from ostomy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No infectious concerns from patient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8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Readmission</a:t>
            </a:r>
            <a:endParaRPr/>
          </a:p>
        </p:txBody>
      </p:sp>
      <p:sp>
        <p:nvSpPr>
          <p:cNvPr id="1808" name="Google Shape;1808;p82"/>
          <p:cNvSpPr txBox="1"/>
          <p:nvPr>
            <p:ph idx="1" type="body"/>
          </p:nvPr>
        </p:nvSpPr>
        <p:spPr>
          <a:xfrm>
            <a:off x="729450" y="1393075"/>
            <a:ext cx="7688700" cy="13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Represents for “pinkish drainage” from ostomy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No infectious concerns from patient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Surg onc reviews recent imaging → </a:t>
            </a:r>
            <a:r>
              <a:rPr b="1" lang="en"/>
              <a:t>not happy</a:t>
            </a:r>
            <a:r>
              <a:rPr lang="en"/>
              <a:t> with the </a:t>
            </a:r>
            <a:r>
              <a:rPr b="1" lang="en"/>
              <a:t>ongoing collection</a:t>
            </a:r>
            <a:r>
              <a:rPr lang="en"/>
              <a:t> still being there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They decide to do </a:t>
            </a:r>
            <a:r>
              <a:rPr b="1" lang="en"/>
              <a:t>laparoscopic </a:t>
            </a:r>
            <a:r>
              <a:rPr b="1" lang="en">
                <a:solidFill>
                  <a:srgbClr val="8E44AD"/>
                </a:solidFill>
              </a:rPr>
              <a:t>drainage of pre-sacral abscess</a:t>
            </a:r>
            <a:endParaRPr>
              <a:solidFill>
                <a:srgbClr val="8E44AD"/>
              </a:solidFill>
            </a:endParaRPr>
          </a:p>
        </p:txBody>
      </p:sp>
      <p:sp>
        <p:nvSpPr>
          <p:cNvPr id="1809" name="Google Shape;1809;p82"/>
          <p:cNvSpPr/>
          <p:nvPr/>
        </p:nvSpPr>
        <p:spPr>
          <a:xfrm>
            <a:off x="916154" y="4738575"/>
            <a:ext cx="61722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0" name="Google Shape;1810;p82"/>
          <p:cNvSpPr/>
          <p:nvPr/>
        </p:nvSpPr>
        <p:spPr>
          <a:xfrm>
            <a:off x="7077700" y="4738575"/>
            <a:ext cx="4680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1" name="Google Shape;1811;p82"/>
          <p:cNvSpPr/>
          <p:nvPr/>
        </p:nvSpPr>
        <p:spPr>
          <a:xfrm>
            <a:off x="3202140" y="45555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2" name="Google Shape;1812;p82"/>
          <p:cNvSpPr/>
          <p:nvPr/>
        </p:nvSpPr>
        <p:spPr>
          <a:xfrm>
            <a:off x="32022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3" name="Google Shape;1813;p82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4" name="Google Shape;1814;p82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5" name="Google Shape;1815;p82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6" name="Google Shape;1816;p82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7" name="Google Shape;1817;p82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8" name="Google Shape;1818;p82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9" name="Google Shape;1819;p82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0" name="Google Shape;1820;p82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1" name="Google Shape;1821;p82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2" name="Google Shape;1822;p82"/>
          <p:cNvSpPr/>
          <p:nvPr/>
        </p:nvSpPr>
        <p:spPr>
          <a:xfrm>
            <a:off x="3430900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3" name="Google Shape;1823;p82"/>
          <p:cNvSpPr/>
          <p:nvPr/>
        </p:nvSpPr>
        <p:spPr>
          <a:xfrm>
            <a:off x="36594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4" name="Google Shape;1824;p82"/>
          <p:cNvSpPr/>
          <p:nvPr/>
        </p:nvSpPr>
        <p:spPr>
          <a:xfrm>
            <a:off x="388809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5" name="Google Shape;1825;p82"/>
          <p:cNvSpPr/>
          <p:nvPr/>
        </p:nvSpPr>
        <p:spPr>
          <a:xfrm>
            <a:off x="411669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6" name="Google Shape;1826;p82"/>
          <p:cNvSpPr/>
          <p:nvPr/>
        </p:nvSpPr>
        <p:spPr>
          <a:xfrm>
            <a:off x="434528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7" name="Google Shape;1827;p82"/>
          <p:cNvSpPr/>
          <p:nvPr/>
        </p:nvSpPr>
        <p:spPr>
          <a:xfrm>
            <a:off x="457388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8" name="Google Shape;1828;p82"/>
          <p:cNvSpPr/>
          <p:nvPr/>
        </p:nvSpPr>
        <p:spPr>
          <a:xfrm>
            <a:off x="480248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9" name="Google Shape;1829;p82"/>
          <p:cNvSpPr/>
          <p:nvPr/>
        </p:nvSpPr>
        <p:spPr>
          <a:xfrm>
            <a:off x="5031078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0" name="Google Shape;1830;p82"/>
          <p:cNvSpPr/>
          <p:nvPr/>
        </p:nvSpPr>
        <p:spPr>
          <a:xfrm>
            <a:off x="52596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1" name="Google Shape;1831;p82"/>
          <p:cNvSpPr/>
          <p:nvPr/>
        </p:nvSpPr>
        <p:spPr>
          <a:xfrm>
            <a:off x="7088456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2" name="Google Shape;1832;p82"/>
          <p:cNvSpPr/>
          <p:nvPr/>
        </p:nvSpPr>
        <p:spPr>
          <a:xfrm>
            <a:off x="7317053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3" name="Google Shape;1833;p82"/>
          <p:cNvSpPr/>
          <p:nvPr/>
        </p:nvSpPr>
        <p:spPr>
          <a:xfrm>
            <a:off x="75456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4" name="Google Shape;1834;p82"/>
          <p:cNvSpPr/>
          <p:nvPr/>
        </p:nvSpPr>
        <p:spPr>
          <a:xfrm>
            <a:off x="7774247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5" name="Google Shape;1835;p82"/>
          <p:cNvSpPr/>
          <p:nvPr/>
        </p:nvSpPr>
        <p:spPr>
          <a:xfrm>
            <a:off x="80028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6" name="Google Shape;1836;p82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7" name="Google Shape;1837;p82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82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9" name="Google Shape;1839;p82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0" name="Google Shape;1840;p82"/>
          <p:cNvSpPr/>
          <p:nvPr/>
        </p:nvSpPr>
        <p:spPr>
          <a:xfrm>
            <a:off x="5975625" y="47385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1" name="Google Shape;1841;p82"/>
          <p:cNvSpPr/>
          <p:nvPr/>
        </p:nvSpPr>
        <p:spPr>
          <a:xfrm>
            <a:off x="548925" y="4264275"/>
            <a:ext cx="7821300" cy="841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2" name="Google Shape;1842;p82"/>
          <p:cNvSpPr/>
          <p:nvPr/>
        </p:nvSpPr>
        <p:spPr>
          <a:xfrm>
            <a:off x="4228000" y="3044825"/>
            <a:ext cx="4249200" cy="1162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Residual presacral fluid collection containing air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measuring up to </a:t>
            </a:r>
            <a:r>
              <a:rPr b="1" lang="en" sz="1200">
                <a:solidFill>
                  <a:srgbClr val="C1443C"/>
                </a:solidFill>
                <a:latin typeface="Open Sans"/>
                <a:ea typeface="Open Sans"/>
                <a:cs typeface="Open Sans"/>
                <a:sym typeface="Open Sans"/>
              </a:rPr>
              <a:t>4.5 cm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; </a:t>
            </a:r>
            <a:r>
              <a:rPr lang="en" sz="1200" u="sng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Otherwise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the extensive perirectal collections with air are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significantly decreased in size</a:t>
            </a:r>
            <a:endParaRPr b="1"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843" name="Google Shape;1843;p82"/>
          <p:cNvSpPr/>
          <p:nvPr/>
        </p:nvSpPr>
        <p:spPr>
          <a:xfrm>
            <a:off x="6174069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4" name="Google Shape;1844;p82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5" name="Google Shape;1845;p82"/>
          <p:cNvSpPr txBox="1"/>
          <p:nvPr/>
        </p:nvSpPr>
        <p:spPr>
          <a:xfrm>
            <a:off x="256660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46" name="Google Shape;1846;p82"/>
          <p:cNvCxnSpPr>
            <a:stCxn id="1845" idx="1"/>
            <a:endCxn id="1844" idx="0"/>
          </p:cNvCxnSpPr>
          <p:nvPr/>
        </p:nvCxnSpPr>
        <p:spPr>
          <a:xfrm flipH="1">
            <a:off x="2173600" y="44115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7" name="Google Shape;1847;p82"/>
          <p:cNvSpPr txBox="1"/>
          <p:nvPr/>
        </p:nvSpPr>
        <p:spPr>
          <a:xfrm>
            <a:off x="448315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1443C"/>
                </a:solidFill>
                <a:latin typeface="Open Sans"/>
                <a:ea typeface="Open Sans"/>
                <a:cs typeface="Open Sans"/>
                <a:sym typeface="Open Sans"/>
              </a:rPr>
              <a:t>4.5 cm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x 3.6 cm</a:t>
            </a:r>
            <a:endParaRPr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48" name="Google Shape;1848;p82"/>
          <p:cNvCxnSpPr>
            <a:stCxn id="1847" idx="3"/>
            <a:endCxn id="1843" idx="0"/>
          </p:cNvCxnSpPr>
          <p:nvPr/>
        </p:nvCxnSpPr>
        <p:spPr>
          <a:xfrm>
            <a:off x="5633350" y="44115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9" name="Google Shape;1849;p82"/>
          <p:cNvSpPr/>
          <p:nvPr/>
        </p:nvSpPr>
        <p:spPr>
          <a:xfrm>
            <a:off x="4176350" y="2990488"/>
            <a:ext cx="4338900" cy="12771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729450" y="1393075"/>
            <a:ext cx="5051100" cy="25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21 y/o M</a:t>
            </a:r>
            <a:r>
              <a:rPr lang="en"/>
              <a:t> with no PMH p/w </a:t>
            </a:r>
            <a:r>
              <a:rPr b="1" lang="en">
                <a:solidFill>
                  <a:srgbClr val="DC4C64"/>
                </a:solidFill>
              </a:rPr>
              <a:t>sudden onset abdominal pain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Woke up with severe abdominal pain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b="1" lang="en">
                <a:solidFill>
                  <a:srgbClr val="858585"/>
                </a:solidFill>
              </a:rPr>
              <a:t>Acute onset 3 hours</a:t>
            </a:r>
            <a:r>
              <a:rPr lang="en">
                <a:solidFill>
                  <a:srgbClr val="858585"/>
                </a:solidFill>
              </a:rPr>
              <a:t> after eating chicken wings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b="1" lang="en">
                <a:solidFill>
                  <a:srgbClr val="858585"/>
                </a:solidFill>
              </a:rPr>
              <a:t>Constant pain</a:t>
            </a:r>
            <a:r>
              <a:rPr lang="en">
                <a:solidFill>
                  <a:srgbClr val="858585"/>
                </a:solidFill>
              </a:rPr>
              <a:t> generalized → worst BLQ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Associated with </a:t>
            </a:r>
            <a:r>
              <a:rPr b="1" lang="en">
                <a:solidFill>
                  <a:srgbClr val="858585"/>
                </a:solidFill>
              </a:rPr>
              <a:t>nausea &amp; emesis</a:t>
            </a:r>
            <a:r>
              <a:rPr lang="en">
                <a:solidFill>
                  <a:srgbClr val="858585"/>
                </a:solidFill>
              </a:rPr>
              <a:t> x20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Threw up over 20 times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Some diarrhea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No </a:t>
            </a:r>
            <a:r>
              <a:rPr lang="en">
                <a:solidFill>
                  <a:srgbClr val="858585"/>
                </a:solidFill>
              </a:rPr>
              <a:t>fevers/chills or </a:t>
            </a:r>
            <a:r>
              <a:rPr lang="en">
                <a:solidFill>
                  <a:srgbClr val="858585"/>
                </a:solidFill>
              </a:rPr>
              <a:t>urinary symptoms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Otherwise healthy</a:t>
            </a:r>
            <a:r>
              <a:rPr lang="en">
                <a:solidFill>
                  <a:srgbClr val="858585"/>
                </a:solidFill>
              </a:rPr>
              <a:t> s</a:t>
            </a:r>
            <a:r>
              <a:rPr lang="en">
                <a:solidFill>
                  <a:srgbClr val="858585"/>
                </a:solidFill>
              </a:rPr>
              <a:t>tudent athlete, drinks some, sexually active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2700159" y="3654475"/>
            <a:ext cx="3743700" cy="11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Physical Exam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38.1°C | 177/71 | 109 bmp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Uncomfortable, constantly moving in bed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GI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Diffuse TTP, tensing up abdomen, unable to relax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5780550" y="1393075"/>
            <a:ext cx="2941500" cy="1854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Labs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WBC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0.8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ANC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&lt;0.10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; abs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lymph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0.48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Hgb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16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Platelets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250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Glu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207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HCO3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18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pH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7.49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0.9	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LFTs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Normal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Lactate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5.1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UA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(+) glucose, (+) ketones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8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Readmission</a:t>
            </a:r>
            <a:endParaRPr/>
          </a:p>
        </p:txBody>
      </p:sp>
      <p:sp>
        <p:nvSpPr>
          <p:cNvPr id="1855" name="Google Shape;1855;p83"/>
          <p:cNvSpPr txBox="1"/>
          <p:nvPr>
            <p:ph idx="1" type="body"/>
          </p:nvPr>
        </p:nvSpPr>
        <p:spPr>
          <a:xfrm>
            <a:off x="729450" y="1393075"/>
            <a:ext cx="7688700" cy="1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Represents for “pinkish drainage” from ostomy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No infectious concerns from patient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Surg onc reviews recent imaging → </a:t>
            </a:r>
            <a:r>
              <a:rPr b="1" lang="en"/>
              <a:t>not happy</a:t>
            </a:r>
            <a:r>
              <a:rPr lang="en"/>
              <a:t> with the </a:t>
            </a:r>
            <a:r>
              <a:rPr b="1" lang="en"/>
              <a:t>ongoing collection</a:t>
            </a:r>
            <a:r>
              <a:rPr lang="en"/>
              <a:t> still being there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They decide to do </a:t>
            </a:r>
            <a:r>
              <a:rPr b="1" lang="en"/>
              <a:t>laparoscopic </a:t>
            </a:r>
            <a:r>
              <a:rPr b="1" lang="en">
                <a:solidFill>
                  <a:srgbClr val="6B3FA0"/>
                </a:solidFill>
              </a:rPr>
              <a:t>drainage of </a:t>
            </a:r>
            <a:r>
              <a:rPr b="1" lang="en">
                <a:solidFill>
                  <a:srgbClr val="6B3FA0"/>
                </a:solidFill>
              </a:rPr>
              <a:t>pre-sacral</a:t>
            </a:r>
            <a:r>
              <a:rPr b="1" lang="en">
                <a:solidFill>
                  <a:srgbClr val="6B3FA0"/>
                </a:solidFill>
              </a:rPr>
              <a:t> abscess</a:t>
            </a:r>
            <a:endParaRPr b="1">
              <a:solidFill>
                <a:srgbClr val="6B3FA0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Did not reach out to ID beforehand (i.e. it was </a:t>
            </a:r>
            <a:r>
              <a:rPr b="1" lang="en">
                <a:solidFill>
                  <a:srgbClr val="DF382C"/>
                </a:solidFill>
              </a:rPr>
              <a:t>their own initiative</a:t>
            </a:r>
            <a:r>
              <a:rPr lang="en"/>
              <a:t>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 They </a:t>
            </a:r>
            <a:r>
              <a:rPr b="1" lang="en">
                <a:solidFill>
                  <a:srgbClr val="DF382C"/>
                </a:solidFill>
              </a:rPr>
              <a:t>sent cultures</a:t>
            </a:r>
            <a:endParaRPr b="1">
              <a:solidFill>
                <a:srgbClr val="DF382C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Gold star for </a:t>
            </a:r>
            <a:r>
              <a:rPr b="1" lang="en"/>
              <a:t>Dr Murken!</a:t>
            </a:r>
            <a:endParaRPr b="1"/>
          </a:p>
        </p:txBody>
      </p:sp>
      <p:sp>
        <p:nvSpPr>
          <p:cNvPr id="1856" name="Google Shape;1856;p83"/>
          <p:cNvSpPr/>
          <p:nvPr/>
        </p:nvSpPr>
        <p:spPr>
          <a:xfrm>
            <a:off x="916154" y="4738575"/>
            <a:ext cx="61722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7" name="Google Shape;1857;p83"/>
          <p:cNvSpPr/>
          <p:nvPr/>
        </p:nvSpPr>
        <p:spPr>
          <a:xfrm>
            <a:off x="7077700" y="4738575"/>
            <a:ext cx="4680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8" name="Google Shape;1858;p83"/>
          <p:cNvSpPr/>
          <p:nvPr/>
        </p:nvSpPr>
        <p:spPr>
          <a:xfrm>
            <a:off x="3202140" y="45555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9" name="Google Shape;1859;p83"/>
          <p:cNvSpPr/>
          <p:nvPr/>
        </p:nvSpPr>
        <p:spPr>
          <a:xfrm>
            <a:off x="32022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0" name="Google Shape;1860;p83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1" name="Google Shape;1861;p83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2" name="Google Shape;1862;p83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3" name="Google Shape;1863;p83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4" name="Google Shape;1864;p83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5" name="Google Shape;1865;p83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6" name="Google Shape;1866;p83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7" name="Google Shape;1867;p83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8" name="Google Shape;1868;p83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9" name="Google Shape;1869;p83"/>
          <p:cNvSpPr/>
          <p:nvPr/>
        </p:nvSpPr>
        <p:spPr>
          <a:xfrm>
            <a:off x="3430900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0" name="Google Shape;1870;p83"/>
          <p:cNvSpPr/>
          <p:nvPr/>
        </p:nvSpPr>
        <p:spPr>
          <a:xfrm>
            <a:off x="36594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1" name="Google Shape;1871;p83"/>
          <p:cNvSpPr/>
          <p:nvPr/>
        </p:nvSpPr>
        <p:spPr>
          <a:xfrm>
            <a:off x="388809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2" name="Google Shape;1872;p83"/>
          <p:cNvSpPr/>
          <p:nvPr/>
        </p:nvSpPr>
        <p:spPr>
          <a:xfrm>
            <a:off x="411669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3" name="Google Shape;1873;p83"/>
          <p:cNvSpPr/>
          <p:nvPr/>
        </p:nvSpPr>
        <p:spPr>
          <a:xfrm>
            <a:off x="434528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4" name="Google Shape;1874;p83"/>
          <p:cNvSpPr/>
          <p:nvPr/>
        </p:nvSpPr>
        <p:spPr>
          <a:xfrm>
            <a:off x="457388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5" name="Google Shape;1875;p83"/>
          <p:cNvSpPr/>
          <p:nvPr/>
        </p:nvSpPr>
        <p:spPr>
          <a:xfrm>
            <a:off x="480248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6" name="Google Shape;1876;p83"/>
          <p:cNvSpPr/>
          <p:nvPr/>
        </p:nvSpPr>
        <p:spPr>
          <a:xfrm>
            <a:off x="5031078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7" name="Google Shape;1877;p83"/>
          <p:cNvSpPr/>
          <p:nvPr/>
        </p:nvSpPr>
        <p:spPr>
          <a:xfrm>
            <a:off x="52596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8" name="Google Shape;1878;p83"/>
          <p:cNvSpPr/>
          <p:nvPr/>
        </p:nvSpPr>
        <p:spPr>
          <a:xfrm>
            <a:off x="7088456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9" name="Google Shape;1879;p83"/>
          <p:cNvSpPr/>
          <p:nvPr/>
        </p:nvSpPr>
        <p:spPr>
          <a:xfrm>
            <a:off x="7317053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0" name="Google Shape;1880;p83"/>
          <p:cNvSpPr/>
          <p:nvPr/>
        </p:nvSpPr>
        <p:spPr>
          <a:xfrm>
            <a:off x="75456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1" name="Google Shape;1881;p83"/>
          <p:cNvSpPr/>
          <p:nvPr/>
        </p:nvSpPr>
        <p:spPr>
          <a:xfrm>
            <a:off x="7774247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2" name="Google Shape;1882;p83"/>
          <p:cNvSpPr/>
          <p:nvPr/>
        </p:nvSpPr>
        <p:spPr>
          <a:xfrm>
            <a:off x="80028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3" name="Google Shape;1883;p83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4" name="Google Shape;1884;p83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5" name="Google Shape;1885;p83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6" name="Google Shape;1886;p83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7" name="Google Shape;1887;p83"/>
          <p:cNvSpPr/>
          <p:nvPr/>
        </p:nvSpPr>
        <p:spPr>
          <a:xfrm>
            <a:off x="5975625" y="47385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8" name="Google Shape;1888;p83"/>
          <p:cNvSpPr/>
          <p:nvPr/>
        </p:nvSpPr>
        <p:spPr>
          <a:xfrm>
            <a:off x="548925" y="4264275"/>
            <a:ext cx="7821300" cy="841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9" name="Google Shape;1889;p83"/>
          <p:cNvSpPr/>
          <p:nvPr/>
        </p:nvSpPr>
        <p:spPr>
          <a:xfrm>
            <a:off x="6174069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0" name="Google Shape;1890;p83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1" name="Google Shape;1891;p83"/>
          <p:cNvSpPr txBox="1"/>
          <p:nvPr/>
        </p:nvSpPr>
        <p:spPr>
          <a:xfrm>
            <a:off x="256660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92" name="Google Shape;1892;p83"/>
          <p:cNvCxnSpPr>
            <a:stCxn id="1891" idx="1"/>
            <a:endCxn id="1890" idx="0"/>
          </p:cNvCxnSpPr>
          <p:nvPr/>
        </p:nvCxnSpPr>
        <p:spPr>
          <a:xfrm flipH="1">
            <a:off x="2173600" y="44115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93" name="Google Shape;1893;p83"/>
          <p:cNvSpPr txBox="1"/>
          <p:nvPr/>
        </p:nvSpPr>
        <p:spPr>
          <a:xfrm>
            <a:off x="448315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1443C"/>
                </a:solidFill>
                <a:latin typeface="Open Sans"/>
                <a:ea typeface="Open Sans"/>
                <a:cs typeface="Open Sans"/>
                <a:sym typeface="Open Sans"/>
              </a:rPr>
              <a:t>4.5 cm</a:t>
            </a:r>
            <a:r>
              <a:rPr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 x 3.6 cm</a:t>
            </a:r>
            <a:endParaRPr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94" name="Google Shape;1894;p83"/>
          <p:cNvCxnSpPr>
            <a:stCxn id="1893" idx="3"/>
            <a:endCxn id="1889" idx="0"/>
          </p:cNvCxnSpPr>
          <p:nvPr/>
        </p:nvCxnSpPr>
        <p:spPr>
          <a:xfrm>
            <a:off x="5633350" y="44115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95" name="Google Shape;189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0900" y="2594213"/>
            <a:ext cx="535200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83"/>
          <p:cNvSpPr/>
          <p:nvPr/>
        </p:nvSpPr>
        <p:spPr>
          <a:xfrm>
            <a:off x="7317050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7" name="Google Shape;1897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575" y="2594225"/>
            <a:ext cx="535200" cy="5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1687" y="2645250"/>
            <a:ext cx="433125" cy="43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84"/>
          <p:cNvSpPr txBox="1"/>
          <p:nvPr>
            <p:ph type="title"/>
          </p:nvPr>
        </p:nvSpPr>
        <p:spPr>
          <a:xfrm>
            <a:off x="729450" y="632850"/>
            <a:ext cx="398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Second cultures</a:t>
            </a:r>
            <a:endParaRPr/>
          </a:p>
        </p:txBody>
      </p:sp>
      <p:sp>
        <p:nvSpPr>
          <p:cNvPr id="1904" name="Google Shape;1904;p84"/>
          <p:cNvSpPr txBox="1"/>
          <p:nvPr>
            <p:ph idx="1" type="body"/>
          </p:nvPr>
        </p:nvSpPr>
        <p:spPr>
          <a:xfrm>
            <a:off x="729450" y="1393075"/>
            <a:ext cx="3513000" cy="1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Only grew E coli</a:t>
            </a:r>
            <a:r>
              <a:rPr lang="en"/>
              <a:t> &amp; anaerobes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 coli </a:t>
            </a:r>
            <a:r>
              <a:rPr lang="en" u="sng"/>
              <a:t>not</a:t>
            </a:r>
            <a:r>
              <a:rPr lang="en"/>
              <a:t> susceptible to </a:t>
            </a:r>
            <a:r>
              <a:rPr b="1" lang="en">
                <a:solidFill>
                  <a:srgbClr val="896110"/>
                </a:solidFill>
              </a:rPr>
              <a:t>Zosyn</a:t>
            </a:r>
            <a:endParaRPr b="1">
              <a:solidFill>
                <a:srgbClr val="896110"/>
              </a:solidFill>
            </a:endParaRPr>
          </a:p>
        </p:txBody>
      </p:sp>
      <p:sp>
        <p:nvSpPr>
          <p:cNvPr id="1905" name="Google Shape;1905;p84"/>
          <p:cNvSpPr/>
          <p:nvPr/>
        </p:nvSpPr>
        <p:spPr>
          <a:xfrm>
            <a:off x="3202140" y="45555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6" name="Google Shape;1906;p84"/>
          <p:cNvSpPr/>
          <p:nvPr/>
        </p:nvSpPr>
        <p:spPr>
          <a:xfrm>
            <a:off x="32022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7" name="Google Shape;1907;p84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8" name="Google Shape;1908;p84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9" name="Google Shape;1909;p84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0" name="Google Shape;1910;p84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1" name="Google Shape;1911;p84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2" name="Google Shape;1912;p84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3" name="Google Shape;1913;p84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4" name="Google Shape;1914;p84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5" name="Google Shape;1915;p84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6" name="Google Shape;1916;p84"/>
          <p:cNvSpPr/>
          <p:nvPr/>
        </p:nvSpPr>
        <p:spPr>
          <a:xfrm>
            <a:off x="3430900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7" name="Google Shape;1917;p84"/>
          <p:cNvSpPr/>
          <p:nvPr/>
        </p:nvSpPr>
        <p:spPr>
          <a:xfrm>
            <a:off x="36594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8" name="Google Shape;1918;p84"/>
          <p:cNvSpPr/>
          <p:nvPr/>
        </p:nvSpPr>
        <p:spPr>
          <a:xfrm>
            <a:off x="388809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9" name="Google Shape;1919;p84"/>
          <p:cNvSpPr/>
          <p:nvPr/>
        </p:nvSpPr>
        <p:spPr>
          <a:xfrm>
            <a:off x="411669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0" name="Google Shape;1920;p84"/>
          <p:cNvSpPr/>
          <p:nvPr/>
        </p:nvSpPr>
        <p:spPr>
          <a:xfrm>
            <a:off x="434528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1" name="Google Shape;1921;p84"/>
          <p:cNvSpPr/>
          <p:nvPr/>
        </p:nvSpPr>
        <p:spPr>
          <a:xfrm>
            <a:off x="457388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2" name="Google Shape;1922;p84"/>
          <p:cNvSpPr/>
          <p:nvPr/>
        </p:nvSpPr>
        <p:spPr>
          <a:xfrm>
            <a:off x="480248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3" name="Google Shape;1923;p84"/>
          <p:cNvSpPr/>
          <p:nvPr/>
        </p:nvSpPr>
        <p:spPr>
          <a:xfrm>
            <a:off x="5031078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4" name="Google Shape;1924;p84"/>
          <p:cNvSpPr/>
          <p:nvPr/>
        </p:nvSpPr>
        <p:spPr>
          <a:xfrm>
            <a:off x="52596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5" name="Google Shape;1925;p84"/>
          <p:cNvSpPr/>
          <p:nvPr/>
        </p:nvSpPr>
        <p:spPr>
          <a:xfrm>
            <a:off x="6174069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6" name="Google Shape;1926;p84"/>
          <p:cNvSpPr/>
          <p:nvPr/>
        </p:nvSpPr>
        <p:spPr>
          <a:xfrm>
            <a:off x="7088456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7" name="Google Shape;1927;p84"/>
          <p:cNvSpPr/>
          <p:nvPr/>
        </p:nvSpPr>
        <p:spPr>
          <a:xfrm>
            <a:off x="7317053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8" name="Google Shape;1928;p84"/>
          <p:cNvSpPr/>
          <p:nvPr/>
        </p:nvSpPr>
        <p:spPr>
          <a:xfrm>
            <a:off x="75456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9" name="Google Shape;1929;p84"/>
          <p:cNvSpPr/>
          <p:nvPr/>
        </p:nvSpPr>
        <p:spPr>
          <a:xfrm>
            <a:off x="7774247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0" name="Google Shape;1930;p84"/>
          <p:cNvSpPr/>
          <p:nvPr/>
        </p:nvSpPr>
        <p:spPr>
          <a:xfrm>
            <a:off x="80028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1" name="Google Shape;1931;p84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2" name="Google Shape;1932;p84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3" name="Google Shape;1933;p84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4" name="Google Shape;1934;p84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5" name="Google Shape;1935;p84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6" name="Google Shape;1936;p84"/>
          <p:cNvSpPr/>
          <p:nvPr/>
        </p:nvSpPr>
        <p:spPr>
          <a:xfrm>
            <a:off x="5975625" y="47385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7" name="Google Shape;1937;p84"/>
          <p:cNvSpPr txBox="1"/>
          <p:nvPr/>
        </p:nvSpPr>
        <p:spPr>
          <a:xfrm>
            <a:off x="256660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38" name="Google Shape;1938;p84"/>
          <p:cNvCxnSpPr>
            <a:stCxn id="1937" idx="1"/>
            <a:endCxn id="1932" idx="0"/>
          </p:cNvCxnSpPr>
          <p:nvPr/>
        </p:nvCxnSpPr>
        <p:spPr>
          <a:xfrm flipH="1">
            <a:off x="2173600" y="44115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39" name="Google Shape;1939;p84"/>
          <p:cNvSpPr txBox="1"/>
          <p:nvPr/>
        </p:nvSpPr>
        <p:spPr>
          <a:xfrm>
            <a:off x="448315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40" name="Google Shape;1940;p84"/>
          <p:cNvCxnSpPr>
            <a:stCxn id="1939" idx="3"/>
            <a:endCxn id="1925" idx="0"/>
          </p:cNvCxnSpPr>
          <p:nvPr/>
        </p:nvCxnSpPr>
        <p:spPr>
          <a:xfrm>
            <a:off x="5633350" y="44115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41" name="Google Shape;1941;p84"/>
          <p:cNvSpPr/>
          <p:nvPr/>
        </p:nvSpPr>
        <p:spPr>
          <a:xfrm>
            <a:off x="7317050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2" name="Google Shape;1942;p84"/>
          <p:cNvSpPr/>
          <p:nvPr/>
        </p:nvSpPr>
        <p:spPr>
          <a:xfrm>
            <a:off x="842600" y="4357375"/>
            <a:ext cx="7612800" cy="745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3" name="Google Shape;1943;p84"/>
          <p:cNvSpPr/>
          <p:nvPr/>
        </p:nvSpPr>
        <p:spPr>
          <a:xfrm>
            <a:off x="916150" y="4738575"/>
            <a:ext cx="69018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4" name="Google Shape;1944;p84"/>
          <p:cNvSpPr/>
          <p:nvPr/>
        </p:nvSpPr>
        <p:spPr>
          <a:xfrm>
            <a:off x="7774250" y="4738575"/>
            <a:ext cx="4680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5" name="Google Shape;1945;p84"/>
          <p:cNvSpPr/>
          <p:nvPr/>
        </p:nvSpPr>
        <p:spPr>
          <a:xfrm>
            <a:off x="7317050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946" name="Google Shape;1946;p84"/>
          <p:cNvGraphicFramePr/>
          <p:nvPr/>
        </p:nvGraphicFramePr>
        <p:xfrm>
          <a:off x="5850350" y="1153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34700"/>
                <a:gridCol w="871125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OR cultures</a:t>
                      </a:r>
                      <a:endParaRPr b="1" sz="1200"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+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E6F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Inter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solidFill>
                          <a:schemeClr val="lt1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382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Cefazolin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Ceftaz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TMP/SMX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</a:tbl>
          </a:graphicData>
        </a:graphic>
      </p:graphicFrame>
      <p:cxnSp>
        <p:nvCxnSpPr>
          <p:cNvPr id="1947" name="Google Shape;1947;p84"/>
          <p:cNvCxnSpPr>
            <a:endCxn id="1945" idx="0"/>
          </p:cNvCxnSpPr>
          <p:nvPr/>
        </p:nvCxnSpPr>
        <p:spPr>
          <a:xfrm flipH="1" rot="-5400000">
            <a:off x="6984200" y="3925425"/>
            <a:ext cx="694500" cy="199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6C348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85"/>
          <p:cNvSpPr txBox="1"/>
          <p:nvPr>
            <p:ph type="title"/>
          </p:nvPr>
        </p:nvSpPr>
        <p:spPr>
          <a:xfrm>
            <a:off x="729450" y="632850"/>
            <a:ext cx="398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Second cultures</a:t>
            </a:r>
            <a:endParaRPr/>
          </a:p>
        </p:txBody>
      </p:sp>
      <p:sp>
        <p:nvSpPr>
          <p:cNvPr id="1953" name="Google Shape;1953;p85"/>
          <p:cNvSpPr txBox="1"/>
          <p:nvPr>
            <p:ph idx="1" type="body"/>
          </p:nvPr>
        </p:nvSpPr>
        <p:spPr>
          <a:xfrm>
            <a:off x="729450" y="1393075"/>
            <a:ext cx="3513000" cy="1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8585"/>
                </a:solidFill>
              </a:rPr>
              <a:t>Only grew E coli</a:t>
            </a:r>
            <a:r>
              <a:rPr lang="en">
                <a:solidFill>
                  <a:srgbClr val="858585"/>
                </a:solidFill>
              </a:rPr>
              <a:t> &amp; anaerobes 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E coli </a:t>
            </a:r>
            <a:r>
              <a:rPr lang="en" u="sng">
                <a:solidFill>
                  <a:srgbClr val="858585"/>
                </a:solidFill>
              </a:rPr>
              <a:t>not</a:t>
            </a:r>
            <a:r>
              <a:rPr lang="en">
                <a:solidFill>
                  <a:srgbClr val="858585"/>
                </a:solidFill>
              </a:rPr>
              <a:t> susceptible to </a:t>
            </a:r>
            <a:r>
              <a:rPr b="1" lang="en">
                <a:solidFill>
                  <a:srgbClr val="858585"/>
                </a:solidFill>
              </a:rPr>
              <a:t>Zosyn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Otherwise, quite similar pattern to before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85"/>
          <p:cNvSpPr/>
          <p:nvPr/>
        </p:nvSpPr>
        <p:spPr>
          <a:xfrm>
            <a:off x="3202140" y="45555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5" name="Google Shape;1955;p85"/>
          <p:cNvSpPr/>
          <p:nvPr/>
        </p:nvSpPr>
        <p:spPr>
          <a:xfrm>
            <a:off x="32022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6" name="Google Shape;1956;p85"/>
          <p:cNvSpPr/>
          <p:nvPr/>
        </p:nvSpPr>
        <p:spPr>
          <a:xfrm>
            <a:off x="916127" y="45555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7" name="Google Shape;1957;p85"/>
          <p:cNvSpPr/>
          <p:nvPr/>
        </p:nvSpPr>
        <p:spPr>
          <a:xfrm>
            <a:off x="2973700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8" name="Google Shape;1958;p85"/>
          <p:cNvSpPr/>
          <p:nvPr/>
        </p:nvSpPr>
        <p:spPr>
          <a:xfrm>
            <a:off x="1144925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9" name="Google Shape;1959;p85"/>
          <p:cNvSpPr/>
          <p:nvPr/>
        </p:nvSpPr>
        <p:spPr>
          <a:xfrm>
            <a:off x="1373522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0" name="Google Shape;1960;p85"/>
          <p:cNvSpPr/>
          <p:nvPr/>
        </p:nvSpPr>
        <p:spPr>
          <a:xfrm>
            <a:off x="1602119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1" name="Google Shape;1961;p85"/>
          <p:cNvSpPr/>
          <p:nvPr/>
        </p:nvSpPr>
        <p:spPr>
          <a:xfrm>
            <a:off x="1830716" y="45555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2" name="Google Shape;1962;p85"/>
          <p:cNvSpPr/>
          <p:nvPr/>
        </p:nvSpPr>
        <p:spPr>
          <a:xfrm>
            <a:off x="2287909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3" name="Google Shape;1963;p85"/>
          <p:cNvSpPr/>
          <p:nvPr/>
        </p:nvSpPr>
        <p:spPr>
          <a:xfrm>
            <a:off x="2516506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4" name="Google Shape;1964;p85"/>
          <p:cNvSpPr/>
          <p:nvPr/>
        </p:nvSpPr>
        <p:spPr>
          <a:xfrm>
            <a:off x="2745103" y="45555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5" name="Google Shape;1965;p85"/>
          <p:cNvSpPr/>
          <p:nvPr/>
        </p:nvSpPr>
        <p:spPr>
          <a:xfrm>
            <a:off x="3430900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6" name="Google Shape;1966;p85"/>
          <p:cNvSpPr/>
          <p:nvPr/>
        </p:nvSpPr>
        <p:spPr>
          <a:xfrm>
            <a:off x="365949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7" name="Google Shape;1967;p85"/>
          <p:cNvSpPr/>
          <p:nvPr/>
        </p:nvSpPr>
        <p:spPr>
          <a:xfrm>
            <a:off x="388809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8" name="Google Shape;1968;p85"/>
          <p:cNvSpPr/>
          <p:nvPr/>
        </p:nvSpPr>
        <p:spPr>
          <a:xfrm>
            <a:off x="411669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9" name="Google Shape;1969;p85"/>
          <p:cNvSpPr/>
          <p:nvPr/>
        </p:nvSpPr>
        <p:spPr>
          <a:xfrm>
            <a:off x="4345287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0" name="Google Shape;1970;p85"/>
          <p:cNvSpPr/>
          <p:nvPr/>
        </p:nvSpPr>
        <p:spPr>
          <a:xfrm>
            <a:off x="4573884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1" name="Google Shape;1971;p85"/>
          <p:cNvSpPr/>
          <p:nvPr/>
        </p:nvSpPr>
        <p:spPr>
          <a:xfrm>
            <a:off x="4802481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2" name="Google Shape;1972;p85"/>
          <p:cNvSpPr/>
          <p:nvPr/>
        </p:nvSpPr>
        <p:spPr>
          <a:xfrm>
            <a:off x="5031078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3" name="Google Shape;1973;p85"/>
          <p:cNvSpPr/>
          <p:nvPr/>
        </p:nvSpPr>
        <p:spPr>
          <a:xfrm>
            <a:off x="5259675" y="45555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4" name="Google Shape;1974;p85"/>
          <p:cNvSpPr/>
          <p:nvPr/>
        </p:nvSpPr>
        <p:spPr>
          <a:xfrm>
            <a:off x="6174069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5" name="Google Shape;1975;p85"/>
          <p:cNvSpPr/>
          <p:nvPr/>
        </p:nvSpPr>
        <p:spPr>
          <a:xfrm>
            <a:off x="7088456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6" name="Google Shape;1976;p85"/>
          <p:cNvSpPr/>
          <p:nvPr/>
        </p:nvSpPr>
        <p:spPr>
          <a:xfrm>
            <a:off x="7317053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7" name="Google Shape;1977;p85"/>
          <p:cNvSpPr/>
          <p:nvPr/>
        </p:nvSpPr>
        <p:spPr>
          <a:xfrm>
            <a:off x="75456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8" name="Google Shape;1978;p85"/>
          <p:cNvSpPr/>
          <p:nvPr/>
        </p:nvSpPr>
        <p:spPr>
          <a:xfrm>
            <a:off x="7774247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9" name="Google Shape;1979;p85"/>
          <p:cNvSpPr/>
          <p:nvPr/>
        </p:nvSpPr>
        <p:spPr>
          <a:xfrm>
            <a:off x="8002850" y="45555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0" name="Google Shape;1980;p85"/>
          <p:cNvSpPr/>
          <p:nvPr/>
        </p:nvSpPr>
        <p:spPr>
          <a:xfrm>
            <a:off x="916225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1" name="Google Shape;1981;p85"/>
          <p:cNvSpPr/>
          <p:nvPr/>
        </p:nvSpPr>
        <p:spPr>
          <a:xfrm>
            <a:off x="2059312" y="45555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2" name="Google Shape;1982;p85"/>
          <p:cNvSpPr/>
          <p:nvPr/>
        </p:nvSpPr>
        <p:spPr>
          <a:xfrm>
            <a:off x="916225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3" name="Google Shape;1983;p85"/>
          <p:cNvSpPr/>
          <p:nvPr/>
        </p:nvSpPr>
        <p:spPr>
          <a:xfrm>
            <a:off x="1144900" y="43725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4" name="Google Shape;1984;p85"/>
          <p:cNvSpPr/>
          <p:nvPr/>
        </p:nvSpPr>
        <p:spPr>
          <a:xfrm>
            <a:off x="3202146" y="45555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5" name="Google Shape;1985;p85"/>
          <p:cNvSpPr/>
          <p:nvPr/>
        </p:nvSpPr>
        <p:spPr>
          <a:xfrm>
            <a:off x="5975625" y="47385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6" name="Google Shape;1986;p85"/>
          <p:cNvSpPr txBox="1"/>
          <p:nvPr/>
        </p:nvSpPr>
        <p:spPr>
          <a:xfrm>
            <a:off x="256660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87" name="Google Shape;1987;p85"/>
          <p:cNvCxnSpPr>
            <a:stCxn id="1986" idx="1"/>
            <a:endCxn id="1981" idx="0"/>
          </p:cNvCxnSpPr>
          <p:nvPr/>
        </p:nvCxnSpPr>
        <p:spPr>
          <a:xfrm flipH="1">
            <a:off x="2173600" y="44115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8" name="Google Shape;1988;p85"/>
          <p:cNvSpPr txBox="1"/>
          <p:nvPr/>
        </p:nvSpPr>
        <p:spPr>
          <a:xfrm>
            <a:off x="4483150" y="43269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89" name="Google Shape;1989;p85"/>
          <p:cNvCxnSpPr>
            <a:stCxn id="1988" idx="3"/>
            <a:endCxn id="1974" idx="0"/>
          </p:cNvCxnSpPr>
          <p:nvPr/>
        </p:nvCxnSpPr>
        <p:spPr>
          <a:xfrm>
            <a:off x="5633350" y="44115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0" name="Google Shape;1990;p85"/>
          <p:cNvSpPr/>
          <p:nvPr/>
        </p:nvSpPr>
        <p:spPr>
          <a:xfrm>
            <a:off x="7317050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1" name="Google Shape;1991;p85"/>
          <p:cNvSpPr/>
          <p:nvPr/>
        </p:nvSpPr>
        <p:spPr>
          <a:xfrm>
            <a:off x="842600" y="4357375"/>
            <a:ext cx="7612800" cy="7455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2" name="Google Shape;1992;p85"/>
          <p:cNvSpPr/>
          <p:nvPr/>
        </p:nvSpPr>
        <p:spPr>
          <a:xfrm>
            <a:off x="916150" y="4738575"/>
            <a:ext cx="69018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3" name="Google Shape;1993;p85"/>
          <p:cNvSpPr/>
          <p:nvPr/>
        </p:nvSpPr>
        <p:spPr>
          <a:xfrm>
            <a:off x="7774250" y="4738575"/>
            <a:ext cx="468000" cy="183000"/>
          </a:xfrm>
          <a:prstGeom prst="rect">
            <a:avLst/>
          </a:prstGeom>
          <a:gradFill>
            <a:gsLst>
              <a:gs pos="0">
                <a:srgbClr val="896110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4" name="Google Shape;1994;p85"/>
          <p:cNvSpPr/>
          <p:nvPr/>
        </p:nvSpPr>
        <p:spPr>
          <a:xfrm>
            <a:off x="7317050" y="43725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995" name="Google Shape;1995;p85"/>
          <p:cNvGraphicFramePr/>
          <p:nvPr/>
        </p:nvGraphicFramePr>
        <p:xfrm>
          <a:off x="4305900" y="109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34700"/>
                <a:gridCol w="736200"/>
                <a:gridCol w="808225"/>
                <a:gridCol w="871125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OR cultures</a:t>
                      </a:r>
                      <a:endParaRPr b="1" sz="1200"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FA6B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E coli</a:t>
                      </a:r>
                      <a:endParaRPr b="1" sz="1200">
                        <a:solidFill>
                          <a:srgbClr val="9FA6B2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9FA6B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3+ E coli</a:t>
                      </a:r>
                      <a:endParaRPr b="1" sz="1200">
                        <a:solidFill>
                          <a:srgbClr val="9FA6B2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2+ </a:t>
                      </a: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coli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E6F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Amox/clav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Inter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1D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Pip/tazo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solidFill>
                          <a:schemeClr val="lt1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382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Cefazolin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---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Ceftriaxone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Ceftaz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Cefepime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Carbapenems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Quinolones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Aminogly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Tetracycline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TMP/SMX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9FA6B2"/>
                          </a:solidFill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solidFill>
                          <a:srgbClr val="9FA6B2"/>
                        </a:solidFill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E4E8"/>
                    </a:solidFill>
                  </a:tcPr>
                </a:tc>
              </a:tr>
            </a:tbl>
          </a:graphicData>
        </a:graphic>
      </p:graphicFrame>
      <p:sp>
        <p:nvSpPr>
          <p:cNvPr id="1996" name="Google Shape;1996;p85"/>
          <p:cNvSpPr/>
          <p:nvPr/>
        </p:nvSpPr>
        <p:spPr>
          <a:xfrm>
            <a:off x="6799375" y="3666000"/>
            <a:ext cx="856800" cy="2466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 Cx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7" name="Google Shape;1997;p85"/>
          <p:cNvSpPr/>
          <p:nvPr/>
        </p:nvSpPr>
        <p:spPr>
          <a:xfrm rot="-5400000">
            <a:off x="5942225" y="2969850"/>
            <a:ext cx="146700" cy="15390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8585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98" name="Google Shape;1998;p85"/>
          <p:cNvCxnSpPr>
            <a:stCxn id="1982" idx="0"/>
            <a:endCxn id="1997" idx="1"/>
          </p:cNvCxnSpPr>
          <p:nvPr/>
        </p:nvCxnSpPr>
        <p:spPr>
          <a:xfrm rot="-5400000">
            <a:off x="3243175" y="1600125"/>
            <a:ext cx="559800" cy="49851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858585"/>
            </a:solidFill>
            <a:prstDash val="dash"/>
            <a:round/>
            <a:headEnd len="med" w="med" type="triangle"/>
            <a:tailEnd len="med" w="med" type="none"/>
          </a:ln>
        </p:spPr>
      </p:cxnSp>
      <p:cxnSp>
        <p:nvCxnSpPr>
          <p:cNvPr id="1999" name="Google Shape;1999;p85"/>
          <p:cNvCxnSpPr>
            <a:stCxn id="1996" idx="2"/>
            <a:endCxn id="1994" idx="0"/>
          </p:cNvCxnSpPr>
          <p:nvPr/>
        </p:nvCxnSpPr>
        <p:spPr>
          <a:xfrm flipH="1" rot="-5400000">
            <a:off x="7099675" y="4040700"/>
            <a:ext cx="459900" cy="2037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rgbClr val="6C3483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8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[Q2.3]</a:t>
            </a:r>
            <a:r>
              <a:rPr lang="en"/>
              <a:t> What antibiotic(s) do you want now?</a:t>
            </a:r>
            <a:endParaRPr/>
          </a:p>
        </p:txBody>
      </p:sp>
      <p:sp>
        <p:nvSpPr>
          <p:cNvPr id="2005" name="Google Shape;2005;p86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Select one</a:t>
            </a:r>
            <a:r>
              <a:rPr lang="en"/>
              <a:t>: (stratified by old answers)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Nothing more, she’s done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Ceftriaxone + Flagyl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Zosyn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Cefepime + Flagyl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Carbapenem</a:t>
            </a:r>
            <a:endParaRPr/>
          </a:p>
        </p:txBody>
      </p:sp>
      <p:sp>
        <p:nvSpPr>
          <p:cNvPr id="2006" name="Google Shape;2006;p86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choice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8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[Q2.4]</a:t>
            </a:r>
            <a:r>
              <a:rPr lang="en"/>
              <a:t> Duration?</a:t>
            </a:r>
            <a:endParaRPr/>
          </a:p>
        </p:txBody>
      </p:sp>
      <p:sp>
        <p:nvSpPr>
          <p:cNvPr id="2012" name="Google Shape;2012;p87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Stop it now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 +/- 1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7-10 days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 weeks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3-4 weeks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13" name="Google Shape;2013;p87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choice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88"/>
          <p:cNvSpPr/>
          <p:nvPr/>
        </p:nvSpPr>
        <p:spPr>
          <a:xfrm>
            <a:off x="7317047" y="4403175"/>
            <a:ext cx="228600" cy="183000"/>
          </a:xfrm>
          <a:prstGeom prst="rect">
            <a:avLst/>
          </a:prstGeom>
          <a:solidFill>
            <a:srgbClr val="3B71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9" name="Google Shape;2019;p88"/>
          <p:cNvSpPr/>
          <p:nvPr/>
        </p:nvSpPr>
        <p:spPr>
          <a:xfrm>
            <a:off x="7545644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0" name="Google Shape;2020;p88"/>
          <p:cNvSpPr/>
          <p:nvPr/>
        </p:nvSpPr>
        <p:spPr>
          <a:xfrm>
            <a:off x="7088450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1" name="Google Shape;2021;p88"/>
          <p:cNvSpPr/>
          <p:nvPr/>
        </p:nvSpPr>
        <p:spPr>
          <a:xfrm>
            <a:off x="7088350" y="4586175"/>
            <a:ext cx="690600" cy="183000"/>
          </a:xfrm>
          <a:prstGeom prst="rect">
            <a:avLst/>
          </a:prstGeom>
          <a:solidFill>
            <a:srgbClr val="C1443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CRO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2" name="Google Shape;2022;p88"/>
          <p:cNvSpPr/>
          <p:nvPr/>
        </p:nvSpPr>
        <p:spPr>
          <a:xfrm>
            <a:off x="6402650" y="42201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3" name="Google Shape;2023;p88"/>
          <p:cNvSpPr txBox="1"/>
          <p:nvPr>
            <p:ph type="title"/>
          </p:nvPr>
        </p:nvSpPr>
        <p:spPr>
          <a:xfrm>
            <a:off x="729450" y="632850"/>
            <a:ext cx="5146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Second hospital course</a:t>
            </a:r>
            <a:endParaRPr/>
          </a:p>
        </p:txBody>
      </p:sp>
      <p:sp>
        <p:nvSpPr>
          <p:cNvPr id="2024" name="Google Shape;2024;p88"/>
          <p:cNvSpPr txBox="1"/>
          <p:nvPr>
            <p:ph idx="1" type="body"/>
          </p:nvPr>
        </p:nvSpPr>
        <p:spPr>
          <a:xfrm>
            <a:off x="729450" y="1393075"/>
            <a:ext cx="4331700" cy="1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Switched to </a:t>
            </a:r>
            <a:r>
              <a:rPr b="1" lang="en">
                <a:solidFill>
                  <a:srgbClr val="C1443C"/>
                </a:solidFill>
              </a:rPr>
              <a:t>ceftriaxone </a:t>
            </a:r>
            <a:r>
              <a:rPr lang="en"/>
              <a:t>&amp; </a:t>
            </a:r>
            <a:r>
              <a:rPr b="1" lang="en">
                <a:solidFill>
                  <a:srgbClr val="3B7E94"/>
                </a:solidFill>
              </a:rPr>
              <a:t>flagyl</a:t>
            </a:r>
            <a:endParaRPr b="1">
              <a:solidFill>
                <a:srgbClr val="3B7E94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Planned for 10 day course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</a:t>
            </a:r>
            <a:r>
              <a:rPr b="1" lang="en"/>
              <a:t>repeat CT</a:t>
            </a:r>
            <a:r>
              <a:rPr lang="en"/>
              <a:t> (post op day 4) for interval evaluation</a:t>
            </a:r>
            <a:endParaRPr/>
          </a:p>
        </p:txBody>
      </p:sp>
      <p:sp>
        <p:nvSpPr>
          <p:cNvPr id="2025" name="Google Shape;2025;p88"/>
          <p:cNvSpPr/>
          <p:nvPr/>
        </p:nvSpPr>
        <p:spPr>
          <a:xfrm>
            <a:off x="2287740" y="44031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6" name="Google Shape;2026;p88"/>
          <p:cNvSpPr/>
          <p:nvPr/>
        </p:nvSpPr>
        <p:spPr>
          <a:xfrm>
            <a:off x="228789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7" name="Google Shape;2027;p88"/>
          <p:cNvSpPr/>
          <p:nvPr/>
        </p:nvSpPr>
        <p:spPr>
          <a:xfrm>
            <a:off x="1727" y="44031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8" name="Google Shape;2028;p88"/>
          <p:cNvSpPr/>
          <p:nvPr/>
        </p:nvSpPr>
        <p:spPr>
          <a:xfrm>
            <a:off x="2059300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9" name="Google Shape;2029;p88"/>
          <p:cNvSpPr/>
          <p:nvPr/>
        </p:nvSpPr>
        <p:spPr>
          <a:xfrm>
            <a:off x="230525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0" name="Google Shape;2030;p88"/>
          <p:cNvSpPr/>
          <p:nvPr/>
        </p:nvSpPr>
        <p:spPr>
          <a:xfrm>
            <a:off x="459122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1" name="Google Shape;2031;p88"/>
          <p:cNvSpPr/>
          <p:nvPr/>
        </p:nvSpPr>
        <p:spPr>
          <a:xfrm>
            <a:off x="687719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2" name="Google Shape;2032;p88"/>
          <p:cNvSpPr/>
          <p:nvPr/>
        </p:nvSpPr>
        <p:spPr>
          <a:xfrm>
            <a:off x="916316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3" name="Google Shape;2033;p88"/>
          <p:cNvSpPr/>
          <p:nvPr/>
        </p:nvSpPr>
        <p:spPr>
          <a:xfrm>
            <a:off x="1373509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4" name="Google Shape;2034;p88"/>
          <p:cNvSpPr/>
          <p:nvPr/>
        </p:nvSpPr>
        <p:spPr>
          <a:xfrm>
            <a:off x="1602106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5" name="Google Shape;2035;p88"/>
          <p:cNvSpPr/>
          <p:nvPr/>
        </p:nvSpPr>
        <p:spPr>
          <a:xfrm>
            <a:off x="1830703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6" name="Google Shape;2036;p88"/>
          <p:cNvSpPr/>
          <p:nvPr/>
        </p:nvSpPr>
        <p:spPr>
          <a:xfrm>
            <a:off x="2516500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7" name="Google Shape;2037;p88"/>
          <p:cNvSpPr/>
          <p:nvPr/>
        </p:nvSpPr>
        <p:spPr>
          <a:xfrm>
            <a:off x="274509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8" name="Google Shape;2038;p88"/>
          <p:cNvSpPr/>
          <p:nvPr/>
        </p:nvSpPr>
        <p:spPr>
          <a:xfrm>
            <a:off x="2973694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9" name="Google Shape;2039;p88"/>
          <p:cNvSpPr/>
          <p:nvPr/>
        </p:nvSpPr>
        <p:spPr>
          <a:xfrm>
            <a:off x="3202291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0" name="Google Shape;2040;p88"/>
          <p:cNvSpPr/>
          <p:nvPr/>
        </p:nvSpPr>
        <p:spPr>
          <a:xfrm>
            <a:off x="343088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1" name="Google Shape;2041;p88"/>
          <p:cNvSpPr/>
          <p:nvPr/>
        </p:nvSpPr>
        <p:spPr>
          <a:xfrm>
            <a:off x="3659484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2" name="Google Shape;2042;p88"/>
          <p:cNvSpPr/>
          <p:nvPr/>
        </p:nvSpPr>
        <p:spPr>
          <a:xfrm>
            <a:off x="3888081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3" name="Google Shape;2043;p88"/>
          <p:cNvSpPr/>
          <p:nvPr/>
        </p:nvSpPr>
        <p:spPr>
          <a:xfrm>
            <a:off x="4116678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4" name="Google Shape;2044;p88"/>
          <p:cNvSpPr/>
          <p:nvPr/>
        </p:nvSpPr>
        <p:spPr>
          <a:xfrm>
            <a:off x="4345275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5" name="Google Shape;2045;p88"/>
          <p:cNvSpPr/>
          <p:nvPr/>
        </p:nvSpPr>
        <p:spPr>
          <a:xfrm>
            <a:off x="5259669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6" name="Google Shape;2046;p88"/>
          <p:cNvSpPr/>
          <p:nvPr/>
        </p:nvSpPr>
        <p:spPr>
          <a:xfrm>
            <a:off x="6174056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7" name="Google Shape;2047;p88"/>
          <p:cNvSpPr/>
          <p:nvPr/>
        </p:nvSpPr>
        <p:spPr>
          <a:xfrm>
            <a:off x="6402653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8" name="Google Shape;2048;p88"/>
          <p:cNvSpPr/>
          <p:nvPr/>
        </p:nvSpPr>
        <p:spPr>
          <a:xfrm>
            <a:off x="6631250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9" name="Google Shape;2049;p88"/>
          <p:cNvSpPr/>
          <p:nvPr/>
        </p:nvSpPr>
        <p:spPr>
          <a:xfrm>
            <a:off x="6859847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0" name="Google Shape;2050;p88"/>
          <p:cNvSpPr/>
          <p:nvPr/>
        </p:nvSpPr>
        <p:spPr>
          <a:xfrm>
            <a:off x="1825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1" name="Google Shape;2051;p88"/>
          <p:cNvSpPr/>
          <p:nvPr/>
        </p:nvSpPr>
        <p:spPr>
          <a:xfrm>
            <a:off x="1144912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2" name="Google Shape;2052;p88"/>
          <p:cNvSpPr/>
          <p:nvPr/>
        </p:nvSpPr>
        <p:spPr>
          <a:xfrm>
            <a:off x="1825" y="42201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3" name="Google Shape;2053;p88"/>
          <p:cNvSpPr/>
          <p:nvPr/>
        </p:nvSpPr>
        <p:spPr>
          <a:xfrm>
            <a:off x="230500" y="42201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4" name="Google Shape;2054;p88"/>
          <p:cNvSpPr/>
          <p:nvPr/>
        </p:nvSpPr>
        <p:spPr>
          <a:xfrm>
            <a:off x="2287746" y="44031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5" name="Google Shape;2055;p88"/>
          <p:cNvSpPr/>
          <p:nvPr/>
        </p:nvSpPr>
        <p:spPr>
          <a:xfrm>
            <a:off x="5061225" y="45861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56" name="Google Shape;2056;p88"/>
          <p:cNvSpPr txBox="1"/>
          <p:nvPr/>
        </p:nvSpPr>
        <p:spPr>
          <a:xfrm>
            <a:off x="1652200" y="41745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57" name="Google Shape;2057;p88"/>
          <p:cNvCxnSpPr>
            <a:stCxn id="2056" idx="1"/>
            <a:endCxn id="2051" idx="0"/>
          </p:cNvCxnSpPr>
          <p:nvPr/>
        </p:nvCxnSpPr>
        <p:spPr>
          <a:xfrm flipH="1">
            <a:off x="1259200" y="42591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8" name="Google Shape;2058;p88"/>
          <p:cNvSpPr txBox="1"/>
          <p:nvPr/>
        </p:nvSpPr>
        <p:spPr>
          <a:xfrm>
            <a:off x="3568750" y="41745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59" name="Google Shape;2059;p88"/>
          <p:cNvCxnSpPr>
            <a:stCxn id="2058" idx="3"/>
            <a:endCxn id="2045" idx="0"/>
          </p:cNvCxnSpPr>
          <p:nvPr/>
        </p:nvCxnSpPr>
        <p:spPr>
          <a:xfrm>
            <a:off x="4718950" y="42591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0" name="Google Shape;2060;p88"/>
          <p:cNvSpPr/>
          <p:nvPr/>
        </p:nvSpPr>
        <p:spPr>
          <a:xfrm>
            <a:off x="1750" y="4586175"/>
            <a:ext cx="70866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1" name="Google Shape;2061;p88"/>
          <p:cNvSpPr/>
          <p:nvPr/>
        </p:nvSpPr>
        <p:spPr>
          <a:xfrm>
            <a:off x="7088350" y="4769175"/>
            <a:ext cx="690600" cy="183000"/>
          </a:xfrm>
          <a:prstGeom prst="rect">
            <a:avLst/>
          </a:prstGeom>
          <a:solidFill>
            <a:srgbClr val="54B4D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Flagyl</a:t>
            </a:r>
            <a:endParaRPr b="1"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2" name="Google Shape;2062;p88"/>
          <p:cNvSpPr txBox="1"/>
          <p:nvPr/>
        </p:nvSpPr>
        <p:spPr>
          <a:xfrm>
            <a:off x="6037375" y="3991575"/>
            <a:ext cx="1098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3.3</a:t>
            </a: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 cm x 2.0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63" name="Google Shape;2063;p88"/>
          <p:cNvCxnSpPr>
            <a:stCxn id="2062" idx="3"/>
            <a:endCxn id="2018" idx="0"/>
          </p:cNvCxnSpPr>
          <p:nvPr/>
        </p:nvCxnSpPr>
        <p:spPr>
          <a:xfrm>
            <a:off x="7136275" y="4076175"/>
            <a:ext cx="295200" cy="327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4" name="Google Shape;2064;p88"/>
          <p:cNvSpPr/>
          <p:nvPr/>
        </p:nvSpPr>
        <p:spPr>
          <a:xfrm>
            <a:off x="5297375" y="1337725"/>
            <a:ext cx="3344100" cy="11622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CT A/P </a:t>
            </a:r>
            <a:r>
              <a:rPr lang="en" sz="15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(Day 32)</a:t>
            </a:r>
            <a:endParaRPr sz="1500">
              <a:solidFill>
                <a:srgbClr val="3B71C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Interval changes lap drainage with drain tip now terminating within this presacral collection.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Abscess has decreased in size</a:t>
            </a: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, now </a:t>
            </a:r>
            <a:r>
              <a:rPr b="1"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measuring 3.3 cm</a:t>
            </a:r>
            <a:endParaRPr b="1" sz="11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p89"/>
          <p:cNvSpPr/>
          <p:nvPr/>
        </p:nvSpPr>
        <p:spPr>
          <a:xfrm>
            <a:off x="7766875" y="4403175"/>
            <a:ext cx="13719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 abx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0" name="Google Shape;2070;p89"/>
          <p:cNvSpPr/>
          <p:nvPr/>
        </p:nvSpPr>
        <p:spPr>
          <a:xfrm>
            <a:off x="7317047" y="4403175"/>
            <a:ext cx="228600" cy="183000"/>
          </a:xfrm>
          <a:prstGeom prst="rect">
            <a:avLst/>
          </a:prstGeom>
          <a:solidFill>
            <a:srgbClr val="3B71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1" name="Google Shape;2071;p89"/>
          <p:cNvSpPr/>
          <p:nvPr/>
        </p:nvSpPr>
        <p:spPr>
          <a:xfrm>
            <a:off x="7545644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2" name="Google Shape;2072;p89"/>
          <p:cNvSpPr/>
          <p:nvPr/>
        </p:nvSpPr>
        <p:spPr>
          <a:xfrm>
            <a:off x="7088450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3" name="Google Shape;2073;p89"/>
          <p:cNvSpPr/>
          <p:nvPr/>
        </p:nvSpPr>
        <p:spPr>
          <a:xfrm>
            <a:off x="7088350" y="4586175"/>
            <a:ext cx="690600" cy="183000"/>
          </a:xfrm>
          <a:prstGeom prst="rect">
            <a:avLst/>
          </a:prstGeom>
          <a:solidFill>
            <a:srgbClr val="C1443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CRO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4" name="Google Shape;2074;p89"/>
          <p:cNvSpPr/>
          <p:nvPr/>
        </p:nvSpPr>
        <p:spPr>
          <a:xfrm>
            <a:off x="7776588" y="4586175"/>
            <a:ext cx="1371900" cy="183000"/>
          </a:xfrm>
          <a:prstGeom prst="rect">
            <a:avLst/>
          </a:prstGeom>
          <a:solidFill>
            <a:srgbClr val="6B3E2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Cefpodoxime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5" name="Google Shape;2075;p89"/>
          <p:cNvSpPr/>
          <p:nvPr/>
        </p:nvSpPr>
        <p:spPr>
          <a:xfrm>
            <a:off x="6402650" y="42201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6" name="Google Shape;2076;p89"/>
          <p:cNvSpPr txBox="1"/>
          <p:nvPr>
            <p:ph type="title"/>
          </p:nvPr>
        </p:nvSpPr>
        <p:spPr>
          <a:xfrm>
            <a:off x="729450" y="632850"/>
            <a:ext cx="5146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Second hospital course</a:t>
            </a:r>
            <a:endParaRPr/>
          </a:p>
        </p:txBody>
      </p:sp>
      <p:sp>
        <p:nvSpPr>
          <p:cNvPr id="2077" name="Google Shape;2077;p89"/>
          <p:cNvSpPr/>
          <p:nvPr/>
        </p:nvSpPr>
        <p:spPr>
          <a:xfrm>
            <a:off x="2287740" y="44031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8" name="Google Shape;2078;p89"/>
          <p:cNvSpPr/>
          <p:nvPr/>
        </p:nvSpPr>
        <p:spPr>
          <a:xfrm>
            <a:off x="228789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79" name="Google Shape;2079;p89"/>
          <p:cNvSpPr/>
          <p:nvPr/>
        </p:nvSpPr>
        <p:spPr>
          <a:xfrm>
            <a:off x="1727" y="44031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0" name="Google Shape;2080;p89"/>
          <p:cNvSpPr/>
          <p:nvPr/>
        </p:nvSpPr>
        <p:spPr>
          <a:xfrm>
            <a:off x="2059300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1" name="Google Shape;2081;p89"/>
          <p:cNvSpPr/>
          <p:nvPr/>
        </p:nvSpPr>
        <p:spPr>
          <a:xfrm>
            <a:off x="230525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2" name="Google Shape;2082;p89"/>
          <p:cNvSpPr/>
          <p:nvPr/>
        </p:nvSpPr>
        <p:spPr>
          <a:xfrm>
            <a:off x="459122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3" name="Google Shape;2083;p89"/>
          <p:cNvSpPr/>
          <p:nvPr/>
        </p:nvSpPr>
        <p:spPr>
          <a:xfrm>
            <a:off x="687719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4" name="Google Shape;2084;p89"/>
          <p:cNvSpPr/>
          <p:nvPr/>
        </p:nvSpPr>
        <p:spPr>
          <a:xfrm>
            <a:off x="916316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5" name="Google Shape;2085;p89"/>
          <p:cNvSpPr/>
          <p:nvPr/>
        </p:nvSpPr>
        <p:spPr>
          <a:xfrm>
            <a:off x="1373509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6" name="Google Shape;2086;p89"/>
          <p:cNvSpPr/>
          <p:nvPr/>
        </p:nvSpPr>
        <p:spPr>
          <a:xfrm>
            <a:off x="1602106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7" name="Google Shape;2087;p89"/>
          <p:cNvSpPr/>
          <p:nvPr/>
        </p:nvSpPr>
        <p:spPr>
          <a:xfrm>
            <a:off x="1830703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8" name="Google Shape;2088;p89"/>
          <p:cNvSpPr/>
          <p:nvPr/>
        </p:nvSpPr>
        <p:spPr>
          <a:xfrm>
            <a:off x="2516500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9" name="Google Shape;2089;p89"/>
          <p:cNvSpPr/>
          <p:nvPr/>
        </p:nvSpPr>
        <p:spPr>
          <a:xfrm>
            <a:off x="274509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0" name="Google Shape;2090;p89"/>
          <p:cNvSpPr/>
          <p:nvPr/>
        </p:nvSpPr>
        <p:spPr>
          <a:xfrm>
            <a:off x="2973694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1" name="Google Shape;2091;p89"/>
          <p:cNvSpPr/>
          <p:nvPr/>
        </p:nvSpPr>
        <p:spPr>
          <a:xfrm>
            <a:off x="3202291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2" name="Google Shape;2092;p89"/>
          <p:cNvSpPr/>
          <p:nvPr/>
        </p:nvSpPr>
        <p:spPr>
          <a:xfrm>
            <a:off x="343088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3" name="Google Shape;2093;p89"/>
          <p:cNvSpPr/>
          <p:nvPr/>
        </p:nvSpPr>
        <p:spPr>
          <a:xfrm>
            <a:off x="3659484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4" name="Google Shape;2094;p89"/>
          <p:cNvSpPr/>
          <p:nvPr/>
        </p:nvSpPr>
        <p:spPr>
          <a:xfrm>
            <a:off x="3888081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5" name="Google Shape;2095;p89"/>
          <p:cNvSpPr/>
          <p:nvPr/>
        </p:nvSpPr>
        <p:spPr>
          <a:xfrm>
            <a:off x="4116678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6" name="Google Shape;2096;p89"/>
          <p:cNvSpPr/>
          <p:nvPr/>
        </p:nvSpPr>
        <p:spPr>
          <a:xfrm>
            <a:off x="4345275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7" name="Google Shape;2097;p89"/>
          <p:cNvSpPr/>
          <p:nvPr/>
        </p:nvSpPr>
        <p:spPr>
          <a:xfrm>
            <a:off x="5259669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8" name="Google Shape;2098;p89"/>
          <p:cNvSpPr/>
          <p:nvPr/>
        </p:nvSpPr>
        <p:spPr>
          <a:xfrm>
            <a:off x="6174056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9" name="Google Shape;2099;p89"/>
          <p:cNvSpPr/>
          <p:nvPr/>
        </p:nvSpPr>
        <p:spPr>
          <a:xfrm>
            <a:off x="6402653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0" name="Google Shape;2100;p89"/>
          <p:cNvSpPr/>
          <p:nvPr/>
        </p:nvSpPr>
        <p:spPr>
          <a:xfrm>
            <a:off x="6631250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1" name="Google Shape;2101;p89"/>
          <p:cNvSpPr/>
          <p:nvPr/>
        </p:nvSpPr>
        <p:spPr>
          <a:xfrm>
            <a:off x="6859847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2" name="Google Shape;2102;p89"/>
          <p:cNvSpPr/>
          <p:nvPr/>
        </p:nvSpPr>
        <p:spPr>
          <a:xfrm>
            <a:off x="1825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3" name="Google Shape;2103;p89"/>
          <p:cNvSpPr/>
          <p:nvPr/>
        </p:nvSpPr>
        <p:spPr>
          <a:xfrm>
            <a:off x="1144912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4" name="Google Shape;2104;p89"/>
          <p:cNvSpPr/>
          <p:nvPr/>
        </p:nvSpPr>
        <p:spPr>
          <a:xfrm>
            <a:off x="1825" y="42201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5" name="Google Shape;2105;p89"/>
          <p:cNvSpPr/>
          <p:nvPr/>
        </p:nvSpPr>
        <p:spPr>
          <a:xfrm>
            <a:off x="230500" y="42201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6" name="Google Shape;2106;p89"/>
          <p:cNvSpPr/>
          <p:nvPr/>
        </p:nvSpPr>
        <p:spPr>
          <a:xfrm>
            <a:off x="2287746" y="44031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7" name="Google Shape;2107;p89"/>
          <p:cNvSpPr/>
          <p:nvPr/>
        </p:nvSpPr>
        <p:spPr>
          <a:xfrm>
            <a:off x="5061225" y="45861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8" name="Google Shape;2108;p89"/>
          <p:cNvSpPr txBox="1"/>
          <p:nvPr/>
        </p:nvSpPr>
        <p:spPr>
          <a:xfrm>
            <a:off x="1652200" y="41745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09" name="Google Shape;2109;p89"/>
          <p:cNvCxnSpPr>
            <a:stCxn id="2108" idx="1"/>
            <a:endCxn id="2103" idx="0"/>
          </p:cNvCxnSpPr>
          <p:nvPr/>
        </p:nvCxnSpPr>
        <p:spPr>
          <a:xfrm flipH="1">
            <a:off x="1259200" y="42591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0" name="Google Shape;2110;p89"/>
          <p:cNvSpPr txBox="1"/>
          <p:nvPr/>
        </p:nvSpPr>
        <p:spPr>
          <a:xfrm>
            <a:off x="3568750" y="41745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11" name="Google Shape;2111;p89"/>
          <p:cNvCxnSpPr>
            <a:stCxn id="2110" idx="3"/>
            <a:endCxn id="2097" idx="0"/>
          </p:cNvCxnSpPr>
          <p:nvPr/>
        </p:nvCxnSpPr>
        <p:spPr>
          <a:xfrm>
            <a:off x="4718950" y="42591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2" name="Google Shape;2112;p89"/>
          <p:cNvSpPr/>
          <p:nvPr/>
        </p:nvSpPr>
        <p:spPr>
          <a:xfrm>
            <a:off x="1750" y="4586175"/>
            <a:ext cx="70866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3" name="Google Shape;2113;p89"/>
          <p:cNvSpPr/>
          <p:nvPr/>
        </p:nvSpPr>
        <p:spPr>
          <a:xfrm>
            <a:off x="7088350" y="4769175"/>
            <a:ext cx="2060100" cy="183000"/>
          </a:xfrm>
          <a:prstGeom prst="rect">
            <a:avLst/>
          </a:prstGeom>
          <a:solidFill>
            <a:srgbClr val="54B4D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Flagyl</a:t>
            </a:r>
            <a:endParaRPr b="1"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4" name="Google Shape;2114;p89"/>
          <p:cNvSpPr txBox="1"/>
          <p:nvPr>
            <p:ph idx="1" type="body"/>
          </p:nvPr>
        </p:nvSpPr>
        <p:spPr>
          <a:xfrm>
            <a:off x="729450" y="1393075"/>
            <a:ext cx="4331700" cy="1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Switched to </a:t>
            </a:r>
            <a:r>
              <a:rPr b="1" lang="en">
                <a:solidFill>
                  <a:srgbClr val="C1443C"/>
                </a:solidFill>
              </a:rPr>
              <a:t>ceftriaxone </a:t>
            </a:r>
            <a:r>
              <a:rPr lang="en"/>
              <a:t>&amp; </a:t>
            </a:r>
            <a:r>
              <a:rPr b="1" lang="en">
                <a:solidFill>
                  <a:srgbClr val="3B7E94"/>
                </a:solidFill>
              </a:rPr>
              <a:t>flagyl</a:t>
            </a:r>
            <a:endParaRPr b="1">
              <a:solidFill>
                <a:srgbClr val="3B7E94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Completed</a:t>
            </a:r>
            <a:r>
              <a:rPr lang="en"/>
              <a:t> 10 day course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Changed to </a:t>
            </a:r>
            <a:r>
              <a:rPr b="1" lang="en">
                <a:solidFill>
                  <a:srgbClr val="6B3E26"/>
                </a:solidFill>
              </a:rPr>
              <a:t>cefpodoxime </a:t>
            </a:r>
            <a:r>
              <a:rPr lang="en"/>
              <a:t>&amp; </a:t>
            </a:r>
            <a:r>
              <a:rPr b="1" lang="en">
                <a:solidFill>
                  <a:srgbClr val="3B7E94"/>
                </a:solidFill>
              </a:rPr>
              <a:t>flagyl</a:t>
            </a:r>
            <a:endParaRPr/>
          </a:p>
        </p:txBody>
      </p:sp>
      <p:sp>
        <p:nvSpPr>
          <p:cNvPr id="2115" name="Google Shape;2115;p89"/>
          <p:cNvSpPr txBox="1"/>
          <p:nvPr/>
        </p:nvSpPr>
        <p:spPr>
          <a:xfrm>
            <a:off x="6037375" y="3991575"/>
            <a:ext cx="1098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3.3 cm x 2.0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16" name="Google Shape;2116;p89"/>
          <p:cNvCxnSpPr>
            <a:stCxn id="2115" idx="3"/>
          </p:cNvCxnSpPr>
          <p:nvPr/>
        </p:nvCxnSpPr>
        <p:spPr>
          <a:xfrm>
            <a:off x="7136275" y="4076175"/>
            <a:ext cx="295200" cy="327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90"/>
          <p:cNvSpPr/>
          <p:nvPr/>
        </p:nvSpPr>
        <p:spPr>
          <a:xfrm>
            <a:off x="7766875" y="4403175"/>
            <a:ext cx="1150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PO abx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2" name="Google Shape;2122;p90"/>
          <p:cNvSpPr/>
          <p:nvPr/>
        </p:nvSpPr>
        <p:spPr>
          <a:xfrm>
            <a:off x="8917225" y="4403175"/>
            <a:ext cx="228600" cy="183000"/>
          </a:xfrm>
          <a:prstGeom prst="rect">
            <a:avLst/>
          </a:prstGeom>
          <a:solidFill>
            <a:srgbClr val="3B71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39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3" name="Google Shape;2123;p90"/>
          <p:cNvSpPr/>
          <p:nvPr/>
        </p:nvSpPr>
        <p:spPr>
          <a:xfrm>
            <a:off x="7317047" y="4403175"/>
            <a:ext cx="228600" cy="183000"/>
          </a:xfrm>
          <a:prstGeom prst="rect">
            <a:avLst/>
          </a:prstGeom>
          <a:solidFill>
            <a:srgbClr val="3B71C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4" name="Google Shape;2124;p90"/>
          <p:cNvSpPr/>
          <p:nvPr/>
        </p:nvSpPr>
        <p:spPr>
          <a:xfrm>
            <a:off x="7545644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5" name="Google Shape;2125;p90"/>
          <p:cNvSpPr/>
          <p:nvPr/>
        </p:nvSpPr>
        <p:spPr>
          <a:xfrm>
            <a:off x="7088450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6" name="Google Shape;2126;p90"/>
          <p:cNvSpPr/>
          <p:nvPr/>
        </p:nvSpPr>
        <p:spPr>
          <a:xfrm>
            <a:off x="7088350" y="4586175"/>
            <a:ext cx="690600" cy="183000"/>
          </a:xfrm>
          <a:prstGeom prst="rect">
            <a:avLst/>
          </a:prstGeom>
          <a:solidFill>
            <a:srgbClr val="C1443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CRO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7" name="Google Shape;2127;p90"/>
          <p:cNvSpPr/>
          <p:nvPr/>
        </p:nvSpPr>
        <p:spPr>
          <a:xfrm>
            <a:off x="7776588" y="4586175"/>
            <a:ext cx="1371900" cy="183000"/>
          </a:xfrm>
          <a:prstGeom prst="rect">
            <a:avLst/>
          </a:prstGeom>
          <a:solidFill>
            <a:srgbClr val="6B3E2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Cefpodoxime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8" name="Google Shape;2128;p90"/>
          <p:cNvSpPr/>
          <p:nvPr/>
        </p:nvSpPr>
        <p:spPr>
          <a:xfrm>
            <a:off x="6402650" y="42201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9" name="Google Shape;2129;p90"/>
          <p:cNvSpPr txBox="1"/>
          <p:nvPr>
            <p:ph type="title"/>
          </p:nvPr>
        </p:nvSpPr>
        <p:spPr>
          <a:xfrm>
            <a:off x="729450" y="632850"/>
            <a:ext cx="5146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2:</a:t>
            </a:r>
            <a:r>
              <a:rPr lang="en"/>
              <a:t> Resolution</a:t>
            </a:r>
            <a:endParaRPr/>
          </a:p>
        </p:txBody>
      </p:sp>
      <p:sp>
        <p:nvSpPr>
          <p:cNvPr id="2130" name="Google Shape;2130;p90"/>
          <p:cNvSpPr/>
          <p:nvPr/>
        </p:nvSpPr>
        <p:spPr>
          <a:xfrm>
            <a:off x="2287740" y="4403175"/>
            <a:ext cx="3886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1" name="Google Shape;2131;p90"/>
          <p:cNvSpPr/>
          <p:nvPr/>
        </p:nvSpPr>
        <p:spPr>
          <a:xfrm>
            <a:off x="228789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2" name="Google Shape;2132;p90"/>
          <p:cNvSpPr/>
          <p:nvPr/>
        </p:nvSpPr>
        <p:spPr>
          <a:xfrm>
            <a:off x="1727" y="4403175"/>
            <a:ext cx="2286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3" name="Google Shape;2133;p90"/>
          <p:cNvSpPr/>
          <p:nvPr/>
        </p:nvSpPr>
        <p:spPr>
          <a:xfrm>
            <a:off x="2059300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4" name="Google Shape;2134;p90"/>
          <p:cNvSpPr/>
          <p:nvPr/>
        </p:nvSpPr>
        <p:spPr>
          <a:xfrm>
            <a:off x="230525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5" name="Google Shape;2135;p90"/>
          <p:cNvSpPr/>
          <p:nvPr/>
        </p:nvSpPr>
        <p:spPr>
          <a:xfrm>
            <a:off x="459122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6" name="Google Shape;2136;p90"/>
          <p:cNvSpPr/>
          <p:nvPr/>
        </p:nvSpPr>
        <p:spPr>
          <a:xfrm>
            <a:off x="687719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7" name="Google Shape;2137;p90"/>
          <p:cNvSpPr/>
          <p:nvPr/>
        </p:nvSpPr>
        <p:spPr>
          <a:xfrm>
            <a:off x="916316" y="4403175"/>
            <a:ext cx="2286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8" name="Google Shape;2138;p90"/>
          <p:cNvSpPr/>
          <p:nvPr/>
        </p:nvSpPr>
        <p:spPr>
          <a:xfrm>
            <a:off x="1373509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9" name="Google Shape;2139;p90"/>
          <p:cNvSpPr/>
          <p:nvPr/>
        </p:nvSpPr>
        <p:spPr>
          <a:xfrm>
            <a:off x="1602106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0" name="Google Shape;2140;p90"/>
          <p:cNvSpPr/>
          <p:nvPr/>
        </p:nvSpPr>
        <p:spPr>
          <a:xfrm>
            <a:off x="1830703" y="4403175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1" name="Google Shape;2141;p90"/>
          <p:cNvSpPr/>
          <p:nvPr/>
        </p:nvSpPr>
        <p:spPr>
          <a:xfrm>
            <a:off x="2516500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2" name="Google Shape;2142;p90"/>
          <p:cNvSpPr/>
          <p:nvPr/>
        </p:nvSpPr>
        <p:spPr>
          <a:xfrm>
            <a:off x="274509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3" name="Google Shape;2143;p90"/>
          <p:cNvSpPr/>
          <p:nvPr/>
        </p:nvSpPr>
        <p:spPr>
          <a:xfrm>
            <a:off x="2973694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4" name="Google Shape;2144;p90"/>
          <p:cNvSpPr/>
          <p:nvPr/>
        </p:nvSpPr>
        <p:spPr>
          <a:xfrm>
            <a:off x="3202291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5" name="Google Shape;2145;p90"/>
          <p:cNvSpPr/>
          <p:nvPr/>
        </p:nvSpPr>
        <p:spPr>
          <a:xfrm>
            <a:off x="3430887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6" name="Google Shape;2146;p90"/>
          <p:cNvSpPr/>
          <p:nvPr/>
        </p:nvSpPr>
        <p:spPr>
          <a:xfrm>
            <a:off x="3659484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7" name="Google Shape;2147;p90"/>
          <p:cNvSpPr/>
          <p:nvPr/>
        </p:nvSpPr>
        <p:spPr>
          <a:xfrm>
            <a:off x="3888081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8" name="Google Shape;2148;p90"/>
          <p:cNvSpPr/>
          <p:nvPr/>
        </p:nvSpPr>
        <p:spPr>
          <a:xfrm>
            <a:off x="4116678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9" name="Google Shape;2149;p90"/>
          <p:cNvSpPr/>
          <p:nvPr/>
        </p:nvSpPr>
        <p:spPr>
          <a:xfrm>
            <a:off x="4345275" y="4403175"/>
            <a:ext cx="228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0" name="Google Shape;2150;p90"/>
          <p:cNvSpPr/>
          <p:nvPr/>
        </p:nvSpPr>
        <p:spPr>
          <a:xfrm>
            <a:off x="5259669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1" name="Google Shape;2151;p90"/>
          <p:cNvSpPr/>
          <p:nvPr/>
        </p:nvSpPr>
        <p:spPr>
          <a:xfrm>
            <a:off x="6174056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2" name="Google Shape;2152;p90"/>
          <p:cNvSpPr/>
          <p:nvPr/>
        </p:nvSpPr>
        <p:spPr>
          <a:xfrm>
            <a:off x="6402653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3" name="Google Shape;2153;p90"/>
          <p:cNvSpPr/>
          <p:nvPr/>
        </p:nvSpPr>
        <p:spPr>
          <a:xfrm>
            <a:off x="6631250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4" name="Google Shape;2154;p90"/>
          <p:cNvSpPr/>
          <p:nvPr/>
        </p:nvSpPr>
        <p:spPr>
          <a:xfrm>
            <a:off x="6859847" y="4403175"/>
            <a:ext cx="228600" cy="183000"/>
          </a:xfrm>
          <a:prstGeom prst="rect">
            <a:avLst/>
          </a:prstGeom>
          <a:solidFill>
            <a:srgbClr val="14A4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30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5" name="Google Shape;2155;p90"/>
          <p:cNvSpPr/>
          <p:nvPr/>
        </p:nvSpPr>
        <p:spPr>
          <a:xfrm>
            <a:off x="1825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6" name="Google Shape;2156;p90"/>
          <p:cNvSpPr/>
          <p:nvPr/>
        </p:nvSpPr>
        <p:spPr>
          <a:xfrm>
            <a:off x="1144912" y="4403175"/>
            <a:ext cx="228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CT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7" name="Google Shape;2157;p90"/>
          <p:cNvSpPr/>
          <p:nvPr/>
        </p:nvSpPr>
        <p:spPr>
          <a:xfrm>
            <a:off x="1825" y="4220175"/>
            <a:ext cx="228600" cy="183000"/>
          </a:xfrm>
          <a:prstGeom prst="rect">
            <a:avLst/>
          </a:prstGeom>
          <a:solidFill>
            <a:srgbClr val="6B3FA0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8" name="Google Shape;2158;p90"/>
          <p:cNvSpPr/>
          <p:nvPr/>
        </p:nvSpPr>
        <p:spPr>
          <a:xfrm>
            <a:off x="230500" y="4220175"/>
            <a:ext cx="2286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B3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9" name="Google Shape;2159;p90"/>
          <p:cNvSpPr/>
          <p:nvPr/>
        </p:nvSpPr>
        <p:spPr>
          <a:xfrm>
            <a:off x="2287746" y="4403175"/>
            <a:ext cx="2431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OPAT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0" name="Google Shape;2160;p90"/>
          <p:cNvSpPr/>
          <p:nvPr/>
        </p:nvSpPr>
        <p:spPr>
          <a:xfrm>
            <a:off x="5061225" y="4586175"/>
            <a:ext cx="6432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(Day 23)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1" name="Google Shape;2161;p90"/>
          <p:cNvSpPr txBox="1"/>
          <p:nvPr/>
        </p:nvSpPr>
        <p:spPr>
          <a:xfrm>
            <a:off x="1652200" y="41745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5.7 cm x 3.5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62" name="Google Shape;2162;p90"/>
          <p:cNvCxnSpPr>
            <a:stCxn id="2161" idx="1"/>
            <a:endCxn id="2156" idx="0"/>
          </p:cNvCxnSpPr>
          <p:nvPr/>
        </p:nvCxnSpPr>
        <p:spPr>
          <a:xfrm flipH="1">
            <a:off x="1259200" y="4259175"/>
            <a:ext cx="393000" cy="144000"/>
          </a:xfrm>
          <a:prstGeom prst="bentConnector2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3" name="Google Shape;2163;p90"/>
          <p:cNvSpPr txBox="1"/>
          <p:nvPr/>
        </p:nvSpPr>
        <p:spPr>
          <a:xfrm>
            <a:off x="3568750" y="4174575"/>
            <a:ext cx="115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4.5 cm x 3.6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64" name="Google Shape;2164;p90"/>
          <p:cNvCxnSpPr>
            <a:stCxn id="2163" idx="3"/>
            <a:endCxn id="2150" idx="0"/>
          </p:cNvCxnSpPr>
          <p:nvPr/>
        </p:nvCxnSpPr>
        <p:spPr>
          <a:xfrm>
            <a:off x="4718950" y="4259175"/>
            <a:ext cx="654900" cy="144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5" name="Google Shape;2165;p90"/>
          <p:cNvSpPr/>
          <p:nvPr/>
        </p:nvSpPr>
        <p:spPr>
          <a:xfrm>
            <a:off x="1750" y="4586175"/>
            <a:ext cx="70866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6" name="Google Shape;2166;p90"/>
          <p:cNvSpPr/>
          <p:nvPr/>
        </p:nvSpPr>
        <p:spPr>
          <a:xfrm>
            <a:off x="7088350" y="4769175"/>
            <a:ext cx="2060100" cy="183000"/>
          </a:xfrm>
          <a:prstGeom prst="rect">
            <a:avLst/>
          </a:prstGeom>
          <a:solidFill>
            <a:srgbClr val="54B4D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Flagyl</a:t>
            </a:r>
            <a:endParaRPr b="1" sz="11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7" name="Google Shape;2167;p90"/>
          <p:cNvSpPr txBox="1"/>
          <p:nvPr>
            <p:ph idx="1" type="body"/>
          </p:nvPr>
        </p:nvSpPr>
        <p:spPr>
          <a:xfrm>
            <a:off x="729450" y="1393075"/>
            <a:ext cx="4331700" cy="18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Switched to </a:t>
            </a:r>
            <a:r>
              <a:rPr b="1" lang="en">
                <a:solidFill>
                  <a:srgbClr val="858585"/>
                </a:solidFill>
              </a:rPr>
              <a:t>ceftriaxone </a:t>
            </a:r>
            <a:r>
              <a:rPr lang="en">
                <a:solidFill>
                  <a:srgbClr val="858585"/>
                </a:solidFill>
              </a:rPr>
              <a:t>&amp; </a:t>
            </a:r>
            <a:r>
              <a:rPr b="1" lang="en">
                <a:solidFill>
                  <a:srgbClr val="858585"/>
                </a:solidFill>
              </a:rPr>
              <a:t>flagyl</a:t>
            </a:r>
            <a:endParaRPr b="1"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Completed 10 day course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Changed to </a:t>
            </a:r>
            <a:r>
              <a:rPr b="1" lang="en">
                <a:solidFill>
                  <a:srgbClr val="858585"/>
                </a:solidFill>
              </a:rPr>
              <a:t>cefpodoxime </a:t>
            </a:r>
            <a:r>
              <a:rPr lang="en">
                <a:solidFill>
                  <a:srgbClr val="858585"/>
                </a:solidFill>
              </a:rPr>
              <a:t>&amp; </a:t>
            </a:r>
            <a:r>
              <a:rPr b="1" lang="en">
                <a:solidFill>
                  <a:srgbClr val="858585"/>
                </a:solidFill>
              </a:rPr>
              <a:t>flagyl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</a:t>
            </a:r>
            <a:r>
              <a:rPr b="1" lang="en"/>
              <a:t>repeat CT</a:t>
            </a:r>
            <a:r>
              <a:rPr lang="en"/>
              <a:t> (POD #11) i.e. at end of antibiotics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Stable, but ongoing collections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Did okay off of antibiotics</a:t>
            </a:r>
            <a:endParaRPr/>
          </a:p>
        </p:txBody>
      </p:sp>
      <p:sp>
        <p:nvSpPr>
          <p:cNvPr id="2168" name="Google Shape;2168;p90"/>
          <p:cNvSpPr txBox="1"/>
          <p:nvPr/>
        </p:nvSpPr>
        <p:spPr>
          <a:xfrm>
            <a:off x="6037375" y="3991575"/>
            <a:ext cx="1098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3.3 cm x 2.0 cm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69" name="Google Shape;2169;p90"/>
          <p:cNvCxnSpPr>
            <a:stCxn id="2168" idx="3"/>
          </p:cNvCxnSpPr>
          <p:nvPr/>
        </p:nvCxnSpPr>
        <p:spPr>
          <a:xfrm>
            <a:off x="7136275" y="4076175"/>
            <a:ext cx="295200" cy="327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70" name="Google Shape;2170;p90"/>
          <p:cNvSpPr txBox="1"/>
          <p:nvPr/>
        </p:nvSpPr>
        <p:spPr>
          <a:xfrm>
            <a:off x="7637575" y="3991575"/>
            <a:ext cx="10989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58585"/>
                </a:solidFill>
                <a:latin typeface="Open Sans"/>
                <a:ea typeface="Open Sans"/>
                <a:cs typeface="Open Sans"/>
                <a:sym typeface="Open Sans"/>
              </a:rPr>
              <a:t>stable</a:t>
            </a:r>
            <a:endParaRPr sz="1100">
              <a:solidFill>
                <a:srgbClr val="8585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71" name="Google Shape;2171;p90"/>
          <p:cNvCxnSpPr>
            <a:stCxn id="2170" idx="3"/>
            <a:endCxn id="2122" idx="0"/>
          </p:cNvCxnSpPr>
          <p:nvPr/>
        </p:nvCxnSpPr>
        <p:spPr>
          <a:xfrm>
            <a:off x="8736475" y="4076175"/>
            <a:ext cx="294900" cy="3270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9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Case #3</a:t>
            </a:r>
            <a:endParaRPr sz="7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Open Sans"/>
                <a:ea typeface="Open Sans"/>
                <a:cs typeface="Open Sans"/>
                <a:sym typeface="Open Sans"/>
              </a:rPr>
              <a:t>(also cancer)</a:t>
            </a:r>
            <a:endParaRPr b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0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p92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2182" name="Google Shape;2182;p92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43 y/o F </a:t>
            </a:r>
            <a:r>
              <a:rPr lang="en"/>
              <a:t>with PMH including </a:t>
            </a:r>
            <a:r>
              <a:rPr b="1" lang="en"/>
              <a:t>metastatic </a:t>
            </a:r>
            <a:r>
              <a:rPr b="1" lang="en">
                <a:solidFill>
                  <a:srgbClr val="DF382C"/>
                </a:solidFill>
              </a:rPr>
              <a:t>cervical cancer</a:t>
            </a:r>
            <a:r>
              <a:rPr lang="en"/>
              <a:t> p/w </a:t>
            </a:r>
            <a:r>
              <a:rPr b="1" lang="en"/>
              <a:t>possible intra-abdominal infection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Metastatic cervical cancer on palliative chemo &amp; XRT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B71CA"/>
                </a:solidFill>
              </a:rPr>
              <a:t>Extensive radiation history</a:t>
            </a:r>
            <a:r>
              <a:rPr lang="en"/>
              <a:t> (so surgery will be off the table)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Tumor burden &amp; bulky lymphadenopathy has caused obstructive uropathy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s/p neph tubes &amp; stents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Progression of disease</a:t>
            </a:r>
            <a:r>
              <a:rPr lang="en"/>
              <a:t> on PET/CT from a month ago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HPI</a:t>
            </a:r>
            <a:endParaRPr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729450" y="1393075"/>
            <a:ext cx="5051100" cy="25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</a:t>
            </a:r>
            <a:r>
              <a:rPr b="1" lang="en">
                <a:solidFill>
                  <a:srgbClr val="2D6987"/>
                </a:solidFill>
              </a:rPr>
              <a:t>21 y/o M</a:t>
            </a:r>
            <a:r>
              <a:rPr lang="en"/>
              <a:t> with no PMH p/w </a:t>
            </a:r>
            <a:r>
              <a:rPr b="1" lang="en">
                <a:solidFill>
                  <a:srgbClr val="DC4C64"/>
                </a:solidFill>
              </a:rPr>
              <a:t>sudden onset abdominal pain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Woke up with severe abdominal pain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b="1" lang="en">
                <a:solidFill>
                  <a:srgbClr val="858585"/>
                </a:solidFill>
              </a:rPr>
              <a:t>Acute onset 3 hours</a:t>
            </a:r>
            <a:r>
              <a:rPr lang="en">
                <a:solidFill>
                  <a:srgbClr val="858585"/>
                </a:solidFill>
              </a:rPr>
              <a:t> after eating chicken wings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b="1" lang="en">
                <a:solidFill>
                  <a:srgbClr val="858585"/>
                </a:solidFill>
              </a:rPr>
              <a:t>Constant pain</a:t>
            </a:r>
            <a:r>
              <a:rPr lang="en">
                <a:solidFill>
                  <a:srgbClr val="858585"/>
                </a:solidFill>
              </a:rPr>
              <a:t> generalized → worst BLQ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Associated with </a:t>
            </a:r>
            <a:r>
              <a:rPr b="1" lang="en">
                <a:solidFill>
                  <a:srgbClr val="858585"/>
                </a:solidFill>
              </a:rPr>
              <a:t>nausea &amp; emesis</a:t>
            </a:r>
            <a:r>
              <a:rPr lang="en">
                <a:solidFill>
                  <a:srgbClr val="858585"/>
                </a:solidFill>
              </a:rPr>
              <a:t> x20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Threw up over 20 times</a:t>
            </a:r>
            <a:endParaRPr>
              <a:solidFill>
                <a:srgbClr val="858585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100"/>
              <a:buChar char="○"/>
            </a:pPr>
            <a:r>
              <a:rPr lang="en">
                <a:solidFill>
                  <a:srgbClr val="858585"/>
                </a:solidFill>
              </a:rPr>
              <a:t>Some diarrhea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No fevers/chills or urinary symptoms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Otherwise healthy</a:t>
            </a:r>
            <a:r>
              <a:rPr lang="en">
                <a:solidFill>
                  <a:srgbClr val="858585"/>
                </a:solidFill>
              </a:rPr>
              <a:t> student athlete, drinks some, sexually active</a:t>
            </a:r>
            <a:endParaRPr>
              <a:solidFill>
                <a:srgbClr val="858585"/>
              </a:solidFill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2700159" y="3654475"/>
            <a:ext cx="3743700" cy="11352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Physical Exam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38.1°C | 177/71 | 109 bmp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Gen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Uncomfortable, constantly moving in bed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GI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Diffuse TTP, tensing up abdomen, unable to relax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5780550" y="1393075"/>
            <a:ext cx="2941500" cy="1854900"/>
          </a:xfrm>
          <a:prstGeom prst="rect">
            <a:avLst/>
          </a:prstGeom>
          <a:solidFill>
            <a:srgbClr val="E2EAF7"/>
          </a:solidFill>
          <a:ln cap="flat" cmpd="sng" w="9525">
            <a:solidFill>
              <a:srgbClr val="2F5A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Labs</a:t>
            </a:r>
            <a:endParaRPr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WBC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0.8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ANC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&lt;0.10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; abs 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lymph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0.48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Hgb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16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Platelets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250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Glu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207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HCO3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18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pH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2F5AA2"/>
                </a:solidFill>
                <a:latin typeface="Open Sans"/>
                <a:ea typeface="Open Sans"/>
                <a:cs typeface="Open Sans"/>
                <a:sym typeface="Open Sans"/>
              </a:rPr>
              <a:t>7.49</a:t>
            </a:r>
            <a:endParaRPr b="1" sz="1200">
              <a:solidFill>
                <a:srgbClr val="2F5AA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0.9		</a:t>
            </a: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LFTs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Normal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Lactate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lang="en" sz="1200">
                <a:solidFill>
                  <a:srgbClr val="DF382C"/>
                </a:solidFill>
                <a:latin typeface="Open Sans"/>
                <a:ea typeface="Open Sans"/>
                <a:cs typeface="Open Sans"/>
                <a:sym typeface="Open Sans"/>
              </a:rPr>
              <a:t>5.1</a:t>
            </a:r>
            <a:endParaRPr b="1" sz="1200">
              <a:solidFill>
                <a:srgbClr val="DF382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UA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: (+) glucose, (+) ketones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7046950" y="3876325"/>
            <a:ext cx="1454700" cy="6915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896110"/>
                </a:solidFill>
                <a:latin typeface="Open Sans"/>
                <a:ea typeface="Open Sans"/>
                <a:cs typeface="Open Sans"/>
                <a:sym typeface="Open Sans"/>
              </a:rPr>
              <a:t>Next step?</a:t>
            </a:r>
            <a:endParaRPr sz="17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6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p9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Backstory</a:t>
            </a:r>
            <a:endParaRPr/>
          </a:p>
        </p:txBody>
      </p:sp>
      <p:sp>
        <p:nvSpPr>
          <p:cNvPr id="2188" name="Google Shape;2188;p93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43 y/o F </a:t>
            </a:r>
            <a:r>
              <a:rPr lang="en">
                <a:solidFill>
                  <a:srgbClr val="858585"/>
                </a:solidFill>
              </a:rPr>
              <a:t>with PMH including </a:t>
            </a:r>
            <a:r>
              <a:rPr b="1" lang="en">
                <a:solidFill>
                  <a:srgbClr val="858585"/>
                </a:solidFill>
              </a:rPr>
              <a:t>metastatic </a:t>
            </a:r>
            <a:r>
              <a:rPr b="1" lang="en">
                <a:solidFill>
                  <a:srgbClr val="C1443C"/>
                </a:solidFill>
              </a:rPr>
              <a:t>cervical cancer</a:t>
            </a:r>
            <a:r>
              <a:rPr lang="en">
                <a:solidFill>
                  <a:srgbClr val="858585"/>
                </a:solidFill>
              </a:rPr>
              <a:t> (</a:t>
            </a:r>
            <a:r>
              <a:rPr lang="en">
                <a:solidFill>
                  <a:srgbClr val="858585"/>
                </a:solidFill>
              </a:rPr>
              <a:t>palliative</a:t>
            </a:r>
            <a:r>
              <a:rPr lang="en">
                <a:solidFill>
                  <a:srgbClr val="858585"/>
                </a:solidFill>
              </a:rPr>
              <a:t> chemo &amp; XRT) c/b obstructive uropathy p/w </a:t>
            </a:r>
            <a:r>
              <a:rPr b="1" lang="en">
                <a:solidFill>
                  <a:srgbClr val="858585"/>
                </a:solidFill>
              </a:rPr>
              <a:t>possible intra-abdominal infection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past 6 weeks, </a:t>
            </a:r>
            <a:r>
              <a:rPr b="1" lang="en"/>
              <a:t>multiple admissions</a:t>
            </a:r>
            <a:r>
              <a:rPr lang="en"/>
              <a:t> for </a:t>
            </a:r>
            <a:r>
              <a:rPr b="1" lang="en">
                <a:solidFill>
                  <a:srgbClr val="3B71CA"/>
                </a:solidFill>
              </a:rPr>
              <a:t>blood loss anemia</a:t>
            </a:r>
            <a:r>
              <a:rPr lang="en"/>
              <a:t> 2/2 </a:t>
            </a:r>
            <a:r>
              <a:rPr b="1" lang="en"/>
              <a:t>vaginal bleeding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9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</a:t>
            </a:r>
            <a:r>
              <a:rPr lang="en"/>
              <a:t>Backstory</a:t>
            </a:r>
            <a:endParaRPr/>
          </a:p>
        </p:txBody>
      </p:sp>
      <p:sp>
        <p:nvSpPr>
          <p:cNvPr id="2194" name="Google Shape;2194;p94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43 y/o F </a:t>
            </a:r>
            <a:r>
              <a:rPr lang="en">
                <a:solidFill>
                  <a:srgbClr val="858585"/>
                </a:solidFill>
              </a:rPr>
              <a:t>with PMH including </a:t>
            </a:r>
            <a:r>
              <a:rPr b="1" lang="en">
                <a:solidFill>
                  <a:srgbClr val="858585"/>
                </a:solidFill>
              </a:rPr>
              <a:t>metastatic </a:t>
            </a:r>
            <a:r>
              <a:rPr b="1" lang="en">
                <a:solidFill>
                  <a:srgbClr val="C1443C"/>
                </a:solidFill>
              </a:rPr>
              <a:t>cervical cancer</a:t>
            </a:r>
            <a:r>
              <a:rPr lang="en">
                <a:solidFill>
                  <a:srgbClr val="858585"/>
                </a:solidFill>
              </a:rPr>
              <a:t> (palliative chemo &amp; XRT) c/b obstructive uropathy p/w </a:t>
            </a:r>
            <a:r>
              <a:rPr b="1" lang="en">
                <a:solidFill>
                  <a:srgbClr val="858585"/>
                </a:solidFill>
              </a:rPr>
              <a:t>possible intra-abdominal infection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past 6 weeks, </a:t>
            </a:r>
            <a:r>
              <a:rPr b="1" lang="en"/>
              <a:t>multiple admissions</a:t>
            </a:r>
            <a:r>
              <a:rPr lang="en"/>
              <a:t> for </a:t>
            </a:r>
            <a:r>
              <a:rPr b="1" lang="en">
                <a:solidFill>
                  <a:srgbClr val="3B71CA"/>
                </a:solidFill>
              </a:rPr>
              <a:t>blood loss anemia</a:t>
            </a:r>
            <a:r>
              <a:rPr lang="en"/>
              <a:t> 2/2 </a:t>
            </a:r>
            <a:r>
              <a:rPr b="1" lang="en"/>
              <a:t>vaginal bleeding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recent admission (</a:t>
            </a:r>
            <a:r>
              <a:rPr b="1" lang="en"/>
              <a:t>1 month ago</a:t>
            </a:r>
            <a:r>
              <a:rPr lang="en"/>
              <a:t>), massive transfusion protocol in MICU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CTA A/P</a:t>
            </a:r>
            <a:r>
              <a:rPr lang="en"/>
              <a:t> (-31 days): Venous hemorrhage into uterus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5" name="Google Shape;2195;p94"/>
          <p:cNvSpPr/>
          <p:nvPr/>
        </p:nvSpPr>
        <p:spPr>
          <a:xfrm>
            <a:off x="5978250" y="2897900"/>
            <a:ext cx="2439900" cy="1044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CTA A/P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(31 days ago)</a:t>
            </a:r>
            <a:endParaRPr sz="12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Heterogeneous density is within the endometrial cavity, which may represent clotted blood/hematoma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9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9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</a:t>
            </a:r>
            <a:r>
              <a:rPr lang="en"/>
              <a:t>Backstory</a:t>
            </a:r>
            <a:endParaRPr/>
          </a:p>
        </p:txBody>
      </p:sp>
      <p:sp>
        <p:nvSpPr>
          <p:cNvPr id="2201" name="Google Shape;2201;p95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43 y/o F </a:t>
            </a:r>
            <a:r>
              <a:rPr lang="en">
                <a:solidFill>
                  <a:srgbClr val="858585"/>
                </a:solidFill>
              </a:rPr>
              <a:t>with PMH including </a:t>
            </a:r>
            <a:r>
              <a:rPr b="1" lang="en">
                <a:solidFill>
                  <a:srgbClr val="858585"/>
                </a:solidFill>
              </a:rPr>
              <a:t>metastatic </a:t>
            </a:r>
            <a:r>
              <a:rPr b="1" lang="en">
                <a:solidFill>
                  <a:srgbClr val="C1443C"/>
                </a:solidFill>
              </a:rPr>
              <a:t>cervical cancer</a:t>
            </a:r>
            <a:r>
              <a:rPr lang="en">
                <a:solidFill>
                  <a:srgbClr val="858585"/>
                </a:solidFill>
              </a:rPr>
              <a:t> (palliative chemo &amp; XRT) c/b obstructive uropathy p/w </a:t>
            </a:r>
            <a:r>
              <a:rPr b="1" lang="en">
                <a:solidFill>
                  <a:srgbClr val="858585"/>
                </a:solidFill>
              </a:rPr>
              <a:t>possible intra-abdominal infection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the past 6 weeks, </a:t>
            </a:r>
            <a:r>
              <a:rPr b="1" lang="en"/>
              <a:t>multiple admissions</a:t>
            </a:r>
            <a:r>
              <a:rPr lang="en"/>
              <a:t> for </a:t>
            </a:r>
            <a:r>
              <a:rPr b="1" lang="en">
                <a:solidFill>
                  <a:srgbClr val="3B71CA"/>
                </a:solidFill>
              </a:rPr>
              <a:t>blood loss anemia</a:t>
            </a:r>
            <a:r>
              <a:rPr lang="en"/>
              <a:t> 2/2 </a:t>
            </a:r>
            <a:r>
              <a:rPr b="1" lang="en"/>
              <a:t>vaginal bleeding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Most recent admission (</a:t>
            </a:r>
            <a:r>
              <a:rPr b="1" lang="en"/>
              <a:t>1 month ago</a:t>
            </a:r>
            <a:r>
              <a:rPr lang="en"/>
              <a:t>), massive transfusion protocol in MICU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u="sng"/>
              <a:t>CTA A/P</a:t>
            </a:r>
            <a:r>
              <a:rPr lang="en"/>
              <a:t> (-31 days): Venous hemorrhage into uterus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Got IR </a:t>
            </a:r>
            <a:r>
              <a:rPr b="1" lang="en">
                <a:solidFill>
                  <a:srgbClr val="DF382C"/>
                </a:solidFill>
              </a:rPr>
              <a:t>embolization</a:t>
            </a:r>
            <a:r>
              <a:rPr b="1" lang="en"/>
              <a:t> of </a:t>
            </a:r>
            <a:r>
              <a:rPr b="1" lang="en" u="sng"/>
              <a:t>bilateral</a:t>
            </a:r>
            <a:r>
              <a:rPr b="1" lang="en"/>
              <a:t> </a:t>
            </a:r>
            <a:r>
              <a:rPr b="1" lang="en">
                <a:solidFill>
                  <a:srgbClr val="DF382C"/>
                </a:solidFill>
              </a:rPr>
              <a:t>uterine arteries</a:t>
            </a:r>
            <a:r>
              <a:rPr lang="en"/>
              <a:t> 30 days ago</a:t>
            </a:r>
            <a:endParaRPr/>
          </a:p>
        </p:txBody>
      </p:sp>
      <p:sp>
        <p:nvSpPr>
          <p:cNvPr id="2202" name="Google Shape;2202;p95"/>
          <p:cNvSpPr/>
          <p:nvPr/>
        </p:nvSpPr>
        <p:spPr>
          <a:xfrm>
            <a:off x="5978250" y="2897900"/>
            <a:ext cx="2439900" cy="10440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CTA A/P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(31 days ago)</a:t>
            </a:r>
            <a:endParaRPr sz="12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Open Sans"/>
                <a:ea typeface="Open Sans"/>
                <a:cs typeface="Open Sans"/>
                <a:sym typeface="Open Sans"/>
              </a:rPr>
              <a:t>Heterogeneous density is within the endometrial cavity, which may represent clotted blood/hematoma</a:t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6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9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</a:t>
            </a:r>
            <a:r>
              <a:rPr lang="en"/>
              <a:t>Backstory</a:t>
            </a:r>
            <a:endParaRPr/>
          </a:p>
        </p:txBody>
      </p:sp>
      <p:sp>
        <p:nvSpPr>
          <p:cNvPr id="2208" name="Google Shape;2208;p96"/>
          <p:cNvSpPr txBox="1"/>
          <p:nvPr>
            <p:ph idx="1" type="body"/>
          </p:nvPr>
        </p:nvSpPr>
        <p:spPr>
          <a:xfrm>
            <a:off x="729450" y="13930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43 y/o F </a:t>
            </a:r>
            <a:r>
              <a:rPr lang="en">
                <a:solidFill>
                  <a:srgbClr val="858585"/>
                </a:solidFill>
              </a:rPr>
              <a:t>with PMH including </a:t>
            </a:r>
            <a:r>
              <a:rPr b="1" lang="en">
                <a:solidFill>
                  <a:srgbClr val="858585"/>
                </a:solidFill>
              </a:rPr>
              <a:t>metastatic </a:t>
            </a:r>
            <a:r>
              <a:rPr b="1" lang="en">
                <a:solidFill>
                  <a:srgbClr val="C1443C"/>
                </a:solidFill>
              </a:rPr>
              <a:t>cervical cancer</a:t>
            </a:r>
            <a:r>
              <a:rPr lang="en">
                <a:solidFill>
                  <a:srgbClr val="858585"/>
                </a:solidFill>
              </a:rPr>
              <a:t> (palliative chemo &amp; XRT) c/b obstructive uropathy p/w </a:t>
            </a:r>
            <a:r>
              <a:rPr b="1" lang="en">
                <a:solidFill>
                  <a:srgbClr val="858585"/>
                </a:solidFill>
              </a:rPr>
              <a:t>possible intra-abdominal infection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In the past 6 weeks, </a:t>
            </a:r>
            <a:r>
              <a:rPr b="1" lang="en">
                <a:solidFill>
                  <a:srgbClr val="858585"/>
                </a:solidFill>
              </a:rPr>
              <a:t>multiple admissions</a:t>
            </a:r>
            <a:r>
              <a:rPr lang="en">
                <a:solidFill>
                  <a:srgbClr val="858585"/>
                </a:solidFill>
              </a:rPr>
              <a:t> for </a:t>
            </a:r>
            <a:r>
              <a:rPr b="1" lang="en">
                <a:solidFill>
                  <a:srgbClr val="3B71CA"/>
                </a:solidFill>
              </a:rPr>
              <a:t>blood loss anemia</a:t>
            </a:r>
            <a:r>
              <a:rPr lang="en">
                <a:solidFill>
                  <a:srgbClr val="858585"/>
                </a:solidFill>
              </a:rPr>
              <a:t> 2/2 </a:t>
            </a:r>
            <a:r>
              <a:rPr b="1" lang="en">
                <a:solidFill>
                  <a:srgbClr val="858585"/>
                </a:solidFill>
              </a:rPr>
              <a:t>vaginal bleeding</a:t>
            </a:r>
            <a:r>
              <a:rPr lang="en">
                <a:solidFill>
                  <a:srgbClr val="858585"/>
                </a:solidFill>
              </a:rPr>
              <a:t> 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Most recent admission (</a:t>
            </a:r>
            <a:r>
              <a:rPr b="1" lang="en">
                <a:solidFill>
                  <a:srgbClr val="858585"/>
                </a:solidFill>
              </a:rPr>
              <a:t>1 month ago</a:t>
            </a:r>
            <a:r>
              <a:rPr lang="en">
                <a:solidFill>
                  <a:srgbClr val="858585"/>
                </a:solidFill>
              </a:rPr>
              <a:t>), massive transfusion protocol in MICU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 u="sng">
                <a:solidFill>
                  <a:srgbClr val="858585"/>
                </a:solidFill>
              </a:rPr>
              <a:t>CTA A/P</a:t>
            </a:r>
            <a:r>
              <a:rPr lang="en">
                <a:solidFill>
                  <a:srgbClr val="858585"/>
                </a:solidFill>
              </a:rPr>
              <a:t> (-31 days): Venous hemorrhage into uterus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Got IR </a:t>
            </a:r>
            <a:r>
              <a:rPr b="1" lang="en">
                <a:solidFill>
                  <a:srgbClr val="DF382C"/>
                </a:solidFill>
              </a:rPr>
              <a:t>embolization</a:t>
            </a:r>
            <a:r>
              <a:rPr b="1" lang="en"/>
              <a:t> of </a:t>
            </a:r>
            <a:r>
              <a:rPr b="1" lang="en" u="sng"/>
              <a:t>bilateral</a:t>
            </a:r>
            <a:r>
              <a:rPr b="1" lang="en"/>
              <a:t> </a:t>
            </a:r>
            <a:r>
              <a:rPr b="1" lang="en">
                <a:solidFill>
                  <a:srgbClr val="DF382C"/>
                </a:solidFill>
              </a:rPr>
              <a:t>uterine arteries</a:t>
            </a:r>
            <a:r>
              <a:rPr lang="en"/>
              <a:t> 30 days ago</a:t>
            </a:r>
            <a:endParaRPr/>
          </a:p>
        </p:txBody>
      </p:sp>
      <p:sp>
        <p:nvSpPr>
          <p:cNvPr id="2209" name="Google Shape;2209;p96"/>
          <p:cNvSpPr/>
          <p:nvPr/>
        </p:nvSpPr>
        <p:spPr>
          <a:xfrm>
            <a:off x="729450" y="1348150"/>
            <a:ext cx="7612800" cy="26337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10" name="Google Shape;221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662" y="1168047"/>
            <a:ext cx="5413050" cy="3671874"/>
          </a:xfrm>
          <a:prstGeom prst="rect">
            <a:avLst/>
          </a:prstGeom>
          <a:noFill/>
          <a:ln>
            <a:noFill/>
          </a:ln>
        </p:spPr>
      </p:pic>
      <p:sp>
        <p:nvSpPr>
          <p:cNvPr id="2211" name="Google Shape;2211;p96"/>
          <p:cNvSpPr/>
          <p:nvPr/>
        </p:nvSpPr>
        <p:spPr>
          <a:xfrm>
            <a:off x="5229963" y="3011375"/>
            <a:ext cx="1524000" cy="454200"/>
          </a:xfrm>
          <a:prstGeom prst="ellipse">
            <a:avLst/>
          </a:prstGeom>
          <a:noFill/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5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97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2217" name="Google Shape;2217;p97"/>
          <p:cNvSpPr txBox="1"/>
          <p:nvPr>
            <p:ph idx="1" type="body"/>
          </p:nvPr>
        </p:nvSpPr>
        <p:spPr>
          <a:xfrm>
            <a:off x="729450" y="1393075"/>
            <a:ext cx="76887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43 y/o F </a:t>
            </a:r>
            <a:r>
              <a:rPr lang="en">
                <a:solidFill>
                  <a:srgbClr val="858585"/>
                </a:solidFill>
              </a:rPr>
              <a:t>with PMH including </a:t>
            </a:r>
            <a:r>
              <a:rPr b="1" lang="en">
                <a:solidFill>
                  <a:srgbClr val="858585"/>
                </a:solidFill>
              </a:rPr>
              <a:t>metastatic </a:t>
            </a:r>
            <a:r>
              <a:rPr b="1" lang="en">
                <a:solidFill>
                  <a:srgbClr val="C1443C"/>
                </a:solidFill>
              </a:rPr>
              <a:t>cervical cancer</a:t>
            </a:r>
            <a:r>
              <a:rPr lang="en">
                <a:solidFill>
                  <a:srgbClr val="858585"/>
                </a:solidFill>
              </a:rPr>
              <a:t> (palliative chemo &amp; XRT) with recent </a:t>
            </a:r>
            <a:r>
              <a:rPr b="1" lang="en">
                <a:solidFill>
                  <a:srgbClr val="C1443C"/>
                </a:solidFill>
              </a:rPr>
              <a:t>bilateral uterine artery embolization</a:t>
            </a:r>
            <a:r>
              <a:rPr lang="en">
                <a:solidFill>
                  <a:srgbClr val="858585"/>
                </a:solidFill>
              </a:rPr>
              <a:t> c/b obstructive uropathy p/w </a:t>
            </a:r>
            <a:r>
              <a:rPr b="1" lang="en">
                <a:solidFill>
                  <a:srgbClr val="858585"/>
                </a:solidFill>
              </a:rPr>
              <a:t>possible intra-abdominal infection</a:t>
            </a:r>
            <a:endParaRPr/>
          </a:p>
        </p:txBody>
      </p:sp>
      <p:sp>
        <p:nvSpPr>
          <p:cNvPr id="2218" name="Google Shape;2218;p97"/>
          <p:cNvSpPr txBox="1"/>
          <p:nvPr>
            <p:ph idx="1" type="body"/>
          </p:nvPr>
        </p:nvSpPr>
        <p:spPr>
          <a:xfrm>
            <a:off x="729450" y="2065675"/>
            <a:ext cx="3344400" cy="9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Presents for </a:t>
            </a:r>
            <a:r>
              <a:rPr b="1" lang="en"/>
              <a:t>constipation and nausea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WBC 25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CRP 251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2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9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sp>
        <p:nvSpPr>
          <p:cNvPr id="2224" name="Google Shape;2224;p98"/>
          <p:cNvSpPr txBox="1"/>
          <p:nvPr>
            <p:ph idx="1" type="body"/>
          </p:nvPr>
        </p:nvSpPr>
        <p:spPr>
          <a:xfrm>
            <a:off x="729450" y="1393075"/>
            <a:ext cx="76887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43 y/o F </a:t>
            </a:r>
            <a:r>
              <a:rPr lang="en">
                <a:solidFill>
                  <a:srgbClr val="858585"/>
                </a:solidFill>
              </a:rPr>
              <a:t>with PMH including </a:t>
            </a:r>
            <a:r>
              <a:rPr b="1" lang="en">
                <a:solidFill>
                  <a:srgbClr val="858585"/>
                </a:solidFill>
              </a:rPr>
              <a:t>metastatic </a:t>
            </a:r>
            <a:r>
              <a:rPr b="1" lang="en">
                <a:solidFill>
                  <a:srgbClr val="C1443C"/>
                </a:solidFill>
              </a:rPr>
              <a:t>cervical cancer</a:t>
            </a:r>
            <a:r>
              <a:rPr lang="en">
                <a:solidFill>
                  <a:srgbClr val="858585"/>
                </a:solidFill>
              </a:rPr>
              <a:t> (palliative chemo &amp; XRT) with recent </a:t>
            </a:r>
            <a:r>
              <a:rPr b="1" lang="en">
                <a:solidFill>
                  <a:srgbClr val="C1443C"/>
                </a:solidFill>
              </a:rPr>
              <a:t>bilateral uterine artery embolization</a:t>
            </a:r>
            <a:r>
              <a:rPr lang="en">
                <a:solidFill>
                  <a:srgbClr val="858585"/>
                </a:solidFill>
              </a:rPr>
              <a:t> c/b obstructive uropathy p/w </a:t>
            </a:r>
            <a:r>
              <a:rPr b="1" lang="en">
                <a:solidFill>
                  <a:srgbClr val="858585"/>
                </a:solidFill>
              </a:rPr>
              <a:t>possible intra-abdominal infection</a:t>
            </a:r>
            <a:endParaRPr/>
          </a:p>
        </p:txBody>
      </p:sp>
      <p:sp>
        <p:nvSpPr>
          <p:cNvPr id="2225" name="Google Shape;2225;p98"/>
          <p:cNvSpPr txBox="1"/>
          <p:nvPr>
            <p:ph idx="1" type="body"/>
          </p:nvPr>
        </p:nvSpPr>
        <p:spPr>
          <a:xfrm>
            <a:off x="729450" y="2065675"/>
            <a:ext cx="3344400" cy="9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Presents for </a:t>
            </a:r>
            <a:r>
              <a:rPr b="1" lang="en"/>
              <a:t>constipation and nausea</a:t>
            </a:r>
            <a:endParaRPr b="1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WBC 25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CRP 251</a:t>
            </a:r>
            <a:endParaRPr/>
          </a:p>
        </p:txBody>
      </p:sp>
      <p:pic>
        <p:nvPicPr>
          <p:cNvPr id="2226" name="Google Shape;2226;p98" title="Case 3 axial.gif"/>
          <p:cNvPicPr preferRelativeResize="0"/>
          <p:nvPr/>
        </p:nvPicPr>
        <p:blipFill rotWithShape="1">
          <a:blip r:embed="rId3">
            <a:alphaModFix/>
          </a:blip>
          <a:srcRect b="0" l="11718" r="11886" t="0"/>
          <a:stretch/>
        </p:blipFill>
        <p:spPr>
          <a:xfrm>
            <a:off x="4941225" y="2029550"/>
            <a:ext cx="4063550" cy="29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7" name="Google Shape;2227;p98"/>
          <p:cNvSpPr/>
          <p:nvPr/>
        </p:nvSpPr>
        <p:spPr>
          <a:xfrm>
            <a:off x="780600" y="2901450"/>
            <a:ext cx="4392300" cy="21249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A/P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(Admission)</a:t>
            </a:r>
            <a:endParaRPr sz="12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Peripherally enhancing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air-containing fluid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collection within pelvis</a:t>
            </a:r>
            <a:r>
              <a:rPr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, may reflect intraluminal bowel contents, abscess, or additional fluid collection,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uncertain etiology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on this study. Repeat examination after enteric contrast may be of benefit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There are abnormally distended small bowel loops noted throughout the abdomen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, possibly related to developing obstruction. There are decompressed small bowel loops noted within the pelvis which may be due to transient narrowing or underlying stricture, metastatic disease is not excluded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228" name="Google Shape;2228;p98" title="Case 3 Sagital.gif"/>
          <p:cNvPicPr preferRelativeResize="0"/>
          <p:nvPr/>
        </p:nvPicPr>
        <p:blipFill rotWithShape="1">
          <a:blip r:embed="rId4">
            <a:alphaModFix/>
          </a:blip>
          <a:srcRect b="0" l="29050" r="24544" t="32691"/>
          <a:stretch/>
        </p:blipFill>
        <p:spPr>
          <a:xfrm>
            <a:off x="7121775" y="527000"/>
            <a:ext cx="1883000" cy="15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99"/>
          <p:cNvSpPr/>
          <p:nvPr/>
        </p:nvSpPr>
        <p:spPr>
          <a:xfrm>
            <a:off x="275025" y="3839400"/>
            <a:ext cx="4392300" cy="1091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A/P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(Admission)</a:t>
            </a:r>
            <a:endParaRPr sz="12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Peripherally enhancing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air-containing fluid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collection within pelvis</a:t>
            </a:r>
            <a:r>
              <a:rPr lang="en" sz="12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, may reflect intraluminal bowel contents, abscess, or additional fluid collection,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uncertain etiology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on this study. Repeat examination after enteric contrast may be of benefit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34" name="Google Shape;2234;p99"/>
          <p:cNvSpPr txBox="1"/>
          <p:nvPr>
            <p:ph idx="1" type="body"/>
          </p:nvPr>
        </p:nvSpPr>
        <p:spPr>
          <a:xfrm>
            <a:off x="729450" y="1393075"/>
            <a:ext cx="76887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858585"/>
                </a:solidFill>
              </a:rPr>
              <a:t>A </a:t>
            </a:r>
            <a:r>
              <a:rPr b="1" lang="en">
                <a:solidFill>
                  <a:srgbClr val="858585"/>
                </a:solidFill>
              </a:rPr>
              <a:t>43 y/o F </a:t>
            </a:r>
            <a:r>
              <a:rPr lang="en">
                <a:solidFill>
                  <a:srgbClr val="858585"/>
                </a:solidFill>
              </a:rPr>
              <a:t>with PMH including </a:t>
            </a:r>
            <a:r>
              <a:rPr b="1" lang="en">
                <a:solidFill>
                  <a:srgbClr val="858585"/>
                </a:solidFill>
              </a:rPr>
              <a:t>metastatic </a:t>
            </a:r>
            <a:r>
              <a:rPr b="1" lang="en">
                <a:solidFill>
                  <a:srgbClr val="C1443C"/>
                </a:solidFill>
              </a:rPr>
              <a:t>cervical cancer</a:t>
            </a:r>
            <a:r>
              <a:rPr lang="en">
                <a:solidFill>
                  <a:srgbClr val="858585"/>
                </a:solidFill>
              </a:rPr>
              <a:t> (palliative chemo &amp; XRT) with recent </a:t>
            </a:r>
            <a:r>
              <a:rPr b="1" lang="en">
                <a:solidFill>
                  <a:srgbClr val="C1443C"/>
                </a:solidFill>
              </a:rPr>
              <a:t>bilateral uterine artery embolization</a:t>
            </a:r>
            <a:r>
              <a:rPr lang="en">
                <a:solidFill>
                  <a:srgbClr val="858585"/>
                </a:solidFill>
              </a:rPr>
              <a:t> c/b obstructive uropathy p/w </a:t>
            </a:r>
            <a:r>
              <a:rPr b="1" lang="en">
                <a:solidFill>
                  <a:srgbClr val="858585"/>
                </a:solidFill>
              </a:rPr>
              <a:t>possible intra-abdominal infection</a:t>
            </a:r>
            <a:endParaRPr/>
          </a:p>
        </p:txBody>
      </p:sp>
      <p:sp>
        <p:nvSpPr>
          <p:cNvPr id="2235" name="Google Shape;2235;p99"/>
          <p:cNvSpPr/>
          <p:nvPr/>
        </p:nvSpPr>
        <p:spPr>
          <a:xfrm>
            <a:off x="175850" y="1348150"/>
            <a:ext cx="8872800" cy="36489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6" name="Google Shape;2236;p9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HPI</a:t>
            </a:r>
            <a:endParaRPr/>
          </a:p>
        </p:txBody>
      </p:sp>
      <p:pic>
        <p:nvPicPr>
          <p:cNvPr id="2237" name="Google Shape;2237;p99" title="Case 3 axial.gif"/>
          <p:cNvPicPr preferRelativeResize="0"/>
          <p:nvPr/>
        </p:nvPicPr>
        <p:blipFill rotWithShape="1">
          <a:blip r:embed="rId3">
            <a:alphaModFix/>
          </a:blip>
          <a:srcRect b="0" l="11718" r="11886" t="0"/>
          <a:stretch/>
        </p:blipFill>
        <p:spPr>
          <a:xfrm>
            <a:off x="4941225" y="2029550"/>
            <a:ext cx="4063550" cy="29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8" name="Google Shape;2238;p99"/>
          <p:cNvSpPr/>
          <p:nvPr/>
        </p:nvSpPr>
        <p:spPr>
          <a:xfrm>
            <a:off x="603700" y="2234175"/>
            <a:ext cx="4063500" cy="13884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Colorectal </a:t>
            </a: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surgery</a:t>
            </a:r>
            <a:r>
              <a:rPr b="1" lang="en" sz="1200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 attestation</a:t>
            </a:r>
            <a:endParaRPr b="1" sz="1200">
              <a:solidFill>
                <a:srgbClr val="0C622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PT Serif"/>
                <a:ea typeface="PT Serif"/>
                <a:cs typeface="PT Serif"/>
                <a:sym typeface="PT Serif"/>
              </a:rPr>
              <a:t>CT reviewed - </a:t>
            </a:r>
            <a:r>
              <a:rPr b="1" lang="en" sz="1300">
                <a:latin typeface="PT Serif"/>
                <a:ea typeface="PT Serif"/>
                <a:cs typeface="PT Serif"/>
                <a:sym typeface="PT Serif"/>
              </a:rPr>
              <a:t>expect pelvic abscess is necrotic tumor or uterus s/p embolization</a:t>
            </a:r>
            <a:r>
              <a:rPr lang="en" sz="1300">
                <a:latin typeface="PT Serif"/>
                <a:ea typeface="PT Serif"/>
                <a:cs typeface="PT Serif"/>
                <a:sym typeface="PT Serif"/>
              </a:rPr>
              <a:t>.  Small bowel likely tethered to this area, though difficult to discern.  Vitals normal, not peritonitic.  No particular concern for bowel perforation at this point</a:t>
            </a:r>
            <a:endParaRPr sz="1300"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2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100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4" name="Google Shape;2244;p100"/>
          <p:cNvSpPr/>
          <p:nvPr/>
        </p:nvSpPr>
        <p:spPr>
          <a:xfrm>
            <a:off x="1220700" y="4407400"/>
            <a:ext cx="13704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5" name="Google Shape;2245;p10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Hospital course</a:t>
            </a:r>
            <a:endParaRPr/>
          </a:p>
        </p:txBody>
      </p:sp>
      <p:sp>
        <p:nvSpPr>
          <p:cNvPr id="2246" name="Google Shape;2246;p100"/>
          <p:cNvSpPr txBox="1"/>
          <p:nvPr>
            <p:ph idx="1" type="body"/>
          </p:nvPr>
        </p:nvSpPr>
        <p:spPr>
          <a:xfrm>
            <a:off x="729450" y="1393075"/>
            <a:ext cx="7688700" cy="2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Treated with </a:t>
            </a:r>
            <a:r>
              <a:rPr b="1" lang="en">
                <a:solidFill>
                  <a:srgbClr val="896110"/>
                </a:solidFill>
              </a:rPr>
              <a:t>Zosyn</a:t>
            </a:r>
            <a:endParaRPr b="1">
              <a:solidFill>
                <a:srgbClr val="89611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>
                <a:solidFill>
                  <a:srgbClr val="8E44AD"/>
                </a:solidFill>
              </a:rPr>
              <a:t>IR puts a drain</a:t>
            </a:r>
            <a:r>
              <a:rPr lang="en"/>
              <a:t> in on day 5</a:t>
            </a:r>
            <a:endParaRPr/>
          </a:p>
        </p:txBody>
      </p:sp>
      <p:sp>
        <p:nvSpPr>
          <p:cNvPr id="2247" name="Google Shape;2247;p100"/>
          <p:cNvSpPr/>
          <p:nvPr/>
        </p:nvSpPr>
        <p:spPr>
          <a:xfrm>
            <a:off x="1449300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8" name="Google Shape;2248;p100"/>
          <p:cNvSpPr/>
          <p:nvPr/>
        </p:nvSpPr>
        <p:spPr>
          <a:xfrm>
            <a:off x="1677897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9" name="Google Shape;2249;p100"/>
          <p:cNvSpPr/>
          <p:nvPr/>
        </p:nvSpPr>
        <p:spPr>
          <a:xfrm>
            <a:off x="190649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0" name="Google Shape;2250;p100"/>
          <p:cNvSpPr/>
          <p:nvPr/>
        </p:nvSpPr>
        <p:spPr>
          <a:xfrm>
            <a:off x="2135091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1" name="Google Shape;2251;p100"/>
          <p:cNvSpPr/>
          <p:nvPr/>
        </p:nvSpPr>
        <p:spPr>
          <a:xfrm>
            <a:off x="2363712" y="4407400"/>
            <a:ext cx="2286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2" name="Google Shape;2252;p100"/>
          <p:cNvSpPr/>
          <p:nvPr/>
        </p:nvSpPr>
        <p:spPr>
          <a:xfrm>
            <a:off x="1220712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3" name="Google Shape;2253;p100"/>
          <p:cNvSpPr/>
          <p:nvPr/>
        </p:nvSpPr>
        <p:spPr>
          <a:xfrm>
            <a:off x="1220700" y="4621650"/>
            <a:ext cx="13704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4" name="Google Shape;2254;p100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55" name="Google Shape;2255;p100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256" name="Google Shape;2256;p100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257" name="Google Shape;2257;p100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58" name="Google Shape;2258;p100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259" name="Google Shape;2259;p100"/>
          <p:cNvCxnSpPr>
            <a:stCxn id="2254" idx="2"/>
            <a:endCxn id="2260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260" name="Google Shape;2260;p100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5" name="Google Shape;2265;p101"/>
          <p:cNvCxnSpPr>
            <a:stCxn id="2266" idx="0"/>
            <a:endCxn id="2267" idx="2"/>
          </p:cNvCxnSpPr>
          <p:nvPr/>
        </p:nvCxnSpPr>
        <p:spPr>
          <a:xfrm rot="10800000">
            <a:off x="8033325" y="2177788"/>
            <a:ext cx="0" cy="372600"/>
          </a:xfrm>
          <a:prstGeom prst="straightConnector1">
            <a:avLst/>
          </a:prstGeom>
          <a:noFill/>
          <a:ln cap="flat" cmpd="sng" w="19050">
            <a:solidFill>
              <a:srgbClr val="858585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268" name="Google Shape;2268;p10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we even </a:t>
            </a:r>
            <a:r>
              <a:rPr i="1" lang="en"/>
              <a:t>obtain</a:t>
            </a:r>
            <a:r>
              <a:rPr lang="en"/>
              <a:t> source control?</a:t>
            </a:r>
            <a:endParaRPr/>
          </a:p>
        </p:txBody>
      </p:sp>
      <p:sp>
        <p:nvSpPr>
          <p:cNvPr id="2269" name="Google Shape;2269;p101"/>
          <p:cNvSpPr txBox="1"/>
          <p:nvPr>
            <p:ph idx="1" type="subTitle"/>
          </p:nvPr>
        </p:nvSpPr>
        <p:spPr>
          <a:xfrm>
            <a:off x="730000" y="2249325"/>
            <a:ext cx="3300900" cy="19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How should I </a:t>
            </a:r>
            <a:r>
              <a:rPr b="1" lang="en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conceptualize</a:t>
            </a:r>
            <a:r>
              <a:rPr b="1" lang="en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this?</a:t>
            </a:r>
            <a:endParaRPr b="1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T Sans"/>
              <a:buChar char="●"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Like a fistula to the outside </a:t>
            </a:r>
            <a:r>
              <a:rPr lang="en">
                <a:latin typeface="PT Sans"/>
                <a:ea typeface="PT Sans"/>
                <a:cs typeface="PT Sans"/>
                <a:sym typeface="PT Sans"/>
              </a:rPr>
              <a:t>environment?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T Sans"/>
              <a:buChar char="●"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Ischemic mesenteric tissue?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T Sans"/>
              <a:buChar char="●"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Walled off necrosis?</a:t>
            </a:r>
            <a:endParaRPr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T Sans"/>
              <a:buChar char="●"/>
            </a:pPr>
            <a:r>
              <a:rPr lang="en">
                <a:latin typeface="PT Sans"/>
                <a:ea typeface="PT Sans"/>
                <a:cs typeface="PT Sans"/>
                <a:sym typeface="PT Sans"/>
              </a:rPr>
              <a:t>Regular, necrotic tumor?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70" name="Google Shape;2270;p101"/>
          <p:cNvSpPr/>
          <p:nvPr/>
        </p:nvSpPr>
        <p:spPr>
          <a:xfrm>
            <a:off x="5119900" y="2181825"/>
            <a:ext cx="1627500" cy="519000"/>
          </a:xfrm>
          <a:prstGeom prst="rect">
            <a:avLst/>
          </a:prstGeom>
          <a:solidFill>
            <a:srgbClr val="FFE9E6"/>
          </a:solidFill>
          <a:ln cap="flat" cmpd="sng" w="952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Bilateral uterine artery embolization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66" name="Google Shape;2266;p101"/>
          <p:cNvSpPr/>
          <p:nvPr/>
        </p:nvSpPr>
        <p:spPr>
          <a:xfrm>
            <a:off x="7156125" y="2550388"/>
            <a:ext cx="1754400" cy="5190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Necrosis</a:t>
            </a: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of 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cervix</a:t>
            </a: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 and </a:t>
            </a:r>
            <a:r>
              <a:rPr b="1"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distal uterus</a:t>
            </a:r>
            <a:endParaRPr b="1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67" name="Google Shape;2267;p101"/>
          <p:cNvSpPr/>
          <p:nvPr/>
        </p:nvSpPr>
        <p:spPr>
          <a:xfrm>
            <a:off x="7089525" y="1658850"/>
            <a:ext cx="1887600" cy="5190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858585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Which communicates with vaginal flora</a:t>
            </a:r>
            <a:endParaRPr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71" name="Google Shape;2271;p101"/>
          <p:cNvSpPr/>
          <p:nvPr/>
        </p:nvSpPr>
        <p:spPr>
          <a:xfrm>
            <a:off x="5347250" y="2994850"/>
            <a:ext cx="1333500" cy="519000"/>
          </a:xfrm>
          <a:prstGeom prst="rect">
            <a:avLst/>
          </a:prstGeom>
          <a:solidFill>
            <a:srgbClr val="FBF1DD"/>
          </a:solidFill>
          <a:ln cap="flat" cmpd="sng" w="9525">
            <a:solidFill>
              <a:srgbClr val="89611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Ongoing tumor growth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72" name="Google Shape;2272;p101"/>
          <p:cNvSpPr/>
          <p:nvPr/>
        </p:nvSpPr>
        <p:spPr>
          <a:xfrm>
            <a:off x="7366575" y="3448625"/>
            <a:ext cx="1333500" cy="519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IR drainage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273" name="Google Shape;2273;p101"/>
          <p:cNvCxnSpPr>
            <a:stCxn id="2266" idx="2"/>
            <a:endCxn id="2272" idx="0"/>
          </p:cNvCxnSpPr>
          <p:nvPr/>
        </p:nvCxnSpPr>
        <p:spPr>
          <a:xfrm>
            <a:off x="8033325" y="3069388"/>
            <a:ext cx="0" cy="37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4" name="Google Shape;2274;p101"/>
          <p:cNvCxnSpPr>
            <a:stCxn id="2272" idx="1"/>
            <a:endCxn id="2271" idx="2"/>
          </p:cNvCxnSpPr>
          <p:nvPr/>
        </p:nvCxnSpPr>
        <p:spPr>
          <a:xfrm rot="10800000">
            <a:off x="6013875" y="3513725"/>
            <a:ext cx="1352700" cy="194400"/>
          </a:xfrm>
          <a:prstGeom prst="bentConnector2">
            <a:avLst/>
          </a:prstGeom>
          <a:noFill/>
          <a:ln cap="flat" cmpd="sng" w="19050">
            <a:solidFill>
              <a:srgbClr val="896110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275" name="Google Shape;2275;p101"/>
          <p:cNvCxnSpPr>
            <a:stCxn id="2271" idx="3"/>
            <a:endCxn id="2266" idx="1"/>
          </p:cNvCxnSpPr>
          <p:nvPr/>
        </p:nvCxnSpPr>
        <p:spPr>
          <a:xfrm flipH="1" rot="10800000">
            <a:off x="6680750" y="2809750"/>
            <a:ext cx="475500" cy="444600"/>
          </a:xfrm>
          <a:prstGeom prst="bentConnector3">
            <a:avLst>
              <a:gd fmla="val 49987" name="adj1"/>
            </a:avLst>
          </a:prstGeom>
          <a:noFill/>
          <a:ln cap="flat" cmpd="sng" w="19050">
            <a:solidFill>
              <a:srgbClr val="89611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6" name="Google Shape;2276;p101"/>
          <p:cNvSpPr txBox="1"/>
          <p:nvPr/>
        </p:nvSpPr>
        <p:spPr>
          <a:xfrm>
            <a:off x="6583575" y="3441950"/>
            <a:ext cx="7830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9611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Will </a:t>
            </a:r>
            <a:r>
              <a:rPr lang="en" sz="1200" u="sng">
                <a:solidFill>
                  <a:srgbClr val="89611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not</a:t>
            </a:r>
            <a:r>
              <a:rPr lang="en" sz="1200">
                <a:solidFill>
                  <a:srgbClr val="89611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fix</a:t>
            </a:r>
            <a:endParaRPr sz="1200">
              <a:solidFill>
                <a:srgbClr val="89611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277" name="Google Shape;2277;p101"/>
          <p:cNvCxnSpPr>
            <a:stCxn id="2272" idx="2"/>
            <a:endCxn id="2270" idx="1"/>
          </p:cNvCxnSpPr>
          <p:nvPr/>
        </p:nvCxnSpPr>
        <p:spPr>
          <a:xfrm flipH="1" rot="5400000">
            <a:off x="5813475" y="1747775"/>
            <a:ext cx="1526400" cy="2913300"/>
          </a:xfrm>
          <a:prstGeom prst="bentConnector4">
            <a:avLst>
              <a:gd fmla="val -15600" name="adj1"/>
              <a:gd fmla="val 108178" name="adj2"/>
            </a:avLst>
          </a:prstGeom>
          <a:noFill/>
          <a:ln cap="flat" cmpd="sng" w="19050">
            <a:solidFill>
              <a:srgbClr val="8E44AD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278" name="Google Shape;2278;p101"/>
          <p:cNvSpPr txBox="1"/>
          <p:nvPr/>
        </p:nvSpPr>
        <p:spPr>
          <a:xfrm>
            <a:off x="6355575" y="3967500"/>
            <a:ext cx="9876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457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E44AD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May help with</a:t>
            </a:r>
            <a:endParaRPr sz="1200">
              <a:solidFill>
                <a:srgbClr val="8E44AD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279" name="Google Shape;2279;p101"/>
          <p:cNvCxnSpPr>
            <a:stCxn id="2270" idx="3"/>
            <a:endCxn id="2266" idx="1"/>
          </p:cNvCxnSpPr>
          <p:nvPr/>
        </p:nvCxnSpPr>
        <p:spPr>
          <a:xfrm>
            <a:off x="6747400" y="2441325"/>
            <a:ext cx="408600" cy="368700"/>
          </a:xfrm>
          <a:prstGeom prst="bentConnector3">
            <a:avLst>
              <a:gd fmla="val 42266" name="adj1"/>
            </a:avLst>
          </a:prstGeom>
          <a:noFill/>
          <a:ln cap="flat" cmpd="sng" w="28575">
            <a:solidFill>
              <a:srgbClr val="DF382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3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10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[Q3.1]</a:t>
            </a:r>
            <a:r>
              <a:rPr lang="en"/>
              <a:t> Which pathogens need to be covered?</a:t>
            </a:r>
            <a:endParaRPr/>
          </a:p>
        </p:txBody>
      </p:sp>
      <p:sp>
        <p:nvSpPr>
          <p:cNvPr id="2285" name="Google Shape;2285;p102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Friendly Enterobacterales (e.g. ceftriaxone)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Anaerobes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Enterococcus (non-VRE)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Candida (fluconazole)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AmpC / Pseudomonas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ESBL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VRE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Candida (echinocandins)</a:t>
            </a:r>
            <a:endParaRPr/>
          </a:p>
        </p:txBody>
      </p:sp>
      <p:sp>
        <p:nvSpPr>
          <p:cNvPr id="2286" name="Google Shape;2286;p102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Scales slider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729450" y="6328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1:</a:t>
            </a:r>
            <a:r>
              <a:rPr lang="en"/>
              <a:t> Radiographic findings</a:t>
            </a:r>
            <a:endParaRPr/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729325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 txBox="1"/>
          <p:nvPr>
            <p:ph idx="2" type="body"/>
          </p:nvPr>
        </p:nvSpPr>
        <p:spPr>
          <a:xfrm>
            <a:off x="4643604" y="13930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4643600" y="1393075"/>
            <a:ext cx="3774300" cy="2586600"/>
          </a:xfrm>
          <a:prstGeom prst="rect">
            <a:avLst/>
          </a:prstGeom>
          <a:solidFill>
            <a:srgbClr val="F1F2F3"/>
          </a:solidFill>
          <a:ln cap="flat" cmpd="sng" w="9525">
            <a:solidFill>
              <a:srgbClr val="4042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04247"/>
                </a:solidFill>
                <a:latin typeface="Open Sans"/>
                <a:ea typeface="Open Sans"/>
                <a:cs typeface="Open Sans"/>
                <a:sym typeface="Open Sans"/>
              </a:rPr>
              <a:t>CT A/P (with contrast)</a:t>
            </a:r>
            <a:endParaRPr sz="1300">
              <a:solidFill>
                <a:srgbClr val="9FA6B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There is fluid in the distal esophagus. No bowel obstruction. 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There is a complex, edematous grouping of bowel in the right lower quadrant of the abdomen</a:t>
            </a:r>
            <a:r>
              <a:rPr lang="en" sz="12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. 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The appendix is not clearly defined.</a:t>
            </a:r>
            <a:r>
              <a:rPr lang="en" sz="1200">
                <a:solidFill>
                  <a:srgbClr val="1A1A1A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There is free fluid in the pelvis and in the right lower quadrant of the abdomen.</a:t>
            </a:r>
            <a:endParaRPr sz="1200">
              <a:solidFill>
                <a:srgbClr val="1A1A1A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IMPRESSION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:</a:t>
            </a:r>
            <a:endParaRPr sz="1200">
              <a:solidFill>
                <a:srgbClr val="1A1A1A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Likely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acute infectious or inflammatory process of the cecum and terminal ileum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, with </a:t>
            </a: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suspected superimposed ileocolic intussusception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. </a:t>
            </a:r>
            <a:r>
              <a:rPr lang="en" sz="1200">
                <a:solidFill>
                  <a:srgbClr val="858585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Consider repeat examination with the benefit of enteric contrast as clinically indicated.</a:t>
            </a:r>
            <a:endParaRPr sz="1200">
              <a:solidFill>
                <a:srgbClr val="858585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75" y="1393075"/>
            <a:ext cx="3740750" cy="24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/>
          <p:nvPr/>
        </p:nvSpPr>
        <p:spPr>
          <a:xfrm>
            <a:off x="1281950" y="1785275"/>
            <a:ext cx="1541400" cy="1069500"/>
          </a:xfrm>
          <a:prstGeom prst="ellipse">
            <a:avLst/>
          </a:prstGeom>
          <a:noFill/>
          <a:ln cap="flat" cmpd="sng" w="28575">
            <a:solidFill>
              <a:srgbClr val="DF38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0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103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Discharge</a:t>
            </a:r>
            <a:endParaRPr/>
          </a:p>
        </p:txBody>
      </p:sp>
      <p:sp>
        <p:nvSpPr>
          <p:cNvPr id="2292" name="Google Shape;2292;p103"/>
          <p:cNvSpPr txBox="1"/>
          <p:nvPr>
            <p:ph idx="1" type="body"/>
          </p:nvPr>
        </p:nvSpPr>
        <p:spPr>
          <a:xfrm>
            <a:off x="729450" y="1393075"/>
            <a:ext cx="7688700" cy="2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Treated with </a:t>
            </a:r>
            <a:r>
              <a:rPr b="1" lang="en">
                <a:solidFill>
                  <a:srgbClr val="858585"/>
                </a:solidFill>
              </a:rPr>
              <a:t>Zosyn</a:t>
            </a:r>
            <a:endParaRPr b="1"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b="1" lang="en">
                <a:solidFill>
                  <a:srgbClr val="858585"/>
                </a:solidFill>
              </a:rPr>
              <a:t>IR puts a drain</a:t>
            </a:r>
            <a:r>
              <a:rPr lang="en">
                <a:solidFill>
                  <a:srgbClr val="858585"/>
                </a:solidFill>
              </a:rPr>
              <a:t> in on day 5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Completes </a:t>
            </a:r>
            <a:r>
              <a:rPr b="1" lang="en"/>
              <a:t>14 days</a:t>
            </a:r>
            <a:r>
              <a:rPr lang="en"/>
              <a:t> of </a:t>
            </a:r>
            <a:r>
              <a:rPr lang="en"/>
              <a:t>treatment</a:t>
            </a:r>
            <a:r>
              <a:rPr lang="en"/>
              <a:t> with Augmentin</a:t>
            </a:r>
            <a:endParaRPr/>
          </a:p>
        </p:txBody>
      </p:sp>
      <p:sp>
        <p:nvSpPr>
          <p:cNvPr id="2293" name="Google Shape;2293;p103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4" name="Google Shape;2294;p103"/>
          <p:cNvSpPr/>
          <p:nvPr/>
        </p:nvSpPr>
        <p:spPr>
          <a:xfrm>
            <a:off x="2823720" y="4407400"/>
            <a:ext cx="1824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Outpatient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5" name="Google Shape;2295;p103"/>
          <p:cNvSpPr/>
          <p:nvPr/>
        </p:nvSpPr>
        <p:spPr>
          <a:xfrm>
            <a:off x="1220700" y="4407400"/>
            <a:ext cx="1602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6" name="Google Shape;2296;p103"/>
          <p:cNvSpPr/>
          <p:nvPr/>
        </p:nvSpPr>
        <p:spPr>
          <a:xfrm>
            <a:off x="1449300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7" name="Google Shape;2297;p103"/>
          <p:cNvSpPr/>
          <p:nvPr/>
        </p:nvSpPr>
        <p:spPr>
          <a:xfrm>
            <a:off x="1677897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8" name="Google Shape;2298;p103"/>
          <p:cNvSpPr/>
          <p:nvPr/>
        </p:nvSpPr>
        <p:spPr>
          <a:xfrm>
            <a:off x="2135091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9" name="Google Shape;2299;p103"/>
          <p:cNvSpPr/>
          <p:nvPr/>
        </p:nvSpPr>
        <p:spPr>
          <a:xfrm>
            <a:off x="2363687" y="4407400"/>
            <a:ext cx="2286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0" name="Google Shape;2300;p103"/>
          <p:cNvSpPr/>
          <p:nvPr/>
        </p:nvSpPr>
        <p:spPr>
          <a:xfrm>
            <a:off x="259228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1" name="Google Shape;2301;p103"/>
          <p:cNvSpPr/>
          <p:nvPr/>
        </p:nvSpPr>
        <p:spPr>
          <a:xfrm>
            <a:off x="1220712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2" name="Google Shape;2302;p103"/>
          <p:cNvSpPr/>
          <p:nvPr/>
        </p:nvSpPr>
        <p:spPr>
          <a:xfrm>
            <a:off x="1220700" y="4621650"/>
            <a:ext cx="16029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3" name="Google Shape;2303;p103"/>
          <p:cNvSpPr/>
          <p:nvPr/>
        </p:nvSpPr>
        <p:spPr>
          <a:xfrm>
            <a:off x="28236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4" name="Google Shape;2304;p103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5" name="Google Shape;2305;p103"/>
          <p:cNvSpPr/>
          <p:nvPr/>
        </p:nvSpPr>
        <p:spPr>
          <a:xfrm>
            <a:off x="464967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306" name="Google Shape;2306;p103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307" name="Google Shape;2307;p103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308" name="Google Shape;2308;p103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09" name="Google Shape;2309;p103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310" name="Google Shape;2310;p103"/>
          <p:cNvCxnSpPr>
            <a:stCxn id="2304" idx="2"/>
            <a:endCxn id="2311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311" name="Google Shape;2311;p103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12" name="Google Shape;2312;p103"/>
          <p:cNvSpPr/>
          <p:nvPr/>
        </p:nvSpPr>
        <p:spPr>
          <a:xfrm>
            <a:off x="1379675" y="2406275"/>
            <a:ext cx="2653800" cy="952800"/>
          </a:xfrm>
          <a:prstGeom prst="rect">
            <a:avLst/>
          </a:prstGeom>
          <a:solidFill>
            <a:srgbClr val="DCF1E4"/>
          </a:solidFill>
          <a:ln cap="flat" cmpd="sng" w="9525">
            <a:solidFill>
              <a:srgbClr val="0C62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622E"/>
                </a:solidFill>
                <a:latin typeface="Open Sans"/>
                <a:ea typeface="Open Sans"/>
                <a:cs typeface="Open Sans"/>
                <a:sym typeface="Open Sans"/>
              </a:rPr>
              <a:t>Sign off recommendations</a:t>
            </a:r>
            <a:endParaRPr>
              <a:solidFill>
                <a:srgbClr val="14A4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Two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weeks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of antibiotics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Augmentin is reasonable PO option for discharge</a:t>
            </a:r>
            <a:endParaRPr b="1" sz="1200">
              <a:solidFill>
                <a:srgbClr val="1A1A1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104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8" name="Google Shape;2318;p104"/>
          <p:cNvSpPr/>
          <p:nvPr/>
        </p:nvSpPr>
        <p:spPr>
          <a:xfrm>
            <a:off x="2823713" y="4407400"/>
            <a:ext cx="29724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9" name="Google Shape;2319;p104"/>
          <p:cNvSpPr/>
          <p:nvPr/>
        </p:nvSpPr>
        <p:spPr>
          <a:xfrm>
            <a:off x="1220700" y="4407400"/>
            <a:ext cx="1602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0" name="Google Shape;2320;p104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Clinic follow up</a:t>
            </a:r>
            <a:endParaRPr/>
          </a:p>
        </p:txBody>
      </p:sp>
      <p:sp>
        <p:nvSpPr>
          <p:cNvPr id="2321" name="Google Shape;2321;p104"/>
          <p:cNvSpPr txBox="1"/>
          <p:nvPr>
            <p:ph idx="1" type="body"/>
          </p:nvPr>
        </p:nvSpPr>
        <p:spPr>
          <a:xfrm>
            <a:off x="729450" y="1393075"/>
            <a:ext cx="7688700" cy="2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Seen in gyn-onc clinic on day 20</a:t>
            </a:r>
            <a:endParaRPr b="1">
              <a:solidFill>
                <a:srgbClr val="3B71CA"/>
              </a:solidFill>
            </a:endParaRPr>
          </a:p>
        </p:txBody>
      </p:sp>
      <p:sp>
        <p:nvSpPr>
          <p:cNvPr id="2322" name="Google Shape;2322;p104"/>
          <p:cNvSpPr/>
          <p:nvPr/>
        </p:nvSpPr>
        <p:spPr>
          <a:xfrm>
            <a:off x="1449300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3" name="Google Shape;2323;p104"/>
          <p:cNvSpPr/>
          <p:nvPr/>
        </p:nvSpPr>
        <p:spPr>
          <a:xfrm>
            <a:off x="1677897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4" name="Google Shape;2324;p104"/>
          <p:cNvSpPr/>
          <p:nvPr/>
        </p:nvSpPr>
        <p:spPr>
          <a:xfrm>
            <a:off x="190649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5" name="Google Shape;2325;p104"/>
          <p:cNvSpPr/>
          <p:nvPr/>
        </p:nvSpPr>
        <p:spPr>
          <a:xfrm>
            <a:off x="2135091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6" name="Google Shape;2326;p104"/>
          <p:cNvSpPr/>
          <p:nvPr/>
        </p:nvSpPr>
        <p:spPr>
          <a:xfrm>
            <a:off x="2363687" y="4407400"/>
            <a:ext cx="2286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7" name="Google Shape;2327;p104"/>
          <p:cNvSpPr/>
          <p:nvPr/>
        </p:nvSpPr>
        <p:spPr>
          <a:xfrm>
            <a:off x="259228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8" name="Google Shape;2328;p104"/>
          <p:cNvSpPr/>
          <p:nvPr/>
        </p:nvSpPr>
        <p:spPr>
          <a:xfrm>
            <a:off x="5792647" y="4407400"/>
            <a:ext cx="2286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9" name="Google Shape;2329;p104"/>
          <p:cNvSpPr/>
          <p:nvPr/>
        </p:nvSpPr>
        <p:spPr>
          <a:xfrm>
            <a:off x="1220712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0" name="Google Shape;2330;p104"/>
          <p:cNvSpPr/>
          <p:nvPr/>
        </p:nvSpPr>
        <p:spPr>
          <a:xfrm>
            <a:off x="1220700" y="4621650"/>
            <a:ext cx="16029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1" name="Google Shape;2331;p104"/>
          <p:cNvSpPr/>
          <p:nvPr/>
        </p:nvSpPr>
        <p:spPr>
          <a:xfrm>
            <a:off x="28236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2" name="Google Shape;2332;p104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3" name="Google Shape;2333;p104"/>
          <p:cNvSpPr/>
          <p:nvPr/>
        </p:nvSpPr>
        <p:spPr>
          <a:xfrm>
            <a:off x="464967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334" name="Google Shape;2334;p104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335" name="Google Shape;2335;p104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336" name="Google Shape;2336;p104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37" name="Google Shape;2337;p104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338" name="Google Shape;2338;p104"/>
          <p:cNvCxnSpPr>
            <a:stCxn id="2332" idx="2"/>
            <a:endCxn id="2339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339" name="Google Shape;2339;p104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3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p105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5" name="Google Shape;2345;p105"/>
          <p:cNvSpPr/>
          <p:nvPr/>
        </p:nvSpPr>
        <p:spPr>
          <a:xfrm>
            <a:off x="2823713" y="4407400"/>
            <a:ext cx="29724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6" name="Google Shape;2346;p105"/>
          <p:cNvSpPr/>
          <p:nvPr/>
        </p:nvSpPr>
        <p:spPr>
          <a:xfrm>
            <a:off x="1220700" y="4407400"/>
            <a:ext cx="1602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7" name="Google Shape;2347;p105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Clinic follow up</a:t>
            </a:r>
            <a:endParaRPr/>
          </a:p>
        </p:txBody>
      </p:sp>
      <p:sp>
        <p:nvSpPr>
          <p:cNvPr id="2348" name="Google Shape;2348;p105"/>
          <p:cNvSpPr txBox="1"/>
          <p:nvPr>
            <p:ph idx="1" type="body"/>
          </p:nvPr>
        </p:nvSpPr>
        <p:spPr>
          <a:xfrm>
            <a:off x="729450" y="1393075"/>
            <a:ext cx="7688700" cy="2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Seen in gyn-onc clinic on day 20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They review </a:t>
            </a:r>
            <a:r>
              <a:rPr b="1" lang="en">
                <a:solidFill>
                  <a:srgbClr val="6B3FA0"/>
                </a:solidFill>
              </a:rPr>
              <a:t>cultures from IR drain</a:t>
            </a:r>
            <a:endParaRPr b="1">
              <a:solidFill>
                <a:srgbClr val="3B71CA"/>
              </a:solidFill>
            </a:endParaRPr>
          </a:p>
        </p:txBody>
      </p:sp>
      <p:sp>
        <p:nvSpPr>
          <p:cNvPr id="2349" name="Google Shape;2349;p105"/>
          <p:cNvSpPr/>
          <p:nvPr/>
        </p:nvSpPr>
        <p:spPr>
          <a:xfrm>
            <a:off x="1449300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0" name="Google Shape;2350;p105"/>
          <p:cNvSpPr/>
          <p:nvPr/>
        </p:nvSpPr>
        <p:spPr>
          <a:xfrm>
            <a:off x="1677897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1" name="Google Shape;2351;p105"/>
          <p:cNvSpPr/>
          <p:nvPr/>
        </p:nvSpPr>
        <p:spPr>
          <a:xfrm>
            <a:off x="190649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2" name="Google Shape;2352;p105"/>
          <p:cNvSpPr/>
          <p:nvPr/>
        </p:nvSpPr>
        <p:spPr>
          <a:xfrm>
            <a:off x="2135091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3" name="Google Shape;2353;p105"/>
          <p:cNvSpPr/>
          <p:nvPr/>
        </p:nvSpPr>
        <p:spPr>
          <a:xfrm>
            <a:off x="2363687" y="4407400"/>
            <a:ext cx="2286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4" name="Google Shape;2354;p105"/>
          <p:cNvSpPr/>
          <p:nvPr/>
        </p:nvSpPr>
        <p:spPr>
          <a:xfrm>
            <a:off x="259228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5" name="Google Shape;2355;p105"/>
          <p:cNvSpPr/>
          <p:nvPr/>
        </p:nvSpPr>
        <p:spPr>
          <a:xfrm>
            <a:off x="5792647" y="4407400"/>
            <a:ext cx="2286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6" name="Google Shape;2356;p105"/>
          <p:cNvSpPr/>
          <p:nvPr/>
        </p:nvSpPr>
        <p:spPr>
          <a:xfrm>
            <a:off x="1220712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7" name="Google Shape;2357;p105"/>
          <p:cNvSpPr/>
          <p:nvPr/>
        </p:nvSpPr>
        <p:spPr>
          <a:xfrm>
            <a:off x="1220700" y="4621650"/>
            <a:ext cx="16029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8" name="Google Shape;2358;p105"/>
          <p:cNvSpPr/>
          <p:nvPr/>
        </p:nvSpPr>
        <p:spPr>
          <a:xfrm>
            <a:off x="28236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9" name="Google Shape;2359;p105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0" name="Google Shape;2360;p105"/>
          <p:cNvSpPr/>
          <p:nvPr/>
        </p:nvSpPr>
        <p:spPr>
          <a:xfrm>
            <a:off x="464967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361" name="Google Shape;2361;p105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362" name="Google Shape;2362;p105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363" name="Google Shape;2363;p105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64" name="Google Shape;2364;p105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365" name="Google Shape;2365;p105"/>
          <p:cNvCxnSpPr>
            <a:stCxn id="2359" idx="2"/>
            <a:endCxn id="2366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366" name="Google Shape;2366;p105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aphicFrame>
        <p:nvGraphicFramePr>
          <p:cNvPr id="2367" name="Google Shape;2367;p105"/>
          <p:cNvGraphicFramePr/>
          <p:nvPr/>
        </p:nvGraphicFramePr>
        <p:xfrm>
          <a:off x="956614" y="253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34700"/>
                <a:gridCol w="871125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IRcultures</a:t>
                      </a:r>
                      <a:endParaRPr b="1" sz="1200"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endParaRPr b="1" sz="1200"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faecium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E6F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SDD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</a:tbl>
          </a:graphicData>
        </a:graphic>
      </p:graphicFrame>
      <p:cxnSp>
        <p:nvCxnSpPr>
          <p:cNvPr id="2368" name="Google Shape;2368;p105"/>
          <p:cNvCxnSpPr>
            <a:stCxn id="2353" idx="0"/>
          </p:cNvCxnSpPr>
          <p:nvPr/>
        </p:nvCxnSpPr>
        <p:spPr>
          <a:xfrm flipH="1" rot="5400000">
            <a:off x="2046587" y="3976000"/>
            <a:ext cx="692700" cy="17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6B3FA0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2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p106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4" name="Google Shape;2374;p106"/>
          <p:cNvSpPr/>
          <p:nvPr/>
        </p:nvSpPr>
        <p:spPr>
          <a:xfrm>
            <a:off x="2823713" y="4407400"/>
            <a:ext cx="29724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5" name="Google Shape;2375;p106"/>
          <p:cNvSpPr/>
          <p:nvPr/>
        </p:nvSpPr>
        <p:spPr>
          <a:xfrm>
            <a:off x="1220700" y="4407400"/>
            <a:ext cx="1602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6" name="Google Shape;2376;p106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Clinic follow up</a:t>
            </a:r>
            <a:endParaRPr/>
          </a:p>
        </p:txBody>
      </p:sp>
      <p:sp>
        <p:nvSpPr>
          <p:cNvPr id="2377" name="Google Shape;2377;p106"/>
          <p:cNvSpPr txBox="1"/>
          <p:nvPr>
            <p:ph idx="1" type="body"/>
          </p:nvPr>
        </p:nvSpPr>
        <p:spPr>
          <a:xfrm>
            <a:off x="729450" y="1393075"/>
            <a:ext cx="7688700" cy="2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Seen in gyn-onc clinic on day 20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They review </a:t>
            </a:r>
            <a:r>
              <a:rPr b="1" lang="en">
                <a:solidFill>
                  <a:srgbClr val="6B3FA0"/>
                </a:solidFill>
              </a:rPr>
              <a:t>cultures from IR drain</a:t>
            </a:r>
            <a:endParaRPr b="1">
              <a:solidFill>
                <a:srgbClr val="6B3FA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Obtain same </a:t>
            </a:r>
            <a:r>
              <a:rPr b="1" lang="en">
                <a:solidFill>
                  <a:srgbClr val="3B71CA"/>
                </a:solidFill>
              </a:rPr>
              <a:t>day CT scan</a:t>
            </a:r>
            <a:endParaRPr b="1">
              <a:solidFill>
                <a:srgbClr val="3B71CA"/>
              </a:solidFill>
            </a:endParaRPr>
          </a:p>
        </p:txBody>
      </p:sp>
      <p:sp>
        <p:nvSpPr>
          <p:cNvPr id="2378" name="Google Shape;2378;p106"/>
          <p:cNvSpPr/>
          <p:nvPr/>
        </p:nvSpPr>
        <p:spPr>
          <a:xfrm>
            <a:off x="1449300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9" name="Google Shape;2379;p106"/>
          <p:cNvSpPr/>
          <p:nvPr/>
        </p:nvSpPr>
        <p:spPr>
          <a:xfrm>
            <a:off x="1677897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0" name="Google Shape;2380;p106"/>
          <p:cNvSpPr/>
          <p:nvPr/>
        </p:nvSpPr>
        <p:spPr>
          <a:xfrm>
            <a:off x="190649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1" name="Google Shape;2381;p106"/>
          <p:cNvSpPr/>
          <p:nvPr/>
        </p:nvSpPr>
        <p:spPr>
          <a:xfrm>
            <a:off x="2135091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2" name="Google Shape;2382;p106"/>
          <p:cNvSpPr/>
          <p:nvPr/>
        </p:nvSpPr>
        <p:spPr>
          <a:xfrm>
            <a:off x="2363687" y="4407400"/>
            <a:ext cx="2286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3" name="Google Shape;2383;p106"/>
          <p:cNvSpPr/>
          <p:nvPr/>
        </p:nvSpPr>
        <p:spPr>
          <a:xfrm>
            <a:off x="259228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4" name="Google Shape;2384;p106"/>
          <p:cNvSpPr/>
          <p:nvPr/>
        </p:nvSpPr>
        <p:spPr>
          <a:xfrm>
            <a:off x="5792647" y="4407400"/>
            <a:ext cx="2286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5" name="Google Shape;2385;p106"/>
          <p:cNvSpPr/>
          <p:nvPr/>
        </p:nvSpPr>
        <p:spPr>
          <a:xfrm>
            <a:off x="1220712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6" name="Google Shape;2386;p106"/>
          <p:cNvSpPr/>
          <p:nvPr/>
        </p:nvSpPr>
        <p:spPr>
          <a:xfrm>
            <a:off x="1220700" y="4621650"/>
            <a:ext cx="16029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7" name="Google Shape;2387;p106"/>
          <p:cNvSpPr/>
          <p:nvPr/>
        </p:nvSpPr>
        <p:spPr>
          <a:xfrm>
            <a:off x="28236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8" name="Google Shape;2388;p106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9" name="Google Shape;2389;p106"/>
          <p:cNvSpPr/>
          <p:nvPr/>
        </p:nvSpPr>
        <p:spPr>
          <a:xfrm>
            <a:off x="464967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390" name="Google Shape;2390;p106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391" name="Google Shape;2391;p106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392" name="Google Shape;2392;p106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93" name="Google Shape;2393;p106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394" name="Google Shape;2394;p106"/>
          <p:cNvCxnSpPr>
            <a:stCxn id="2388" idx="2"/>
            <a:endCxn id="2395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395" name="Google Shape;2395;p106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aphicFrame>
        <p:nvGraphicFramePr>
          <p:cNvPr id="2396" name="Google Shape;2396;p106"/>
          <p:cNvGraphicFramePr/>
          <p:nvPr/>
        </p:nvGraphicFramePr>
        <p:xfrm>
          <a:off x="956614" y="253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{15DC9E88-3417-4C1B-A744-95B06606F430}</a:tableStyleId>
              </a:tblPr>
              <a:tblGrid>
                <a:gridCol w="934700"/>
                <a:gridCol w="871125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IRcultures</a:t>
                      </a:r>
                      <a:endParaRPr b="1" sz="1200"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858585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4+ </a:t>
                      </a:r>
                      <a:endParaRPr b="1" sz="1200">
                        <a:solidFill>
                          <a:srgbClr val="85858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faecium</a:t>
                      </a:r>
                      <a:endParaRPr b="1"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E6F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Ampicillin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Resist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9E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Daptomycin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SDD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Linezolid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Vancomycin</a:t>
                      </a:r>
                      <a:endParaRPr sz="1200"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T Serif"/>
                          <a:ea typeface="PT Serif"/>
                          <a:cs typeface="PT Serif"/>
                          <a:sym typeface="PT Serif"/>
                        </a:rPr>
                        <a:t>S</a:t>
                      </a:r>
                      <a:endParaRPr sz="1200">
                        <a:latin typeface="PT Serif"/>
                        <a:ea typeface="PT Serif"/>
                        <a:cs typeface="PT Serif"/>
                        <a:sym typeface="PT Serif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1A1A1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FA6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4"/>
                    </a:solidFill>
                  </a:tcPr>
                </a:tc>
              </a:tr>
            </a:tbl>
          </a:graphicData>
        </a:graphic>
      </p:graphicFrame>
      <p:cxnSp>
        <p:nvCxnSpPr>
          <p:cNvPr id="2397" name="Google Shape;2397;p106"/>
          <p:cNvCxnSpPr>
            <a:stCxn id="2382" idx="0"/>
          </p:cNvCxnSpPr>
          <p:nvPr/>
        </p:nvCxnSpPr>
        <p:spPr>
          <a:xfrm flipH="1" rot="5400000">
            <a:off x="2046587" y="3976000"/>
            <a:ext cx="692700" cy="17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6B3FA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398" name="Google Shape;2398;p106"/>
          <p:cNvSpPr/>
          <p:nvPr/>
        </p:nvSpPr>
        <p:spPr>
          <a:xfrm>
            <a:off x="3710800" y="2571750"/>
            <a:ext cx="4392300" cy="1178700"/>
          </a:xfrm>
          <a:prstGeom prst="rect">
            <a:avLst/>
          </a:prstGeom>
          <a:solidFill>
            <a:srgbClr val="E5F4F8"/>
          </a:solidFill>
          <a:ln cap="flat" cmpd="sng" w="9525">
            <a:solidFill>
              <a:srgbClr val="3B7E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CT A/P</a:t>
            </a:r>
            <a:r>
              <a:rPr b="1"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3B7E94"/>
                </a:solidFill>
                <a:latin typeface="Open Sans"/>
                <a:ea typeface="Open Sans"/>
                <a:cs typeface="Open Sans"/>
                <a:sym typeface="Open Sans"/>
              </a:rPr>
              <a:t>(Day 20)</a:t>
            </a:r>
            <a:endParaRPr sz="1200">
              <a:solidFill>
                <a:srgbClr val="54B4D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Persistent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but decreased size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of the complex collection in the pelvis. The residual collection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measures </a:t>
            </a:r>
            <a:r>
              <a:rPr b="1" lang="en" sz="1200">
                <a:solidFill>
                  <a:srgbClr val="DF382C"/>
                </a:solidFill>
                <a:latin typeface="PT Sans"/>
                <a:ea typeface="PT Sans"/>
                <a:cs typeface="PT Sans"/>
                <a:sym typeface="PT Sans"/>
              </a:rPr>
              <a:t>6.8 x 3.7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cm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 (prior measurement was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9.1 x 5.6 cm</a:t>
            </a:r>
            <a:r>
              <a:rPr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) with the indwelling pigtail </a:t>
            </a:r>
            <a:r>
              <a:rPr b="1" lang="en" sz="1200">
                <a:solidFill>
                  <a:srgbClr val="8E44AD"/>
                </a:solidFill>
                <a:latin typeface="PT Sans"/>
                <a:ea typeface="PT Sans"/>
                <a:cs typeface="PT Sans"/>
                <a:sym typeface="PT Sans"/>
              </a:rPr>
              <a:t>percutaneous </a:t>
            </a:r>
            <a:r>
              <a:rPr b="1" lang="en" sz="1200">
                <a:solidFill>
                  <a:srgbClr val="8E44AD"/>
                </a:solidFill>
                <a:latin typeface="PT Sans"/>
                <a:ea typeface="PT Sans"/>
                <a:cs typeface="PT Sans"/>
                <a:sym typeface="PT Sans"/>
              </a:rPr>
              <a:t>drain </a:t>
            </a:r>
            <a:r>
              <a:rPr b="1" lang="en" sz="1200">
                <a:solidFill>
                  <a:srgbClr val="1A1A1A"/>
                </a:solidFill>
                <a:latin typeface="PT Sans"/>
                <a:ea typeface="PT Sans"/>
                <a:cs typeface="PT Sans"/>
                <a:sym typeface="PT Sans"/>
              </a:rPr>
              <a:t>remaining in </a:t>
            </a:r>
            <a:r>
              <a:rPr b="1" lang="en" sz="1200">
                <a:solidFill>
                  <a:srgbClr val="8E44AD"/>
                </a:solidFill>
                <a:latin typeface="PT Sans"/>
                <a:ea typeface="PT Sans"/>
                <a:cs typeface="PT Sans"/>
                <a:sym typeface="PT Sans"/>
              </a:rPr>
              <a:t>place within the collection</a:t>
            </a:r>
            <a:endParaRPr b="1" sz="1200">
              <a:solidFill>
                <a:srgbClr val="8E44AD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399" name="Google Shape;2399;p106"/>
          <p:cNvCxnSpPr>
            <a:stCxn id="2398" idx="2"/>
            <a:endCxn id="2384" idx="0"/>
          </p:cNvCxnSpPr>
          <p:nvPr/>
        </p:nvCxnSpPr>
        <p:spPr>
          <a:xfrm>
            <a:off x="5906950" y="3750450"/>
            <a:ext cx="0" cy="657000"/>
          </a:xfrm>
          <a:prstGeom prst="straightConnector1">
            <a:avLst/>
          </a:prstGeom>
          <a:noFill/>
          <a:ln cap="flat" cmpd="sng" w="9525">
            <a:solidFill>
              <a:srgbClr val="3B7E9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3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10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9E6"/>
                </a:solidFill>
              </a:rPr>
              <a:t>[Q3.2]</a:t>
            </a:r>
            <a:r>
              <a:rPr lang="en"/>
              <a:t> Would you change things?</a:t>
            </a:r>
            <a:endParaRPr/>
          </a:p>
        </p:txBody>
      </p:sp>
      <p:sp>
        <p:nvSpPr>
          <p:cNvPr id="2405" name="Google Shape;2405;p107"/>
          <p:cNvSpPr txBox="1"/>
          <p:nvPr>
            <p:ph idx="1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antimicrobials?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For how long?</a:t>
            </a:r>
            <a:endParaRPr/>
          </a:p>
        </p:txBody>
      </p:sp>
      <p:sp>
        <p:nvSpPr>
          <p:cNvPr id="2406" name="Google Shape;2406;p107"/>
          <p:cNvSpPr txBox="1"/>
          <p:nvPr>
            <p:ph idx="2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ended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0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108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2" name="Google Shape;2412;p108"/>
          <p:cNvSpPr/>
          <p:nvPr/>
        </p:nvSpPr>
        <p:spPr>
          <a:xfrm>
            <a:off x="6025850" y="4407400"/>
            <a:ext cx="18234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3" name="Google Shape;2413;p108"/>
          <p:cNvSpPr/>
          <p:nvPr/>
        </p:nvSpPr>
        <p:spPr>
          <a:xfrm>
            <a:off x="2823713" y="4407400"/>
            <a:ext cx="29724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4" name="Google Shape;2414;p108"/>
          <p:cNvSpPr/>
          <p:nvPr/>
        </p:nvSpPr>
        <p:spPr>
          <a:xfrm>
            <a:off x="1220700" y="4407400"/>
            <a:ext cx="1602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5" name="Google Shape;2415;p108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Clinic follow up</a:t>
            </a:r>
            <a:endParaRPr/>
          </a:p>
        </p:txBody>
      </p:sp>
      <p:sp>
        <p:nvSpPr>
          <p:cNvPr id="2416" name="Google Shape;2416;p108"/>
          <p:cNvSpPr txBox="1"/>
          <p:nvPr>
            <p:ph idx="1" type="body"/>
          </p:nvPr>
        </p:nvSpPr>
        <p:spPr>
          <a:xfrm>
            <a:off x="729450" y="1393075"/>
            <a:ext cx="7688700" cy="2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Seen in gyn-onc clinic on day 20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They review </a:t>
            </a:r>
            <a:r>
              <a:rPr b="1" lang="en">
                <a:solidFill>
                  <a:srgbClr val="858585"/>
                </a:solidFill>
              </a:rPr>
              <a:t>cultures from IR drain</a:t>
            </a:r>
            <a:endParaRPr b="1"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Obtain same </a:t>
            </a:r>
            <a:r>
              <a:rPr b="1" lang="en">
                <a:solidFill>
                  <a:srgbClr val="858585"/>
                </a:solidFill>
              </a:rPr>
              <a:t>day CT scan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They discuss with ID → </a:t>
            </a:r>
            <a:r>
              <a:rPr b="1" lang="en">
                <a:solidFill>
                  <a:srgbClr val="3B71CA"/>
                </a:solidFill>
              </a:rPr>
              <a:t>14 days of dapto</a:t>
            </a:r>
            <a:r>
              <a:rPr lang="en"/>
              <a:t> +</a:t>
            </a:r>
            <a:r>
              <a:rPr lang="en"/>
              <a:t> </a:t>
            </a:r>
            <a:r>
              <a:rPr b="1" lang="en">
                <a:solidFill>
                  <a:srgbClr val="896110"/>
                </a:solidFill>
              </a:rPr>
              <a:t>Augmentin</a:t>
            </a:r>
            <a:r>
              <a:rPr lang="en"/>
              <a:t>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Has a port so was started on OPAT promptly</a:t>
            </a:r>
            <a:endParaRPr/>
          </a:p>
        </p:txBody>
      </p:sp>
      <p:sp>
        <p:nvSpPr>
          <p:cNvPr id="2417" name="Google Shape;2417;p108"/>
          <p:cNvSpPr/>
          <p:nvPr/>
        </p:nvSpPr>
        <p:spPr>
          <a:xfrm>
            <a:off x="1449300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8" name="Google Shape;2418;p108"/>
          <p:cNvSpPr/>
          <p:nvPr/>
        </p:nvSpPr>
        <p:spPr>
          <a:xfrm>
            <a:off x="1677897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9" name="Google Shape;2419;p108"/>
          <p:cNvSpPr/>
          <p:nvPr/>
        </p:nvSpPr>
        <p:spPr>
          <a:xfrm>
            <a:off x="190649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0" name="Google Shape;2420;p108"/>
          <p:cNvSpPr/>
          <p:nvPr/>
        </p:nvSpPr>
        <p:spPr>
          <a:xfrm>
            <a:off x="2135091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1" name="Google Shape;2421;p108"/>
          <p:cNvSpPr/>
          <p:nvPr/>
        </p:nvSpPr>
        <p:spPr>
          <a:xfrm>
            <a:off x="2363687" y="4407400"/>
            <a:ext cx="2286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2" name="Google Shape;2422;p108"/>
          <p:cNvSpPr/>
          <p:nvPr/>
        </p:nvSpPr>
        <p:spPr>
          <a:xfrm>
            <a:off x="259228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3" name="Google Shape;2423;p108"/>
          <p:cNvSpPr/>
          <p:nvPr/>
        </p:nvSpPr>
        <p:spPr>
          <a:xfrm>
            <a:off x="5792647" y="4407400"/>
            <a:ext cx="2286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4" name="Google Shape;2424;p108"/>
          <p:cNvSpPr/>
          <p:nvPr/>
        </p:nvSpPr>
        <p:spPr>
          <a:xfrm>
            <a:off x="1220712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5" name="Google Shape;2425;p108"/>
          <p:cNvSpPr/>
          <p:nvPr/>
        </p:nvSpPr>
        <p:spPr>
          <a:xfrm>
            <a:off x="1220700" y="4621650"/>
            <a:ext cx="16029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6" name="Google Shape;2426;p108"/>
          <p:cNvSpPr/>
          <p:nvPr/>
        </p:nvSpPr>
        <p:spPr>
          <a:xfrm>
            <a:off x="28236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7" name="Google Shape;2427;p108"/>
          <p:cNvSpPr/>
          <p:nvPr/>
        </p:nvSpPr>
        <p:spPr>
          <a:xfrm>
            <a:off x="60245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8" name="Google Shape;2428;p108"/>
          <p:cNvSpPr/>
          <p:nvPr/>
        </p:nvSpPr>
        <p:spPr>
          <a:xfrm>
            <a:off x="6024500" y="4804650"/>
            <a:ext cx="18246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Dapto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9" name="Google Shape;2429;p108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0" name="Google Shape;2430;p108"/>
          <p:cNvSpPr/>
          <p:nvPr/>
        </p:nvSpPr>
        <p:spPr>
          <a:xfrm>
            <a:off x="464967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431" name="Google Shape;2431;p108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432" name="Google Shape;2432;p108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433" name="Google Shape;2433;p108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34" name="Google Shape;2434;p108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435" name="Google Shape;2435;p108"/>
          <p:cNvCxnSpPr>
            <a:stCxn id="2429" idx="2"/>
            <a:endCxn id="2436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436" name="Google Shape;2436;p108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109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2" name="Google Shape;2442;p109"/>
          <p:cNvSpPr/>
          <p:nvPr/>
        </p:nvSpPr>
        <p:spPr>
          <a:xfrm>
            <a:off x="6025850" y="4407400"/>
            <a:ext cx="18234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3" name="Google Shape;2443;p109"/>
          <p:cNvSpPr/>
          <p:nvPr/>
        </p:nvSpPr>
        <p:spPr>
          <a:xfrm>
            <a:off x="2823713" y="4407400"/>
            <a:ext cx="29724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4" name="Google Shape;2444;p109"/>
          <p:cNvSpPr/>
          <p:nvPr/>
        </p:nvSpPr>
        <p:spPr>
          <a:xfrm>
            <a:off x="7849100" y="4407400"/>
            <a:ext cx="915900" cy="1830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6400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Fairmont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5" name="Google Shape;2445;p109"/>
          <p:cNvSpPr/>
          <p:nvPr/>
        </p:nvSpPr>
        <p:spPr>
          <a:xfrm>
            <a:off x="1220700" y="4407400"/>
            <a:ext cx="1602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6" name="Google Shape;2446;p109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</a:t>
            </a:r>
            <a:r>
              <a:rPr lang="en"/>
              <a:t>Readmission</a:t>
            </a:r>
            <a:endParaRPr/>
          </a:p>
        </p:txBody>
      </p:sp>
      <p:sp>
        <p:nvSpPr>
          <p:cNvPr id="2447" name="Google Shape;2447;p109"/>
          <p:cNvSpPr txBox="1"/>
          <p:nvPr>
            <p:ph idx="1" type="body"/>
          </p:nvPr>
        </p:nvSpPr>
        <p:spPr>
          <a:xfrm>
            <a:off x="729450" y="1393075"/>
            <a:ext cx="7688700" cy="20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Admitted to </a:t>
            </a:r>
            <a:r>
              <a:rPr b="1" lang="en">
                <a:solidFill>
                  <a:srgbClr val="356635"/>
                </a:solidFill>
              </a:rPr>
              <a:t>Fairmont</a:t>
            </a:r>
            <a:r>
              <a:rPr lang="en"/>
              <a:t> for </a:t>
            </a:r>
            <a:r>
              <a:rPr b="1" lang="en">
                <a:solidFill>
                  <a:srgbClr val="DF382C"/>
                </a:solidFill>
              </a:rPr>
              <a:t>pain refractory</a:t>
            </a:r>
            <a:r>
              <a:rPr lang="en"/>
              <a:t> to PO meds + </a:t>
            </a:r>
            <a:r>
              <a:rPr lang="en"/>
              <a:t>fentanyl</a:t>
            </a:r>
            <a:r>
              <a:rPr lang="en"/>
              <a:t> patch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No new infectious concerns</a:t>
            </a:r>
            <a:endParaRPr/>
          </a:p>
        </p:txBody>
      </p:sp>
      <p:sp>
        <p:nvSpPr>
          <p:cNvPr id="2448" name="Google Shape;2448;p109"/>
          <p:cNvSpPr/>
          <p:nvPr/>
        </p:nvSpPr>
        <p:spPr>
          <a:xfrm>
            <a:off x="1449300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9" name="Google Shape;2449;p109"/>
          <p:cNvSpPr/>
          <p:nvPr/>
        </p:nvSpPr>
        <p:spPr>
          <a:xfrm>
            <a:off x="1677897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0" name="Google Shape;2450;p109"/>
          <p:cNvSpPr/>
          <p:nvPr/>
        </p:nvSpPr>
        <p:spPr>
          <a:xfrm>
            <a:off x="190649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1" name="Google Shape;2451;p109"/>
          <p:cNvSpPr/>
          <p:nvPr/>
        </p:nvSpPr>
        <p:spPr>
          <a:xfrm>
            <a:off x="2135091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2" name="Google Shape;2452;p109"/>
          <p:cNvSpPr/>
          <p:nvPr/>
        </p:nvSpPr>
        <p:spPr>
          <a:xfrm>
            <a:off x="2363687" y="4407400"/>
            <a:ext cx="2286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3" name="Google Shape;2453;p109"/>
          <p:cNvSpPr/>
          <p:nvPr/>
        </p:nvSpPr>
        <p:spPr>
          <a:xfrm>
            <a:off x="2592284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4" name="Google Shape;2454;p109"/>
          <p:cNvSpPr/>
          <p:nvPr/>
        </p:nvSpPr>
        <p:spPr>
          <a:xfrm>
            <a:off x="5792647" y="4407400"/>
            <a:ext cx="2286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5" name="Google Shape;2455;p109"/>
          <p:cNvSpPr/>
          <p:nvPr/>
        </p:nvSpPr>
        <p:spPr>
          <a:xfrm>
            <a:off x="7850025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6" name="Google Shape;2456;p109"/>
          <p:cNvSpPr/>
          <p:nvPr/>
        </p:nvSpPr>
        <p:spPr>
          <a:xfrm>
            <a:off x="1220712" y="4407400"/>
            <a:ext cx="228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7" name="Google Shape;2457;p109"/>
          <p:cNvSpPr/>
          <p:nvPr/>
        </p:nvSpPr>
        <p:spPr>
          <a:xfrm>
            <a:off x="1220700" y="4621650"/>
            <a:ext cx="16029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8" name="Google Shape;2458;p109"/>
          <p:cNvSpPr/>
          <p:nvPr/>
        </p:nvSpPr>
        <p:spPr>
          <a:xfrm>
            <a:off x="28236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9" name="Google Shape;2459;p109"/>
          <p:cNvSpPr/>
          <p:nvPr/>
        </p:nvSpPr>
        <p:spPr>
          <a:xfrm>
            <a:off x="6024500" y="4621650"/>
            <a:ext cx="182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0" name="Google Shape;2460;p109"/>
          <p:cNvSpPr/>
          <p:nvPr/>
        </p:nvSpPr>
        <p:spPr>
          <a:xfrm>
            <a:off x="6024500" y="4804650"/>
            <a:ext cx="27405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Dapto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1" name="Google Shape;2461;p109"/>
          <p:cNvSpPr/>
          <p:nvPr/>
        </p:nvSpPr>
        <p:spPr>
          <a:xfrm>
            <a:off x="7849100" y="4621650"/>
            <a:ext cx="9159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2" name="Google Shape;2462;p109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3" name="Google Shape;2463;p109"/>
          <p:cNvSpPr/>
          <p:nvPr/>
        </p:nvSpPr>
        <p:spPr>
          <a:xfrm>
            <a:off x="464967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464" name="Google Shape;2464;p109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465" name="Google Shape;2465;p109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466" name="Google Shape;2466;p109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67" name="Google Shape;2467;p109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468" name="Google Shape;2468;p109"/>
          <p:cNvCxnSpPr>
            <a:stCxn id="2462" idx="2"/>
            <a:endCxn id="2469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469" name="Google Shape;2469;p109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3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p110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5" name="Google Shape;2475;p110"/>
          <p:cNvSpPr/>
          <p:nvPr/>
        </p:nvSpPr>
        <p:spPr>
          <a:xfrm>
            <a:off x="5182300" y="4407400"/>
            <a:ext cx="1584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6" name="Google Shape;2476;p110"/>
          <p:cNvSpPr/>
          <p:nvPr/>
        </p:nvSpPr>
        <p:spPr>
          <a:xfrm>
            <a:off x="2409900" y="4407400"/>
            <a:ext cx="25743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7" name="Google Shape;2477;p110"/>
          <p:cNvSpPr/>
          <p:nvPr/>
        </p:nvSpPr>
        <p:spPr>
          <a:xfrm>
            <a:off x="6766900" y="4407400"/>
            <a:ext cx="1386600" cy="1830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640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Fairmont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8" name="Google Shape;2478;p110"/>
          <p:cNvSpPr/>
          <p:nvPr/>
        </p:nvSpPr>
        <p:spPr>
          <a:xfrm>
            <a:off x="1418700" y="4407400"/>
            <a:ext cx="5952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</a:t>
            </a: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ission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9" name="Google Shape;2479;p110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Readmission</a:t>
            </a:r>
            <a:endParaRPr/>
          </a:p>
        </p:txBody>
      </p:sp>
      <p:sp>
        <p:nvSpPr>
          <p:cNvPr id="2480" name="Google Shape;2480;p110"/>
          <p:cNvSpPr txBox="1"/>
          <p:nvPr>
            <p:ph idx="1" type="body"/>
          </p:nvPr>
        </p:nvSpPr>
        <p:spPr>
          <a:xfrm>
            <a:off x="729450" y="1393075"/>
            <a:ext cx="76887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Admitted to </a:t>
            </a:r>
            <a:r>
              <a:rPr b="1" lang="en">
                <a:solidFill>
                  <a:srgbClr val="356635"/>
                </a:solidFill>
              </a:rPr>
              <a:t>Fairmont </a:t>
            </a:r>
            <a:r>
              <a:rPr lang="en">
                <a:solidFill>
                  <a:srgbClr val="858585"/>
                </a:solidFill>
              </a:rPr>
              <a:t>for </a:t>
            </a:r>
            <a:r>
              <a:rPr b="1" lang="en">
                <a:solidFill>
                  <a:srgbClr val="858585"/>
                </a:solidFill>
              </a:rPr>
              <a:t>pain refractory</a:t>
            </a:r>
            <a:r>
              <a:rPr lang="en">
                <a:solidFill>
                  <a:srgbClr val="858585"/>
                </a:solidFill>
              </a:rPr>
              <a:t> to PO meds + fentanyl patch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No new infectious concerns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Transferred</a:t>
            </a:r>
            <a:r>
              <a:rPr lang="en"/>
              <a:t> to Ruby on day 26 → </a:t>
            </a:r>
            <a:r>
              <a:rPr b="1" lang="en">
                <a:solidFill>
                  <a:srgbClr val="DF382C"/>
                </a:solidFill>
              </a:rPr>
              <a:t>afternoon ID consult</a:t>
            </a:r>
            <a:endParaRPr>
              <a:solidFill>
                <a:srgbClr val="DF382C"/>
              </a:solidFill>
            </a:endParaRPr>
          </a:p>
        </p:txBody>
      </p:sp>
      <p:sp>
        <p:nvSpPr>
          <p:cNvPr id="2481" name="Google Shape;2481;p110"/>
          <p:cNvSpPr/>
          <p:nvPr/>
        </p:nvSpPr>
        <p:spPr>
          <a:xfrm>
            <a:off x="2013901" y="4407400"/>
            <a:ext cx="1980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2" name="Google Shape;2482;p110"/>
          <p:cNvSpPr/>
          <p:nvPr/>
        </p:nvSpPr>
        <p:spPr>
          <a:xfrm>
            <a:off x="6766925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3" name="Google Shape;2483;p110"/>
          <p:cNvSpPr/>
          <p:nvPr/>
        </p:nvSpPr>
        <p:spPr>
          <a:xfrm>
            <a:off x="1220700" y="4621650"/>
            <a:ext cx="11883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4" name="Google Shape;2484;p110"/>
          <p:cNvSpPr/>
          <p:nvPr/>
        </p:nvSpPr>
        <p:spPr>
          <a:xfrm>
            <a:off x="2409900" y="4621650"/>
            <a:ext cx="15840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5" name="Google Shape;2485;p110"/>
          <p:cNvSpPr/>
          <p:nvPr/>
        </p:nvSpPr>
        <p:spPr>
          <a:xfrm>
            <a:off x="5182100" y="4621650"/>
            <a:ext cx="158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6" name="Google Shape;2486;p110"/>
          <p:cNvSpPr/>
          <p:nvPr/>
        </p:nvSpPr>
        <p:spPr>
          <a:xfrm>
            <a:off x="5182300" y="4804650"/>
            <a:ext cx="29712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Dapto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7" name="Google Shape;2487;p110"/>
          <p:cNvSpPr/>
          <p:nvPr/>
        </p:nvSpPr>
        <p:spPr>
          <a:xfrm>
            <a:off x="6766925" y="4621650"/>
            <a:ext cx="13866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8" name="Google Shape;2488;p110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9" name="Google Shape;2489;p110"/>
          <p:cNvSpPr/>
          <p:nvPr/>
        </p:nvSpPr>
        <p:spPr>
          <a:xfrm>
            <a:off x="399382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490" name="Google Shape;2490;p110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491" name="Google Shape;2491;p110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492" name="Google Shape;2492;p110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3" name="Google Shape;2493;p110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494" name="Google Shape;2494;p110"/>
          <p:cNvCxnSpPr>
            <a:stCxn id="2488" idx="2"/>
            <a:endCxn id="2495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495" name="Google Shape;2495;p110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96" name="Google Shape;2496;p110"/>
          <p:cNvSpPr/>
          <p:nvPr/>
        </p:nvSpPr>
        <p:spPr>
          <a:xfrm>
            <a:off x="7954608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7" name="Google Shape;2497;p110"/>
          <p:cNvSpPr/>
          <p:nvPr/>
        </p:nvSpPr>
        <p:spPr>
          <a:xfrm>
            <a:off x="2211900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8" name="Google Shape;2498;p110"/>
          <p:cNvSpPr/>
          <p:nvPr/>
        </p:nvSpPr>
        <p:spPr>
          <a:xfrm>
            <a:off x="4984259" y="4407400"/>
            <a:ext cx="1980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9" name="Google Shape;2499;p110"/>
          <p:cNvSpPr/>
          <p:nvPr/>
        </p:nvSpPr>
        <p:spPr>
          <a:xfrm>
            <a:off x="8152600" y="4406700"/>
            <a:ext cx="396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Ruby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0" name="Google Shape;2500;p110"/>
          <p:cNvSpPr/>
          <p:nvPr/>
        </p:nvSpPr>
        <p:spPr>
          <a:xfrm>
            <a:off x="1220738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4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11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6" name="Google Shape;2506;p111"/>
          <p:cNvSpPr/>
          <p:nvPr/>
        </p:nvSpPr>
        <p:spPr>
          <a:xfrm>
            <a:off x="5182300" y="4407400"/>
            <a:ext cx="15846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7" name="Google Shape;2507;p111"/>
          <p:cNvSpPr/>
          <p:nvPr/>
        </p:nvSpPr>
        <p:spPr>
          <a:xfrm>
            <a:off x="2409900" y="4407400"/>
            <a:ext cx="2574300" cy="18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8" name="Google Shape;2508;p111"/>
          <p:cNvSpPr/>
          <p:nvPr/>
        </p:nvSpPr>
        <p:spPr>
          <a:xfrm>
            <a:off x="6766900" y="4407400"/>
            <a:ext cx="1386600" cy="1830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640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Fairmont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9" name="Google Shape;2509;p111"/>
          <p:cNvSpPr/>
          <p:nvPr/>
        </p:nvSpPr>
        <p:spPr>
          <a:xfrm>
            <a:off x="1418700" y="4407400"/>
            <a:ext cx="5952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0" name="Google Shape;2510;p111"/>
          <p:cNvSpPr txBox="1"/>
          <p:nvPr>
            <p:ph type="title"/>
          </p:nvPr>
        </p:nvSpPr>
        <p:spPr>
          <a:xfrm>
            <a:off x="729450" y="632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6635"/>
                </a:solidFill>
              </a:rPr>
              <a:t>Case 3:</a:t>
            </a:r>
            <a:r>
              <a:rPr lang="en"/>
              <a:t> Readmission</a:t>
            </a:r>
            <a:endParaRPr/>
          </a:p>
        </p:txBody>
      </p:sp>
      <p:sp>
        <p:nvSpPr>
          <p:cNvPr id="2511" name="Google Shape;2511;p111"/>
          <p:cNvSpPr txBox="1"/>
          <p:nvPr>
            <p:ph idx="1" type="body"/>
          </p:nvPr>
        </p:nvSpPr>
        <p:spPr>
          <a:xfrm>
            <a:off x="729450" y="1393075"/>
            <a:ext cx="76887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Admitted to </a:t>
            </a:r>
            <a:r>
              <a:rPr b="1" lang="en">
                <a:solidFill>
                  <a:srgbClr val="356635"/>
                </a:solidFill>
              </a:rPr>
              <a:t>Fairmont </a:t>
            </a:r>
            <a:r>
              <a:rPr lang="en">
                <a:solidFill>
                  <a:srgbClr val="858585"/>
                </a:solidFill>
              </a:rPr>
              <a:t>for </a:t>
            </a:r>
            <a:r>
              <a:rPr b="1" lang="en">
                <a:solidFill>
                  <a:srgbClr val="858585"/>
                </a:solidFill>
              </a:rPr>
              <a:t>pain refractory</a:t>
            </a:r>
            <a:r>
              <a:rPr lang="en">
                <a:solidFill>
                  <a:srgbClr val="858585"/>
                </a:solidFill>
              </a:rPr>
              <a:t> to PO meds + fentanyl patch</a:t>
            </a:r>
            <a:endParaRPr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Char char="●"/>
            </a:pPr>
            <a:r>
              <a:rPr lang="en">
                <a:solidFill>
                  <a:srgbClr val="858585"/>
                </a:solidFill>
              </a:rPr>
              <a:t>No new infectious concerns</a:t>
            </a:r>
            <a:endParaRPr>
              <a:solidFill>
                <a:srgbClr val="85858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58585"/>
                </a:solidFill>
              </a:rPr>
              <a:t>Transferred to Ruby on day 26 → </a:t>
            </a:r>
            <a:r>
              <a:rPr b="1" lang="en">
                <a:solidFill>
                  <a:srgbClr val="858585"/>
                </a:solidFill>
              </a:rPr>
              <a:t>afternoon ID consult</a:t>
            </a:r>
            <a:endParaRPr b="1">
              <a:solidFill>
                <a:srgbClr val="858585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Today is </a:t>
            </a:r>
            <a:r>
              <a:rPr b="1" lang="en"/>
              <a:t>day 16</a:t>
            </a:r>
            <a:r>
              <a:rPr lang="en"/>
              <a:t> </a:t>
            </a:r>
            <a:r>
              <a:rPr lang="en"/>
              <a:t>of this </a:t>
            </a:r>
            <a:r>
              <a:rPr b="1" lang="en"/>
              <a:t>round of antibiotics</a:t>
            </a:r>
            <a:r>
              <a:rPr lang="en"/>
              <a:t> (</a:t>
            </a:r>
            <a:r>
              <a:rPr lang="en"/>
              <a:t>Dapto + Augmentin/Zosyn)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Is in </a:t>
            </a:r>
            <a:r>
              <a:rPr b="1" lang="en">
                <a:solidFill>
                  <a:srgbClr val="DF382C"/>
                </a:solidFill>
              </a:rPr>
              <a:t>too much pain for a CT</a:t>
            </a:r>
            <a:endParaRPr b="1">
              <a:solidFill>
                <a:srgbClr val="DF382C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/>
              <a:t>Labs</a:t>
            </a:r>
            <a:r>
              <a:rPr lang="en"/>
              <a:t> s</a:t>
            </a:r>
            <a:r>
              <a:rPr lang="en"/>
              <a:t>ince leaving the first admission (day 6)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56635"/>
                </a:solidFill>
              </a:rPr>
              <a:t>WBC</a:t>
            </a:r>
            <a:r>
              <a:rPr lang="en">
                <a:solidFill>
                  <a:srgbClr val="356635"/>
                </a:solidFill>
              </a:rPr>
              <a:t> </a:t>
            </a:r>
            <a:r>
              <a:rPr lang="en"/>
              <a:t>has remained </a:t>
            </a:r>
            <a:r>
              <a:rPr b="1" lang="en">
                <a:solidFill>
                  <a:srgbClr val="14A44D"/>
                </a:solidFill>
              </a:rPr>
              <a:t>normal </a:t>
            </a: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(peak was 11 on day 0)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">
                <a:solidFill>
                  <a:srgbClr val="356635"/>
                </a:solidFill>
              </a:rPr>
              <a:t>Stable CRP elevation</a:t>
            </a:r>
            <a:r>
              <a:rPr lang="en"/>
              <a:t> (</a:t>
            </a:r>
            <a:r>
              <a:rPr b="1" lang="en">
                <a:solidFill>
                  <a:srgbClr val="14A44D"/>
                </a:solidFill>
              </a:rPr>
              <a:t>30-50s</a:t>
            </a:r>
            <a:r>
              <a:rPr lang="en"/>
              <a:t>)</a:t>
            </a: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, from peak of 250s on day 0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Still having drain output</a:t>
            </a:r>
            <a:endParaRPr/>
          </a:p>
        </p:txBody>
      </p:sp>
      <p:sp>
        <p:nvSpPr>
          <p:cNvPr id="2512" name="Google Shape;2512;p111"/>
          <p:cNvSpPr/>
          <p:nvPr/>
        </p:nvSpPr>
        <p:spPr>
          <a:xfrm>
            <a:off x="2013901" y="4407400"/>
            <a:ext cx="1980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3" name="Google Shape;2513;p111"/>
          <p:cNvSpPr/>
          <p:nvPr/>
        </p:nvSpPr>
        <p:spPr>
          <a:xfrm>
            <a:off x="6766925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4" name="Google Shape;2514;p111"/>
          <p:cNvSpPr/>
          <p:nvPr/>
        </p:nvSpPr>
        <p:spPr>
          <a:xfrm>
            <a:off x="1220700" y="4621650"/>
            <a:ext cx="11883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5" name="Google Shape;2515;p111"/>
          <p:cNvSpPr/>
          <p:nvPr/>
        </p:nvSpPr>
        <p:spPr>
          <a:xfrm>
            <a:off x="2409900" y="4621650"/>
            <a:ext cx="15840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6" name="Google Shape;2516;p111"/>
          <p:cNvSpPr/>
          <p:nvPr/>
        </p:nvSpPr>
        <p:spPr>
          <a:xfrm>
            <a:off x="5182100" y="4621650"/>
            <a:ext cx="158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7" name="Google Shape;2517;p111"/>
          <p:cNvSpPr/>
          <p:nvPr/>
        </p:nvSpPr>
        <p:spPr>
          <a:xfrm>
            <a:off x="5182300" y="4804650"/>
            <a:ext cx="29712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Dapto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8" name="Google Shape;2518;p111"/>
          <p:cNvSpPr/>
          <p:nvPr/>
        </p:nvSpPr>
        <p:spPr>
          <a:xfrm>
            <a:off x="6766925" y="4621650"/>
            <a:ext cx="13866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9" name="Google Shape;2519;p111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0" name="Google Shape;2520;p111"/>
          <p:cNvSpPr/>
          <p:nvPr/>
        </p:nvSpPr>
        <p:spPr>
          <a:xfrm>
            <a:off x="399382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521" name="Google Shape;2521;p111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522" name="Google Shape;2522;p111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523" name="Google Shape;2523;p111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24" name="Google Shape;2524;p111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525" name="Google Shape;2525;p111"/>
          <p:cNvCxnSpPr>
            <a:stCxn id="2519" idx="2"/>
            <a:endCxn id="2526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526" name="Google Shape;2526;p111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27" name="Google Shape;2527;p111"/>
          <p:cNvSpPr/>
          <p:nvPr/>
        </p:nvSpPr>
        <p:spPr>
          <a:xfrm>
            <a:off x="7954608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8" name="Google Shape;2528;p111"/>
          <p:cNvSpPr/>
          <p:nvPr/>
        </p:nvSpPr>
        <p:spPr>
          <a:xfrm>
            <a:off x="2211900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9" name="Google Shape;2529;p111"/>
          <p:cNvSpPr/>
          <p:nvPr/>
        </p:nvSpPr>
        <p:spPr>
          <a:xfrm>
            <a:off x="4984259" y="4407400"/>
            <a:ext cx="1980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0" name="Google Shape;2530;p111"/>
          <p:cNvSpPr/>
          <p:nvPr/>
        </p:nvSpPr>
        <p:spPr>
          <a:xfrm>
            <a:off x="8152600" y="4406700"/>
            <a:ext cx="396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Ruby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1" name="Google Shape;2531;p111"/>
          <p:cNvSpPr/>
          <p:nvPr/>
        </p:nvSpPr>
        <p:spPr>
          <a:xfrm>
            <a:off x="1220738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2" name="Google Shape;2532;p111"/>
          <p:cNvSpPr/>
          <p:nvPr/>
        </p:nvSpPr>
        <p:spPr>
          <a:xfrm>
            <a:off x="6975125" y="4187575"/>
            <a:ext cx="927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Day 16 of dapto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533" name="Google Shape;2533;p111"/>
          <p:cNvCxnSpPr>
            <a:stCxn id="2530" idx="0"/>
            <a:endCxn id="2532" idx="3"/>
          </p:cNvCxnSpPr>
          <p:nvPr/>
        </p:nvCxnSpPr>
        <p:spPr>
          <a:xfrm flipH="1" rot="5400000">
            <a:off x="8051350" y="4107000"/>
            <a:ext cx="150600" cy="4488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7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p112"/>
          <p:cNvSpPr/>
          <p:nvPr/>
        </p:nvSpPr>
        <p:spPr>
          <a:xfrm>
            <a:off x="8536250" y="4405988"/>
            <a:ext cx="410700" cy="183000"/>
          </a:xfrm>
          <a:prstGeom prst="rect">
            <a:avLst/>
          </a:prstGeom>
          <a:gradFill>
            <a:gsLst>
              <a:gs pos="0">
                <a:srgbClr val="14A44D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9" name="Google Shape;2539;p1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do now???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0" name="Google Shape;2540;p1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41" name="Google Shape;2541;p1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addition to goals of care</a:t>
            </a:r>
            <a:endParaRPr/>
          </a:p>
        </p:txBody>
      </p:sp>
      <p:sp>
        <p:nvSpPr>
          <p:cNvPr id="2542" name="Google Shape;2542;p112"/>
          <p:cNvSpPr/>
          <p:nvPr/>
        </p:nvSpPr>
        <p:spPr>
          <a:xfrm>
            <a:off x="526533" y="4407400"/>
            <a:ext cx="694200" cy="183000"/>
          </a:xfrm>
          <a:prstGeom prst="rect">
            <a:avLst/>
          </a:prstGeom>
          <a:solidFill>
            <a:srgbClr val="85858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3" name="Google Shape;2543;p112"/>
          <p:cNvSpPr/>
          <p:nvPr/>
        </p:nvSpPr>
        <p:spPr>
          <a:xfrm>
            <a:off x="5182300" y="4407400"/>
            <a:ext cx="1584600" cy="183000"/>
          </a:xfrm>
          <a:prstGeom prst="rect">
            <a:avLst/>
          </a:prstGeom>
          <a:solidFill>
            <a:srgbClr val="85858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4" name="Google Shape;2544;p112"/>
          <p:cNvSpPr/>
          <p:nvPr/>
        </p:nvSpPr>
        <p:spPr>
          <a:xfrm>
            <a:off x="2409900" y="4407400"/>
            <a:ext cx="2574300" cy="1830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5" name="Google Shape;2545;p112"/>
          <p:cNvSpPr/>
          <p:nvPr/>
        </p:nvSpPr>
        <p:spPr>
          <a:xfrm>
            <a:off x="6766900" y="4407400"/>
            <a:ext cx="1386600" cy="183000"/>
          </a:xfrm>
          <a:prstGeom prst="rect">
            <a:avLst/>
          </a:prstGeom>
          <a:solidFill>
            <a:srgbClr val="0C622E"/>
          </a:solidFill>
          <a:ln>
            <a:noFill/>
          </a:ln>
        </p:spPr>
        <p:txBody>
          <a:bodyPr anchorCtr="0" anchor="ctr" bIns="0" lIns="0" spcFirstLastPara="1" rIns="6400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Fairmont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6" name="Google Shape;2546;p112"/>
          <p:cNvSpPr/>
          <p:nvPr/>
        </p:nvSpPr>
        <p:spPr>
          <a:xfrm>
            <a:off x="1418700" y="4407400"/>
            <a:ext cx="5952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Admission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7" name="Google Shape;2547;p112"/>
          <p:cNvSpPr/>
          <p:nvPr/>
        </p:nvSpPr>
        <p:spPr>
          <a:xfrm>
            <a:off x="2013901" y="4407400"/>
            <a:ext cx="198000" cy="183000"/>
          </a:xfrm>
          <a:prstGeom prst="rect">
            <a:avLst/>
          </a:prstGeom>
          <a:solidFill>
            <a:srgbClr val="6B3FA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IR</a:t>
            </a:r>
            <a:endParaRPr b="1"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8" name="Google Shape;2548;p112"/>
          <p:cNvSpPr/>
          <p:nvPr/>
        </p:nvSpPr>
        <p:spPr>
          <a:xfrm>
            <a:off x="6766925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29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9" name="Google Shape;2549;p112"/>
          <p:cNvSpPr/>
          <p:nvPr/>
        </p:nvSpPr>
        <p:spPr>
          <a:xfrm>
            <a:off x="1220700" y="4621650"/>
            <a:ext cx="11883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0" name="Google Shape;2550;p112"/>
          <p:cNvSpPr/>
          <p:nvPr/>
        </p:nvSpPr>
        <p:spPr>
          <a:xfrm>
            <a:off x="2409900" y="4621650"/>
            <a:ext cx="15840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1" name="Google Shape;2551;p112"/>
          <p:cNvSpPr/>
          <p:nvPr/>
        </p:nvSpPr>
        <p:spPr>
          <a:xfrm>
            <a:off x="5182100" y="4621650"/>
            <a:ext cx="1584600" cy="183000"/>
          </a:xfrm>
          <a:prstGeom prst="rect">
            <a:avLst/>
          </a:prstGeom>
          <a:solidFill>
            <a:srgbClr val="E4A11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Augmentin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2" name="Google Shape;2552;p112"/>
          <p:cNvSpPr/>
          <p:nvPr/>
        </p:nvSpPr>
        <p:spPr>
          <a:xfrm>
            <a:off x="5182300" y="4804650"/>
            <a:ext cx="2971200" cy="183000"/>
          </a:xfrm>
          <a:prstGeom prst="rect">
            <a:avLst/>
          </a:prstGeom>
          <a:solidFill>
            <a:srgbClr val="3B71C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Dapto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3" name="Google Shape;2553;p112"/>
          <p:cNvSpPr/>
          <p:nvPr/>
        </p:nvSpPr>
        <p:spPr>
          <a:xfrm>
            <a:off x="6766925" y="4621650"/>
            <a:ext cx="1386600" cy="183000"/>
          </a:xfrm>
          <a:prstGeom prst="rect">
            <a:avLst/>
          </a:prstGeom>
          <a:solidFill>
            <a:srgbClr val="89611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Zosyn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4" name="Google Shape;2554;p112"/>
          <p:cNvSpPr/>
          <p:nvPr/>
        </p:nvSpPr>
        <p:spPr>
          <a:xfrm>
            <a:off x="230125" y="4407400"/>
            <a:ext cx="307800" cy="183000"/>
          </a:xfrm>
          <a:prstGeom prst="rect">
            <a:avLst/>
          </a:prstGeom>
          <a:solidFill>
            <a:srgbClr val="F0E6F5"/>
          </a:solidFill>
          <a:ln cap="flat" cmpd="sng" w="9525">
            <a:solidFill>
              <a:srgbClr val="6C348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-30</a:t>
            </a:r>
            <a:endParaRPr b="1"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5" name="Google Shape;2555;p112"/>
          <p:cNvSpPr/>
          <p:nvPr/>
        </p:nvSpPr>
        <p:spPr>
          <a:xfrm>
            <a:off x="3993825" y="4644600"/>
            <a:ext cx="69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End: Day 14</a:t>
            </a:r>
            <a:endParaRPr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2556" name="Google Shape;2556;p112"/>
          <p:cNvGrpSpPr/>
          <p:nvPr/>
        </p:nvGrpSpPr>
        <p:grpSpPr>
          <a:xfrm rot="-2708494">
            <a:off x="603202" y="4215457"/>
            <a:ext cx="557226" cy="567567"/>
            <a:chOff x="2453046" y="3351205"/>
            <a:chExt cx="846529" cy="569220"/>
          </a:xfrm>
        </p:grpSpPr>
        <p:sp>
          <p:nvSpPr>
            <p:cNvPr id="2557" name="Google Shape;2557;p112"/>
            <p:cNvSpPr/>
            <p:nvPr/>
          </p:nvSpPr>
          <p:spPr>
            <a:xfrm>
              <a:off x="2571750" y="3588450"/>
              <a:ext cx="593400" cy="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558" name="Google Shape;2558;p112"/>
            <p:cNvCxnSpPr/>
            <p:nvPr/>
          </p:nvCxnSpPr>
          <p:spPr>
            <a:xfrm flipH="1" rot="-8796286">
              <a:off x="2717984" y="3463766"/>
              <a:ext cx="436583" cy="43391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59" name="Google Shape;2559;p112"/>
            <p:cNvCxnSpPr/>
            <p:nvPr/>
          </p:nvCxnSpPr>
          <p:spPr>
            <a:xfrm flipH="1" rot="-8793872">
              <a:off x="2596059" y="3373775"/>
              <a:ext cx="430673" cy="42826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560" name="Google Shape;2560;p112"/>
          <p:cNvCxnSpPr>
            <a:stCxn id="2554" idx="2"/>
            <a:endCxn id="2561" idx="1"/>
          </p:cNvCxnSpPr>
          <p:nvPr/>
        </p:nvCxnSpPr>
        <p:spPr>
          <a:xfrm flipH="1" rot="-5400000">
            <a:off x="430375" y="4544050"/>
            <a:ext cx="376200" cy="4689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561" name="Google Shape;2561;p112"/>
          <p:cNvSpPr/>
          <p:nvPr/>
        </p:nvSpPr>
        <p:spPr>
          <a:xfrm>
            <a:off x="852875" y="4898050"/>
            <a:ext cx="16305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Uterine artery embolization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62" name="Google Shape;2562;p112"/>
          <p:cNvSpPr/>
          <p:nvPr/>
        </p:nvSpPr>
        <p:spPr>
          <a:xfrm>
            <a:off x="7954608" y="4406000"/>
            <a:ext cx="198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35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3" name="Google Shape;2563;p112"/>
          <p:cNvSpPr/>
          <p:nvPr/>
        </p:nvSpPr>
        <p:spPr>
          <a:xfrm>
            <a:off x="2211900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4" name="Google Shape;2564;p112"/>
          <p:cNvSpPr/>
          <p:nvPr/>
        </p:nvSpPr>
        <p:spPr>
          <a:xfrm>
            <a:off x="4984259" y="4407400"/>
            <a:ext cx="198000" cy="183000"/>
          </a:xfrm>
          <a:prstGeom prst="rect">
            <a:avLst/>
          </a:prstGeom>
          <a:solidFill>
            <a:srgbClr val="DF382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5" name="Google Shape;2565;p112"/>
          <p:cNvSpPr/>
          <p:nvPr/>
        </p:nvSpPr>
        <p:spPr>
          <a:xfrm>
            <a:off x="8152600" y="4406700"/>
            <a:ext cx="3969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Ruby</a:t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6" name="Google Shape;2566;p112"/>
          <p:cNvSpPr/>
          <p:nvPr/>
        </p:nvSpPr>
        <p:spPr>
          <a:xfrm>
            <a:off x="1220738" y="4407750"/>
            <a:ext cx="198000" cy="183000"/>
          </a:xfrm>
          <a:prstGeom prst="rect">
            <a:avLst/>
          </a:prstGeom>
          <a:solidFill>
            <a:srgbClr val="14A44D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7" name="Google Shape;2567;p112"/>
          <p:cNvSpPr/>
          <p:nvPr/>
        </p:nvSpPr>
        <p:spPr>
          <a:xfrm>
            <a:off x="6975125" y="4187575"/>
            <a:ext cx="9270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858585"/>
                </a:solidFill>
                <a:latin typeface="PT Sans"/>
                <a:ea typeface="PT Sans"/>
                <a:cs typeface="PT Sans"/>
                <a:sym typeface="PT Sans"/>
              </a:rPr>
              <a:t>Day 16 of dapto</a:t>
            </a:r>
            <a:endParaRPr b="1" sz="1000">
              <a:solidFill>
                <a:srgbClr val="85858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568" name="Google Shape;2568;p112"/>
          <p:cNvCxnSpPr>
            <a:stCxn id="2565" idx="0"/>
            <a:endCxn id="2567" idx="3"/>
          </p:cNvCxnSpPr>
          <p:nvPr/>
        </p:nvCxnSpPr>
        <p:spPr>
          <a:xfrm flipH="1" rot="5400000">
            <a:off x="8051350" y="4107000"/>
            <a:ext cx="150600" cy="448800"/>
          </a:xfrm>
          <a:prstGeom prst="bentConnector2">
            <a:avLst/>
          </a:prstGeom>
          <a:noFill/>
          <a:ln cap="flat" cmpd="sng" w="9525">
            <a:solidFill>
              <a:srgbClr val="85858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569" name="Google Shape;2569;p112"/>
          <p:cNvSpPr/>
          <p:nvPr/>
        </p:nvSpPr>
        <p:spPr>
          <a:xfrm>
            <a:off x="8153750" y="4621650"/>
            <a:ext cx="793200" cy="366000"/>
          </a:xfrm>
          <a:prstGeom prst="rect">
            <a:avLst/>
          </a:prstGeom>
          <a:gradFill>
            <a:gsLst>
              <a:gs pos="0">
                <a:srgbClr val="DF382C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