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1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Lst>
  <p:sldSz cx="9144000" cy="5143500" type="screen16x9"/>
  <p:notesSz cx="6858000" cy="9144000"/>
  <p:embeddedFontLst>
    <p:embeddedFont>
      <p:font typeface="Lato" panose="020F0502020204030203" pitchFamily="34" charset="0"/>
      <p:regular r:id="rId137"/>
      <p:bold r:id="rId138"/>
      <p:italic r:id="rId139"/>
      <p:boldItalic r:id="rId140"/>
    </p:embeddedFont>
    <p:embeddedFont>
      <p:font typeface="Open Sans" panose="020B0606030504020204" pitchFamily="34" charset="0"/>
      <p:regular r:id="rId141"/>
      <p:bold r:id="rId142"/>
      <p:italic r:id="rId143"/>
      <p:boldItalic r:id="rId144"/>
    </p:embeddedFont>
    <p:embeddedFont>
      <p:font typeface="Open Sans Light" panose="020B0306030504020204" pitchFamily="34" charset="0"/>
      <p:regular r:id="rId145"/>
      <p:bold r:id="rId146"/>
      <p:italic r:id="rId147"/>
      <p:boldItalic r:id="rId148"/>
    </p:embeddedFont>
    <p:embeddedFont>
      <p:font typeface="Open Sans Medium" panose="020B0604020202020204" charset="0"/>
      <p:regular r:id="rId149"/>
      <p:bold r:id="rId150"/>
      <p:italic r:id="rId151"/>
      <p:boldItalic r:id="rId152"/>
    </p:embeddedFont>
    <p:embeddedFont>
      <p:font typeface="PT Sans" panose="020B0503020203020204" pitchFamily="34" charset="0"/>
      <p:regular r:id="rId153"/>
      <p:bold r:id="rId154"/>
      <p:italic r:id="rId155"/>
      <p:boldItalic r:id="rId156"/>
    </p:embeddedFont>
    <p:embeddedFont>
      <p:font typeface="PT Sans Narrow" panose="020B0506020203020204" pitchFamily="34" charset="0"/>
      <p:regular r:id="rId157"/>
      <p:bold r:id="rId158"/>
    </p:embeddedFont>
    <p:embeddedFont>
      <p:font typeface="Raleway" pitchFamily="2" charset="0"/>
      <p:regular r:id="rId159"/>
      <p:bold r:id="rId160"/>
      <p:italic r:id="rId161"/>
      <p:boldItalic r:id="rId1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B810D35-6B29-4F0E-A54C-3F1D867285BD}">
  <a:tblStyle styleId="{8B810D35-6B29-4F0E-A54C-3F1D867285B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3" d="100"/>
          <a:sy n="133" d="100"/>
        </p:scale>
        <p:origin x="186"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2.fntdata"/><Relationship Id="rId159" Type="http://schemas.openxmlformats.org/officeDocument/2006/relationships/font" Target="fonts/font23.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font" Target="fonts/font13.fntdata"/><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font" Target="fonts/font24.fnt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font" Target="fonts/font3.fntdata"/><Relationship Id="rId85" Type="http://schemas.openxmlformats.org/officeDocument/2006/relationships/slide" Target="slides/slide84.xml"/><Relationship Id="rId150" Type="http://schemas.openxmlformats.org/officeDocument/2006/relationships/font" Target="fonts/font14.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font" Target="fonts/font4.fntdata"/><Relationship Id="rId145" Type="http://schemas.openxmlformats.org/officeDocument/2006/relationships/font" Target="fonts/font9.fntdata"/><Relationship Id="rId161" Type="http://schemas.openxmlformats.org/officeDocument/2006/relationships/font" Target="fonts/font25.fntdata"/><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font" Target="fonts/font15.fntdata"/><Relationship Id="rId156" Type="http://schemas.openxmlformats.org/officeDocument/2006/relationships/font" Target="fonts/font20.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font" Target="fonts/font5.fntdata"/><Relationship Id="rId146"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font" Target="fonts/font2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157" Type="http://schemas.openxmlformats.org/officeDocument/2006/relationships/font" Target="fonts/font21.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16.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6.fntdata"/><Relationship Id="rId163"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1.fntdata"/><Relationship Id="rId158" Type="http://schemas.openxmlformats.org/officeDocument/2006/relationships/font" Target="fonts/font22.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font" Target="fonts/font17.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font" Target="fonts/font7.fntdata"/><Relationship Id="rId148" Type="http://schemas.openxmlformats.org/officeDocument/2006/relationships/font" Target="fonts/font12.fntdata"/><Relationship Id="rId16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font" Target="fonts/font18.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font" Target="fonts/font8.fntdata"/><Relationship Id="rId90" Type="http://schemas.openxmlformats.org/officeDocument/2006/relationships/slide" Target="slides/slide89.xml"/><Relationship Id="rId165"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272017477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272017477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45341ef57d_0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345341ef57d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g364b1e93727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7" name="Google Shape;1127;g364b1e93727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g364b1e93727_0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4" name="Google Shape;1134;g364b1e93727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g364b1e93727_1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1" name="Google Shape;1141;g364b1e93727_1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364b1e93727_1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1" name="Google Shape;1151;g364b1e93727_1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378cfdbaee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378cfdbaee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g364b1e93727_1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4" name="Google Shape;1174;g364b1e93727_1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g378cfdbaee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2" name="Google Shape;1182;g378cfdbaee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g364b1e93727_0_1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4" name="Google Shape;1194;g364b1e93727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g364b1e93727_0_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1" name="Google Shape;1201;g364b1e93727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g364b1e93727_0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9" name="Google Shape;1209;g364b1e93727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45341ef57d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345341ef57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g364b1e93727_1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7" name="Google Shape;1217;g364b1e93727_1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Google Shape;1221;g378cfdbaeea_0_4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2" name="Google Shape;1222;g378cfdbaeea_0_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g378cfdbaeea_0_4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9" name="Google Shape;1229;g378cfdbaeea_0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g379256bf7d1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5" name="Google Shape;1235;g379256bf7d1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379256bf7d1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2" name="Google Shape;1242;g379256bf7d1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Google Shape;1249;g379256bf7d1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0" name="Google Shape;1250;g379256bf7d1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5"/>
        <p:cNvGrpSpPr/>
        <p:nvPr/>
      </p:nvGrpSpPr>
      <p:grpSpPr>
        <a:xfrm>
          <a:off x="0" y="0"/>
          <a:ext cx="0" cy="0"/>
          <a:chOff x="0" y="0"/>
          <a:chExt cx="0" cy="0"/>
        </a:xfrm>
      </p:grpSpPr>
      <p:sp>
        <p:nvSpPr>
          <p:cNvPr id="1256" name="Google Shape;1256;g379256bf7d1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7" name="Google Shape;1257;g379256bf7d1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379256bf7d1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5" name="Google Shape;1265;g379256bf7d1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379256bf7d1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379256bf7d1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g379256bf7d1_0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7" name="Google Shape;1277;g379256bf7d1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345341ef57d_0_1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345341ef57d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379256bf7d1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379256bf7d1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Google Shape;1296;g378cfdbaeea_0_4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7" name="Google Shape;1297;g378cfdbaeea_0_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3"/>
        <p:cNvGrpSpPr/>
        <p:nvPr/>
      </p:nvGrpSpPr>
      <p:grpSpPr>
        <a:xfrm>
          <a:off x="0" y="0"/>
          <a:ext cx="0" cy="0"/>
          <a:chOff x="0" y="0"/>
          <a:chExt cx="0" cy="0"/>
        </a:xfrm>
      </p:grpSpPr>
      <p:sp>
        <p:nvSpPr>
          <p:cNvPr id="1314" name="Google Shape;1314;g379256bf7d1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5" name="Google Shape;1315;g379256bf7d1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Google Shape;1320;g3453e6b956d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1" name="Google Shape;1321;g3453e6b956d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4"/>
        <p:cNvGrpSpPr/>
        <p:nvPr/>
      </p:nvGrpSpPr>
      <p:grpSpPr>
        <a:xfrm>
          <a:off x="0" y="0"/>
          <a:ext cx="0" cy="0"/>
          <a:chOff x="0" y="0"/>
          <a:chExt cx="0" cy="0"/>
        </a:xfrm>
      </p:grpSpPr>
      <p:sp>
        <p:nvSpPr>
          <p:cNvPr id="1325" name="Google Shape;1325;g3453e6b956d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6" name="Google Shape;1326;g3453e6b956d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
        <p:cNvGrpSpPr/>
        <p:nvPr/>
      </p:nvGrpSpPr>
      <p:grpSpPr>
        <a:xfrm>
          <a:off x="0" y="0"/>
          <a:ext cx="0" cy="0"/>
          <a:chOff x="0" y="0"/>
          <a:chExt cx="0" cy="0"/>
        </a:xfrm>
      </p:grpSpPr>
      <p:sp>
        <p:nvSpPr>
          <p:cNvPr id="1330" name="Google Shape;1330;g378cfdbaeea_0_4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1" name="Google Shape;1331;g378cfdbaeea_0_4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g3453e6b956d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8" name="Google Shape;1338;g3453e6b956d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g3453e6b956d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3" name="Google Shape;1343;g3453e6b956d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g378cfdbaeea_0_4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8" name="Google Shape;1348;g378cfdbaeea_0_4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
        <p:cNvGrpSpPr/>
        <p:nvPr/>
      </p:nvGrpSpPr>
      <p:grpSpPr>
        <a:xfrm>
          <a:off x="0" y="0"/>
          <a:ext cx="0" cy="0"/>
          <a:chOff x="0" y="0"/>
          <a:chExt cx="0" cy="0"/>
        </a:xfrm>
      </p:grpSpPr>
      <p:sp>
        <p:nvSpPr>
          <p:cNvPr id="1359" name="Google Shape;1359;g3453e6b956d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0" name="Google Shape;1360;g3453e6b956d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45341ef57d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45341ef57d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g3453e6b956d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7" name="Google Shape;1367;g3453e6b956d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g379256bf7d1_0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7" name="Google Shape;1377;g379256bf7d1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2"/>
        <p:cNvGrpSpPr/>
        <p:nvPr/>
      </p:nvGrpSpPr>
      <p:grpSpPr>
        <a:xfrm>
          <a:off x="0" y="0"/>
          <a:ext cx="0" cy="0"/>
          <a:chOff x="0" y="0"/>
          <a:chExt cx="0" cy="0"/>
        </a:xfrm>
      </p:grpSpPr>
      <p:sp>
        <p:nvSpPr>
          <p:cNvPr id="1383" name="Google Shape;1383;g379256bf7d1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4" name="Google Shape;1384;g379256bf7d1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8"/>
        <p:cNvGrpSpPr/>
        <p:nvPr/>
      </p:nvGrpSpPr>
      <p:grpSpPr>
        <a:xfrm>
          <a:off x="0" y="0"/>
          <a:ext cx="0" cy="0"/>
          <a:chOff x="0" y="0"/>
          <a:chExt cx="0" cy="0"/>
        </a:xfrm>
      </p:grpSpPr>
      <p:sp>
        <p:nvSpPr>
          <p:cNvPr id="1389" name="Google Shape;1389;g379256bf7d1_0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0" name="Google Shape;1390;g379256bf7d1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Google Shape;1395;g379256bf7d1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6" name="Google Shape;1396;g379256bf7d1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fab4437b88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2fab4437b88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345341ef57d_0_4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345341ef57d_0_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45341ef57d_0_3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45341ef57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345341ef57d_0_4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345341ef57d_0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3075796cf05_1_1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3075796cf05_1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345341ef57d_0_4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345341ef57d_0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075796cf05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075796cf0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45341ef57d_0_4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345341ef57d_0_4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345341ef57d_0_5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345341ef57d_0_5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45341ef57d_0_5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345341ef57d_0_5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345341ef57d_0_6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345341ef57d_0_6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45341ef57d_0_6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45341ef57d_0_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345341ef57d_0_5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345341ef57d_0_5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345341ef57d_0_8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345341ef57d_0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345341ef57d_0_8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345341ef57d_0_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345341ef57d_0_9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345341ef57d_0_9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345341ef57d_0_9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345341ef57d_0_9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78cfdbaeea_0_1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78cfdbaeea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345341ef57d_0_9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345341ef57d_0_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345341ef57d_0_8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345341ef57d_0_8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345341ef57d_0_9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345341ef57d_0_9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345341ef57d_0_9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345341ef57d_0_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345341ef57d_0_6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345341ef57d_0_6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345341ef57d_0_9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345341ef57d_0_9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345341ef57d_0_10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345341ef57d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345341ef57d_0_10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345341ef57d_0_10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345341ef57d_0_10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345341ef57d_0_10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3075796cf05_1_2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3075796cf05_1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78cfdbaeea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78cfdbaeea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378cfdbaeea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378cfdbaeea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378cfdbaeea_0_3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378cfdbaeea_0_3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379256bf7d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379256bf7d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378cfdbaeea_0_1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378cfdbaeea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3075796cf05_1_3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3075796cf05_1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345341ef57d_0_12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345341ef57d_0_1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345341ef57d_0_12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345341ef57d_0_1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345341ef57d_0_1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345341ef57d_0_1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378cfdbaeea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378cfdbaeea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345341ef57d_0_11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 name="Google Shape;722;g345341ef57d_0_1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378cfdbaeea_0_1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378cfdbaeea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345341ef57d_0_12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 name="Google Shape;731;g345341ef57d_0_1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345341ef57d_0_12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 name="Google Shape;737;g345341ef57d_0_1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345341ef57d_0_12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345341ef57d_0_1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378cfdbaeea_0_1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378cfdbaeea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378cfdbaeea_0_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378cfdbaeea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378cfdbaeea_0_2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4" name="Google Shape;764;g378cfdbaeea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378cfdbaeea_0_2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378cfdbaeea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378cfdbaeea_0_2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378cfdbaeea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345341ef57d_0_12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345341ef57d_0_1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345341ef57d_0_12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345341ef57d_0_1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45341ef57d_0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45341ef57d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378cfdbaeea_0_2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378cfdbaeea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378cfdbaeea_0_2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7" name="Google Shape;817;g378cfdbaeea_0_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378cfdbaeea_0_2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378cfdbaeea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378cfdbaeea_0_3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 name="Google Shape;829;g378cfdbaeea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378cfdbaeea_0_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7" name="Google Shape;837;g378cfdbaeea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378cfdbaeea_0_3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378cfdbaeea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378cfdbaeea_0_3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378cfdbaeea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3075796cf05_1_3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9" name="Google Shape;859;g3075796cf05_1_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378cfdbaeea_0_3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5" name="Google Shape;865;g378cfdbaeea_0_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379256bf7d1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379256bf7d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45341ef57d_0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345341ef57d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379256bf7d1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379256bf7d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379256bf7d1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379256bf7d1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379256bf7d1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2" name="Google Shape;892;g379256bf7d1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3075796cf05_1_3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3075796cf05_1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364b1e93727_1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364b1e93727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g364b1e93727_1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3" name="Google Shape;913;g364b1e93727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3075796cf05_1_5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3075796cf05_1_5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364b1e93727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 name="Google Shape;929;g364b1e93727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364b1e93727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 name="Google Shape;939;g364b1e93727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g364b1e93727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6" name="Google Shape;946;g364b1e93727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45341ef57d_0_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45341ef57d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3453e6b956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1" name="Google Shape;951;g3453e6b956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3453e6b956d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3453e6b956d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364b1e93727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364b1e93727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g364b1e93727_0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4" name="Google Shape;974;g364b1e93727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g3453e6b956d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2" name="Google Shape;982;g3453e6b956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g3453e6b956d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9" name="Google Shape;989;g3453e6b956d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364b1e9372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 name="Google Shape;996;g364b1e9372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364b1e93727_1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364b1e93727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378cfdbaeea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378cfdbaeea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g364b1e93727_1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0" name="Google Shape;1020;g364b1e93727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45341ef57d_0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45341ef57d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g364b1e93727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5" name="Google Shape;1035;g364b1e93727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364b1e93727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364b1e93727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g364b1e93727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6" name="Google Shape;1066;g364b1e93727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g364b1e93727_1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2" name="Google Shape;1072;g364b1e93727_1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g364b1e93727_1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9" name="Google Shape;1079;g364b1e93727_1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364b1e93727_1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364b1e93727_1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g364b1e93727_1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6" name="Google Shape;1096;g364b1e93727_1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g364b1e93727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6" name="Google Shape;1106;g364b1e93727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g364b1e93727_0_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3" name="Google Shape;1113;g364b1e93727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g364b1e93727_0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0" name="Google Shape;1120;g364b1e93727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treamline2"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5" name="Google Shape;15;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6" name="Google Shape;16;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7"/>
        <p:cNvGrpSpPr/>
        <p:nvPr/>
      </p:nvGrpSpPr>
      <p:grpSpPr>
        <a:xfrm>
          <a:off x="0" y="0"/>
          <a:ext cx="0" cy="0"/>
          <a:chOff x="0" y="0"/>
          <a:chExt cx="0" cy="0"/>
        </a:xfrm>
      </p:grpSpPr>
      <p:sp>
        <p:nvSpPr>
          <p:cNvPr id="78" name="Google Shape;78;p11"/>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300"/>
              <a:buNone/>
              <a:defRPr/>
            </a:lvl1pPr>
          </a:lstStyle>
          <a:p>
            <a:endParaRPr/>
          </a:p>
        </p:txBody>
      </p:sp>
      <p:sp>
        <p:nvSpPr>
          <p:cNvPr id="79" name="Google Shape;79;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80"/>
        <p:cNvGrpSpPr/>
        <p:nvPr/>
      </p:nvGrpSpPr>
      <p:grpSpPr>
        <a:xfrm>
          <a:off x="0" y="0"/>
          <a:ext cx="0" cy="0"/>
          <a:chOff x="0" y="0"/>
          <a:chExt cx="0" cy="0"/>
        </a:xfrm>
      </p:grpSpPr>
      <p:grpSp>
        <p:nvGrpSpPr>
          <p:cNvPr id="81" name="Google Shape;81;p12"/>
          <p:cNvGrpSpPr/>
          <p:nvPr/>
        </p:nvGrpSpPr>
        <p:grpSpPr>
          <a:xfrm>
            <a:off x="830392" y="4169130"/>
            <a:ext cx="745763" cy="45826"/>
            <a:chOff x="4580561" y="2589004"/>
            <a:chExt cx="1064464" cy="25200"/>
          </a:xfrm>
        </p:grpSpPr>
        <p:sp>
          <p:nvSpPr>
            <p:cNvPr id="82" name="Google Shape;82;p12"/>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2"/>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12"/>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85" name="Google Shape;85;p12"/>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0"/>
              </a:spcBef>
              <a:spcAft>
                <a:spcPts val="0"/>
              </a:spcAft>
              <a:buClr>
                <a:schemeClr val="lt1"/>
              </a:buClr>
              <a:buSzPts val="1100"/>
              <a:buChar char="○"/>
              <a:defRPr>
                <a:solidFill>
                  <a:schemeClr val="lt1"/>
                </a:solidFill>
              </a:defRPr>
            </a:lvl2pPr>
            <a:lvl3pPr marL="1371600" lvl="2" indent="-298450">
              <a:spcBef>
                <a:spcPts val="0"/>
              </a:spcBef>
              <a:spcAft>
                <a:spcPts val="0"/>
              </a:spcAft>
              <a:buClr>
                <a:schemeClr val="lt1"/>
              </a:buClr>
              <a:buSzPts val="1100"/>
              <a:buChar char="■"/>
              <a:defRPr>
                <a:solidFill>
                  <a:schemeClr val="lt1"/>
                </a:solidFill>
              </a:defRPr>
            </a:lvl3pPr>
            <a:lvl4pPr marL="1828800" lvl="3" indent="-298450">
              <a:spcBef>
                <a:spcPts val="0"/>
              </a:spcBef>
              <a:spcAft>
                <a:spcPts val="0"/>
              </a:spcAft>
              <a:buClr>
                <a:schemeClr val="lt1"/>
              </a:buClr>
              <a:buSzPts val="1100"/>
              <a:buChar char="●"/>
              <a:defRPr>
                <a:solidFill>
                  <a:schemeClr val="lt1"/>
                </a:solidFill>
              </a:defRPr>
            </a:lvl4pPr>
            <a:lvl5pPr marL="2286000" lvl="4" indent="-298450">
              <a:spcBef>
                <a:spcPts val="0"/>
              </a:spcBef>
              <a:spcAft>
                <a:spcPts val="0"/>
              </a:spcAft>
              <a:buClr>
                <a:schemeClr val="lt1"/>
              </a:buClr>
              <a:buSzPts val="1100"/>
              <a:buChar char="○"/>
              <a:defRPr>
                <a:solidFill>
                  <a:schemeClr val="lt1"/>
                </a:solidFill>
              </a:defRPr>
            </a:lvl5pPr>
            <a:lvl6pPr marL="2743200" lvl="5" indent="-298450">
              <a:spcBef>
                <a:spcPts val="0"/>
              </a:spcBef>
              <a:spcAft>
                <a:spcPts val="0"/>
              </a:spcAft>
              <a:buClr>
                <a:schemeClr val="lt1"/>
              </a:buClr>
              <a:buSzPts val="1100"/>
              <a:buChar char="■"/>
              <a:defRPr>
                <a:solidFill>
                  <a:schemeClr val="lt1"/>
                </a:solidFill>
              </a:defRPr>
            </a:lvl6pPr>
            <a:lvl7pPr marL="3200400" lvl="6" indent="-298450">
              <a:spcBef>
                <a:spcPts val="0"/>
              </a:spcBef>
              <a:spcAft>
                <a:spcPts val="0"/>
              </a:spcAft>
              <a:buClr>
                <a:schemeClr val="lt1"/>
              </a:buClr>
              <a:buSzPts val="1100"/>
              <a:buChar char="●"/>
              <a:defRPr>
                <a:solidFill>
                  <a:schemeClr val="lt1"/>
                </a:solidFill>
              </a:defRPr>
            </a:lvl7pPr>
            <a:lvl8pPr marL="3657600" lvl="7" indent="-298450">
              <a:spcBef>
                <a:spcPts val="0"/>
              </a:spcBef>
              <a:spcAft>
                <a:spcPts val="0"/>
              </a:spcAft>
              <a:buClr>
                <a:schemeClr val="lt1"/>
              </a:buClr>
              <a:buSzPts val="1100"/>
              <a:buChar char="○"/>
              <a:defRPr>
                <a:solidFill>
                  <a:schemeClr val="lt1"/>
                </a:solidFill>
              </a:defRPr>
            </a:lvl8pPr>
            <a:lvl9pPr marL="4114800" lvl="8" indent="-298450">
              <a:spcBef>
                <a:spcPts val="0"/>
              </a:spcBef>
              <a:spcAft>
                <a:spcPts val="0"/>
              </a:spcAft>
              <a:buClr>
                <a:schemeClr val="lt1"/>
              </a:buClr>
              <a:buSzPts val="1100"/>
              <a:buChar char="■"/>
              <a:defRPr>
                <a:solidFill>
                  <a:schemeClr val="lt1"/>
                </a:solidFill>
              </a:defRPr>
            </a:lvl9pPr>
          </a:lstStyle>
          <a:p>
            <a:endParaRPr/>
          </a:p>
        </p:txBody>
      </p:sp>
      <p:sp>
        <p:nvSpPr>
          <p:cNvPr id="86" name="Google Shape;86;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7"/>
        <p:cNvGrpSpPr/>
        <p:nvPr/>
      </p:nvGrpSpPr>
      <p:grpSpPr>
        <a:xfrm>
          <a:off x="0" y="0"/>
          <a:ext cx="0" cy="0"/>
          <a:chOff x="0" y="0"/>
          <a:chExt cx="0" cy="0"/>
        </a:xfrm>
      </p:grpSpPr>
      <p:sp>
        <p:nvSpPr>
          <p:cNvPr id="88" name="Google Shape;88;p1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2" name="Google Shape;22;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29" name="Google Shape;29;p4"/>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0" name="Google Shape;30;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5"/>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37" name="Google Shape;37;p5"/>
          <p:cNvSpPr txBox="1">
            <a:spLocks noGrp="1"/>
          </p:cNvSpPr>
          <p:nvPr>
            <p:ph type="body" idx="1"/>
          </p:nvPr>
        </p:nvSpPr>
        <p:spPr>
          <a:xfrm>
            <a:off x="729325" y="13930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8" name="Google Shape;38;p5"/>
          <p:cNvSpPr txBox="1">
            <a:spLocks noGrp="1"/>
          </p:cNvSpPr>
          <p:nvPr>
            <p:ph type="body" idx="2"/>
          </p:nvPr>
        </p:nvSpPr>
        <p:spPr>
          <a:xfrm>
            <a:off x="4643604" y="13930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9" name="Google Shape;39;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6"/>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46" name="Google Shape;46;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7"/>
          <p:cNvSpPr txBox="1">
            <a:spLocks noGrp="1"/>
          </p:cNvSpPr>
          <p:nvPr>
            <p:ph type="title"/>
          </p:nvPr>
        </p:nvSpPr>
        <p:spPr>
          <a:xfrm>
            <a:off x="730000" y="632850"/>
            <a:ext cx="3300900" cy="13815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53" name="Google Shape;53;p7"/>
          <p:cNvSpPr txBox="1">
            <a:spLocks noGrp="1"/>
          </p:cNvSpPr>
          <p:nvPr>
            <p:ph type="body" idx="1"/>
          </p:nvPr>
        </p:nvSpPr>
        <p:spPr>
          <a:xfrm>
            <a:off x="721225" y="2095925"/>
            <a:ext cx="3300900" cy="1597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4" name="Google Shape;54;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0" name="Google Shape;60;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9"/>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67" name="Google Shape;67;p9"/>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68" name="Google Shape;68;p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9" name="Google Shape;69;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entimeter question">
  <p:cSld name="SECTION_TITLE_AND_DESCRIPTION_1">
    <p:spTree>
      <p:nvGrpSpPr>
        <p:cNvPr id="1" name="Shape 70"/>
        <p:cNvGrpSpPr/>
        <p:nvPr/>
      </p:nvGrpSpPr>
      <p:grpSpPr>
        <a:xfrm>
          <a:off x="0" y="0"/>
          <a:ext cx="0" cy="0"/>
          <a:chOff x="0" y="0"/>
          <a:chExt cx="0" cy="0"/>
        </a:xfrm>
      </p:grpSpPr>
      <p:sp>
        <p:nvSpPr>
          <p:cNvPr id="71" name="Google Shape;71;p10"/>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0"/>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600"/>
              <a:buNone/>
              <a:defRPr sz="2600">
                <a:solidFill>
                  <a:schemeClr val="lt1"/>
                </a:solidFill>
              </a:defRPr>
            </a:lvl1pPr>
            <a:lvl2pPr lvl="1">
              <a:spcBef>
                <a:spcPts val="0"/>
              </a:spcBef>
              <a:spcAft>
                <a:spcPts val="0"/>
              </a:spcAft>
              <a:buClr>
                <a:schemeClr val="lt1"/>
              </a:buClr>
              <a:buSzPts val="2600"/>
              <a:buNone/>
              <a:defRPr sz="2600">
                <a:solidFill>
                  <a:schemeClr val="lt1"/>
                </a:solidFill>
              </a:defRPr>
            </a:lvl2pPr>
            <a:lvl3pPr lvl="2">
              <a:spcBef>
                <a:spcPts val="0"/>
              </a:spcBef>
              <a:spcAft>
                <a:spcPts val="0"/>
              </a:spcAft>
              <a:buClr>
                <a:schemeClr val="lt1"/>
              </a:buClr>
              <a:buSzPts val="2600"/>
              <a:buNone/>
              <a:defRPr sz="2600">
                <a:solidFill>
                  <a:schemeClr val="lt1"/>
                </a:solidFill>
              </a:defRPr>
            </a:lvl3pPr>
            <a:lvl4pPr lvl="3">
              <a:spcBef>
                <a:spcPts val="0"/>
              </a:spcBef>
              <a:spcAft>
                <a:spcPts val="0"/>
              </a:spcAft>
              <a:buClr>
                <a:schemeClr val="lt1"/>
              </a:buClr>
              <a:buSzPts val="2600"/>
              <a:buNone/>
              <a:defRPr sz="2600">
                <a:solidFill>
                  <a:schemeClr val="lt1"/>
                </a:solidFill>
              </a:defRPr>
            </a:lvl4pPr>
            <a:lvl5pPr lvl="4">
              <a:spcBef>
                <a:spcPts val="0"/>
              </a:spcBef>
              <a:spcAft>
                <a:spcPts val="0"/>
              </a:spcAft>
              <a:buClr>
                <a:schemeClr val="lt1"/>
              </a:buClr>
              <a:buSzPts val="2600"/>
              <a:buNone/>
              <a:defRPr sz="2600">
                <a:solidFill>
                  <a:schemeClr val="lt1"/>
                </a:solidFill>
              </a:defRPr>
            </a:lvl5pPr>
            <a:lvl6pPr lvl="5">
              <a:spcBef>
                <a:spcPts val="0"/>
              </a:spcBef>
              <a:spcAft>
                <a:spcPts val="0"/>
              </a:spcAft>
              <a:buClr>
                <a:schemeClr val="lt1"/>
              </a:buClr>
              <a:buSzPts val="2600"/>
              <a:buNone/>
              <a:defRPr sz="2600">
                <a:solidFill>
                  <a:schemeClr val="lt1"/>
                </a:solidFill>
              </a:defRPr>
            </a:lvl6pPr>
            <a:lvl7pPr lvl="6">
              <a:spcBef>
                <a:spcPts val="0"/>
              </a:spcBef>
              <a:spcAft>
                <a:spcPts val="0"/>
              </a:spcAft>
              <a:buClr>
                <a:schemeClr val="lt1"/>
              </a:buClr>
              <a:buSzPts val="2600"/>
              <a:buNone/>
              <a:defRPr sz="2600">
                <a:solidFill>
                  <a:schemeClr val="lt1"/>
                </a:solidFill>
              </a:defRPr>
            </a:lvl7pPr>
            <a:lvl8pPr lvl="7">
              <a:spcBef>
                <a:spcPts val="0"/>
              </a:spcBef>
              <a:spcAft>
                <a:spcPts val="0"/>
              </a:spcAft>
              <a:buClr>
                <a:schemeClr val="lt1"/>
              </a:buClr>
              <a:buSzPts val="2600"/>
              <a:buNone/>
              <a:defRPr sz="2600">
                <a:solidFill>
                  <a:schemeClr val="lt1"/>
                </a:solidFill>
              </a:defRPr>
            </a:lvl8pPr>
            <a:lvl9pPr lvl="8">
              <a:spcBef>
                <a:spcPts val="0"/>
              </a:spcBef>
              <a:spcAft>
                <a:spcPts val="0"/>
              </a:spcAft>
              <a:buClr>
                <a:schemeClr val="lt1"/>
              </a:buClr>
              <a:buSzPts val="2600"/>
              <a:buNone/>
              <a:defRPr sz="2600">
                <a:solidFill>
                  <a:schemeClr val="lt1"/>
                </a:solidFill>
              </a:defRPr>
            </a:lvl9pPr>
          </a:lstStyle>
          <a:p>
            <a:endParaRPr/>
          </a:p>
        </p:txBody>
      </p:sp>
      <p:sp>
        <p:nvSpPr>
          <p:cNvPr id="73" name="Google Shape;73;p10"/>
          <p:cNvSpPr txBox="1">
            <a:spLocks noGrp="1"/>
          </p:cNvSpPr>
          <p:nvPr>
            <p:ph type="body" idx="1"/>
          </p:nvPr>
        </p:nvSpPr>
        <p:spPr>
          <a:xfrm>
            <a:off x="5174225" y="1352625"/>
            <a:ext cx="3374400" cy="302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74" name="Google Shape;74;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5" name="Google Shape;75;p10"/>
          <p:cNvPicPr preferRelativeResize="0"/>
          <p:nvPr/>
        </p:nvPicPr>
        <p:blipFill>
          <a:blip r:embed="rId2">
            <a:alphaModFix/>
          </a:blip>
          <a:stretch>
            <a:fillRect/>
          </a:stretch>
        </p:blipFill>
        <p:spPr>
          <a:xfrm>
            <a:off x="4787088" y="-1"/>
            <a:ext cx="4148674" cy="1594650"/>
          </a:xfrm>
          <a:prstGeom prst="rect">
            <a:avLst/>
          </a:prstGeom>
          <a:noFill/>
          <a:ln>
            <a:noFill/>
          </a:ln>
        </p:spPr>
      </p:pic>
      <p:sp>
        <p:nvSpPr>
          <p:cNvPr id="76" name="Google Shape;76;p10"/>
          <p:cNvSpPr txBox="1">
            <a:spLocks noGrp="1"/>
          </p:cNvSpPr>
          <p:nvPr>
            <p:ph type="subTitle" idx="2"/>
          </p:nvPr>
        </p:nvSpPr>
        <p:spPr>
          <a:xfrm>
            <a:off x="724950" y="3161525"/>
            <a:ext cx="3300900" cy="759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Open Sans"/>
              <a:buChar char="●"/>
              <a:defRPr sz="1300">
                <a:solidFill>
                  <a:schemeClr val="dk2"/>
                </a:solidFill>
                <a:latin typeface="Open Sans"/>
                <a:ea typeface="Open Sans"/>
                <a:cs typeface="Open Sans"/>
                <a:sym typeface="Open Sans"/>
              </a:defRPr>
            </a:lvl1pPr>
            <a:lvl2pPr marL="914400" lvl="1" indent="-29845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2pPr>
            <a:lvl3pPr marL="1371600" lvl="2" indent="-29845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3pPr>
            <a:lvl4pPr marL="1828800" lvl="3" indent="-29845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4pPr>
            <a:lvl5pPr marL="2286000" lvl="4" indent="-29845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5pPr>
            <a:lvl6pPr marL="2743200" lvl="5" indent="-29845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6pPr>
            <a:lvl7pPr marL="3200400" lvl="6" indent="-29845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7pPr>
            <a:lvl8pPr marL="3657600" lvl="7" indent="-29845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8pPr>
            <a:lvl9pPr marL="4114800" lvl="8" indent="-29845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hyperlink" Target="https://pubmed.ncbi.nlm.nih.gov/16418398/" TargetMode="External"/><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1.xml"/><Relationship Id="rId1" Type="http://schemas.openxmlformats.org/officeDocument/2006/relationships/slideLayout" Target="../slideLayouts/slideLayout10.xml"/><Relationship Id="rId5" Type="http://schemas.openxmlformats.org/officeDocument/2006/relationships/image" Target="../media/image47.png"/><Relationship Id="rId4" Type="http://schemas.openxmlformats.org/officeDocument/2006/relationships/image" Target="../media/image46.png"/></Relationships>
</file>

<file path=ppt/slides/_rels/slide1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2.xml"/><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6.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1.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3.xml"/><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4.xml"/><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5.xml"/><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1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6.xml"/><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7.xml"/><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8.xml"/><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9.png"/><Relationship Id="rId4" Type="http://schemas.openxmlformats.org/officeDocument/2006/relationships/image" Target="../media/image61.png"/></Relationships>
</file>

<file path=ppt/slides/_rels/slide1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9.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0.xml"/><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61.png"/><Relationship Id="rId4" Type="http://schemas.openxmlformats.org/officeDocument/2006/relationships/image" Target="../media/image65.png"/></Relationships>
</file>

<file path=ppt/slides/_rels/slide1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3" Type="http://schemas.openxmlformats.org/officeDocument/2006/relationships/hyperlink" Target="https://pubmed.ncbi.nlm.nih.gov/33501959/" TargetMode="External"/><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hyperlink" Target="https://pubmed.ncbi.nlm.nih.gov/33501959/" TargetMode="External"/><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8" Type="http://schemas.openxmlformats.org/officeDocument/2006/relationships/hyperlink" Target="https://onlinelibrary.wiley.com/authored-by/Reece/Rebecca+M." TargetMode="External"/><Relationship Id="rId3" Type="http://schemas.openxmlformats.org/officeDocument/2006/relationships/hyperlink" Target="https://pubmed.ncbi.nlm.nih.gov/33501959/" TargetMode="External"/><Relationship Id="rId7" Type="http://schemas.openxmlformats.org/officeDocument/2006/relationships/hyperlink" Target="https://onlinelibrary.wiley.com/authored-by/Nixon/Christina+E." TargetMode="External"/><Relationship Id="rId2" Type="http://schemas.openxmlformats.org/officeDocument/2006/relationships/notesSlide" Target="../notesSlides/notesSlide134.xml"/><Relationship Id="rId1" Type="http://schemas.openxmlformats.org/officeDocument/2006/relationships/slideLayout" Target="../slideLayouts/slideLayout3.xml"/><Relationship Id="rId6" Type="http://schemas.openxmlformats.org/officeDocument/2006/relationships/hyperlink" Target="https://onlinelibrary.wiley.com/authored-by/Park/Sangshin" TargetMode="External"/><Relationship Id="rId5" Type="http://schemas.openxmlformats.org/officeDocument/2006/relationships/hyperlink" Target="https://onlinelibrary.wiley.com/authored-by/Nixon/Christian+P." TargetMode="External"/><Relationship Id="rId4" Type="http://schemas.openxmlformats.org/officeDocument/2006/relationships/image" Target="../media/image67.png"/><Relationship Id="rId9" Type="http://schemas.openxmlformats.org/officeDocument/2006/relationships/hyperlink" Target="https://onlinelibrary.wiley.com/authored-by/Sweeney/Joseph+D."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1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10.xml"/><Relationship Id="rId5" Type="http://schemas.openxmlformats.org/officeDocument/2006/relationships/image" Target="../media/image15.png"/><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3" Type="http://schemas.openxmlformats.org/officeDocument/2006/relationships/hyperlink" Target="https://www.cdc.gov/mmwr/preview/mmwrhtml/mm6125a2.htm"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https://pubmed.ncbi.nlm.nih.gov/21119845/"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2.xml"/><Relationship Id="rId1" Type="http://schemas.openxmlformats.org/officeDocument/2006/relationships/slideLayout" Target="../slideLayouts/slideLayout12.xml"/><Relationship Id="rId4" Type="http://schemas.openxmlformats.org/officeDocument/2006/relationships/image" Target="../media/image20.jpg"/></Relationships>
</file>

<file path=ppt/slides/_rels/slide6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0.xml"/><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7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1.xml"/><Relationship Id="rId1" Type="http://schemas.openxmlformats.org/officeDocument/2006/relationships/slideLayout" Target="../slideLayouts/slideLayout10.xml"/><Relationship Id="rId5" Type="http://schemas.openxmlformats.org/officeDocument/2006/relationships/hyperlink" Target="https://pubmed.ncbi.nlm.nih.gov/37916743/" TargetMode="External"/><Relationship Id="rId4" Type="http://schemas.openxmlformats.org/officeDocument/2006/relationships/image" Target="../media/image24.png"/></Relationships>
</file>

<file path=ppt/slides/_rels/slide7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2.xml"/><Relationship Id="rId1" Type="http://schemas.openxmlformats.org/officeDocument/2006/relationships/slideLayout" Target="../slideLayouts/slideLayout10.xml"/><Relationship Id="rId5" Type="http://schemas.openxmlformats.org/officeDocument/2006/relationships/image" Target="../media/image26.png"/><Relationship Id="rId4" Type="http://schemas.openxmlformats.org/officeDocument/2006/relationships/hyperlink" Target="https://pubmed.ncbi.nlm.nih.gov/31828973/" TargetMode="Externa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4.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7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5.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7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2.xml"/><Relationship Id="rId1" Type="http://schemas.openxmlformats.org/officeDocument/2006/relationships/slideLayout" Target="../slideLayouts/slideLayout3.xml"/><Relationship Id="rId5" Type="http://schemas.openxmlformats.org/officeDocument/2006/relationships/hyperlink" Target="https://pubmed.ncbi.nlm.nih.gov/40115967/" TargetMode="External"/><Relationship Id="rId4" Type="http://schemas.openxmlformats.org/officeDocument/2006/relationships/image" Target="../media/image35.png"/></Relationships>
</file>

<file path=ppt/slides/_rels/slide8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8.xml"/><Relationship Id="rId1" Type="http://schemas.openxmlformats.org/officeDocument/2006/relationships/slideLayout" Target="../slideLayouts/slideLayout10.xml"/><Relationship Id="rId5" Type="http://schemas.openxmlformats.org/officeDocument/2006/relationships/image" Target="../media/image42.png"/><Relationship Id="rId4" Type="http://schemas.openxmlformats.org/officeDocument/2006/relationships/image" Target="../media/image41.png"/></Relationships>
</file>

<file path=ppt/slides/_rels/slide8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hyperlink" Target="https://pubmed.ncbi.nlm.nih.gov/39599892/" TargetMode="External"/><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4"/>
          <p:cNvSpPr txBox="1"/>
          <p:nvPr/>
        </p:nvSpPr>
        <p:spPr>
          <a:xfrm>
            <a:off x="729450" y="1322450"/>
            <a:ext cx="7688100" cy="16647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 sz="3800" b="1">
                <a:solidFill>
                  <a:srgbClr val="1A1A1A"/>
                </a:solidFill>
                <a:latin typeface="Raleway"/>
                <a:ea typeface="Raleway"/>
                <a:cs typeface="Raleway"/>
                <a:sym typeface="Raleway"/>
              </a:rPr>
              <a:t>Travel History</a:t>
            </a:r>
            <a:endParaRPr sz="3800" b="1">
              <a:solidFill>
                <a:srgbClr val="1A1A1A"/>
              </a:solidFill>
              <a:latin typeface="Raleway"/>
              <a:ea typeface="Raleway"/>
              <a:cs typeface="Raleway"/>
              <a:sym typeface="Raleway"/>
            </a:endParaRPr>
          </a:p>
        </p:txBody>
      </p:sp>
      <p:sp>
        <p:nvSpPr>
          <p:cNvPr id="94" name="Google Shape;94;p14"/>
          <p:cNvSpPr txBox="1"/>
          <p:nvPr/>
        </p:nvSpPr>
        <p:spPr>
          <a:xfrm>
            <a:off x="729625" y="2987150"/>
            <a:ext cx="7688100" cy="13149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sz="1600" b="1">
                <a:solidFill>
                  <a:srgbClr val="1A1A1A"/>
                </a:solidFill>
                <a:latin typeface="Open Sans"/>
                <a:ea typeface="Open Sans"/>
                <a:cs typeface="Open Sans"/>
                <a:sym typeface="Open Sans"/>
              </a:rPr>
              <a:t>CLINID conference</a:t>
            </a:r>
            <a:endParaRPr sz="1600" b="1">
              <a:solidFill>
                <a:srgbClr val="1A1A1A"/>
              </a:solidFill>
              <a:latin typeface="Open Sans"/>
              <a:ea typeface="Open Sans"/>
              <a:cs typeface="Open Sans"/>
              <a:sym typeface="Open Sans"/>
            </a:endParaRPr>
          </a:p>
          <a:p>
            <a:pPr marL="0" lvl="0" indent="0" algn="l" rtl="0">
              <a:spcBef>
                <a:spcPts val="0"/>
              </a:spcBef>
              <a:spcAft>
                <a:spcPts val="0"/>
              </a:spcAft>
              <a:buNone/>
            </a:pPr>
            <a:r>
              <a:rPr lang="en" sz="1600">
                <a:solidFill>
                  <a:srgbClr val="1A1A1A"/>
                </a:solidFill>
                <a:latin typeface="Open Sans"/>
                <a:ea typeface="Open Sans"/>
                <a:cs typeface="Open Sans"/>
                <a:sym typeface="Open Sans"/>
              </a:rPr>
              <a:t>Hunter Ratliff</a:t>
            </a:r>
            <a:endParaRPr sz="1600">
              <a:solidFill>
                <a:srgbClr val="1A1A1A"/>
              </a:solidFill>
              <a:latin typeface="Open Sans"/>
              <a:ea typeface="Open Sans"/>
              <a:cs typeface="Open Sans"/>
              <a:sym typeface="Open Sans"/>
            </a:endParaRPr>
          </a:p>
          <a:p>
            <a:pPr marL="0" lvl="0" indent="0" algn="l" rtl="0">
              <a:spcBef>
                <a:spcPts val="0"/>
              </a:spcBef>
              <a:spcAft>
                <a:spcPts val="0"/>
              </a:spcAft>
              <a:buNone/>
            </a:pPr>
            <a:r>
              <a:rPr lang="en" sz="1600">
                <a:solidFill>
                  <a:srgbClr val="1A1A1A"/>
                </a:solidFill>
                <a:latin typeface="Open Sans"/>
                <a:ea typeface="Open Sans"/>
                <a:cs typeface="Open Sans"/>
                <a:sym typeface="Open Sans"/>
              </a:rPr>
              <a:t>08/28/2025</a:t>
            </a:r>
            <a:endParaRPr sz="1600">
              <a:solidFill>
                <a:srgbClr val="1A1A1A"/>
              </a:solidFill>
              <a:latin typeface="Open Sans"/>
              <a:ea typeface="Open Sans"/>
              <a:cs typeface="Open Sans"/>
              <a:sym typeface="Open Sans"/>
            </a:endParaRPr>
          </a:p>
          <a:p>
            <a:pPr marL="0" lvl="0" indent="0" algn="l" rtl="0">
              <a:spcBef>
                <a:spcPts val="0"/>
              </a:spcBef>
              <a:spcAft>
                <a:spcPts val="0"/>
              </a:spcAft>
              <a:buNone/>
            </a:pPr>
            <a:endParaRPr sz="1600" i="1">
              <a:solidFill>
                <a:srgbClr val="858585"/>
              </a:solidFill>
              <a:latin typeface="Open Sans"/>
              <a:ea typeface="Open Sans"/>
              <a:cs typeface="Open Sans"/>
              <a:sym typeface="Open Sans"/>
            </a:endParaRPr>
          </a:p>
          <a:p>
            <a:pPr marL="0" lvl="0" indent="0" algn="l" rtl="0">
              <a:spcBef>
                <a:spcPts val="0"/>
              </a:spcBef>
              <a:spcAft>
                <a:spcPts val="0"/>
              </a:spcAft>
              <a:buNone/>
            </a:pPr>
            <a:r>
              <a:rPr lang="en" sz="1600" i="1">
                <a:solidFill>
                  <a:srgbClr val="858585"/>
                </a:solidFill>
                <a:latin typeface="Open Sans"/>
                <a:ea typeface="Open Sans"/>
                <a:cs typeface="Open Sans"/>
                <a:sym typeface="Open Sans"/>
              </a:rPr>
              <a:t>Ages, dates, and other identifying information may have been changed</a:t>
            </a:r>
            <a:endParaRPr sz="1600" i="1">
              <a:solidFill>
                <a:srgbClr val="858585"/>
              </a:solidFill>
              <a:latin typeface="Open Sans"/>
              <a:ea typeface="Open Sans"/>
              <a:cs typeface="Open Sans"/>
              <a:sym typeface="Open Sans"/>
            </a:endParaRPr>
          </a:p>
          <a:p>
            <a:pPr marL="0" lvl="0" indent="0" algn="l" rtl="0">
              <a:spcBef>
                <a:spcPts val="0"/>
              </a:spcBef>
              <a:spcAft>
                <a:spcPts val="0"/>
              </a:spcAft>
              <a:buNone/>
            </a:pPr>
            <a:r>
              <a:rPr lang="en" sz="1600" i="1">
                <a:solidFill>
                  <a:srgbClr val="858585"/>
                </a:solidFill>
                <a:latin typeface="Open Sans"/>
                <a:ea typeface="Open Sans"/>
                <a:cs typeface="Open Sans"/>
                <a:sym typeface="Open Sans"/>
              </a:rPr>
              <a:t>I have no conflict of interest in relation to this presentation</a:t>
            </a:r>
            <a:endParaRPr sz="1600" i="1">
              <a:solidFill>
                <a:srgbClr val="858585"/>
              </a:solidFill>
              <a:latin typeface="Open Sans"/>
              <a:ea typeface="Open Sans"/>
              <a:cs typeface="Open Sans"/>
              <a:sym typeface="Open Sans"/>
            </a:endParaRPr>
          </a:p>
        </p:txBody>
      </p:sp>
      <p:pic>
        <p:nvPicPr>
          <p:cNvPr id="95" name="Google Shape;95;p14"/>
          <p:cNvPicPr preferRelativeResize="0"/>
          <p:nvPr/>
        </p:nvPicPr>
        <p:blipFill>
          <a:blip r:embed="rId3">
            <a:alphaModFix/>
          </a:blip>
          <a:stretch>
            <a:fillRect/>
          </a:stretch>
        </p:blipFill>
        <p:spPr>
          <a:xfrm>
            <a:off x="7185175" y="805937"/>
            <a:ext cx="1552425" cy="15524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3"/>
          <p:cNvSpPr/>
          <p:nvPr/>
        </p:nvSpPr>
        <p:spPr>
          <a:xfrm>
            <a:off x="5819550" y="2131375"/>
            <a:ext cx="2598600" cy="17271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404247"/>
                </a:solidFill>
                <a:latin typeface="Open Sans"/>
                <a:ea typeface="Open Sans"/>
                <a:cs typeface="Open Sans"/>
                <a:sym typeface="Open Sans"/>
              </a:rPr>
              <a:t>Review of symptoms</a:t>
            </a:r>
            <a:endParaRPr sz="1500">
              <a:solidFill>
                <a:srgbClr val="1A1A1A"/>
              </a:solidFill>
              <a:latin typeface="Open Sans"/>
              <a:ea typeface="Open Sans"/>
              <a:cs typeface="Open Sans"/>
              <a:sym typeface="Open Sans"/>
            </a:endParaRPr>
          </a:p>
          <a:p>
            <a:pPr marL="457200" lvl="0" indent="-323850" algn="l" rtl="0">
              <a:spcBef>
                <a:spcPts val="1000"/>
              </a:spcBef>
              <a:spcAft>
                <a:spcPts val="0"/>
              </a:spcAft>
              <a:buClr>
                <a:srgbClr val="1A1A1A"/>
              </a:buClr>
              <a:buSzPts val="1500"/>
              <a:buFont typeface="Open Sans"/>
              <a:buChar char="●"/>
            </a:pPr>
            <a:r>
              <a:rPr lang="en" sz="1500">
                <a:solidFill>
                  <a:srgbClr val="1A1A1A"/>
                </a:solidFill>
                <a:latin typeface="Open Sans"/>
                <a:ea typeface="Open Sans"/>
                <a:cs typeface="Open Sans"/>
                <a:sym typeface="Open Sans"/>
              </a:rPr>
              <a:t>Gait instability</a:t>
            </a:r>
            <a:endParaRPr sz="1500">
              <a:solidFill>
                <a:srgbClr val="1A1A1A"/>
              </a:solidFill>
              <a:latin typeface="Open Sans"/>
              <a:ea typeface="Open Sans"/>
              <a:cs typeface="Open Sans"/>
              <a:sym typeface="Open Sans"/>
            </a:endParaRPr>
          </a:p>
          <a:p>
            <a:pPr marL="457200" lvl="0" indent="-323850" algn="l" rtl="0">
              <a:spcBef>
                <a:spcPts val="0"/>
              </a:spcBef>
              <a:spcAft>
                <a:spcPts val="0"/>
              </a:spcAft>
              <a:buClr>
                <a:srgbClr val="1A1A1A"/>
              </a:buClr>
              <a:buSzPts val="1500"/>
              <a:buFont typeface="Open Sans"/>
              <a:buChar char="●"/>
            </a:pPr>
            <a:r>
              <a:rPr lang="en" sz="1500">
                <a:solidFill>
                  <a:srgbClr val="1A1A1A"/>
                </a:solidFill>
                <a:latin typeface="Open Sans"/>
                <a:ea typeface="Open Sans"/>
                <a:cs typeface="Open Sans"/>
                <a:sym typeface="Open Sans"/>
              </a:rPr>
              <a:t>Dizziness</a:t>
            </a:r>
            <a:endParaRPr sz="1500">
              <a:solidFill>
                <a:srgbClr val="1A1A1A"/>
              </a:solidFill>
              <a:latin typeface="Open Sans"/>
              <a:ea typeface="Open Sans"/>
              <a:cs typeface="Open Sans"/>
              <a:sym typeface="Open Sans"/>
            </a:endParaRPr>
          </a:p>
          <a:p>
            <a:pPr marL="457200" lvl="0" indent="-323850" algn="l" rtl="0">
              <a:spcBef>
                <a:spcPts val="0"/>
              </a:spcBef>
              <a:spcAft>
                <a:spcPts val="0"/>
              </a:spcAft>
              <a:buClr>
                <a:srgbClr val="1A1A1A"/>
              </a:buClr>
              <a:buSzPts val="1500"/>
              <a:buFont typeface="Open Sans"/>
              <a:buChar char="●"/>
            </a:pPr>
            <a:r>
              <a:rPr lang="en" sz="1500">
                <a:solidFill>
                  <a:srgbClr val="1A1A1A"/>
                </a:solidFill>
                <a:latin typeface="Open Sans"/>
                <a:ea typeface="Open Sans"/>
                <a:cs typeface="Open Sans"/>
                <a:sym typeface="Open Sans"/>
              </a:rPr>
              <a:t>Headache (occipital)</a:t>
            </a:r>
            <a:endParaRPr sz="1500">
              <a:solidFill>
                <a:srgbClr val="1A1A1A"/>
              </a:solidFill>
              <a:latin typeface="Open Sans"/>
              <a:ea typeface="Open Sans"/>
              <a:cs typeface="Open Sans"/>
              <a:sym typeface="Open Sans"/>
            </a:endParaRPr>
          </a:p>
          <a:p>
            <a:pPr marL="457200" lvl="0" indent="-323850" algn="l" rtl="0">
              <a:spcBef>
                <a:spcPts val="0"/>
              </a:spcBef>
              <a:spcAft>
                <a:spcPts val="0"/>
              </a:spcAft>
              <a:buClr>
                <a:srgbClr val="1A1A1A"/>
              </a:buClr>
              <a:buSzPts val="1500"/>
              <a:buFont typeface="Open Sans"/>
              <a:buChar char="●"/>
            </a:pPr>
            <a:r>
              <a:rPr lang="en" sz="1500">
                <a:solidFill>
                  <a:srgbClr val="1A1A1A"/>
                </a:solidFill>
                <a:latin typeface="Open Sans"/>
                <a:ea typeface="Open Sans"/>
                <a:cs typeface="Open Sans"/>
                <a:sym typeface="Open Sans"/>
              </a:rPr>
              <a:t>General malaise</a:t>
            </a:r>
            <a:endParaRPr sz="1500">
              <a:solidFill>
                <a:srgbClr val="1A1A1A"/>
              </a:solidFill>
              <a:latin typeface="Open Sans"/>
              <a:ea typeface="Open Sans"/>
              <a:cs typeface="Open Sans"/>
              <a:sym typeface="Open Sans"/>
            </a:endParaRPr>
          </a:p>
          <a:p>
            <a:pPr marL="457200" lvl="0" indent="-323850" algn="l" rtl="0">
              <a:spcBef>
                <a:spcPts val="0"/>
              </a:spcBef>
              <a:spcAft>
                <a:spcPts val="0"/>
              </a:spcAft>
              <a:buClr>
                <a:srgbClr val="1A1A1A"/>
              </a:buClr>
              <a:buSzPts val="1500"/>
              <a:buFont typeface="Open Sans"/>
              <a:buChar char="●"/>
            </a:pPr>
            <a:r>
              <a:rPr lang="en" sz="1500">
                <a:solidFill>
                  <a:srgbClr val="1A1A1A"/>
                </a:solidFill>
                <a:latin typeface="Open Sans"/>
                <a:ea typeface="Open Sans"/>
                <a:cs typeface="Open Sans"/>
                <a:sym typeface="Open Sans"/>
              </a:rPr>
              <a:t>?</a:t>
            </a:r>
            <a:r>
              <a:rPr lang="en" sz="1500" b="1">
                <a:solidFill>
                  <a:srgbClr val="896110"/>
                </a:solidFill>
                <a:latin typeface="Open Sans"/>
                <a:ea typeface="Open Sans"/>
                <a:cs typeface="Open Sans"/>
                <a:sym typeface="Open Sans"/>
              </a:rPr>
              <a:t>Diaphoresis</a:t>
            </a:r>
            <a:endParaRPr sz="1500" b="1">
              <a:solidFill>
                <a:srgbClr val="896110"/>
              </a:solidFill>
              <a:latin typeface="Open Sans"/>
              <a:ea typeface="Open Sans"/>
              <a:cs typeface="Open Sans"/>
              <a:sym typeface="Open Sans"/>
            </a:endParaRPr>
          </a:p>
          <a:p>
            <a:pPr marL="0" lvl="0" indent="0" algn="l" rtl="0">
              <a:spcBef>
                <a:spcPts val="0"/>
              </a:spcBef>
              <a:spcAft>
                <a:spcPts val="0"/>
              </a:spcAft>
              <a:buNone/>
            </a:pPr>
            <a:endParaRPr sz="1500">
              <a:solidFill>
                <a:srgbClr val="1A1A1A"/>
              </a:solidFill>
              <a:latin typeface="Open Sans"/>
              <a:ea typeface="Open Sans"/>
              <a:cs typeface="Open Sans"/>
              <a:sym typeface="Open Sans"/>
            </a:endParaRPr>
          </a:p>
        </p:txBody>
      </p:sp>
      <p:sp>
        <p:nvSpPr>
          <p:cNvPr id="150" name="Google Shape;150;p23"/>
          <p:cNvSpPr/>
          <p:nvPr/>
        </p:nvSpPr>
        <p:spPr>
          <a:xfrm>
            <a:off x="5720600" y="2061371"/>
            <a:ext cx="2823900" cy="18405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51" name="Google Shape;151;p2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HPI</a:t>
            </a:r>
            <a:endParaRPr/>
          </a:p>
        </p:txBody>
      </p:sp>
      <p:sp>
        <p:nvSpPr>
          <p:cNvPr id="152" name="Google Shape;152;p23"/>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1400"/>
              <a:t>A </a:t>
            </a:r>
            <a:r>
              <a:rPr lang="en" sz="1400" b="1">
                <a:solidFill>
                  <a:srgbClr val="2D6987"/>
                </a:solidFill>
              </a:rPr>
              <a:t>74 y/o M</a:t>
            </a:r>
            <a:r>
              <a:rPr lang="en" sz="1400"/>
              <a:t> with PMH including DM (A1c 6.5), CAD, macular degeneration p/w </a:t>
            </a:r>
            <a:r>
              <a:rPr lang="en" sz="1400" b="1"/>
              <a:t>gait instability x 2 days</a:t>
            </a:r>
            <a:endParaRPr sz="1200"/>
          </a:p>
        </p:txBody>
      </p:sp>
      <p:sp>
        <p:nvSpPr>
          <p:cNvPr id="153" name="Google Shape;153;p23"/>
          <p:cNvSpPr/>
          <p:nvPr/>
        </p:nvSpPr>
        <p:spPr>
          <a:xfrm>
            <a:off x="1689650" y="2131375"/>
            <a:ext cx="2598600" cy="19827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404247"/>
                </a:solidFill>
                <a:latin typeface="Open Sans"/>
                <a:ea typeface="Open Sans"/>
                <a:cs typeface="Open Sans"/>
                <a:sym typeface="Open Sans"/>
              </a:rPr>
              <a:t>Medications</a:t>
            </a:r>
            <a:endParaRPr sz="1500">
              <a:solidFill>
                <a:srgbClr val="1A1A1A"/>
              </a:solidFill>
              <a:latin typeface="Open Sans"/>
              <a:ea typeface="Open Sans"/>
              <a:cs typeface="Open Sans"/>
              <a:sym typeface="Open Sans"/>
            </a:endParaRPr>
          </a:p>
          <a:p>
            <a:pPr marL="457200" lvl="0" indent="-323850" algn="l" rtl="0">
              <a:spcBef>
                <a:spcPts val="1000"/>
              </a:spcBef>
              <a:spcAft>
                <a:spcPts val="0"/>
              </a:spcAft>
              <a:buClr>
                <a:srgbClr val="1A1A1A"/>
              </a:buClr>
              <a:buSzPts val="1500"/>
              <a:buFont typeface="Open Sans"/>
              <a:buChar char="●"/>
            </a:pPr>
            <a:r>
              <a:rPr lang="en" sz="1500">
                <a:solidFill>
                  <a:srgbClr val="1A1A1A"/>
                </a:solidFill>
                <a:latin typeface="Open Sans"/>
                <a:ea typeface="Open Sans"/>
                <a:cs typeface="Open Sans"/>
                <a:sym typeface="Open Sans"/>
              </a:rPr>
              <a:t>Metformin</a:t>
            </a:r>
            <a:endParaRPr sz="1500">
              <a:solidFill>
                <a:srgbClr val="1A1A1A"/>
              </a:solidFill>
              <a:latin typeface="Open Sans"/>
              <a:ea typeface="Open Sans"/>
              <a:cs typeface="Open Sans"/>
              <a:sym typeface="Open Sans"/>
            </a:endParaRPr>
          </a:p>
          <a:p>
            <a:pPr marL="457200" lvl="0" indent="-323850" algn="l" rtl="0">
              <a:spcBef>
                <a:spcPts val="0"/>
              </a:spcBef>
              <a:spcAft>
                <a:spcPts val="0"/>
              </a:spcAft>
              <a:buClr>
                <a:srgbClr val="1A1A1A"/>
              </a:buClr>
              <a:buSzPts val="1500"/>
              <a:buFont typeface="Open Sans"/>
              <a:buChar char="●"/>
            </a:pPr>
            <a:r>
              <a:rPr lang="en" sz="1500">
                <a:solidFill>
                  <a:srgbClr val="1A1A1A"/>
                </a:solidFill>
                <a:latin typeface="Open Sans"/>
                <a:ea typeface="Open Sans"/>
                <a:cs typeface="Open Sans"/>
                <a:sym typeface="Open Sans"/>
              </a:rPr>
              <a:t>Monjaro</a:t>
            </a:r>
            <a:endParaRPr sz="1500">
              <a:solidFill>
                <a:srgbClr val="1A1A1A"/>
              </a:solidFill>
              <a:latin typeface="Open Sans"/>
              <a:ea typeface="Open Sans"/>
              <a:cs typeface="Open Sans"/>
              <a:sym typeface="Open Sans"/>
            </a:endParaRPr>
          </a:p>
          <a:p>
            <a:pPr marL="457200" lvl="0" indent="-323850" algn="l" rtl="0">
              <a:spcBef>
                <a:spcPts val="0"/>
              </a:spcBef>
              <a:spcAft>
                <a:spcPts val="0"/>
              </a:spcAft>
              <a:buClr>
                <a:srgbClr val="1A1A1A"/>
              </a:buClr>
              <a:buSzPts val="1500"/>
              <a:buFont typeface="Open Sans"/>
              <a:buChar char="●"/>
            </a:pPr>
            <a:r>
              <a:rPr lang="en" sz="1500">
                <a:solidFill>
                  <a:srgbClr val="1A1A1A"/>
                </a:solidFill>
                <a:latin typeface="Open Sans"/>
                <a:ea typeface="Open Sans"/>
                <a:cs typeface="Open Sans"/>
                <a:sym typeface="Open Sans"/>
              </a:rPr>
              <a:t>Imdur (ISMB)</a:t>
            </a:r>
            <a:endParaRPr sz="1500">
              <a:solidFill>
                <a:srgbClr val="1A1A1A"/>
              </a:solidFill>
              <a:latin typeface="Open Sans"/>
              <a:ea typeface="Open Sans"/>
              <a:cs typeface="Open Sans"/>
              <a:sym typeface="Open Sans"/>
            </a:endParaRPr>
          </a:p>
          <a:p>
            <a:pPr marL="457200" lvl="0" indent="-323850" algn="l" rtl="0">
              <a:spcBef>
                <a:spcPts val="0"/>
              </a:spcBef>
              <a:spcAft>
                <a:spcPts val="0"/>
              </a:spcAft>
              <a:buClr>
                <a:srgbClr val="1A1A1A"/>
              </a:buClr>
              <a:buSzPts val="1500"/>
              <a:buFont typeface="Open Sans"/>
              <a:buChar char="●"/>
            </a:pPr>
            <a:r>
              <a:rPr lang="en" sz="1500">
                <a:solidFill>
                  <a:srgbClr val="1A1A1A"/>
                </a:solidFill>
                <a:latin typeface="Open Sans"/>
                <a:ea typeface="Open Sans"/>
                <a:cs typeface="Open Sans"/>
                <a:sym typeface="Open Sans"/>
              </a:rPr>
              <a:t>Aspirin + atorva</a:t>
            </a:r>
            <a:endParaRPr sz="1500">
              <a:solidFill>
                <a:srgbClr val="1A1A1A"/>
              </a:solidFill>
              <a:latin typeface="Open Sans"/>
              <a:ea typeface="Open Sans"/>
              <a:cs typeface="Open Sans"/>
              <a:sym typeface="Open Sans"/>
            </a:endParaRPr>
          </a:p>
          <a:p>
            <a:pPr marL="457200" lvl="0" indent="-323850" algn="l" rtl="0">
              <a:spcBef>
                <a:spcPts val="0"/>
              </a:spcBef>
              <a:spcAft>
                <a:spcPts val="0"/>
              </a:spcAft>
              <a:buClr>
                <a:srgbClr val="1A1A1A"/>
              </a:buClr>
              <a:buSzPts val="1500"/>
              <a:buFont typeface="Open Sans"/>
              <a:buChar char="●"/>
            </a:pPr>
            <a:r>
              <a:rPr lang="en" sz="1500">
                <a:solidFill>
                  <a:srgbClr val="1A1A1A"/>
                </a:solidFill>
                <a:latin typeface="Open Sans"/>
                <a:ea typeface="Open Sans"/>
                <a:cs typeface="Open Sans"/>
                <a:sym typeface="Open Sans"/>
              </a:rPr>
              <a:t>Amlodipine, lisinopril</a:t>
            </a:r>
            <a:endParaRPr sz="1500">
              <a:solidFill>
                <a:srgbClr val="1A1A1A"/>
              </a:solidFill>
              <a:latin typeface="Open Sans"/>
              <a:ea typeface="Open Sans"/>
              <a:cs typeface="Open Sans"/>
              <a:sym typeface="Open Sans"/>
            </a:endParaRPr>
          </a:p>
          <a:p>
            <a:pPr marL="457200" lvl="0" indent="-323850" algn="l" rtl="0">
              <a:spcBef>
                <a:spcPts val="0"/>
              </a:spcBef>
              <a:spcAft>
                <a:spcPts val="0"/>
              </a:spcAft>
              <a:buClr>
                <a:srgbClr val="1A1A1A"/>
              </a:buClr>
              <a:buSzPts val="1500"/>
              <a:buFont typeface="Open Sans"/>
              <a:buChar char="●"/>
            </a:pPr>
            <a:r>
              <a:rPr lang="en" sz="1500">
                <a:solidFill>
                  <a:srgbClr val="1A1A1A"/>
                </a:solidFill>
                <a:latin typeface="Open Sans"/>
                <a:ea typeface="Open Sans"/>
                <a:cs typeface="Open Sans"/>
                <a:sym typeface="Open Sans"/>
              </a:rPr>
              <a:t>Flomax</a:t>
            </a:r>
            <a:endParaRPr sz="1500">
              <a:solidFill>
                <a:srgbClr val="1A1A1A"/>
              </a:solidFill>
              <a:latin typeface="Open Sans"/>
              <a:ea typeface="Open Sans"/>
              <a:cs typeface="Open Sans"/>
              <a:sym typeface="Open Sans"/>
            </a:endParaRPr>
          </a:p>
          <a:p>
            <a:pPr marL="0" lvl="0" indent="0" algn="l" rtl="0">
              <a:spcBef>
                <a:spcPts val="0"/>
              </a:spcBef>
              <a:spcAft>
                <a:spcPts val="0"/>
              </a:spcAft>
              <a:buNone/>
            </a:pPr>
            <a:endParaRPr sz="1500">
              <a:solidFill>
                <a:srgbClr val="1A1A1A"/>
              </a:solidFill>
              <a:latin typeface="Open Sans"/>
              <a:ea typeface="Open Sans"/>
              <a:cs typeface="Open Sans"/>
              <a:sym typeface="Open Sans"/>
            </a:endParaRPr>
          </a:p>
        </p:txBody>
      </p:sp>
      <p:sp>
        <p:nvSpPr>
          <p:cNvPr id="154" name="Google Shape;154;p23"/>
          <p:cNvSpPr/>
          <p:nvPr/>
        </p:nvSpPr>
        <p:spPr>
          <a:xfrm>
            <a:off x="5833250" y="4050100"/>
            <a:ext cx="2598600" cy="4404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1000"/>
              </a:spcAft>
              <a:buNone/>
            </a:pPr>
            <a:r>
              <a:rPr lang="en" sz="1500" b="1">
                <a:solidFill>
                  <a:srgbClr val="404247"/>
                </a:solidFill>
                <a:latin typeface="Open Sans"/>
                <a:ea typeface="Open Sans"/>
                <a:cs typeface="Open Sans"/>
                <a:sym typeface="Open Sans"/>
              </a:rPr>
              <a:t>No drug allergies</a:t>
            </a:r>
            <a:endParaRPr sz="1500">
              <a:solidFill>
                <a:srgbClr val="1A1A1A"/>
              </a:solidFill>
              <a:latin typeface="Open Sans"/>
              <a:ea typeface="Open Sans"/>
              <a:cs typeface="Open Sans"/>
              <a:sym typeface="Open Sans"/>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sp>
        <p:nvSpPr>
          <p:cNvPr id="1129" name="Google Shape;1129;p113"/>
          <p:cNvSpPr txBox="1">
            <a:spLocks noGrp="1"/>
          </p:cNvSpPr>
          <p:nvPr>
            <p:ph type="body" idx="1"/>
          </p:nvPr>
        </p:nvSpPr>
        <p:spPr>
          <a:xfrm>
            <a:off x="729325" y="1393075"/>
            <a:ext cx="3774300" cy="2261100"/>
          </a:xfrm>
          <a:prstGeom prst="rect">
            <a:avLst/>
          </a:prstGeom>
        </p:spPr>
        <p:txBody>
          <a:bodyPr spcFirstLastPara="1" wrap="square" lIns="91425" tIns="91425" rIns="91425" bIns="91425" anchor="t" anchorCtr="0">
            <a:normAutofit/>
          </a:bodyPr>
          <a:lstStyle/>
          <a:p>
            <a:pPr marL="457200" lvl="0" indent="-323850" algn="l" rtl="0">
              <a:spcBef>
                <a:spcPts val="0"/>
              </a:spcBef>
              <a:spcAft>
                <a:spcPts val="0"/>
              </a:spcAft>
              <a:buClr>
                <a:srgbClr val="858585"/>
              </a:buClr>
              <a:buSzPts val="1500"/>
              <a:buChar char="●"/>
            </a:pPr>
            <a:r>
              <a:rPr lang="en" sz="1500">
                <a:solidFill>
                  <a:srgbClr val="858585"/>
                </a:solidFill>
              </a:rPr>
              <a:t>Age</a:t>
            </a:r>
            <a:endParaRPr sz="1500">
              <a:solidFill>
                <a:srgbClr val="858585"/>
              </a:solidFill>
            </a:endParaRPr>
          </a:p>
          <a:p>
            <a:pPr marL="457200" lvl="0" indent="-323850" algn="l" rtl="0">
              <a:spcBef>
                <a:spcPts val="0"/>
              </a:spcBef>
              <a:spcAft>
                <a:spcPts val="0"/>
              </a:spcAft>
              <a:buClr>
                <a:srgbClr val="858585"/>
              </a:buClr>
              <a:buSzPts val="1500"/>
              <a:buChar char="●"/>
            </a:pPr>
            <a:r>
              <a:rPr lang="en" sz="1500">
                <a:solidFill>
                  <a:srgbClr val="858585"/>
                </a:solidFill>
              </a:rPr>
              <a:t>Hematologic abnormalities / malignancy </a:t>
            </a:r>
            <a:endParaRPr sz="1500">
              <a:solidFill>
                <a:srgbClr val="858585"/>
              </a:solidFill>
            </a:endParaRPr>
          </a:p>
          <a:p>
            <a:pPr marL="457200" lvl="0" indent="-323850" algn="l" rtl="0">
              <a:spcBef>
                <a:spcPts val="0"/>
              </a:spcBef>
              <a:spcAft>
                <a:spcPts val="0"/>
              </a:spcAft>
              <a:buClr>
                <a:srgbClr val="858585"/>
              </a:buClr>
              <a:buSzPts val="1500"/>
              <a:buChar char="●"/>
            </a:pPr>
            <a:r>
              <a:rPr lang="en" sz="1500">
                <a:solidFill>
                  <a:srgbClr val="858585"/>
                </a:solidFill>
              </a:rPr>
              <a:t>Transplant</a:t>
            </a:r>
            <a:endParaRPr sz="1500">
              <a:solidFill>
                <a:srgbClr val="858585"/>
              </a:solidFill>
            </a:endParaRPr>
          </a:p>
          <a:p>
            <a:pPr marL="457200" lvl="0" indent="-323850" algn="l" rtl="0">
              <a:spcBef>
                <a:spcPts val="0"/>
              </a:spcBef>
              <a:spcAft>
                <a:spcPts val="0"/>
              </a:spcAft>
              <a:buSzPts val="1500"/>
              <a:buChar char="●"/>
            </a:pPr>
            <a:r>
              <a:rPr lang="en" sz="1500" b="1"/>
              <a:t>Defective CCR5</a:t>
            </a:r>
            <a:endParaRPr sz="1500" b="1"/>
          </a:p>
        </p:txBody>
      </p:sp>
      <p:sp>
        <p:nvSpPr>
          <p:cNvPr id="1130" name="Google Shape;1130;p113"/>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Risk factors for CNS disease</a:t>
            </a:r>
            <a:endParaRPr/>
          </a:p>
        </p:txBody>
      </p:sp>
      <p:sp>
        <p:nvSpPr>
          <p:cNvPr id="1131" name="Google Shape;1131;p113"/>
          <p:cNvSpPr/>
          <p:nvPr/>
        </p:nvSpPr>
        <p:spPr>
          <a:xfrm>
            <a:off x="4643600" y="1393075"/>
            <a:ext cx="3774300" cy="1424400"/>
          </a:xfrm>
          <a:prstGeom prst="rect">
            <a:avLst/>
          </a:prstGeom>
          <a:solidFill>
            <a:srgbClr val="E2EAF7"/>
          </a:solidFill>
          <a:ln w="9525" cap="flat" cmpd="sng">
            <a:solidFill>
              <a:srgbClr val="2F5AA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rgbClr val="1A1A1A"/>
                </a:solidFill>
                <a:latin typeface="Open Sans"/>
                <a:ea typeface="Open Sans"/>
                <a:cs typeface="Open Sans"/>
                <a:sym typeface="Open Sans"/>
              </a:rPr>
              <a:t>While this might be helpful for HIV, those with </a:t>
            </a:r>
            <a:r>
              <a:rPr lang="en" sz="1500" b="1">
                <a:solidFill>
                  <a:srgbClr val="1A1A1A"/>
                </a:solidFill>
                <a:latin typeface="Open Sans"/>
                <a:ea typeface="Open Sans"/>
                <a:cs typeface="Open Sans"/>
                <a:sym typeface="Open Sans"/>
              </a:rPr>
              <a:t>CCR5 mutations</a:t>
            </a:r>
            <a:r>
              <a:rPr lang="en" sz="1500">
                <a:solidFill>
                  <a:srgbClr val="1A1A1A"/>
                </a:solidFill>
                <a:latin typeface="Open Sans"/>
                <a:ea typeface="Open Sans"/>
                <a:cs typeface="Open Sans"/>
                <a:sym typeface="Open Sans"/>
              </a:rPr>
              <a:t> had higher rates of symptomatic WNV infection  and </a:t>
            </a:r>
            <a:r>
              <a:rPr lang="en" sz="1500" b="1">
                <a:solidFill>
                  <a:srgbClr val="DF382C"/>
                </a:solidFill>
                <a:latin typeface="Open Sans"/>
                <a:ea typeface="Open Sans"/>
                <a:cs typeface="Open Sans"/>
                <a:sym typeface="Open Sans"/>
              </a:rPr>
              <a:t>increased the odds of death 13-fold</a:t>
            </a:r>
            <a:r>
              <a:rPr lang="en" sz="1500">
                <a:solidFill>
                  <a:srgbClr val="1A1A1A"/>
                </a:solidFill>
                <a:latin typeface="Open Sans"/>
                <a:ea typeface="Open Sans"/>
                <a:cs typeface="Open Sans"/>
                <a:sym typeface="Open Sans"/>
              </a:rPr>
              <a:t> (PMID </a:t>
            </a:r>
            <a:r>
              <a:rPr lang="en" sz="1500" u="sng">
                <a:solidFill>
                  <a:schemeClr val="hlink"/>
                </a:solidFill>
                <a:latin typeface="Open Sans"/>
                <a:ea typeface="Open Sans"/>
                <a:cs typeface="Open Sans"/>
                <a:sym typeface="Open Sans"/>
                <a:hlinkClick r:id="rId3"/>
              </a:rPr>
              <a:t>16418398</a:t>
            </a:r>
            <a:r>
              <a:rPr lang="en" sz="1500">
                <a:solidFill>
                  <a:srgbClr val="1A1A1A"/>
                </a:solidFill>
                <a:latin typeface="Open Sans"/>
                <a:ea typeface="Open Sans"/>
                <a:cs typeface="Open Sans"/>
                <a:sym typeface="Open Sans"/>
              </a:rPr>
              <a:t>)</a:t>
            </a:r>
            <a:endParaRPr sz="1500">
              <a:solidFill>
                <a:srgbClr val="1A1A1A"/>
              </a:solidFill>
              <a:latin typeface="Open Sans"/>
              <a:ea typeface="Open Sans"/>
              <a:cs typeface="Open Sans"/>
              <a:sym typeface="Open Sans"/>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6" name="Google Shape;1136;p114"/>
          <p:cNvSpPr txBox="1">
            <a:spLocks noGrp="1"/>
          </p:cNvSpPr>
          <p:nvPr>
            <p:ph type="body" idx="1"/>
          </p:nvPr>
        </p:nvSpPr>
        <p:spPr>
          <a:xfrm>
            <a:off x="729325" y="1393075"/>
            <a:ext cx="3774300" cy="2261100"/>
          </a:xfrm>
          <a:prstGeom prst="rect">
            <a:avLst/>
          </a:prstGeom>
        </p:spPr>
        <p:txBody>
          <a:bodyPr spcFirstLastPara="1" wrap="square" lIns="91425" tIns="91425" rIns="91425" bIns="91425" anchor="t" anchorCtr="0">
            <a:normAutofit/>
          </a:bodyPr>
          <a:lstStyle/>
          <a:p>
            <a:pPr marL="457200" lvl="0" indent="-323850" algn="l" rtl="0">
              <a:spcBef>
                <a:spcPts val="0"/>
              </a:spcBef>
              <a:spcAft>
                <a:spcPts val="0"/>
              </a:spcAft>
              <a:buClr>
                <a:srgbClr val="858585"/>
              </a:buClr>
              <a:buSzPts val="1500"/>
              <a:buChar char="●"/>
            </a:pPr>
            <a:r>
              <a:rPr lang="en" sz="1500">
                <a:solidFill>
                  <a:srgbClr val="858585"/>
                </a:solidFill>
              </a:rPr>
              <a:t>Age</a:t>
            </a:r>
            <a:endParaRPr sz="1500">
              <a:solidFill>
                <a:srgbClr val="858585"/>
              </a:solidFill>
            </a:endParaRPr>
          </a:p>
          <a:p>
            <a:pPr marL="457200" lvl="0" indent="-323850" algn="l" rtl="0">
              <a:spcBef>
                <a:spcPts val="0"/>
              </a:spcBef>
              <a:spcAft>
                <a:spcPts val="0"/>
              </a:spcAft>
              <a:buClr>
                <a:srgbClr val="858585"/>
              </a:buClr>
              <a:buSzPts val="1500"/>
              <a:buChar char="●"/>
            </a:pPr>
            <a:r>
              <a:rPr lang="en" sz="1500">
                <a:solidFill>
                  <a:srgbClr val="858585"/>
                </a:solidFill>
              </a:rPr>
              <a:t>Hematologic abnormalities / malignancy </a:t>
            </a:r>
            <a:endParaRPr sz="1500">
              <a:solidFill>
                <a:srgbClr val="858585"/>
              </a:solidFill>
            </a:endParaRPr>
          </a:p>
          <a:p>
            <a:pPr marL="457200" lvl="0" indent="-323850" algn="l" rtl="0">
              <a:spcBef>
                <a:spcPts val="0"/>
              </a:spcBef>
              <a:spcAft>
                <a:spcPts val="0"/>
              </a:spcAft>
              <a:buClr>
                <a:srgbClr val="858585"/>
              </a:buClr>
              <a:buSzPts val="1500"/>
              <a:buChar char="●"/>
            </a:pPr>
            <a:r>
              <a:rPr lang="en" sz="1500">
                <a:solidFill>
                  <a:srgbClr val="858585"/>
                </a:solidFill>
              </a:rPr>
              <a:t>Transplant</a:t>
            </a:r>
            <a:endParaRPr sz="1500">
              <a:solidFill>
                <a:srgbClr val="858585"/>
              </a:solidFill>
            </a:endParaRPr>
          </a:p>
          <a:p>
            <a:pPr marL="457200" lvl="0" indent="-323850" algn="l" rtl="0">
              <a:spcBef>
                <a:spcPts val="0"/>
              </a:spcBef>
              <a:spcAft>
                <a:spcPts val="0"/>
              </a:spcAft>
              <a:buClr>
                <a:srgbClr val="858585"/>
              </a:buClr>
              <a:buSzPts val="1500"/>
              <a:buChar char="●"/>
            </a:pPr>
            <a:r>
              <a:rPr lang="en" sz="1500">
                <a:solidFill>
                  <a:srgbClr val="858585"/>
                </a:solidFill>
              </a:rPr>
              <a:t>Defective CCR5</a:t>
            </a:r>
            <a:endParaRPr sz="1500">
              <a:solidFill>
                <a:srgbClr val="858585"/>
              </a:solidFill>
            </a:endParaRPr>
          </a:p>
          <a:p>
            <a:pPr marL="457200" lvl="0" indent="-323850" algn="l" rtl="0">
              <a:spcBef>
                <a:spcPts val="0"/>
              </a:spcBef>
              <a:spcAft>
                <a:spcPts val="0"/>
              </a:spcAft>
              <a:buSzPts val="1500"/>
              <a:buChar char="●"/>
            </a:pPr>
            <a:r>
              <a:rPr lang="en" sz="1500" b="1"/>
              <a:t>Lack of prior immunity</a:t>
            </a:r>
            <a:endParaRPr sz="1500"/>
          </a:p>
          <a:p>
            <a:pPr marL="914400" lvl="1" indent="-311150" algn="l" rtl="0">
              <a:spcBef>
                <a:spcPts val="0"/>
              </a:spcBef>
              <a:spcAft>
                <a:spcPts val="0"/>
              </a:spcAft>
              <a:buSzPts val="1300"/>
              <a:buChar char="○"/>
            </a:pPr>
            <a:r>
              <a:rPr lang="en" sz="1300"/>
              <a:t>This is technically a </a:t>
            </a:r>
            <a:r>
              <a:rPr lang="en" sz="1300" i="1"/>
              <a:t>protective factor</a:t>
            </a:r>
            <a:r>
              <a:rPr lang="en" sz="1300"/>
              <a:t>, not a risk factor </a:t>
            </a:r>
            <a:r>
              <a:rPr lang="en" sz="1300" i="1"/>
              <a:t>per se</a:t>
            </a:r>
            <a:endParaRPr sz="1300" i="1"/>
          </a:p>
        </p:txBody>
      </p:sp>
      <p:sp>
        <p:nvSpPr>
          <p:cNvPr id="1137" name="Google Shape;1137;p114"/>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Risk factors for CNS disease</a:t>
            </a:r>
            <a:endParaRPr/>
          </a:p>
        </p:txBody>
      </p:sp>
      <p:sp>
        <p:nvSpPr>
          <p:cNvPr id="1138" name="Google Shape;1138;p114"/>
          <p:cNvSpPr/>
          <p:nvPr/>
        </p:nvSpPr>
        <p:spPr>
          <a:xfrm>
            <a:off x="4643600" y="1393075"/>
            <a:ext cx="3774300" cy="1850100"/>
          </a:xfrm>
          <a:prstGeom prst="rect">
            <a:avLst/>
          </a:prstGeom>
          <a:solidFill>
            <a:srgbClr val="E2EAF7"/>
          </a:solidFill>
          <a:ln w="9525" cap="flat" cmpd="sng">
            <a:solidFill>
              <a:srgbClr val="2F5AA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rgbClr val="1A1A1A"/>
                </a:solidFill>
                <a:latin typeface="Open Sans"/>
                <a:ea typeface="Open Sans"/>
                <a:cs typeface="Open Sans"/>
                <a:sym typeface="Open Sans"/>
              </a:rPr>
              <a:t>In a large </a:t>
            </a:r>
            <a:r>
              <a:rPr lang="en" sz="1500" u="sng">
                <a:solidFill>
                  <a:srgbClr val="1A1A1A"/>
                </a:solidFill>
                <a:latin typeface="Open Sans"/>
                <a:ea typeface="Open Sans"/>
                <a:cs typeface="Open Sans"/>
                <a:sym typeface="Open Sans"/>
              </a:rPr>
              <a:t>South African</a:t>
            </a:r>
            <a:r>
              <a:rPr lang="en" sz="1500">
                <a:solidFill>
                  <a:srgbClr val="1A1A1A"/>
                </a:solidFill>
                <a:latin typeface="Open Sans"/>
                <a:ea typeface="Open Sans"/>
                <a:cs typeface="Open Sans"/>
                <a:sym typeface="Open Sans"/>
              </a:rPr>
              <a:t> outbreak (</a:t>
            </a:r>
            <a:r>
              <a:rPr lang="en" sz="1500" b="1">
                <a:solidFill>
                  <a:srgbClr val="1A1A1A"/>
                </a:solidFill>
                <a:latin typeface="Open Sans"/>
                <a:ea typeface="Open Sans"/>
                <a:cs typeface="Open Sans"/>
                <a:sym typeface="Open Sans"/>
              </a:rPr>
              <a:t>18,000 cases</a:t>
            </a:r>
            <a:r>
              <a:rPr lang="en" sz="1500">
                <a:solidFill>
                  <a:srgbClr val="1A1A1A"/>
                </a:solidFill>
                <a:latin typeface="Open Sans"/>
                <a:ea typeface="Open Sans"/>
                <a:cs typeface="Open Sans"/>
                <a:sym typeface="Open Sans"/>
              </a:rPr>
              <a:t>) only had </a:t>
            </a:r>
            <a:r>
              <a:rPr lang="en" sz="1500" b="1">
                <a:solidFill>
                  <a:srgbClr val="DF382C"/>
                </a:solidFill>
                <a:latin typeface="Open Sans"/>
                <a:ea typeface="Open Sans"/>
                <a:cs typeface="Open Sans"/>
                <a:sym typeface="Open Sans"/>
              </a:rPr>
              <a:t>one case</a:t>
            </a:r>
            <a:r>
              <a:rPr lang="en" sz="1500">
                <a:solidFill>
                  <a:srgbClr val="1A1A1A"/>
                </a:solidFill>
                <a:latin typeface="Open Sans"/>
                <a:ea typeface="Open Sans"/>
                <a:cs typeface="Open Sans"/>
                <a:sym typeface="Open Sans"/>
              </a:rPr>
              <a:t> of </a:t>
            </a:r>
            <a:r>
              <a:rPr lang="en" sz="1500" b="1">
                <a:solidFill>
                  <a:srgbClr val="1A1A1A"/>
                </a:solidFill>
                <a:latin typeface="Open Sans"/>
                <a:ea typeface="Open Sans"/>
                <a:cs typeface="Open Sans"/>
                <a:sym typeface="Open Sans"/>
              </a:rPr>
              <a:t>West Nile encephalitis</a:t>
            </a:r>
            <a:endParaRPr sz="1500" b="1">
              <a:solidFill>
                <a:srgbClr val="1A1A1A"/>
              </a:solidFill>
              <a:latin typeface="Open Sans"/>
              <a:ea typeface="Open Sans"/>
              <a:cs typeface="Open Sans"/>
              <a:sym typeface="Open Sans"/>
            </a:endParaRPr>
          </a:p>
          <a:p>
            <a:pPr marL="0" lvl="0" indent="0" algn="l" rtl="0">
              <a:spcBef>
                <a:spcPts val="0"/>
              </a:spcBef>
              <a:spcAft>
                <a:spcPts val="0"/>
              </a:spcAft>
              <a:buNone/>
            </a:pPr>
            <a:endParaRPr sz="1500">
              <a:solidFill>
                <a:srgbClr val="1A1A1A"/>
              </a:solidFill>
              <a:latin typeface="Open Sans"/>
              <a:ea typeface="Open Sans"/>
              <a:cs typeface="Open Sans"/>
              <a:sym typeface="Open Sans"/>
            </a:endParaRPr>
          </a:p>
          <a:p>
            <a:pPr marL="0" lvl="0" indent="0" algn="l" rtl="0">
              <a:spcBef>
                <a:spcPts val="0"/>
              </a:spcBef>
              <a:spcAft>
                <a:spcPts val="0"/>
              </a:spcAft>
              <a:buNone/>
            </a:pPr>
            <a:r>
              <a:rPr lang="en" sz="1500">
                <a:solidFill>
                  <a:srgbClr val="1A1A1A"/>
                </a:solidFill>
                <a:latin typeface="Open Sans"/>
                <a:ea typeface="Open Sans"/>
                <a:cs typeface="Open Sans"/>
                <a:sym typeface="Open Sans"/>
              </a:rPr>
              <a:t>Thought to be because those at highest risk (elderly) had immunity from prior infections (e.g. during childhood)</a:t>
            </a:r>
            <a:endParaRPr sz="1500">
              <a:solidFill>
                <a:srgbClr val="1A1A1A"/>
              </a:solidFill>
              <a:latin typeface="Open Sans"/>
              <a:ea typeface="Open Sans"/>
              <a:cs typeface="Open Sans"/>
              <a:sym typeface="Open Sans"/>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sp>
        <p:nvSpPr>
          <p:cNvPr id="1143" name="Google Shape;1143;p11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Diagnosis</a:t>
            </a:r>
            <a:endParaRPr/>
          </a:p>
        </p:txBody>
      </p:sp>
      <p:sp>
        <p:nvSpPr>
          <p:cNvPr id="1144" name="Google Shape;1144;p115"/>
          <p:cNvSpPr txBox="1">
            <a:spLocks noGrp="1"/>
          </p:cNvSpPr>
          <p:nvPr>
            <p:ph type="body" idx="1"/>
          </p:nvPr>
        </p:nvSpPr>
        <p:spPr>
          <a:xfrm>
            <a:off x="729450" y="1393075"/>
            <a:ext cx="7688700" cy="423600"/>
          </a:xfrm>
          <a:prstGeom prst="rect">
            <a:avLst/>
          </a:prstGeom>
        </p:spPr>
        <p:txBody>
          <a:bodyPr spcFirstLastPara="1" wrap="square" lIns="91425" tIns="91425" rIns="91425" bIns="91425" anchor="t" anchorCtr="0">
            <a:normAutofit fontScale="47500" lnSpcReduction="20000"/>
          </a:bodyPr>
          <a:lstStyle/>
          <a:p>
            <a:pPr marL="0" lvl="0" indent="0" algn="l" rtl="0">
              <a:spcBef>
                <a:spcPts val="0"/>
              </a:spcBef>
              <a:spcAft>
                <a:spcPts val="1200"/>
              </a:spcAft>
              <a:buNone/>
            </a:pPr>
            <a:r>
              <a:rPr lang="en"/>
              <a:t>Incubation period of </a:t>
            </a:r>
            <a:r>
              <a:rPr lang="en" b="1"/>
              <a:t>2-6 days</a:t>
            </a:r>
            <a:r>
              <a:rPr lang="en"/>
              <a:t> (may be longer in immunocompromise)</a:t>
            </a:r>
            <a:endParaRPr/>
          </a:p>
        </p:txBody>
      </p:sp>
      <p:grpSp>
        <p:nvGrpSpPr>
          <p:cNvPr id="1145" name="Google Shape;1145;p115"/>
          <p:cNvGrpSpPr/>
          <p:nvPr/>
        </p:nvGrpSpPr>
        <p:grpSpPr>
          <a:xfrm>
            <a:off x="4572179" y="1796718"/>
            <a:ext cx="3846319" cy="2357228"/>
            <a:chOff x="4613650" y="622550"/>
            <a:chExt cx="4357448" cy="2670475"/>
          </a:xfrm>
        </p:grpSpPr>
        <p:pic>
          <p:nvPicPr>
            <p:cNvPr id="1146" name="Google Shape;1146;p115"/>
            <p:cNvPicPr preferRelativeResize="0"/>
            <p:nvPr/>
          </p:nvPicPr>
          <p:blipFill rotWithShape="1">
            <a:blip r:embed="rId3">
              <a:alphaModFix/>
            </a:blip>
            <a:srcRect b="35069"/>
            <a:stretch/>
          </p:blipFill>
          <p:spPr>
            <a:xfrm>
              <a:off x="4613650" y="622550"/>
              <a:ext cx="4357448" cy="2638573"/>
            </a:xfrm>
            <a:prstGeom prst="rect">
              <a:avLst/>
            </a:prstGeom>
            <a:noFill/>
            <a:ln>
              <a:noFill/>
            </a:ln>
          </p:spPr>
        </p:pic>
        <p:sp>
          <p:nvSpPr>
            <p:cNvPr id="1147" name="Google Shape;1147;p115"/>
            <p:cNvSpPr/>
            <p:nvPr/>
          </p:nvSpPr>
          <p:spPr>
            <a:xfrm>
              <a:off x="4613650" y="2955225"/>
              <a:ext cx="1060200" cy="337800"/>
            </a:xfrm>
            <a:prstGeom prst="rect">
              <a:avLst/>
            </a:prstGeom>
            <a:solidFill>
              <a:schemeClr val="lt1"/>
            </a:solidFill>
            <a:ln>
              <a:noFill/>
            </a:ln>
          </p:spPr>
          <p:txBody>
            <a:bodyPr spcFirstLastPara="1" wrap="square" lIns="80700" tIns="80700" rIns="80700" bIns="80700" anchor="ctr" anchorCtr="0">
              <a:noAutofit/>
            </a:bodyPr>
            <a:lstStyle/>
            <a:p>
              <a:pPr marL="0" lvl="0" indent="0" algn="ctr" rtl="0">
                <a:spcBef>
                  <a:spcPts val="0"/>
                </a:spcBef>
                <a:spcAft>
                  <a:spcPts val="0"/>
                </a:spcAft>
                <a:buNone/>
              </a:pPr>
              <a:endParaRPr sz="1235">
                <a:latin typeface="Open Sans"/>
                <a:ea typeface="Open Sans"/>
                <a:cs typeface="Open Sans"/>
                <a:sym typeface="Open Sans"/>
              </a:endParaRPr>
            </a:p>
          </p:txBody>
        </p:sp>
        <p:sp>
          <p:nvSpPr>
            <p:cNvPr id="1148" name="Google Shape;1148;p115"/>
            <p:cNvSpPr/>
            <p:nvPr/>
          </p:nvSpPr>
          <p:spPr>
            <a:xfrm>
              <a:off x="5360075" y="3219275"/>
              <a:ext cx="1060200" cy="42000"/>
            </a:xfrm>
            <a:prstGeom prst="rect">
              <a:avLst/>
            </a:prstGeom>
            <a:solidFill>
              <a:schemeClr val="lt1"/>
            </a:solidFill>
            <a:ln>
              <a:noFill/>
            </a:ln>
          </p:spPr>
          <p:txBody>
            <a:bodyPr spcFirstLastPara="1" wrap="square" lIns="80700" tIns="80700" rIns="80700" bIns="80700" anchor="ctr" anchorCtr="0">
              <a:noAutofit/>
            </a:bodyPr>
            <a:lstStyle/>
            <a:p>
              <a:pPr marL="0" lvl="0" indent="0" algn="ctr" rtl="0">
                <a:spcBef>
                  <a:spcPts val="0"/>
                </a:spcBef>
                <a:spcAft>
                  <a:spcPts val="0"/>
                </a:spcAft>
                <a:buNone/>
              </a:pPr>
              <a:endParaRPr sz="1235">
                <a:latin typeface="Open Sans"/>
                <a:ea typeface="Open Sans"/>
                <a:cs typeface="Open Sans"/>
                <a:sym typeface="Open Sans"/>
              </a:endParaRPr>
            </a:p>
          </p:txBody>
        </p:sp>
      </p:gr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1153" name="Google Shape;1153;p11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Diagnosis</a:t>
            </a:r>
            <a:endParaRPr/>
          </a:p>
        </p:txBody>
      </p:sp>
      <p:sp>
        <p:nvSpPr>
          <p:cNvPr id="1154" name="Google Shape;1154;p116"/>
          <p:cNvSpPr txBox="1">
            <a:spLocks noGrp="1"/>
          </p:cNvSpPr>
          <p:nvPr>
            <p:ph type="body" idx="1"/>
          </p:nvPr>
        </p:nvSpPr>
        <p:spPr>
          <a:xfrm>
            <a:off x="729450" y="1393075"/>
            <a:ext cx="7688700" cy="423600"/>
          </a:xfrm>
          <a:prstGeom prst="rect">
            <a:avLst/>
          </a:prstGeom>
        </p:spPr>
        <p:txBody>
          <a:bodyPr spcFirstLastPara="1" wrap="square" lIns="91425" tIns="91425" rIns="91425" bIns="91425" anchor="t" anchorCtr="0">
            <a:normAutofit fontScale="47500" lnSpcReduction="20000"/>
          </a:bodyPr>
          <a:lstStyle/>
          <a:p>
            <a:pPr marL="0" lvl="0" indent="0" algn="l" rtl="0">
              <a:spcBef>
                <a:spcPts val="0"/>
              </a:spcBef>
              <a:spcAft>
                <a:spcPts val="1200"/>
              </a:spcAft>
              <a:buNone/>
            </a:pPr>
            <a:r>
              <a:rPr lang="en">
                <a:solidFill>
                  <a:srgbClr val="858585"/>
                </a:solidFill>
              </a:rPr>
              <a:t>Incubation period of </a:t>
            </a:r>
            <a:r>
              <a:rPr lang="en" b="1">
                <a:solidFill>
                  <a:srgbClr val="858585"/>
                </a:solidFill>
              </a:rPr>
              <a:t>2-6 days</a:t>
            </a:r>
            <a:r>
              <a:rPr lang="en">
                <a:solidFill>
                  <a:srgbClr val="858585"/>
                </a:solidFill>
              </a:rPr>
              <a:t> (may be longer in immunocompromise)</a:t>
            </a:r>
            <a:endParaRPr>
              <a:solidFill>
                <a:srgbClr val="858585"/>
              </a:solidFill>
            </a:endParaRPr>
          </a:p>
        </p:txBody>
      </p:sp>
      <p:grpSp>
        <p:nvGrpSpPr>
          <p:cNvPr id="1155" name="Google Shape;1155;p116"/>
          <p:cNvGrpSpPr/>
          <p:nvPr/>
        </p:nvGrpSpPr>
        <p:grpSpPr>
          <a:xfrm>
            <a:off x="4572179" y="1796718"/>
            <a:ext cx="3846319" cy="2357228"/>
            <a:chOff x="4613650" y="622550"/>
            <a:chExt cx="4357448" cy="2670475"/>
          </a:xfrm>
        </p:grpSpPr>
        <p:pic>
          <p:nvPicPr>
            <p:cNvPr id="1156" name="Google Shape;1156;p116"/>
            <p:cNvPicPr preferRelativeResize="0"/>
            <p:nvPr/>
          </p:nvPicPr>
          <p:blipFill rotWithShape="1">
            <a:blip r:embed="rId3">
              <a:alphaModFix/>
            </a:blip>
            <a:srcRect b="35069"/>
            <a:stretch/>
          </p:blipFill>
          <p:spPr>
            <a:xfrm>
              <a:off x="4613650" y="622550"/>
              <a:ext cx="4357448" cy="2638573"/>
            </a:xfrm>
            <a:prstGeom prst="rect">
              <a:avLst/>
            </a:prstGeom>
            <a:noFill/>
            <a:ln>
              <a:noFill/>
            </a:ln>
          </p:spPr>
        </p:pic>
        <p:sp>
          <p:nvSpPr>
            <p:cNvPr id="1157" name="Google Shape;1157;p116"/>
            <p:cNvSpPr/>
            <p:nvPr/>
          </p:nvSpPr>
          <p:spPr>
            <a:xfrm>
              <a:off x="4613650" y="2955225"/>
              <a:ext cx="1060200" cy="337800"/>
            </a:xfrm>
            <a:prstGeom prst="rect">
              <a:avLst/>
            </a:prstGeom>
            <a:solidFill>
              <a:schemeClr val="lt1"/>
            </a:solidFill>
            <a:ln>
              <a:noFill/>
            </a:ln>
          </p:spPr>
          <p:txBody>
            <a:bodyPr spcFirstLastPara="1" wrap="square" lIns="80700" tIns="80700" rIns="80700" bIns="80700" anchor="ctr" anchorCtr="0">
              <a:noAutofit/>
            </a:bodyPr>
            <a:lstStyle/>
            <a:p>
              <a:pPr marL="0" lvl="0" indent="0" algn="ctr" rtl="0">
                <a:spcBef>
                  <a:spcPts val="0"/>
                </a:spcBef>
                <a:spcAft>
                  <a:spcPts val="0"/>
                </a:spcAft>
                <a:buNone/>
              </a:pPr>
              <a:endParaRPr sz="1235">
                <a:latin typeface="Open Sans"/>
                <a:ea typeface="Open Sans"/>
                <a:cs typeface="Open Sans"/>
                <a:sym typeface="Open Sans"/>
              </a:endParaRPr>
            </a:p>
          </p:txBody>
        </p:sp>
        <p:sp>
          <p:nvSpPr>
            <p:cNvPr id="1158" name="Google Shape;1158;p116"/>
            <p:cNvSpPr/>
            <p:nvPr/>
          </p:nvSpPr>
          <p:spPr>
            <a:xfrm>
              <a:off x="5360075" y="3219275"/>
              <a:ext cx="1060200" cy="42000"/>
            </a:xfrm>
            <a:prstGeom prst="rect">
              <a:avLst/>
            </a:prstGeom>
            <a:solidFill>
              <a:schemeClr val="lt1"/>
            </a:solidFill>
            <a:ln>
              <a:noFill/>
            </a:ln>
          </p:spPr>
          <p:txBody>
            <a:bodyPr spcFirstLastPara="1" wrap="square" lIns="80700" tIns="80700" rIns="80700" bIns="80700" anchor="ctr" anchorCtr="0">
              <a:noAutofit/>
            </a:bodyPr>
            <a:lstStyle/>
            <a:p>
              <a:pPr marL="0" lvl="0" indent="0" algn="ctr" rtl="0">
                <a:spcBef>
                  <a:spcPts val="0"/>
                </a:spcBef>
                <a:spcAft>
                  <a:spcPts val="0"/>
                </a:spcAft>
                <a:buNone/>
              </a:pPr>
              <a:endParaRPr sz="1235">
                <a:latin typeface="Open Sans"/>
                <a:ea typeface="Open Sans"/>
                <a:cs typeface="Open Sans"/>
                <a:sym typeface="Open Sans"/>
              </a:endParaRPr>
            </a:p>
          </p:txBody>
        </p:sp>
      </p:grpSp>
      <p:sp>
        <p:nvSpPr>
          <p:cNvPr id="1159" name="Google Shape;1159;p116"/>
          <p:cNvSpPr txBox="1">
            <a:spLocks noGrp="1"/>
          </p:cNvSpPr>
          <p:nvPr>
            <p:ph type="body" idx="1"/>
          </p:nvPr>
        </p:nvSpPr>
        <p:spPr>
          <a:xfrm>
            <a:off x="729450" y="1796725"/>
            <a:ext cx="3846300" cy="2825700"/>
          </a:xfrm>
          <a:prstGeom prst="rect">
            <a:avLst/>
          </a:prstGeom>
        </p:spPr>
        <p:txBody>
          <a:bodyPr spcFirstLastPara="1" wrap="square" lIns="91425" tIns="91425" rIns="91425" bIns="91425" anchor="t" anchorCtr="0">
            <a:normAutofit/>
          </a:bodyPr>
          <a:lstStyle/>
          <a:p>
            <a:pPr marL="0" lvl="0" indent="0" algn="l" rtl="0">
              <a:spcBef>
                <a:spcPts val="1000"/>
              </a:spcBef>
              <a:spcAft>
                <a:spcPts val="0"/>
              </a:spcAft>
              <a:buNone/>
            </a:pPr>
            <a:r>
              <a:rPr lang="en"/>
              <a:t>Mainstay of diagnosis is </a:t>
            </a:r>
            <a:r>
              <a:rPr lang="en" b="1">
                <a:solidFill>
                  <a:srgbClr val="DF382C"/>
                </a:solidFill>
              </a:rPr>
              <a:t>serology</a:t>
            </a:r>
            <a:endParaRPr b="1">
              <a:solidFill>
                <a:srgbClr val="DF382C"/>
              </a:solidFill>
            </a:endParaRPr>
          </a:p>
          <a:p>
            <a:pPr marL="457200" lvl="0" indent="-311150" algn="l" rtl="0">
              <a:spcBef>
                <a:spcPts val="1200"/>
              </a:spcBef>
              <a:spcAft>
                <a:spcPts val="0"/>
              </a:spcAft>
              <a:buSzPts val="1300"/>
              <a:buChar char="●"/>
            </a:pPr>
            <a:r>
              <a:rPr lang="en"/>
              <a:t>Test for </a:t>
            </a:r>
            <a:r>
              <a:rPr lang="en" b="1"/>
              <a:t>IgM</a:t>
            </a:r>
            <a:r>
              <a:rPr lang="en"/>
              <a:t> (serum +/- CNS)</a:t>
            </a:r>
            <a:endParaRPr/>
          </a:p>
        </p:txBody>
      </p:sp>
      <p:sp>
        <p:nvSpPr>
          <p:cNvPr id="1160" name="Google Shape;1160;p116"/>
          <p:cNvSpPr/>
          <p:nvPr/>
        </p:nvSpPr>
        <p:spPr>
          <a:xfrm>
            <a:off x="5953566" y="2618931"/>
            <a:ext cx="1258500" cy="330300"/>
          </a:xfrm>
          <a:prstGeom prst="ellipse">
            <a:avLst/>
          </a:prstGeom>
          <a:noFill/>
          <a:ln w="19050" cap="flat" cmpd="sng">
            <a:solidFill>
              <a:srgbClr val="DF382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1165" name="Google Shape;1165;p11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Diagnosis</a:t>
            </a:r>
            <a:endParaRPr/>
          </a:p>
        </p:txBody>
      </p:sp>
      <p:sp>
        <p:nvSpPr>
          <p:cNvPr id="1166" name="Google Shape;1166;p117"/>
          <p:cNvSpPr txBox="1">
            <a:spLocks noGrp="1"/>
          </p:cNvSpPr>
          <p:nvPr>
            <p:ph type="body" idx="1"/>
          </p:nvPr>
        </p:nvSpPr>
        <p:spPr>
          <a:xfrm>
            <a:off x="729450" y="1393075"/>
            <a:ext cx="7688700" cy="423600"/>
          </a:xfrm>
          <a:prstGeom prst="rect">
            <a:avLst/>
          </a:prstGeom>
        </p:spPr>
        <p:txBody>
          <a:bodyPr spcFirstLastPara="1" wrap="square" lIns="91425" tIns="91425" rIns="91425" bIns="91425" anchor="t" anchorCtr="0">
            <a:normAutofit fontScale="47500" lnSpcReduction="20000"/>
          </a:bodyPr>
          <a:lstStyle/>
          <a:p>
            <a:pPr marL="0" lvl="0" indent="0" algn="l" rtl="0">
              <a:spcBef>
                <a:spcPts val="0"/>
              </a:spcBef>
              <a:spcAft>
                <a:spcPts val="1200"/>
              </a:spcAft>
              <a:buNone/>
            </a:pPr>
            <a:r>
              <a:rPr lang="en">
                <a:solidFill>
                  <a:srgbClr val="858585"/>
                </a:solidFill>
              </a:rPr>
              <a:t>Incubation period of </a:t>
            </a:r>
            <a:r>
              <a:rPr lang="en" b="1">
                <a:solidFill>
                  <a:srgbClr val="858585"/>
                </a:solidFill>
              </a:rPr>
              <a:t>2-6 days</a:t>
            </a:r>
            <a:r>
              <a:rPr lang="en">
                <a:solidFill>
                  <a:srgbClr val="858585"/>
                </a:solidFill>
              </a:rPr>
              <a:t> (may be longer in immunocompromise)</a:t>
            </a:r>
            <a:endParaRPr>
              <a:solidFill>
                <a:srgbClr val="858585"/>
              </a:solidFill>
            </a:endParaRPr>
          </a:p>
        </p:txBody>
      </p:sp>
      <p:grpSp>
        <p:nvGrpSpPr>
          <p:cNvPr id="1167" name="Google Shape;1167;p117"/>
          <p:cNvGrpSpPr/>
          <p:nvPr/>
        </p:nvGrpSpPr>
        <p:grpSpPr>
          <a:xfrm>
            <a:off x="4572179" y="1796718"/>
            <a:ext cx="3846319" cy="2357228"/>
            <a:chOff x="4613650" y="622550"/>
            <a:chExt cx="4357448" cy="2670475"/>
          </a:xfrm>
        </p:grpSpPr>
        <p:pic>
          <p:nvPicPr>
            <p:cNvPr id="1168" name="Google Shape;1168;p117"/>
            <p:cNvPicPr preferRelativeResize="0"/>
            <p:nvPr/>
          </p:nvPicPr>
          <p:blipFill rotWithShape="1">
            <a:blip r:embed="rId3">
              <a:alphaModFix/>
            </a:blip>
            <a:srcRect b="35069"/>
            <a:stretch/>
          </p:blipFill>
          <p:spPr>
            <a:xfrm>
              <a:off x="4613650" y="622550"/>
              <a:ext cx="4357448" cy="2638573"/>
            </a:xfrm>
            <a:prstGeom prst="rect">
              <a:avLst/>
            </a:prstGeom>
            <a:noFill/>
            <a:ln>
              <a:noFill/>
            </a:ln>
          </p:spPr>
        </p:pic>
        <p:sp>
          <p:nvSpPr>
            <p:cNvPr id="1169" name="Google Shape;1169;p117"/>
            <p:cNvSpPr/>
            <p:nvPr/>
          </p:nvSpPr>
          <p:spPr>
            <a:xfrm>
              <a:off x="4613650" y="2955225"/>
              <a:ext cx="1060200" cy="337800"/>
            </a:xfrm>
            <a:prstGeom prst="rect">
              <a:avLst/>
            </a:prstGeom>
            <a:solidFill>
              <a:schemeClr val="lt1"/>
            </a:solidFill>
            <a:ln>
              <a:noFill/>
            </a:ln>
          </p:spPr>
          <p:txBody>
            <a:bodyPr spcFirstLastPara="1" wrap="square" lIns="80700" tIns="80700" rIns="80700" bIns="80700" anchor="ctr" anchorCtr="0">
              <a:noAutofit/>
            </a:bodyPr>
            <a:lstStyle/>
            <a:p>
              <a:pPr marL="0" lvl="0" indent="0" algn="ctr" rtl="0">
                <a:spcBef>
                  <a:spcPts val="0"/>
                </a:spcBef>
                <a:spcAft>
                  <a:spcPts val="0"/>
                </a:spcAft>
                <a:buNone/>
              </a:pPr>
              <a:endParaRPr sz="1235">
                <a:latin typeface="Open Sans"/>
                <a:ea typeface="Open Sans"/>
                <a:cs typeface="Open Sans"/>
                <a:sym typeface="Open Sans"/>
              </a:endParaRPr>
            </a:p>
          </p:txBody>
        </p:sp>
        <p:sp>
          <p:nvSpPr>
            <p:cNvPr id="1170" name="Google Shape;1170;p117"/>
            <p:cNvSpPr/>
            <p:nvPr/>
          </p:nvSpPr>
          <p:spPr>
            <a:xfrm>
              <a:off x="5360075" y="3219275"/>
              <a:ext cx="1060200" cy="42000"/>
            </a:xfrm>
            <a:prstGeom prst="rect">
              <a:avLst/>
            </a:prstGeom>
            <a:solidFill>
              <a:schemeClr val="lt1"/>
            </a:solidFill>
            <a:ln>
              <a:noFill/>
            </a:ln>
          </p:spPr>
          <p:txBody>
            <a:bodyPr spcFirstLastPara="1" wrap="square" lIns="80700" tIns="80700" rIns="80700" bIns="80700" anchor="ctr" anchorCtr="0">
              <a:noAutofit/>
            </a:bodyPr>
            <a:lstStyle/>
            <a:p>
              <a:pPr marL="0" lvl="0" indent="0" algn="ctr" rtl="0">
                <a:spcBef>
                  <a:spcPts val="0"/>
                </a:spcBef>
                <a:spcAft>
                  <a:spcPts val="0"/>
                </a:spcAft>
                <a:buNone/>
              </a:pPr>
              <a:endParaRPr sz="1235">
                <a:latin typeface="Open Sans"/>
                <a:ea typeface="Open Sans"/>
                <a:cs typeface="Open Sans"/>
                <a:sym typeface="Open Sans"/>
              </a:endParaRPr>
            </a:p>
          </p:txBody>
        </p:sp>
      </p:grpSp>
      <p:sp>
        <p:nvSpPr>
          <p:cNvPr id="1171" name="Google Shape;1171;p117"/>
          <p:cNvSpPr txBox="1">
            <a:spLocks noGrp="1"/>
          </p:cNvSpPr>
          <p:nvPr>
            <p:ph type="body" idx="1"/>
          </p:nvPr>
        </p:nvSpPr>
        <p:spPr>
          <a:xfrm>
            <a:off x="729450" y="1796725"/>
            <a:ext cx="3846300" cy="2825700"/>
          </a:xfrm>
          <a:prstGeom prst="rect">
            <a:avLst/>
          </a:prstGeom>
        </p:spPr>
        <p:txBody>
          <a:bodyPr spcFirstLastPara="1" wrap="square" lIns="91425" tIns="91425" rIns="91425" bIns="91425" anchor="t" anchorCtr="0">
            <a:normAutofit/>
          </a:bodyPr>
          <a:lstStyle/>
          <a:p>
            <a:pPr marL="0" lvl="0" indent="0" algn="l" rtl="0">
              <a:spcBef>
                <a:spcPts val="1000"/>
              </a:spcBef>
              <a:spcAft>
                <a:spcPts val="0"/>
              </a:spcAft>
              <a:buNone/>
            </a:pPr>
            <a:r>
              <a:rPr lang="en"/>
              <a:t>Mainstay of diagnosis is </a:t>
            </a:r>
            <a:r>
              <a:rPr lang="en" b="1">
                <a:solidFill>
                  <a:srgbClr val="DF382C"/>
                </a:solidFill>
              </a:rPr>
              <a:t>serology</a:t>
            </a:r>
            <a:endParaRPr b="1">
              <a:solidFill>
                <a:srgbClr val="DF382C"/>
              </a:solidFill>
            </a:endParaRPr>
          </a:p>
          <a:p>
            <a:pPr marL="457200" lvl="0" indent="-311150" algn="l" rtl="0">
              <a:spcBef>
                <a:spcPts val="1200"/>
              </a:spcBef>
              <a:spcAft>
                <a:spcPts val="0"/>
              </a:spcAft>
              <a:buSzPts val="1300"/>
              <a:buChar char="●"/>
            </a:pPr>
            <a:r>
              <a:rPr lang="en"/>
              <a:t>Test for </a:t>
            </a:r>
            <a:r>
              <a:rPr lang="en" b="1"/>
              <a:t>IgM</a:t>
            </a:r>
            <a:r>
              <a:rPr lang="en"/>
              <a:t> (serum +/- CNS)</a:t>
            </a:r>
            <a:endParaRPr/>
          </a:p>
          <a:p>
            <a:pPr marL="457200" lvl="0" indent="-311150" algn="l" rtl="0">
              <a:spcBef>
                <a:spcPts val="0"/>
              </a:spcBef>
              <a:spcAft>
                <a:spcPts val="0"/>
              </a:spcAft>
              <a:buSzPts val="1300"/>
              <a:buChar char="●"/>
            </a:pPr>
            <a:r>
              <a:rPr lang="en"/>
              <a:t>If </a:t>
            </a:r>
            <a:r>
              <a:rPr lang="en" i="1"/>
              <a:t>immunocompromise</a:t>
            </a:r>
            <a:r>
              <a:rPr lang="en"/>
              <a:t>, IgM + </a:t>
            </a:r>
            <a:r>
              <a:rPr lang="en" u="sng"/>
              <a:t>PCR</a:t>
            </a:r>
            <a:r>
              <a:rPr lang="en"/>
              <a:t> is helpful</a:t>
            </a:r>
            <a:endParaRPr/>
          </a:p>
          <a:p>
            <a:pPr marL="914400" lvl="1" indent="-298450" algn="l" rtl="0">
              <a:spcBef>
                <a:spcPts val="0"/>
              </a:spcBef>
              <a:spcAft>
                <a:spcPts val="0"/>
              </a:spcAft>
              <a:buSzPts val="1100"/>
              <a:buChar char="○"/>
            </a:pPr>
            <a:r>
              <a:rPr lang="en"/>
              <a:t>In the study on Rituxan, zero patients mounted an IgM response</a:t>
            </a:r>
            <a:endParaRPr/>
          </a:p>
          <a:p>
            <a:pPr marL="457200" lvl="0" indent="-311150" algn="l" rtl="0">
              <a:spcBef>
                <a:spcPts val="0"/>
              </a:spcBef>
              <a:spcAft>
                <a:spcPts val="0"/>
              </a:spcAft>
              <a:buSzPts val="1300"/>
              <a:buChar char="●"/>
            </a:pPr>
            <a:r>
              <a:rPr lang="en"/>
              <a:t>Otherwise PCR is of little use </a:t>
            </a:r>
            <a:endParaRPr/>
          </a:p>
          <a:p>
            <a:pPr marL="914400" lvl="1" indent="-298450" algn="l" rtl="0">
              <a:spcBef>
                <a:spcPts val="0"/>
              </a:spcBef>
              <a:spcAft>
                <a:spcPts val="0"/>
              </a:spcAft>
              <a:buSzPts val="1100"/>
              <a:buChar char="○"/>
            </a:pPr>
            <a:r>
              <a:rPr lang="en"/>
              <a:t>Viremia is usually cleared by time of symptom onset</a:t>
            </a:r>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1176" name="Google Shape;1176;p11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Diagnosis</a:t>
            </a:r>
            <a:endParaRPr/>
          </a:p>
        </p:txBody>
      </p:sp>
      <p:sp>
        <p:nvSpPr>
          <p:cNvPr id="1177" name="Google Shape;1177;p118"/>
          <p:cNvSpPr txBox="1">
            <a:spLocks noGrp="1"/>
          </p:cNvSpPr>
          <p:nvPr>
            <p:ph type="body" idx="1"/>
          </p:nvPr>
        </p:nvSpPr>
        <p:spPr>
          <a:xfrm>
            <a:off x="729450" y="1393075"/>
            <a:ext cx="7688700" cy="423600"/>
          </a:xfrm>
          <a:prstGeom prst="rect">
            <a:avLst/>
          </a:prstGeom>
        </p:spPr>
        <p:txBody>
          <a:bodyPr spcFirstLastPara="1" wrap="square" lIns="91425" tIns="91425" rIns="91425" bIns="91425" anchor="t" anchorCtr="0">
            <a:normAutofit fontScale="47500" lnSpcReduction="20000"/>
          </a:bodyPr>
          <a:lstStyle/>
          <a:p>
            <a:pPr marL="0" lvl="0" indent="0" algn="l" rtl="0">
              <a:spcBef>
                <a:spcPts val="0"/>
              </a:spcBef>
              <a:spcAft>
                <a:spcPts val="1200"/>
              </a:spcAft>
              <a:buNone/>
            </a:pPr>
            <a:r>
              <a:rPr lang="en">
                <a:solidFill>
                  <a:srgbClr val="858585"/>
                </a:solidFill>
              </a:rPr>
              <a:t>Incubation period of </a:t>
            </a:r>
            <a:r>
              <a:rPr lang="en" b="1">
                <a:solidFill>
                  <a:srgbClr val="858585"/>
                </a:solidFill>
              </a:rPr>
              <a:t>2-6 days</a:t>
            </a:r>
            <a:r>
              <a:rPr lang="en">
                <a:solidFill>
                  <a:srgbClr val="858585"/>
                </a:solidFill>
              </a:rPr>
              <a:t> (may be longer in immunocompromise)</a:t>
            </a:r>
            <a:endParaRPr>
              <a:solidFill>
                <a:srgbClr val="858585"/>
              </a:solidFill>
            </a:endParaRPr>
          </a:p>
        </p:txBody>
      </p:sp>
      <p:sp>
        <p:nvSpPr>
          <p:cNvPr id="1178" name="Google Shape;1178;p118"/>
          <p:cNvSpPr txBox="1">
            <a:spLocks noGrp="1"/>
          </p:cNvSpPr>
          <p:nvPr>
            <p:ph type="body" idx="1"/>
          </p:nvPr>
        </p:nvSpPr>
        <p:spPr>
          <a:xfrm>
            <a:off x="729450" y="1697875"/>
            <a:ext cx="3846300" cy="29244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50% have peripheral leukocytosis</a:t>
            </a:r>
            <a:endParaRPr/>
          </a:p>
          <a:p>
            <a:pPr marL="457200" lvl="0" indent="-311150" algn="l" rtl="0">
              <a:spcBef>
                <a:spcPts val="0"/>
              </a:spcBef>
              <a:spcAft>
                <a:spcPts val="0"/>
              </a:spcAft>
              <a:buSzPts val="1300"/>
              <a:buChar char="●"/>
            </a:pPr>
            <a:r>
              <a:rPr lang="en" u="sng"/>
              <a:t>CSF</a:t>
            </a:r>
            <a:r>
              <a:rPr lang="en"/>
              <a:t>: Moderate (&lt;500) lymphocytic pleocytosis</a:t>
            </a:r>
            <a:endParaRPr/>
          </a:p>
          <a:p>
            <a:pPr marL="914400" lvl="1" indent="-298450" algn="l" rtl="0">
              <a:spcBef>
                <a:spcPts val="0"/>
              </a:spcBef>
              <a:spcAft>
                <a:spcPts val="0"/>
              </a:spcAft>
              <a:buSzPts val="1100"/>
              <a:buChar char="○"/>
            </a:pPr>
            <a:r>
              <a:rPr lang="en"/>
              <a:t>Can </a:t>
            </a:r>
            <a:r>
              <a:rPr lang="en" b="1">
                <a:solidFill>
                  <a:srgbClr val="3B71CA"/>
                </a:solidFill>
              </a:rPr>
              <a:t>neutrophilic </a:t>
            </a:r>
            <a:r>
              <a:rPr lang="en"/>
              <a:t>(~40% of cases)</a:t>
            </a:r>
            <a:endParaRPr/>
          </a:p>
          <a:p>
            <a:pPr marL="914400" lvl="1" indent="-298450" algn="l" rtl="0">
              <a:spcBef>
                <a:spcPts val="0"/>
              </a:spcBef>
              <a:spcAft>
                <a:spcPts val="0"/>
              </a:spcAft>
              <a:buSzPts val="1100"/>
              <a:buChar char="○"/>
            </a:pPr>
            <a:r>
              <a:rPr lang="en"/>
              <a:t>Moderate protein elevation w/ normal glucose</a:t>
            </a:r>
            <a:endParaRPr/>
          </a:p>
        </p:txBody>
      </p:sp>
      <p:graphicFrame>
        <p:nvGraphicFramePr>
          <p:cNvPr id="1179" name="Google Shape;1179;p118"/>
          <p:cNvGraphicFramePr/>
          <p:nvPr/>
        </p:nvGraphicFramePr>
        <p:xfrm>
          <a:off x="5015975" y="1816675"/>
          <a:ext cx="3000000" cy="3000000"/>
        </p:xfrm>
        <a:graphic>
          <a:graphicData uri="http://schemas.openxmlformats.org/drawingml/2006/table">
            <a:tbl>
              <a:tblPr>
                <a:noFill/>
                <a:tableStyleId>{8B810D35-6B29-4F0E-A54C-3F1D867285BD}</a:tableStyleId>
              </a:tblPr>
              <a:tblGrid>
                <a:gridCol w="1530225">
                  <a:extLst>
                    <a:ext uri="{9D8B030D-6E8A-4147-A177-3AD203B41FA5}">
                      <a16:colId xmlns:a16="http://schemas.microsoft.com/office/drawing/2014/main" val="20000"/>
                    </a:ext>
                  </a:extLst>
                </a:gridCol>
                <a:gridCol w="583050">
                  <a:extLst>
                    <a:ext uri="{9D8B030D-6E8A-4147-A177-3AD203B41FA5}">
                      <a16:colId xmlns:a16="http://schemas.microsoft.com/office/drawing/2014/main" val="20001"/>
                    </a:ext>
                  </a:extLst>
                </a:gridCol>
                <a:gridCol w="583050">
                  <a:extLst>
                    <a:ext uri="{9D8B030D-6E8A-4147-A177-3AD203B41FA5}">
                      <a16:colId xmlns:a16="http://schemas.microsoft.com/office/drawing/2014/main" val="20002"/>
                    </a:ext>
                  </a:extLst>
                </a:gridCol>
              </a:tblGrid>
              <a:tr h="280950">
                <a:tc>
                  <a:txBody>
                    <a:bodyPr/>
                    <a:lstStyle/>
                    <a:p>
                      <a:pPr marL="0" lvl="0" indent="0" algn="l" rtl="0">
                        <a:spcBef>
                          <a:spcPts val="0"/>
                        </a:spcBef>
                        <a:spcAft>
                          <a:spcPts val="0"/>
                        </a:spcAft>
                        <a:buNone/>
                      </a:pPr>
                      <a:r>
                        <a:rPr lang="en" b="1">
                          <a:solidFill>
                            <a:schemeClr val="lt1"/>
                          </a:solidFill>
                          <a:latin typeface="Open Sans"/>
                          <a:ea typeface="Open Sans"/>
                          <a:cs typeface="Open Sans"/>
                          <a:sym typeface="Open Sans"/>
                        </a:rPr>
                        <a:t>LP</a:t>
                      </a:r>
                      <a:endParaRPr b="1">
                        <a:solidFill>
                          <a:schemeClr val="lt1"/>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Day 2</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Day 8</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Opening Pr</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Unk</a:t>
                      </a:r>
                      <a:endParaRPr>
                        <a:solidFill>
                          <a:schemeClr val="dk2"/>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34</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b="1">
                          <a:solidFill>
                            <a:srgbClr val="C1443C"/>
                          </a:solidFill>
                          <a:latin typeface="Open Sans"/>
                          <a:ea typeface="Open Sans"/>
                          <a:cs typeface="Open Sans"/>
                          <a:sym typeface="Open Sans"/>
                        </a:rPr>
                        <a:t>WBC</a:t>
                      </a:r>
                      <a:endParaRPr b="1">
                        <a:solidFill>
                          <a:srgbClr val="C1443C"/>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2</a:t>
                      </a:r>
                      <a:endParaRPr>
                        <a:solidFill>
                          <a:schemeClr val="dk2"/>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C1443C"/>
                          </a:solidFill>
                          <a:latin typeface="Open Sans"/>
                          <a:ea typeface="Open Sans"/>
                          <a:cs typeface="Open Sans"/>
                          <a:sym typeface="Open Sans"/>
                        </a:rPr>
                        <a:t>215</a:t>
                      </a:r>
                      <a:endParaRPr b="1">
                        <a:solidFill>
                          <a:srgbClr val="C1443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BF1DD"/>
                    </a:solidFill>
                  </a:tcPr>
                </a:tc>
                <a:extLst>
                  <a:ext uri="{0D108BD9-81ED-4DB2-BD59-A6C34878D82A}">
                    <a16:rowId xmlns:a16="http://schemas.microsoft.com/office/drawing/2014/main" val="10002"/>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   Neut (%)</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E2EAF7"/>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2%</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2EAF7"/>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86%</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2EAF7"/>
                    </a:solidFill>
                  </a:tcPr>
                </a:tc>
                <a:extLst>
                  <a:ext uri="{0D108BD9-81ED-4DB2-BD59-A6C34878D82A}">
                    <a16:rowId xmlns:a16="http://schemas.microsoft.com/office/drawing/2014/main" val="10003"/>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   Lymph (%)</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60%</a:t>
                      </a:r>
                      <a:endParaRPr>
                        <a:solidFill>
                          <a:schemeClr val="dk2"/>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8%</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RBC</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1</a:t>
                      </a:r>
                      <a:endParaRPr>
                        <a:solidFill>
                          <a:schemeClr val="dk2"/>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71</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280950">
                <a:tc>
                  <a:txBody>
                    <a:bodyPr/>
                    <a:lstStyle/>
                    <a:p>
                      <a:pPr marL="0" lvl="0" indent="0" algn="l" rtl="0">
                        <a:spcBef>
                          <a:spcPts val="0"/>
                        </a:spcBef>
                        <a:spcAft>
                          <a:spcPts val="0"/>
                        </a:spcAft>
                        <a:buNone/>
                      </a:pPr>
                      <a:r>
                        <a:rPr lang="en" b="1">
                          <a:solidFill>
                            <a:srgbClr val="C1443C"/>
                          </a:solidFill>
                          <a:latin typeface="Open Sans"/>
                          <a:ea typeface="Open Sans"/>
                          <a:cs typeface="Open Sans"/>
                          <a:sym typeface="Open Sans"/>
                        </a:rPr>
                        <a:t>Protein</a:t>
                      </a:r>
                      <a:endParaRPr b="1">
                        <a:solidFill>
                          <a:srgbClr val="C1443C"/>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47</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C1443C"/>
                          </a:solidFill>
                          <a:latin typeface="Open Sans"/>
                          <a:ea typeface="Open Sans"/>
                          <a:cs typeface="Open Sans"/>
                          <a:sym typeface="Open Sans"/>
                        </a:rPr>
                        <a:t>117</a:t>
                      </a:r>
                      <a:endParaRPr b="1">
                        <a:solidFill>
                          <a:srgbClr val="C1443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BF1DD"/>
                    </a:solidFill>
                  </a:tcPr>
                </a:tc>
                <a:extLst>
                  <a:ext uri="{0D108BD9-81ED-4DB2-BD59-A6C34878D82A}">
                    <a16:rowId xmlns:a16="http://schemas.microsoft.com/office/drawing/2014/main" val="10006"/>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Glucose</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127</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64</a:t>
                      </a:r>
                      <a:endParaRPr b="1">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CrAg</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Neg</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8"/>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HSV/VZV PCR</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Neg</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9"/>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Cultures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NGTD</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i="1">
                          <a:solidFill>
                            <a:schemeClr val="dk2"/>
                          </a:solidFill>
                          <a:latin typeface="Open Sans"/>
                          <a:ea typeface="Open Sans"/>
                          <a:cs typeface="Open Sans"/>
                          <a:sym typeface="Open Sans"/>
                        </a:rPr>
                        <a:t>TBD</a:t>
                      </a:r>
                      <a:endParaRPr i="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183"/>
        <p:cNvGrpSpPr/>
        <p:nvPr/>
      </p:nvGrpSpPr>
      <p:grpSpPr>
        <a:xfrm>
          <a:off x="0" y="0"/>
          <a:ext cx="0" cy="0"/>
          <a:chOff x="0" y="0"/>
          <a:chExt cx="0" cy="0"/>
        </a:xfrm>
      </p:grpSpPr>
      <p:sp>
        <p:nvSpPr>
          <p:cNvPr id="1184" name="Google Shape;1184;p11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Diagnosis</a:t>
            </a:r>
            <a:endParaRPr/>
          </a:p>
        </p:txBody>
      </p:sp>
      <p:sp>
        <p:nvSpPr>
          <p:cNvPr id="1185" name="Google Shape;1185;p119"/>
          <p:cNvSpPr txBox="1">
            <a:spLocks noGrp="1"/>
          </p:cNvSpPr>
          <p:nvPr>
            <p:ph type="body" idx="1"/>
          </p:nvPr>
        </p:nvSpPr>
        <p:spPr>
          <a:xfrm>
            <a:off x="729450" y="1393075"/>
            <a:ext cx="7688700" cy="423600"/>
          </a:xfrm>
          <a:prstGeom prst="rect">
            <a:avLst/>
          </a:prstGeom>
        </p:spPr>
        <p:txBody>
          <a:bodyPr spcFirstLastPara="1" wrap="square" lIns="91425" tIns="91425" rIns="91425" bIns="91425" anchor="t" anchorCtr="0">
            <a:normAutofit fontScale="47500" lnSpcReduction="20000"/>
          </a:bodyPr>
          <a:lstStyle/>
          <a:p>
            <a:pPr marL="0" lvl="0" indent="0" algn="l" rtl="0">
              <a:spcBef>
                <a:spcPts val="0"/>
              </a:spcBef>
              <a:spcAft>
                <a:spcPts val="1200"/>
              </a:spcAft>
              <a:buNone/>
            </a:pPr>
            <a:r>
              <a:rPr lang="en">
                <a:solidFill>
                  <a:srgbClr val="858585"/>
                </a:solidFill>
              </a:rPr>
              <a:t>Incubation period of </a:t>
            </a:r>
            <a:r>
              <a:rPr lang="en" b="1">
                <a:solidFill>
                  <a:srgbClr val="858585"/>
                </a:solidFill>
              </a:rPr>
              <a:t>2-6 days</a:t>
            </a:r>
            <a:r>
              <a:rPr lang="en">
                <a:solidFill>
                  <a:srgbClr val="858585"/>
                </a:solidFill>
              </a:rPr>
              <a:t> (may be longer in immunocompromise)</a:t>
            </a:r>
            <a:endParaRPr>
              <a:solidFill>
                <a:srgbClr val="858585"/>
              </a:solidFill>
            </a:endParaRPr>
          </a:p>
        </p:txBody>
      </p:sp>
      <p:grpSp>
        <p:nvGrpSpPr>
          <p:cNvPr id="1186" name="Google Shape;1186;p119"/>
          <p:cNvGrpSpPr/>
          <p:nvPr/>
        </p:nvGrpSpPr>
        <p:grpSpPr>
          <a:xfrm>
            <a:off x="4572179" y="1796718"/>
            <a:ext cx="3846319" cy="2357228"/>
            <a:chOff x="4613650" y="622550"/>
            <a:chExt cx="4357448" cy="2670475"/>
          </a:xfrm>
        </p:grpSpPr>
        <p:pic>
          <p:nvPicPr>
            <p:cNvPr id="1187" name="Google Shape;1187;p119"/>
            <p:cNvPicPr preferRelativeResize="0"/>
            <p:nvPr/>
          </p:nvPicPr>
          <p:blipFill rotWithShape="1">
            <a:blip r:embed="rId3">
              <a:alphaModFix/>
            </a:blip>
            <a:srcRect b="35069"/>
            <a:stretch/>
          </p:blipFill>
          <p:spPr>
            <a:xfrm>
              <a:off x="4613650" y="622550"/>
              <a:ext cx="4357448" cy="2638573"/>
            </a:xfrm>
            <a:prstGeom prst="rect">
              <a:avLst/>
            </a:prstGeom>
            <a:noFill/>
            <a:ln>
              <a:noFill/>
            </a:ln>
          </p:spPr>
        </p:pic>
        <p:sp>
          <p:nvSpPr>
            <p:cNvPr id="1188" name="Google Shape;1188;p119"/>
            <p:cNvSpPr/>
            <p:nvPr/>
          </p:nvSpPr>
          <p:spPr>
            <a:xfrm>
              <a:off x="4613650" y="2955225"/>
              <a:ext cx="1060200" cy="337800"/>
            </a:xfrm>
            <a:prstGeom prst="rect">
              <a:avLst/>
            </a:prstGeom>
            <a:solidFill>
              <a:schemeClr val="lt1"/>
            </a:solidFill>
            <a:ln>
              <a:noFill/>
            </a:ln>
          </p:spPr>
          <p:txBody>
            <a:bodyPr spcFirstLastPara="1" wrap="square" lIns="80700" tIns="80700" rIns="80700" bIns="80700" anchor="ctr" anchorCtr="0">
              <a:noAutofit/>
            </a:bodyPr>
            <a:lstStyle/>
            <a:p>
              <a:pPr marL="0" lvl="0" indent="0" algn="ctr" rtl="0">
                <a:spcBef>
                  <a:spcPts val="0"/>
                </a:spcBef>
                <a:spcAft>
                  <a:spcPts val="0"/>
                </a:spcAft>
                <a:buNone/>
              </a:pPr>
              <a:endParaRPr sz="1235">
                <a:latin typeface="Open Sans"/>
                <a:ea typeface="Open Sans"/>
                <a:cs typeface="Open Sans"/>
                <a:sym typeface="Open Sans"/>
              </a:endParaRPr>
            </a:p>
          </p:txBody>
        </p:sp>
        <p:sp>
          <p:nvSpPr>
            <p:cNvPr id="1189" name="Google Shape;1189;p119"/>
            <p:cNvSpPr/>
            <p:nvPr/>
          </p:nvSpPr>
          <p:spPr>
            <a:xfrm>
              <a:off x="5360075" y="3219275"/>
              <a:ext cx="1060200" cy="42000"/>
            </a:xfrm>
            <a:prstGeom prst="rect">
              <a:avLst/>
            </a:prstGeom>
            <a:solidFill>
              <a:schemeClr val="lt1"/>
            </a:solidFill>
            <a:ln>
              <a:noFill/>
            </a:ln>
          </p:spPr>
          <p:txBody>
            <a:bodyPr spcFirstLastPara="1" wrap="square" lIns="80700" tIns="80700" rIns="80700" bIns="80700" anchor="ctr" anchorCtr="0">
              <a:noAutofit/>
            </a:bodyPr>
            <a:lstStyle/>
            <a:p>
              <a:pPr marL="0" lvl="0" indent="0" algn="ctr" rtl="0">
                <a:spcBef>
                  <a:spcPts val="0"/>
                </a:spcBef>
                <a:spcAft>
                  <a:spcPts val="0"/>
                </a:spcAft>
                <a:buNone/>
              </a:pPr>
              <a:endParaRPr sz="1235">
                <a:latin typeface="Open Sans"/>
                <a:ea typeface="Open Sans"/>
                <a:cs typeface="Open Sans"/>
                <a:sym typeface="Open Sans"/>
              </a:endParaRPr>
            </a:p>
          </p:txBody>
        </p:sp>
      </p:grpSp>
      <p:sp>
        <p:nvSpPr>
          <p:cNvPr id="1190" name="Google Shape;1190;p119"/>
          <p:cNvSpPr txBox="1">
            <a:spLocks noGrp="1"/>
          </p:cNvSpPr>
          <p:nvPr>
            <p:ph type="body" idx="1"/>
          </p:nvPr>
        </p:nvSpPr>
        <p:spPr>
          <a:xfrm>
            <a:off x="729450" y="1697875"/>
            <a:ext cx="3846300" cy="29244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50% have peripheral leukocytosis</a:t>
            </a:r>
            <a:endParaRPr/>
          </a:p>
          <a:p>
            <a:pPr marL="457200" lvl="0" indent="-311150" algn="l" rtl="0">
              <a:spcBef>
                <a:spcPts val="0"/>
              </a:spcBef>
              <a:spcAft>
                <a:spcPts val="0"/>
              </a:spcAft>
              <a:buSzPts val="1300"/>
              <a:buChar char="●"/>
            </a:pPr>
            <a:r>
              <a:rPr lang="en" u="sng"/>
              <a:t>CSF</a:t>
            </a:r>
            <a:r>
              <a:rPr lang="en"/>
              <a:t>: Moderate (&lt;500) lymphocytic pleocytosis</a:t>
            </a:r>
            <a:endParaRPr/>
          </a:p>
          <a:p>
            <a:pPr marL="914400" lvl="1" indent="-298450" algn="l" rtl="0">
              <a:spcBef>
                <a:spcPts val="0"/>
              </a:spcBef>
              <a:spcAft>
                <a:spcPts val="0"/>
              </a:spcAft>
              <a:buSzPts val="1100"/>
              <a:buChar char="○"/>
            </a:pPr>
            <a:r>
              <a:rPr lang="en"/>
              <a:t>Can neutrophilic (~40% of cases)</a:t>
            </a:r>
            <a:endParaRPr/>
          </a:p>
          <a:p>
            <a:pPr marL="914400" lvl="1" indent="-298450" algn="l" rtl="0">
              <a:spcBef>
                <a:spcPts val="0"/>
              </a:spcBef>
              <a:spcAft>
                <a:spcPts val="0"/>
              </a:spcAft>
              <a:buSzPts val="1100"/>
              <a:buChar char="○"/>
            </a:pPr>
            <a:r>
              <a:rPr lang="en"/>
              <a:t>Moderate protein elevation w/ normal glucose</a:t>
            </a:r>
            <a:endParaRPr/>
          </a:p>
          <a:p>
            <a:pPr marL="457200" lvl="0" indent="-311150" algn="l" rtl="0">
              <a:spcBef>
                <a:spcPts val="0"/>
              </a:spcBef>
              <a:spcAft>
                <a:spcPts val="0"/>
              </a:spcAft>
              <a:buSzPts val="1300"/>
              <a:buChar char="●"/>
            </a:pPr>
            <a:r>
              <a:rPr lang="en" u="sng"/>
              <a:t>MRI</a:t>
            </a:r>
            <a:r>
              <a:rPr lang="en"/>
              <a:t>: Nonspecific (early on)</a:t>
            </a:r>
            <a:endParaRPr/>
          </a:p>
          <a:p>
            <a:pPr marL="914400" lvl="1" indent="-298450" algn="l" rtl="0">
              <a:spcBef>
                <a:spcPts val="0"/>
              </a:spcBef>
              <a:spcAft>
                <a:spcPts val="0"/>
              </a:spcAft>
              <a:buSzPts val="1100"/>
              <a:buChar char="○"/>
            </a:pPr>
            <a:r>
              <a:rPr lang="en"/>
              <a:t>Late in disease can get T2 &amp; DWI enhancement in thalamus</a:t>
            </a:r>
            <a:endParaRPr/>
          </a:p>
          <a:p>
            <a:pPr marL="914400" lvl="1" indent="-298450" algn="l" rtl="0">
              <a:spcBef>
                <a:spcPts val="0"/>
              </a:spcBef>
              <a:spcAft>
                <a:spcPts val="0"/>
              </a:spcAft>
              <a:buSzPts val="1100"/>
              <a:buChar char="○"/>
            </a:pPr>
            <a:r>
              <a:rPr lang="en"/>
              <a:t>This is a bad sign</a:t>
            </a:r>
            <a:endParaRPr/>
          </a:p>
        </p:txBody>
      </p:sp>
      <p:sp>
        <p:nvSpPr>
          <p:cNvPr id="1191" name="Google Shape;1191;p119"/>
          <p:cNvSpPr/>
          <p:nvPr/>
        </p:nvSpPr>
        <p:spPr>
          <a:xfrm>
            <a:off x="729450" y="1753825"/>
            <a:ext cx="3682500" cy="12819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sp>
        <p:nvSpPr>
          <p:cNvPr id="1196" name="Google Shape;1196;p12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Persistent symptoms</a:t>
            </a:r>
            <a:endParaRPr/>
          </a:p>
        </p:txBody>
      </p:sp>
      <p:sp>
        <p:nvSpPr>
          <p:cNvPr id="1197" name="Google Shape;1197;p120"/>
          <p:cNvSpPr txBox="1">
            <a:spLocks noGrp="1"/>
          </p:cNvSpPr>
          <p:nvPr>
            <p:ph type="body" idx="1"/>
          </p:nvPr>
        </p:nvSpPr>
        <p:spPr>
          <a:xfrm>
            <a:off x="729450" y="1393075"/>
            <a:ext cx="5507400" cy="2886300"/>
          </a:xfrm>
          <a:prstGeom prst="rect">
            <a:avLst/>
          </a:prstGeom>
        </p:spPr>
        <p:txBody>
          <a:bodyPr spcFirstLastPara="1" wrap="square" lIns="91425" tIns="91425" rIns="91425" bIns="91425" anchor="t" anchorCtr="0">
            <a:normAutofit lnSpcReduction="10000"/>
          </a:bodyPr>
          <a:lstStyle/>
          <a:p>
            <a:pPr marL="457200" lvl="0" indent="-311150" algn="l" rtl="0">
              <a:spcBef>
                <a:spcPts val="0"/>
              </a:spcBef>
              <a:spcAft>
                <a:spcPts val="0"/>
              </a:spcAft>
              <a:buSzPts val="1300"/>
              <a:buChar char="●"/>
            </a:pPr>
            <a:r>
              <a:rPr lang="en"/>
              <a:t>Longitudinal cohort studies show many </a:t>
            </a:r>
            <a:r>
              <a:rPr lang="en" u="sng"/>
              <a:t>do not</a:t>
            </a:r>
            <a:r>
              <a:rPr lang="en"/>
              <a:t> return to baseline health</a:t>
            </a:r>
            <a:endParaRPr/>
          </a:p>
          <a:p>
            <a:pPr marL="914400" lvl="1" indent="-298450" algn="l" rtl="0">
              <a:spcBef>
                <a:spcPts val="0"/>
              </a:spcBef>
              <a:spcAft>
                <a:spcPts val="0"/>
              </a:spcAft>
              <a:buSzPts val="1100"/>
              <a:buChar char="○"/>
            </a:pPr>
            <a:r>
              <a:rPr lang="en"/>
              <a:t>Generally, just under </a:t>
            </a:r>
            <a:r>
              <a:rPr lang="en" b="1">
                <a:solidFill>
                  <a:srgbClr val="DF382C"/>
                </a:solidFill>
              </a:rPr>
              <a:t>2/3rds</a:t>
            </a:r>
            <a:r>
              <a:rPr lang="en"/>
              <a:t> have lingering symptoms at 1 year</a:t>
            </a:r>
            <a:endParaRPr/>
          </a:p>
          <a:p>
            <a:pPr marL="914400" lvl="1" indent="-298450" algn="l" rtl="0">
              <a:spcBef>
                <a:spcPts val="0"/>
              </a:spcBef>
              <a:spcAft>
                <a:spcPts val="0"/>
              </a:spcAft>
              <a:buSzPts val="1100"/>
              <a:buChar char="○"/>
            </a:pPr>
            <a:r>
              <a:rPr lang="en"/>
              <a:t>These have </a:t>
            </a:r>
            <a:r>
              <a:rPr lang="en" b="1">
                <a:solidFill>
                  <a:srgbClr val="2F5AA2"/>
                </a:solidFill>
              </a:rPr>
              <a:t>included objective measures</a:t>
            </a:r>
            <a:r>
              <a:rPr lang="en"/>
              <a:t> </a:t>
            </a:r>
            <a:r>
              <a:rPr lang="en" sz="1000">
                <a:latin typeface="Open Sans Light"/>
                <a:ea typeface="Open Sans Light"/>
                <a:cs typeface="Open Sans Light"/>
                <a:sym typeface="Open Sans Light"/>
              </a:rPr>
              <a:t>(25% Dx with depression, 70% with abnormal motor function)</a:t>
            </a:r>
            <a:endParaRPr sz="1000">
              <a:latin typeface="Open Sans Light"/>
              <a:ea typeface="Open Sans Light"/>
              <a:cs typeface="Open Sans Light"/>
              <a:sym typeface="Open Sans Light"/>
            </a:endParaRPr>
          </a:p>
          <a:p>
            <a:pPr marL="914400" lvl="1" indent="-298450" algn="l" rtl="0">
              <a:spcBef>
                <a:spcPts val="0"/>
              </a:spcBef>
              <a:spcAft>
                <a:spcPts val="0"/>
              </a:spcAft>
              <a:buSzPts val="1100"/>
              <a:buChar char="○"/>
            </a:pPr>
            <a:r>
              <a:rPr lang="en"/>
              <a:t>That said, one cohort did show recovery by one year</a:t>
            </a:r>
            <a:endParaRPr/>
          </a:p>
          <a:p>
            <a:pPr marL="457200" lvl="0" indent="-311150" algn="l" rtl="0">
              <a:spcBef>
                <a:spcPts val="1000"/>
              </a:spcBef>
              <a:spcAft>
                <a:spcPts val="0"/>
              </a:spcAft>
              <a:buClr>
                <a:schemeClr val="lt1"/>
              </a:buClr>
              <a:buSzPts val="1300"/>
              <a:buChar char="●"/>
            </a:pPr>
            <a:r>
              <a:rPr lang="en">
                <a:solidFill>
                  <a:schemeClr val="lt1"/>
                </a:solidFill>
              </a:rPr>
              <a:t>Symptoms do not necessarily improve over the years</a:t>
            </a:r>
            <a:endParaRPr>
              <a:solidFill>
                <a:schemeClr val="lt1"/>
              </a:solidFill>
            </a:endParaRPr>
          </a:p>
          <a:p>
            <a:pPr marL="914400" lvl="1" indent="-298450" algn="l" rtl="0">
              <a:spcBef>
                <a:spcPts val="0"/>
              </a:spcBef>
              <a:spcAft>
                <a:spcPts val="0"/>
              </a:spcAft>
              <a:buClr>
                <a:schemeClr val="lt1"/>
              </a:buClr>
              <a:buSzPts val="1100"/>
              <a:buChar char="○"/>
            </a:pPr>
            <a:r>
              <a:rPr lang="en">
                <a:solidFill>
                  <a:schemeClr val="lt1"/>
                </a:solidFill>
              </a:rPr>
              <a:t>In one longitudinal study, </a:t>
            </a:r>
            <a:r>
              <a:rPr lang="en" b="1">
                <a:solidFill>
                  <a:schemeClr val="lt1"/>
                </a:solidFill>
              </a:rPr>
              <a:t>60% </a:t>
            </a:r>
            <a:r>
              <a:rPr lang="en">
                <a:solidFill>
                  <a:schemeClr val="lt1"/>
                </a:solidFill>
              </a:rPr>
              <a:t>of patients </a:t>
            </a:r>
            <a:r>
              <a:rPr lang="en" b="1">
                <a:solidFill>
                  <a:schemeClr val="lt1"/>
                </a:solidFill>
              </a:rPr>
              <a:t>still had symptoms</a:t>
            </a:r>
            <a:r>
              <a:rPr lang="en">
                <a:solidFill>
                  <a:schemeClr val="lt1"/>
                </a:solidFill>
              </a:rPr>
              <a:t> at </a:t>
            </a:r>
            <a:r>
              <a:rPr lang="en" b="1">
                <a:solidFill>
                  <a:schemeClr val="lt1"/>
                </a:solidFill>
              </a:rPr>
              <a:t>1 year</a:t>
            </a:r>
            <a:endParaRPr b="1">
              <a:solidFill>
                <a:schemeClr val="lt1"/>
              </a:solidFill>
            </a:endParaRPr>
          </a:p>
          <a:p>
            <a:pPr marL="914400" lvl="1" indent="-298450" algn="l" rtl="0">
              <a:spcBef>
                <a:spcPts val="0"/>
              </a:spcBef>
              <a:spcAft>
                <a:spcPts val="0"/>
              </a:spcAft>
              <a:buClr>
                <a:schemeClr val="lt1"/>
              </a:buClr>
              <a:buSzPts val="1100"/>
              <a:buChar char="○"/>
            </a:pPr>
            <a:r>
              <a:rPr lang="en">
                <a:solidFill>
                  <a:schemeClr val="lt1"/>
                </a:solidFill>
              </a:rPr>
              <a:t>At </a:t>
            </a:r>
            <a:r>
              <a:rPr lang="en" b="1">
                <a:solidFill>
                  <a:schemeClr val="lt1"/>
                </a:solidFill>
              </a:rPr>
              <a:t>8 years</a:t>
            </a:r>
            <a:r>
              <a:rPr lang="en">
                <a:solidFill>
                  <a:schemeClr val="lt1"/>
                </a:solidFill>
              </a:rPr>
              <a:t>, </a:t>
            </a:r>
            <a:r>
              <a:rPr lang="en" b="1">
                <a:solidFill>
                  <a:schemeClr val="lt1"/>
                </a:solidFill>
              </a:rPr>
              <a:t>40%</a:t>
            </a:r>
            <a:r>
              <a:rPr lang="en">
                <a:solidFill>
                  <a:schemeClr val="lt1"/>
                </a:solidFill>
              </a:rPr>
              <a:t> still had persistent symptoms</a:t>
            </a:r>
            <a:endParaRPr>
              <a:solidFill>
                <a:schemeClr val="lt1"/>
              </a:solidFill>
            </a:endParaRPr>
          </a:p>
          <a:p>
            <a:pPr marL="457200" lvl="0" indent="-311150" algn="l" rtl="0">
              <a:spcBef>
                <a:spcPts val="1000"/>
              </a:spcBef>
              <a:spcAft>
                <a:spcPts val="0"/>
              </a:spcAft>
              <a:buClr>
                <a:schemeClr val="lt1"/>
              </a:buClr>
              <a:buSzPts val="1300"/>
              <a:buChar char="●"/>
            </a:pPr>
            <a:r>
              <a:rPr lang="en">
                <a:solidFill>
                  <a:schemeClr val="lt1"/>
                </a:solidFill>
              </a:rPr>
              <a:t>More common with those who had CNS involvement</a:t>
            </a:r>
            <a:endParaRPr>
              <a:solidFill>
                <a:schemeClr val="lt1"/>
              </a:solidFill>
            </a:endParaRPr>
          </a:p>
          <a:p>
            <a:pPr marL="914400" lvl="1" indent="-298450" algn="l" rtl="0">
              <a:spcBef>
                <a:spcPts val="0"/>
              </a:spcBef>
              <a:spcAft>
                <a:spcPts val="0"/>
              </a:spcAft>
              <a:buClr>
                <a:schemeClr val="lt1"/>
              </a:buClr>
              <a:buSzPts val="1100"/>
              <a:buChar char="○"/>
            </a:pPr>
            <a:r>
              <a:rPr lang="en">
                <a:solidFill>
                  <a:schemeClr val="lt1"/>
                </a:solidFill>
              </a:rPr>
              <a:t>Older age is associated with decreased likelihood of returning to baseline</a:t>
            </a:r>
            <a:endParaRPr>
              <a:solidFill>
                <a:schemeClr val="lt1"/>
              </a:solidFill>
            </a:endParaRPr>
          </a:p>
        </p:txBody>
      </p:sp>
      <p:sp>
        <p:nvSpPr>
          <p:cNvPr id="1198" name="Google Shape;1198;p120"/>
          <p:cNvSpPr/>
          <p:nvPr/>
        </p:nvSpPr>
        <p:spPr>
          <a:xfrm>
            <a:off x="6365075" y="1393075"/>
            <a:ext cx="2289600" cy="19491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404247"/>
                </a:solidFill>
                <a:latin typeface="Open Sans"/>
                <a:ea typeface="Open Sans"/>
                <a:cs typeface="Open Sans"/>
                <a:sym typeface="Open Sans"/>
              </a:rPr>
              <a:t>Common long WNV symptoms</a:t>
            </a:r>
            <a:endParaRPr sz="1500">
              <a:solidFill>
                <a:srgbClr val="9FA6B2"/>
              </a:solidFill>
              <a:latin typeface="Open Sans"/>
              <a:ea typeface="Open Sans"/>
              <a:cs typeface="Open Sans"/>
              <a:sym typeface="Open Sans"/>
            </a:endParaRPr>
          </a:p>
          <a:p>
            <a:pPr marL="457200" lvl="0" indent="-311150" algn="l" rtl="0">
              <a:spcBef>
                <a:spcPts val="100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Fatigue</a:t>
            </a:r>
            <a:endParaRPr sz="1300">
              <a:solidFill>
                <a:srgbClr val="1A1A1A"/>
              </a:solidFill>
              <a:latin typeface="Open Sans"/>
              <a:ea typeface="Open Sans"/>
              <a:cs typeface="Open Sans"/>
              <a:sym typeface="Open Sans"/>
            </a:endParaRPr>
          </a:p>
          <a:p>
            <a:pPr marL="457200" lvl="0" indent="-311150" algn="l" rtl="0">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Memory problems</a:t>
            </a:r>
            <a:endParaRPr sz="1300">
              <a:solidFill>
                <a:srgbClr val="1A1A1A"/>
              </a:solidFill>
              <a:latin typeface="Open Sans"/>
              <a:ea typeface="Open Sans"/>
              <a:cs typeface="Open Sans"/>
              <a:sym typeface="Open Sans"/>
            </a:endParaRPr>
          </a:p>
          <a:p>
            <a:pPr marL="457200" lvl="0" indent="-311150" algn="l" rtl="0">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Language issues</a:t>
            </a:r>
            <a:endParaRPr sz="1300">
              <a:solidFill>
                <a:srgbClr val="1A1A1A"/>
              </a:solidFill>
              <a:latin typeface="Open Sans"/>
              <a:ea typeface="Open Sans"/>
              <a:cs typeface="Open Sans"/>
              <a:sym typeface="Open Sans"/>
            </a:endParaRPr>
          </a:p>
          <a:p>
            <a:pPr marL="457200" lvl="0" indent="-311150" algn="l" rtl="0">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Muscle weakness</a:t>
            </a:r>
            <a:endParaRPr sz="1300">
              <a:solidFill>
                <a:srgbClr val="1A1A1A"/>
              </a:solidFill>
              <a:latin typeface="Open Sans"/>
              <a:ea typeface="Open Sans"/>
              <a:cs typeface="Open Sans"/>
              <a:sym typeface="Open Sans"/>
            </a:endParaRPr>
          </a:p>
          <a:p>
            <a:pPr marL="457200" lvl="0" indent="-311150" algn="l" rtl="0">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Numbness/tingling</a:t>
            </a:r>
            <a:endParaRPr sz="1300">
              <a:solidFill>
                <a:srgbClr val="1A1A1A"/>
              </a:solidFill>
              <a:latin typeface="Open Sans"/>
              <a:ea typeface="Open Sans"/>
              <a:cs typeface="Open Sans"/>
              <a:sym typeface="Open Sans"/>
            </a:endParaRPr>
          </a:p>
          <a:p>
            <a:pPr marL="457200" lvl="0" indent="-311150" algn="l" rtl="0">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Headaches</a:t>
            </a:r>
            <a:endParaRPr sz="1300">
              <a:solidFill>
                <a:srgbClr val="1A1A1A"/>
              </a:solidFill>
              <a:latin typeface="Open Sans"/>
              <a:ea typeface="Open Sans"/>
              <a:cs typeface="Open Sans"/>
              <a:sym typeface="Open Sans"/>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sp>
        <p:nvSpPr>
          <p:cNvPr id="1203" name="Google Shape;1203;p12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Persistent symptoms</a:t>
            </a:r>
            <a:endParaRPr/>
          </a:p>
        </p:txBody>
      </p:sp>
      <p:sp>
        <p:nvSpPr>
          <p:cNvPr id="1204" name="Google Shape;1204;p121"/>
          <p:cNvSpPr txBox="1">
            <a:spLocks noGrp="1"/>
          </p:cNvSpPr>
          <p:nvPr>
            <p:ph type="body" idx="1"/>
          </p:nvPr>
        </p:nvSpPr>
        <p:spPr>
          <a:xfrm>
            <a:off x="729450" y="1393075"/>
            <a:ext cx="5507400" cy="2886300"/>
          </a:xfrm>
          <a:prstGeom prst="rect">
            <a:avLst/>
          </a:prstGeom>
        </p:spPr>
        <p:txBody>
          <a:bodyPr spcFirstLastPara="1" wrap="square" lIns="91425" tIns="91425" rIns="91425" bIns="91425" anchor="t" anchorCtr="0">
            <a:normAutofit lnSpcReduction="10000"/>
          </a:bodyPr>
          <a:lstStyle/>
          <a:p>
            <a:pPr marL="457200" lvl="0" indent="-311150" algn="l" rtl="0">
              <a:spcBef>
                <a:spcPts val="0"/>
              </a:spcBef>
              <a:spcAft>
                <a:spcPts val="0"/>
              </a:spcAft>
              <a:buSzPts val="1300"/>
              <a:buChar char="●"/>
            </a:pPr>
            <a:r>
              <a:rPr lang="en"/>
              <a:t>Longitudinal cohort studies show many </a:t>
            </a:r>
            <a:r>
              <a:rPr lang="en" u="sng"/>
              <a:t>do not</a:t>
            </a:r>
            <a:r>
              <a:rPr lang="en"/>
              <a:t> return to baseline health</a:t>
            </a:r>
            <a:endParaRPr/>
          </a:p>
          <a:p>
            <a:pPr marL="914400" lvl="1" indent="-298450" algn="l" rtl="0">
              <a:spcBef>
                <a:spcPts val="0"/>
              </a:spcBef>
              <a:spcAft>
                <a:spcPts val="0"/>
              </a:spcAft>
              <a:buSzPts val="1100"/>
              <a:buChar char="○"/>
            </a:pPr>
            <a:r>
              <a:rPr lang="en"/>
              <a:t>Generally, just under </a:t>
            </a:r>
            <a:r>
              <a:rPr lang="en" b="1">
                <a:solidFill>
                  <a:srgbClr val="DF382C"/>
                </a:solidFill>
              </a:rPr>
              <a:t>2/3rds</a:t>
            </a:r>
            <a:r>
              <a:rPr lang="en"/>
              <a:t> have lingering symptoms at 1 year</a:t>
            </a:r>
            <a:endParaRPr/>
          </a:p>
          <a:p>
            <a:pPr marL="914400" lvl="1" indent="-298450" algn="l" rtl="0">
              <a:spcBef>
                <a:spcPts val="0"/>
              </a:spcBef>
              <a:spcAft>
                <a:spcPts val="0"/>
              </a:spcAft>
              <a:buSzPts val="1100"/>
              <a:buChar char="○"/>
            </a:pPr>
            <a:r>
              <a:rPr lang="en"/>
              <a:t>These have </a:t>
            </a:r>
            <a:r>
              <a:rPr lang="en" b="1">
                <a:solidFill>
                  <a:srgbClr val="2F5AA2"/>
                </a:solidFill>
              </a:rPr>
              <a:t>included objective measures</a:t>
            </a:r>
            <a:r>
              <a:rPr lang="en"/>
              <a:t> </a:t>
            </a:r>
            <a:r>
              <a:rPr lang="en" sz="1000">
                <a:latin typeface="Open Sans Light"/>
                <a:ea typeface="Open Sans Light"/>
                <a:cs typeface="Open Sans Light"/>
                <a:sym typeface="Open Sans Light"/>
              </a:rPr>
              <a:t>(25% Dx with depression, 70% with abnormal motor function)</a:t>
            </a:r>
            <a:endParaRPr sz="1000">
              <a:latin typeface="Open Sans Light"/>
              <a:ea typeface="Open Sans Light"/>
              <a:cs typeface="Open Sans Light"/>
              <a:sym typeface="Open Sans Light"/>
            </a:endParaRPr>
          </a:p>
          <a:p>
            <a:pPr marL="914400" lvl="1" indent="-298450" algn="l" rtl="0">
              <a:spcBef>
                <a:spcPts val="0"/>
              </a:spcBef>
              <a:spcAft>
                <a:spcPts val="0"/>
              </a:spcAft>
              <a:buSzPts val="1100"/>
              <a:buChar char="○"/>
            </a:pPr>
            <a:r>
              <a:rPr lang="en"/>
              <a:t>That said, one cohort did show recovery by one year</a:t>
            </a:r>
            <a:endParaRPr/>
          </a:p>
          <a:p>
            <a:pPr marL="457200" lvl="0" indent="-311150" algn="l" rtl="0">
              <a:spcBef>
                <a:spcPts val="1000"/>
              </a:spcBef>
              <a:spcAft>
                <a:spcPts val="0"/>
              </a:spcAft>
              <a:buSzPts val="1300"/>
              <a:buChar char="●"/>
            </a:pPr>
            <a:r>
              <a:rPr lang="en"/>
              <a:t>Symptoms do not necessarily improve over the years</a:t>
            </a:r>
            <a:endParaRPr/>
          </a:p>
          <a:p>
            <a:pPr marL="914400" lvl="1" indent="-298450" algn="l" rtl="0">
              <a:spcBef>
                <a:spcPts val="0"/>
              </a:spcBef>
              <a:spcAft>
                <a:spcPts val="0"/>
              </a:spcAft>
              <a:buSzPts val="1100"/>
              <a:buChar char="○"/>
            </a:pPr>
            <a:r>
              <a:rPr lang="en"/>
              <a:t>In one longitudinal study, </a:t>
            </a:r>
            <a:r>
              <a:rPr lang="en" b="1">
                <a:solidFill>
                  <a:srgbClr val="DF382C"/>
                </a:solidFill>
              </a:rPr>
              <a:t>60% </a:t>
            </a:r>
            <a:r>
              <a:rPr lang="en"/>
              <a:t>of patients </a:t>
            </a:r>
            <a:r>
              <a:rPr lang="en" b="1">
                <a:solidFill>
                  <a:srgbClr val="DF382C"/>
                </a:solidFill>
              </a:rPr>
              <a:t>still had symptoms</a:t>
            </a:r>
            <a:r>
              <a:rPr lang="en"/>
              <a:t> at </a:t>
            </a:r>
            <a:r>
              <a:rPr lang="en" b="1">
                <a:solidFill>
                  <a:srgbClr val="2F5AA2"/>
                </a:solidFill>
              </a:rPr>
              <a:t>1 year</a:t>
            </a:r>
            <a:endParaRPr b="1">
              <a:solidFill>
                <a:srgbClr val="2F5AA2"/>
              </a:solidFill>
            </a:endParaRPr>
          </a:p>
          <a:p>
            <a:pPr marL="914400" lvl="1" indent="-298450" algn="l" rtl="0">
              <a:spcBef>
                <a:spcPts val="0"/>
              </a:spcBef>
              <a:spcAft>
                <a:spcPts val="0"/>
              </a:spcAft>
              <a:buSzPts val="1100"/>
              <a:buChar char="○"/>
            </a:pPr>
            <a:r>
              <a:rPr lang="en"/>
              <a:t>At </a:t>
            </a:r>
            <a:r>
              <a:rPr lang="en" b="1">
                <a:solidFill>
                  <a:srgbClr val="2F5AA2"/>
                </a:solidFill>
              </a:rPr>
              <a:t>8 years</a:t>
            </a:r>
            <a:r>
              <a:rPr lang="en"/>
              <a:t>, </a:t>
            </a:r>
            <a:r>
              <a:rPr lang="en" b="1">
                <a:solidFill>
                  <a:srgbClr val="DF382C"/>
                </a:solidFill>
              </a:rPr>
              <a:t>40%</a:t>
            </a:r>
            <a:r>
              <a:rPr lang="en"/>
              <a:t> still had persistent symptoms</a:t>
            </a:r>
            <a:endParaRPr/>
          </a:p>
          <a:p>
            <a:pPr marL="457200" lvl="0" indent="-311150" algn="l" rtl="0">
              <a:spcBef>
                <a:spcPts val="1000"/>
              </a:spcBef>
              <a:spcAft>
                <a:spcPts val="0"/>
              </a:spcAft>
              <a:buClr>
                <a:schemeClr val="lt1"/>
              </a:buClr>
              <a:buSzPts val="1300"/>
              <a:buChar char="●"/>
            </a:pPr>
            <a:r>
              <a:rPr lang="en">
                <a:solidFill>
                  <a:schemeClr val="lt1"/>
                </a:solidFill>
              </a:rPr>
              <a:t>More common with those who had CNS involvement</a:t>
            </a:r>
            <a:endParaRPr>
              <a:solidFill>
                <a:schemeClr val="lt1"/>
              </a:solidFill>
            </a:endParaRPr>
          </a:p>
          <a:p>
            <a:pPr marL="914400" lvl="1" indent="-298450" algn="l" rtl="0">
              <a:spcBef>
                <a:spcPts val="0"/>
              </a:spcBef>
              <a:spcAft>
                <a:spcPts val="0"/>
              </a:spcAft>
              <a:buClr>
                <a:schemeClr val="lt1"/>
              </a:buClr>
              <a:buSzPts val="1100"/>
              <a:buChar char="○"/>
            </a:pPr>
            <a:r>
              <a:rPr lang="en">
                <a:solidFill>
                  <a:schemeClr val="lt1"/>
                </a:solidFill>
              </a:rPr>
              <a:t>Older age is associated with decreased likelihood of returning to baseline</a:t>
            </a:r>
            <a:endParaRPr>
              <a:solidFill>
                <a:schemeClr val="lt1"/>
              </a:solidFill>
            </a:endParaRPr>
          </a:p>
        </p:txBody>
      </p:sp>
      <p:sp>
        <p:nvSpPr>
          <p:cNvPr id="1205" name="Google Shape;1205;p121"/>
          <p:cNvSpPr/>
          <p:nvPr/>
        </p:nvSpPr>
        <p:spPr>
          <a:xfrm>
            <a:off x="729450" y="1444800"/>
            <a:ext cx="5441100" cy="12381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206" name="Google Shape;1206;p121"/>
          <p:cNvSpPr/>
          <p:nvPr/>
        </p:nvSpPr>
        <p:spPr>
          <a:xfrm>
            <a:off x="6365075" y="1393075"/>
            <a:ext cx="2289600" cy="19491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404247"/>
                </a:solidFill>
                <a:latin typeface="Open Sans"/>
                <a:ea typeface="Open Sans"/>
                <a:cs typeface="Open Sans"/>
                <a:sym typeface="Open Sans"/>
              </a:rPr>
              <a:t>Common long WNV symptoms</a:t>
            </a:r>
            <a:endParaRPr sz="1500">
              <a:solidFill>
                <a:srgbClr val="9FA6B2"/>
              </a:solidFill>
              <a:latin typeface="Open Sans"/>
              <a:ea typeface="Open Sans"/>
              <a:cs typeface="Open Sans"/>
              <a:sym typeface="Open Sans"/>
            </a:endParaRPr>
          </a:p>
          <a:p>
            <a:pPr marL="457200" lvl="0" indent="-311150" algn="l" rtl="0">
              <a:spcBef>
                <a:spcPts val="100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Fatigue</a:t>
            </a:r>
            <a:endParaRPr sz="1300">
              <a:solidFill>
                <a:srgbClr val="1A1A1A"/>
              </a:solidFill>
              <a:latin typeface="Open Sans"/>
              <a:ea typeface="Open Sans"/>
              <a:cs typeface="Open Sans"/>
              <a:sym typeface="Open Sans"/>
            </a:endParaRPr>
          </a:p>
          <a:p>
            <a:pPr marL="457200" lvl="0" indent="-311150" algn="l" rtl="0">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Memory problems</a:t>
            </a:r>
            <a:endParaRPr sz="1300">
              <a:solidFill>
                <a:srgbClr val="1A1A1A"/>
              </a:solidFill>
              <a:latin typeface="Open Sans"/>
              <a:ea typeface="Open Sans"/>
              <a:cs typeface="Open Sans"/>
              <a:sym typeface="Open Sans"/>
            </a:endParaRPr>
          </a:p>
          <a:p>
            <a:pPr marL="457200" lvl="0" indent="-311150" algn="l" rtl="0">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Language issues</a:t>
            </a:r>
            <a:endParaRPr sz="1300">
              <a:solidFill>
                <a:srgbClr val="1A1A1A"/>
              </a:solidFill>
              <a:latin typeface="Open Sans"/>
              <a:ea typeface="Open Sans"/>
              <a:cs typeface="Open Sans"/>
              <a:sym typeface="Open Sans"/>
            </a:endParaRPr>
          </a:p>
          <a:p>
            <a:pPr marL="457200" lvl="0" indent="-311150" algn="l" rtl="0">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Muscle weakness</a:t>
            </a:r>
            <a:endParaRPr sz="1300">
              <a:solidFill>
                <a:srgbClr val="1A1A1A"/>
              </a:solidFill>
              <a:latin typeface="Open Sans"/>
              <a:ea typeface="Open Sans"/>
              <a:cs typeface="Open Sans"/>
              <a:sym typeface="Open Sans"/>
            </a:endParaRPr>
          </a:p>
          <a:p>
            <a:pPr marL="457200" lvl="0" indent="-311150" algn="l" rtl="0">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Numbness/tingling</a:t>
            </a:r>
            <a:endParaRPr sz="1300">
              <a:solidFill>
                <a:srgbClr val="1A1A1A"/>
              </a:solidFill>
              <a:latin typeface="Open Sans"/>
              <a:ea typeface="Open Sans"/>
              <a:cs typeface="Open Sans"/>
              <a:sym typeface="Open Sans"/>
            </a:endParaRPr>
          </a:p>
          <a:p>
            <a:pPr marL="457200" lvl="0" indent="-311150" algn="l" rtl="0">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Headaches</a:t>
            </a:r>
            <a:endParaRPr sz="1300">
              <a:solidFill>
                <a:srgbClr val="1A1A1A"/>
              </a:solidFill>
              <a:latin typeface="Open Sans"/>
              <a:ea typeface="Open Sans"/>
              <a:cs typeface="Open Sans"/>
              <a:sym typeface="Open Sans"/>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211" name="Google Shape;1211;p12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Persistent symptoms</a:t>
            </a:r>
            <a:endParaRPr/>
          </a:p>
        </p:txBody>
      </p:sp>
      <p:sp>
        <p:nvSpPr>
          <p:cNvPr id="1212" name="Google Shape;1212;p122"/>
          <p:cNvSpPr txBox="1">
            <a:spLocks noGrp="1"/>
          </p:cNvSpPr>
          <p:nvPr>
            <p:ph type="body" idx="1"/>
          </p:nvPr>
        </p:nvSpPr>
        <p:spPr>
          <a:xfrm>
            <a:off x="729450" y="1393075"/>
            <a:ext cx="5507400" cy="2886300"/>
          </a:xfrm>
          <a:prstGeom prst="rect">
            <a:avLst/>
          </a:prstGeom>
        </p:spPr>
        <p:txBody>
          <a:bodyPr spcFirstLastPara="1" wrap="square" lIns="91425" tIns="91425" rIns="91425" bIns="91425" anchor="t" anchorCtr="0">
            <a:normAutofit lnSpcReduction="10000"/>
          </a:bodyPr>
          <a:lstStyle/>
          <a:p>
            <a:pPr marL="457200" lvl="0" indent="-311150" algn="l" rtl="0">
              <a:spcBef>
                <a:spcPts val="0"/>
              </a:spcBef>
              <a:spcAft>
                <a:spcPts val="0"/>
              </a:spcAft>
              <a:buSzPts val="1300"/>
              <a:buChar char="●"/>
            </a:pPr>
            <a:r>
              <a:rPr lang="en"/>
              <a:t>Longitudinal cohort studies show many </a:t>
            </a:r>
            <a:r>
              <a:rPr lang="en" u="sng"/>
              <a:t>do not</a:t>
            </a:r>
            <a:r>
              <a:rPr lang="en"/>
              <a:t> return to baseline health</a:t>
            </a:r>
            <a:endParaRPr/>
          </a:p>
          <a:p>
            <a:pPr marL="914400" lvl="1" indent="-298450" algn="l" rtl="0">
              <a:spcBef>
                <a:spcPts val="0"/>
              </a:spcBef>
              <a:spcAft>
                <a:spcPts val="0"/>
              </a:spcAft>
              <a:buSzPts val="1100"/>
              <a:buChar char="○"/>
            </a:pPr>
            <a:r>
              <a:rPr lang="en"/>
              <a:t>Generally, just under </a:t>
            </a:r>
            <a:r>
              <a:rPr lang="en" b="1">
                <a:solidFill>
                  <a:srgbClr val="DF382C"/>
                </a:solidFill>
              </a:rPr>
              <a:t>2/3rds</a:t>
            </a:r>
            <a:r>
              <a:rPr lang="en"/>
              <a:t> have lingering symptoms at 1 year</a:t>
            </a:r>
            <a:endParaRPr/>
          </a:p>
          <a:p>
            <a:pPr marL="914400" lvl="1" indent="-298450" algn="l" rtl="0">
              <a:spcBef>
                <a:spcPts val="0"/>
              </a:spcBef>
              <a:spcAft>
                <a:spcPts val="0"/>
              </a:spcAft>
              <a:buSzPts val="1100"/>
              <a:buChar char="○"/>
            </a:pPr>
            <a:r>
              <a:rPr lang="en"/>
              <a:t>These have </a:t>
            </a:r>
            <a:r>
              <a:rPr lang="en" b="1">
                <a:solidFill>
                  <a:srgbClr val="2F5AA2"/>
                </a:solidFill>
              </a:rPr>
              <a:t>included objective measures</a:t>
            </a:r>
            <a:r>
              <a:rPr lang="en"/>
              <a:t> </a:t>
            </a:r>
            <a:r>
              <a:rPr lang="en" sz="1000">
                <a:latin typeface="Open Sans Light"/>
                <a:ea typeface="Open Sans Light"/>
                <a:cs typeface="Open Sans Light"/>
                <a:sym typeface="Open Sans Light"/>
              </a:rPr>
              <a:t>(25% Dx with depression, 70% with abnormal motor function)</a:t>
            </a:r>
            <a:endParaRPr sz="1000">
              <a:latin typeface="Open Sans Light"/>
              <a:ea typeface="Open Sans Light"/>
              <a:cs typeface="Open Sans Light"/>
              <a:sym typeface="Open Sans Light"/>
            </a:endParaRPr>
          </a:p>
          <a:p>
            <a:pPr marL="914400" lvl="1" indent="-298450" algn="l" rtl="0">
              <a:spcBef>
                <a:spcPts val="0"/>
              </a:spcBef>
              <a:spcAft>
                <a:spcPts val="0"/>
              </a:spcAft>
              <a:buSzPts val="1100"/>
              <a:buChar char="○"/>
            </a:pPr>
            <a:r>
              <a:rPr lang="en"/>
              <a:t>That said, one cohort did show recovery by one year</a:t>
            </a:r>
            <a:endParaRPr/>
          </a:p>
          <a:p>
            <a:pPr marL="457200" lvl="0" indent="-311150" algn="l" rtl="0">
              <a:spcBef>
                <a:spcPts val="1000"/>
              </a:spcBef>
              <a:spcAft>
                <a:spcPts val="0"/>
              </a:spcAft>
              <a:buSzPts val="1300"/>
              <a:buChar char="●"/>
            </a:pPr>
            <a:r>
              <a:rPr lang="en"/>
              <a:t>Symptoms do not necessarily improve over the years</a:t>
            </a:r>
            <a:endParaRPr/>
          </a:p>
          <a:p>
            <a:pPr marL="914400" lvl="1" indent="-298450" algn="l" rtl="0">
              <a:spcBef>
                <a:spcPts val="0"/>
              </a:spcBef>
              <a:spcAft>
                <a:spcPts val="0"/>
              </a:spcAft>
              <a:buSzPts val="1100"/>
              <a:buChar char="○"/>
            </a:pPr>
            <a:r>
              <a:rPr lang="en"/>
              <a:t>In one longitudinal study, </a:t>
            </a:r>
            <a:r>
              <a:rPr lang="en" b="1">
                <a:solidFill>
                  <a:srgbClr val="DF382C"/>
                </a:solidFill>
              </a:rPr>
              <a:t>60% </a:t>
            </a:r>
            <a:r>
              <a:rPr lang="en"/>
              <a:t>of patients </a:t>
            </a:r>
            <a:r>
              <a:rPr lang="en" b="1">
                <a:solidFill>
                  <a:srgbClr val="DF382C"/>
                </a:solidFill>
              </a:rPr>
              <a:t>still had symptoms</a:t>
            </a:r>
            <a:r>
              <a:rPr lang="en"/>
              <a:t> at </a:t>
            </a:r>
            <a:r>
              <a:rPr lang="en" b="1">
                <a:solidFill>
                  <a:srgbClr val="2F5AA2"/>
                </a:solidFill>
              </a:rPr>
              <a:t>1 year</a:t>
            </a:r>
            <a:endParaRPr b="1">
              <a:solidFill>
                <a:srgbClr val="2F5AA2"/>
              </a:solidFill>
            </a:endParaRPr>
          </a:p>
          <a:p>
            <a:pPr marL="914400" lvl="1" indent="-298450" algn="l" rtl="0">
              <a:spcBef>
                <a:spcPts val="0"/>
              </a:spcBef>
              <a:spcAft>
                <a:spcPts val="0"/>
              </a:spcAft>
              <a:buSzPts val="1100"/>
              <a:buChar char="○"/>
            </a:pPr>
            <a:r>
              <a:rPr lang="en"/>
              <a:t>At </a:t>
            </a:r>
            <a:r>
              <a:rPr lang="en" b="1">
                <a:solidFill>
                  <a:srgbClr val="2F5AA2"/>
                </a:solidFill>
              </a:rPr>
              <a:t>8 years</a:t>
            </a:r>
            <a:r>
              <a:rPr lang="en"/>
              <a:t>, </a:t>
            </a:r>
            <a:r>
              <a:rPr lang="en" b="1">
                <a:solidFill>
                  <a:srgbClr val="DF382C"/>
                </a:solidFill>
              </a:rPr>
              <a:t>40%</a:t>
            </a:r>
            <a:r>
              <a:rPr lang="en"/>
              <a:t> still had persistent symptoms</a:t>
            </a:r>
            <a:endParaRPr/>
          </a:p>
          <a:p>
            <a:pPr marL="457200" lvl="0" indent="-311150" algn="l" rtl="0">
              <a:spcBef>
                <a:spcPts val="1000"/>
              </a:spcBef>
              <a:spcAft>
                <a:spcPts val="0"/>
              </a:spcAft>
              <a:buSzPts val="1300"/>
              <a:buChar char="●"/>
            </a:pPr>
            <a:r>
              <a:rPr lang="en"/>
              <a:t>More common with those who had </a:t>
            </a:r>
            <a:r>
              <a:rPr lang="en" b="1"/>
              <a:t>CNS involvement</a:t>
            </a:r>
            <a:endParaRPr b="1"/>
          </a:p>
          <a:p>
            <a:pPr marL="914400" lvl="1" indent="-298450" algn="l" rtl="0">
              <a:spcBef>
                <a:spcPts val="0"/>
              </a:spcBef>
              <a:spcAft>
                <a:spcPts val="0"/>
              </a:spcAft>
              <a:buSzPts val="1100"/>
              <a:buChar char="○"/>
            </a:pPr>
            <a:r>
              <a:rPr lang="en" b="1"/>
              <a:t>Older age</a:t>
            </a:r>
            <a:r>
              <a:rPr lang="en"/>
              <a:t> is associated with decreased likelihood of returning to baseline</a:t>
            </a:r>
            <a:endParaRPr/>
          </a:p>
        </p:txBody>
      </p:sp>
      <p:sp>
        <p:nvSpPr>
          <p:cNvPr id="1213" name="Google Shape;1213;p122"/>
          <p:cNvSpPr/>
          <p:nvPr/>
        </p:nvSpPr>
        <p:spPr>
          <a:xfrm>
            <a:off x="729450" y="1444800"/>
            <a:ext cx="5441100" cy="2096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214" name="Google Shape;1214;p122"/>
          <p:cNvSpPr/>
          <p:nvPr/>
        </p:nvSpPr>
        <p:spPr>
          <a:xfrm>
            <a:off x="6365075" y="1393075"/>
            <a:ext cx="2289600" cy="19491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404247"/>
                </a:solidFill>
                <a:latin typeface="Open Sans"/>
                <a:ea typeface="Open Sans"/>
                <a:cs typeface="Open Sans"/>
                <a:sym typeface="Open Sans"/>
              </a:rPr>
              <a:t>Common long WNV symptoms</a:t>
            </a:r>
            <a:endParaRPr sz="1500">
              <a:solidFill>
                <a:srgbClr val="9FA6B2"/>
              </a:solidFill>
              <a:latin typeface="Open Sans"/>
              <a:ea typeface="Open Sans"/>
              <a:cs typeface="Open Sans"/>
              <a:sym typeface="Open Sans"/>
            </a:endParaRPr>
          </a:p>
          <a:p>
            <a:pPr marL="457200" lvl="0" indent="-311150" algn="l" rtl="0">
              <a:spcBef>
                <a:spcPts val="100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Fatigue</a:t>
            </a:r>
            <a:endParaRPr sz="1300">
              <a:solidFill>
                <a:srgbClr val="1A1A1A"/>
              </a:solidFill>
              <a:latin typeface="Open Sans"/>
              <a:ea typeface="Open Sans"/>
              <a:cs typeface="Open Sans"/>
              <a:sym typeface="Open Sans"/>
            </a:endParaRPr>
          </a:p>
          <a:p>
            <a:pPr marL="457200" lvl="0" indent="-311150" algn="l" rtl="0">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Memory problems</a:t>
            </a:r>
            <a:endParaRPr sz="1300">
              <a:solidFill>
                <a:srgbClr val="1A1A1A"/>
              </a:solidFill>
              <a:latin typeface="Open Sans"/>
              <a:ea typeface="Open Sans"/>
              <a:cs typeface="Open Sans"/>
              <a:sym typeface="Open Sans"/>
            </a:endParaRPr>
          </a:p>
          <a:p>
            <a:pPr marL="457200" lvl="0" indent="-311150" algn="l" rtl="0">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Language issues</a:t>
            </a:r>
            <a:endParaRPr sz="1300">
              <a:solidFill>
                <a:srgbClr val="1A1A1A"/>
              </a:solidFill>
              <a:latin typeface="Open Sans"/>
              <a:ea typeface="Open Sans"/>
              <a:cs typeface="Open Sans"/>
              <a:sym typeface="Open Sans"/>
            </a:endParaRPr>
          </a:p>
          <a:p>
            <a:pPr marL="457200" lvl="0" indent="-311150" algn="l" rtl="0">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Muscle weakness</a:t>
            </a:r>
            <a:endParaRPr sz="1300">
              <a:solidFill>
                <a:srgbClr val="1A1A1A"/>
              </a:solidFill>
              <a:latin typeface="Open Sans"/>
              <a:ea typeface="Open Sans"/>
              <a:cs typeface="Open Sans"/>
              <a:sym typeface="Open Sans"/>
            </a:endParaRPr>
          </a:p>
          <a:p>
            <a:pPr marL="457200" lvl="0" indent="-311150" algn="l" rtl="0">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Numbness/tingling</a:t>
            </a:r>
            <a:endParaRPr sz="1300">
              <a:solidFill>
                <a:srgbClr val="1A1A1A"/>
              </a:solidFill>
              <a:latin typeface="Open Sans"/>
              <a:ea typeface="Open Sans"/>
              <a:cs typeface="Open Sans"/>
              <a:sym typeface="Open Sans"/>
            </a:endParaRPr>
          </a:p>
          <a:p>
            <a:pPr marL="457200" lvl="0" indent="-311150" algn="l" rtl="0">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Headaches</a:t>
            </a:r>
            <a:endParaRPr sz="1300">
              <a:solidFill>
                <a:srgbClr val="1A1A1A"/>
              </a:solidFill>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Social history, exposures, &amp; risk factors</a:t>
            </a:r>
            <a:endParaRPr/>
          </a:p>
        </p:txBody>
      </p:sp>
      <p:graphicFrame>
        <p:nvGraphicFramePr>
          <p:cNvPr id="160" name="Google Shape;160;p24"/>
          <p:cNvGraphicFramePr/>
          <p:nvPr/>
        </p:nvGraphicFramePr>
        <p:xfrm>
          <a:off x="583233" y="1566091"/>
          <a:ext cx="3000000" cy="3000000"/>
        </p:xfrm>
        <a:graphic>
          <a:graphicData uri="http://schemas.openxmlformats.org/drawingml/2006/table">
            <a:tbl>
              <a:tblPr>
                <a:noFill/>
                <a:tableStyleId>{8B810D35-6B29-4F0E-A54C-3F1D867285BD}</a:tableStyleId>
              </a:tblPr>
              <a:tblGrid>
                <a:gridCol w="1245900">
                  <a:extLst>
                    <a:ext uri="{9D8B030D-6E8A-4147-A177-3AD203B41FA5}">
                      <a16:colId xmlns:a16="http://schemas.microsoft.com/office/drawing/2014/main" val="20000"/>
                    </a:ext>
                  </a:extLst>
                </a:gridCol>
                <a:gridCol w="6735250">
                  <a:extLst>
                    <a:ext uri="{9D8B030D-6E8A-4147-A177-3AD203B41FA5}">
                      <a16:colId xmlns:a16="http://schemas.microsoft.com/office/drawing/2014/main" val="20001"/>
                    </a:ext>
                  </a:extLst>
                </a:gridCol>
              </a:tblGrid>
              <a:tr h="400950">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Geographic &amp; Travel</a:t>
                      </a:r>
                      <a:endParaRPr sz="1200">
                        <a:solidFill>
                          <a:srgbClr val="1A1A1A"/>
                        </a:solidFill>
                        <a:latin typeface="Open Sans"/>
                        <a:ea typeface="Open Sans"/>
                        <a:cs typeface="Open Sans"/>
                        <a:sym typeface="Open Sans"/>
                      </a:endParaRPr>
                    </a:p>
                  </a:txBody>
                  <a:tcPr marL="91425" marR="91425" marT="91425" marB="91425"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457200" lvl="0" indent="-304800" algn="l" rtl="0">
                        <a:spcBef>
                          <a:spcPts val="0"/>
                        </a:spcBef>
                        <a:spcAft>
                          <a:spcPts val="0"/>
                        </a:spcAft>
                        <a:buClr>
                          <a:schemeClr val="accent1"/>
                        </a:buClr>
                        <a:buSzPts val="1200"/>
                        <a:buFont typeface="Open Sans"/>
                        <a:buChar char="●"/>
                      </a:pPr>
                      <a:r>
                        <a:rPr lang="en" sz="1200">
                          <a:solidFill>
                            <a:schemeClr val="accent1"/>
                          </a:solidFill>
                          <a:latin typeface="Open Sans"/>
                          <a:ea typeface="Open Sans"/>
                          <a:cs typeface="Open Sans"/>
                          <a:sym typeface="Open Sans"/>
                        </a:rPr>
                        <a:t>Lives with wife in </a:t>
                      </a:r>
                      <a:r>
                        <a:rPr lang="en" sz="1200" b="1">
                          <a:solidFill>
                            <a:schemeClr val="accent1"/>
                          </a:solidFill>
                          <a:latin typeface="Open Sans"/>
                          <a:ea typeface="Open Sans"/>
                          <a:cs typeface="Open Sans"/>
                          <a:sym typeface="Open Sans"/>
                        </a:rPr>
                        <a:t>southern rural Pennsylvania</a:t>
                      </a:r>
                      <a:r>
                        <a:rPr lang="en" sz="1200">
                          <a:solidFill>
                            <a:schemeClr val="accent1"/>
                          </a:solidFill>
                          <a:latin typeface="Open Sans"/>
                          <a:ea typeface="Open Sans"/>
                          <a:cs typeface="Open Sans"/>
                          <a:sym typeface="Open Sans"/>
                        </a:rPr>
                        <a:t> (close to WV border) on his </a:t>
                      </a:r>
                      <a:r>
                        <a:rPr lang="en" sz="1200" b="1">
                          <a:solidFill>
                            <a:schemeClr val="accent1"/>
                          </a:solidFill>
                          <a:latin typeface="Open Sans"/>
                          <a:ea typeface="Open Sans"/>
                          <a:cs typeface="Open Sans"/>
                          <a:sym typeface="Open Sans"/>
                        </a:rPr>
                        <a:t>farm</a:t>
                      </a:r>
                      <a:endParaRPr sz="1200" b="1">
                        <a:solidFill>
                          <a:schemeClr val="accent1"/>
                        </a:solidFill>
                        <a:latin typeface="Open Sans"/>
                        <a:ea typeface="Open Sans"/>
                        <a:cs typeface="Open Sans"/>
                        <a:sym typeface="Open Sans"/>
                      </a:endParaRPr>
                    </a:p>
                    <a:p>
                      <a:pPr marL="457200" lvl="0" indent="-304800" algn="l" rtl="0">
                        <a:spcBef>
                          <a:spcPts val="0"/>
                        </a:spcBef>
                        <a:spcAft>
                          <a:spcPts val="0"/>
                        </a:spcAft>
                        <a:buClr>
                          <a:schemeClr val="accent1"/>
                        </a:buClr>
                        <a:buSzPts val="1200"/>
                        <a:buFont typeface="Open Sans"/>
                        <a:buChar char="●"/>
                      </a:pPr>
                      <a:r>
                        <a:rPr lang="en" sz="1200" b="1">
                          <a:solidFill>
                            <a:srgbClr val="3B71CA"/>
                          </a:solidFill>
                          <a:latin typeface="Open Sans"/>
                          <a:ea typeface="Open Sans"/>
                          <a:cs typeface="Open Sans"/>
                          <a:sym typeface="Open Sans"/>
                        </a:rPr>
                        <a:t>No travel</a:t>
                      </a:r>
                      <a:r>
                        <a:rPr lang="en" sz="1200">
                          <a:solidFill>
                            <a:schemeClr val="accent1"/>
                          </a:solidFill>
                          <a:latin typeface="Open Sans"/>
                          <a:ea typeface="Open Sans"/>
                          <a:cs typeface="Open Sans"/>
                          <a:sym typeface="Open Sans"/>
                        </a:rPr>
                        <a:t> </a:t>
                      </a:r>
                      <a:endParaRPr>
                        <a:solidFill>
                          <a:schemeClr val="accent1"/>
                        </a:solidFill>
                      </a:endParaRPr>
                    </a:p>
                  </a:txBody>
                  <a:tcPr marL="91425" marR="91425" marT="91425" marB="91425">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267275">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Occupational </a:t>
                      </a:r>
                      <a:endParaRPr sz="1200">
                        <a:solidFill>
                          <a:srgbClr val="1A1A1A"/>
                        </a:solidFill>
                        <a:latin typeface="Open Sans"/>
                        <a:ea typeface="Open Sans"/>
                        <a:cs typeface="Open Sans"/>
                        <a:sym typeface="Open Sans"/>
                      </a:endParaRPr>
                    </a:p>
                  </a:txBody>
                  <a:tcPr marL="91425" marR="91425" marT="91425" marB="91425"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457200" lvl="0" indent="-304800" algn="l" rtl="0">
                        <a:spcBef>
                          <a:spcPts val="0"/>
                        </a:spcBef>
                        <a:spcAft>
                          <a:spcPts val="0"/>
                        </a:spcAft>
                        <a:buClr>
                          <a:schemeClr val="accent1"/>
                        </a:buClr>
                        <a:buSzPts val="1200"/>
                        <a:buFont typeface="Open Sans"/>
                        <a:buChar char="●"/>
                      </a:pPr>
                      <a:r>
                        <a:rPr lang="en" sz="1200">
                          <a:solidFill>
                            <a:schemeClr val="accent1"/>
                          </a:solidFill>
                          <a:latin typeface="Open Sans"/>
                          <a:ea typeface="Open Sans"/>
                          <a:cs typeface="Open Sans"/>
                          <a:sym typeface="Open Sans"/>
                        </a:rPr>
                        <a:t>Works part time at a hardware store plus the work around the farm </a:t>
                      </a:r>
                      <a:endParaRPr>
                        <a:solidFill>
                          <a:schemeClr val="accent1"/>
                        </a:solidFill>
                      </a:endParaRPr>
                    </a:p>
                  </a:txBody>
                  <a:tcPr marL="91425" marR="91425" marT="91425" marB="91425">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553100">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Substance &amp; needles</a:t>
                      </a:r>
                      <a:endParaRPr sz="1200">
                        <a:solidFill>
                          <a:srgbClr val="1A1A1A"/>
                        </a:solidFill>
                        <a:latin typeface="Open Sans"/>
                        <a:ea typeface="Open Sans"/>
                        <a:cs typeface="Open Sans"/>
                        <a:sym typeface="Open Sans"/>
                      </a:endParaRPr>
                    </a:p>
                  </a:txBody>
                  <a:tcPr marL="91425" marR="91425" marT="91425" marB="91425"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457200" lvl="0" indent="-304800" algn="l" rtl="0">
                        <a:spcBef>
                          <a:spcPts val="0"/>
                        </a:spcBef>
                        <a:spcAft>
                          <a:spcPts val="0"/>
                        </a:spcAft>
                        <a:buClr>
                          <a:schemeClr val="accent1"/>
                        </a:buClr>
                        <a:buSzPts val="1200"/>
                        <a:buFont typeface="Open Sans"/>
                        <a:buChar char="●"/>
                      </a:pPr>
                      <a:r>
                        <a:rPr lang="en" sz="1200">
                          <a:solidFill>
                            <a:schemeClr val="accent1"/>
                          </a:solidFill>
                          <a:latin typeface="Open Sans"/>
                          <a:ea typeface="Open Sans"/>
                          <a:cs typeface="Open Sans"/>
                          <a:sym typeface="Open Sans"/>
                        </a:rPr>
                        <a:t>No EtOH, tobabbo, or drugs</a:t>
                      </a:r>
                      <a:endParaRPr sz="1200">
                        <a:solidFill>
                          <a:schemeClr val="accent1"/>
                        </a:solidFill>
                        <a:latin typeface="Open Sans"/>
                        <a:ea typeface="Open Sans"/>
                        <a:cs typeface="Open Sans"/>
                        <a:sym typeface="Open Sans"/>
                      </a:endParaRPr>
                    </a:p>
                    <a:p>
                      <a:pPr marL="457200" lvl="0" indent="-304800" algn="l" rtl="0">
                        <a:spcBef>
                          <a:spcPts val="0"/>
                        </a:spcBef>
                        <a:spcAft>
                          <a:spcPts val="0"/>
                        </a:spcAft>
                        <a:buClr>
                          <a:schemeClr val="accent1"/>
                        </a:buClr>
                        <a:buSzPts val="1200"/>
                        <a:buFont typeface="Open Sans"/>
                        <a:buChar char="●"/>
                      </a:pPr>
                      <a:r>
                        <a:rPr lang="en" sz="1200">
                          <a:solidFill>
                            <a:schemeClr val="accent1"/>
                          </a:solidFill>
                          <a:latin typeface="Open Sans"/>
                          <a:ea typeface="Open Sans"/>
                          <a:cs typeface="Open Sans"/>
                          <a:sym typeface="Open Sans"/>
                        </a:rPr>
                        <a:t>No needle exposures</a:t>
                      </a:r>
                      <a:endParaRPr sz="1200">
                        <a:solidFill>
                          <a:schemeClr val="accent1"/>
                        </a:solidFill>
                        <a:latin typeface="Open Sans"/>
                        <a:ea typeface="Open Sans"/>
                        <a:cs typeface="Open Sans"/>
                        <a:sym typeface="Open Sans"/>
                      </a:endParaRPr>
                    </a:p>
                  </a:txBody>
                  <a:tcPr marL="91425" marR="91425" marT="91425" marB="91425">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510975">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Animals</a:t>
                      </a:r>
                      <a:endParaRPr sz="1200">
                        <a:solidFill>
                          <a:srgbClr val="1A1A1A"/>
                        </a:solidFill>
                        <a:latin typeface="Open Sans"/>
                        <a:ea typeface="Open Sans"/>
                        <a:cs typeface="Open Sans"/>
                        <a:sym typeface="Open Sans"/>
                      </a:endParaRPr>
                    </a:p>
                  </a:txBody>
                  <a:tcPr marL="91425" marR="91425" marT="91425" marB="91425"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457200" lvl="0" indent="-304800" algn="l" rtl="0">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Multiple indoor </a:t>
                      </a:r>
                      <a:r>
                        <a:rPr lang="en" sz="1200" b="1">
                          <a:solidFill>
                            <a:srgbClr val="1A1A1A"/>
                          </a:solidFill>
                          <a:latin typeface="Open Sans"/>
                          <a:ea typeface="Open Sans"/>
                          <a:cs typeface="Open Sans"/>
                          <a:sym typeface="Open Sans"/>
                        </a:rPr>
                        <a:t>cats &amp; dogs</a:t>
                      </a:r>
                      <a:r>
                        <a:rPr lang="en" sz="1200">
                          <a:solidFill>
                            <a:srgbClr val="1A1A1A"/>
                          </a:solidFill>
                          <a:latin typeface="Open Sans"/>
                          <a:ea typeface="Open Sans"/>
                          <a:cs typeface="Open Sans"/>
                          <a:sym typeface="Open Sans"/>
                        </a:rPr>
                        <a:t> (no bites/scratches)</a:t>
                      </a:r>
                      <a:endParaRPr sz="1200">
                        <a:solidFill>
                          <a:srgbClr val="1A1A1A"/>
                        </a:solidFill>
                        <a:latin typeface="Open Sans"/>
                        <a:ea typeface="Open Sans"/>
                        <a:cs typeface="Open Sans"/>
                        <a:sym typeface="Open Sans"/>
                      </a:endParaRPr>
                    </a:p>
                    <a:p>
                      <a:pPr marL="457200" lvl="0" indent="-304800" algn="l" rtl="0">
                        <a:spcBef>
                          <a:spcPts val="0"/>
                        </a:spcBef>
                        <a:spcAft>
                          <a:spcPts val="0"/>
                        </a:spcAft>
                        <a:buClr>
                          <a:srgbClr val="1A1A1A"/>
                        </a:buClr>
                        <a:buSzPts val="1200"/>
                        <a:buFont typeface="Open Sans"/>
                        <a:buChar char="●"/>
                      </a:pPr>
                      <a:r>
                        <a:rPr lang="en" sz="1200" b="1">
                          <a:solidFill>
                            <a:srgbClr val="1A1A1A"/>
                          </a:solidFill>
                          <a:latin typeface="Open Sans"/>
                          <a:ea typeface="Open Sans"/>
                          <a:cs typeface="Open Sans"/>
                          <a:sym typeface="Open Sans"/>
                        </a:rPr>
                        <a:t>Horses </a:t>
                      </a:r>
                      <a:r>
                        <a:rPr lang="en" sz="1200">
                          <a:solidFill>
                            <a:srgbClr val="1A1A1A"/>
                          </a:solidFill>
                          <a:latin typeface="Open Sans"/>
                          <a:ea typeface="Open Sans"/>
                          <a:cs typeface="Open Sans"/>
                          <a:sym typeface="Open Sans"/>
                        </a:rPr>
                        <a:t>&amp; </a:t>
                      </a:r>
                      <a:r>
                        <a:rPr lang="en" sz="1200" b="1">
                          <a:solidFill>
                            <a:srgbClr val="1A1A1A"/>
                          </a:solidFill>
                          <a:latin typeface="Open Sans"/>
                          <a:ea typeface="Open Sans"/>
                          <a:cs typeface="Open Sans"/>
                          <a:sym typeface="Open Sans"/>
                        </a:rPr>
                        <a:t>chickens </a:t>
                      </a:r>
                      <a:r>
                        <a:rPr lang="en" sz="1200">
                          <a:solidFill>
                            <a:srgbClr val="1A1A1A"/>
                          </a:solidFill>
                          <a:latin typeface="Open Sans"/>
                          <a:ea typeface="Open Sans"/>
                          <a:cs typeface="Open Sans"/>
                          <a:sym typeface="Open Sans"/>
                        </a:rPr>
                        <a:t>on the farm</a:t>
                      </a:r>
                      <a:endParaRPr sz="1200">
                        <a:solidFill>
                          <a:srgbClr val="1A1A1A"/>
                        </a:solidFill>
                        <a:latin typeface="Open Sans"/>
                        <a:ea typeface="Open Sans"/>
                        <a:cs typeface="Open Sans"/>
                        <a:sym typeface="Open Sans"/>
                      </a:endParaRPr>
                    </a:p>
                  </a:txBody>
                  <a:tcPr marL="91425" marR="91425" marT="91425" marB="91425">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534600">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Exposures</a:t>
                      </a:r>
                      <a:endParaRPr/>
                    </a:p>
                  </a:txBody>
                  <a:tcPr marL="91425" marR="91425" marT="91425" marB="91425"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457200" lvl="0" indent="-304800" algn="l" rtl="0">
                        <a:spcBef>
                          <a:spcPts val="0"/>
                        </a:spcBef>
                        <a:spcAft>
                          <a:spcPts val="0"/>
                        </a:spcAft>
                        <a:buClr>
                          <a:schemeClr val="accent1"/>
                        </a:buClr>
                        <a:buSzPts val="1200"/>
                        <a:buFont typeface="Open Sans"/>
                        <a:buChar char="●"/>
                      </a:pPr>
                      <a:r>
                        <a:rPr lang="en" sz="1200">
                          <a:solidFill>
                            <a:schemeClr val="accent1"/>
                          </a:solidFill>
                          <a:latin typeface="Open Sans"/>
                          <a:ea typeface="Open Sans"/>
                          <a:cs typeface="Open Sans"/>
                          <a:sym typeface="Open Sans"/>
                        </a:rPr>
                        <a:t>No known tick bites, but has seen </a:t>
                      </a:r>
                      <a:r>
                        <a:rPr lang="en" sz="1200" b="1">
                          <a:solidFill>
                            <a:schemeClr val="accent1"/>
                          </a:solidFill>
                          <a:latin typeface="Open Sans"/>
                          <a:ea typeface="Open Sans"/>
                          <a:cs typeface="Open Sans"/>
                          <a:sym typeface="Open Sans"/>
                        </a:rPr>
                        <a:t>ticks on his farm</a:t>
                      </a:r>
                      <a:r>
                        <a:rPr lang="en" sz="1200">
                          <a:solidFill>
                            <a:schemeClr val="accent1"/>
                          </a:solidFill>
                          <a:latin typeface="Open Sans"/>
                          <a:ea typeface="Open Sans"/>
                          <a:cs typeface="Open Sans"/>
                          <a:sym typeface="Open Sans"/>
                        </a:rPr>
                        <a:t> before; no mosquitos</a:t>
                      </a:r>
                      <a:endParaRPr sz="1200">
                        <a:solidFill>
                          <a:schemeClr val="accent1"/>
                        </a:solidFill>
                        <a:latin typeface="Open Sans"/>
                        <a:ea typeface="Open Sans"/>
                        <a:cs typeface="Open Sans"/>
                        <a:sym typeface="Open Sans"/>
                      </a:endParaRPr>
                    </a:p>
                    <a:p>
                      <a:pPr marL="457200" lvl="0" indent="-304800" algn="l" rtl="0">
                        <a:spcBef>
                          <a:spcPts val="0"/>
                        </a:spcBef>
                        <a:spcAft>
                          <a:spcPts val="0"/>
                        </a:spcAft>
                        <a:buClr>
                          <a:schemeClr val="accent1"/>
                        </a:buClr>
                        <a:buSzPts val="1200"/>
                        <a:buFont typeface="Open Sans"/>
                        <a:buChar char="●"/>
                      </a:pPr>
                      <a:r>
                        <a:rPr lang="en" sz="1200">
                          <a:solidFill>
                            <a:schemeClr val="accent1"/>
                          </a:solidFill>
                          <a:latin typeface="Open Sans"/>
                          <a:ea typeface="Open Sans"/>
                          <a:cs typeface="Open Sans"/>
                          <a:sym typeface="Open Sans"/>
                        </a:rPr>
                        <a:t>Contact with </a:t>
                      </a:r>
                      <a:r>
                        <a:rPr lang="en" sz="1200" b="1">
                          <a:solidFill>
                            <a:schemeClr val="accent1"/>
                          </a:solidFill>
                          <a:latin typeface="Open Sans"/>
                          <a:ea typeface="Open Sans"/>
                          <a:cs typeface="Open Sans"/>
                          <a:sym typeface="Open Sans"/>
                        </a:rPr>
                        <a:t>manure &amp; hay</a:t>
                      </a:r>
                      <a:r>
                        <a:rPr lang="en" sz="1200">
                          <a:solidFill>
                            <a:schemeClr val="accent1"/>
                          </a:solidFill>
                          <a:latin typeface="Open Sans"/>
                          <a:ea typeface="Open Sans"/>
                          <a:cs typeface="Open Sans"/>
                          <a:sym typeface="Open Sans"/>
                        </a:rPr>
                        <a:t>, but no other contact with soil or organic material </a:t>
                      </a:r>
                      <a:endParaRPr sz="1200">
                        <a:solidFill>
                          <a:schemeClr val="accent1"/>
                        </a:solidFill>
                        <a:latin typeface="Open Sans"/>
                        <a:ea typeface="Open Sans"/>
                        <a:cs typeface="Open Sans"/>
                        <a:sym typeface="Open Sans"/>
                      </a:endParaRPr>
                    </a:p>
                    <a:p>
                      <a:pPr marL="457200" lvl="0" indent="-304800" algn="l" rtl="0">
                        <a:spcBef>
                          <a:spcPts val="0"/>
                        </a:spcBef>
                        <a:spcAft>
                          <a:spcPts val="0"/>
                        </a:spcAft>
                        <a:buClr>
                          <a:schemeClr val="accent1"/>
                        </a:buClr>
                        <a:buSzPts val="1200"/>
                        <a:buFont typeface="Open Sans"/>
                        <a:buChar char="●"/>
                      </a:pPr>
                      <a:r>
                        <a:rPr lang="en" sz="1200">
                          <a:solidFill>
                            <a:schemeClr val="accent1"/>
                          </a:solidFill>
                          <a:latin typeface="Open Sans"/>
                          <a:ea typeface="Open Sans"/>
                          <a:cs typeface="Open Sans"/>
                          <a:sym typeface="Open Sans"/>
                        </a:rPr>
                        <a:t>No TB risk factors </a:t>
                      </a:r>
                      <a:endParaRPr sz="1200">
                        <a:solidFill>
                          <a:schemeClr val="accent1"/>
                        </a:solidFill>
                        <a:latin typeface="Open Sans"/>
                        <a:ea typeface="Open Sans"/>
                        <a:cs typeface="Open Sans"/>
                        <a:sym typeface="Open Sans"/>
                      </a:endParaRPr>
                    </a:p>
                    <a:p>
                      <a:pPr marL="457200" lvl="0" indent="-304800" algn="l" rtl="0">
                        <a:spcBef>
                          <a:spcPts val="0"/>
                        </a:spcBef>
                        <a:spcAft>
                          <a:spcPts val="0"/>
                        </a:spcAft>
                        <a:buClr>
                          <a:schemeClr val="accent1"/>
                        </a:buClr>
                        <a:buSzPts val="1200"/>
                        <a:buFont typeface="Open Sans"/>
                        <a:buChar char="●"/>
                      </a:pPr>
                      <a:r>
                        <a:rPr lang="en" sz="1200">
                          <a:solidFill>
                            <a:schemeClr val="accent1"/>
                          </a:solidFill>
                          <a:latin typeface="Open Sans"/>
                          <a:ea typeface="Open Sans"/>
                          <a:cs typeface="Open Sans"/>
                          <a:sym typeface="Open Sans"/>
                        </a:rPr>
                        <a:t>Water from the city</a:t>
                      </a:r>
                      <a:endParaRPr sz="1200">
                        <a:solidFill>
                          <a:schemeClr val="accent1"/>
                        </a:solidFill>
                        <a:latin typeface="Open Sans"/>
                        <a:ea typeface="Open Sans"/>
                        <a:cs typeface="Open Sans"/>
                        <a:sym typeface="Open Sans"/>
                      </a:endParaRPr>
                    </a:p>
                  </a:txBody>
                  <a:tcPr marL="91425" marR="91425" marT="91425" marB="91425"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218"/>
        <p:cNvGrpSpPr/>
        <p:nvPr/>
      </p:nvGrpSpPr>
      <p:grpSpPr>
        <a:xfrm>
          <a:off x="0" y="0"/>
          <a:ext cx="0" cy="0"/>
          <a:chOff x="0" y="0"/>
          <a:chExt cx="0" cy="0"/>
        </a:xfrm>
      </p:grpSpPr>
      <p:sp>
        <p:nvSpPr>
          <p:cNvPr id="1219" name="Google Shape;1219;p123"/>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Babesiosis</a:t>
            </a:r>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223"/>
        <p:cNvGrpSpPr/>
        <p:nvPr/>
      </p:nvGrpSpPr>
      <p:grpSpPr>
        <a:xfrm>
          <a:off x="0" y="0"/>
          <a:ext cx="0" cy="0"/>
          <a:chOff x="0" y="0"/>
          <a:chExt cx="0" cy="0"/>
        </a:xfrm>
      </p:grpSpPr>
      <p:pic>
        <p:nvPicPr>
          <p:cNvPr id="1224" name="Google Shape;1224;p124" title="IMG_9428.png"/>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420625" y="115275"/>
            <a:ext cx="4554424" cy="2447199"/>
          </a:xfrm>
          <a:prstGeom prst="rect">
            <a:avLst/>
          </a:prstGeom>
          <a:noFill/>
          <a:ln>
            <a:noFill/>
          </a:ln>
        </p:spPr>
      </p:pic>
      <p:pic>
        <p:nvPicPr>
          <p:cNvPr id="1225" name="Google Shape;1225;p124" title="IMG_4276.png"/>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183175" y="115275"/>
            <a:ext cx="4059126" cy="4874348"/>
          </a:xfrm>
          <a:prstGeom prst="rect">
            <a:avLst/>
          </a:prstGeom>
          <a:noFill/>
          <a:ln>
            <a:noFill/>
          </a:ln>
        </p:spPr>
      </p:pic>
      <p:pic>
        <p:nvPicPr>
          <p:cNvPr id="1226" name="Google Shape;1226;p124" title="IMG_9033.png"/>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4420625" y="2696275"/>
            <a:ext cx="4554424" cy="229335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1231" name="Google Shape;1231;p125"/>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endParaRPr/>
          </a:p>
        </p:txBody>
      </p:sp>
      <p:pic>
        <p:nvPicPr>
          <p:cNvPr id="1232" name="Google Shape;1232;p125" title="IMG_4287.png"/>
          <p:cNvPicPr preferRelativeResize="0"/>
          <p:nvPr/>
        </p:nvPicPr>
        <p:blipFill rotWithShape="1">
          <a:blip r:embed="rId3">
            <a:alphaModFix/>
          </a:blip>
          <a:srcRect t="19348" b="6434"/>
          <a:stretch/>
        </p:blipFill>
        <p:spPr>
          <a:xfrm>
            <a:off x="0" y="0"/>
            <a:ext cx="9144003" cy="514350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236"/>
        <p:cNvGrpSpPr/>
        <p:nvPr/>
      </p:nvGrpSpPr>
      <p:grpSpPr>
        <a:xfrm>
          <a:off x="0" y="0"/>
          <a:ext cx="0" cy="0"/>
          <a:chOff x="0" y="0"/>
          <a:chExt cx="0" cy="0"/>
        </a:xfrm>
      </p:grpSpPr>
      <p:sp>
        <p:nvSpPr>
          <p:cNvPr id="1237" name="Google Shape;1237;p126"/>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Babesiosis</a:t>
            </a:r>
            <a:endParaRPr/>
          </a:p>
        </p:txBody>
      </p:sp>
      <p:sp>
        <p:nvSpPr>
          <p:cNvPr id="1238" name="Google Shape;1238;p126"/>
          <p:cNvSpPr txBox="1">
            <a:spLocks noGrp="1"/>
          </p:cNvSpPr>
          <p:nvPr>
            <p:ph type="body" idx="1"/>
          </p:nvPr>
        </p:nvSpPr>
        <p:spPr>
          <a:xfrm>
            <a:off x="729325" y="1393075"/>
            <a:ext cx="4582800" cy="2298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First </a:t>
            </a:r>
            <a:r>
              <a:rPr lang="en" b="1"/>
              <a:t>identified in 1888 </a:t>
            </a:r>
            <a:r>
              <a:rPr lang="en"/>
              <a:t>by </a:t>
            </a:r>
            <a:r>
              <a:rPr lang="en" b="1"/>
              <a:t>Dr Victor Babeș</a:t>
            </a:r>
            <a:r>
              <a:rPr lang="en"/>
              <a:t>, a Romanian microbiologist (after which Babesia is named)</a:t>
            </a:r>
            <a:endParaRPr/>
          </a:p>
          <a:p>
            <a:pPr marL="457200" lvl="0" indent="-311150" algn="l" rtl="0">
              <a:spcBef>
                <a:spcPts val="1200"/>
              </a:spcBef>
              <a:spcAft>
                <a:spcPts val="0"/>
              </a:spcAft>
              <a:buSzPts val="1300"/>
              <a:buChar char="●"/>
            </a:pPr>
            <a:r>
              <a:rPr lang="en"/>
              <a:t>Identified as a cause a hemolytic anemia in cattle</a:t>
            </a:r>
            <a:endParaRPr/>
          </a:p>
          <a:p>
            <a:pPr marL="457200" lvl="0" indent="-311150" algn="l" rtl="0">
              <a:spcBef>
                <a:spcPts val="0"/>
              </a:spcBef>
              <a:spcAft>
                <a:spcPts val="0"/>
              </a:spcAft>
              <a:buSzPts val="1300"/>
              <a:buChar char="●"/>
            </a:pPr>
            <a:r>
              <a:rPr lang="en"/>
              <a:t>He likely identified </a:t>
            </a:r>
            <a:r>
              <a:rPr lang="en" i="1"/>
              <a:t>B. divergens</a:t>
            </a:r>
            <a:r>
              <a:rPr lang="en"/>
              <a:t> (not B. microti, which causes disease in the US)</a:t>
            </a:r>
            <a:endParaRPr/>
          </a:p>
          <a:p>
            <a:pPr marL="0" lvl="0" indent="0" algn="l" rtl="0">
              <a:spcBef>
                <a:spcPts val="1200"/>
              </a:spcBef>
              <a:spcAft>
                <a:spcPts val="1200"/>
              </a:spcAft>
              <a:buNone/>
            </a:pPr>
            <a:r>
              <a:rPr lang="en"/>
              <a:t>First human case reported in 1957</a:t>
            </a:r>
            <a:endParaRPr/>
          </a:p>
        </p:txBody>
      </p:sp>
      <p:pic>
        <p:nvPicPr>
          <p:cNvPr id="1239" name="Google Shape;1239;p126"/>
          <p:cNvPicPr preferRelativeResize="0"/>
          <p:nvPr/>
        </p:nvPicPr>
        <p:blipFill>
          <a:blip r:embed="rId3">
            <a:alphaModFix/>
          </a:blip>
          <a:stretch>
            <a:fillRect/>
          </a:stretch>
        </p:blipFill>
        <p:spPr>
          <a:xfrm>
            <a:off x="5572975" y="509525"/>
            <a:ext cx="2844925" cy="4212250"/>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sp>
        <p:nvSpPr>
          <p:cNvPr id="1244" name="Google Shape;1244;p127"/>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Babesiosis</a:t>
            </a:r>
            <a:endParaRPr/>
          </a:p>
        </p:txBody>
      </p:sp>
      <p:sp>
        <p:nvSpPr>
          <p:cNvPr id="1245" name="Google Shape;1245;p127"/>
          <p:cNvSpPr txBox="1">
            <a:spLocks noGrp="1"/>
          </p:cNvSpPr>
          <p:nvPr>
            <p:ph type="body" idx="1"/>
          </p:nvPr>
        </p:nvSpPr>
        <p:spPr>
          <a:xfrm>
            <a:off x="729325" y="1393075"/>
            <a:ext cx="4582800" cy="1582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solidFill>
                  <a:srgbClr val="9E9E9E"/>
                </a:solidFill>
              </a:rPr>
              <a:t>First </a:t>
            </a:r>
            <a:r>
              <a:rPr lang="en" b="1">
                <a:solidFill>
                  <a:srgbClr val="9E9E9E"/>
                </a:solidFill>
              </a:rPr>
              <a:t>identified in 1888 </a:t>
            </a:r>
            <a:r>
              <a:rPr lang="en">
                <a:solidFill>
                  <a:srgbClr val="9E9E9E"/>
                </a:solidFill>
              </a:rPr>
              <a:t>by </a:t>
            </a:r>
            <a:r>
              <a:rPr lang="en" b="1">
                <a:solidFill>
                  <a:srgbClr val="9E9E9E"/>
                </a:solidFill>
              </a:rPr>
              <a:t>Dr Victor Babeș</a:t>
            </a:r>
            <a:r>
              <a:rPr lang="en">
                <a:solidFill>
                  <a:srgbClr val="9E9E9E"/>
                </a:solidFill>
              </a:rPr>
              <a:t>, a Romanian microbiologist (after which Babesia is named)</a:t>
            </a:r>
            <a:endParaRPr>
              <a:solidFill>
                <a:srgbClr val="9E9E9E"/>
              </a:solidFill>
            </a:endParaRPr>
          </a:p>
        </p:txBody>
      </p:sp>
      <p:pic>
        <p:nvPicPr>
          <p:cNvPr id="1246" name="Google Shape;1246;p127"/>
          <p:cNvPicPr preferRelativeResize="0"/>
          <p:nvPr/>
        </p:nvPicPr>
        <p:blipFill>
          <a:blip r:embed="rId3">
            <a:alphaModFix/>
          </a:blip>
          <a:stretch>
            <a:fillRect/>
          </a:stretch>
        </p:blipFill>
        <p:spPr>
          <a:xfrm>
            <a:off x="5572975" y="509525"/>
            <a:ext cx="2844925" cy="4212250"/>
          </a:xfrm>
          <a:prstGeom prst="rect">
            <a:avLst/>
          </a:prstGeom>
          <a:noFill/>
          <a:ln>
            <a:noFill/>
          </a:ln>
        </p:spPr>
      </p:pic>
      <p:graphicFrame>
        <p:nvGraphicFramePr>
          <p:cNvPr id="1247" name="Google Shape;1247;p127"/>
          <p:cNvGraphicFramePr/>
          <p:nvPr/>
        </p:nvGraphicFramePr>
        <p:xfrm>
          <a:off x="124475" y="2314050"/>
          <a:ext cx="3000000" cy="3000000"/>
        </p:xfrm>
        <a:graphic>
          <a:graphicData uri="http://schemas.openxmlformats.org/drawingml/2006/table">
            <a:tbl>
              <a:tblPr>
                <a:noFill/>
                <a:tableStyleId>{8B810D35-6B29-4F0E-A54C-3F1D867285BD}</a:tableStyleId>
              </a:tblPr>
              <a:tblGrid>
                <a:gridCol w="1162825">
                  <a:extLst>
                    <a:ext uri="{9D8B030D-6E8A-4147-A177-3AD203B41FA5}">
                      <a16:colId xmlns:a16="http://schemas.microsoft.com/office/drawing/2014/main" val="20000"/>
                    </a:ext>
                  </a:extLst>
                </a:gridCol>
                <a:gridCol w="2031350">
                  <a:extLst>
                    <a:ext uri="{9D8B030D-6E8A-4147-A177-3AD203B41FA5}">
                      <a16:colId xmlns:a16="http://schemas.microsoft.com/office/drawing/2014/main" val="20001"/>
                    </a:ext>
                  </a:extLst>
                </a:gridCol>
                <a:gridCol w="2072775">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endParaRPr>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T w="9525" cap="flat" cmpd="sng">
                      <a:solidFill>
                        <a:srgbClr val="9E9E9E">
                          <a:alpha val="0"/>
                        </a:srgbClr>
                      </a:solidFill>
                      <a:prstDash val="solid"/>
                      <a:round/>
                      <a:headEnd type="none" w="sm" len="sm"/>
                      <a:tailEnd type="none" w="sm" len="sm"/>
                    </a:lnT>
                  </a:tcPr>
                </a:tc>
                <a:tc>
                  <a:txBody>
                    <a:bodyPr/>
                    <a:lstStyle/>
                    <a:p>
                      <a:pPr marL="0" lvl="0" indent="0" algn="l" rtl="0">
                        <a:spcBef>
                          <a:spcPts val="0"/>
                        </a:spcBef>
                        <a:spcAft>
                          <a:spcPts val="0"/>
                        </a:spcAft>
                        <a:buNone/>
                      </a:pPr>
                      <a:r>
                        <a:rPr lang="en" b="1" i="1">
                          <a:latin typeface="PT Sans"/>
                          <a:ea typeface="PT Sans"/>
                          <a:cs typeface="PT Sans"/>
                          <a:sym typeface="PT Sans"/>
                        </a:rPr>
                        <a:t>B. divergens</a:t>
                      </a:r>
                      <a:endParaRPr b="1" i="1">
                        <a:latin typeface="PT Sans"/>
                        <a:ea typeface="PT Sans"/>
                        <a:cs typeface="PT Sans"/>
                        <a:sym typeface="PT Sans"/>
                      </a:endParaRPr>
                    </a:p>
                  </a:txBody>
                  <a:tcPr marL="91425" marR="91425" marT="91425" marB="91425">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tcPr>
                </a:tc>
                <a:tc>
                  <a:txBody>
                    <a:bodyPr/>
                    <a:lstStyle/>
                    <a:p>
                      <a:pPr marL="0" lvl="0" indent="0" algn="l" rtl="0">
                        <a:spcBef>
                          <a:spcPts val="0"/>
                        </a:spcBef>
                        <a:spcAft>
                          <a:spcPts val="0"/>
                        </a:spcAft>
                        <a:buNone/>
                      </a:pPr>
                      <a:r>
                        <a:rPr lang="en" b="1" i="1">
                          <a:latin typeface="PT Sans"/>
                          <a:ea typeface="PT Sans"/>
                          <a:cs typeface="PT Sans"/>
                          <a:sym typeface="PT Sans"/>
                        </a:rPr>
                        <a:t>B. microti</a:t>
                      </a:r>
                      <a:endParaRPr b="1" i="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b="1">
                          <a:latin typeface="PT Sans"/>
                          <a:ea typeface="PT Sans"/>
                          <a:cs typeface="PT Sans"/>
                          <a:sym typeface="PT Sans"/>
                        </a:rPr>
                        <a:t>Geography</a:t>
                      </a:r>
                      <a:endParaRPr b="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tcPr>
                </a:tc>
                <a:tc>
                  <a:txBody>
                    <a:bodyPr/>
                    <a:lstStyle/>
                    <a:p>
                      <a:pPr marL="0" lvl="0" indent="0" algn="l" rtl="0">
                        <a:spcBef>
                          <a:spcPts val="0"/>
                        </a:spcBef>
                        <a:spcAft>
                          <a:spcPts val="0"/>
                        </a:spcAft>
                        <a:buNone/>
                      </a:pPr>
                      <a:r>
                        <a:rPr lang="en">
                          <a:latin typeface="PT Sans"/>
                          <a:ea typeface="PT Sans"/>
                          <a:cs typeface="PT Sans"/>
                          <a:sym typeface="PT Sans"/>
                        </a:rPr>
                        <a:t>UK, Europe, Russia</a:t>
                      </a:r>
                      <a:endParaRPr>
                        <a:latin typeface="PT Sans"/>
                        <a:ea typeface="PT Sans"/>
                        <a:cs typeface="PT Sans"/>
                        <a:sym typeface="PT Sans"/>
                      </a:endParaRPr>
                    </a:p>
                  </a:txBody>
                  <a:tcPr marL="91425" marR="91425" marT="91425" marB="91425">
                    <a:lnR w="9525" cap="flat" cmpd="sng">
                      <a:solidFill>
                        <a:srgbClr val="9E9E9E">
                          <a:alpha val="0"/>
                        </a:srgbClr>
                      </a:solidFill>
                      <a:prstDash val="solid"/>
                      <a:round/>
                      <a:headEnd type="none" w="sm" len="sm"/>
                      <a:tailEnd type="none" w="sm" len="sm"/>
                    </a:lnR>
                  </a:tcPr>
                </a:tc>
                <a:tc>
                  <a:txBody>
                    <a:bodyPr/>
                    <a:lstStyle/>
                    <a:p>
                      <a:pPr marL="0" lvl="0" indent="0" algn="l" rtl="0">
                        <a:spcBef>
                          <a:spcPts val="0"/>
                        </a:spcBef>
                        <a:spcAft>
                          <a:spcPts val="0"/>
                        </a:spcAft>
                        <a:buNone/>
                      </a:pPr>
                      <a:r>
                        <a:rPr lang="en">
                          <a:latin typeface="PT Sans"/>
                          <a:ea typeface="PT Sans"/>
                          <a:cs typeface="PT Sans"/>
                          <a:sym typeface="PT Sans"/>
                        </a:rPr>
                        <a:t>Northeast USA</a:t>
                      </a:r>
                      <a:endParaRPr>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b="1">
                          <a:latin typeface="PT Sans"/>
                          <a:ea typeface="PT Sans"/>
                          <a:cs typeface="PT Sans"/>
                          <a:sym typeface="PT Sans"/>
                        </a:rPr>
                        <a:t>Vector</a:t>
                      </a:r>
                      <a:endParaRPr b="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tcPr>
                </a:tc>
                <a:tc>
                  <a:txBody>
                    <a:bodyPr/>
                    <a:lstStyle/>
                    <a:p>
                      <a:pPr marL="0" lvl="0" indent="0" algn="l" rtl="0">
                        <a:spcBef>
                          <a:spcPts val="0"/>
                        </a:spcBef>
                        <a:spcAft>
                          <a:spcPts val="0"/>
                        </a:spcAft>
                        <a:buNone/>
                      </a:pPr>
                      <a:r>
                        <a:rPr lang="en" i="1">
                          <a:latin typeface="PT Sans"/>
                          <a:ea typeface="PT Sans"/>
                          <a:cs typeface="PT Sans"/>
                          <a:sym typeface="PT Sans"/>
                        </a:rPr>
                        <a:t>Ixodes ricinus</a:t>
                      </a:r>
                      <a:endParaRPr i="1">
                        <a:latin typeface="PT Sans"/>
                        <a:ea typeface="PT Sans"/>
                        <a:cs typeface="PT Sans"/>
                        <a:sym typeface="PT Sans"/>
                      </a:endParaRPr>
                    </a:p>
                  </a:txBody>
                  <a:tcPr marL="91425" marR="91425" marT="91425" marB="91425">
                    <a:lnR w="9525" cap="flat" cmpd="sng">
                      <a:solidFill>
                        <a:srgbClr val="9E9E9E">
                          <a:alpha val="0"/>
                        </a:srgbClr>
                      </a:solidFill>
                      <a:prstDash val="solid"/>
                      <a:round/>
                      <a:headEnd type="none" w="sm" len="sm"/>
                      <a:tailEnd type="none" w="sm" len="sm"/>
                    </a:lnR>
                  </a:tcPr>
                </a:tc>
                <a:tc>
                  <a:txBody>
                    <a:bodyPr/>
                    <a:lstStyle/>
                    <a:p>
                      <a:pPr marL="0" lvl="0" indent="0" algn="l" rtl="0">
                        <a:spcBef>
                          <a:spcPts val="0"/>
                        </a:spcBef>
                        <a:spcAft>
                          <a:spcPts val="0"/>
                        </a:spcAft>
                        <a:buNone/>
                      </a:pPr>
                      <a:r>
                        <a:rPr lang="en" i="1">
                          <a:latin typeface="PT Sans"/>
                          <a:ea typeface="PT Sans"/>
                          <a:cs typeface="PT Sans"/>
                          <a:sym typeface="PT Sans"/>
                        </a:rPr>
                        <a:t>Ixodes scapularis</a:t>
                      </a:r>
                      <a:endParaRPr i="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b="1">
                          <a:latin typeface="PT Sans"/>
                          <a:ea typeface="PT Sans"/>
                          <a:cs typeface="PT Sans"/>
                          <a:sym typeface="PT Sans"/>
                        </a:rPr>
                        <a:t>Reservoir</a:t>
                      </a:r>
                      <a:endParaRPr b="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tcPr>
                </a:tc>
                <a:tc>
                  <a:txBody>
                    <a:bodyPr/>
                    <a:lstStyle/>
                    <a:p>
                      <a:pPr marL="0" lvl="0" indent="0" algn="l" rtl="0">
                        <a:spcBef>
                          <a:spcPts val="0"/>
                        </a:spcBef>
                        <a:spcAft>
                          <a:spcPts val="0"/>
                        </a:spcAft>
                        <a:buNone/>
                      </a:pPr>
                      <a:r>
                        <a:rPr lang="en">
                          <a:latin typeface="PT Sans"/>
                          <a:ea typeface="PT Sans"/>
                          <a:cs typeface="PT Sans"/>
                          <a:sym typeface="PT Sans"/>
                        </a:rPr>
                        <a:t>Cattle, reindeer</a:t>
                      </a:r>
                      <a:endParaRPr>
                        <a:latin typeface="PT Sans"/>
                        <a:ea typeface="PT Sans"/>
                        <a:cs typeface="PT Sans"/>
                        <a:sym typeface="PT Sans"/>
                      </a:endParaRPr>
                    </a:p>
                  </a:txBody>
                  <a:tcPr marL="91425" marR="91425" marT="91425" marB="91425">
                    <a:lnR w="9525" cap="flat" cmpd="sng">
                      <a:solidFill>
                        <a:srgbClr val="9E9E9E">
                          <a:alpha val="0"/>
                        </a:srgbClr>
                      </a:solidFill>
                      <a:prstDash val="solid"/>
                      <a:round/>
                      <a:headEnd type="none" w="sm" len="sm"/>
                      <a:tailEnd type="none" w="sm" len="sm"/>
                    </a:lnR>
                  </a:tcPr>
                </a:tc>
                <a:tc>
                  <a:txBody>
                    <a:bodyPr/>
                    <a:lstStyle/>
                    <a:p>
                      <a:pPr marL="0" lvl="0" indent="0" algn="l" rtl="0">
                        <a:spcBef>
                          <a:spcPts val="0"/>
                        </a:spcBef>
                        <a:spcAft>
                          <a:spcPts val="0"/>
                        </a:spcAft>
                        <a:buNone/>
                      </a:pPr>
                      <a:r>
                        <a:rPr lang="en">
                          <a:latin typeface="PT Sans"/>
                          <a:ea typeface="PT Sans"/>
                          <a:cs typeface="PT Sans"/>
                          <a:sym typeface="PT Sans"/>
                        </a:rPr>
                        <a:t>White-footed mouse</a:t>
                      </a:r>
                      <a:endParaRPr>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b="1">
                          <a:latin typeface="PT Sans"/>
                          <a:ea typeface="PT Sans"/>
                          <a:cs typeface="PT Sans"/>
                          <a:sym typeface="PT Sans"/>
                        </a:rPr>
                        <a:t>Clinical presentation</a:t>
                      </a:r>
                      <a:endParaRPr b="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a:latin typeface="PT Sans"/>
                          <a:ea typeface="PT Sans"/>
                          <a:cs typeface="PT Sans"/>
                          <a:sym typeface="PT Sans"/>
                        </a:rPr>
                        <a:t>Fulminant course with multiorgan failure</a:t>
                      </a:r>
                      <a:endParaRPr>
                        <a:latin typeface="PT Sans"/>
                        <a:ea typeface="PT Sans"/>
                        <a:cs typeface="PT Sans"/>
                        <a:sym typeface="PT Sans"/>
                      </a:endParaRPr>
                    </a:p>
                  </a:txBody>
                  <a:tcPr marL="91425" marR="91425" marT="91425" marB="91425">
                    <a:lnR w="9525" cap="flat" cmpd="sng">
                      <a:solidFill>
                        <a:srgbClr val="9E9E9E">
                          <a:alpha val="0"/>
                        </a:srgbClr>
                      </a:solidFill>
                      <a:prstDash val="solid"/>
                      <a:round/>
                      <a:headEnd type="none" w="sm" len="sm"/>
                      <a:tailEnd type="none" w="sm" len="sm"/>
                    </a:lnR>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a:latin typeface="PT Sans"/>
                          <a:ea typeface="PT Sans"/>
                          <a:cs typeface="PT Sans"/>
                          <a:sym typeface="PT Sans"/>
                        </a:rPr>
                        <a:t>Often asymptomatic, may be severe in immunocompromise </a:t>
                      </a:r>
                      <a:endParaRPr>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251"/>
        <p:cNvGrpSpPr/>
        <p:nvPr/>
      </p:nvGrpSpPr>
      <p:grpSpPr>
        <a:xfrm>
          <a:off x="0" y="0"/>
          <a:ext cx="0" cy="0"/>
          <a:chOff x="0" y="0"/>
          <a:chExt cx="0" cy="0"/>
        </a:xfrm>
      </p:grpSpPr>
      <p:sp>
        <p:nvSpPr>
          <p:cNvPr id="1252" name="Google Shape;1252;p128"/>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Babesia microti</a:t>
            </a:r>
            <a:endParaRPr/>
          </a:p>
        </p:txBody>
      </p:sp>
      <p:sp>
        <p:nvSpPr>
          <p:cNvPr id="1253" name="Google Shape;1253;p128"/>
          <p:cNvSpPr txBox="1">
            <a:spLocks noGrp="1"/>
          </p:cNvSpPr>
          <p:nvPr>
            <p:ph type="body" idx="1"/>
          </p:nvPr>
        </p:nvSpPr>
        <p:spPr>
          <a:xfrm>
            <a:off x="729325" y="1393075"/>
            <a:ext cx="4414200" cy="2580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Transmitted by </a:t>
            </a:r>
            <a:r>
              <a:rPr lang="en" b="1" i="1"/>
              <a:t>Ixodes scapularis</a:t>
            </a:r>
            <a:r>
              <a:rPr lang="en"/>
              <a:t> (blacklegged tick)</a:t>
            </a:r>
            <a:endParaRPr/>
          </a:p>
          <a:p>
            <a:pPr marL="0" lvl="0" indent="0" algn="l" rtl="0">
              <a:spcBef>
                <a:spcPts val="1200"/>
              </a:spcBef>
              <a:spcAft>
                <a:spcPts val="0"/>
              </a:spcAft>
              <a:buNone/>
            </a:pPr>
            <a:r>
              <a:rPr lang="en"/>
              <a:t>Same vector as:</a:t>
            </a:r>
            <a:endParaRPr/>
          </a:p>
          <a:p>
            <a:pPr marL="457200" lvl="0" indent="-311150" algn="l" rtl="0">
              <a:spcBef>
                <a:spcPts val="1200"/>
              </a:spcBef>
              <a:spcAft>
                <a:spcPts val="0"/>
              </a:spcAft>
              <a:buSzPts val="1300"/>
              <a:buChar char="●"/>
            </a:pPr>
            <a:r>
              <a:rPr lang="en"/>
              <a:t>Lyme</a:t>
            </a:r>
            <a:endParaRPr/>
          </a:p>
          <a:p>
            <a:pPr marL="457200" lvl="0" indent="-311150" algn="l" rtl="0">
              <a:spcBef>
                <a:spcPts val="0"/>
              </a:spcBef>
              <a:spcAft>
                <a:spcPts val="0"/>
              </a:spcAft>
              <a:buSzPts val="1300"/>
              <a:buChar char="●"/>
            </a:pPr>
            <a:r>
              <a:rPr lang="en"/>
              <a:t>Anaplasmosis</a:t>
            </a:r>
            <a:endParaRPr/>
          </a:p>
          <a:p>
            <a:pPr marL="457200" lvl="0" indent="-311150" algn="l" rtl="0">
              <a:spcBef>
                <a:spcPts val="0"/>
              </a:spcBef>
              <a:spcAft>
                <a:spcPts val="0"/>
              </a:spcAft>
              <a:buSzPts val="1300"/>
              <a:buChar char="●"/>
            </a:pPr>
            <a:r>
              <a:rPr lang="en"/>
              <a:t>Ehrlichiosis</a:t>
            </a:r>
            <a:endParaRPr/>
          </a:p>
        </p:txBody>
      </p:sp>
      <p:pic>
        <p:nvPicPr>
          <p:cNvPr id="1254" name="Google Shape;1254;p128"/>
          <p:cNvPicPr preferRelativeResize="0"/>
          <p:nvPr/>
        </p:nvPicPr>
        <p:blipFill>
          <a:blip r:embed="rId3">
            <a:alphaModFix/>
          </a:blip>
          <a:stretch>
            <a:fillRect/>
          </a:stretch>
        </p:blipFill>
        <p:spPr>
          <a:xfrm>
            <a:off x="5143625" y="632860"/>
            <a:ext cx="3774300" cy="2513739"/>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258"/>
        <p:cNvGrpSpPr/>
        <p:nvPr/>
      </p:nvGrpSpPr>
      <p:grpSpPr>
        <a:xfrm>
          <a:off x="0" y="0"/>
          <a:ext cx="0" cy="0"/>
          <a:chOff x="0" y="0"/>
          <a:chExt cx="0" cy="0"/>
        </a:xfrm>
      </p:grpSpPr>
      <p:sp>
        <p:nvSpPr>
          <p:cNvPr id="1259" name="Google Shape;1259;p129"/>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Babesia microti</a:t>
            </a:r>
            <a:endParaRPr/>
          </a:p>
        </p:txBody>
      </p:sp>
      <p:sp>
        <p:nvSpPr>
          <p:cNvPr id="1260" name="Google Shape;1260;p129"/>
          <p:cNvSpPr txBox="1">
            <a:spLocks noGrp="1"/>
          </p:cNvSpPr>
          <p:nvPr>
            <p:ph type="body" idx="1"/>
          </p:nvPr>
        </p:nvSpPr>
        <p:spPr>
          <a:xfrm>
            <a:off x="729325" y="1393075"/>
            <a:ext cx="4414200" cy="2580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Transmitted by </a:t>
            </a:r>
            <a:r>
              <a:rPr lang="en" b="1" i="1"/>
              <a:t>Ixodes scapularis</a:t>
            </a:r>
            <a:r>
              <a:rPr lang="en"/>
              <a:t> (blacklegged tick)</a:t>
            </a:r>
            <a:endParaRPr/>
          </a:p>
          <a:p>
            <a:pPr marL="0" lvl="0" indent="0" algn="l" rtl="0">
              <a:spcBef>
                <a:spcPts val="1200"/>
              </a:spcBef>
              <a:spcAft>
                <a:spcPts val="0"/>
              </a:spcAft>
              <a:buNone/>
            </a:pPr>
            <a:r>
              <a:rPr lang="en"/>
              <a:t>Same vector as:</a:t>
            </a:r>
            <a:endParaRPr/>
          </a:p>
          <a:p>
            <a:pPr marL="457200" lvl="0" indent="-311150" algn="l" rtl="0">
              <a:spcBef>
                <a:spcPts val="1200"/>
              </a:spcBef>
              <a:spcAft>
                <a:spcPts val="0"/>
              </a:spcAft>
              <a:buSzPts val="1300"/>
              <a:buChar char="●"/>
            </a:pPr>
            <a:r>
              <a:rPr lang="en"/>
              <a:t>Lyme</a:t>
            </a:r>
            <a:endParaRPr/>
          </a:p>
          <a:p>
            <a:pPr marL="457200" lvl="0" indent="-311150" algn="l" rtl="0">
              <a:spcBef>
                <a:spcPts val="0"/>
              </a:spcBef>
              <a:spcAft>
                <a:spcPts val="0"/>
              </a:spcAft>
              <a:buSzPts val="1300"/>
              <a:buChar char="●"/>
            </a:pPr>
            <a:r>
              <a:rPr lang="en"/>
              <a:t>Anaplasmosis</a:t>
            </a:r>
            <a:endParaRPr/>
          </a:p>
          <a:p>
            <a:pPr marL="457200" lvl="0" indent="-311150" algn="l" rtl="0">
              <a:spcBef>
                <a:spcPts val="0"/>
              </a:spcBef>
              <a:spcAft>
                <a:spcPts val="0"/>
              </a:spcAft>
              <a:buSzPts val="1300"/>
              <a:buChar char="●"/>
            </a:pPr>
            <a:r>
              <a:rPr lang="en"/>
              <a:t>Ehrlichiosis</a:t>
            </a:r>
            <a:endParaRPr/>
          </a:p>
          <a:p>
            <a:pPr marL="0" lvl="0" indent="0" algn="l" rtl="0">
              <a:spcBef>
                <a:spcPts val="1200"/>
              </a:spcBef>
              <a:spcAft>
                <a:spcPts val="1200"/>
              </a:spcAft>
              <a:buNone/>
            </a:pPr>
            <a:r>
              <a:rPr lang="en" b="1">
                <a:solidFill>
                  <a:srgbClr val="DF382C"/>
                </a:solidFill>
              </a:rPr>
              <a:t>Primary</a:t>
            </a:r>
            <a:r>
              <a:rPr lang="en" b="1"/>
              <a:t> zoonotic reservoirs </a:t>
            </a:r>
            <a:r>
              <a:rPr lang="en"/>
              <a:t>for the parasite are </a:t>
            </a:r>
            <a:r>
              <a:rPr lang="en" b="1">
                <a:solidFill>
                  <a:srgbClr val="3B71CA"/>
                </a:solidFill>
              </a:rPr>
              <a:t>white-footed mice</a:t>
            </a:r>
            <a:r>
              <a:rPr lang="en">
                <a:solidFill>
                  <a:srgbClr val="3B71CA"/>
                </a:solidFill>
              </a:rPr>
              <a:t> </a:t>
            </a:r>
            <a:r>
              <a:rPr lang="en"/>
              <a:t>and </a:t>
            </a:r>
            <a:r>
              <a:rPr lang="en" b="1"/>
              <a:t>rabbits</a:t>
            </a:r>
            <a:endParaRPr b="1"/>
          </a:p>
        </p:txBody>
      </p:sp>
      <p:pic>
        <p:nvPicPr>
          <p:cNvPr id="1261" name="Google Shape;1261;p129"/>
          <p:cNvPicPr preferRelativeResize="0"/>
          <p:nvPr/>
        </p:nvPicPr>
        <p:blipFill>
          <a:blip r:embed="rId3">
            <a:alphaModFix/>
          </a:blip>
          <a:stretch>
            <a:fillRect/>
          </a:stretch>
        </p:blipFill>
        <p:spPr>
          <a:xfrm>
            <a:off x="5143625" y="632860"/>
            <a:ext cx="3774300" cy="2513739"/>
          </a:xfrm>
          <a:prstGeom prst="rect">
            <a:avLst/>
          </a:prstGeom>
          <a:noFill/>
          <a:ln>
            <a:noFill/>
          </a:ln>
        </p:spPr>
      </p:pic>
      <p:sp>
        <p:nvSpPr>
          <p:cNvPr id="1262" name="Google Shape;1262;p129"/>
          <p:cNvSpPr/>
          <p:nvPr/>
        </p:nvSpPr>
        <p:spPr>
          <a:xfrm>
            <a:off x="792825" y="1776450"/>
            <a:ext cx="4113900" cy="12450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sp>
        <p:nvSpPr>
          <p:cNvPr id="1267" name="Google Shape;1267;p130"/>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Tick table</a:t>
            </a:r>
            <a:endParaRPr/>
          </a:p>
        </p:txBody>
      </p:sp>
      <p:graphicFrame>
        <p:nvGraphicFramePr>
          <p:cNvPr id="1268" name="Google Shape;1268;p130"/>
          <p:cNvGraphicFramePr/>
          <p:nvPr/>
        </p:nvGraphicFramePr>
        <p:xfrm>
          <a:off x="474263" y="1380250"/>
          <a:ext cx="3000000" cy="3000000"/>
        </p:xfrm>
        <a:graphic>
          <a:graphicData uri="http://schemas.openxmlformats.org/drawingml/2006/table">
            <a:tbl>
              <a:tblPr>
                <a:noFill/>
                <a:tableStyleId>{8B810D35-6B29-4F0E-A54C-3F1D867285BD}</a:tableStyleId>
              </a:tblPr>
              <a:tblGrid>
                <a:gridCol w="1572075">
                  <a:extLst>
                    <a:ext uri="{9D8B030D-6E8A-4147-A177-3AD203B41FA5}">
                      <a16:colId xmlns:a16="http://schemas.microsoft.com/office/drawing/2014/main" val="20000"/>
                    </a:ext>
                  </a:extLst>
                </a:gridCol>
                <a:gridCol w="1796250">
                  <a:extLst>
                    <a:ext uri="{9D8B030D-6E8A-4147-A177-3AD203B41FA5}">
                      <a16:colId xmlns:a16="http://schemas.microsoft.com/office/drawing/2014/main" val="20001"/>
                    </a:ext>
                  </a:extLst>
                </a:gridCol>
                <a:gridCol w="2512675">
                  <a:extLst>
                    <a:ext uri="{9D8B030D-6E8A-4147-A177-3AD203B41FA5}">
                      <a16:colId xmlns:a16="http://schemas.microsoft.com/office/drawing/2014/main" val="20002"/>
                    </a:ext>
                  </a:extLst>
                </a:gridCol>
                <a:gridCol w="2314475">
                  <a:extLst>
                    <a:ext uri="{9D8B030D-6E8A-4147-A177-3AD203B41FA5}">
                      <a16:colId xmlns:a16="http://schemas.microsoft.com/office/drawing/2014/main" val="20003"/>
                    </a:ext>
                  </a:extLst>
                </a:gridCol>
              </a:tblGrid>
              <a:tr h="381000">
                <a:tc>
                  <a:txBody>
                    <a:bodyPr/>
                    <a:lstStyle/>
                    <a:p>
                      <a:pPr marL="0" lvl="0" indent="0" algn="l" rtl="0">
                        <a:spcBef>
                          <a:spcPts val="0"/>
                        </a:spcBef>
                        <a:spcAft>
                          <a:spcPts val="0"/>
                        </a:spcAft>
                        <a:buNone/>
                      </a:pPr>
                      <a:endParaRPr>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tcPr>
                </a:tc>
                <a:tc>
                  <a:txBody>
                    <a:bodyPr/>
                    <a:lstStyle/>
                    <a:p>
                      <a:pPr marL="0" lvl="0" indent="0" algn="l" rtl="0">
                        <a:spcBef>
                          <a:spcPts val="0"/>
                        </a:spcBef>
                        <a:spcAft>
                          <a:spcPts val="0"/>
                        </a:spcAft>
                        <a:buNone/>
                      </a:pPr>
                      <a:r>
                        <a:rPr lang="en" b="1">
                          <a:latin typeface="PT Sans"/>
                          <a:ea typeface="PT Sans"/>
                          <a:cs typeface="PT Sans"/>
                          <a:sym typeface="PT Sans"/>
                        </a:rPr>
                        <a:t>Pathogen</a:t>
                      </a:r>
                      <a:endParaRPr b="1" i="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a:latin typeface="PT Sans"/>
                          <a:ea typeface="PT Sans"/>
                          <a:cs typeface="PT Sans"/>
                          <a:sym typeface="PT Sans"/>
                        </a:rPr>
                        <a:t>Vector</a:t>
                      </a:r>
                      <a:endParaRPr b="1" i="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a:latin typeface="PT Sans"/>
                          <a:ea typeface="PT Sans"/>
                          <a:cs typeface="PT Sans"/>
                          <a:sym typeface="PT Sans"/>
                        </a:rPr>
                        <a:t>Reservoir</a:t>
                      </a:r>
                      <a:endParaRPr b="1" i="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b="1">
                          <a:latin typeface="PT Sans"/>
                          <a:ea typeface="PT Sans"/>
                          <a:cs typeface="PT Sans"/>
                          <a:sym typeface="PT Sans"/>
                        </a:rPr>
                        <a:t>Lyme</a:t>
                      </a:r>
                      <a:endParaRPr b="1">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tcPr>
                </a:tc>
                <a:tc>
                  <a:txBody>
                    <a:bodyPr/>
                    <a:lstStyle/>
                    <a:p>
                      <a:pPr marL="0" lvl="0" indent="0" algn="l" rtl="0">
                        <a:spcBef>
                          <a:spcPts val="0"/>
                        </a:spcBef>
                        <a:spcAft>
                          <a:spcPts val="0"/>
                        </a:spcAft>
                        <a:buNone/>
                      </a:pPr>
                      <a:r>
                        <a:rPr lang="en" i="1">
                          <a:latin typeface="PT Sans"/>
                          <a:ea typeface="PT Sans"/>
                          <a:cs typeface="PT Sans"/>
                          <a:sym typeface="PT Sans"/>
                        </a:rPr>
                        <a:t>Borrelia burgdorferi</a:t>
                      </a:r>
                      <a:endParaRPr i="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i="1">
                          <a:latin typeface="PT Sans"/>
                          <a:ea typeface="PT Sans"/>
                          <a:cs typeface="PT Sans"/>
                          <a:sym typeface="PT Sans"/>
                        </a:rPr>
                        <a:t>Ixodes scapularis</a:t>
                      </a:r>
                      <a:r>
                        <a:rPr lang="en">
                          <a:latin typeface="PT Sans"/>
                          <a:ea typeface="PT Sans"/>
                          <a:cs typeface="PT Sans"/>
                          <a:sym typeface="PT Sans"/>
                        </a:rPr>
                        <a:t> </a:t>
                      </a:r>
                      <a:endParaRPr>
                        <a:latin typeface="PT Sans"/>
                        <a:ea typeface="PT Sans"/>
                        <a:cs typeface="PT Sans"/>
                        <a:sym typeface="PT Sans"/>
                      </a:endParaRPr>
                    </a:p>
                    <a:p>
                      <a:pPr marL="0" lvl="0" indent="0" algn="l" rtl="0">
                        <a:spcBef>
                          <a:spcPts val="0"/>
                        </a:spcBef>
                        <a:spcAft>
                          <a:spcPts val="0"/>
                        </a:spcAft>
                        <a:buNone/>
                      </a:pPr>
                      <a:r>
                        <a:rPr lang="en">
                          <a:latin typeface="PT Sans"/>
                          <a:ea typeface="PT Sans"/>
                          <a:cs typeface="PT Sans"/>
                          <a:sym typeface="PT Sans"/>
                        </a:rPr>
                        <a:t>(blacklegged tick)</a:t>
                      </a:r>
                      <a:endParaRPr>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latin typeface="PT Sans"/>
                          <a:ea typeface="PT Sans"/>
                          <a:cs typeface="PT Sans"/>
                          <a:sym typeface="PT Sans"/>
                        </a:rPr>
                        <a:t>Deer (including </a:t>
                      </a:r>
                      <a:endParaRPr>
                        <a:latin typeface="PT Sans"/>
                        <a:ea typeface="PT Sans"/>
                        <a:cs typeface="PT Sans"/>
                        <a:sym typeface="PT Sans"/>
                      </a:endParaRPr>
                    </a:p>
                    <a:p>
                      <a:pPr marL="0" lvl="0" indent="0" algn="l" rtl="0">
                        <a:spcBef>
                          <a:spcPts val="0"/>
                        </a:spcBef>
                        <a:spcAft>
                          <a:spcPts val="0"/>
                        </a:spcAft>
                        <a:buNone/>
                      </a:pPr>
                      <a:r>
                        <a:rPr lang="en">
                          <a:latin typeface="PT Sans"/>
                          <a:ea typeface="PT Sans"/>
                          <a:cs typeface="PT Sans"/>
                          <a:sym typeface="PT Sans"/>
                        </a:rPr>
                        <a:t>white-tailed deer), rodents</a:t>
                      </a:r>
                      <a:endParaRPr>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b="1">
                          <a:latin typeface="PT Sans"/>
                          <a:ea typeface="PT Sans"/>
                          <a:cs typeface="PT Sans"/>
                          <a:sym typeface="PT Sans"/>
                        </a:rPr>
                        <a:t>Anaplasmosis</a:t>
                      </a:r>
                      <a:endParaRPr b="1">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tcPr>
                </a:tc>
                <a:tc>
                  <a:txBody>
                    <a:bodyPr/>
                    <a:lstStyle/>
                    <a:p>
                      <a:pPr marL="0" lvl="0" indent="0" algn="l" rtl="0">
                        <a:spcBef>
                          <a:spcPts val="0"/>
                        </a:spcBef>
                        <a:spcAft>
                          <a:spcPts val="0"/>
                        </a:spcAft>
                        <a:buNone/>
                      </a:pPr>
                      <a:r>
                        <a:rPr lang="en" i="1">
                          <a:latin typeface="PT Sans"/>
                          <a:ea typeface="PT Sans"/>
                          <a:cs typeface="PT Sans"/>
                          <a:sym typeface="PT Sans"/>
                        </a:rPr>
                        <a:t>Anaplasma phagocytophilum</a:t>
                      </a:r>
                      <a:endParaRPr i="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i="1">
                          <a:latin typeface="PT Sans"/>
                          <a:ea typeface="PT Sans"/>
                          <a:cs typeface="PT Sans"/>
                          <a:sym typeface="PT Sans"/>
                        </a:rPr>
                        <a:t>Ixodes scapularis</a:t>
                      </a:r>
                      <a:endParaRPr i="1">
                        <a:latin typeface="PT Sans"/>
                        <a:ea typeface="PT Sans"/>
                        <a:cs typeface="PT Sans"/>
                        <a:sym typeface="PT Sans"/>
                      </a:endParaRPr>
                    </a:p>
                    <a:p>
                      <a:pPr marL="0" lvl="0" indent="0" algn="l" rtl="0">
                        <a:spcBef>
                          <a:spcPts val="0"/>
                        </a:spcBef>
                        <a:spcAft>
                          <a:spcPts val="0"/>
                        </a:spcAft>
                        <a:buNone/>
                      </a:pPr>
                      <a:r>
                        <a:rPr lang="en" i="1">
                          <a:latin typeface="PT Sans"/>
                          <a:ea typeface="PT Sans"/>
                          <a:cs typeface="PT Sans"/>
                          <a:sym typeface="PT Sans"/>
                        </a:rPr>
                        <a:t>Ixodes persulcatus </a:t>
                      </a:r>
                      <a:r>
                        <a:rPr lang="en">
                          <a:latin typeface="PT Sans"/>
                          <a:ea typeface="PT Sans"/>
                          <a:cs typeface="PT Sans"/>
                          <a:sym typeface="PT Sans"/>
                        </a:rPr>
                        <a:t>(deer tick)</a:t>
                      </a:r>
                      <a:endParaRPr>
                        <a:latin typeface="PT Sans"/>
                        <a:ea typeface="PT Sans"/>
                        <a:cs typeface="PT Sans"/>
                        <a:sym typeface="PT Sans"/>
                      </a:endParaRPr>
                    </a:p>
                    <a:p>
                      <a:pPr marL="0" lvl="0" indent="0" algn="l" rtl="0">
                        <a:spcBef>
                          <a:spcPts val="0"/>
                        </a:spcBef>
                        <a:spcAft>
                          <a:spcPts val="0"/>
                        </a:spcAft>
                        <a:buNone/>
                      </a:pPr>
                      <a:r>
                        <a:rPr lang="en" i="1">
                          <a:latin typeface="PT Sans"/>
                          <a:ea typeface="PT Sans"/>
                          <a:cs typeface="PT Sans"/>
                          <a:sym typeface="PT Sans"/>
                        </a:rPr>
                        <a:t>I. ricinus, I. pacificus</a:t>
                      </a:r>
                      <a:endParaRPr i="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latin typeface="PT Sans"/>
                          <a:ea typeface="PT Sans"/>
                          <a:cs typeface="PT Sans"/>
                          <a:sym typeface="PT Sans"/>
                        </a:rPr>
                        <a:t>Rodents (including white-footed mouse)</a:t>
                      </a:r>
                      <a:endParaRPr>
                        <a:latin typeface="PT Sans"/>
                        <a:ea typeface="PT Sans"/>
                        <a:cs typeface="PT Sans"/>
                        <a:sym typeface="PT Sans"/>
                      </a:endParaRPr>
                    </a:p>
                    <a:p>
                      <a:pPr marL="0" lvl="0" indent="0" algn="l" rtl="0">
                        <a:spcBef>
                          <a:spcPts val="0"/>
                        </a:spcBef>
                        <a:spcAft>
                          <a:spcPts val="0"/>
                        </a:spcAft>
                        <a:buNone/>
                      </a:pPr>
                      <a:r>
                        <a:rPr lang="en">
                          <a:latin typeface="PT Sans"/>
                          <a:ea typeface="PT Sans"/>
                          <a:cs typeface="PT Sans"/>
                          <a:sym typeface="PT Sans"/>
                        </a:rPr>
                        <a:t>deer, ruminants, horses</a:t>
                      </a:r>
                      <a:endParaRPr i="1">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81000">
                <a:tc rowSpan="2">
                  <a:txBody>
                    <a:bodyPr/>
                    <a:lstStyle/>
                    <a:p>
                      <a:pPr marL="0" lvl="0" indent="0" algn="l" rtl="0">
                        <a:spcBef>
                          <a:spcPts val="0"/>
                        </a:spcBef>
                        <a:spcAft>
                          <a:spcPts val="0"/>
                        </a:spcAft>
                        <a:buNone/>
                      </a:pPr>
                      <a:r>
                        <a:rPr lang="en" b="1">
                          <a:latin typeface="PT Sans"/>
                          <a:ea typeface="PT Sans"/>
                          <a:cs typeface="PT Sans"/>
                          <a:sym typeface="PT Sans"/>
                        </a:rPr>
                        <a:t>Ehrlichiosis</a:t>
                      </a:r>
                      <a:endParaRPr b="1">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tcPr>
                </a:tc>
                <a:tc>
                  <a:txBody>
                    <a:bodyPr/>
                    <a:lstStyle/>
                    <a:p>
                      <a:pPr marL="0" lvl="0" indent="0" algn="l" rtl="0">
                        <a:spcBef>
                          <a:spcPts val="0"/>
                        </a:spcBef>
                        <a:spcAft>
                          <a:spcPts val="0"/>
                        </a:spcAft>
                        <a:buNone/>
                      </a:pPr>
                      <a:r>
                        <a:rPr lang="en" i="1">
                          <a:latin typeface="PT Sans"/>
                          <a:ea typeface="PT Sans"/>
                          <a:cs typeface="PT Sans"/>
                          <a:sym typeface="PT Sans"/>
                        </a:rPr>
                        <a:t>Ehrlichia chaffeensis</a:t>
                      </a:r>
                      <a:endParaRPr i="1">
                        <a:latin typeface="PT Sans"/>
                        <a:ea typeface="PT Sans"/>
                        <a:cs typeface="PT Sans"/>
                        <a:sym typeface="PT Sans"/>
                      </a:endParaRPr>
                    </a:p>
                    <a:p>
                      <a:pPr marL="0" lvl="0" indent="0" algn="l" rtl="0">
                        <a:spcBef>
                          <a:spcPts val="0"/>
                        </a:spcBef>
                        <a:spcAft>
                          <a:spcPts val="0"/>
                        </a:spcAft>
                        <a:buNone/>
                      </a:pPr>
                      <a:r>
                        <a:rPr lang="en" i="1">
                          <a:latin typeface="PT Sans"/>
                          <a:ea typeface="PT Sans"/>
                          <a:cs typeface="PT Sans"/>
                          <a:sym typeface="PT Sans"/>
                        </a:rPr>
                        <a:t>Ehrlichia ewingii</a:t>
                      </a:r>
                      <a:endParaRPr i="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l" rtl="0">
                        <a:spcBef>
                          <a:spcPts val="0"/>
                        </a:spcBef>
                        <a:spcAft>
                          <a:spcPts val="0"/>
                        </a:spcAft>
                        <a:buNone/>
                      </a:pPr>
                      <a:r>
                        <a:rPr lang="en" i="1">
                          <a:latin typeface="PT Sans"/>
                          <a:ea typeface="PT Sans"/>
                          <a:cs typeface="PT Sans"/>
                          <a:sym typeface="PT Sans"/>
                        </a:rPr>
                        <a:t>A. americanum</a:t>
                      </a:r>
                      <a:r>
                        <a:rPr lang="en">
                          <a:latin typeface="PT Sans"/>
                          <a:ea typeface="PT Sans"/>
                          <a:cs typeface="PT Sans"/>
                          <a:sym typeface="PT Sans"/>
                        </a:rPr>
                        <a:t> </a:t>
                      </a:r>
                      <a:endParaRPr>
                        <a:latin typeface="PT Sans"/>
                        <a:ea typeface="PT Sans"/>
                        <a:cs typeface="PT Sans"/>
                        <a:sym typeface="PT Sans"/>
                      </a:endParaRPr>
                    </a:p>
                    <a:p>
                      <a:pPr marL="0" lvl="0" indent="0" algn="l" rtl="0">
                        <a:spcBef>
                          <a:spcPts val="0"/>
                        </a:spcBef>
                        <a:spcAft>
                          <a:spcPts val="0"/>
                        </a:spcAft>
                        <a:buNone/>
                      </a:pPr>
                      <a:r>
                        <a:rPr lang="en">
                          <a:latin typeface="PT Sans"/>
                          <a:ea typeface="PT Sans"/>
                          <a:cs typeface="PT Sans"/>
                          <a:sym typeface="PT Sans"/>
                        </a:rPr>
                        <a:t>(lone star tick)</a:t>
                      </a:r>
                      <a:endParaRPr>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dash"/>
                      <a:round/>
                      <a:headEnd type="none" w="sm" len="sm"/>
                      <a:tailEnd type="none" w="sm" len="sm"/>
                    </a:lnB>
                  </a:tcPr>
                </a:tc>
                <a:tc rowSpan="2">
                  <a:txBody>
                    <a:bodyPr/>
                    <a:lstStyle/>
                    <a:p>
                      <a:pPr marL="0" lvl="0" indent="0" algn="l" rtl="0">
                        <a:spcBef>
                          <a:spcPts val="0"/>
                        </a:spcBef>
                        <a:spcAft>
                          <a:spcPts val="0"/>
                        </a:spcAft>
                        <a:buNone/>
                      </a:pPr>
                      <a:r>
                        <a:rPr lang="en">
                          <a:latin typeface="PT Sans"/>
                          <a:ea typeface="PT Sans"/>
                          <a:cs typeface="PT Sans"/>
                          <a:sym typeface="PT Sans"/>
                        </a:rPr>
                        <a:t>White-tailed deer, dogs</a:t>
                      </a:r>
                      <a:endParaRPr>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381000">
                <a:tc vMerge="1">
                  <a:txBody>
                    <a:bodyPr/>
                    <a:lstStyle/>
                    <a:p>
                      <a:endParaRPr lang="en-US"/>
                    </a:p>
                  </a:txBody>
                  <a:tcPr/>
                </a:tc>
                <a:tc>
                  <a:txBody>
                    <a:bodyPr/>
                    <a:lstStyle/>
                    <a:p>
                      <a:pPr marL="0" lvl="0" indent="0" algn="l" rtl="0">
                        <a:spcBef>
                          <a:spcPts val="0"/>
                        </a:spcBef>
                        <a:spcAft>
                          <a:spcPts val="0"/>
                        </a:spcAft>
                        <a:buNone/>
                      </a:pPr>
                      <a:r>
                        <a:rPr lang="en" i="1">
                          <a:latin typeface="PT Sans"/>
                          <a:ea typeface="PT Sans"/>
                          <a:cs typeface="PT Sans"/>
                          <a:sym typeface="PT Sans"/>
                        </a:rPr>
                        <a:t>E. muris eauclairensis</a:t>
                      </a:r>
                      <a:endParaRPr i="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i="1">
                          <a:latin typeface="PT Sans"/>
                          <a:ea typeface="PT Sans"/>
                          <a:cs typeface="PT Sans"/>
                          <a:sym typeface="PT Sans"/>
                        </a:rPr>
                        <a:t>Ixodes scapularis</a:t>
                      </a:r>
                      <a:endParaRPr i="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b="1">
                          <a:latin typeface="PT Sans"/>
                          <a:ea typeface="PT Sans"/>
                          <a:cs typeface="PT Sans"/>
                          <a:sym typeface="PT Sans"/>
                        </a:rPr>
                        <a:t>Babesiosis</a:t>
                      </a:r>
                      <a:endParaRPr b="1">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i="1">
                          <a:latin typeface="PT Sans"/>
                          <a:ea typeface="PT Sans"/>
                          <a:cs typeface="PT Sans"/>
                          <a:sym typeface="PT Sans"/>
                        </a:rPr>
                        <a:t>Babesia microti</a:t>
                      </a:r>
                      <a:endParaRPr i="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i="1">
                          <a:latin typeface="PT Sans"/>
                          <a:ea typeface="PT Sans"/>
                          <a:cs typeface="PT Sans"/>
                          <a:sym typeface="PT Sans"/>
                        </a:rPr>
                        <a:t>Ixodes scapularis</a:t>
                      </a:r>
                      <a:endParaRPr>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a:latin typeface="PT Sans"/>
                          <a:ea typeface="PT Sans"/>
                          <a:cs typeface="PT Sans"/>
                          <a:sym typeface="PT Sans"/>
                        </a:rPr>
                        <a:t>White-footed mouse</a:t>
                      </a:r>
                      <a:endParaRPr>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sp>
        <p:nvSpPr>
          <p:cNvPr id="1273" name="Google Shape;1273;p131"/>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Tick table</a:t>
            </a:r>
            <a:endParaRPr/>
          </a:p>
        </p:txBody>
      </p:sp>
      <p:graphicFrame>
        <p:nvGraphicFramePr>
          <p:cNvPr id="1274" name="Google Shape;1274;p131"/>
          <p:cNvGraphicFramePr/>
          <p:nvPr/>
        </p:nvGraphicFramePr>
        <p:xfrm>
          <a:off x="474263" y="1380250"/>
          <a:ext cx="3000000" cy="3000000"/>
        </p:xfrm>
        <a:graphic>
          <a:graphicData uri="http://schemas.openxmlformats.org/drawingml/2006/table">
            <a:tbl>
              <a:tblPr>
                <a:noFill/>
                <a:tableStyleId>{8B810D35-6B29-4F0E-A54C-3F1D867285BD}</a:tableStyleId>
              </a:tblPr>
              <a:tblGrid>
                <a:gridCol w="1572075">
                  <a:extLst>
                    <a:ext uri="{9D8B030D-6E8A-4147-A177-3AD203B41FA5}">
                      <a16:colId xmlns:a16="http://schemas.microsoft.com/office/drawing/2014/main" val="20000"/>
                    </a:ext>
                  </a:extLst>
                </a:gridCol>
                <a:gridCol w="1796250">
                  <a:extLst>
                    <a:ext uri="{9D8B030D-6E8A-4147-A177-3AD203B41FA5}">
                      <a16:colId xmlns:a16="http://schemas.microsoft.com/office/drawing/2014/main" val="20001"/>
                    </a:ext>
                  </a:extLst>
                </a:gridCol>
                <a:gridCol w="2512675">
                  <a:extLst>
                    <a:ext uri="{9D8B030D-6E8A-4147-A177-3AD203B41FA5}">
                      <a16:colId xmlns:a16="http://schemas.microsoft.com/office/drawing/2014/main" val="20002"/>
                    </a:ext>
                  </a:extLst>
                </a:gridCol>
                <a:gridCol w="2314475">
                  <a:extLst>
                    <a:ext uri="{9D8B030D-6E8A-4147-A177-3AD203B41FA5}">
                      <a16:colId xmlns:a16="http://schemas.microsoft.com/office/drawing/2014/main" val="20003"/>
                    </a:ext>
                  </a:extLst>
                </a:gridCol>
              </a:tblGrid>
              <a:tr h="381000">
                <a:tc>
                  <a:txBody>
                    <a:bodyPr/>
                    <a:lstStyle/>
                    <a:p>
                      <a:pPr marL="0" lvl="0" indent="0" algn="l" rtl="0">
                        <a:spcBef>
                          <a:spcPts val="0"/>
                        </a:spcBef>
                        <a:spcAft>
                          <a:spcPts val="0"/>
                        </a:spcAft>
                        <a:buNone/>
                      </a:pPr>
                      <a:endParaRPr>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tcPr>
                </a:tc>
                <a:tc>
                  <a:txBody>
                    <a:bodyPr/>
                    <a:lstStyle/>
                    <a:p>
                      <a:pPr marL="0" lvl="0" indent="0" algn="l" rtl="0">
                        <a:spcBef>
                          <a:spcPts val="0"/>
                        </a:spcBef>
                        <a:spcAft>
                          <a:spcPts val="0"/>
                        </a:spcAft>
                        <a:buNone/>
                      </a:pPr>
                      <a:r>
                        <a:rPr lang="en" b="1">
                          <a:latin typeface="PT Sans"/>
                          <a:ea typeface="PT Sans"/>
                          <a:cs typeface="PT Sans"/>
                          <a:sym typeface="PT Sans"/>
                        </a:rPr>
                        <a:t>Pathogen</a:t>
                      </a:r>
                      <a:endParaRPr b="1" i="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a:latin typeface="PT Sans"/>
                          <a:ea typeface="PT Sans"/>
                          <a:cs typeface="PT Sans"/>
                          <a:sym typeface="PT Sans"/>
                        </a:rPr>
                        <a:t>Vector</a:t>
                      </a:r>
                      <a:endParaRPr b="1" i="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a:latin typeface="PT Sans"/>
                          <a:ea typeface="PT Sans"/>
                          <a:cs typeface="PT Sans"/>
                          <a:sym typeface="PT Sans"/>
                        </a:rPr>
                        <a:t>Reservoir</a:t>
                      </a:r>
                      <a:endParaRPr b="1" i="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b="1">
                          <a:solidFill>
                            <a:srgbClr val="3B71CA"/>
                          </a:solidFill>
                          <a:latin typeface="PT Sans"/>
                          <a:ea typeface="PT Sans"/>
                          <a:cs typeface="PT Sans"/>
                          <a:sym typeface="PT Sans"/>
                        </a:rPr>
                        <a:t>Lyme</a:t>
                      </a:r>
                      <a:endParaRPr b="1">
                        <a:solidFill>
                          <a:srgbClr val="3B71CA"/>
                        </a:solidFill>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tcPr>
                </a:tc>
                <a:tc>
                  <a:txBody>
                    <a:bodyPr/>
                    <a:lstStyle/>
                    <a:p>
                      <a:pPr marL="0" lvl="0" indent="0" algn="l" rtl="0">
                        <a:spcBef>
                          <a:spcPts val="0"/>
                        </a:spcBef>
                        <a:spcAft>
                          <a:spcPts val="0"/>
                        </a:spcAft>
                        <a:buNone/>
                      </a:pPr>
                      <a:r>
                        <a:rPr lang="en" i="1">
                          <a:latin typeface="PT Sans"/>
                          <a:ea typeface="PT Sans"/>
                          <a:cs typeface="PT Sans"/>
                          <a:sym typeface="PT Sans"/>
                        </a:rPr>
                        <a:t>Borrelia burgdorferi</a:t>
                      </a:r>
                      <a:endParaRPr i="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i="1">
                          <a:solidFill>
                            <a:srgbClr val="3B71CA"/>
                          </a:solidFill>
                          <a:latin typeface="PT Sans"/>
                          <a:ea typeface="PT Sans"/>
                          <a:cs typeface="PT Sans"/>
                          <a:sym typeface="PT Sans"/>
                        </a:rPr>
                        <a:t>Ixodes scapularis</a:t>
                      </a:r>
                      <a:r>
                        <a:rPr lang="en">
                          <a:solidFill>
                            <a:srgbClr val="DF382C"/>
                          </a:solidFill>
                          <a:latin typeface="PT Sans"/>
                          <a:ea typeface="PT Sans"/>
                          <a:cs typeface="PT Sans"/>
                          <a:sym typeface="PT Sans"/>
                        </a:rPr>
                        <a:t> </a:t>
                      </a:r>
                      <a:endParaRPr>
                        <a:solidFill>
                          <a:srgbClr val="DF382C"/>
                        </a:solidFill>
                        <a:latin typeface="PT Sans"/>
                        <a:ea typeface="PT Sans"/>
                        <a:cs typeface="PT Sans"/>
                        <a:sym typeface="PT Sans"/>
                      </a:endParaRPr>
                    </a:p>
                    <a:p>
                      <a:pPr marL="0" lvl="0" indent="0" algn="l" rtl="0">
                        <a:spcBef>
                          <a:spcPts val="0"/>
                        </a:spcBef>
                        <a:spcAft>
                          <a:spcPts val="0"/>
                        </a:spcAft>
                        <a:buNone/>
                      </a:pPr>
                      <a:r>
                        <a:rPr lang="en">
                          <a:latin typeface="PT Sans"/>
                          <a:ea typeface="PT Sans"/>
                          <a:cs typeface="PT Sans"/>
                          <a:sym typeface="PT Sans"/>
                        </a:rPr>
                        <a:t>(</a:t>
                      </a:r>
                      <a:r>
                        <a:rPr lang="en" b="1">
                          <a:solidFill>
                            <a:srgbClr val="DF382C"/>
                          </a:solidFill>
                          <a:latin typeface="PT Sans"/>
                          <a:ea typeface="PT Sans"/>
                          <a:cs typeface="PT Sans"/>
                          <a:sym typeface="PT Sans"/>
                        </a:rPr>
                        <a:t>blacklegged tick</a:t>
                      </a:r>
                      <a:r>
                        <a:rPr lang="en">
                          <a:latin typeface="PT Sans"/>
                          <a:ea typeface="PT Sans"/>
                          <a:cs typeface="PT Sans"/>
                          <a:sym typeface="PT Sans"/>
                        </a:rPr>
                        <a:t>)</a:t>
                      </a:r>
                      <a:endParaRPr>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latin typeface="PT Sans"/>
                          <a:ea typeface="PT Sans"/>
                          <a:cs typeface="PT Sans"/>
                          <a:sym typeface="PT Sans"/>
                        </a:rPr>
                        <a:t>Deer (including </a:t>
                      </a:r>
                      <a:endParaRPr>
                        <a:latin typeface="PT Sans"/>
                        <a:ea typeface="PT Sans"/>
                        <a:cs typeface="PT Sans"/>
                        <a:sym typeface="PT Sans"/>
                      </a:endParaRPr>
                    </a:p>
                    <a:p>
                      <a:pPr marL="0" lvl="0" indent="0" algn="l" rtl="0">
                        <a:spcBef>
                          <a:spcPts val="0"/>
                        </a:spcBef>
                        <a:spcAft>
                          <a:spcPts val="0"/>
                        </a:spcAft>
                        <a:buNone/>
                      </a:pPr>
                      <a:r>
                        <a:rPr lang="en">
                          <a:latin typeface="PT Sans"/>
                          <a:ea typeface="PT Sans"/>
                          <a:cs typeface="PT Sans"/>
                          <a:sym typeface="PT Sans"/>
                        </a:rPr>
                        <a:t>white-tailed deer), rodents</a:t>
                      </a:r>
                      <a:endParaRPr>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b="1">
                          <a:solidFill>
                            <a:srgbClr val="3B71CA"/>
                          </a:solidFill>
                          <a:latin typeface="PT Sans"/>
                          <a:ea typeface="PT Sans"/>
                          <a:cs typeface="PT Sans"/>
                          <a:sym typeface="PT Sans"/>
                        </a:rPr>
                        <a:t>Anaplasmosis</a:t>
                      </a:r>
                      <a:endParaRPr b="1">
                        <a:solidFill>
                          <a:srgbClr val="3B71CA"/>
                        </a:solidFill>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tcPr>
                </a:tc>
                <a:tc>
                  <a:txBody>
                    <a:bodyPr/>
                    <a:lstStyle/>
                    <a:p>
                      <a:pPr marL="0" lvl="0" indent="0" algn="l" rtl="0">
                        <a:spcBef>
                          <a:spcPts val="0"/>
                        </a:spcBef>
                        <a:spcAft>
                          <a:spcPts val="0"/>
                        </a:spcAft>
                        <a:buNone/>
                      </a:pPr>
                      <a:r>
                        <a:rPr lang="en" i="1">
                          <a:latin typeface="PT Sans"/>
                          <a:ea typeface="PT Sans"/>
                          <a:cs typeface="PT Sans"/>
                          <a:sym typeface="PT Sans"/>
                        </a:rPr>
                        <a:t>Anaplasma phagocytophilum</a:t>
                      </a:r>
                      <a:endParaRPr i="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i="1">
                          <a:solidFill>
                            <a:srgbClr val="3B71CA"/>
                          </a:solidFill>
                          <a:latin typeface="PT Sans"/>
                          <a:ea typeface="PT Sans"/>
                          <a:cs typeface="PT Sans"/>
                          <a:sym typeface="PT Sans"/>
                        </a:rPr>
                        <a:t>Ixodes scapularis</a:t>
                      </a:r>
                      <a:endParaRPr b="1" i="1">
                        <a:solidFill>
                          <a:srgbClr val="3B71CA"/>
                        </a:solidFill>
                        <a:latin typeface="PT Sans"/>
                        <a:ea typeface="PT Sans"/>
                        <a:cs typeface="PT Sans"/>
                        <a:sym typeface="PT Sans"/>
                      </a:endParaRPr>
                    </a:p>
                    <a:p>
                      <a:pPr marL="0" lvl="0" indent="0" algn="l" rtl="0">
                        <a:spcBef>
                          <a:spcPts val="0"/>
                        </a:spcBef>
                        <a:spcAft>
                          <a:spcPts val="0"/>
                        </a:spcAft>
                        <a:buNone/>
                      </a:pPr>
                      <a:r>
                        <a:rPr lang="en" i="1">
                          <a:latin typeface="PT Sans"/>
                          <a:ea typeface="PT Sans"/>
                          <a:cs typeface="PT Sans"/>
                          <a:sym typeface="PT Sans"/>
                        </a:rPr>
                        <a:t>Ixodes persulcatus </a:t>
                      </a:r>
                      <a:r>
                        <a:rPr lang="en">
                          <a:latin typeface="PT Sans"/>
                          <a:ea typeface="PT Sans"/>
                          <a:cs typeface="PT Sans"/>
                          <a:sym typeface="PT Sans"/>
                        </a:rPr>
                        <a:t>(deer tick)</a:t>
                      </a:r>
                      <a:endParaRPr>
                        <a:latin typeface="PT Sans"/>
                        <a:ea typeface="PT Sans"/>
                        <a:cs typeface="PT Sans"/>
                        <a:sym typeface="PT Sans"/>
                      </a:endParaRPr>
                    </a:p>
                    <a:p>
                      <a:pPr marL="0" lvl="0" indent="0" algn="l" rtl="0">
                        <a:spcBef>
                          <a:spcPts val="0"/>
                        </a:spcBef>
                        <a:spcAft>
                          <a:spcPts val="0"/>
                        </a:spcAft>
                        <a:buNone/>
                      </a:pPr>
                      <a:r>
                        <a:rPr lang="en" i="1">
                          <a:latin typeface="PT Sans"/>
                          <a:ea typeface="PT Sans"/>
                          <a:cs typeface="PT Sans"/>
                          <a:sym typeface="PT Sans"/>
                        </a:rPr>
                        <a:t>I. ricinus, I. pacificus</a:t>
                      </a:r>
                      <a:endParaRPr i="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latin typeface="PT Sans"/>
                          <a:ea typeface="PT Sans"/>
                          <a:cs typeface="PT Sans"/>
                          <a:sym typeface="PT Sans"/>
                        </a:rPr>
                        <a:t>Rodents (including white-footed mouse)</a:t>
                      </a:r>
                      <a:endParaRPr>
                        <a:latin typeface="PT Sans"/>
                        <a:ea typeface="PT Sans"/>
                        <a:cs typeface="PT Sans"/>
                        <a:sym typeface="PT Sans"/>
                      </a:endParaRPr>
                    </a:p>
                    <a:p>
                      <a:pPr marL="0" lvl="0" indent="0" algn="l" rtl="0">
                        <a:spcBef>
                          <a:spcPts val="0"/>
                        </a:spcBef>
                        <a:spcAft>
                          <a:spcPts val="0"/>
                        </a:spcAft>
                        <a:buNone/>
                      </a:pPr>
                      <a:r>
                        <a:rPr lang="en">
                          <a:latin typeface="PT Sans"/>
                          <a:ea typeface="PT Sans"/>
                          <a:cs typeface="PT Sans"/>
                          <a:sym typeface="PT Sans"/>
                        </a:rPr>
                        <a:t>deer, ruminants, horses</a:t>
                      </a:r>
                      <a:endParaRPr i="1">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81000">
                <a:tc rowSpan="2">
                  <a:txBody>
                    <a:bodyPr/>
                    <a:lstStyle/>
                    <a:p>
                      <a:pPr marL="0" lvl="0" indent="0" algn="l" rtl="0">
                        <a:spcBef>
                          <a:spcPts val="0"/>
                        </a:spcBef>
                        <a:spcAft>
                          <a:spcPts val="0"/>
                        </a:spcAft>
                        <a:buNone/>
                      </a:pPr>
                      <a:r>
                        <a:rPr lang="en" b="1">
                          <a:solidFill>
                            <a:srgbClr val="3B71CA"/>
                          </a:solidFill>
                          <a:latin typeface="PT Sans"/>
                          <a:ea typeface="PT Sans"/>
                          <a:cs typeface="PT Sans"/>
                          <a:sym typeface="PT Sans"/>
                        </a:rPr>
                        <a:t>Ehrlichiosis</a:t>
                      </a:r>
                      <a:endParaRPr b="1">
                        <a:solidFill>
                          <a:srgbClr val="3B71CA"/>
                        </a:solidFill>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tcPr>
                </a:tc>
                <a:tc>
                  <a:txBody>
                    <a:bodyPr/>
                    <a:lstStyle/>
                    <a:p>
                      <a:pPr marL="0" lvl="0" indent="0" algn="l" rtl="0">
                        <a:spcBef>
                          <a:spcPts val="0"/>
                        </a:spcBef>
                        <a:spcAft>
                          <a:spcPts val="0"/>
                        </a:spcAft>
                        <a:buNone/>
                      </a:pPr>
                      <a:r>
                        <a:rPr lang="en" i="1">
                          <a:latin typeface="PT Sans"/>
                          <a:ea typeface="PT Sans"/>
                          <a:cs typeface="PT Sans"/>
                          <a:sym typeface="PT Sans"/>
                        </a:rPr>
                        <a:t>Ehrlichia chaffeensis</a:t>
                      </a:r>
                      <a:endParaRPr i="1">
                        <a:latin typeface="PT Sans"/>
                        <a:ea typeface="PT Sans"/>
                        <a:cs typeface="PT Sans"/>
                        <a:sym typeface="PT Sans"/>
                      </a:endParaRPr>
                    </a:p>
                    <a:p>
                      <a:pPr marL="0" lvl="0" indent="0" algn="l" rtl="0">
                        <a:spcBef>
                          <a:spcPts val="0"/>
                        </a:spcBef>
                        <a:spcAft>
                          <a:spcPts val="0"/>
                        </a:spcAft>
                        <a:buNone/>
                      </a:pPr>
                      <a:r>
                        <a:rPr lang="en" i="1">
                          <a:latin typeface="PT Sans"/>
                          <a:ea typeface="PT Sans"/>
                          <a:cs typeface="PT Sans"/>
                          <a:sym typeface="PT Sans"/>
                        </a:rPr>
                        <a:t>Ehrlichia ewingii</a:t>
                      </a:r>
                      <a:endParaRPr i="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dash"/>
                      <a:round/>
                      <a:headEnd type="none" w="sm" len="sm"/>
                      <a:tailEnd type="none" w="sm" len="sm"/>
                    </a:lnB>
                    <a:solidFill>
                      <a:schemeClr val="lt2"/>
                    </a:solidFill>
                  </a:tcPr>
                </a:tc>
                <a:tc>
                  <a:txBody>
                    <a:bodyPr/>
                    <a:lstStyle/>
                    <a:p>
                      <a:pPr marL="0" lvl="0" indent="0" algn="l" rtl="0">
                        <a:spcBef>
                          <a:spcPts val="0"/>
                        </a:spcBef>
                        <a:spcAft>
                          <a:spcPts val="0"/>
                        </a:spcAft>
                        <a:buNone/>
                      </a:pPr>
                      <a:r>
                        <a:rPr lang="en" i="1">
                          <a:latin typeface="PT Sans"/>
                          <a:ea typeface="PT Sans"/>
                          <a:cs typeface="PT Sans"/>
                          <a:sym typeface="PT Sans"/>
                        </a:rPr>
                        <a:t>A. americanum</a:t>
                      </a:r>
                      <a:r>
                        <a:rPr lang="en">
                          <a:latin typeface="PT Sans"/>
                          <a:ea typeface="PT Sans"/>
                          <a:cs typeface="PT Sans"/>
                          <a:sym typeface="PT Sans"/>
                        </a:rPr>
                        <a:t> </a:t>
                      </a:r>
                      <a:endParaRPr>
                        <a:latin typeface="PT Sans"/>
                        <a:ea typeface="PT Sans"/>
                        <a:cs typeface="PT Sans"/>
                        <a:sym typeface="PT Sans"/>
                      </a:endParaRPr>
                    </a:p>
                    <a:p>
                      <a:pPr marL="0" lvl="0" indent="0" algn="l" rtl="0">
                        <a:spcBef>
                          <a:spcPts val="0"/>
                        </a:spcBef>
                        <a:spcAft>
                          <a:spcPts val="0"/>
                        </a:spcAft>
                        <a:buNone/>
                      </a:pPr>
                      <a:r>
                        <a:rPr lang="en">
                          <a:latin typeface="PT Sans"/>
                          <a:ea typeface="PT Sans"/>
                          <a:cs typeface="PT Sans"/>
                          <a:sym typeface="PT Sans"/>
                        </a:rPr>
                        <a:t>(lone star tick)</a:t>
                      </a:r>
                      <a:endParaRPr>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dash"/>
                      <a:round/>
                      <a:headEnd type="none" w="sm" len="sm"/>
                      <a:tailEnd type="none" w="sm" len="sm"/>
                    </a:lnB>
                    <a:solidFill>
                      <a:schemeClr val="lt2"/>
                    </a:solidFill>
                  </a:tcPr>
                </a:tc>
                <a:tc rowSpan="2">
                  <a:txBody>
                    <a:bodyPr/>
                    <a:lstStyle/>
                    <a:p>
                      <a:pPr marL="0" lvl="0" indent="0" algn="l" rtl="0">
                        <a:spcBef>
                          <a:spcPts val="0"/>
                        </a:spcBef>
                        <a:spcAft>
                          <a:spcPts val="0"/>
                        </a:spcAft>
                        <a:buNone/>
                      </a:pPr>
                      <a:r>
                        <a:rPr lang="en">
                          <a:latin typeface="PT Sans"/>
                          <a:ea typeface="PT Sans"/>
                          <a:cs typeface="PT Sans"/>
                          <a:sym typeface="PT Sans"/>
                        </a:rPr>
                        <a:t>White-tailed deer, dogs</a:t>
                      </a:r>
                      <a:endParaRPr>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381000">
                <a:tc vMerge="1">
                  <a:txBody>
                    <a:bodyPr/>
                    <a:lstStyle/>
                    <a:p>
                      <a:endParaRPr lang="en-US"/>
                    </a:p>
                  </a:txBody>
                  <a:tcPr/>
                </a:tc>
                <a:tc>
                  <a:txBody>
                    <a:bodyPr/>
                    <a:lstStyle/>
                    <a:p>
                      <a:pPr marL="0" lvl="0" indent="0" algn="l" rtl="0">
                        <a:spcBef>
                          <a:spcPts val="0"/>
                        </a:spcBef>
                        <a:spcAft>
                          <a:spcPts val="0"/>
                        </a:spcAft>
                        <a:buNone/>
                      </a:pPr>
                      <a:r>
                        <a:rPr lang="en" i="1">
                          <a:latin typeface="PT Sans"/>
                          <a:ea typeface="PT Sans"/>
                          <a:cs typeface="PT Sans"/>
                          <a:sym typeface="PT Sans"/>
                        </a:rPr>
                        <a:t>E. muris eauclairensis</a:t>
                      </a:r>
                      <a:endParaRPr i="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i="1">
                          <a:solidFill>
                            <a:srgbClr val="3B71CA"/>
                          </a:solidFill>
                          <a:latin typeface="PT Sans"/>
                          <a:ea typeface="PT Sans"/>
                          <a:cs typeface="PT Sans"/>
                          <a:sym typeface="PT Sans"/>
                        </a:rPr>
                        <a:t>Ixodes scapularis</a:t>
                      </a:r>
                      <a:endParaRPr b="1" i="1">
                        <a:solidFill>
                          <a:srgbClr val="3B71CA"/>
                        </a:solidFill>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b="1">
                          <a:solidFill>
                            <a:srgbClr val="3B71CA"/>
                          </a:solidFill>
                          <a:latin typeface="PT Sans"/>
                          <a:ea typeface="PT Sans"/>
                          <a:cs typeface="PT Sans"/>
                          <a:sym typeface="PT Sans"/>
                        </a:rPr>
                        <a:t>Babesiosis</a:t>
                      </a:r>
                      <a:endParaRPr b="1">
                        <a:solidFill>
                          <a:srgbClr val="3B71CA"/>
                        </a:solidFill>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i="1">
                          <a:latin typeface="PT Sans"/>
                          <a:ea typeface="PT Sans"/>
                          <a:cs typeface="PT Sans"/>
                          <a:sym typeface="PT Sans"/>
                        </a:rPr>
                        <a:t>Babesia microti</a:t>
                      </a:r>
                      <a:endParaRPr i="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b="1" i="1">
                          <a:solidFill>
                            <a:srgbClr val="3B71CA"/>
                          </a:solidFill>
                          <a:latin typeface="PT Sans"/>
                          <a:ea typeface="PT Sans"/>
                          <a:cs typeface="PT Sans"/>
                          <a:sym typeface="PT Sans"/>
                        </a:rPr>
                        <a:t>Ixodes scapularis</a:t>
                      </a:r>
                      <a:endParaRPr b="1">
                        <a:solidFill>
                          <a:srgbClr val="3B71CA"/>
                        </a:solidFill>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a:latin typeface="PT Sans"/>
                          <a:ea typeface="PT Sans"/>
                          <a:cs typeface="PT Sans"/>
                          <a:sym typeface="PT Sans"/>
                        </a:rPr>
                        <a:t>White-footed mouse</a:t>
                      </a:r>
                      <a:endParaRPr>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1279" name="Google Shape;1279;p132"/>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Babesiosis vs anaplasmosis</a:t>
            </a:r>
            <a:endParaRPr/>
          </a:p>
        </p:txBody>
      </p:sp>
      <p:graphicFrame>
        <p:nvGraphicFramePr>
          <p:cNvPr id="1280" name="Google Shape;1280;p132"/>
          <p:cNvGraphicFramePr/>
          <p:nvPr/>
        </p:nvGraphicFramePr>
        <p:xfrm>
          <a:off x="474263" y="1380250"/>
          <a:ext cx="3000000" cy="3000000"/>
        </p:xfrm>
        <a:graphic>
          <a:graphicData uri="http://schemas.openxmlformats.org/drawingml/2006/table">
            <a:tbl>
              <a:tblPr>
                <a:noFill/>
                <a:tableStyleId>{8B810D35-6B29-4F0E-A54C-3F1D867285BD}</a:tableStyleId>
              </a:tblPr>
              <a:tblGrid>
                <a:gridCol w="1572075">
                  <a:extLst>
                    <a:ext uri="{9D8B030D-6E8A-4147-A177-3AD203B41FA5}">
                      <a16:colId xmlns:a16="http://schemas.microsoft.com/office/drawing/2014/main" val="20000"/>
                    </a:ext>
                  </a:extLst>
                </a:gridCol>
                <a:gridCol w="1796250">
                  <a:extLst>
                    <a:ext uri="{9D8B030D-6E8A-4147-A177-3AD203B41FA5}">
                      <a16:colId xmlns:a16="http://schemas.microsoft.com/office/drawing/2014/main" val="20001"/>
                    </a:ext>
                  </a:extLst>
                </a:gridCol>
                <a:gridCol w="2512675">
                  <a:extLst>
                    <a:ext uri="{9D8B030D-6E8A-4147-A177-3AD203B41FA5}">
                      <a16:colId xmlns:a16="http://schemas.microsoft.com/office/drawing/2014/main" val="20002"/>
                    </a:ext>
                  </a:extLst>
                </a:gridCol>
                <a:gridCol w="2314475">
                  <a:extLst>
                    <a:ext uri="{9D8B030D-6E8A-4147-A177-3AD203B41FA5}">
                      <a16:colId xmlns:a16="http://schemas.microsoft.com/office/drawing/2014/main" val="20003"/>
                    </a:ext>
                  </a:extLst>
                </a:gridCol>
              </a:tblGrid>
              <a:tr h="381000">
                <a:tc>
                  <a:txBody>
                    <a:bodyPr/>
                    <a:lstStyle/>
                    <a:p>
                      <a:pPr marL="0" lvl="0" indent="0" algn="l" rtl="0">
                        <a:spcBef>
                          <a:spcPts val="0"/>
                        </a:spcBef>
                        <a:spcAft>
                          <a:spcPts val="0"/>
                        </a:spcAft>
                        <a:buNone/>
                      </a:pPr>
                      <a:endParaRPr>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tcPr>
                </a:tc>
                <a:tc>
                  <a:txBody>
                    <a:bodyPr/>
                    <a:lstStyle/>
                    <a:p>
                      <a:pPr marL="0" lvl="0" indent="0" algn="l" rtl="0">
                        <a:spcBef>
                          <a:spcPts val="0"/>
                        </a:spcBef>
                        <a:spcAft>
                          <a:spcPts val="0"/>
                        </a:spcAft>
                        <a:buNone/>
                      </a:pPr>
                      <a:r>
                        <a:rPr lang="en" b="1">
                          <a:latin typeface="PT Sans"/>
                          <a:ea typeface="PT Sans"/>
                          <a:cs typeface="PT Sans"/>
                          <a:sym typeface="PT Sans"/>
                        </a:rPr>
                        <a:t>Pathogen</a:t>
                      </a:r>
                      <a:endParaRPr b="1" i="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a:latin typeface="PT Sans"/>
                          <a:ea typeface="PT Sans"/>
                          <a:cs typeface="PT Sans"/>
                          <a:sym typeface="PT Sans"/>
                        </a:rPr>
                        <a:t>Vector</a:t>
                      </a:r>
                      <a:endParaRPr b="1" i="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a:latin typeface="PT Sans"/>
                          <a:ea typeface="PT Sans"/>
                          <a:cs typeface="PT Sans"/>
                          <a:sym typeface="PT Sans"/>
                        </a:rPr>
                        <a:t>Reservoir</a:t>
                      </a:r>
                      <a:endParaRPr b="1" i="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b="1">
                          <a:latin typeface="PT Sans"/>
                          <a:ea typeface="PT Sans"/>
                          <a:cs typeface="PT Sans"/>
                          <a:sym typeface="PT Sans"/>
                        </a:rPr>
                        <a:t>Lyme</a:t>
                      </a:r>
                      <a:endParaRPr b="1">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tcPr>
                </a:tc>
                <a:tc>
                  <a:txBody>
                    <a:bodyPr/>
                    <a:lstStyle/>
                    <a:p>
                      <a:pPr marL="0" lvl="0" indent="0" algn="l" rtl="0">
                        <a:spcBef>
                          <a:spcPts val="0"/>
                        </a:spcBef>
                        <a:spcAft>
                          <a:spcPts val="0"/>
                        </a:spcAft>
                        <a:buNone/>
                      </a:pPr>
                      <a:r>
                        <a:rPr lang="en" i="1">
                          <a:latin typeface="PT Sans"/>
                          <a:ea typeface="PT Sans"/>
                          <a:cs typeface="PT Sans"/>
                          <a:sym typeface="PT Sans"/>
                        </a:rPr>
                        <a:t>Borrelia burgdorferi</a:t>
                      </a:r>
                      <a:endParaRPr i="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i="1">
                          <a:solidFill>
                            <a:srgbClr val="3B71CA"/>
                          </a:solidFill>
                          <a:latin typeface="PT Sans"/>
                          <a:ea typeface="PT Sans"/>
                          <a:cs typeface="PT Sans"/>
                          <a:sym typeface="PT Sans"/>
                        </a:rPr>
                        <a:t>Ixodes scapularis</a:t>
                      </a:r>
                      <a:r>
                        <a:rPr lang="en" b="1">
                          <a:solidFill>
                            <a:srgbClr val="3B71CA"/>
                          </a:solidFill>
                          <a:latin typeface="PT Sans"/>
                          <a:ea typeface="PT Sans"/>
                          <a:cs typeface="PT Sans"/>
                          <a:sym typeface="PT Sans"/>
                        </a:rPr>
                        <a:t> </a:t>
                      </a:r>
                      <a:endParaRPr b="1">
                        <a:solidFill>
                          <a:srgbClr val="3B71CA"/>
                        </a:solidFill>
                        <a:latin typeface="PT Sans"/>
                        <a:ea typeface="PT Sans"/>
                        <a:cs typeface="PT Sans"/>
                        <a:sym typeface="PT Sans"/>
                      </a:endParaRPr>
                    </a:p>
                    <a:p>
                      <a:pPr marL="0" lvl="0" indent="0" algn="l" rtl="0">
                        <a:spcBef>
                          <a:spcPts val="0"/>
                        </a:spcBef>
                        <a:spcAft>
                          <a:spcPts val="0"/>
                        </a:spcAft>
                        <a:buNone/>
                      </a:pPr>
                      <a:r>
                        <a:rPr lang="en">
                          <a:latin typeface="PT Sans"/>
                          <a:ea typeface="PT Sans"/>
                          <a:cs typeface="PT Sans"/>
                          <a:sym typeface="PT Sans"/>
                        </a:rPr>
                        <a:t>(blacklegged tick)</a:t>
                      </a:r>
                      <a:endParaRPr>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latin typeface="PT Sans"/>
                          <a:ea typeface="PT Sans"/>
                          <a:cs typeface="PT Sans"/>
                          <a:sym typeface="PT Sans"/>
                        </a:rPr>
                        <a:t>Deer (including </a:t>
                      </a:r>
                      <a:endParaRPr>
                        <a:latin typeface="PT Sans"/>
                        <a:ea typeface="PT Sans"/>
                        <a:cs typeface="PT Sans"/>
                        <a:sym typeface="PT Sans"/>
                      </a:endParaRPr>
                    </a:p>
                    <a:p>
                      <a:pPr marL="0" lvl="0" indent="0" algn="l" rtl="0">
                        <a:spcBef>
                          <a:spcPts val="0"/>
                        </a:spcBef>
                        <a:spcAft>
                          <a:spcPts val="0"/>
                        </a:spcAft>
                        <a:buNone/>
                      </a:pPr>
                      <a:r>
                        <a:rPr lang="en">
                          <a:latin typeface="PT Sans"/>
                          <a:ea typeface="PT Sans"/>
                          <a:cs typeface="PT Sans"/>
                          <a:sym typeface="PT Sans"/>
                        </a:rPr>
                        <a:t>white-</a:t>
                      </a:r>
                      <a:r>
                        <a:rPr lang="en" u="sng">
                          <a:latin typeface="PT Sans"/>
                          <a:ea typeface="PT Sans"/>
                          <a:cs typeface="PT Sans"/>
                          <a:sym typeface="PT Sans"/>
                        </a:rPr>
                        <a:t>tailed deer</a:t>
                      </a:r>
                      <a:r>
                        <a:rPr lang="en">
                          <a:latin typeface="PT Sans"/>
                          <a:ea typeface="PT Sans"/>
                          <a:cs typeface="PT Sans"/>
                          <a:sym typeface="PT Sans"/>
                        </a:rPr>
                        <a:t>), </a:t>
                      </a:r>
                      <a:r>
                        <a:rPr lang="en" b="1">
                          <a:solidFill>
                            <a:srgbClr val="3B71CA"/>
                          </a:solidFill>
                          <a:latin typeface="PT Sans"/>
                          <a:ea typeface="PT Sans"/>
                          <a:cs typeface="PT Sans"/>
                          <a:sym typeface="PT Sans"/>
                        </a:rPr>
                        <a:t>rodents</a:t>
                      </a:r>
                      <a:endParaRPr b="1">
                        <a:solidFill>
                          <a:srgbClr val="3B71CA"/>
                        </a:solidFill>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b="1">
                          <a:solidFill>
                            <a:srgbClr val="DF382C"/>
                          </a:solidFill>
                          <a:latin typeface="PT Sans"/>
                          <a:ea typeface="PT Sans"/>
                          <a:cs typeface="PT Sans"/>
                          <a:sym typeface="PT Sans"/>
                        </a:rPr>
                        <a:t>Anaplasmosis</a:t>
                      </a:r>
                      <a:endParaRPr b="1">
                        <a:solidFill>
                          <a:srgbClr val="DF382C"/>
                        </a:solidFill>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tcPr>
                </a:tc>
                <a:tc>
                  <a:txBody>
                    <a:bodyPr/>
                    <a:lstStyle/>
                    <a:p>
                      <a:pPr marL="0" lvl="0" indent="0" algn="l" rtl="0">
                        <a:spcBef>
                          <a:spcPts val="0"/>
                        </a:spcBef>
                        <a:spcAft>
                          <a:spcPts val="0"/>
                        </a:spcAft>
                        <a:buNone/>
                      </a:pPr>
                      <a:r>
                        <a:rPr lang="en" i="1">
                          <a:latin typeface="PT Sans"/>
                          <a:ea typeface="PT Sans"/>
                          <a:cs typeface="PT Sans"/>
                          <a:sym typeface="PT Sans"/>
                        </a:rPr>
                        <a:t>Anaplasma phagocytophilum</a:t>
                      </a:r>
                      <a:endParaRPr i="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i="1">
                          <a:solidFill>
                            <a:srgbClr val="3B71CA"/>
                          </a:solidFill>
                          <a:latin typeface="PT Sans"/>
                          <a:ea typeface="PT Sans"/>
                          <a:cs typeface="PT Sans"/>
                          <a:sym typeface="PT Sans"/>
                        </a:rPr>
                        <a:t>Ixodes scapularis</a:t>
                      </a:r>
                      <a:endParaRPr b="1" i="1">
                        <a:solidFill>
                          <a:srgbClr val="3B71CA"/>
                        </a:solidFill>
                        <a:latin typeface="PT Sans"/>
                        <a:ea typeface="PT Sans"/>
                        <a:cs typeface="PT Sans"/>
                        <a:sym typeface="PT Sans"/>
                      </a:endParaRPr>
                    </a:p>
                    <a:p>
                      <a:pPr marL="0" lvl="0" indent="0" algn="l" rtl="0">
                        <a:spcBef>
                          <a:spcPts val="0"/>
                        </a:spcBef>
                        <a:spcAft>
                          <a:spcPts val="0"/>
                        </a:spcAft>
                        <a:buNone/>
                      </a:pPr>
                      <a:r>
                        <a:rPr lang="en" i="1">
                          <a:latin typeface="PT Sans"/>
                          <a:ea typeface="PT Sans"/>
                          <a:cs typeface="PT Sans"/>
                          <a:sym typeface="PT Sans"/>
                        </a:rPr>
                        <a:t>Ixodes persulcatus </a:t>
                      </a:r>
                      <a:r>
                        <a:rPr lang="en">
                          <a:latin typeface="PT Sans"/>
                          <a:ea typeface="PT Sans"/>
                          <a:cs typeface="PT Sans"/>
                          <a:sym typeface="PT Sans"/>
                        </a:rPr>
                        <a:t>(deer tick)</a:t>
                      </a:r>
                      <a:endParaRPr>
                        <a:latin typeface="PT Sans"/>
                        <a:ea typeface="PT Sans"/>
                        <a:cs typeface="PT Sans"/>
                        <a:sym typeface="PT Sans"/>
                      </a:endParaRPr>
                    </a:p>
                    <a:p>
                      <a:pPr marL="0" lvl="0" indent="0" algn="l" rtl="0">
                        <a:spcBef>
                          <a:spcPts val="0"/>
                        </a:spcBef>
                        <a:spcAft>
                          <a:spcPts val="0"/>
                        </a:spcAft>
                        <a:buNone/>
                      </a:pPr>
                      <a:r>
                        <a:rPr lang="en" i="1">
                          <a:latin typeface="PT Sans"/>
                          <a:ea typeface="PT Sans"/>
                          <a:cs typeface="PT Sans"/>
                          <a:sym typeface="PT Sans"/>
                        </a:rPr>
                        <a:t>I. ricinus, I. pacificus</a:t>
                      </a:r>
                      <a:endParaRPr i="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a:latin typeface="PT Sans"/>
                          <a:ea typeface="PT Sans"/>
                          <a:cs typeface="PT Sans"/>
                          <a:sym typeface="PT Sans"/>
                        </a:rPr>
                        <a:t>Rodents </a:t>
                      </a:r>
                      <a:r>
                        <a:rPr lang="en">
                          <a:latin typeface="PT Sans"/>
                          <a:ea typeface="PT Sans"/>
                          <a:cs typeface="PT Sans"/>
                          <a:sym typeface="PT Sans"/>
                        </a:rPr>
                        <a:t>(including </a:t>
                      </a:r>
                      <a:r>
                        <a:rPr lang="en" b="1">
                          <a:solidFill>
                            <a:srgbClr val="DF382C"/>
                          </a:solidFill>
                          <a:latin typeface="PT Sans"/>
                          <a:ea typeface="PT Sans"/>
                          <a:cs typeface="PT Sans"/>
                          <a:sym typeface="PT Sans"/>
                        </a:rPr>
                        <a:t>white-footed mouse</a:t>
                      </a:r>
                      <a:r>
                        <a:rPr lang="en">
                          <a:latin typeface="PT Sans"/>
                          <a:ea typeface="PT Sans"/>
                          <a:cs typeface="PT Sans"/>
                          <a:sym typeface="PT Sans"/>
                        </a:rPr>
                        <a:t>)</a:t>
                      </a:r>
                      <a:endParaRPr>
                        <a:latin typeface="PT Sans"/>
                        <a:ea typeface="PT Sans"/>
                        <a:cs typeface="PT Sans"/>
                        <a:sym typeface="PT Sans"/>
                      </a:endParaRPr>
                    </a:p>
                    <a:p>
                      <a:pPr marL="0" lvl="0" indent="0" algn="l" rtl="0">
                        <a:spcBef>
                          <a:spcPts val="0"/>
                        </a:spcBef>
                        <a:spcAft>
                          <a:spcPts val="0"/>
                        </a:spcAft>
                        <a:buNone/>
                      </a:pPr>
                      <a:r>
                        <a:rPr lang="en">
                          <a:latin typeface="PT Sans"/>
                          <a:ea typeface="PT Sans"/>
                          <a:cs typeface="PT Sans"/>
                          <a:sym typeface="PT Sans"/>
                        </a:rPr>
                        <a:t>deer, ruminants, horses</a:t>
                      </a:r>
                      <a:endParaRPr i="1">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81000">
                <a:tc rowSpan="2">
                  <a:txBody>
                    <a:bodyPr/>
                    <a:lstStyle/>
                    <a:p>
                      <a:pPr marL="0" lvl="0" indent="0" algn="l" rtl="0">
                        <a:spcBef>
                          <a:spcPts val="0"/>
                        </a:spcBef>
                        <a:spcAft>
                          <a:spcPts val="0"/>
                        </a:spcAft>
                        <a:buNone/>
                      </a:pPr>
                      <a:r>
                        <a:rPr lang="en" b="1">
                          <a:latin typeface="PT Sans"/>
                          <a:ea typeface="PT Sans"/>
                          <a:cs typeface="PT Sans"/>
                          <a:sym typeface="PT Sans"/>
                        </a:rPr>
                        <a:t>Ehrlichiosis</a:t>
                      </a:r>
                      <a:endParaRPr b="1">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solidFill>
                      <a:schemeClr val="lt2"/>
                    </a:solidFill>
                  </a:tcPr>
                </a:tc>
                <a:tc>
                  <a:txBody>
                    <a:bodyPr/>
                    <a:lstStyle/>
                    <a:p>
                      <a:pPr marL="0" lvl="0" indent="0" algn="l" rtl="0">
                        <a:spcBef>
                          <a:spcPts val="0"/>
                        </a:spcBef>
                        <a:spcAft>
                          <a:spcPts val="0"/>
                        </a:spcAft>
                        <a:buNone/>
                      </a:pPr>
                      <a:r>
                        <a:rPr lang="en" i="1">
                          <a:latin typeface="PT Sans"/>
                          <a:ea typeface="PT Sans"/>
                          <a:cs typeface="PT Sans"/>
                          <a:sym typeface="PT Sans"/>
                        </a:rPr>
                        <a:t>Ehrlichia chaffeensis</a:t>
                      </a:r>
                      <a:endParaRPr i="1">
                        <a:latin typeface="PT Sans"/>
                        <a:ea typeface="PT Sans"/>
                        <a:cs typeface="PT Sans"/>
                        <a:sym typeface="PT Sans"/>
                      </a:endParaRPr>
                    </a:p>
                    <a:p>
                      <a:pPr marL="0" lvl="0" indent="0" algn="l" rtl="0">
                        <a:spcBef>
                          <a:spcPts val="0"/>
                        </a:spcBef>
                        <a:spcAft>
                          <a:spcPts val="0"/>
                        </a:spcAft>
                        <a:buNone/>
                      </a:pPr>
                      <a:r>
                        <a:rPr lang="en" i="1">
                          <a:latin typeface="PT Sans"/>
                          <a:ea typeface="PT Sans"/>
                          <a:cs typeface="PT Sans"/>
                          <a:sym typeface="PT Sans"/>
                        </a:rPr>
                        <a:t>Ehrlichia ewingii</a:t>
                      </a:r>
                      <a:endParaRPr i="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dash"/>
                      <a:round/>
                      <a:headEnd type="none" w="sm" len="sm"/>
                      <a:tailEnd type="none" w="sm" len="sm"/>
                    </a:lnB>
                    <a:solidFill>
                      <a:schemeClr val="lt2"/>
                    </a:solidFill>
                  </a:tcPr>
                </a:tc>
                <a:tc>
                  <a:txBody>
                    <a:bodyPr/>
                    <a:lstStyle/>
                    <a:p>
                      <a:pPr marL="0" lvl="0" indent="0" algn="l" rtl="0">
                        <a:spcBef>
                          <a:spcPts val="0"/>
                        </a:spcBef>
                        <a:spcAft>
                          <a:spcPts val="0"/>
                        </a:spcAft>
                        <a:buNone/>
                      </a:pPr>
                      <a:r>
                        <a:rPr lang="en" i="1">
                          <a:latin typeface="PT Sans"/>
                          <a:ea typeface="PT Sans"/>
                          <a:cs typeface="PT Sans"/>
                          <a:sym typeface="PT Sans"/>
                        </a:rPr>
                        <a:t>A. americanum</a:t>
                      </a:r>
                      <a:r>
                        <a:rPr lang="en">
                          <a:latin typeface="PT Sans"/>
                          <a:ea typeface="PT Sans"/>
                          <a:cs typeface="PT Sans"/>
                          <a:sym typeface="PT Sans"/>
                        </a:rPr>
                        <a:t> </a:t>
                      </a:r>
                      <a:endParaRPr>
                        <a:latin typeface="PT Sans"/>
                        <a:ea typeface="PT Sans"/>
                        <a:cs typeface="PT Sans"/>
                        <a:sym typeface="PT Sans"/>
                      </a:endParaRPr>
                    </a:p>
                    <a:p>
                      <a:pPr marL="0" lvl="0" indent="0" algn="l" rtl="0">
                        <a:spcBef>
                          <a:spcPts val="0"/>
                        </a:spcBef>
                        <a:spcAft>
                          <a:spcPts val="0"/>
                        </a:spcAft>
                        <a:buNone/>
                      </a:pPr>
                      <a:r>
                        <a:rPr lang="en">
                          <a:latin typeface="PT Sans"/>
                          <a:ea typeface="PT Sans"/>
                          <a:cs typeface="PT Sans"/>
                          <a:sym typeface="PT Sans"/>
                        </a:rPr>
                        <a:t>(lone star tick)</a:t>
                      </a:r>
                      <a:endParaRPr>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dash"/>
                      <a:round/>
                      <a:headEnd type="none" w="sm" len="sm"/>
                      <a:tailEnd type="none" w="sm" len="sm"/>
                    </a:lnB>
                    <a:solidFill>
                      <a:schemeClr val="lt2"/>
                    </a:solidFill>
                  </a:tcPr>
                </a:tc>
                <a:tc rowSpan="2">
                  <a:txBody>
                    <a:bodyPr/>
                    <a:lstStyle/>
                    <a:p>
                      <a:pPr marL="0" lvl="0" indent="0" algn="l" rtl="0">
                        <a:spcBef>
                          <a:spcPts val="0"/>
                        </a:spcBef>
                        <a:spcAft>
                          <a:spcPts val="0"/>
                        </a:spcAft>
                        <a:buNone/>
                      </a:pPr>
                      <a:r>
                        <a:rPr lang="en">
                          <a:latin typeface="PT Sans"/>
                          <a:ea typeface="PT Sans"/>
                          <a:cs typeface="PT Sans"/>
                          <a:sym typeface="PT Sans"/>
                        </a:rPr>
                        <a:t>White-</a:t>
                      </a:r>
                      <a:r>
                        <a:rPr lang="en" u="sng">
                          <a:latin typeface="PT Sans"/>
                          <a:ea typeface="PT Sans"/>
                          <a:cs typeface="PT Sans"/>
                          <a:sym typeface="PT Sans"/>
                        </a:rPr>
                        <a:t>tailed deer</a:t>
                      </a:r>
                      <a:r>
                        <a:rPr lang="en">
                          <a:latin typeface="PT Sans"/>
                          <a:ea typeface="PT Sans"/>
                          <a:cs typeface="PT Sans"/>
                          <a:sym typeface="PT Sans"/>
                        </a:rPr>
                        <a:t>, dogs</a:t>
                      </a:r>
                      <a:endParaRPr>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2"/>
                    </a:solidFill>
                  </a:tcPr>
                </a:tc>
                <a:extLst>
                  <a:ext uri="{0D108BD9-81ED-4DB2-BD59-A6C34878D82A}">
                    <a16:rowId xmlns:a16="http://schemas.microsoft.com/office/drawing/2014/main" val="10003"/>
                  </a:ext>
                </a:extLst>
              </a:tr>
              <a:tr h="381000">
                <a:tc vMerge="1">
                  <a:txBody>
                    <a:bodyPr/>
                    <a:lstStyle/>
                    <a:p>
                      <a:endParaRPr lang="en-US"/>
                    </a:p>
                  </a:txBody>
                  <a:tcPr/>
                </a:tc>
                <a:tc>
                  <a:txBody>
                    <a:bodyPr/>
                    <a:lstStyle/>
                    <a:p>
                      <a:pPr marL="0" lvl="0" indent="0" algn="l" rtl="0">
                        <a:spcBef>
                          <a:spcPts val="0"/>
                        </a:spcBef>
                        <a:spcAft>
                          <a:spcPts val="0"/>
                        </a:spcAft>
                        <a:buNone/>
                      </a:pPr>
                      <a:r>
                        <a:rPr lang="en" i="1">
                          <a:latin typeface="PT Sans"/>
                          <a:ea typeface="PT Sans"/>
                          <a:cs typeface="PT Sans"/>
                          <a:sym typeface="PT Sans"/>
                        </a:rPr>
                        <a:t>E. muris eauclairensis</a:t>
                      </a:r>
                      <a:endParaRPr i="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i="1">
                          <a:latin typeface="PT Sans"/>
                          <a:ea typeface="PT Sans"/>
                          <a:cs typeface="PT Sans"/>
                          <a:sym typeface="PT Sans"/>
                        </a:rPr>
                        <a:t>Ixodes scapularis</a:t>
                      </a:r>
                      <a:endParaRPr i="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solid"/>
                      <a:round/>
                      <a:headEnd type="none" w="sm" len="sm"/>
                      <a:tailEnd type="none" w="sm" len="sm"/>
                    </a:lnB>
                    <a:solidFill>
                      <a:schemeClr val="lt2"/>
                    </a:solidFill>
                  </a:tcPr>
                </a:tc>
                <a:tc vMerge="1">
                  <a:txBody>
                    <a:bodyPr/>
                    <a:lstStyle/>
                    <a:p>
                      <a:endParaRPr lang="en-US"/>
                    </a:p>
                  </a:txBody>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b="1">
                          <a:solidFill>
                            <a:srgbClr val="DF382C"/>
                          </a:solidFill>
                          <a:latin typeface="PT Sans"/>
                          <a:ea typeface="PT Sans"/>
                          <a:cs typeface="PT Sans"/>
                          <a:sym typeface="PT Sans"/>
                        </a:rPr>
                        <a:t>Babesiosis</a:t>
                      </a:r>
                      <a:endParaRPr b="1">
                        <a:solidFill>
                          <a:srgbClr val="DF382C"/>
                        </a:solidFill>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i="1">
                          <a:latin typeface="PT Sans"/>
                          <a:ea typeface="PT Sans"/>
                          <a:cs typeface="PT Sans"/>
                          <a:sym typeface="PT Sans"/>
                        </a:rPr>
                        <a:t>Babesia microti</a:t>
                      </a:r>
                      <a:endParaRPr i="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b="1" i="1">
                          <a:solidFill>
                            <a:srgbClr val="3B71CA"/>
                          </a:solidFill>
                          <a:latin typeface="PT Sans"/>
                          <a:ea typeface="PT Sans"/>
                          <a:cs typeface="PT Sans"/>
                          <a:sym typeface="PT Sans"/>
                        </a:rPr>
                        <a:t>Ixodes scapularis</a:t>
                      </a:r>
                      <a:endParaRPr b="1">
                        <a:solidFill>
                          <a:srgbClr val="3B71CA"/>
                        </a:solidFill>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b="1">
                          <a:latin typeface="PT Sans"/>
                          <a:ea typeface="PT Sans"/>
                          <a:cs typeface="PT Sans"/>
                          <a:sym typeface="PT Sans"/>
                        </a:rPr>
                        <a:t>White-footed </a:t>
                      </a:r>
                      <a:r>
                        <a:rPr lang="en" b="1">
                          <a:solidFill>
                            <a:srgbClr val="DF382C"/>
                          </a:solidFill>
                          <a:latin typeface="PT Sans"/>
                          <a:ea typeface="PT Sans"/>
                          <a:cs typeface="PT Sans"/>
                          <a:sym typeface="PT Sans"/>
                        </a:rPr>
                        <a:t>mouse</a:t>
                      </a:r>
                      <a:endParaRPr b="1">
                        <a:solidFill>
                          <a:srgbClr val="DF382C"/>
                        </a:solidFill>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Physical exam</a:t>
            </a:r>
            <a:endParaRPr/>
          </a:p>
        </p:txBody>
      </p:sp>
      <p:graphicFrame>
        <p:nvGraphicFramePr>
          <p:cNvPr id="166" name="Google Shape;166;p25"/>
          <p:cNvGraphicFramePr/>
          <p:nvPr/>
        </p:nvGraphicFramePr>
        <p:xfrm>
          <a:off x="583220" y="1457041"/>
          <a:ext cx="3000000" cy="3000000"/>
        </p:xfrm>
        <a:graphic>
          <a:graphicData uri="http://schemas.openxmlformats.org/drawingml/2006/table">
            <a:tbl>
              <a:tblPr>
                <a:noFill/>
                <a:tableStyleId>{8B810D35-6B29-4F0E-A54C-3F1D867285BD}</a:tableStyleId>
              </a:tblPr>
              <a:tblGrid>
                <a:gridCol w="1252075">
                  <a:extLst>
                    <a:ext uri="{9D8B030D-6E8A-4147-A177-3AD203B41FA5}">
                      <a16:colId xmlns:a16="http://schemas.microsoft.com/office/drawing/2014/main" val="20000"/>
                    </a:ext>
                  </a:extLst>
                </a:gridCol>
                <a:gridCol w="2742875">
                  <a:extLst>
                    <a:ext uri="{9D8B030D-6E8A-4147-A177-3AD203B41FA5}">
                      <a16:colId xmlns:a16="http://schemas.microsoft.com/office/drawing/2014/main" val="20001"/>
                    </a:ext>
                  </a:extLst>
                </a:gridCol>
                <a:gridCol w="831575">
                  <a:extLst>
                    <a:ext uri="{9D8B030D-6E8A-4147-A177-3AD203B41FA5}">
                      <a16:colId xmlns:a16="http://schemas.microsoft.com/office/drawing/2014/main" val="20002"/>
                    </a:ext>
                  </a:extLst>
                </a:gridCol>
                <a:gridCol w="1084125">
                  <a:extLst>
                    <a:ext uri="{9D8B030D-6E8A-4147-A177-3AD203B41FA5}">
                      <a16:colId xmlns:a16="http://schemas.microsoft.com/office/drawing/2014/main" val="20003"/>
                    </a:ext>
                  </a:extLst>
                </a:gridCol>
                <a:gridCol w="1012225">
                  <a:extLst>
                    <a:ext uri="{9D8B030D-6E8A-4147-A177-3AD203B41FA5}">
                      <a16:colId xmlns:a16="http://schemas.microsoft.com/office/drawing/2014/main" val="20004"/>
                    </a:ext>
                  </a:extLst>
                </a:gridCol>
                <a:gridCol w="1058300">
                  <a:extLst>
                    <a:ext uri="{9D8B030D-6E8A-4147-A177-3AD203B41FA5}">
                      <a16:colId xmlns:a16="http://schemas.microsoft.com/office/drawing/2014/main" val="20005"/>
                    </a:ext>
                  </a:extLst>
                </a:gridCol>
              </a:tblGrid>
              <a:tr h="279825">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BP</a:t>
                      </a:r>
                      <a:endParaRPr sz="1200">
                        <a:solidFill>
                          <a:srgbClr val="1A1A1A"/>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l" rtl="0">
                        <a:spcBef>
                          <a:spcPts val="0"/>
                        </a:spcBef>
                        <a:spcAft>
                          <a:spcPts val="1200"/>
                        </a:spcAft>
                        <a:buNone/>
                      </a:pPr>
                      <a:r>
                        <a:rPr lang="en" sz="1300" b="1">
                          <a:solidFill>
                            <a:schemeClr val="dk2"/>
                          </a:solidFill>
                          <a:latin typeface="Open Sans"/>
                          <a:ea typeface="Open Sans"/>
                          <a:cs typeface="Open Sans"/>
                          <a:sym typeface="Open Sans"/>
                        </a:rPr>
                        <a:t>110/54</a:t>
                      </a:r>
                      <a:r>
                        <a:rPr lang="en" sz="1300">
                          <a:solidFill>
                            <a:schemeClr val="dk2"/>
                          </a:solidFill>
                          <a:latin typeface="Open Sans"/>
                          <a:ea typeface="Open Sans"/>
                          <a:cs typeface="Open Sans"/>
                          <a:sym typeface="Open Sans"/>
                        </a:rPr>
                        <a:t> </a:t>
                      </a:r>
                      <a:endParaRPr sz="1300">
                        <a:solidFill>
                          <a:schemeClr val="dk2"/>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Pulse</a:t>
                      </a:r>
                      <a:endParaRPr sz="1300">
                        <a:solidFill>
                          <a:schemeClr val="dk2"/>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l" rtl="0">
                        <a:spcBef>
                          <a:spcPts val="0"/>
                        </a:spcBef>
                        <a:spcAft>
                          <a:spcPts val="1200"/>
                        </a:spcAft>
                        <a:buNone/>
                      </a:pPr>
                      <a:r>
                        <a:rPr lang="en" sz="1300">
                          <a:solidFill>
                            <a:schemeClr val="dk2"/>
                          </a:solidFill>
                          <a:latin typeface="Open Sans"/>
                          <a:ea typeface="Open Sans"/>
                          <a:cs typeface="Open Sans"/>
                          <a:sym typeface="Open Sans"/>
                        </a:rPr>
                        <a:t>89</a:t>
                      </a:r>
                      <a:endParaRPr sz="1300">
                        <a:solidFill>
                          <a:schemeClr val="dk2"/>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SpO2</a:t>
                      </a:r>
                      <a:endParaRPr sz="1300">
                        <a:solidFill>
                          <a:schemeClr val="dk2"/>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l" rtl="0">
                        <a:spcBef>
                          <a:spcPts val="0"/>
                        </a:spcBef>
                        <a:spcAft>
                          <a:spcPts val="1200"/>
                        </a:spcAft>
                        <a:buNone/>
                      </a:pPr>
                      <a:r>
                        <a:rPr lang="en" sz="1300">
                          <a:solidFill>
                            <a:schemeClr val="dk2"/>
                          </a:solidFill>
                          <a:latin typeface="Open Sans"/>
                          <a:ea typeface="Open Sans"/>
                          <a:cs typeface="Open Sans"/>
                          <a:sym typeface="Open Sans"/>
                        </a:rPr>
                        <a:t>94 %</a:t>
                      </a:r>
                      <a:endParaRPr sz="1300">
                        <a:solidFill>
                          <a:schemeClr val="dk2"/>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279825">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Temp</a:t>
                      </a:r>
                      <a:endParaRPr sz="1200" b="1">
                        <a:solidFill>
                          <a:srgbClr val="404247"/>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28575" cap="flat" cmpd="sng">
                      <a:solidFill>
                        <a:srgbClr val="595959"/>
                      </a:solidFill>
                      <a:prstDash val="solid"/>
                      <a:round/>
                      <a:headEnd type="none" w="sm" len="sm"/>
                      <a:tailEnd type="none" w="sm" len="sm"/>
                    </a:lnB>
                    <a:solidFill>
                      <a:srgbClr val="F1F2F3"/>
                    </a:solidFill>
                  </a:tcPr>
                </a:tc>
                <a:tc>
                  <a:txBody>
                    <a:bodyPr/>
                    <a:lstStyle/>
                    <a:p>
                      <a:pPr marL="0" lvl="0" indent="0" algn="l" rtl="0">
                        <a:spcBef>
                          <a:spcPts val="0"/>
                        </a:spcBef>
                        <a:spcAft>
                          <a:spcPts val="1200"/>
                        </a:spcAft>
                        <a:buNone/>
                      </a:pPr>
                      <a:r>
                        <a:rPr lang="en" sz="1300" b="1">
                          <a:solidFill>
                            <a:srgbClr val="DF382C"/>
                          </a:solidFill>
                          <a:latin typeface="Open Sans"/>
                          <a:ea typeface="Open Sans"/>
                          <a:cs typeface="Open Sans"/>
                          <a:sym typeface="Open Sans"/>
                        </a:rPr>
                        <a:t>38.5</a:t>
                      </a:r>
                      <a:r>
                        <a:rPr lang="en" sz="1300">
                          <a:solidFill>
                            <a:schemeClr val="dk2"/>
                          </a:solidFill>
                          <a:latin typeface="Open Sans"/>
                          <a:ea typeface="Open Sans"/>
                          <a:cs typeface="Open Sans"/>
                          <a:sym typeface="Open Sans"/>
                        </a:rPr>
                        <a:t> °C (</a:t>
                      </a:r>
                      <a:r>
                        <a:rPr lang="en" sz="1300" b="1">
                          <a:solidFill>
                            <a:schemeClr val="dk2"/>
                          </a:solidFill>
                          <a:latin typeface="Open Sans"/>
                          <a:ea typeface="Open Sans"/>
                          <a:cs typeface="Open Sans"/>
                          <a:sym typeface="Open Sans"/>
                        </a:rPr>
                        <a:t>101.3</a:t>
                      </a:r>
                      <a:r>
                        <a:rPr lang="en" sz="1300">
                          <a:solidFill>
                            <a:schemeClr val="dk2"/>
                          </a:solidFill>
                          <a:latin typeface="Open Sans"/>
                          <a:ea typeface="Open Sans"/>
                          <a:cs typeface="Open Sans"/>
                          <a:sym typeface="Open Sans"/>
                        </a:rPr>
                        <a:t> °F)</a:t>
                      </a:r>
                      <a:endParaRPr sz="1300">
                        <a:solidFill>
                          <a:schemeClr val="dk2"/>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28575" cap="flat" cmpd="sng">
                      <a:solidFill>
                        <a:srgbClr val="595959"/>
                      </a:solidFill>
                      <a:prstDash val="solid"/>
                      <a:round/>
                      <a:headEnd type="none" w="sm" len="sm"/>
                      <a:tailEnd type="none" w="sm" len="sm"/>
                    </a:lnB>
                  </a:tcPr>
                </a:tc>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BMI</a:t>
                      </a:r>
                      <a:endParaRPr sz="1300">
                        <a:solidFill>
                          <a:schemeClr val="dk2"/>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28575" cap="flat" cmpd="sng">
                      <a:solidFill>
                        <a:srgbClr val="595959"/>
                      </a:solidFill>
                      <a:prstDash val="solid"/>
                      <a:round/>
                      <a:headEnd type="none" w="sm" len="sm"/>
                      <a:tailEnd type="none" w="sm" len="sm"/>
                    </a:lnB>
                    <a:solidFill>
                      <a:srgbClr val="F1F2F3"/>
                    </a:solidFill>
                  </a:tcPr>
                </a:tc>
                <a:tc>
                  <a:txBody>
                    <a:bodyPr/>
                    <a:lstStyle/>
                    <a:p>
                      <a:pPr marL="0" lvl="0" indent="0" algn="l" rtl="0">
                        <a:spcBef>
                          <a:spcPts val="0"/>
                        </a:spcBef>
                        <a:spcAft>
                          <a:spcPts val="1200"/>
                        </a:spcAft>
                        <a:buNone/>
                      </a:pPr>
                      <a:r>
                        <a:rPr lang="en" sz="1300">
                          <a:solidFill>
                            <a:schemeClr val="dk2"/>
                          </a:solidFill>
                          <a:latin typeface="Open Sans"/>
                          <a:ea typeface="Open Sans"/>
                          <a:cs typeface="Open Sans"/>
                          <a:sym typeface="Open Sans"/>
                        </a:rPr>
                        <a:t>25 kg/m²</a:t>
                      </a:r>
                      <a:endParaRPr sz="1300">
                        <a:solidFill>
                          <a:schemeClr val="dk2"/>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28575" cap="flat" cmpd="sng">
                      <a:solidFill>
                        <a:srgbClr val="595959"/>
                      </a:solidFill>
                      <a:prstDash val="solid"/>
                      <a:round/>
                      <a:headEnd type="none" w="sm" len="sm"/>
                      <a:tailEnd type="none" w="sm" len="sm"/>
                    </a:lnB>
                  </a:tcPr>
                </a:tc>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O2 source</a:t>
                      </a:r>
                      <a:endParaRPr sz="1300">
                        <a:solidFill>
                          <a:schemeClr val="dk2"/>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28575" cap="flat" cmpd="sng">
                      <a:solidFill>
                        <a:srgbClr val="595959"/>
                      </a:solidFill>
                      <a:prstDash val="solid"/>
                      <a:round/>
                      <a:headEnd type="none" w="sm" len="sm"/>
                      <a:tailEnd type="none" w="sm" len="sm"/>
                    </a:lnB>
                    <a:solidFill>
                      <a:srgbClr val="F1F2F3"/>
                    </a:solidFill>
                  </a:tcPr>
                </a:tc>
                <a:tc>
                  <a:txBody>
                    <a:bodyPr/>
                    <a:lstStyle/>
                    <a:p>
                      <a:pPr marL="0" lvl="0" indent="0" algn="l" rtl="0">
                        <a:spcBef>
                          <a:spcPts val="0"/>
                        </a:spcBef>
                        <a:spcAft>
                          <a:spcPts val="1200"/>
                        </a:spcAft>
                        <a:buNone/>
                      </a:pPr>
                      <a:r>
                        <a:rPr lang="en" sz="1300">
                          <a:solidFill>
                            <a:schemeClr val="dk2"/>
                          </a:solidFill>
                          <a:latin typeface="Open Sans"/>
                          <a:ea typeface="Open Sans"/>
                          <a:cs typeface="Open Sans"/>
                          <a:sym typeface="Open Sans"/>
                        </a:rPr>
                        <a:t>Room air</a:t>
                      </a:r>
                      <a:endParaRPr sz="1300">
                        <a:solidFill>
                          <a:schemeClr val="dk2"/>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28575" cap="flat" cmpd="sng">
                      <a:solidFill>
                        <a:srgbClr val="595959"/>
                      </a:solidFill>
                      <a:prstDash val="solid"/>
                      <a:round/>
                      <a:headEnd type="none" w="sm" len="sm"/>
                      <a:tailEnd type="none" w="sm" len="sm"/>
                    </a:lnB>
                  </a:tcPr>
                </a:tc>
                <a:extLst>
                  <a:ext uri="{0D108BD9-81ED-4DB2-BD59-A6C34878D82A}">
                    <a16:rowId xmlns:a16="http://schemas.microsoft.com/office/drawing/2014/main" val="10001"/>
                  </a:ext>
                </a:extLst>
              </a:tr>
              <a:tr h="279825">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General</a:t>
                      </a:r>
                      <a:endParaRPr sz="1200" b="1">
                        <a:solidFill>
                          <a:srgbClr val="404247"/>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28575" cap="flat" cmpd="sng">
                      <a:solidFill>
                        <a:srgbClr val="595959"/>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gridSpan="5">
                  <a:txBody>
                    <a:bodyPr/>
                    <a:lstStyle/>
                    <a:p>
                      <a:pPr marL="0" lvl="0" indent="0" algn="l" rtl="0">
                        <a:spcBef>
                          <a:spcPts val="0"/>
                        </a:spcBef>
                        <a:spcAft>
                          <a:spcPts val="1200"/>
                        </a:spcAft>
                        <a:buNone/>
                      </a:pPr>
                      <a:r>
                        <a:rPr lang="en" sz="1300">
                          <a:solidFill>
                            <a:schemeClr val="dk2"/>
                          </a:solidFill>
                          <a:latin typeface="Open Sans"/>
                          <a:ea typeface="Open Sans"/>
                          <a:cs typeface="Open Sans"/>
                          <a:sym typeface="Open Sans"/>
                        </a:rPr>
                        <a:t>Alert and oriented, </a:t>
                      </a:r>
                      <a:r>
                        <a:rPr lang="en" sz="1300" b="1">
                          <a:solidFill>
                            <a:srgbClr val="DF382C"/>
                          </a:solidFill>
                          <a:latin typeface="Open Sans"/>
                          <a:ea typeface="Open Sans"/>
                          <a:cs typeface="Open Sans"/>
                          <a:sym typeface="Open Sans"/>
                        </a:rPr>
                        <a:t>diaphoretic</a:t>
                      </a:r>
                      <a:r>
                        <a:rPr lang="en" sz="1300">
                          <a:solidFill>
                            <a:schemeClr val="dk2"/>
                          </a:solidFill>
                          <a:latin typeface="Open Sans"/>
                          <a:ea typeface="Open Sans"/>
                          <a:cs typeface="Open Sans"/>
                          <a:sym typeface="Open Sans"/>
                        </a:rPr>
                        <a:t>, vitals reviewed as above</a:t>
                      </a:r>
                      <a:endParaRPr sz="1300">
                        <a:solidFill>
                          <a:schemeClr val="dk2"/>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28575" cap="flat" cmpd="sng">
                      <a:solidFill>
                        <a:srgbClr val="595959"/>
                      </a:solidFill>
                      <a:prstDash val="solid"/>
                      <a:round/>
                      <a:headEnd type="none" w="sm" len="sm"/>
                      <a:tailEnd type="none" w="sm" len="sm"/>
                    </a:lnT>
                    <a:lnB w="952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79825">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HEENT</a:t>
                      </a:r>
                      <a:endParaRPr sz="1200" b="1">
                        <a:solidFill>
                          <a:srgbClr val="404247"/>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gridSpan="5">
                  <a:txBody>
                    <a:bodyPr/>
                    <a:lstStyle/>
                    <a:p>
                      <a:pPr marL="0" lvl="0" indent="0" algn="l" rtl="0">
                        <a:spcBef>
                          <a:spcPts val="0"/>
                        </a:spcBef>
                        <a:spcAft>
                          <a:spcPts val="1200"/>
                        </a:spcAft>
                        <a:buNone/>
                      </a:pPr>
                      <a:r>
                        <a:rPr lang="en" sz="1300">
                          <a:solidFill>
                            <a:schemeClr val="dk2"/>
                          </a:solidFill>
                          <a:latin typeface="Open Sans"/>
                          <a:ea typeface="Open Sans"/>
                          <a:cs typeface="Open Sans"/>
                          <a:sym typeface="Open Sans"/>
                        </a:rPr>
                        <a:t>NCAT; trachea appears midline, no gross LAD; EOMI</a:t>
                      </a:r>
                      <a:endParaRPr sz="1300">
                        <a:solidFill>
                          <a:schemeClr val="dk2"/>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79825">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Resp</a:t>
                      </a:r>
                      <a:endParaRPr sz="1200" b="1">
                        <a:solidFill>
                          <a:srgbClr val="404247"/>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gridSpan="5">
                  <a:txBody>
                    <a:bodyPr/>
                    <a:lstStyle/>
                    <a:p>
                      <a:pPr marL="0" lvl="0" indent="0" algn="l" rtl="0">
                        <a:spcBef>
                          <a:spcPts val="0"/>
                        </a:spcBef>
                        <a:spcAft>
                          <a:spcPts val="1200"/>
                        </a:spcAft>
                        <a:buNone/>
                      </a:pPr>
                      <a:r>
                        <a:rPr lang="en" sz="1300">
                          <a:solidFill>
                            <a:schemeClr val="dk2"/>
                          </a:solidFill>
                          <a:latin typeface="Open Sans"/>
                          <a:ea typeface="Open Sans"/>
                          <a:cs typeface="Open Sans"/>
                          <a:sym typeface="Open Sans"/>
                        </a:rPr>
                        <a:t>Normal respiratory effort, CTAB</a:t>
                      </a:r>
                      <a:endParaRPr sz="1300">
                        <a:solidFill>
                          <a:schemeClr val="dk2"/>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79825">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CV</a:t>
                      </a:r>
                      <a:endParaRPr sz="1200" b="1">
                        <a:solidFill>
                          <a:srgbClr val="404247"/>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gridSpan="5">
                  <a:txBody>
                    <a:bodyPr/>
                    <a:lstStyle/>
                    <a:p>
                      <a:pPr marL="0" lvl="0" indent="0" algn="l" rtl="0">
                        <a:spcBef>
                          <a:spcPts val="0"/>
                        </a:spcBef>
                        <a:spcAft>
                          <a:spcPts val="1200"/>
                        </a:spcAft>
                        <a:buNone/>
                      </a:pPr>
                      <a:r>
                        <a:rPr lang="en" sz="1300" b="1">
                          <a:solidFill>
                            <a:schemeClr val="dk2"/>
                          </a:solidFill>
                          <a:latin typeface="Open Sans"/>
                          <a:ea typeface="Open Sans"/>
                          <a:cs typeface="Open Sans"/>
                          <a:sym typeface="Open Sans"/>
                        </a:rPr>
                        <a:t>Afib</a:t>
                      </a:r>
                      <a:r>
                        <a:rPr lang="en" sz="1300">
                          <a:solidFill>
                            <a:schemeClr val="dk2"/>
                          </a:solidFill>
                          <a:latin typeface="Open Sans"/>
                          <a:ea typeface="Open Sans"/>
                          <a:cs typeface="Open Sans"/>
                          <a:sym typeface="Open Sans"/>
                        </a:rPr>
                        <a:t>; extremities perfused</a:t>
                      </a:r>
                      <a:endParaRPr sz="1300">
                        <a:solidFill>
                          <a:schemeClr val="dk2"/>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279825">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GI</a:t>
                      </a:r>
                      <a:endParaRPr sz="1200" b="1">
                        <a:solidFill>
                          <a:srgbClr val="404247"/>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gridSpan="5">
                  <a:txBody>
                    <a:bodyPr/>
                    <a:lstStyle/>
                    <a:p>
                      <a:pPr marL="0" lvl="0" indent="0" algn="l" rtl="0">
                        <a:spcBef>
                          <a:spcPts val="0"/>
                        </a:spcBef>
                        <a:spcAft>
                          <a:spcPts val="1200"/>
                        </a:spcAft>
                        <a:buNone/>
                      </a:pPr>
                      <a:r>
                        <a:rPr lang="en" sz="1300">
                          <a:solidFill>
                            <a:schemeClr val="dk2"/>
                          </a:solidFill>
                          <a:latin typeface="Open Sans"/>
                          <a:ea typeface="Open Sans"/>
                          <a:cs typeface="Open Sans"/>
                          <a:sym typeface="Open Sans"/>
                        </a:rPr>
                        <a:t>Non-distended; no TTP</a:t>
                      </a:r>
                      <a:endParaRPr sz="1300">
                        <a:solidFill>
                          <a:schemeClr val="dk2"/>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279825">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Skin</a:t>
                      </a:r>
                      <a:endParaRPr sz="1200" b="1">
                        <a:solidFill>
                          <a:srgbClr val="404247"/>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gridSpan="5">
                  <a:txBody>
                    <a:bodyPr/>
                    <a:lstStyle/>
                    <a:p>
                      <a:pPr marL="0" lvl="0" indent="0" algn="l" rtl="0">
                        <a:spcBef>
                          <a:spcPts val="0"/>
                        </a:spcBef>
                        <a:spcAft>
                          <a:spcPts val="1200"/>
                        </a:spcAft>
                        <a:buNone/>
                      </a:pPr>
                      <a:r>
                        <a:rPr lang="en" sz="1300">
                          <a:solidFill>
                            <a:schemeClr val="dk2"/>
                          </a:solidFill>
                          <a:latin typeface="Open Sans"/>
                          <a:ea typeface="Open Sans"/>
                          <a:cs typeface="Open Sans"/>
                          <a:sym typeface="Open Sans"/>
                        </a:rPr>
                        <a:t>No rash</a:t>
                      </a:r>
                      <a:endParaRPr sz="1300">
                        <a:solidFill>
                          <a:schemeClr val="dk2"/>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279825">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MSK</a:t>
                      </a:r>
                      <a:endParaRPr sz="1200" b="1">
                        <a:solidFill>
                          <a:srgbClr val="404247"/>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gridSpan="5">
                  <a:txBody>
                    <a:bodyPr/>
                    <a:lstStyle/>
                    <a:p>
                      <a:pPr marL="0" lvl="0" indent="0" algn="l" rtl="0">
                        <a:spcBef>
                          <a:spcPts val="0"/>
                        </a:spcBef>
                        <a:spcAft>
                          <a:spcPts val="1200"/>
                        </a:spcAft>
                        <a:buNone/>
                      </a:pPr>
                      <a:r>
                        <a:rPr lang="en" sz="1300">
                          <a:solidFill>
                            <a:schemeClr val="dk2"/>
                          </a:solidFill>
                          <a:latin typeface="Open Sans"/>
                          <a:ea typeface="Open Sans"/>
                          <a:cs typeface="Open Sans"/>
                          <a:sym typeface="Open Sans"/>
                        </a:rPr>
                        <a:t>Moves extremities; no joint swelling</a:t>
                      </a:r>
                      <a:endParaRPr sz="1300">
                        <a:solidFill>
                          <a:schemeClr val="dk2"/>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279825">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Neuro</a:t>
                      </a:r>
                      <a:endParaRPr sz="1200" b="1">
                        <a:solidFill>
                          <a:srgbClr val="404247"/>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gridSpan="5">
                  <a:txBody>
                    <a:bodyPr/>
                    <a:lstStyle/>
                    <a:p>
                      <a:pPr marL="0" lvl="0" indent="0" algn="l" rtl="0">
                        <a:spcBef>
                          <a:spcPts val="0"/>
                        </a:spcBef>
                        <a:spcAft>
                          <a:spcPts val="1200"/>
                        </a:spcAft>
                        <a:buNone/>
                      </a:pPr>
                      <a:r>
                        <a:rPr lang="en" sz="1300">
                          <a:solidFill>
                            <a:schemeClr val="dk2"/>
                          </a:solidFill>
                          <a:latin typeface="Open Sans"/>
                          <a:ea typeface="Open Sans"/>
                          <a:cs typeface="Open Sans"/>
                          <a:sym typeface="Open Sans"/>
                        </a:rPr>
                        <a:t>Neurology’s exam was normal (MSE, CN, strength, sensory), except gait (below)</a:t>
                      </a:r>
                      <a:endParaRPr sz="1300">
                        <a:solidFill>
                          <a:schemeClr val="dk2"/>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279825">
                <a:tc>
                  <a:txBody>
                    <a:bodyPr/>
                    <a:lstStyle/>
                    <a:p>
                      <a:pPr marL="0" lvl="0" indent="0" algn="ctr" rtl="0">
                        <a:spcBef>
                          <a:spcPts val="0"/>
                        </a:spcBef>
                        <a:spcAft>
                          <a:spcPts val="0"/>
                        </a:spcAft>
                        <a:buNone/>
                      </a:pPr>
                      <a:r>
                        <a:rPr lang="en" sz="1200" b="1">
                          <a:solidFill>
                            <a:srgbClr val="DF382C"/>
                          </a:solidFill>
                          <a:latin typeface="Open Sans"/>
                          <a:ea typeface="Open Sans"/>
                          <a:cs typeface="Open Sans"/>
                          <a:sym typeface="Open Sans"/>
                        </a:rPr>
                        <a:t>Gait</a:t>
                      </a:r>
                      <a:endParaRPr sz="1200" b="1">
                        <a:solidFill>
                          <a:srgbClr val="DF382C"/>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gridSpan="5">
                  <a:txBody>
                    <a:bodyPr/>
                    <a:lstStyle/>
                    <a:p>
                      <a:pPr marL="0" lvl="0" indent="0" algn="l" rtl="0">
                        <a:spcBef>
                          <a:spcPts val="0"/>
                        </a:spcBef>
                        <a:spcAft>
                          <a:spcPts val="1200"/>
                        </a:spcAft>
                        <a:buNone/>
                      </a:pPr>
                      <a:r>
                        <a:rPr lang="en" sz="1300">
                          <a:solidFill>
                            <a:schemeClr val="dk2"/>
                          </a:solidFill>
                          <a:latin typeface="Open Sans"/>
                          <a:ea typeface="Open Sans"/>
                          <a:cs typeface="Open Sans"/>
                          <a:sym typeface="Open Sans"/>
                        </a:rPr>
                        <a:t>short stride with slow pace &amp; decreased step height with wanting to look down at the feet while walking</a:t>
                      </a:r>
                      <a:endParaRPr sz="1300">
                        <a:solidFill>
                          <a:schemeClr val="dk2"/>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5" name="Google Shape;1285;p133"/>
          <p:cNvSpPr/>
          <p:nvPr/>
        </p:nvSpPr>
        <p:spPr>
          <a:xfrm>
            <a:off x="6404325" y="4246050"/>
            <a:ext cx="1964400" cy="364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286" name="Google Shape;1286;p133"/>
          <p:cNvSpPr/>
          <p:nvPr/>
        </p:nvSpPr>
        <p:spPr>
          <a:xfrm>
            <a:off x="6355275" y="2440150"/>
            <a:ext cx="1031100" cy="7224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aphicFrame>
        <p:nvGraphicFramePr>
          <p:cNvPr id="1287" name="Google Shape;1287;p133"/>
          <p:cNvGraphicFramePr/>
          <p:nvPr/>
        </p:nvGraphicFramePr>
        <p:xfrm>
          <a:off x="474263" y="1380250"/>
          <a:ext cx="3000000" cy="3000000"/>
        </p:xfrm>
        <a:graphic>
          <a:graphicData uri="http://schemas.openxmlformats.org/drawingml/2006/table">
            <a:tbl>
              <a:tblPr>
                <a:noFill/>
                <a:tableStyleId>{8B810D35-6B29-4F0E-A54C-3F1D867285BD}</a:tableStyleId>
              </a:tblPr>
              <a:tblGrid>
                <a:gridCol w="1572075">
                  <a:extLst>
                    <a:ext uri="{9D8B030D-6E8A-4147-A177-3AD203B41FA5}">
                      <a16:colId xmlns:a16="http://schemas.microsoft.com/office/drawing/2014/main" val="20000"/>
                    </a:ext>
                  </a:extLst>
                </a:gridCol>
                <a:gridCol w="1796250">
                  <a:extLst>
                    <a:ext uri="{9D8B030D-6E8A-4147-A177-3AD203B41FA5}">
                      <a16:colId xmlns:a16="http://schemas.microsoft.com/office/drawing/2014/main" val="20001"/>
                    </a:ext>
                  </a:extLst>
                </a:gridCol>
                <a:gridCol w="2512675">
                  <a:extLst>
                    <a:ext uri="{9D8B030D-6E8A-4147-A177-3AD203B41FA5}">
                      <a16:colId xmlns:a16="http://schemas.microsoft.com/office/drawing/2014/main" val="20002"/>
                    </a:ext>
                  </a:extLst>
                </a:gridCol>
                <a:gridCol w="2314475">
                  <a:extLst>
                    <a:ext uri="{9D8B030D-6E8A-4147-A177-3AD203B41FA5}">
                      <a16:colId xmlns:a16="http://schemas.microsoft.com/office/drawing/2014/main" val="20003"/>
                    </a:ext>
                  </a:extLst>
                </a:gridCol>
              </a:tblGrid>
              <a:tr h="381000">
                <a:tc>
                  <a:txBody>
                    <a:bodyPr/>
                    <a:lstStyle/>
                    <a:p>
                      <a:pPr marL="0" lvl="0" indent="0" algn="l" rtl="0">
                        <a:spcBef>
                          <a:spcPts val="0"/>
                        </a:spcBef>
                        <a:spcAft>
                          <a:spcPts val="0"/>
                        </a:spcAft>
                        <a:buNone/>
                      </a:pPr>
                      <a:endParaRPr>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tcPr>
                </a:tc>
                <a:tc>
                  <a:txBody>
                    <a:bodyPr/>
                    <a:lstStyle/>
                    <a:p>
                      <a:pPr marL="0" lvl="0" indent="0" algn="l" rtl="0">
                        <a:spcBef>
                          <a:spcPts val="0"/>
                        </a:spcBef>
                        <a:spcAft>
                          <a:spcPts val="0"/>
                        </a:spcAft>
                        <a:buNone/>
                      </a:pPr>
                      <a:r>
                        <a:rPr lang="en" b="1">
                          <a:latin typeface="PT Sans"/>
                          <a:ea typeface="PT Sans"/>
                          <a:cs typeface="PT Sans"/>
                          <a:sym typeface="PT Sans"/>
                        </a:rPr>
                        <a:t>Pathogen</a:t>
                      </a:r>
                      <a:endParaRPr b="1" i="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a:latin typeface="PT Sans"/>
                          <a:ea typeface="PT Sans"/>
                          <a:cs typeface="PT Sans"/>
                          <a:sym typeface="PT Sans"/>
                        </a:rPr>
                        <a:t>Vector</a:t>
                      </a:r>
                      <a:endParaRPr b="1" i="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a:latin typeface="PT Sans"/>
                          <a:ea typeface="PT Sans"/>
                          <a:cs typeface="PT Sans"/>
                          <a:sym typeface="PT Sans"/>
                        </a:rPr>
                        <a:t>Reservoir</a:t>
                      </a:r>
                      <a:endParaRPr b="1" i="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b="1">
                          <a:latin typeface="PT Sans"/>
                          <a:ea typeface="PT Sans"/>
                          <a:cs typeface="PT Sans"/>
                          <a:sym typeface="PT Sans"/>
                        </a:rPr>
                        <a:t>Lyme</a:t>
                      </a:r>
                      <a:endParaRPr b="1">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tcPr>
                </a:tc>
                <a:tc>
                  <a:txBody>
                    <a:bodyPr/>
                    <a:lstStyle/>
                    <a:p>
                      <a:pPr marL="0" lvl="0" indent="0" algn="l" rtl="0">
                        <a:spcBef>
                          <a:spcPts val="0"/>
                        </a:spcBef>
                        <a:spcAft>
                          <a:spcPts val="0"/>
                        </a:spcAft>
                        <a:buNone/>
                      </a:pPr>
                      <a:r>
                        <a:rPr lang="en" i="1">
                          <a:latin typeface="PT Sans"/>
                          <a:ea typeface="PT Sans"/>
                          <a:cs typeface="PT Sans"/>
                          <a:sym typeface="PT Sans"/>
                        </a:rPr>
                        <a:t>Borrelia burgdorferi</a:t>
                      </a:r>
                      <a:endParaRPr i="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i="1">
                          <a:solidFill>
                            <a:srgbClr val="3B71CA"/>
                          </a:solidFill>
                          <a:latin typeface="PT Sans"/>
                          <a:ea typeface="PT Sans"/>
                          <a:cs typeface="PT Sans"/>
                          <a:sym typeface="PT Sans"/>
                        </a:rPr>
                        <a:t>Ixodes scapularis</a:t>
                      </a:r>
                      <a:r>
                        <a:rPr lang="en" b="1">
                          <a:solidFill>
                            <a:srgbClr val="3B71CA"/>
                          </a:solidFill>
                          <a:latin typeface="PT Sans"/>
                          <a:ea typeface="PT Sans"/>
                          <a:cs typeface="PT Sans"/>
                          <a:sym typeface="PT Sans"/>
                        </a:rPr>
                        <a:t> </a:t>
                      </a:r>
                      <a:endParaRPr b="1">
                        <a:solidFill>
                          <a:srgbClr val="3B71CA"/>
                        </a:solidFill>
                        <a:latin typeface="PT Sans"/>
                        <a:ea typeface="PT Sans"/>
                        <a:cs typeface="PT Sans"/>
                        <a:sym typeface="PT Sans"/>
                      </a:endParaRPr>
                    </a:p>
                    <a:p>
                      <a:pPr marL="0" lvl="0" indent="0" algn="l" rtl="0">
                        <a:spcBef>
                          <a:spcPts val="0"/>
                        </a:spcBef>
                        <a:spcAft>
                          <a:spcPts val="0"/>
                        </a:spcAft>
                        <a:buNone/>
                      </a:pPr>
                      <a:r>
                        <a:rPr lang="en">
                          <a:latin typeface="PT Sans"/>
                          <a:ea typeface="PT Sans"/>
                          <a:cs typeface="PT Sans"/>
                          <a:sym typeface="PT Sans"/>
                        </a:rPr>
                        <a:t>(blacklegged tick)</a:t>
                      </a:r>
                      <a:endParaRPr>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latin typeface="PT Sans"/>
                          <a:ea typeface="PT Sans"/>
                          <a:cs typeface="PT Sans"/>
                          <a:sym typeface="PT Sans"/>
                        </a:rPr>
                        <a:t>Deer (including </a:t>
                      </a:r>
                      <a:endParaRPr>
                        <a:latin typeface="PT Sans"/>
                        <a:ea typeface="PT Sans"/>
                        <a:cs typeface="PT Sans"/>
                        <a:sym typeface="PT Sans"/>
                      </a:endParaRPr>
                    </a:p>
                    <a:p>
                      <a:pPr marL="0" lvl="0" indent="0" algn="l" rtl="0">
                        <a:spcBef>
                          <a:spcPts val="0"/>
                        </a:spcBef>
                        <a:spcAft>
                          <a:spcPts val="0"/>
                        </a:spcAft>
                        <a:buNone/>
                      </a:pPr>
                      <a:r>
                        <a:rPr lang="en">
                          <a:latin typeface="PT Sans"/>
                          <a:ea typeface="PT Sans"/>
                          <a:cs typeface="PT Sans"/>
                          <a:sym typeface="PT Sans"/>
                        </a:rPr>
                        <a:t>white-</a:t>
                      </a:r>
                      <a:r>
                        <a:rPr lang="en" u="sng">
                          <a:latin typeface="PT Sans"/>
                          <a:ea typeface="PT Sans"/>
                          <a:cs typeface="PT Sans"/>
                          <a:sym typeface="PT Sans"/>
                        </a:rPr>
                        <a:t>tailed deer</a:t>
                      </a:r>
                      <a:r>
                        <a:rPr lang="en">
                          <a:latin typeface="PT Sans"/>
                          <a:ea typeface="PT Sans"/>
                          <a:cs typeface="PT Sans"/>
                          <a:sym typeface="PT Sans"/>
                        </a:rPr>
                        <a:t>), </a:t>
                      </a:r>
                      <a:r>
                        <a:rPr lang="en" b="1">
                          <a:solidFill>
                            <a:srgbClr val="3B71CA"/>
                          </a:solidFill>
                          <a:latin typeface="PT Sans"/>
                          <a:ea typeface="PT Sans"/>
                          <a:cs typeface="PT Sans"/>
                          <a:sym typeface="PT Sans"/>
                        </a:rPr>
                        <a:t>rodents</a:t>
                      </a:r>
                      <a:endParaRPr b="1">
                        <a:solidFill>
                          <a:srgbClr val="3B71CA"/>
                        </a:solidFill>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b="1">
                          <a:solidFill>
                            <a:srgbClr val="DF382C"/>
                          </a:solidFill>
                          <a:latin typeface="PT Sans"/>
                          <a:ea typeface="PT Sans"/>
                          <a:cs typeface="PT Sans"/>
                          <a:sym typeface="PT Sans"/>
                        </a:rPr>
                        <a:t>Anaplasmosis</a:t>
                      </a:r>
                      <a:endParaRPr b="1">
                        <a:solidFill>
                          <a:srgbClr val="DF382C"/>
                        </a:solidFill>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tcPr>
                </a:tc>
                <a:tc>
                  <a:txBody>
                    <a:bodyPr/>
                    <a:lstStyle/>
                    <a:p>
                      <a:pPr marL="0" lvl="0" indent="0" algn="l" rtl="0">
                        <a:spcBef>
                          <a:spcPts val="0"/>
                        </a:spcBef>
                        <a:spcAft>
                          <a:spcPts val="0"/>
                        </a:spcAft>
                        <a:buNone/>
                      </a:pPr>
                      <a:r>
                        <a:rPr lang="en" i="1">
                          <a:latin typeface="PT Sans"/>
                          <a:ea typeface="PT Sans"/>
                          <a:cs typeface="PT Sans"/>
                          <a:sym typeface="PT Sans"/>
                        </a:rPr>
                        <a:t>Anaplasma phagocytophilum</a:t>
                      </a:r>
                      <a:endParaRPr i="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i="1">
                          <a:solidFill>
                            <a:srgbClr val="3B71CA"/>
                          </a:solidFill>
                          <a:latin typeface="PT Sans"/>
                          <a:ea typeface="PT Sans"/>
                          <a:cs typeface="PT Sans"/>
                          <a:sym typeface="PT Sans"/>
                        </a:rPr>
                        <a:t>Ixodes scapularis</a:t>
                      </a:r>
                      <a:endParaRPr b="1" i="1">
                        <a:solidFill>
                          <a:srgbClr val="3B71CA"/>
                        </a:solidFill>
                        <a:latin typeface="PT Sans"/>
                        <a:ea typeface="PT Sans"/>
                        <a:cs typeface="PT Sans"/>
                        <a:sym typeface="PT Sans"/>
                      </a:endParaRPr>
                    </a:p>
                    <a:p>
                      <a:pPr marL="0" lvl="0" indent="0" algn="l" rtl="0">
                        <a:spcBef>
                          <a:spcPts val="0"/>
                        </a:spcBef>
                        <a:spcAft>
                          <a:spcPts val="0"/>
                        </a:spcAft>
                        <a:buNone/>
                      </a:pPr>
                      <a:r>
                        <a:rPr lang="en" i="1">
                          <a:latin typeface="PT Sans"/>
                          <a:ea typeface="PT Sans"/>
                          <a:cs typeface="PT Sans"/>
                          <a:sym typeface="PT Sans"/>
                        </a:rPr>
                        <a:t>Ixodes persulcatus </a:t>
                      </a:r>
                      <a:r>
                        <a:rPr lang="en">
                          <a:latin typeface="PT Sans"/>
                          <a:ea typeface="PT Sans"/>
                          <a:cs typeface="PT Sans"/>
                          <a:sym typeface="PT Sans"/>
                        </a:rPr>
                        <a:t>(deer tick)</a:t>
                      </a:r>
                      <a:endParaRPr>
                        <a:latin typeface="PT Sans"/>
                        <a:ea typeface="PT Sans"/>
                        <a:cs typeface="PT Sans"/>
                        <a:sym typeface="PT Sans"/>
                      </a:endParaRPr>
                    </a:p>
                    <a:p>
                      <a:pPr marL="0" lvl="0" indent="0" algn="l" rtl="0">
                        <a:spcBef>
                          <a:spcPts val="0"/>
                        </a:spcBef>
                        <a:spcAft>
                          <a:spcPts val="0"/>
                        </a:spcAft>
                        <a:buNone/>
                      </a:pPr>
                      <a:r>
                        <a:rPr lang="en" i="1">
                          <a:latin typeface="PT Sans"/>
                          <a:ea typeface="PT Sans"/>
                          <a:cs typeface="PT Sans"/>
                          <a:sym typeface="PT Sans"/>
                        </a:rPr>
                        <a:t>I. ricinus, I. pacificus</a:t>
                      </a:r>
                      <a:endParaRPr i="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a:latin typeface="PT Sans"/>
                          <a:ea typeface="PT Sans"/>
                          <a:cs typeface="PT Sans"/>
                          <a:sym typeface="PT Sans"/>
                        </a:rPr>
                        <a:t>Rodents </a:t>
                      </a:r>
                      <a:r>
                        <a:rPr lang="en">
                          <a:latin typeface="PT Sans"/>
                          <a:ea typeface="PT Sans"/>
                          <a:cs typeface="PT Sans"/>
                          <a:sym typeface="PT Sans"/>
                        </a:rPr>
                        <a:t>(including </a:t>
                      </a:r>
                      <a:r>
                        <a:rPr lang="en" b="1">
                          <a:solidFill>
                            <a:srgbClr val="DF382C"/>
                          </a:solidFill>
                          <a:latin typeface="PT Sans"/>
                          <a:ea typeface="PT Sans"/>
                          <a:cs typeface="PT Sans"/>
                          <a:sym typeface="PT Sans"/>
                        </a:rPr>
                        <a:t>white-footed mouse</a:t>
                      </a:r>
                      <a:r>
                        <a:rPr lang="en">
                          <a:latin typeface="PT Sans"/>
                          <a:ea typeface="PT Sans"/>
                          <a:cs typeface="PT Sans"/>
                          <a:sym typeface="PT Sans"/>
                        </a:rPr>
                        <a:t>)</a:t>
                      </a:r>
                      <a:endParaRPr>
                        <a:latin typeface="PT Sans"/>
                        <a:ea typeface="PT Sans"/>
                        <a:cs typeface="PT Sans"/>
                        <a:sym typeface="PT Sans"/>
                      </a:endParaRPr>
                    </a:p>
                    <a:p>
                      <a:pPr marL="0" lvl="0" indent="0" algn="l" rtl="0">
                        <a:spcBef>
                          <a:spcPts val="0"/>
                        </a:spcBef>
                        <a:spcAft>
                          <a:spcPts val="0"/>
                        </a:spcAft>
                        <a:buNone/>
                      </a:pPr>
                      <a:r>
                        <a:rPr lang="en">
                          <a:latin typeface="PT Sans"/>
                          <a:ea typeface="PT Sans"/>
                          <a:cs typeface="PT Sans"/>
                          <a:sym typeface="PT Sans"/>
                        </a:rPr>
                        <a:t>deer, ruminants, horses</a:t>
                      </a:r>
                      <a:endParaRPr i="1">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81000">
                <a:tc rowSpan="2">
                  <a:txBody>
                    <a:bodyPr/>
                    <a:lstStyle/>
                    <a:p>
                      <a:pPr marL="0" lvl="0" indent="0" algn="l" rtl="0">
                        <a:spcBef>
                          <a:spcPts val="0"/>
                        </a:spcBef>
                        <a:spcAft>
                          <a:spcPts val="0"/>
                        </a:spcAft>
                        <a:buNone/>
                      </a:pPr>
                      <a:r>
                        <a:rPr lang="en" b="1">
                          <a:latin typeface="PT Sans"/>
                          <a:ea typeface="PT Sans"/>
                          <a:cs typeface="PT Sans"/>
                          <a:sym typeface="PT Sans"/>
                        </a:rPr>
                        <a:t>Ehrlichiosis</a:t>
                      </a:r>
                      <a:endParaRPr b="1">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solidFill>
                      <a:schemeClr val="lt2"/>
                    </a:solidFill>
                  </a:tcPr>
                </a:tc>
                <a:tc>
                  <a:txBody>
                    <a:bodyPr/>
                    <a:lstStyle/>
                    <a:p>
                      <a:pPr marL="0" lvl="0" indent="0" algn="l" rtl="0">
                        <a:spcBef>
                          <a:spcPts val="0"/>
                        </a:spcBef>
                        <a:spcAft>
                          <a:spcPts val="0"/>
                        </a:spcAft>
                        <a:buNone/>
                      </a:pPr>
                      <a:r>
                        <a:rPr lang="en" i="1">
                          <a:latin typeface="PT Sans"/>
                          <a:ea typeface="PT Sans"/>
                          <a:cs typeface="PT Sans"/>
                          <a:sym typeface="PT Sans"/>
                        </a:rPr>
                        <a:t>Ehrlichia chaffeensis</a:t>
                      </a:r>
                      <a:endParaRPr i="1">
                        <a:latin typeface="PT Sans"/>
                        <a:ea typeface="PT Sans"/>
                        <a:cs typeface="PT Sans"/>
                        <a:sym typeface="PT Sans"/>
                      </a:endParaRPr>
                    </a:p>
                    <a:p>
                      <a:pPr marL="0" lvl="0" indent="0" algn="l" rtl="0">
                        <a:spcBef>
                          <a:spcPts val="0"/>
                        </a:spcBef>
                        <a:spcAft>
                          <a:spcPts val="0"/>
                        </a:spcAft>
                        <a:buNone/>
                      </a:pPr>
                      <a:r>
                        <a:rPr lang="en" i="1">
                          <a:latin typeface="PT Sans"/>
                          <a:ea typeface="PT Sans"/>
                          <a:cs typeface="PT Sans"/>
                          <a:sym typeface="PT Sans"/>
                        </a:rPr>
                        <a:t>Ehrlichia ewingii</a:t>
                      </a:r>
                      <a:endParaRPr i="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dash"/>
                      <a:round/>
                      <a:headEnd type="none" w="sm" len="sm"/>
                      <a:tailEnd type="none" w="sm" len="sm"/>
                    </a:lnB>
                    <a:solidFill>
                      <a:schemeClr val="lt2"/>
                    </a:solidFill>
                  </a:tcPr>
                </a:tc>
                <a:tc>
                  <a:txBody>
                    <a:bodyPr/>
                    <a:lstStyle/>
                    <a:p>
                      <a:pPr marL="0" lvl="0" indent="0" algn="l" rtl="0">
                        <a:spcBef>
                          <a:spcPts val="0"/>
                        </a:spcBef>
                        <a:spcAft>
                          <a:spcPts val="0"/>
                        </a:spcAft>
                        <a:buNone/>
                      </a:pPr>
                      <a:r>
                        <a:rPr lang="en" i="1">
                          <a:latin typeface="PT Sans"/>
                          <a:ea typeface="PT Sans"/>
                          <a:cs typeface="PT Sans"/>
                          <a:sym typeface="PT Sans"/>
                        </a:rPr>
                        <a:t>A. americanum</a:t>
                      </a:r>
                      <a:r>
                        <a:rPr lang="en">
                          <a:latin typeface="PT Sans"/>
                          <a:ea typeface="PT Sans"/>
                          <a:cs typeface="PT Sans"/>
                          <a:sym typeface="PT Sans"/>
                        </a:rPr>
                        <a:t> </a:t>
                      </a:r>
                      <a:endParaRPr>
                        <a:latin typeface="PT Sans"/>
                        <a:ea typeface="PT Sans"/>
                        <a:cs typeface="PT Sans"/>
                        <a:sym typeface="PT Sans"/>
                      </a:endParaRPr>
                    </a:p>
                    <a:p>
                      <a:pPr marL="0" lvl="0" indent="0" algn="l" rtl="0">
                        <a:spcBef>
                          <a:spcPts val="0"/>
                        </a:spcBef>
                        <a:spcAft>
                          <a:spcPts val="0"/>
                        </a:spcAft>
                        <a:buNone/>
                      </a:pPr>
                      <a:r>
                        <a:rPr lang="en">
                          <a:latin typeface="PT Sans"/>
                          <a:ea typeface="PT Sans"/>
                          <a:cs typeface="PT Sans"/>
                          <a:sym typeface="PT Sans"/>
                        </a:rPr>
                        <a:t>(lone star tick)</a:t>
                      </a:r>
                      <a:endParaRPr>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dash"/>
                      <a:round/>
                      <a:headEnd type="none" w="sm" len="sm"/>
                      <a:tailEnd type="none" w="sm" len="sm"/>
                    </a:lnB>
                    <a:solidFill>
                      <a:schemeClr val="lt2"/>
                    </a:solidFill>
                  </a:tcPr>
                </a:tc>
                <a:tc rowSpan="2">
                  <a:txBody>
                    <a:bodyPr/>
                    <a:lstStyle/>
                    <a:p>
                      <a:pPr marL="0" lvl="0" indent="0" algn="l" rtl="0">
                        <a:spcBef>
                          <a:spcPts val="0"/>
                        </a:spcBef>
                        <a:spcAft>
                          <a:spcPts val="0"/>
                        </a:spcAft>
                        <a:buNone/>
                      </a:pPr>
                      <a:r>
                        <a:rPr lang="en">
                          <a:latin typeface="PT Sans"/>
                          <a:ea typeface="PT Sans"/>
                          <a:cs typeface="PT Sans"/>
                          <a:sym typeface="PT Sans"/>
                        </a:rPr>
                        <a:t>White-</a:t>
                      </a:r>
                      <a:r>
                        <a:rPr lang="en" u="sng">
                          <a:latin typeface="PT Sans"/>
                          <a:ea typeface="PT Sans"/>
                          <a:cs typeface="PT Sans"/>
                          <a:sym typeface="PT Sans"/>
                        </a:rPr>
                        <a:t>tailed deer</a:t>
                      </a:r>
                      <a:r>
                        <a:rPr lang="en">
                          <a:latin typeface="PT Sans"/>
                          <a:ea typeface="PT Sans"/>
                          <a:cs typeface="PT Sans"/>
                          <a:sym typeface="PT Sans"/>
                        </a:rPr>
                        <a:t>, dogs</a:t>
                      </a:r>
                      <a:endParaRPr>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2"/>
                    </a:solidFill>
                  </a:tcPr>
                </a:tc>
                <a:extLst>
                  <a:ext uri="{0D108BD9-81ED-4DB2-BD59-A6C34878D82A}">
                    <a16:rowId xmlns:a16="http://schemas.microsoft.com/office/drawing/2014/main" val="10003"/>
                  </a:ext>
                </a:extLst>
              </a:tr>
              <a:tr h="381000">
                <a:tc vMerge="1">
                  <a:txBody>
                    <a:bodyPr/>
                    <a:lstStyle/>
                    <a:p>
                      <a:endParaRPr lang="en-US"/>
                    </a:p>
                  </a:txBody>
                  <a:tcPr/>
                </a:tc>
                <a:tc>
                  <a:txBody>
                    <a:bodyPr/>
                    <a:lstStyle/>
                    <a:p>
                      <a:pPr marL="0" lvl="0" indent="0" algn="l" rtl="0">
                        <a:spcBef>
                          <a:spcPts val="0"/>
                        </a:spcBef>
                        <a:spcAft>
                          <a:spcPts val="0"/>
                        </a:spcAft>
                        <a:buNone/>
                      </a:pPr>
                      <a:r>
                        <a:rPr lang="en" i="1">
                          <a:latin typeface="PT Sans"/>
                          <a:ea typeface="PT Sans"/>
                          <a:cs typeface="PT Sans"/>
                          <a:sym typeface="PT Sans"/>
                        </a:rPr>
                        <a:t>E. muris eauclairensis</a:t>
                      </a:r>
                      <a:endParaRPr i="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i="1">
                          <a:latin typeface="PT Sans"/>
                          <a:ea typeface="PT Sans"/>
                          <a:cs typeface="PT Sans"/>
                          <a:sym typeface="PT Sans"/>
                        </a:rPr>
                        <a:t>Ixodes scapularis</a:t>
                      </a:r>
                      <a:endParaRPr i="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solid"/>
                      <a:round/>
                      <a:headEnd type="none" w="sm" len="sm"/>
                      <a:tailEnd type="none" w="sm" len="sm"/>
                    </a:lnB>
                    <a:solidFill>
                      <a:schemeClr val="lt2"/>
                    </a:solidFill>
                  </a:tcPr>
                </a:tc>
                <a:tc vMerge="1">
                  <a:txBody>
                    <a:bodyPr/>
                    <a:lstStyle/>
                    <a:p>
                      <a:endParaRPr lang="en-US"/>
                    </a:p>
                  </a:txBody>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b="1">
                          <a:solidFill>
                            <a:srgbClr val="DF382C"/>
                          </a:solidFill>
                          <a:latin typeface="PT Sans"/>
                          <a:ea typeface="PT Sans"/>
                          <a:cs typeface="PT Sans"/>
                          <a:sym typeface="PT Sans"/>
                        </a:rPr>
                        <a:t>Babesiosis</a:t>
                      </a:r>
                      <a:endParaRPr b="1">
                        <a:solidFill>
                          <a:srgbClr val="DF382C"/>
                        </a:solidFill>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i="1">
                          <a:latin typeface="PT Sans"/>
                          <a:ea typeface="PT Sans"/>
                          <a:cs typeface="PT Sans"/>
                          <a:sym typeface="PT Sans"/>
                        </a:rPr>
                        <a:t>Babesia microti</a:t>
                      </a:r>
                      <a:endParaRPr i="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b="1" i="1">
                          <a:solidFill>
                            <a:srgbClr val="3B71CA"/>
                          </a:solidFill>
                          <a:latin typeface="PT Sans"/>
                          <a:ea typeface="PT Sans"/>
                          <a:cs typeface="PT Sans"/>
                          <a:sym typeface="PT Sans"/>
                        </a:rPr>
                        <a:t>Ixodes scapularis</a:t>
                      </a:r>
                      <a:endParaRPr b="1">
                        <a:solidFill>
                          <a:srgbClr val="3B71CA"/>
                        </a:solidFill>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b="1">
                          <a:latin typeface="PT Sans"/>
                          <a:ea typeface="PT Sans"/>
                          <a:cs typeface="PT Sans"/>
                          <a:sym typeface="PT Sans"/>
                        </a:rPr>
                        <a:t>White-footed </a:t>
                      </a:r>
                      <a:r>
                        <a:rPr lang="en" b="1">
                          <a:solidFill>
                            <a:srgbClr val="DF382C"/>
                          </a:solidFill>
                          <a:latin typeface="PT Sans"/>
                          <a:ea typeface="PT Sans"/>
                          <a:cs typeface="PT Sans"/>
                          <a:sym typeface="PT Sans"/>
                        </a:rPr>
                        <a:t>mouse</a:t>
                      </a:r>
                      <a:endParaRPr b="1">
                        <a:solidFill>
                          <a:srgbClr val="DF382C"/>
                        </a:solidFill>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1288" name="Google Shape;1288;p133"/>
          <p:cNvSpPr/>
          <p:nvPr/>
        </p:nvSpPr>
        <p:spPr>
          <a:xfrm>
            <a:off x="444600" y="1776450"/>
            <a:ext cx="8303100" cy="6096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289" name="Google Shape;1289;p133"/>
          <p:cNvSpPr/>
          <p:nvPr/>
        </p:nvSpPr>
        <p:spPr>
          <a:xfrm>
            <a:off x="444600" y="1776450"/>
            <a:ext cx="8303100" cy="6096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290" name="Google Shape;1290;p133"/>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Babesiosis vs anaplasmosis</a:t>
            </a:r>
            <a:endParaRPr/>
          </a:p>
        </p:txBody>
      </p:sp>
      <p:sp>
        <p:nvSpPr>
          <p:cNvPr id="1291" name="Google Shape;1291;p133"/>
          <p:cNvSpPr/>
          <p:nvPr/>
        </p:nvSpPr>
        <p:spPr>
          <a:xfrm>
            <a:off x="2108025" y="4263700"/>
            <a:ext cx="1565400" cy="440400"/>
          </a:xfrm>
          <a:prstGeom prst="rect">
            <a:avLst/>
          </a:prstGeom>
          <a:solidFill>
            <a:srgbClr val="FBF1D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More </a:t>
            </a:r>
            <a:r>
              <a:rPr lang="en" i="1">
                <a:latin typeface="Open Sans"/>
                <a:ea typeface="Open Sans"/>
                <a:cs typeface="Open Sans"/>
                <a:sym typeface="Open Sans"/>
              </a:rPr>
              <a:t>selective </a:t>
            </a:r>
            <a:r>
              <a:rPr lang="en">
                <a:latin typeface="Open Sans"/>
                <a:ea typeface="Open Sans"/>
                <a:cs typeface="Open Sans"/>
                <a:sym typeface="Open Sans"/>
              </a:rPr>
              <a:t>reservoir</a:t>
            </a:r>
            <a:endParaRPr>
              <a:latin typeface="Open Sans"/>
              <a:ea typeface="Open Sans"/>
              <a:cs typeface="Open Sans"/>
              <a:sym typeface="Open Sans"/>
            </a:endParaRPr>
          </a:p>
        </p:txBody>
      </p:sp>
      <p:cxnSp>
        <p:nvCxnSpPr>
          <p:cNvPr id="1292" name="Google Shape;1292;p133"/>
          <p:cNvCxnSpPr>
            <a:stCxn id="1291" idx="2"/>
            <a:endCxn id="1285" idx="2"/>
          </p:cNvCxnSpPr>
          <p:nvPr/>
        </p:nvCxnSpPr>
        <p:spPr>
          <a:xfrm rot="-5400000">
            <a:off x="5091975" y="2409550"/>
            <a:ext cx="93300" cy="4495800"/>
          </a:xfrm>
          <a:prstGeom prst="bentConnector3">
            <a:avLst>
              <a:gd name="adj1" fmla="val -255225"/>
            </a:avLst>
          </a:prstGeom>
          <a:noFill/>
          <a:ln w="19050" cap="flat" cmpd="sng">
            <a:solidFill>
              <a:schemeClr val="dk2"/>
            </a:solidFill>
            <a:prstDash val="solid"/>
            <a:round/>
            <a:headEnd type="none" w="med" len="med"/>
            <a:tailEnd type="triangle" w="med" len="med"/>
          </a:ln>
        </p:spPr>
      </p:cxnSp>
      <p:sp>
        <p:nvSpPr>
          <p:cNvPr id="1293" name="Google Shape;1293;p133"/>
          <p:cNvSpPr/>
          <p:nvPr/>
        </p:nvSpPr>
        <p:spPr>
          <a:xfrm>
            <a:off x="2108025" y="2440150"/>
            <a:ext cx="1565400" cy="687000"/>
          </a:xfrm>
          <a:prstGeom prst="rect">
            <a:avLst/>
          </a:prstGeom>
          <a:solidFill>
            <a:srgbClr val="FBF1D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i="1">
                <a:latin typeface="Open Sans"/>
                <a:ea typeface="Open Sans"/>
                <a:cs typeface="Open Sans"/>
                <a:sym typeface="Open Sans"/>
              </a:rPr>
              <a:t>Prefers </a:t>
            </a:r>
            <a:r>
              <a:rPr lang="en">
                <a:latin typeface="Open Sans"/>
                <a:ea typeface="Open Sans"/>
                <a:cs typeface="Open Sans"/>
                <a:sym typeface="Open Sans"/>
              </a:rPr>
              <a:t>rodents, but not as picky</a:t>
            </a:r>
            <a:endParaRPr>
              <a:latin typeface="Open Sans"/>
              <a:ea typeface="Open Sans"/>
              <a:cs typeface="Open Sans"/>
              <a:sym typeface="Open Sans"/>
            </a:endParaRPr>
          </a:p>
        </p:txBody>
      </p:sp>
      <p:cxnSp>
        <p:nvCxnSpPr>
          <p:cNvPr id="1294" name="Google Shape;1294;p133"/>
          <p:cNvCxnSpPr>
            <a:stCxn id="1293" idx="0"/>
            <a:endCxn id="1286" idx="0"/>
          </p:cNvCxnSpPr>
          <p:nvPr/>
        </p:nvCxnSpPr>
        <p:spPr>
          <a:xfrm rot="-5400000" flipH="1">
            <a:off x="4880475" y="450400"/>
            <a:ext cx="600" cy="3980100"/>
          </a:xfrm>
          <a:prstGeom prst="bentConnector3">
            <a:avLst>
              <a:gd name="adj1" fmla="val -39687500"/>
            </a:avLst>
          </a:prstGeom>
          <a:noFill/>
          <a:ln w="19050" cap="flat" cmpd="sng">
            <a:solidFill>
              <a:schemeClr val="dk2"/>
            </a:solidFill>
            <a:prstDash val="solid"/>
            <a:round/>
            <a:headEnd type="none" w="med" len="med"/>
            <a:tailEnd type="triangle" w="med" len="med"/>
          </a:ln>
        </p:spPr>
      </p:cxn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sp>
        <p:nvSpPr>
          <p:cNvPr id="1299" name="Google Shape;1299;p134"/>
          <p:cNvSpPr/>
          <p:nvPr/>
        </p:nvSpPr>
        <p:spPr>
          <a:xfrm>
            <a:off x="6404325" y="4246050"/>
            <a:ext cx="1964400" cy="364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300" name="Google Shape;1300;p134"/>
          <p:cNvSpPr/>
          <p:nvPr/>
        </p:nvSpPr>
        <p:spPr>
          <a:xfrm>
            <a:off x="6355275" y="2440150"/>
            <a:ext cx="1031100" cy="7224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aphicFrame>
        <p:nvGraphicFramePr>
          <p:cNvPr id="1301" name="Google Shape;1301;p134"/>
          <p:cNvGraphicFramePr/>
          <p:nvPr/>
        </p:nvGraphicFramePr>
        <p:xfrm>
          <a:off x="474263" y="1380250"/>
          <a:ext cx="3000000" cy="3000000"/>
        </p:xfrm>
        <a:graphic>
          <a:graphicData uri="http://schemas.openxmlformats.org/drawingml/2006/table">
            <a:tbl>
              <a:tblPr>
                <a:noFill/>
                <a:tableStyleId>{8B810D35-6B29-4F0E-A54C-3F1D867285BD}</a:tableStyleId>
              </a:tblPr>
              <a:tblGrid>
                <a:gridCol w="1663600">
                  <a:extLst>
                    <a:ext uri="{9D8B030D-6E8A-4147-A177-3AD203B41FA5}">
                      <a16:colId xmlns:a16="http://schemas.microsoft.com/office/drawing/2014/main" val="20000"/>
                    </a:ext>
                  </a:extLst>
                </a:gridCol>
                <a:gridCol w="2221625">
                  <a:extLst>
                    <a:ext uri="{9D8B030D-6E8A-4147-A177-3AD203B41FA5}">
                      <a16:colId xmlns:a16="http://schemas.microsoft.com/office/drawing/2014/main" val="20001"/>
                    </a:ext>
                  </a:extLst>
                </a:gridCol>
                <a:gridCol w="1025800">
                  <a:extLst>
                    <a:ext uri="{9D8B030D-6E8A-4147-A177-3AD203B41FA5}">
                      <a16:colId xmlns:a16="http://schemas.microsoft.com/office/drawing/2014/main" val="20002"/>
                    </a:ext>
                  </a:extLst>
                </a:gridCol>
                <a:gridCol w="2646050">
                  <a:extLst>
                    <a:ext uri="{9D8B030D-6E8A-4147-A177-3AD203B41FA5}">
                      <a16:colId xmlns:a16="http://schemas.microsoft.com/office/drawing/2014/main" val="20003"/>
                    </a:ext>
                  </a:extLst>
                </a:gridCol>
              </a:tblGrid>
              <a:tr h="381000">
                <a:tc>
                  <a:txBody>
                    <a:bodyPr/>
                    <a:lstStyle/>
                    <a:p>
                      <a:pPr marL="0" lvl="0" indent="0" algn="l" rtl="0">
                        <a:spcBef>
                          <a:spcPts val="0"/>
                        </a:spcBef>
                        <a:spcAft>
                          <a:spcPts val="0"/>
                        </a:spcAft>
                        <a:buNone/>
                      </a:pPr>
                      <a:endParaRPr>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tcPr>
                </a:tc>
                <a:tc>
                  <a:txBody>
                    <a:bodyPr/>
                    <a:lstStyle/>
                    <a:p>
                      <a:pPr marL="0" lvl="0" indent="0" algn="l" rtl="0">
                        <a:spcBef>
                          <a:spcPts val="0"/>
                        </a:spcBef>
                        <a:spcAft>
                          <a:spcPts val="0"/>
                        </a:spcAft>
                        <a:buNone/>
                      </a:pPr>
                      <a:r>
                        <a:rPr lang="en" b="1">
                          <a:latin typeface="PT Sans"/>
                          <a:ea typeface="PT Sans"/>
                          <a:cs typeface="PT Sans"/>
                          <a:sym typeface="PT Sans"/>
                        </a:rPr>
                        <a:t>Reservoir</a:t>
                      </a:r>
                      <a:endParaRPr b="1" i="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PT Sans"/>
                          <a:ea typeface="PT Sans"/>
                          <a:cs typeface="PT Sans"/>
                          <a:sym typeface="PT Sans"/>
                        </a:rPr>
                        <a:t>Deer</a:t>
                      </a:r>
                      <a:endParaRPr b="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PT Sans"/>
                          <a:ea typeface="PT Sans"/>
                          <a:cs typeface="PT Sans"/>
                          <a:sym typeface="PT Sans"/>
                        </a:rPr>
                        <a:t>Rodents</a:t>
                      </a:r>
                      <a:endParaRPr b="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b="1">
                          <a:latin typeface="PT Sans"/>
                          <a:ea typeface="PT Sans"/>
                          <a:cs typeface="PT Sans"/>
                          <a:sym typeface="PT Sans"/>
                        </a:rPr>
                        <a:t>Lyme</a:t>
                      </a:r>
                      <a:endParaRPr b="1">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tcPr>
                </a:tc>
                <a:tc>
                  <a:txBody>
                    <a:bodyPr/>
                    <a:lstStyle/>
                    <a:p>
                      <a:pPr marL="0" lvl="0" indent="0" algn="l" rtl="0">
                        <a:spcBef>
                          <a:spcPts val="0"/>
                        </a:spcBef>
                        <a:spcAft>
                          <a:spcPts val="0"/>
                        </a:spcAft>
                        <a:buNone/>
                      </a:pPr>
                      <a:r>
                        <a:rPr lang="en">
                          <a:latin typeface="PT Sans"/>
                          <a:ea typeface="PT Sans"/>
                          <a:cs typeface="PT Sans"/>
                          <a:sym typeface="PT Sans"/>
                        </a:rPr>
                        <a:t>Deer (including </a:t>
                      </a:r>
                      <a:endParaRPr>
                        <a:latin typeface="PT Sans"/>
                        <a:ea typeface="PT Sans"/>
                        <a:cs typeface="PT Sans"/>
                        <a:sym typeface="PT Sans"/>
                      </a:endParaRPr>
                    </a:p>
                    <a:p>
                      <a:pPr marL="0" lvl="0" indent="0" algn="l" rtl="0">
                        <a:spcBef>
                          <a:spcPts val="0"/>
                        </a:spcBef>
                        <a:spcAft>
                          <a:spcPts val="0"/>
                        </a:spcAft>
                        <a:buNone/>
                      </a:pPr>
                      <a:r>
                        <a:rPr lang="en">
                          <a:latin typeface="PT Sans"/>
                          <a:ea typeface="PT Sans"/>
                          <a:cs typeface="PT Sans"/>
                          <a:sym typeface="PT Sans"/>
                        </a:rPr>
                        <a:t>white-</a:t>
                      </a:r>
                      <a:r>
                        <a:rPr lang="en" u="sng">
                          <a:latin typeface="PT Sans"/>
                          <a:ea typeface="PT Sans"/>
                          <a:cs typeface="PT Sans"/>
                          <a:sym typeface="PT Sans"/>
                        </a:rPr>
                        <a:t>tailed deer</a:t>
                      </a:r>
                      <a:r>
                        <a:rPr lang="en">
                          <a:latin typeface="PT Sans"/>
                          <a:ea typeface="PT Sans"/>
                          <a:cs typeface="PT Sans"/>
                          <a:sym typeface="PT Sans"/>
                        </a:rPr>
                        <a:t>), </a:t>
                      </a:r>
                      <a:r>
                        <a:rPr lang="en" b="1">
                          <a:solidFill>
                            <a:srgbClr val="3B71CA"/>
                          </a:solidFill>
                          <a:latin typeface="PT Sans"/>
                          <a:ea typeface="PT Sans"/>
                          <a:cs typeface="PT Sans"/>
                          <a:sym typeface="PT Sans"/>
                        </a:rPr>
                        <a:t>rodents</a:t>
                      </a:r>
                      <a:endParaRPr b="1">
                        <a:solidFill>
                          <a:srgbClr val="3B71CA"/>
                        </a:solidFill>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b="1">
                          <a:solidFill>
                            <a:srgbClr val="DF382C"/>
                          </a:solidFill>
                          <a:latin typeface="PT Sans"/>
                          <a:ea typeface="PT Sans"/>
                          <a:cs typeface="PT Sans"/>
                          <a:sym typeface="PT Sans"/>
                        </a:rPr>
                        <a:t>Anaplasmosis</a:t>
                      </a:r>
                      <a:endParaRPr b="1">
                        <a:solidFill>
                          <a:srgbClr val="DF382C"/>
                        </a:solidFill>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tcPr>
                </a:tc>
                <a:tc>
                  <a:txBody>
                    <a:bodyPr/>
                    <a:lstStyle/>
                    <a:p>
                      <a:pPr marL="0" lvl="0" indent="0" algn="l" rtl="0">
                        <a:spcBef>
                          <a:spcPts val="0"/>
                        </a:spcBef>
                        <a:spcAft>
                          <a:spcPts val="0"/>
                        </a:spcAft>
                        <a:buNone/>
                      </a:pPr>
                      <a:r>
                        <a:rPr lang="en" b="1">
                          <a:latin typeface="PT Sans"/>
                          <a:ea typeface="PT Sans"/>
                          <a:cs typeface="PT Sans"/>
                          <a:sym typeface="PT Sans"/>
                        </a:rPr>
                        <a:t>Rodents </a:t>
                      </a:r>
                      <a:r>
                        <a:rPr lang="en">
                          <a:latin typeface="PT Sans"/>
                          <a:ea typeface="PT Sans"/>
                          <a:cs typeface="PT Sans"/>
                          <a:sym typeface="PT Sans"/>
                        </a:rPr>
                        <a:t>(including </a:t>
                      </a:r>
                      <a:r>
                        <a:rPr lang="en" b="1">
                          <a:solidFill>
                            <a:srgbClr val="DF382C"/>
                          </a:solidFill>
                          <a:latin typeface="PT Sans"/>
                          <a:ea typeface="PT Sans"/>
                          <a:cs typeface="PT Sans"/>
                          <a:sym typeface="PT Sans"/>
                        </a:rPr>
                        <a:t>white-footed mouse</a:t>
                      </a:r>
                      <a:r>
                        <a:rPr lang="en">
                          <a:latin typeface="PT Sans"/>
                          <a:ea typeface="PT Sans"/>
                          <a:cs typeface="PT Sans"/>
                          <a:sym typeface="PT Sans"/>
                        </a:rPr>
                        <a:t>), deer, ruminants, horses</a:t>
                      </a:r>
                      <a:endParaRPr i="1">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b="1">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b="1">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1037125">
                <a:tc>
                  <a:txBody>
                    <a:bodyPr/>
                    <a:lstStyle/>
                    <a:p>
                      <a:pPr marL="0" lvl="0" indent="0" algn="l" rtl="0">
                        <a:spcBef>
                          <a:spcPts val="0"/>
                        </a:spcBef>
                        <a:spcAft>
                          <a:spcPts val="0"/>
                        </a:spcAft>
                        <a:buNone/>
                      </a:pPr>
                      <a:r>
                        <a:rPr lang="en" b="1">
                          <a:latin typeface="PT Sans"/>
                          <a:ea typeface="PT Sans"/>
                          <a:cs typeface="PT Sans"/>
                          <a:sym typeface="PT Sans"/>
                        </a:rPr>
                        <a:t>Ehrlichiosis</a:t>
                      </a:r>
                      <a:endParaRPr b="1">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tcPr>
                </a:tc>
                <a:tc>
                  <a:txBody>
                    <a:bodyPr/>
                    <a:lstStyle/>
                    <a:p>
                      <a:pPr marL="0" lvl="0" indent="0" algn="l" rtl="0">
                        <a:spcBef>
                          <a:spcPts val="0"/>
                        </a:spcBef>
                        <a:spcAft>
                          <a:spcPts val="0"/>
                        </a:spcAft>
                        <a:buNone/>
                      </a:pPr>
                      <a:r>
                        <a:rPr lang="en">
                          <a:latin typeface="PT Sans"/>
                          <a:ea typeface="PT Sans"/>
                          <a:cs typeface="PT Sans"/>
                          <a:sym typeface="PT Sans"/>
                        </a:rPr>
                        <a:t>White-</a:t>
                      </a:r>
                      <a:r>
                        <a:rPr lang="en" u="sng">
                          <a:latin typeface="PT Sans"/>
                          <a:ea typeface="PT Sans"/>
                          <a:cs typeface="PT Sans"/>
                          <a:sym typeface="PT Sans"/>
                        </a:rPr>
                        <a:t>tailed deer</a:t>
                      </a:r>
                      <a:r>
                        <a:rPr lang="en">
                          <a:latin typeface="PT Sans"/>
                          <a:ea typeface="PT Sans"/>
                          <a:cs typeface="PT Sans"/>
                          <a:sym typeface="PT Sans"/>
                        </a:rPr>
                        <a:t>, dogs</a:t>
                      </a:r>
                      <a:endParaRPr>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b="1">
                          <a:solidFill>
                            <a:srgbClr val="DF382C"/>
                          </a:solidFill>
                          <a:latin typeface="PT Sans"/>
                          <a:ea typeface="PT Sans"/>
                          <a:cs typeface="PT Sans"/>
                          <a:sym typeface="PT Sans"/>
                        </a:rPr>
                        <a:t>Babesiosis</a:t>
                      </a:r>
                      <a:endParaRPr b="1">
                        <a:solidFill>
                          <a:srgbClr val="DF382C"/>
                        </a:solidFill>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b="1">
                          <a:latin typeface="PT Sans"/>
                          <a:ea typeface="PT Sans"/>
                          <a:cs typeface="PT Sans"/>
                          <a:sym typeface="PT Sans"/>
                        </a:rPr>
                        <a:t>White-footed </a:t>
                      </a:r>
                      <a:r>
                        <a:rPr lang="en" b="1">
                          <a:solidFill>
                            <a:srgbClr val="DF382C"/>
                          </a:solidFill>
                          <a:latin typeface="PT Sans"/>
                          <a:ea typeface="PT Sans"/>
                          <a:cs typeface="PT Sans"/>
                          <a:sym typeface="PT Sans"/>
                        </a:rPr>
                        <a:t>mouse</a:t>
                      </a:r>
                      <a:endParaRPr b="1">
                        <a:solidFill>
                          <a:srgbClr val="DF382C"/>
                        </a:solidFill>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b="1">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b="1">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302" name="Google Shape;1302;p134"/>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Babesiosis vs anaplasmosis</a:t>
            </a:r>
            <a:endParaRPr/>
          </a:p>
        </p:txBody>
      </p:sp>
      <p:pic>
        <p:nvPicPr>
          <p:cNvPr id="1303" name="Google Shape;1303;p134"/>
          <p:cNvPicPr preferRelativeResize="0"/>
          <p:nvPr/>
        </p:nvPicPr>
        <p:blipFill>
          <a:blip r:embed="rId3">
            <a:alphaModFix/>
          </a:blip>
          <a:stretch>
            <a:fillRect/>
          </a:stretch>
        </p:blipFill>
        <p:spPr>
          <a:xfrm>
            <a:off x="4699475" y="1817075"/>
            <a:ext cx="498250" cy="498250"/>
          </a:xfrm>
          <a:prstGeom prst="rect">
            <a:avLst/>
          </a:prstGeom>
          <a:noFill/>
          <a:ln>
            <a:noFill/>
          </a:ln>
        </p:spPr>
      </p:pic>
      <p:pic>
        <p:nvPicPr>
          <p:cNvPr id="1304" name="Google Shape;1304;p134"/>
          <p:cNvPicPr preferRelativeResize="0"/>
          <p:nvPr/>
        </p:nvPicPr>
        <p:blipFill>
          <a:blip r:embed="rId4">
            <a:alphaModFix/>
          </a:blip>
          <a:stretch>
            <a:fillRect/>
          </a:stretch>
        </p:blipFill>
        <p:spPr>
          <a:xfrm>
            <a:off x="7239004" y="1839716"/>
            <a:ext cx="452975" cy="452975"/>
          </a:xfrm>
          <a:prstGeom prst="rect">
            <a:avLst/>
          </a:prstGeom>
          <a:noFill/>
          <a:ln>
            <a:noFill/>
          </a:ln>
        </p:spPr>
      </p:pic>
      <p:pic>
        <p:nvPicPr>
          <p:cNvPr id="1305" name="Google Shape;1305;p134"/>
          <p:cNvPicPr preferRelativeResize="0"/>
          <p:nvPr/>
        </p:nvPicPr>
        <p:blipFill>
          <a:blip r:embed="rId5">
            <a:alphaModFix/>
          </a:blip>
          <a:stretch>
            <a:fillRect/>
          </a:stretch>
        </p:blipFill>
        <p:spPr>
          <a:xfrm>
            <a:off x="6484496" y="1869275"/>
            <a:ext cx="498250" cy="498250"/>
          </a:xfrm>
          <a:prstGeom prst="rect">
            <a:avLst/>
          </a:prstGeom>
          <a:noFill/>
          <a:ln>
            <a:noFill/>
          </a:ln>
        </p:spPr>
      </p:pic>
      <p:pic>
        <p:nvPicPr>
          <p:cNvPr id="1306" name="Google Shape;1306;p134"/>
          <p:cNvPicPr preferRelativeResize="0"/>
          <p:nvPr/>
        </p:nvPicPr>
        <p:blipFill>
          <a:blip r:embed="rId6">
            <a:alphaModFix/>
          </a:blip>
          <a:stretch>
            <a:fillRect/>
          </a:stretch>
        </p:blipFill>
        <p:spPr>
          <a:xfrm>
            <a:off x="5693025" y="1850796"/>
            <a:ext cx="535215" cy="535200"/>
          </a:xfrm>
          <a:prstGeom prst="rect">
            <a:avLst/>
          </a:prstGeom>
          <a:noFill/>
          <a:ln>
            <a:noFill/>
          </a:ln>
        </p:spPr>
      </p:pic>
      <p:pic>
        <p:nvPicPr>
          <p:cNvPr id="1307" name="Google Shape;1307;p134"/>
          <p:cNvPicPr preferRelativeResize="0"/>
          <p:nvPr/>
        </p:nvPicPr>
        <p:blipFill>
          <a:blip r:embed="rId3">
            <a:alphaModFix/>
          </a:blip>
          <a:stretch>
            <a:fillRect/>
          </a:stretch>
        </p:blipFill>
        <p:spPr>
          <a:xfrm>
            <a:off x="4699475" y="3442175"/>
            <a:ext cx="498250" cy="498250"/>
          </a:xfrm>
          <a:prstGeom prst="rect">
            <a:avLst/>
          </a:prstGeom>
          <a:noFill/>
          <a:ln>
            <a:noFill/>
          </a:ln>
        </p:spPr>
      </p:pic>
      <p:pic>
        <p:nvPicPr>
          <p:cNvPr id="1308" name="Google Shape;1308;p134"/>
          <p:cNvPicPr preferRelativeResize="0"/>
          <p:nvPr/>
        </p:nvPicPr>
        <p:blipFill>
          <a:blip r:embed="rId3">
            <a:alphaModFix/>
          </a:blip>
          <a:stretch>
            <a:fillRect/>
          </a:stretch>
        </p:blipFill>
        <p:spPr>
          <a:xfrm>
            <a:off x="4670150" y="2552225"/>
            <a:ext cx="498250" cy="498250"/>
          </a:xfrm>
          <a:prstGeom prst="rect">
            <a:avLst/>
          </a:prstGeom>
          <a:noFill/>
          <a:ln>
            <a:noFill/>
          </a:ln>
        </p:spPr>
      </p:pic>
      <p:pic>
        <p:nvPicPr>
          <p:cNvPr id="1309" name="Google Shape;1309;p134"/>
          <p:cNvPicPr preferRelativeResize="0"/>
          <p:nvPr/>
        </p:nvPicPr>
        <p:blipFill>
          <a:blip r:embed="rId4">
            <a:alphaModFix/>
          </a:blip>
          <a:stretch>
            <a:fillRect/>
          </a:stretch>
        </p:blipFill>
        <p:spPr>
          <a:xfrm>
            <a:off x="7280129" y="2528204"/>
            <a:ext cx="452975" cy="452975"/>
          </a:xfrm>
          <a:prstGeom prst="rect">
            <a:avLst/>
          </a:prstGeom>
          <a:noFill/>
          <a:ln>
            <a:noFill/>
          </a:ln>
        </p:spPr>
      </p:pic>
      <p:pic>
        <p:nvPicPr>
          <p:cNvPr id="1310" name="Google Shape;1310;p134"/>
          <p:cNvPicPr preferRelativeResize="0"/>
          <p:nvPr/>
        </p:nvPicPr>
        <p:blipFill>
          <a:blip r:embed="rId5">
            <a:alphaModFix/>
          </a:blip>
          <a:stretch>
            <a:fillRect/>
          </a:stretch>
        </p:blipFill>
        <p:spPr>
          <a:xfrm>
            <a:off x="6525621" y="2557763"/>
            <a:ext cx="498250" cy="498250"/>
          </a:xfrm>
          <a:prstGeom prst="rect">
            <a:avLst/>
          </a:prstGeom>
          <a:noFill/>
          <a:ln>
            <a:noFill/>
          </a:ln>
        </p:spPr>
      </p:pic>
      <p:pic>
        <p:nvPicPr>
          <p:cNvPr id="1311" name="Google Shape;1311;p134"/>
          <p:cNvPicPr preferRelativeResize="0"/>
          <p:nvPr/>
        </p:nvPicPr>
        <p:blipFill>
          <a:blip r:embed="rId6">
            <a:alphaModFix/>
          </a:blip>
          <a:stretch>
            <a:fillRect/>
          </a:stretch>
        </p:blipFill>
        <p:spPr>
          <a:xfrm>
            <a:off x="5734150" y="2539283"/>
            <a:ext cx="535215" cy="535200"/>
          </a:xfrm>
          <a:prstGeom prst="rect">
            <a:avLst/>
          </a:prstGeom>
          <a:noFill/>
          <a:ln>
            <a:noFill/>
          </a:ln>
        </p:spPr>
      </p:pic>
      <p:pic>
        <p:nvPicPr>
          <p:cNvPr id="1312" name="Google Shape;1312;p134"/>
          <p:cNvPicPr preferRelativeResize="0"/>
          <p:nvPr/>
        </p:nvPicPr>
        <p:blipFill>
          <a:blip r:embed="rId5">
            <a:alphaModFix/>
          </a:blip>
          <a:stretch>
            <a:fillRect/>
          </a:stretch>
        </p:blipFill>
        <p:spPr>
          <a:xfrm>
            <a:off x="6525621" y="4316238"/>
            <a:ext cx="498250" cy="498250"/>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Shape 1316"/>
        <p:cNvGrpSpPr/>
        <p:nvPr/>
      </p:nvGrpSpPr>
      <p:grpSpPr>
        <a:xfrm>
          <a:off x="0" y="0"/>
          <a:ext cx="0" cy="0"/>
          <a:chOff x="0" y="0"/>
          <a:chExt cx="0" cy="0"/>
        </a:xfrm>
      </p:grpSpPr>
      <p:sp>
        <p:nvSpPr>
          <p:cNvPr id="1317" name="Google Shape;1317;p135"/>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graphicFrame>
        <p:nvGraphicFramePr>
          <p:cNvPr id="1318" name="Google Shape;1318;p135"/>
          <p:cNvGraphicFramePr/>
          <p:nvPr/>
        </p:nvGraphicFramePr>
        <p:xfrm>
          <a:off x="474263" y="1380250"/>
          <a:ext cx="3000000" cy="3000000"/>
        </p:xfrm>
        <a:graphic>
          <a:graphicData uri="http://schemas.openxmlformats.org/drawingml/2006/table">
            <a:tbl>
              <a:tblPr>
                <a:noFill/>
                <a:tableStyleId>{8B810D35-6B29-4F0E-A54C-3F1D867285BD}</a:tableStyleId>
              </a:tblPr>
              <a:tblGrid>
                <a:gridCol w="1572075">
                  <a:extLst>
                    <a:ext uri="{9D8B030D-6E8A-4147-A177-3AD203B41FA5}">
                      <a16:colId xmlns:a16="http://schemas.microsoft.com/office/drawing/2014/main" val="20000"/>
                    </a:ext>
                  </a:extLst>
                </a:gridCol>
                <a:gridCol w="1796250">
                  <a:extLst>
                    <a:ext uri="{9D8B030D-6E8A-4147-A177-3AD203B41FA5}">
                      <a16:colId xmlns:a16="http://schemas.microsoft.com/office/drawing/2014/main" val="20001"/>
                    </a:ext>
                  </a:extLst>
                </a:gridCol>
                <a:gridCol w="2512675">
                  <a:extLst>
                    <a:ext uri="{9D8B030D-6E8A-4147-A177-3AD203B41FA5}">
                      <a16:colId xmlns:a16="http://schemas.microsoft.com/office/drawing/2014/main" val="20002"/>
                    </a:ext>
                  </a:extLst>
                </a:gridCol>
                <a:gridCol w="2314475">
                  <a:extLst>
                    <a:ext uri="{9D8B030D-6E8A-4147-A177-3AD203B41FA5}">
                      <a16:colId xmlns:a16="http://schemas.microsoft.com/office/drawing/2014/main" val="20003"/>
                    </a:ext>
                  </a:extLst>
                </a:gridCol>
              </a:tblGrid>
              <a:tr h="381000">
                <a:tc>
                  <a:txBody>
                    <a:bodyPr/>
                    <a:lstStyle/>
                    <a:p>
                      <a:pPr marL="0" lvl="0" indent="0" algn="l" rtl="0">
                        <a:spcBef>
                          <a:spcPts val="0"/>
                        </a:spcBef>
                        <a:spcAft>
                          <a:spcPts val="0"/>
                        </a:spcAft>
                        <a:buNone/>
                      </a:pPr>
                      <a:endParaRPr>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tcPr>
                </a:tc>
                <a:tc>
                  <a:txBody>
                    <a:bodyPr/>
                    <a:lstStyle/>
                    <a:p>
                      <a:pPr marL="0" lvl="0" indent="0" algn="l" rtl="0">
                        <a:spcBef>
                          <a:spcPts val="0"/>
                        </a:spcBef>
                        <a:spcAft>
                          <a:spcPts val="0"/>
                        </a:spcAft>
                        <a:buNone/>
                      </a:pPr>
                      <a:r>
                        <a:rPr lang="en" b="1">
                          <a:latin typeface="PT Sans"/>
                          <a:ea typeface="PT Sans"/>
                          <a:cs typeface="PT Sans"/>
                          <a:sym typeface="PT Sans"/>
                        </a:rPr>
                        <a:t>Pathogen</a:t>
                      </a:r>
                      <a:endParaRPr b="1" i="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a:latin typeface="PT Sans"/>
                          <a:ea typeface="PT Sans"/>
                          <a:cs typeface="PT Sans"/>
                          <a:sym typeface="PT Sans"/>
                        </a:rPr>
                        <a:t>Vector</a:t>
                      </a:r>
                      <a:endParaRPr b="1" i="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a:latin typeface="PT Sans"/>
                          <a:ea typeface="PT Sans"/>
                          <a:cs typeface="PT Sans"/>
                          <a:sym typeface="PT Sans"/>
                        </a:rPr>
                        <a:t>Reservoir</a:t>
                      </a:r>
                      <a:endParaRPr b="1" i="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b="1">
                          <a:latin typeface="PT Sans"/>
                          <a:ea typeface="PT Sans"/>
                          <a:cs typeface="PT Sans"/>
                          <a:sym typeface="PT Sans"/>
                        </a:rPr>
                        <a:t>Lyme</a:t>
                      </a:r>
                      <a:endParaRPr b="1">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tcPr>
                </a:tc>
                <a:tc>
                  <a:txBody>
                    <a:bodyPr/>
                    <a:lstStyle/>
                    <a:p>
                      <a:pPr marL="0" lvl="0" indent="0" algn="l" rtl="0">
                        <a:spcBef>
                          <a:spcPts val="0"/>
                        </a:spcBef>
                        <a:spcAft>
                          <a:spcPts val="0"/>
                        </a:spcAft>
                        <a:buNone/>
                      </a:pPr>
                      <a:r>
                        <a:rPr lang="en" i="1">
                          <a:latin typeface="PT Sans"/>
                          <a:ea typeface="PT Sans"/>
                          <a:cs typeface="PT Sans"/>
                          <a:sym typeface="PT Sans"/>
                        </a:rPr>
                        <a:t>Borrelia burgdorferi</a:t>
                      </a:r>
                      <a:endParaRPr i="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i="1">
                          <a:latin typeface="PT Sans"/>
                          <a:ea typeface="PT Sans"/>
                          <a:cs typeface="PT Sans"/>
                          <a:sym typeface="PT Sans"/>
                        </a:rPr>
                        <a:t>Ixodes scapularis</a:t>
                      </a:r>
                      <a:r>
                        <a:rPr lang="en">
                          <a:latin typeface="PT Sans"/>
                          <a:ea typeface="PT Sans"/>
                          <a:cs typeface="PT Sans"/>
                          <a:sym typeface="PT Sans"/>
                        </a:rPr>
                        <a:t> </a:t>
                      </a:r>
                      <a:endParaRPr>
                        <a:latin typeface="PT Sans"/>
                        <a:ea typeface="PT Sans"/>
                        <a:cs typeface="PT Sans"/>
                        <a:sym typeface="PT Sans"/>
                      </a:endParaRPr>
                    </a:p>
                    <a:p>
                      <a:pPr marL="0" lvl="0" indent="0" algn="l" rtl="0">
                        <a:spcBef>
                          <a:spcPts val="0"/>
                        </a:spcBef>
                        <a:spcAft>
                          <a:spcPts val="0"/>
                        </a:spcAft>
                        <a:buNone/>
                      </a:pPr>
                      <a:r>
                        <a:rPr lang="en">
                          <a:latin typeface="PT Sans"/>
                          <a:ea typeface="PT Sans"/>
                          <a:cs typeface="PT Sans"/>
                          <a:sym typeface="PT Sans"/>
                        </a:rPr>
                        <a:t>(blacklegged tick)</a:t>
                      </a:r>
                      <a:endParaRPr>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latin typeface="PT Sans"/>
                          <a:ea typeface="PT Sans"/>
                          <a:cs typeface="PT Sans"/>
                          <a:sym typeface="PT Sans"/>
                        </a:rPr>
                        <a:t>Deer (including white-footed deer), rodents</a:t>
                      </a:r>
                      <a:endParaRPr>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b="1">
                          <a:latin typeface="PT Sans"/>
                          <a:ea typeface="PT Sans"/>
                          <a:cs typeface="PT Sans"/>
                          <a:sym typeface="PT Sans"/>
                        </a:rPr>
                        <a:t>Anaplasmosis</a:t>
                      </a:r>
                      <a:endParaRPr b="1">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tcPr>
                </a:tc>
                <a:tc>
                  <a:txBody>
                    <a:bodyPr/>
                    <a:lstStyle/>
                    <a:p>
                      <a:pPr marL="0" lvl="0" indent="0" algn="l" rtl="0">
                        <a:spcBef>
                          <a:spcPts val="0"/>
                        </a:spcBef>
                        <a:spcAft>
                          <a:spcPts val="0"/>
                        </a:spcAft>
                        <a:buNone/>
                      </a:pPr>
                      <a:r>
                        <a:rPr lang="en" i="1">
                          <a:latin typeface="PT Sans"/>
                          <a:ea typeface="PT Sans"/>
                          <a:cs typeface="PT Sans"/>
                          <a:sym typeface="PT Sans"/>
                        </a:rPr>
                        <a:t>Anaplasma phagocytophilum</a:t>
                      </a:r>
                      <a:endParaRPr i="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i="1">
                          <a:latin typeface="PT Sans"/>
                          <a:ea typeface="PT Sans"/>
                          <a:cs typeface="PT Sans"/>
                          <a:sym typeface="PT Sans"/>
                        </a:rPr>
                        <a:t>Ixodes scapularis</a:t>
                      </a:r>
                      <a:endParaRPr i="1">
                        <a:latin typeface="PT Sans"/>
                        <a:ea typeface="PT Sans"/>
                        <a:cs typeface="PT Sans"/>
                        <a:sym typeface="PT Sans"/>
                      </a:endParaRPr>
                    </a:p>
                    <a:p>
                      <a:pPr marL="0" lvl="0" indent="0" algn="l" rtl="0">
                        <a:spcBef>
                          <a:spcPts val="0"/>
                        </a:spcBef>
                        <a:spcAft>
                          <a:spcPts val="0"/>
                        </a:spcAft>
                        <a:buNone/>
                      </a:pPr>
                      <a:r>
                        <a:rPr lang="en" i="1">
                          <a:latin typeface="PT Sans"/>
                          <a:ea typeface="PT Sans"/>
                          <a:cs typeface="PT Sans"/>
                          <a:sym typeface="PT Sans"/>
                        </a:rPr>
                        <a:t>Ixodes persulcatus </a:t>
                      </a:r>
                      <a:r>
                        <a:rPr lang="en">
                          <a:latin typeface="PT Sans"/>
                          <a:ea typeface="PT Sans"/>
                          <a:cs typeface="PT Sans"/>
                          <a:sym typeface="PT Sans"/>
                        </a:rPr>
                        <a:t>(deer tick)</a:t>
                      </a:r>
                      <a:endParaRPr>
                        <a:latin typeface="PT Sans"/>
                        <a:ea typeface="PT Sans"/>
                        <a:cs typeface="PT Sans"/>
                        <a:sym typeface="PT Sans"/>
                      </a:endParaRPr>
                    </a:p>
                    <a:p>
                      <a:pPr marL="0" lvl="0" indent="0" algn="l" rtl="0">
                        <a:spcBef>
                          <a:spcPts val="0"/>
                        </a:spcBef>
                        <a:spcAft>
                          <a:spcPts val="0"/>
                        </a:spcAft>
                        <a:buNone/>
                      </a:pPr>
                      <a:r>
                        <a:rPr lang="en" i="1">
                          <a:latin typeface="PT Sans"/>
                          <a:ea typeface="PT Sans"/>
                          <a:cs typeface="PT Sans"/>
                          <a:sym typeface="PT Sans"/>
                        </a:rPr>
                        <a:t>I. ricinus, I. pacificus</a:t>
                      </a:r>
                      <a:endParaRPr i="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latin typeface="PT Sans"/>
                          <a:ea typeface="PT Sans"/>
                          <a:cs typeface="PT Sans"/>
                          <a:sym typeface="PT Sans"/>
                        </a:rPr>
                        <a:t>Rodents (including white-footed mouse)</a:t>
                      </a:r>
                      <a:endParaRPr>
                        <a:latin typeface="PT Sans"/>
                        <a:ea typeface="PT Sans"/>
                        <a:cs typeface="PT Sans"/>
                        <a:sym typeface="PT Sans"/>
                      </a:endParaRPr>
                    </a:p>
                    <a:p>
                      <a:pPr marL="0" lvl="0" indent="0" algn="l" rtl="0">
                        <a:spcBef>
                          <a:spcPts val="0"/>
                        </a:spcBef>
                        <a:spcAft>
                          <a:spcPts val="0"/>
                        </a:spcAft>
                        <a:buNone/>
                      </a:pPr>
                      <a:r>
                        <a:rPr lang="en">
                          <a:latin typeface="PT Sans"/>
                          <a:ea typeface="PT Sans"/>
                          <a:cs typeface="PT Sans"/>
                          <a:sym typeface="PT Sans"/>
                        </a:rPr>
                        <a:t>deer, ruminants, horses</a:t>
                      </a:r>
                      <a:endParaRPr i="1">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81000">
                <a:tc rowSpan="2">
                  <a:txBody>
                    <a:bodyPr/>
                    <a:lstStyle/>
                    <a:p>
                      <a:pPr marL="0" lvl="0" indent="0" algn="l" rtl="0">
                        <a:spcBef>
                          <a:spcPts val="0"/>
                        </a:spcBef>
                        <a:spcAft>
                          <a:spcPts val="0"/>
                        </a:spcAft>
                        <a:buNone/>
                      </a:pPr>
                      <a:r>
                        <a:rPr lang="en" b="1">
                          <a:latin typeface="PT Sans"/>
                          <a:ea typeface="PT Sans"/>
                          <a:cs typeface="PT Sans"/>
                          <a:sym typeface="PT Sans"/>
                        </a:rPr>
                        <a:t>Ehrlichiosis</a:t>
                      </a:r>
                      <a:endParaRPr b="1">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tcPr>
                </a:tc>
                <a:tc>
                  <a:txBody>
                    <a:bodyPr/>
                    <a:lstStyle/>
                    <a:p>
                      <a:pPr marL="0" lvl="0" indent="0" algn="l" rtl="0">
                        <a:spcBef>
                          <a:spcPts val="0"/>
                        </a:spcBef>
                        <a:spcAft>
                          <a:spcPts val="0"/>
                        </a:spcAft>
                        <a:buNone/>
                      </a:pPr>
                      <a:r>
                        <a:rPr lang="en" i="1">
                          <a:latin typeface="PT Sans"/>
                          <a:ea typeface="PT Sans"/>
                          <a:cs typeface="PT Sans"/>
                          <a:sym typeface="PT Sans"/>
                        </a:rPr>
                        <a:t>Ehrlichia chaffeensis</a:t>
                      </a:r>
                      <a:endParaRPr i="1">
                        <a:latin typeface="PT Sans"/>
                        <a:ea typeface="PT Sans"/>
                        <a:cs typeface="PT Sans"/>
                        <a:sym typeface="PT Sans"/>
                      </a:endParaRPr>
                    </a:p>
                    <a:p>
                      <a:pPr marL="0" lvl="0" indent="0" algn="l" rtl="0">
                        <a:spcBef>
                          <a:spcPts val="0"/>
                        </a:spcBef>
                        <a:spcAft>
                          <a:spcPts val="0"/>
                        </a:spcAft>
                        <a:buNone/>
                      </a:pPr>
                      <a:r>
                        <a:rPr lang="en" i="1">
                          <a:latin typeface="PT Sans"/>
                          <a:ea typeface="PT Sans"/>
                          <a:cs typeface="PT Sans"/>
                          <a:sym typeface="PT Sans"/>
                        </a:rPr>
                        <a:t>Ehrlichia ewingii</a:t>
                      </a:r>
                      <a:endParaRPr i="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l" rtl="0">
                        <a:spcBef>
                          <a:spcPts val="0"/>
                        </a:spcBef>
                        <a:spcAft>
                          <a:spcPts val="0"/>
                        </a:spcAft>
                        <a:buNone/>
                      </a:pPr>
                      <a:r>
                        <a:rPr lang="en" i="1">
                          <a:latin typeface="PT Sans"/>
                          <a:ea typeface="PT Sans"/>
                          <a:cs typeface="PT Sans"/>
                          <a:sym typeface="PT Sans"/>
                        </a:rPr>
                        <a:t>A. americanum</a:t>
                      </a:r>
                      <a:r>
                        <a:rPr lang="en">
                          <a:latin typeface="PT Sans"/>
                          <a:ea typeface="PT Sans"/>
                          <a:cs typeface="PT Sans"/>
                          <a:sym typeface="PT Sans"/>
                        </a:rPr>
                        <a:t> </a:t>
                      </a:r>
                      <a:endParaRPr>
                        <a:latin typeface="PT Sans"/>
                        <a:ea typeface="PT Sans"/>
                        <a:cs typeface="PT Sans"/>
                        <a:sym typeface="PT Sans"/>
                      </a:endParaRPr>
                    </a:p>
                    <a:p>
                      <a:pPr marL="0" lvl="0" indent="0" algn="l" rtl="0">
                        <a:spcBef>
                          <a:spcPts val="0"/>
                        </a:spcBef>
                        <a:spcAft>
                          <a:spcPts val="0"/>
                        </a:spcAft>
                        <a:buNone/>
                      </a:pPr>
                      <a:r>
                        <a:rPr lang="en">
                          <a:latin typeface="PT Sans"/>
                          <a:ea typeface="PT Sans"/>
                          <a:cs typeface="PT Sans"/>
                          <a:sym typeface="PT Sans"/>
                        </a:rPr>
                        <a:t>(lone star tick)</a:t>
                      </a:r>
                      <a:endParaRPr>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dash"/>
                      <a:round/>
                      <a:headEnd type="none" w="sm" len="sm"/>
                      <a:tailEnd type="none" w="sm" len="sm"/>
                    </a:lnB>
                  </a:tcPr>
                </a:tc>
                <a:tc rowSpan="2">
                  <a:txBody>
                    <a:bodyPr/>
                    <a:lstStyle/>
                    <a:p>
                      <a:pPr marL="0" lvl="0" indent="0" algn="l" rtl="0">
                        <a:spcBef>
                          <a:spcPts val="0"/>
                        </a:spcBef>
                        <a:spcAft>
                          <a:spcPts val="0"/>
                        </a:spcAft>
                        <a:buNone/>
                      </a:pPr>
                      <a:r>
                        <a:rPr lang="en">
                          <a:latin typeface="PT Sans"/>
                          <a:ea typeface="PT Sans"/>
                          <a:cs typeface="PT Sans"/>
                          <a:sym typeface="PT Sans"/>
                        </a:rPr>
                        <a:t>White-tailed deer, dogs</a:t>
                      </a:r>
                      <a:endParaRPr>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381000">
                <a:tc vMerge="1">
                  <a:txBody>
                    <a:bodyPr/>
                    <a:lstStyle/>
                    <a:p>
                      <a:endParaRPr lang="en-US"/>
                    </a:p>
                  </a:txBody>
                  <a:tcPr/>
                </a:tc>
                <a:tc>
                  <a:txBody>
                    <a:bodyPr/>
                    <a:lstStyle/>
                    <a:p>
                      <a:pPr marL="0" lvl="0" indent="0" algn="l" rtl="0">
                        <a:spcBef>
                          <a:spcPts val="0"/>
                        </a:spcBef>
                        <a:spcAft>
                          <a:spcPts val="0"/>
                        </a:spcAft>
                        <a:buNone/>
                      </a:pPr>
                      <a:r>
                        <a:rPr lang="en" i="1">
                          <a:latin typeface="PT Sans"/>
                          <a:ea typeface="PT Sans"/>
                          <a:cs typeface="PT Sans"/>
                          <a:sym typeface="PT Sans"/>
                        </a:rPr>
                        <a:t>E. muris eauclairensis</a:t>
                      </a:r>
                      <a:endParaRPr i="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i="1">
                          <a:latin typeface="PT Sans"/>
                          <a:ea typeface="PT Sans"/>
                          <a:cs typeface="PT Sans"/>
                          <a:sym typeface="PT Sans"/>
                        </a:rPr>
                        <a:t>Ixodes scapularis</a:t>
                      </a:r>
                      <a:endParaRPr i="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b="1">
                          <a:latin typeface="PT Sans"/>
                          <a:ea typeface="PT Sans"/>
                          <a:cs typeface="PT Sans"/>
                          <a:sym typeface="PT Sans"/>
                        </a:rPr>
                        <a:t>Babesiosis</a:t>
                      </a:r>
                      <a:endParaRPr b="1">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i="1">
                          <a:latin typeface="PT Sans"/>
                          <a:ea typeface="PT Sans"/>
                          <a:cs typeface="PT Sans"/>
                          <a:sym typeface="PT Sans"/>
                        </a:rPr>
                        <a:t>Babesia microti</a:t>
                      </a:r>
                      <a:endParaRPr i="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i="1">
                          <a:latin typeface="PT Sans"/>
                          <a:ea typeface="PT Sans"/>
                          <a:cs typeface="PT Sans"/>
                          <a:sym typeface="PT Sans"/>
                        </a:rPr>
                        <a:t>Ixodes scapularis</a:t>
                      </a:r>
                      <a:endParaRPr>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a:latin typeface="PT Sans"/>
                          <a:ea typeface="PT Sans"/>
                          <a:cs typeface="PT Sans"/>
                          <a:sym typeface="PT Sans"/>
                        </a:rPr>
                        <a:t>White-footed mouse</a:t>
                      </a:r>
                      <a:endParaRPr>
                        <a:latin typeface="PT Sans"/>
                        <a:ea typeface="PT Sans"/>
                        <a:cs typeface="PT Sans"/>
                        <a:sym typeface="PT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322"/>
        <p:cNvGrpSpPr/>
        <p:nvPr/>
      </p:nvGrpSpPr>
      <p:grpSpPr>
        <a:xfrm>
          <a:off x="0" y="0"/>
          <a:ext cx="0" cy="0"/>
          <a:chOff x="0" y="0"/>
          <a:chExt cx="0" cy="0"/>
        </a:xfrm>
      </p:grpSpPr>
      <p:pic>
        <p:nvPicPr>
          <p:cNvPr id="1323" name="Google Shape;1323;p136" title="Babesiosis_total_600x350.png"/>
          <p:cNvPicPr preferRelativeResize="0"/>
          <p:nvPr/>
        </p:nvPicPr>
        <p:blipFill>
          <a:blip r:embed="rId3">
            <a:alphaModFix/>
          </a:blip>
          <a:stretch>
            <a:fillRect/>
          </a:stretch>
        </p:blipFill>
        <p:spPr>
          <a:xfrm>
            <a:off x="579364" y="485425"/>
            <a:ext cx="7985271" cy="4658075"/>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327"/>
        <p:cNvGrpSpPr/>
        <p:nvPr/>
      </p:nvGrpSpPr>
      <p:grpSpPr>
        <a:xfrm>
          <a:off x="0" y="0"/>
          <a:ext cx="0" cy="0"/>
          <a:chOff x="0" y="0"/>
          <a:chExt cx="0" cy="0"/>
        </a:xfrm>
      </p:grpSpPr>
      <p:pic>
        <p:nvPicPr>
          <p:cNvPr id="1328" name="Google Shape;1328;p137" title="Babesiosis_perCapita_600x350.png"/>
          <p:cNvPicPr preferRelativeResize="0"/>
          <p:nvPr/>
        </p:nvPicPr>
        <p:blipFill>
          <a:blip r:embed="rId3">
            <a:alphaModFix/>
          </a:blip>
          <a:stretch>
            <a:fillRect/>
          </a:stretch>
        </p:blipFill>
        <p:spPr>
          <a:xfrm>
            <a:off x="579364" y="485425"/>
            <a:ext cx="7985271" cy="4658075"/>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332"/>
        <p:cNvGrpSpPr/>
        <p:nvPr/>
      </p:nvGrpSpPr>
      <p:grpSpPr>
        <a:xfrm>
          <a:off x="0" y="0"/>
          <a:ext cx="0" cy="0"/>
          <a:chOff x="0" y="0"/>
          <a:chExt cx="0" cy="0"/>
        </a:xfrm>
      </p:grpSpPr>
      <p:pic>
        <p:nvPicPr>
          <p:cNvPr id="1333" name="Google Shape;1333;p138" title="Babesiosis_perCapita_600x350.png"/>
          <p:cNvPicPr preferRelativeResize="0"/>
          <p:nvPr/>
        </p:nvPicPr>
        <p:blipFill>
          <a:blip r:embed="rId3">
            <a:alphaModFix/>
          </a:blip>
          <a:stretch>
            <a:fillRect/>
          </a:stretch>
        </p:blipFill>
        <p:spPr>
          <a:xfrm>
            <a:off x="579364" y="485425"/>
            <a:ext cx="7985271" cy="4658075"/>
          </a:xfrm>
          <a:prstGeom prst="rect">
            <a:avLst/>
          </a:prstGeom>
          <a:noFill/>
          <a:ln>
            <a:noFill/>
          </a:ln>
        </p:spPr>
      </p:pic>
      <p:pic>
        <p:nvPicPr>
          <p:cNvPr id="1334" name="Google Shape;1334;p138"/>
          <p:cNvPicPr preferRelativeResize="0"/>
          <p:nvPr/>
        </p:nvPicPr>
        <p:blipFill>
          <a:blip r:embed="rId4">
            <a:alphaModFix/>
          </a:blip>
          <a:stretch>
            <a:fillRect/>
          </a:stretch>
        </p:blipFill>
        <p:spPr>
          <a:xfrm>
            <a:off x="1103425" y="2740250"/>
            <a:ext cx="1219200" cy="1219200"/>
          </a:xfrm>
          <a:prstGeom prst="rect">
            <a:avLst/>
          </a:prstGeom>
          <a:noFill/>
          <a:ln>
            <a:noFill/>
          </a:ln>
        </p:spPr>
      </p:pic>
      <p:cxnSp>
        <p:nvCxnSpPr>
          <p:cNvPr id="1335" name="Google Shape;1335;p138"/>
          <p:cNvCxnSpPr/>
          <p:nvPr/>
        </p:nvCxnSpPr>
        <p:spPr>
          <a:xfrm rot="10800000" flipH="1">
            <a:off x="2322625" y="3384875"/>
            <a:ext cx="1165200" cy="198000"/>
          </a:xfrm>
          <a:prstGeom prst="straightConnector1">
            <a:avLst/>
          </a:prstGeom>
          <a:noFill/>
          <a:ln w="38100" cap="flat" cmpd="sng">
            <a:solidFill>
              <a:schemeClr val="lt1"/>
            </a:solidFill>
            <a:prstDash val="solid"/>
            <a:round/>
            <a:headEnd type="none" w="med" len="med"/>
            <a:tailEnd type="triangle" w="med" len="med"/>
          </a:ln>
        </p:spPr>
      </p:cxn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pic>
        <p:nvPicPr>
          <p:cNvPr id="1340" name="Google Shape;1340;p139" title="Anaplasmosis_total_600x350.png"/>
          <p:cNvPicPr preferRelativeResize="0"/>
          <p:nvPr/>
        </p:nvPicPr>
        <p:blipFill>
          <a:blip r:embed="rId3">
            <a:alphaModFix/>
          </a:blip>
          <a:stretch>
            <a:fillRect/>
          </a:stretch>
        </p:blipFill>
        <p:spPr>
          <a:xfrm>
            <a:off x="738539" y="493325"/>
            <a:ext cx="7971729" cy="4650175"/>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344"/>
        <p:cNvGrpSpPr/>
        <p:nvPr/>
      </p:nvGrpSpPr>
      <p:grpSpPr>
        <a:xfrm>
          <a:off x="0" y="0"/>
          <a:ext cx="0" cy="0"/>
          <a:chOff x="0" y="0"/>
          <a:chExt cx="0" cy="0"/>
        </a:xfrm>
      </p:grpSpPr>
      <p:pic>
        <p:nvPicPr>
          <p:cNvPr id="1345" name="Google Shape;1345;p140" title="Anaplasmosis_perCapita_600x350.png"/>
          <p:cNvPicPr preferRelativeResize="0"/>
          <p:nvPr/>
        </p:nvPicPr>
        <p:blipFill>
          <a:blip r:embed="rId3">
            <a:alphaModFix/>
          </a:blip>
          <a:stretch>
            <a:fillRect/>
          </a:stretch>
        </p:blipFill>
        <p:spPr>
          <a:xfrm>
            <a:off x="738539" y="493325"/>
            <a:ext cx="7971729" cy="4650175"/>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pic>
        <p:nvPicPr>
          <p:cNvPr id="1350" name="Google Shape;1350;p141" title="Babesiosis_perCapita_600x350.png"/>
          <p:cNvPicPr preferRelativeResize="0"/>
          <p:nvPr/>
        </p:nvPicPr>
        <p:blipFill rotWithShape="1">
          <a:blip r:embed="rId3">
            <a:alphaModFix/>
          </a:blip>
          <a:srcRect l="8805" t="12688" r="29664" b="7509"/>
          <a:stretch/>
        </p:blipFill>
        <p:spPr>
          <a:xfrm>
            <a:off x="168500" y="661692"/>
            <a:ext cx="4539942" cy="3434464"/>
          </a:xfrm>
          <a:prstGeom prst="rect">
            <a:avLst/>
          </a:prstGeom>
          <a:noFill/>
          <a:ln>
            <a:noFill/>
          </a:ln>
        </p:spPr>
      </p:pic>
      <p:pic>
        <p:nvPicPr>
          <p:cNvPr id="1351" name="Google Shape;1351;p141" title="Anaplasmosis_perCapita_600x350.png"/>
          <p:cNvPicPr preferRelativeResize="0"/>
          <p:nvPr/>
        </p:nvPicPr>
        <p:blipFill rotWithShape="1">
          <a:blip r:embed="rId4">
            <a:alphaModFix/>
          </a:blip>
          <a:srcRect l="7070" t="10935" r="31394" b="5522"/>
          <a:stretch/>
        </p:blipFill>
        <p:spPr>
          <a:xfrm>
            <a:off x="4543983" y="581187"/>
            <a:ext cx="4539942" cy="3595486"/>
          </a:xfrm>
          <a:prstGeom prst="rect">
            <a:avLst/>
          </a:prstGeom>
          <a:noFill/>
          <a:ln>
            <a:noFill/>
          </a:ln>
        </p:spPr>
      </p:pic>
      <p:pic>
        <p:nvPicPr>
          <p:cNvPr id="1352" name="Google Shape;1352;p141" title="Anaplasmosis_perCapita_600x350.png"/>
          <p:cNvPicPr preferRelativeResize="0"/>
          <p:nvPr/>
        </p:nvPicPr>
        <p:blipFill rotWithShape="1">
          <a:blip r:embed="rId5">
            <a:alphaModFix/>
          </a:blip>
          <a:srcRect l="7068" r="57553" b="86018"/>
          <a:stretch/>
        </p:blipFill>
        <p:spPr>
          <a:xfrm>
            <a:off x="6233775" y="952500"/>
            <a:ext cx="1781876" cy="410800"/>
          </a:xfrm>
          <a:prstGeom prst="rect">
            <a:avLst/>
          </a:prstGeom>
          <a:noFill/>
          <a:ln>
            <a:noFill/>
          </a:ln>
        </p:spPr>
      </p:pic>
      <p:pic>
        <p:nvPicPr>
          <p:cNvPr id="1353" name="Google Shape;1353;p141" title="Anaplasmosis_perCapita_600x350.png"/>
          <p:cNvPicPr preferRelativeResize="0"/>
          <p:nvPr/>
        </p:nvPicPr>
        <p:blipFill rotWithShape="1">
          <a:blip r:embed="rId5">
            <a:alphaModFix/>
          </a:blip>
          <a:srcRect l="66449" t="29440" r="7248" b="22680"/>
          <a:stretch/>
        </p:blipFill>
        <p:spPr>
          <a:xfrm>
            <a:off x="7605350" y="3113950"/>
            <a:ext cx="1324751" cy="1406750"/>
          </a:xfrm>
          <a:prstGeom prst="rect">
            <a:avLst/>
          </a:prstGeom>
          <a:noFill/>
          <a:ln>
            <a:noFill/>
          </a:ln>
        </p:spPr>
      </p:pic>
      <p:pic>
        <p:nvPicPr>
          <p:cNvPr id="1354" name="Google Shape;1354;p141" title="Babesiosis_perCapita_600x350.png"/>
          <p:cNvPicPr preferRelativeResize="0"/>
          <p:nvPr/>
        </p:nvPicPr>
        <p:blipFill rotWithShape="1">
          <a:blip r:embed="rId6">
            <a:alphaModFix/>
          </a:blip>
          <a:srcRect l="69056" t="29440" r="9007" b="22680"/>
          <a:stretch/>
        </p:blipFill>
        <p:spPr>
          <a:xfrm>
            <a:off x="3165225" y="3194525"/>
            <a:ext cx="1104900" cy="1406750"/>
          </a:xfrm>
          <a:prstGeom prst="rect">
            <a:avLst/>
          </a:prstGeom>
          <a:noFill/>
          <a:ln>
            <a:noFill/>
          </a:ln>
        </p:spPr>
      </p:pic>
      <p:pic>
        <p:nvPicPr>
          <p:cNvPr id="1355" name="Google Shape;1355;p141" title="Babesiosis_perCapita_600x350.png"/>
          <p:cNvPicPr preferRelativeResize="0"/>
          <p:nvPr/>
        </p:nvPicPr>
        <p:blipFill rotWithShape="1">
          <a:blip r:embed="rId6">
            <a:alphaModFix/>
          </a:blip>
          <a:srcRect l="8802" r="59892" b="86018"/>
          <a:stretch/>
        </p:blipFill>
        <p:spPr>
          <a:xfrm>
            <a:off x="1962125" y="1018450"/>
            <a:ext cx="1576775" cy="410800"/>
          </a:xfrm>
          <a:prstGeom prst="rect">
            <a:avLst/>
          </a:prstGeom>
          <a:noFill/>
          <a:ln>
            <a:noFill/>
          </a:ln>
        </p:spPr>
      </p:pic>
      <p:sp>
        <p:nvSpPr>
          <p:cNvPr id="1356" name="Google Shape;1356;p141"/>
          <p:cNvSpPr txBox="1"/>
          <p:nvPr/>
        </p:nvSpPr>
        <p:spPr>
          <a:xfrm>
            <a:off x="901225" y="4073775"/>
            <a:ext cx="15387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rgbClr val="DF382C"/>
                </a:solidFill>
                <a:latin typeface="Open Sans"/>
                <a:ea typeface="Open Sans"/>
                <a:cs typeface="Open Sans"/>
                <a:sym typeface="Open Sans"/>
              </a:rPr>
              <a:t>Reporting issue?</a:t>
            </a:r>
            <a:endParaRPr sz="1300">
              <a:solidFill>
                <a:srgbClr val="DF382C"/>
              </a:solidFill>
              <a:latin typeface="Open Sans"/>
              <a:ea typeface="Open Sans"/>
              <a:cs typeface="Open Sans"/>
              <a:sym typeface="Open Sans"/>
            </a:endParaRPr>
          </a:p>
        </p:txBody>
      </p:sp>
      <p:cxnSp>
        <p:nvCxnSpPr>
          <p:cNvPr id="1357" name="Google Shape;1357;p141"/>
          <p:cNvCxnSpPr/>
          <p:nvPr/>
        </p:nvCxnSpPr>
        <p:spPr>
          <a:xfrm rot="10800000" flipH="1">
            <a:off x="1626575" y="2505975"/>
            <a:ext cx="981900" cy="1567800"/>
          </a:xfrm>
          <a:prstGeom prst="straightConnector1">
            <a:avLst/>
          </a:prstGeom>
          <a:noFill/>
          <a:ln w="38100" cap="flat" cmpd="sng">
            <a:solidFill>
              <a:srgbClr val="DF382C"/>
            </a:solidFill>
            <a:prstDash val="solid"/>
            <a:round/>
            <a:headEnd type="none" w="med" len="med"/>
            <a:tailEnd type="triangle" w="med" len="med"/>
          </a:ln>
        </p:spPr>
      </p:cxn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361"/>
        <p:cNvGrpSpPr/>
        <p:nvPr/>
      </p:nvGrpSpPr>
      <p:grpSpPr>
        <a:xfrm>
          <a:off x="0" y="0"/>
          <a:ext cx="0" cy="0"/>
          <a:chOff x="0" y="0"/>
          <a:chExt cx="0" cy="0"/>
        </a:xfrm>
      </p:grpSpPr>
      <p:pic>
        <p:nvPicPr>
          <p:cNvPr id="1362" name="Google Shape;1362;p142" title="biscale_plot_Babesiosis_Anaplasmosis_600x350.png"/>
          <p:cNvPicPr preferRelativeResize="0"/>
          <p:nvPr/>
        </p:nvPicPr>
        <p:blipFill rotWithShape="1">
          <a:blip r:embed="rId3">
            <a:alphaModFix/>
          </a:blip>
          <a:srcRect l="18248" t="7138" r="16392" b="5593"/>
          <a:stretch/>
        </p:blipFill>
        <p:spPr>
          <a:xfrm>
            <a:off x="558726" y="0"/>
            <a:ext cx="6603624" cy="5143500"/>
          </a:xfrm>
          <a:prstGeom prst="rect">
            <a:avLst/>
          </a:prstGeom>
          <a:noFill/>
          <a:ln>
            <a:noFill/>
          </a:ln>
        </p:spPr>
      </p:pic>
      <p:pic>
        <p:nvPicPr>
          <p:cNvPr id="1363" name="Google Shape;1363;p142" title="biscale_KEY_Babesiosis_Anaplasmosis_300x300.png"/>
          <p:cNvPicPr preferRelativeResize="0"/>
          <p:nvPr/>
        </p:nvPicPr>
        <p:blipFill>
          <a:blip r:embed="rId4">
            <a:alphaModFix/>
          </a:blip>
          <a:stretch>
            <a:fillRect/>
          </a:stretch>
        </p:blipFill>
        <p:spPr>
          <a:xfrm>
            <a:off x="6089125" y="2344625"/>
            <a:ext cx="2739400" cy="2739400"/>
          </a:xfrm>
          <a:prstGeom prst="rect">
            <a:avLst/>
          </a:prstGeom>
          <a:noFill/>
          <a:ln>
            <a:noFill/>
          </a:ln>
        </p:spPr>
      </p:pic>
      <p:sp>
        <p:nvSpPr>
          <p:cNvPr id="1364" name="Google Shape;1364;p142"/>
          <p:cNvSpPr txBox="1">
            <a:spLocks noGrp="1"/>
          </p:cNvSpPr>
          <p:nvPr>
            <p:ph type="title" idx="4294967295"/>
          </p:nvPr>
        </p:nvSpPr>
        <p:spPr>
          <a:xfrm>
            <a:off x="424650" y="4042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B65252"/>
                </a:solidFill>
              </a:rPr>
              <a:t>Babesiosis </a:t>
            </a:r>
            <a:r>
              <a:rPr lang="en"/>
              <a:t>vs </a:t>
            </a:r>
            <a:r>
              <a:rPr lang="en">
                <a:solidFill>
                  <a:srgbClr val="5B9CAD"/>
                </a:solidFill>
              </a:rPr>
              <a:t>anaplasmosis</a:t>
            </a:r>
            <a:endParaRPr>
              <a:solidFill>
                <a:srgbClr val="5B9CAD"/>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Labs</a:t>
            </a:r>
            <a:endParaRPr/>
          </a:p>
        </p:txBody>
      </p:sp>
      <p:graphicFrame>
        <p:nvGraphicFramePr>
          <p:cNvPr id="172" name="Google Shape;172;p26"/>
          <p:cNvGraphicFramePr/>
          <p:nvPr/>
        </p:nvGraphicFramePr>
        <p:xfrm>
          <a:off x="1841238" y="1454725"/>
          <a:ext cx="3000000" cy="3000000"/>
        </p:xfrm>
        <a:graphic>
          <a:graphicData uri="http://schemas.openxmlformats.org/drawingml/2006/table">
            <a:tbl>
              <a:tblPr>
                <a:noFill/>
                <a:tableStyleId>{8B810D35-6B29-4F0E-A54C-3F1D867285BD}</a:tableStyleId>
              </a:tblPr>
              <a:tblGrid>
                <a:gridCol w="1109475">
                  <a:extLst>
                    <a:ext uri="{9D8B030D-6E8A-4147-A177-3AD203B41FA5}">
                      <a16:colId xmlns:a16="http://schemas.microsoft.com/office/drawing/2014/main" val="20000"/>
                    </a:ext>
                  </a:extLst>
                </a:gridCol>
                <a:gridCol w="736200">
                  <a:extLst>
                    <a:ext uri="{9D8B030D-6E8A-4147-A177-3AD203B41FA5}">
                      <a16:colId xmlns:a16="http://schemas.microsoft.com/office/drawing/2014/main" val="20001"/>
                    </a:ext>
                  </a:extLst>
                </a:gridCol>
              </a:tblGrid>
              <a:tr h="280950">
                <a:tc>
                  <a:txBody>
                    <a:bodyPr/>
                    <a:lstStyle/>
                    <a:p>
                      <a:pPr marL="0" lvl="0" indent="0" algn="l" rtl="0">
                        <a:spcBef>
                          <a:spcPts val="0"/>
                        </a:spcBef>
                        <a:spcAft>
                          <a:spcPts val="0"/>
                        </a:spcAft>
                        <a:buNone/>
                      </a:pPr>
                      <a:r>
                        <a:rPr lang="en" b="1">
                          <a:solidFill>
                            <a:srgbClr val="FFFFFF"/>
                          </a:solidFill>
                          <a:latin typeface="Open Sans"/>
                          <a:ea typeface="Open Sans"/>
                          <a:cs typeface="Open Sans"/>
                          <a:sym typeface="Open Sans"/>
                        </a:rPr>
                        <a:t>CBC</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Result</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WBC</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10.1</a:t>
                      </a:r>
                      <a:endParaRPr b="1">
                        <a:solidFill>
                          <a:srgbClr val="DF382C"/>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Hgb</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13.3</a:t>
                      </a:r>
                      <a:endParaRPr>
                        <a:solidFill>
                          <a:srgbClr val="1A1A1A"/>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Platelets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rPr>
                        <a:t>188</a:t>
                      </a:r>
                      <a:endParaRPr>
                        <a:solidFill>
                          <a:srgbClr val="1A1A1A"/>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Neut %</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85%</a:t>
                      </a:r>
                      <a:endParaRPr>
                        <a:solidFill>
                          <a:srgbClr val="1A1A1A"/>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Lymph #</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3B71CA"/>
                          </a:solidFill>
                          <a:latin typeface="Open Sans"/>
                          <a:ea typeface="Open Sans"/>
                          <a:cs typeface="Open Sans"/>
                          <a:sym typeface="Open Sans"/>
                        </a:rPr>
                        <a:t>400</a:t>
                      </a:r>
                      <a:r>
                        <a:rPr lang="en" b="1">
                          <a:solidFill>
                            <a:srgbClr val="1A1A1A"/>
                          </a:solidFill>
                          <a:latin typeface="Open Sans"/>
                          <a:ea typeface="Open Sans"/>
                          <a:cs typeface="Open Sans"/>
                          <a:sym typeface="Open Sans"/>
                        </a:rPr>
                        <a:t> (L)</a:t>
                      </a:r>
                      <a:endParaRPr b="1">
                        <a:solidFill>
                          <a:srgbClr val="1A1A1A"/>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Eos %</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graphicFrame>
        <p:nvGraphicFramePr>
          <p:cNvPr id="173" name="Google Shape;173;p26"/>
          <p:cNvGraphicFramePr/>
          <p:nvPr/>
        </p:nvGraphicFramePr>
        <p:xfrm>
          <a:off x="3920488" y="1454725"/>
          <a:ext cx="3000000" cy="3000000"/>
        </p:xfrm>
        <a:graphic>
          <a:graphicData uri="http://schemas.openxmlformats.org/drawingml/2006/table">
            <a:tbl>
              <a:tblPr>
                <a:noFill/>
                <a:tableStyleId>{8B810D35-6B29-4F0E-A54C-3F1D867285BD}</a:tableStyleId>
              </a:tblPr>
              <a:tblGrid>
                <a:gridCol w="946375">
                  <a:extLst>
                    <a:ext uri="{9D8B030D-6E8A-4147-A177-3AD203B41FA5}">
                      <a16:colId xmlns:a16="http://schemas.microsoft.com/office/drawing/2014/main" val="20000"/>
                    </a:ext>
                  </a:extLst>
                </a:gridCol>
                <a:gridCol w="627975">
                  <a:extLst>
                    <a:ext uri="{9D8B030D-6E8A-4147-A177-3AD203B41FA5}">
                      <a16:colId xmlns:a16="http://schemas.microsoft.com/office/drawing/2014/main" val="20001"/>
                    </a:ext>
                  </a:extLst>
                </a:gridCol>
              </a:tblGrid>
              <a:tr h="280950">
                <a:tc>
                  <a:txBody>
                    <a:bodyPr/>
                    <a:lstStyle/>
                    <a:p>
                      <a:pPr marL="0" lvl="0" indent="0" algn="l" rtl="0">
                        <a:spcBef>
                          <a:spcPts val="0"/>
                        </a:spcBef>
                        <a:spcAft>
                          <a:spcPts val="0"/>
                        </a:spcAft>
                        <a:buNone/>
                      </a:pPr>
                      <a:r>
                        <a:rPr lang="en" b="1">
                          <a:solidFill>
                            <a:srgbClr val="FFFFFF"/>
                          </a:solidFill>
                          <a:latin typeface="Open Sans"/>
                          <a:ea typeface="Open Sans"/>
                          <a:cs typeface="Open Sans"/>
                          <a:sym typeface="Open Sans"/>
                        </a:rPr>
                        <a:t>Chem7</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Result</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Na</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130</a:t>
                      </a:r>
                      <a:endParaRPr b="1">
                        <a:solidFill>
                          <a:srgbClr val="DF382C"/>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4.1</a:t>
                      </a:r>
                      <a:endParaRPr>
                        <a:solidFill>
                          <a:srgbClr val="1A1A1A"/>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Cl</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rPr>
                        <a:t>97</a:t>
                      </a:r>
                      <a:endParaRPr>
                        <a:solidFill>
                          <a:srgbClr val="1A1A1A"/>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HCO3</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23</a:t>
                      </a:r>
                      <a:endParaRPr>
                        <a:solidFill>
                          <a:srgbClr val="1A1A1A"/>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Cr</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1.11</a:t>
                      </a:r>
                      <a:endParaRPr>
                        <a:solidFill>
                          <a:srgbClr val="1A1A1A"/>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aphicFrame>
        <p:nvGraphicFramePr>
          <p:cNvPr id="174" name="Google Shape;174;p26"/>
          <p:cNvGraphicFramePr/>
          <p:nvPr/>
        </p:nvGraphicFramePr>
        <p:xfrm>
          <a:off x="5728413" y="1454725"/>
          <a:ext cx="3000000" cy="3000000"/>
        </p:xfrm>
        <a:graphic>
          <a:graphicData uri="http://schemas.openxmlformats.org/drawingml/2006/table">
            <a:tbl>
              <a:tblPr>
                <a:noFill/>
                <a:tableStyleId>{8B810D35-6B29-4F0E-A54C-3F1D867285BD}</a:tableStyleId>
              </a:tblPr>
              <a:tblGrid>
                <a:gridCol w="946375">
                  <a:extLst>
                    <a:ext uri="{9D8B030D-6E8A-4147-A177-3AD203B41FA5}">
                      <a16:colId xmlns:a16="http://schemas.microsoft.com/office/drawing/2014/main" val="20000"/>
                    </a:ext>
                  </a:extLst>
                </a:gridCol>
                <a:gridCol w="627975">
                  <a:extLst>
                    <a:ext uri="{9D8B030D-6E8A-4147-A177-3AD203B41FA5}">
                      <a16:colId xmlns:a16="http://schemas.microsoft.com/office/drawing/2014/main" val="20001"/>
                    </a:ext>
                  </a:extLst>
                </a:gridCol>
              </a:tblGrid>
              <a:tr h="280950">
                <a:tc>
                  <a:txBody>
                    <a:bodyPr/>
                    <a:lstStyle/>
                    <a:p>
                      <a:pPr marL="0" lvl="0" indent="0" algn="l" rtl="0">
                        <a:spcBef>
                          <a:spcPts val="0"/>
                        </a:spcBef>
                        <a:spcAft>
                          <a:spcPts val="0"/>
                        </a:spcAft>
                        <a:buNone/>
                      </a:pPr>
                      <a:r>
                        <a:rPr lang="en" b="1">
                          <a:solidFill>
                            <a:srgbClr val="FFFFFF"/>
                          </a:solidFill>
                          <a:latin typeface="Open Sans"/>
                          <a:ea typeface="Open Sans"/>
                          <a:cs typeface="Open Sans"/>
                          <a:sym typeface="Open Sans"/>
                        </a:rPr>
                        <a:t>LFTs</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Result</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AST</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44</a:t>
                      </a:r>
                      <a:endParaRPr b="1">
                        <a:solidFill>
                          <a:srgbClr val="DF382C"/>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ALT</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23</a:t>
                      </a:r>
                      <a:endParaRPr>
                        <a:solidFill>
                          <a:srgbClr val="1A1A1A"/>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Alk Phos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rPr>
                        <a:t>49</a:t>
                      </a:r>
                      <a:endParaRPr>
                        <a:solidFill>
                          <a:srgbClr val="1A1A1A"/>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Bili</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1.3</a:t>
                      </a:r>
                      <a:endParaRPr>
                        <a:solidFill>
                          <a:srgbClr val="1A1A1A"/>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Albumin</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3.4</a:t>
                      </a:r>
                      <a:endParaRPr>
                        <a:solidFill>
                          <a:srgbClr val="1A1A1A"/>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pic>
        <p:nvPicPr>
          <p:cNvPr id="1369" name="Google Shape;1369;p143" title="Lyme_perCapita_600x350.png"/>
          <p:cNvPicPr preferRelativeResize="0"/>
          <p:nvPr/>
        </p:nvPicPr>
        <p:blipFill rotWithShape="1">
          <a:blip r:embed="rId3">
            <a:alphaModFix/>
          </a:blip>
          <a:srcRect l="14054" t="14873" r="28414" b="6305"/>
          <a:stretch/>
        </p:blipFill>
        <p:spPr>
          <a:xfrm>
            <a:off x="73275" y="1108637"/>
            <a:ext cx="4972575" cy="3974213"/>
          </a:xfrm>
          <a:prstGeom prst="rect">
            <a:avLst/>
          </a:prstGeom>
          <a:noFill/>
          <a:ln>
            <a:noFill/>
          </a:ln>
        </p:spPr>
      </p:pic>
      <p:pic>
        <p:nvPicPr>
          <p:cNvPr id="1370" name="Google Shape;1370;p143" title="Lyme_perCapita_600x350.png"/>
          <p:cNvPicPr preferRelativeResize="0"/>
          <p:nvPr/>
        </p:nvPicPr>
        <p:blipFill rotWithShape="1">
          <a:blip r:embed="rId4">
            <a:alphaModFix/>
          </a:blip>
          <a:srcRect l="71771" t="30707" r="11737" b="21425"/>
          <a:stretch/>
        </p:blipFill>
        <p:spPr>
          <a:xfrm>
            <a:off x="3676550" y="3194550"/>
            <a:ext cx="1064501" cy="1802400"/>
          </a:xfrm>
          <a:prstGeom prst="rect">
            <a:avLst/>
          </a:prstGeom>
          <a:noFill/>
          <a:ln>
            <a:noFill/>
          </a:ln>
        </p:spPr>
      </p:pic>
      <p:pic>
        <p:nvPicPr>
          <p:cNvPr id="1371" name="Google Shape;1371;p143" title="Anaplasmosis_perCapita_600x350.png"/>
          <p:cNvPicPr preferRelativeResize="0"/>
          <p:nvPr/>
        </p:nvPicPr>
        <p:blipFill rotWithShape="1">
          <a:blip r:embed="rId5">
            <a:alphaModFix/>
          </a:blip>
          <a:srcRect l="7070" t="10935" r="31394" b="5522"/>
          <a:stretch/>
        </p:blipFill>
        <p:spPr>
          <a:xfrm>
            <a:off x="4543983" y="581187"/>
            <a:ext cx="4539942" cy="3595486"/>
          </a:xfrm>
          <a:prstGeom prst="rect">
            <a:avLst/>
          </a:prstGeom>
          <a:noFill/>
          <a:ln>
            <a:noFill/>
          </a:ln>
        </p:spPr>
      </p:pic>
      <p:pic>
        <p:nvPicPr>
          <p:cNvPr id="1372" name="Google Shape;1372;p143" title="Lyme_perCapita_600x350.png"/>
          <p:cNvPicPr preferRelativeResize="0"/>
          <p:nvPr/>
        </p:nvPicPr>
        <p:blipFill rotWithShape="1">
          <a:blip r:embed="rId4">
            <a:alphaModFix/>
          </a:blip>
          <a:srcRect l="12311" r="64264" b="85131"/>
          <a:stretch/>
        </p:blipFill>
        <p:spPr>
          <a:xfrm>
            <a:off x="1863875" y="1146150"/>
            <a:ext cx="1831725" cy="678250"/>
          </a:xfrm>
          <a:prstGeom prst="rect">
            <a:avLst/>
          </a:prstGeom>
          <a:noFill/>
          <a:ln>
            <a:noFill/>
          </a:ln>
        </p:spPr>
      </p:pic>
      <p:pic>
        <p:nvPicPr>
          <p:cNvPr id="1373" name="Google Shape;1373;p143" title="Anaplasmosis_perCapita_600x350.png"/>
          <p:cNvPicPr preferRelativeResize="0"/>
          <p:nvPr/>
        </p:nvPicPr>
        <p:blipFill rotWithShape="1">
          <a:blip r:embed="rId6">
            <a:alphaModFix/>
          </a:blip>
          <a:srcRect l="7068" r="57553" b="86018"/>
          <a:stretch/>
        </p:blipFill>
        <p:spPr>
          <a:xfrm>
            <a:off x="6233775" y="952500"/>
            <a:ext cx="1781876" cy="410800"/>
          </a:xfrm>
          <a:prstGeom prst="rect">
            <a:avLst/>
          </a:prstGeom>
          <a:noFill/>
          <a:ln>
            <a:noFill/>
          </a:ln>
        </p:spPr>
      </p:pic>
      <p:pic>
        <p:nvPicPr>
          <p:cNvPr id="1374" name="Google Shape;1374;p143" title="Anaplasmosis_perCapita_600x350.png"/>
          <p:cNvPicPr preferRelativeResize="0"/>
          <p:nvPr/>
        </p:nvPicPr>
        <p:blipFill rotWithShape="1">
          <a:blip r:embed="rId6">
            <a:alphaModFix/>
          </a:blip>
          <a:srcRect l="66449" t="29440" r="7248" b="22680"/>
          <a:stretch/>
        </p:blipFill>
        <p:spPr>
          <a:xfrm>
            <a:off x="7605350" y="3113950"/>
            <a:ext cx="1324751" cy="1406750"/>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pic>
        <p:nvPicPr>
          <p:cNvPr id="1379" name="Google Shape;1379;p144"/>
          <p:cNvPicPr preferRelativeResize="0"/>
          <p:nvPr/>
        </p:nvPicPr>
        <p:blipFill>
          <a:blip r:embed="rId3">
            <a:alphaModFix/>
          </a:blip>
          <a:stretch>
            <a:fillRect/>
          </a:stretch>
        </p:blipFill>
        <p:spPr>
          <a:xfrm>
            <a:off x="4439850" y="550267"/>
            <a:ext cx="4551749" cy="4511774"/>
          </a:xfrm>
          <a:prstGeom prst="rect">
            <a:avLst/>
          </a:prstGeom>
          <a:noFill/>
          <a:ln>
            <a:noFill/>
          </a:ln>
        </p:spPr>
      </p:pic>
      <p:sp>
        <p:nvSpPr>
          <p:cNvPr id="1380" name="Google Shape;1380;p14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Babesiosis</a:t>
            </a:r>
            <a:endParaRPr/>
          </a:p>
        </p:txBody>
      </p:sp>
      <p:sp>
        <p:nvSpPr>
          <p:cNvPr id="1381" name="Google Shape;1381;p144"/>
          <p:cNvSpPr txBox="1">
            <a:spLocks noGrp="1"/>
          </p:cNvSpPr>
          <p:nvPr>
            <p:ph type="body" idx="1"/>
          </p:nvPr>
        </p:nvSpPr>
        <p:spPr>
          <a:xfrm>
            <a:off x="729450" y="1393075"/>
            <a:ext cx="4009800" cy="2897100"/>
          </a:xfrm>
          <a:prstGeom prst="rect">
            <a:avLst/>
          </a:prstGeom>
        </p:spPr>
        <p:txBody>
          <a:bodyPr spcFirstLastPara="1" wrap="square" lIns="91425" tIns="91425" rIns="91425" bIns="91425" anchor="t" anchorCtr="0">
            <a:normAutofit lnSpcReduction="10000"/>
          </a:bodyPr>
          <a:lstStyle/>
          <a:p>
            <a:pPr marL="457200" lvl="0" indent="-311150" algn="l" rtl="0">
              <a:spcBef>
                <a:spcPts val="0"/>
              </a:spcBef>
              <a:spcAft>
                <a:spcPts val="0"/>
              </a:spcAft>
              <a:buSzPts val="1300"/>
              <a:buChar char="●"/>
            </a:pPr>
            <a:r>
              <a:rPr lang="en"/>
              <a:t>Intra-erythrocytic inclusions (merozoites, which cause the "Maltese cross") may appear similar to malaria</a:t>
            </a:r>
            <a:endParaRPr/>
          </a:p>
          <a:p>
            <a:pPr marL="457200" lvl="0" indent="-311150" algn="l" rtl="0">
              <a:spcBef>
                <a:spcPts val="0"/>
              </a:spcBef>
              <a:spcAft>
                <a:spcPts val="0"/>
              </a:spcAft>
              <a:buSzPts val="1300"/>
              <a:buChar char="●"/>
            </a:pPr>
            <a:r>
              <a:rPr lang="en"/>
              <a:t>Clinical infection also appears very similar to malaria</a:t>
            </a:r>
            <a:endParaRPr/>
          </a:p>
          <a:p>
            <a:pPr marL="914400" lvl="1" indent="-298450" algn="l" rtl="0">
              <a:spcBef>
                <a:spcPts val="0"/>
              </a:spcBef>
              <a:spcAft>
                <a:spcPts val="0"/>
              </a:spcAft>
              <a:buSzPts val="1100"/>
              <a:buChar char="○"/>
            </a:pPr>
            <a:r>
              <a:rPr lang="en"/>
              <a:t>Hemolytic anemia, thrombocytopenia, fevers</a:t>
            </a:r>
            <a:endParaRPr/>
          </a:p>
          <a:p>
            <a:pPr marL="914400" lvl="1" indent="-298450" algn="l" rtl="0">
              <a:spcBef>
                <a:spcPts val="0"/>
              </a:spcBef>
              <a:spcAft>
                <a:spcPts val="0"/>
              </a:spcAft>
              <a:buSzPts val="1100"/>
              <a:buChar char="○"/>
            </a:pPr>
            <a:r>
              <a:rPr lang="en" u="sng"/>
              <a:t>Severe disease</a:t>
            </a:r>
            <a:r>
              <a:rPr lang="en"/>
              <a:t>: includes DIC, renal failure, ARDS</a:t>
            </a:r>
            <a:endParaRPr/>
          </a:p>
          <a:p>
            <a:pPr marL="457200" lvl="0" indent="-311150" algn="l" rtl="0">
              <a:spcBef>
                <a:spcPts val="0"/>
              </a:spcBef>
              <a:spcAft>
                <a:spcPts val="0"/>
              </a:spcAft>
              <a:buSzPts val="1300"/>
              <a:buChar char="●"/>
            </a:pPr>
            <a:r>
              <a:rPr lang="en"/>
              <a:t>Risk factors for severe disease includes asplenia</a:t>
            </a:r>
            <a:endParaRPr/>
          </a:p>
          <a:p>
            <a:pPr marL="914400" lvl="1" indent="-298450" algn="l" rtl="0">
              <a:spcBef>
                <a:spcPts val="0"/>
              </a:spcBef>
              <a:spcAft>
                <a:spcPts val="0"/>
              </a:spcAft>
              <a:buSzPts val="1100"/>
              <a:buChar char="○"/>
            </a:pPr>
            <a:r>
              <a:rPr lang="en"/>
              <a:t>Immunocompetent may have isolated febrile illness (&amp;/or asymptomatic parasitemia)</a:t>
            </a:r>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385"/>
        <p:cNvGrpSpPr/>
        <p:nvPr/>
      </p:nvGrpSpPr>
      <p:grpSpPr>
        <a:xfrm>
          <a:off x="0" y="0"/>
          <a:ext cx="0" cy="0"/>
          <a:chOff x="0" y="0"/>
          <a:chExt cx="0" cy="0"/>
        </a:xfrm>
      </p:grpSpPr>
      <p:sp>
        <p:nvSpPr>
          <p:cNvPr id="1386" name="Google Shape;1386;p14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Babesiosis: Treatment </a:t>
            </a:r>
            <a:r>
              <a:rPr lang="en" baseline="30000"/>
              <a:t>[</a:t>
            </a:r>
            <a:r>
              <a:rPr lang="en" baseline="30000">
                <a:solidFill>
                  <a:schemeClr val="hlink"/>
                </a:solidFill>
                <a:uFill>
                  <a:noFill/>
                </a:uFill>
                <a:hlinkClick r:id="rId3"/>
              </a:rPr>
              <a:t>33501959</a:t>
            </a:r>
            <a:r>
              <a:rPr lang="en" baseline="30000"/>
              <a:t>, IDSA 2020]</a:t>
            </a:r>
            <a:endParaRPr baseline="30000"/>
          </a:p>
        </p:txBody>
      </p:sp>
      <p:sp>
        <p:nvSpPr>
          <p:cNvPr id="1387" name="Google Shape;1387;p145"/>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Mainstay antimicrobial therapy is </a:t>
            </a:r>
            <a:r>
              <a:rPr lang="en" b="1">
                <a:solidFill>
                  <a:srgbClr val="DF382C"/>
                </a:solidFill>
              </a:rPr>
              <a:t>atovaquone </a:t>
            </a:r>
            <a:r>
              <a:rPr lang="en"/>
              <a:t>+ </a:t>
            </a:r>
            <a:r>
              <a:rPr lang="en" b="1">
                <a:solidFill>
                  <a:srgbClr val="DF382C"/>
                </a:solidFill>
              </a:rPr>
              <a:t>azithromycin</a:t>
            </a:r>
            <a:endParaRPr b="1">
              <a:solidFill>
                <a:srgbClr val="DF382C"/>
              </a:solidFill>
            </a:endParaRPr>
          </a:p>
          <a:p>
            <a:pPr marL="457200" lvl="0" indent="-311150" algn="l" rtl="0">
              <a:spcBef>
                <a:spcPts val="0"/>
              </a:spcBef>
              <a:spcAft>
                <a:spcPts val="0"/>
              </a:spcAft>
              <a:buSzPts val="1300"/>
              <a:buChar char="●"/>
            </a:pPr>
            <a:r>
              <a:rPr lang="en"/>
              <a:t>Some recommend </a:t>
            </a:r>
            <a:r>
              <a:rPr lang="en" b="1"/>
              <a:t>quinine </a:t>
            </a:r>
            <a:r>
              <a:rPr lang="en"/>
              <a:t>+ </a:t>
            </a:r>
            <a:r>
              <a:rPr lang="en" b="1"/>
              <a:t>clindamycin </a:t>
            </a:r>
            <a:r>
              <a:rPr lang="en"/>
              <a:t>for severe infections</a:t>
            </a:r>
            <a:endParaRPr/>
          </a:p>
          <a:p>
            <a:pPr marL="914400" lvl="1" indent="-298450" algn="l" rtl="0">
              <a:spcBef>
                <a:spcPts val="0"/>
              </a:spcBef>
              <a:spcAft>
                <a:spcPts val="0"/>
              </a:spcAft>
              <a:buSzPts val="1100"/>
              <a:buChar char="○"/>
            </a:pPr>
            <a:r>
              <a:rPr lang="en"/>
              <a:t>Consider if fails to improve on above therapy</a:t>
            </a:r>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391"/>
        <p:cNvGrpSpPr/>
        <p:nvPr/>
      </p:nvGrpSpPr>
      <p:grpSpPr>
        <a:xfrm>
          <a:off x="0" y="0"/>
          <a:ext cx="0" cy="0"/>
          <a:chOff x="0" y="0"/>
          <a:chExt cx="0" cy="0"/>
        </a:xfrm>
      </p:grpSpPr>
      <p:sp>
        <p:nvSpPr>
          <p:cNvPr id="1392" name="Google Shape;1392;p14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Babesiosis: Treatment </a:t>
            </a:r>
            <a:r>
              <a:rPr lang="en" baseline="30000"/>
              <a:t>[</a:t>
            </a:r>
            <a:r>
              <a:rPr lang="en" baseline="30000">
                <a:solidFill>
                  <a:schemeClr val="hlink"/>
                </a:solidFill>
                <a:uFill>
                  <a:noFill/>
                </a:uFill>
                <a:hlinkClick r:id="rId3"/>
              </a:rPr>
              <a:t>33501959</a:t>
            </a:r>
            <a:r>
              <a:rPr lang="en" baseline="30000"/>
              <a:t>, IDSA 2020]</a:t>
            </a:r>
            <a:endParaRPr baseline="30000"/>
          </a:p>
        </p:txBody>
      </p:sp>
      <p:sp>
        <p:nvSpPr>
          <p:cNvPr id="1393" name="Google Shape;1393;p146"/>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Mainstay antimicrobial therapy is </a:t>
            </a:r>
            <a:r>
              <a:rPr lang="en" b="1">
                <a:solidFill>
                  <a:srgbClr val="DF382C"/>
                </a:solidFill>
              </a:rPr>
              <a:t>atovaquone </a:t>
            </a:r>
            <a:r>
              <a:rPr lang="en"/>
              <a:t>+ </a:t>
            </a:r>
            <a:r>
              <a:rPr lang="en" b="1">
                <a:solidFill>
                  <a:srgbClr val="DF382C"/>
                </a:solidFill>
              </a:rPr>
              <a:t>azithromycin</a:t>
            </a:r>
            <a:endParaRPr b="1">
              <a:solidFill>
                <a:srgbClr val="DF382C"/>
              </a:solidFill>
            </a:endParaRPr>
          </a:p>
          <a:p>
            <a:pPr marL="457200" lvl="0" indent="-311150" algn="l" rtl="0">
              <a:spcBef>
                <a:spcPts val="0"/>
              </a:spcBef>
              <a:spcAft>
                <a:spcPts val="0"/>
              </a:spcAft>
              <a:buSzPts val="1300"/>
              <a:buChar char="●"/>
            </a:pPr>
            <a:r>
              <a:rPr lang="en"/>
              <a:t>Some recommend </a:t>
            </a:r>
            <a:r>
              <a:rPr lang="en" b="1"/>
              <a:t>quinine </a:t>
            </a:r>
            <a:r>
              <a:rPr lang="en"/>
              <a:t>+ </a:t>
            </a:r>
            <a:r>
              <a:rPr lang="en" b="1"/>
              <a:t>clindamycin </a:t>
            </a:r>
            <a:r>
              <a:rPr lang="en"/>
              <a:t>for severe infections</a:t>
            </a:r>
            <a:endParaRPr/>
          </a:p>
          <a:p>
            <a:pPr marL="914400" lvl="1" indent="-298450" algn="l" rtl="0">
              <a:spcBef>
                <a:spcPts val="0"/>
              </a:spcBef>
              <a:spcAft>
                <a:spcPts val="0"/>
              </a:spcAft>
              <a:buSzPts val="1100"/>
              <a:buChar char="○"/>
            </a:pPr>
            <a:r>
              <a:rPr lang="en"/>
              <a:t>Consider if fails to improve on above therapy</a:t>
            </a:r>
            <a:endParaRPr/>
          </a:p>
          <a:p>
            <a:pPr marL="457200" lvl="0" indent="-311150" algn="l" rtl="0">
              <a:spcBef>
                <a:spcPts val="0"/>
              </a:spcBef>
              <a:spcAft>
                <a:spcPts val="0"/>
              </a:spcAft>
              <a:buSzPts val="1300"/>
              <a:buChar char="●"/>
            </a:pPr>
            <a:r>
              <a:rPr lang="en"/>
              <a:t>Consider exchange transfusion for those with any of:</a:t>
            </a:r>
            <a:endParaRPr/>
          </a:p>
          <a:p>
            <a:pPr marL="914400" lvl="1" indent="-298450" algn="l" rtl="0">
              <a:spcBef>
                <a:spcPts val="0"/>
              </a:spcBef>
              <a:spcAft>
                <a:spcPts val="0"/>
              </a:spcAft>
              <a:buSzPts val="1100"/>
              <a:buChar char="○"/>
            </a:pPr>
            <a:r>
              <a:rPr lang="en"/>
              <a:t>High-grade parasitemia (&gt;10%)</a:t>
            </a:r>
            <a:endParaRPr/>
          </a:p>
          <a:p>
            <a:pPr marL="914400" lvl="1" indent="-298450" algn="l" rtl="0">
              <a:spcBef>
                <a:spcPts val="0"/>
              </a:spcBef>
              <a:spcAft>
                <a:spcPts val="0"/>
              </a:spcAft>
              <a:buSzPts val="1100"/>
              <a:buChar char="○"/>
            </a:pPr>
            <a:r>
              <a:rPr lang="en"/>
              <a:t>Severe hemolytic anemia</a:t>
            </a:r>
            <a:endParaRPr/>
          </a:p>
          <a:p>
            <a:pPr marL="914400" lvl="1" indent="-298450" algn="l" rtl="0">
              <a:spcBef>
                <a:spcPts val="0"/>
              </a:spcBef>
              <a:spcAft>
                <a:spcPts val="0"/>
              </a:spcAft>
              <a:buSzPts val="1100"/>
              <a:buChar char="○"/>
            </a:pPr>
            <a:r>
              <a:rPr lang="en"/>
              <a:t>End organ damage: pulmonary, renal, hepatic</a:t>
            </a:r>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397"/>
        <p:cNvGrpSpPr/>
        <p:nvPr/>
      </p:nvGrpSpPr>
      <p:grpSpPr>
        <a:xfrm>
          <a:off x="0" y="0"/>
          <a:ext cx="0" cy="0"/>
          <a:chOff x="0" y="0"/>
          <a:chExt cx="0" cy="0"/>
        </a:xfrm>
      </p:grpSpPr>
      <p:sp>
        <p:nvSpPr>
          <p:cNvPr id="1398" name="Google Shape;1398;p14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Babesiosis: Treatment </a:t>
            </a:r>
            <a:r>
              <a:rPr lang="en" baseline="30000"/>
              <a:t>[</a:t>
            </a:r>
            <a:r>
              <a:rPr lang="en" baseline="30000">
                <a:solidFill>
                  <a:schemeClr val="hlink"/>
                </a:solidFill>
                <a:uFill>
                  <a:noFill/>
                </a:uFill>
                <a:hlinkClick r:id="rId3"/>
              </a:rPr>
              <a:t>33501959</a:t>
            </a:r>
            <a:r>
              <a:rPr lang="en" baseline="30000"/>
              <a:t>, IDSA 2020]</a:t>
            </a:r>
            <a:endParaRPr baseline="30000"/>
          </a:p>
        </p:txBody>
      </p:sp>
      <p:sp>
        <p:nvSpPr>
          <p:cNvPr id="1399" name="Google Shape;1399;p147"/>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Mainstay antimicrobial therapy is </a:t>
            </a:r>
            <a:r>
              <a:rPr lang="en" b="1">
                <a:solidFill>
                  <a:srgbClr val="DF382C"/>
                </a:solidFill>
              </a:rPr>
              <a:t>atovaquone </a:t>
            </a:r>
            <a:r>
              <a:rPr lang="en"/>
              <a:t>+ </a:t>
            </a:r>
            <a:r>
              <a:rPr lang="en" b="1">
                <a:solidFill>
                  <a:srgbClr val="DF382C"/>
                </a:solidFill>
              </a:rPr>
              <a:t>azithromycin</a:t>
            </a:r>
            <a:endParaRPr b="1">
              <a:solidFill>
                <a:srgbClr val="DF382C"/>
              </a:solidFill>
            </a:endParaRPr>
          </a:p>
          <a:p>
            <a:pPr marL="457200" lvl="0" indent="-311150" algn="l" rtl="0">
              <a:spcBef>
                <a:spcPts val="0"/>
              </a:spcBef>
              <a:spcAft>
                <a:spcPts val="0"/>
              </a:spcAft>
              <a:buSzPts val="1300"/>
              <a:buChar char="●"/>
            </a:pPr>
            <a:r>
              <a:rPr lang="en"/>
              <a:t>Some recommend </a:t>
            </a:r>
            <a:r>
              <a:rPr lang="en" b="1"/>
              <a:t>quinine </a:t>
            </a:r>
            <a:r>
              <a:rPr lang="en"/>
              <a:t>+ </a:t>
            </a:r>
            <a:r>
              <a:rPr lang="en" b="1"/>
              <a:t>clindamycin </a:t>
            </a:r>
            <a:r>
              <a:rPr lang="en"/>
              <a:t>for severe infections</a:t>
            </a:r>
            <a:endParaRPr/>
          </a:p>
          <a:p>
            <a:pPr marL="914400" lvl="1" indent="-298450" algn="l" rtl="0">
              <a:spcBef>
                <a:spcPts val="0"/>
              </a:spcBef>
              <a:spcAft>
                <a:spcPts val="0"/>
              </a:spcAft>
              <a:buSzPts val="1100"/>
              <a:buChar char="○"/>
            </a:pPr>
            <a:r>
              <a:rPr lang="en"/>
              <a:t>Consider if fails to improve on above therapy</a:t>
            </a:r>
            <a:endParaRPr/>
          </a:p>
          <a:p>
            <a:pPr marL="457200" lvl="0" indent="-311150" algn="l" rtl="0">
              <a:spcBef>
                <a:spcPts val="0"/>
              </a:spcBef>
              <a:spcAft>
                <a:spcPts val="0"/>
              </a:spcAft>
              <a:buSzPts val="1300"/>
              <a:buChar char="●"/>
            </a:pPr>
            <a:r>
              <a:rPr lang="en"/>
              <a:t>Consider exchange transfusion for those with any of:</a:t>
            </a:r>
            <a:endParaRPr/>
          </a:p>
          <a:p>
            <a:pPr marL="914400" lvl="1" indent="-298450" algn="l" rtl="0">
              <a:spcBef>
                <a:spcPts val="0"/>
              </a:spcBef>
              <a:spcAft>
                <a:spcPts val="0"/>
              </a:spcAft>
              <a:buSzPts val="1100"/>
              <a:buChar char="○"/>
            </a:pPr>
            <a:r>
              <a:rPr lang="en"/>
              <a:t>End organ damage: pulmonary, renal, hepatic</a:t>
            </a:r>
            <a:endParaRPr/>
          </a:p>
          <a:p>
            <a:pPr marL="914400" lvl="1" indent="-298450" algn="l" rtl="0">
              <a:spcBef>
                <a:spcPts val="0"/>
              </a:spcBef>
              <a:spcAft>
                <a:spcPts val="0"/>
              </a:spcAft>
              <a:buSzPts val="1100"/>
              <a:buChar char="○"/>
            </a:pPr>
            <a:r>
              <a:rPr lang="en"/>
              <a:t>High-grade parasitemia (&gt;10%)</a:t>
            </a:r>
            <a:endParaRPr/>
          </a:p>
          <a:p>
            <a:pPr marL="914400" lvl="1" indent="-298450" algn="l" rtl="0">
              <a:spcBef>
                <a:spcPts val="0"/>
              </a:spcBef>
              <a:spcAft>
                <a:spcPts val="0"/>
              </a:spcAft>
              <a:buSzPts val="1100"/>
              <a:buChar char="○"/>
            </a:pPr>
            <a:r>
              <a:rPr lang="en"/>
              <a:t>Severe hemolytic anemia</a:t>
            </a:r>
            <a:endParaRPr/>
          </a:p>
        </p:txBody>
      </p:sp>
      <p:pic>
        <p:nvPicPr>
          <p:cNvPr id="1400" name="Google Shape;1400;p147"/>
          <p:cNvPicPr preferRelativeResize="0"/>
          <p:nvPr/>
        </p:nvPicPr>
        <p:blipFill>
          <a:blip r:embed="rId4">
            <a:alphaModFix/>
          </a:blip>
          <a:stretch>
            <a:fillRect/>
          </a:stretch>
        </p:blipFill>
        <p:spPr>
          <a:xfrm>
            <a:off x="4025700" y="2756247"/>
            <a:ext cx="5033524" cy="822153"/>
          </a:xfrm>
          <a:prstGeom prst="rect">
            <a:avLst/>
          </a:prstGeom>
          <a:noFill/>
          <a:ln>
            <a:noFill/>
          </a:ln>
        </p:spPr>
      </p:pic>
      <p:sp>
        <p:nvSpPr>
          <p:cNvPr id="1401" name="Google Shape;1401;p147"/>
          <p:cNvSpPr txBox="1"/>
          <p:nvPr/>
        </p:nvSpPr>
        <p:spPr>
          <a:xfrm>
            <a:off x="4025700" y="3578400"/>
            <a:ext cx="5118300" cy="1565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2400"/>
              </a:spcBef>
              <a:spcAft>
                <a:spcPts val="0"/>
              </a:spcAft>
              <a:buNone/>
            </a:pPr>
            <a:r>
              <a:rPr lang="en" sz="1800" b="1">
                <a:solidFill>
                  <a:srgbClr val="1C1D1E"/>
                </a:solidFill>
                <a:latin typeface="Open Sans"/>
                <a:ea typeface="Open Sans"/>
                <a:cs typeface="Open Sans"/>
                <a:sym typeface="Open Sans"/>
              </a:rPr>
              <a:t>Adjunctive treatment of clinically severe babesiosis with red blood cell exchange: a case series of nineteen patients</a:t>
            </a:r>
            <a:endParaRPr sz="1800" b="1">
              <a:solidFill>
                <a:srgbClr val="1C1D1E"/>
              </a:solidFill>
              <a:latin typeface="Open Sans"/>
              <a:ea typeface="Open Sans"/>
              <a:cs typeface="Open Sans"/>
              <a:sym typeface="Open Sans"/>
            </a:endParaRPr>
          </a:p>
          <a:p>
            <a:pPr marL="0" lvl="0" indent="0" algn="l" rtl="0">
              <a:lnSpc>
                <a:spcPct val="115000"/>
              </a:lnSpc>
              <a:spcBef>
                <a:spcPts val="600"/>
              </a:spcBef>
              <a:spcAft>
                <a:spcPts val="0"/>
              </a:spcAft>
              <a:buNone/>
            </a:pPr>
            <a:r>
              <a:rPr lang="en" sz="1050">
                <a:solidFill>
                  <a:srgbClr val="123D80"/>
                </a:solidFill>
                <a:uFill>
                  <a:noFill/>
                </a:u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Christian P. Nixon</a:t>
            </a:r>
            <a:r>
              <a:rPr lang="en" sz="1050">
                <a:solidFill>
                  <a:srgbClr val="8B8B8B"/>
                </a:solidFill>
                <a:latin typeface="Open Sans"/>
                <a:ea typeface="Open Sans"/>
                <a:cs typeface="Open Sans"/>
                <a:sym typeface="Open Sans"/>
              </a:rPr>
              <a:t>, </a:t>
            </a:r>
            <a:r>
              <a:rPr lang="en" sz="1050">
                <a:solidFill>
                  <a:srgbClr val="123D80"/>
                </a:solidFill>
                <a:uFill>
                  <a:noFill/>
                </a:uFill>
                <a:latin typeface="Open Sans"/>
                <a:ea typeface="Open Sans"/>
                <a:cs typeface="Open Sans"/>
                <a:sym typeface="Open Sans"/>
                <a:hlinkClick r:id="rId6">
                  <a:extLst>
                    <a:ext uri="{A12FA001-AC4F-418D-AE19-62706E023703}">
                      <ahyp:hlinkClr xmlns:ahyp="http://schemas.microsoft.com/office/drawing/2018/hyperlinkcolor" val="tx"/>
                    </a:ext>
                  </a:extLst>
                </a:hlinkClick>
              </a:rPr>
              <a:t>Sangshin Park</a:t>
            </a:r>
            <a:r>
              <a:rPr lang="en" sz="1050">
                <a:solidFill>
                  <a:srgbClr val="8B8B8B"/>
                </a:solidFill>
                <a:latin typeface="Open Sans"/>
                <a:ea typeface="Open Sans"/>
                <a:cs typeface="Open Sans"/>
                <a:sym typeface="Open Sans"/>
              </a:rPr>
              <a:t>, </a:t>
            </a:r>
            <a:r>
              <a:rPr lang="en" sz="1050">
                <a:solidFill>
                  <a:srgbClr val="123D80"/>
                </a:solidFill>
                <a:uFill>
                  <a:noFill/>
                </a:uFill>
                <a:latin typeface="Open Sans"/>
                <a:ea typeface="Open Sans"/>
                <a:cs typeface="Open Sans"/>
                <a:sym typeface="Open Sans"/>
                <a:hlinkClick r:id="rId7">
                  <a:extLst>
                    <a:ext uri="{A12FA001-AC4F-418D-AE19-62706E023703}">
                      <ahyp:hlinkClr xmlns:ahyp="http://schemas.microsoft.com/office/drawing/2018/hyperlinkcolor" val="tx"/>
                    </a:ext>
                  </a:extLst>
                </a:hlinkClick>
              </a:rPr>
              <a:t>Christina E. Nixon</a:t>
            </a:r>
            <a:r>
              <a:rPr lang="en" sz="1050">
                <a:solidFill>
                  <a:srgbClr val="8B8B8B"/>
                </a:solidFill>
                <a:latin typeface="Open Sans"/>
                <a:ea typeface="Open Sans"/>
                <a:cs typeface="Open Sans"/>
                <a:sym typeface="Open Sans"/>
              </a:rPr>
              <a:t>, </a:t>
            </a:r>
            <a:r>
              <a:rPr lang="en" sz="1050">
                <a:solidFill>
                  <a:srgbClr val="123D80"/>
                </a:solidFill>
                <a:highlight>
                  <a:srgbClr val="FFFF00"/>
                </a:highlight>
                <a:uFill>
                  <a:noFill/>
                </a:uFill>
                <a:latin typeface="Open Sans"/>
                <a:ea typeface="Open Sans"/>
                <a:cs typeface="Open Sans"/>
                <a:sym typeface="Open Sans"/>
                <a:hlinkClick r:id="rId8">
                  <a:extLst>
                    <a:ext uri="{A12FA001-AC4F-418D-AE19-62706E023703}">
                      <ahyp:hlinkClr xmlns:ahyp="http://schemas.microsoft.com/office/drawing/2018/hyperlinkcolor" val="tx"/>
                    </a:ext>
                  </a:extLst>
                </a:hlinkClick>
              </a:rPr>
              <a:t>Rebecca M. Reece</a:t>
            </a:r>
            <a:r>
              <a:rPr lang="en" sz="1050">
                <a:solidFill>
                  <a:srgbClr val="8B8B8B"/>
                </a:solidFill>
                <a:latin typeface="Open Sans"/>
                <a:ea typeface="Open Sans"/>
                <a:cs typeface="Open Sans"/>
                <a:sym typeface="Open Sans"/>
              </a:rPr>
              <a:t>, </a:t>
            </a:r>
            <a:r>
              <a:rPr lang="en" sz="1050">
                <a:solidFill>
                  <a:srgbClr val="123D80"/>
                </a:solidFill>
                <a:uFill>
                  <a:noFill/>
                </a:uFill>
                <a:latin typeface="Open Sans"/>
                <a:ea typeface="Open Sans"/>
                <a:cs typeface="Open Sans"/>
                <a:sym typeface="Open Sans"/>
                <a:hlinkClick r:id="rId9">
                  <a:extLst>
                    <a:ext uri="{A12FA001-AC4F-418D-AE19-62706E023703}">
                      <ahyp:hlinkClr xmlns:ahyp="http://schemas.microsoft.com/office/drawing/2018/hyperlinkcolor" val="tx"/>
                    </a:ext>
                  </a:extLst>
                </a:hlinkClick>
              </a:rPr>
              <a:t>Joseph D. Sweeney</a:t>
            </a:r>
            <a:r>
              <a:rPr lang="en" sz="1050">
                <a:solidFill>
                  <a:srgbClr val="123D80"/>
                </a:solidFill>
                <a:latin typeface="Open Sans"/>
                <a:ea typeface="Open Sans"/>
                <a:cs typeface="Open Sans"/>
                <a:sym typeface="Open Sans"/>
              </a:rPr>
              <a:t> </a:t>
            </a:r>
            <a:r>
              <a:rPr lang="en" sz="1050">
                <a:solidFill>
                  <a:schemeClr val="dk2"/>
                </a:solidFill>
                <a:latin typeface="Open Sans"/>
                <a:ea typeface="Open Sans"/>
                <a:cs typeface="Open Sans"/>
                <a:sym typeface="Open Sans"/>
              </a:rPr>
              <a:t>(2019)</a:t>
            </a:r>
            <a:endParaRPr sz="1050">
              <a:solidFill>
                <a:schemeClr val="dk2"/>
              </a:solidFill>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7"/>
          <p:cNvSpPr txBox="1">
            <a:spLocks noGrp="1"/>
          </p:cNvSpPr>
          <p:nvPr>
            <p:ph type="body" idx="2"/>
          </p:nvPr>
        </p:nvSpPr>
        <p:spPr>
          <a:xfrm>
            <a:off x="730000" y="1407675"/>
            <a:ext cx="3374400" cy="30255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1400"/>
              <a:t>A </a:t>
            </a:r>
            <a:r>
              <a:rPr lang="en" sz="1400" b="1">
                <a:solidFill>
                  <a:srgbClr val="2D6987"/>
                </a:solidFill>
              </a:rPr>
              <a:t>74 y/o M</a:t>
            </a:r>
            <a:r>
              <a:rPr lang="en" sz="1400"/>
              <a:t> with PMH including DM (A1c 6.5), CAD, macular degeneration p/w </a:t>
            </a:r>
            <a:r>
              <a:rPr lang="en" sz="1400" b="1"/>
              <a:t>gait instability x 2 days</a:t>
            </a:r>
            <a:endParaRPr>
              <a:solidFill>
                <a:srgbClr val="1A1A1A"/>
              </a:solidFill>
            </a:endParaRPr>
          </a:p>
        </p:txBody>
      </p:sp>
      <p:sp>
        <p:nvSpPr>
          <p:cNvPr id="180" name="Google Shape;180;p27"/>
          <p:cNvSpPr txBox="1">
            <a:spLocks noGrp="1"/>
          </p:cNvSpPr>
          <p:nvPr>
            <p:ph type="title"/>
          </p:nvPr>
        </p:nvSpPr>
        <p:spPr>
          <a:xfrm>
            <a:off x="729450" y="632850"/>
            <a:ext cx="37692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Summary</a:t>
            </a:r>
            <a:endParaRPr/>
          </a:p>
        </p:txBody>
      </p:sp>
      <p:sp>
        <p:nvSpPr>
          <p:cNvPr id="181" name="Google Shape;181;p27"/>
          <p:cNvSpPr/>
          <p:nvPr/>
        </p:nvSpPr>
        <p:spPr>
          <a:xfrm>
            <a:off x="802450" y="2641450"/>
            <a:ext cx="3229500" cy="14979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404247"/>
                </a:solidFill>
                <a:latin typeface="Open Sans"/>
                <a:ea typeface="Open Sans"/>
                <a:cs typeface="Open Sans"/>
                <a:sym typeface="Open Sans"/>
              </a:rPr>
              <a:t>Review of symptoms</a:t>
            </a:r>
            <a:endParaRPr sz="1500">
              <a:solidFill>
                <a:srgbClr val="1A1A1A"/>
              </a:solidFill>
              <a:latin typeface="Open Sans"/>
              <a:ea typeface="Open Sans"/>
              <a:cs typeface="Open Sans"/>
              <a:sym typeface="Open Sans"/>
            </a:endParaRPr>
          </a:p>
          <a:p>
            <a:pPr marL="457200" lvl="0" indent="-323850" algn="l" rtl="0">
              <a:spcBef>
                <a:spcPts val="1000"/>
              </a:spcBef>
              <a:spcAft>
                <a:spcPts val="0"/>
              </a:spcAft>
              <a:buClr>
                <a:srgbClr val="1A1A1A"/>
              </a:buClr>
              <a:buSzPts val="1500"/>
              <a:buFont typeface="Open Sans"/>
              <a:buChar char="●"/>
            </a:pPr>
            <a:r>
              <a:rPr lang="en" sz="1500">
                <a:solidFill>
                  <a:srgbClr val="1A1A1A"/>
                </a:solidFill>
                <a:latin typeface="Open Sans"/>
                <a:ea typeface="Open Sans"/>
                <a:cs typeface="Open Sans"/>
                <a:sym typeface="Open Sans"/>
              </a:rPr>
              <a:t>Gait instability &amp; dizziness</a:t>
            </a:r>
            <a:endParaRPr sz="1500">
              <a:solidFill>
                <a:srgbClr val="1A1A1A"/>
              </a:solidFill>
              <a:latin typeface="Open Sans"/>
              <a:ea typeface="Open Sans"/>
              <a:cs typeface="Open Sans"/>
              <a:sym typeface="Open Sans"/>
            </a:endParaRPr>
          </a:p>
          <a:p>
            <a:pPr marL="914400" lvl="1" indent="-323850" algn="l" rtl="0">
              <a:spcBef>
                <a:spcPts val="0"/>
              </a:spcBef>
              <a:spcAft>
                <a:spcPts val="0"/>
              </a:spcAft>
              <a:buClr>
                <a:srgbClr val="1A1A1A"/>
              </a:buClr>
              <a:buSzPts val="1500"/>
              <a:buFont typeface="Open Sans"/>
              <a:buChar char="○"/>
            </a:pPr>
            <a:r>
              <a:rPr lang="en" sz="1500">
                <a:solidFill>
                  <a:srgbClr val="1A1A1A"/>
                </a:solidFill>
                <a:latin typeface="Open Sans"/>
                <a:ea typeface="Open Sans"/>
                <a:cs typeface="Open Sans"/>
                <a:sym typeface="Open Sans"/>
              </a:rPr>
              <a:t>A few days</a:t>
            </a:r>
            <a:endParaRPr sz="1500">
              <a:solidFill>
                <a:srgbClr val="1A1A1A"/>
              </a:solidFill>
              <a:latin typeface="Open Sans"/>
              <a:ea typeface="Open Sans"/>
              <a:cs typeface="Open Sans"/>
              <a:sym typeface="Open Sans"/>
            </a:endParaRPr>
          </a:p>
          <a:p>
            <a:pPr marL="457200" lvl="0" indent="-323850" algn="l" rtl="0">
              <a:spcBef>
                <a:spcPts val="0"/>
              </a:spcBef>
              <a:spcAft>
                <a:spcPts val="0"/>
              </a:spcAft>
              <a:buClr>
                <a:srgbClr val="1A1A1A"/>
              </a:buClr>
              <a:buSzPts val="1500"/>
              <a:buFont typeface="Open Sans"/>
              <a:buChar char="●"/>
            </a:pPr>
            <a:r>
              <a:rPr lang="en" sz="1500">
                <a:solidFill>
                  <a:schemeClr val="dk2"/>
                </a:solidFill>
                <a:latin typeface="Open Sans"/>
                <a:ea typeface="Open Sans"/>
                <a:cs typeface="Open Sans"/>
                <a:sym typeface="Open Sans"/>
              </a:rPr>
              <a:t>Occipital</a:t>
            </a:r>
            <a:r>
              <a:rPr lang="en" sz="1500">
                <a:solidFill>
                  <a:srgbClr val="1A1A1A"/>
                </a:solidFill>
                <a:latin typeface="Open Sans"/>
                <a:ea typeface="Open Sans"/>
                <a:cs typeface="Open Sans"/>
                <a:sym typeface="Open Sans"/>
              </a:rPr>
              <a:t> headache</a:t>
            </a:r>
            <a:endParaRPr sz="1500">
              <a:solidFill>
                <a:srgbClr val="1A1A1A"/>
              </a:solidFill>
              <a:latin typeface="Open Sans"/>
              <a:ea typeface="Open Sans"/>
              <a:cs typeface="Open Sans"/>
              <a:sym typeface="Open Sans"/>
            </a:endParaRPr>
          </a:p>
          <a:p>
            <a:pPr marL="457200" lvl="0" indent="-323850" algn="l" rtl="0">
              <a:spcBef>
                <a:spcPts val="0"/>
              </a:spcBef>
              <a:spcAft>
                <a:spcPts val="0"/>
              </a:spcAft>
              <a:buClr>
                <a:srgbClr val="1A1A1A"/>
              </a:buClr>
              <a:buSzPts val="1500"/>
              <a:buFont typeface="Open Sans"/>
              <a:buChar char="●"/>
            </a:pPr>
            <a:r>
              <a:rPr lang="en" sz="1500" b="1">
                <a:solidFill>
                  <a:srgbClr val="896110"/>
                </a:solidFill>
                <a:latin typeface="Open Sans"/>
                <a:ea typeface="Open Sans"/>
                <a:cs typeface="Open Sans"/>
                <a:sym typeface="Open Sans"/>
              </a:rPr>
              <a:t>Diaphoresis</a:t>
            </a:r>
            <a:r>
              <a:rPr lang="en" sz="1500">
                <a:solidFill>
                  <a:schemeClr val="dk2"/>
                </a:solidFill>
                <a:latin typeface="Open Sans"/>
                <a:ea typeface="Open Sans"/>
                <a:cs typeface="Open Sans"/>
                <a:sym typeface="Open Sans"/>
              </a:rPr>
              <a:t> x 1-2 weeks</a:t>
            </a:r>
            <a:endParaRPr sz="1500">
              <a:solidFill>
                <a:srgbClr val="1A1A1A"/>
              </a:solidFill>
              <a:latin typeface="Open Sans"/>
              <a:ea typeface="Open Sans"/>
              <a:cs typeface="Open Sans"/>
              <a:sym typeface="Open Sans"/>
            </a:endParaRPr>
          </a:p>
        </p:txBody>
      </p:sp>
      <p:graphicFrame>
        <p:nvGraphicFramePr>
          <p:cNvPr id="182" name="Google Shape;182;p27"/>
          <p:cNvGraphicFramePr/>
          <p:nvPr/>
        </p:nvGraphicFramePr>
        <p:xfrm>
          <a:off x="7179913" y="832325"/>
          <a:ext cx="3000000" cy="3000000"/>
        </p:xfrm>
        <a:graphic>
          <a:graphicData uri="http://schemas.openxmlformats.org/drawingml/2006/table">
            <a:tbl>
              <a:tblPr>
                <a:noFill/>
                <a:tableStyleId>{8B810D35-6B29-4F0E-A54C-3F1D867285BD}</a:tableStyleId>
              </a:tblPr>
              <a:tblGrid>
                <a:gridCol w="946375">
                  <a:extLst>
                    <a:ext uri="{9D8B030D-6E8A-4147-A177-3AD203B41FA5}">
                      <a16:colId xmlns:a16="http://schemas.microsoft.com/office/drawing/2014/main" val="20000"/>
                    </a:ext>
                  </a:extLst>
                </a:gridCol>
                <a:gridCol w="627975">
                  <a:extLst>
                    <a:ext uri="{9D8B030D-6E8A-4147-A177-3AD203B41FA5}">
                      <a16:colId xmlns:a16="http://schemas.microsoft.com/office/drawing/2014/main" val="20001"/>
                    </a:ext>
                  </a:extLst>
                </a:gridCol>
              </a:tblGrid>
              <a:tr h="280950">
                <a:tc>
                  <a:txBody>
                    <a:bodyPr/>
                    <a:lstStyle/>
                    <a:p>
                      <a:pPr marL="0" lvl="0" indent="0" algn="l" rtl="0">
                        <a:spcBef>
                          <a:spcPts val="0"/>
                        </a:spcBef>
                        <a:spcAft>
                          <a:spcPts val="0"/>
                        </a:spcAft>
                        <a:buNone/>
                      </a:pPr>
                      <a:r>
                        <a:rPr lang="en" b="1">
                          <a:solidFill>
                            <a:srgbClr val="FFFFFF"/>
                          </a:solidFill>
                          <a:latin typeface="Open Sans"/>
                          <a:ea typeface="Open Sans"/>
                          <a:cs typeface="Open Sans"/>
                          <a:sym typeface="Open Sans"/>
                        </a:rPr>
                        <a:t>CBC</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Result</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WBC</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10.1</a:t>
                      </a:r>
                      <a:endParaRPr b="1">
                        <a:solidFill>
                          <a:srgbClr val="DF382C"/>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Platelets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rPr>
                        <a:t>188</a:t>
                      </a:r>
                      <a:endParaRPr>
                        <a:solidFill>
                          <a:srgbClr val="1A1A1A"/>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Neut %</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85%</a:t>
                      </a:r>
                      <a:endParaRPr>
                        <a:solidFill>
                          <a:srgbClr val="1A1A1A"/>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Lymph #</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3B71CA"/>
                          </a:solidFill>
                          <a:latin typeface="Open Sans"/>
                          <a:ea typeface="Open Sans"/>
                          <a:cs typeface="Open Sans"/>
                          <a:sym typeface="Open Sans"/>
                        </a:rPr>
                        <a:t>400</a:t>
                      </a:r>
                      <a:r>
                        <a:rPr lang="en" b="1">
                          <a:solidFill>
                            <a:srgbClr val="1A1A1A"/>
                          </a:solidFill>
                          <a:latin typeface="Open Sans"/>
                          <a:ea typeface="Open Sans"/>
                          <a:cs typeface="Open Sans"/>
                          <a:sym typeface="Open Sans"/>
                        </a:rPr>
                        <a:t> (L)</a:t>
                      </a:r>
                      <a:endParaRPr b="1">
                        <a:solidFill>
                          <a:srgbClr val="1A1A1A"/>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graphicFrame>
        <p:nvGraphicFramePr>
          <p:cNvPr id="183" name="Google Shape;183;p27"/>
          <p:cNvGraphicFramePr/>
          <p:nvPr/>
        </p:nvGraphicFramePr>
        <p:xfrm>
          <a:off x="7179913" y="2459425"/>
          <a:ext cx="3000000" cy="3000000"/>
        </p:xfrm>
        <a:graphic>
          <a:graphicData uri="http://schemas.openxmlformats.org/drawingml/2006/table">
            <a:tbl>
              <a:tblPr>
                <a:noFill/>
                <a:tableStyleId>{8B810D35-6B29-4F0E-A54C-3F1D867285BD}</a:tableStyleId>
              </a:tblPr>
              <a:tblGrid>
                <a:gridCol w="946375">
                  <a:extLst>
                    <a:ext uri="{9D8B030D-6E8A-4147-A177-3AD203B41FA5}">
                      <a16:colId xmlns:a16="http://schemas.microsoft.com/office/drawing/2014/main" val="20000"/>
                    </a:ext>
                  </a:extLst>
                </a:gridCol>
                <a:gridCol w="627975">
                  <a:extLst>
                    <a:ext uri="{9D8B030D-6E8A-4147-A177-3AD203B41FA5}">
                      <a16:colId xmlns:a16="http://schemas.microsoft.com/office/drawing/2014/main" val="20001"/>
                    </a:ext>
                  </a:extLst>
                </a:gridCol>
              </a:tblGrid>
              <a:tr h="280950">
                <a:tc>
                  <a:txBody>
                    <a:bodyPr/>
                    <a:lstStyle/>
                    <a:p>
                      <a:pPr marL="0" lvl="0" indent="0" algn="l" rtl="0">
                        <a:spcBef>
                          <a:spcPts val="0"/>
                        </a:spcBef>
                        <a:spcAft>
                          <a:spcPts val="0"/>
                        </a:spcAft>
                        <a:buNone/>
                      </a:pPr>
                      <a:r>
                        <a:rPr lang="en" b="1">
                          <a:solidFill>
                            <a:srgbClr val="FFFFFF"/>
                          </a:solidFill>
                          <a:latin typeface="Open Sans"/>
                          <a:ea typeface="Open Sans"/>
                          <a:cs typeface="Open Sans"/>
                          <a:sym typeface="Open Sans"/>
                        </a:rPr>
                        <a:t>CMP</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Result</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Na</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130</a:t>
                      </a:r>
                      <a:endParaRPr b="1">
                        <a:solidFill>
                          <a:srgbClr val="DF382C"/>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4.1</a:t>
                      </a:r>
                      <a:endParaRPr>
                        <a:solidFill>
                          <a:srgbClr val="1A1A1A"/>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Cr</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1.11</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AST</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44</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ALT</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23</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AlkPhos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rPr>
                        <a:t>49</a:t>
                      </a:r>
                      <a:endParaRPr>
                        <a:solidFill>
                          <a:srgbClr val="1A1A1A"/>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Bili</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rPr>
                        <a:t>1.3</a:t>
                      </a:r>
                      <a:endParaRPr>
                        <a:solidFill>
                          <a:srgbClr val="1A1A1A"/>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184" name="Google Shape;184;p27"/>
          <p:cNvSpPr/>
          <p:nvPr/>
        </p:nvSpPr>
        <p:spPr>
          <a:xfrm>
            <a:off x="4923075" y="881750"/>
            <a:ext cx="1832400" cy="13059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404247"/>
                </a:solidFill>
                <a:latin typeface="Open Sans"/>
                <a:ea typeface="Open Sans"/>
                <a:cs typeface="Open Sans"/>
                <a:sym typeface="Open Sans"/>
              </a:rPr>
              <a:t>Temp </a:t>
            </a:r>
            <a:r>
              <a:rPr lang="en" sz="1200" b="1">
                <a:solidFill>
                  <a:srgbClr val="DF382C"/>
                </a:solidFill>
                <a:latin typeface="Open Sans"/>
                <a:ea typeface="Open Sans"/>
                <a:cs typeface="Open Sans"/>
                <a:sym typeface="Open Sans"/>
              </a:rPr>
              <a:t>38.5</a:t>
            </a:r>
            <a:r>
              <a:rPr lang="en" sz="1200">
                <a:solidFill>
                  <a:srgbClr val="404247"/>
                </a:solidFill>
                <a:latin typeface="Open Sans"/>
                <a:ea typeface="Open Sans"/>
                <a:cs typeface="Open Sans"/>
                <a:sym typeface="Open Sans"/>
              </a:rPr>
              <a:t>	</a:t>
            </a:r>
            <a:r>
              <a:rPr lang="en" sz="1200" b="1">
                <a:solidFill>
                  <a:srgbClr val="404247"/>
                </a:solidFill>
                <a:latin typeface="Open Sans"/>
                <a:ea typeface="Open Sans"/>
                <a:cs typeface="Open Sans"/>
                <a:sym typeface="Open Sans"/>
              </a:rPr>
              <a:t>Pulse</a:t>
            </a:r>
            <a:r>
              <a:rPr lang="en" sz="1200">
                <a:solidFill>
                  <a:srgbClr val="404247"/>
                </a:solidFill>
                <a:latin typeface="Open Sans"/>
                <a:ea typeface="Open Sans"/>
                <a:cs typeface="Open Sans"/>
                <a:sym typeface="Open Sans"/>
              </a:rPr>
              <a:t> 89</a:t>
            </a:r>
            <a:endParaRPr sz="1200">
              <a:solidFill>
                <a:srgbClr val="404247"/>
              </a:solidFill>
              <a:latin typeface="Open Sans"/>
              <a:ea typeface="Open Sans"/>
              <a:cs typeface="Open Sans"/>
              <a:sym typeface="Open Sans"/>
            </a:endParaRPr>
          </a:p>
          <a:p>
            <a:pPr marL="0" lvl="0" indent="0" algn="l" rtl="0">
              <a:spcBef>
                <a:spcPts val="0"/>
              </a:spcBef>
              <a:spcAft>
                <a:spcPts val="0"/>
              </a:spcAft>
              <a:buNone/>
            </a:pPr>
            <a:r>
              <a:rPr lang="en" sz="1200" b="1">
                <a:solidFill>
                  <a:srgbClr val="404247"/>
                </a:solidFill>
                <a:latin typeface="Open Sans"/>
                <a:ea typeface="Open Sans"/>
                <a:cs typeface="Open Sans"/>
                <a:sym typeface="Open Sans"/>
              </a:rPr>
              <a:t>BP</a:t>
            </a:r>
            <a:r>
              <a:rPr lang="en" sz="1200">
                <a:solidFill>
                  <a:srgbClr val="404247"/>
                </a:solidFill>
                <a:latin typeface="Open Sans"/>
                <a:ea typeface="Open Sans"/>
                <a:cs typeface="Open Sans"/>
                <a:sym typeface="Open Sans"/>
              </a:rPr>
              <a:t> 110/54</a:t>
            </a:r>
            <a:endParaRPr sz="1200">
              <a:solidFill>
                <a:srgbClr val="404247"/>
              </a:solidFill>
              <a:latin typeface="Open Sans"/>
              <a:ea typeface="Open Sans"/>
              <a:cs typeface="Open Sans"/>
              <a:sym typeface="Open Sans"/>
            </a:endParaRPr>
          </a:p>
          <a:p>
            <a:pPr marL="457200" lvl="0" indent="-304800" algn="l" rtl="0">
              <a:spcBef>
                <a:spcPts val="0"/>
              </a:spcBef>
              <a:spcAft>
                <a:spcPts val="0"/>
              </a:spcAft>
              <a:buClr>
                <a:srgbClr val="404247"/>
              </a:buClr>
              <a:buSzPts val="1200"/>
              <a:buFont typeface="Open Sans"/>
              <a:buChar char="●"/>
            </a:pPr>
            <a:r>
              <a:rPr lang="en" sz="1200" b="1">
                <a:solidFill>
                  <a:srgbClr val="896110"/>
                </a:solidFill>
                <a:latin typeface="Open Sans"/>
                <a:ea typeface="Open Sans"/>
                <a:cs typeface="Open Sans"/>
                <a:sym typeface="Open Sans"/>
              </a:rPr>
              <a:t>Sweating</a:t>
            </a:r>
            <a:r>
              <a:rPr lang="en" sz="1200">
                <a:solidFill>
                  <a:srgbClr val="404247"/>
                </a:solidFill>
                <a:latin typeface="Open Sans"/>
                <a:ea typeface="Open Sans"/>
                <a:cs typeface="Open Sans"/>
                <a:sym typeface="Open Sans"/>
              </a:rPr>
              <a:t> </a:t>
            </a:r>
            <a:endParaRPr sz="1200">
              <a:solidFill>
                <a:srgbClr val="404247"/>
              </a:solidFill>
              <a:latin typeface="Open Sans"/>
              <a:ea typeface="Open Sans"/>
              <a:cs typeface="Open Sans"/>
              <a:sym typeface="Open Sans"/>
            </a:endParaRPr>
          </a:p>
          <a:p>
            <a:pPr marL="457200" lvl="0" indent="-304800" algn="l" rtl="0">
              <a:spcBef>
                <a:spcPts val="0"/>
              </a:spcBef>
              <a:spcAft>
                <a:spcPts val="0"/>
              </a:spcAft>
              <a:buClr>
                <a:srgbClr val="404247"/>
              </a:buClr>
              <a:buSzPts val="1200"/>
              <a:buFont typeface="Open Sans"/>
              <a:buChar char="●"/>
            </a:pPr>
            <a:r>
              <a:rPr lang="en" sz="1200">
                <a:solidFill>
                  <a:srgbClr val="404247"/>
                </a:solidFill>
                <a:latin typeface="Open Sans"/>
                <a:ea typeface="Open Sans"/>
                <a:cs typeface="Open Sans"/>
                <a:sym typeface="Open Sans"/>
              </a:rPr>
              <a:t>Otherwise well appearing </a:t>
            </a:r>
            <a:endParaRPr sz="1200">
              <a:solidFill>
                <a:srgbClr val="404247"/>
              </a:solidFill>
              <a:latin typeface="Open Sans"/>
              <a:ea typeface="Open Sans"/>
              <a:cs typeface="Open Sans"/>
              <a:sym typeface="Open Sans"/>
            </a:endParaRPr>
          </a:p>
          <a:p>
            <a:pPr marL="457200" lvl="0" indent="-304800" algn="l" rtl="0">
              <a:spcBef>
                <a:spcPts val="0"/>
              </a:spcBef>
              <a:spcAft>
                <a:spcPts val="0"/>
              </a:spcAft>
              <a:buClr>
                <a:srgbClr val="404247"/>
              </a:buClr>
              <a:buSzPts val="1200"/>
              <a:buFont typeface="Open Sans"/>
              <a:buChar char="●"/>
            </a:pPr>
            <a:r>
              <a:rPr lang="en" sz="1200">
                <a:solidFill>
                  <a:srgbClr val="404247"/>
                </a:solidFill>
                <a:latin typeface="Open Sans"/>
                <a:ea typeface="Open Sans"/>
                <a:cs typeface="Open Sans"/>
                <a:sym typeface="Open Sans"/>
              </a:rPr>
              <a:t>Gait issues</a:t>
            </a:r>
            <a:endParaRPr sz="1200">
              <a:solidFill>
                <a:srgbClr val="1A1A1A"/>
              </a:solidFill>
              <a:latin typeface="Open Sans"/>
              <a:ea typeface="Open Sans"/>
              <a:cs typeface="Open Sans"/>
              <a:sym typeface="Open Sans"/>
            </a:endParaRPr>
          </a:p>
        </p:txBody>
      </p:sp>
      <p:sp>
        <p:nvSpPr>
          <p:cNvPr id="185" name="Google Shape;185;p27"/>
          <p:cNvSpPr/>
          <p:nvPr/>
        </p:nvSpPr>
        <p:spPr>
          <a:xfrm>
            <a:off x="4730575" y="2502975"/>
            <a:ext cx="2237700" cy="12498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404247"/>
                </a:solidFill>
                <a:latin typeface="Open Sans"/>
                <a:ea typeface="Open Sans"/>
                <a:cs typeface="Open Sans"/>
                <a:sym typeface="Open Sans"/>
              </a:rPr>
              <a:t>Exposures</a:t>
            </a:r>
            <a:endParaRPr sz="1200">
              <a:solidFill>
                <a:srgbClr val="9FA6B2"/>
              </a:solidFill>
              <a:latin typeface="Open Sans"/>
              <a:ea typeface="Open Sans"/>
              <a:cs typeface="Open Sans"/>
              <a:sym typeface="Open Sans"/>
            </a:endParaRPr>
          </a:p>
          <a:p>
            <a:pPr marL="457200" lvl="0" indent="-304800" algn="l" rtl="0">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Farmer in south central PA</a:t>
            </a:r>
            <a:endParaRPr sz="1200">
              <a:solidFill>
                <a:srgbClr val="1A1A1A"/>
              </a:solidFill>
              <a:latin typeface="Open Sans"/>
              <a:ea typeface="Open Sans"/>
              <a:cs typeface="Open Sans"/>
              <a:sym typeface="Open Sans"/>
            </a:endParaRPr>
          </a:p>
          <a:p>
            <a:pPr marL="457200" lvl="0" indent="-304800" algn="l" rtl="0">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Cats, dogs, chickens, horses</a:t>
            </a:r>
            <a:endParaRPr sz="1200">
              <a:solidFill>
                <a:srgbClr val="1A1A1A"/>
              </a:solidFill>
              <a:latin typeface="Open Sans"/>
              <a:ea typeface="Open Sans"/>
              <a:cs typeface="Open Sans"/>
              <a:sym typeface="Open Sans"/>
            </a:endParaRPr>
          </a:p>
          <a:p>
            <a:pPr marL="457200" lvl="0" indent="-304800" algn="l" rtl="0">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No clear tick bites</a:t>
            </a:r>
            <a:endParaRPr sz="1200">
              <a:solidFill>
                <a:srgbClr val="1A1A1A"/>
              </a:solidFill>
              <a:latin typeface="Open Sans"/>
              <a:ea typeface="Open Sans"/>
              <a:cs typeface="Open Sans"/>
              <a:sym typeface="Open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Stroke work up</a:t>
            </a:r>
            <a:endParaRPr/>
          </a:p>
        </p:txBody>
      </p:sp>
      <p:sp>
        <p:nvSpPr>
          <p:cNvPr id="191" name="Google Shape;191;p28"/>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400"/>
              <a:t>A </a:t>
            </a:r>
            <a:r>
              <a:rPr lang="en" sz="1400" b="1">
                <a:solidFill>
                  <a:srgbClr val="2D6987"/>
                </a:solidFill>
              </a:rPr>
              <a:t>74 y/o M</a:t>
            </a:r>
            <a:r>
              <a:rPr lang="en" sz="1400"/>
              <a:t> with PMH including DM (A1c 6.5), CAD, macular degeneration p/w </a:t>
            </a:r>
            <a:r>
              <a:rPr lang="en" sz="1400" b="1"/>
              <a:t>gait instability x 2 days</a:t>
            </a:r>
            <a:endParaRPr sz="1400" b="1"/>
          </a:p>
          <a:p>
            <a:pPr marL="0" lvl="0" indent="0" algn="l" rtl="0">
              <a:spcBef>
                <a:spcPts val="1200"/>
              </a:spcBef>
              <a:spcAft>
                <a:spcPts val="0"/>
              </a:spcAft>
              <a:buNone/>
            </a:pPr>
            <a:r>
              <a:rPr lang="en" sz="1400"/>
              <a:t>Initially worked up for stroke</a:t>
            </a:r>
            <a:endParaRPr sz="1400"/>
          </a:p>
          <a:p>
            <a:pPr marL="457200" lvl="0" indent="-317500" algn="l" rtl="0">
              <a:spcBef>
                <a:spcPts val="1200"/>
              </a:spcBef>
              <a:spcAft>
                <a:spcPts val="0"/>
              </a:spcAft>
              <a:buSzPts val="1400"/>
              <a:buChar char="●"/>
            </a:pPr>
            <a:r>
              <a:rPr lang="en" sz="1400"/>
              <a:t>Normal CT head &amp; CTA</a:t>
            </a:r>
            <a:endParaRPr sz="1400"/>
          </a:p>
          <a:p>
            <a:pPr marL="457200" lvl="0" indent="-317500" algn="l" rtl="0">
              <a:spcBef>
                <a:spcPts val="0"/>
              </a:spcBef>
              <a:spcAft>
                <a:spcPts val="0"/>
              </a:spcAft>
              <a:buSzPts val="1400"/>
              <a:buChar char="●"/>
            </a:pPr>
            <a:r>
              <a:rPr lang="en" sz="1400"/>
              <a:t>MRI brain W/WO normal</a:t>
            </a:r>
            <a:endParaRPr sz="1400"/>
          </a:p>
          <a:p>
            <a:pPr marL="457200" lvl="0" indent="-317500" algn="l" rtl="0">
              <a:spcBef>
                <a:spcPts val="0"/>
              </a:spcBef>
              <a:spcAft>
                <a:spcPts val="0"/>
              </a:spcAft>
              <a:buSzPts val="1400"/>
              <a:buChar char="●"/>
            </a:pPr>
            <a:r>
              <a:rPr lang="en" sz="1400"/>
              <a:t>TTE normal</a:t>
            </a:r>
            <a:endParaRPr sz="14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Lumbar puncture</a:t>
            </a:r>
            <a:endParaRPr/>
          </a:p>
        </p:txBody>
      </p:sp>
      <p:graphicFrame>
        <p:nvGraphicFramePr>
          <p:cNvPr id="197" name="Google Shape;197;p29"/>
          <p:cNvGraphicFramePr/>
          <p:nvPr/>
        </p:nvGraphicFramePr>
        <p:xfrm>
          <a:off x="438750" y="1399825"/>
          <a:ext cx="3000000" cy="3000000"/>
        </p:xfrm>
        <a:graphic>
          <a:graphicData uri="http://schemas.openxmlformats.org/drawingml/2006/table">
            <a:tbl>
              <a:tblPr>
                <a:noFill/>
                <a:tableStyleId>{8B810D35-6B29-4F0E-A54C-3F1D867285BD}</a:tableStyleId>
              </a:tblPr>
              <a:tblGrid>
                <a:gridCol w="1952425">
                  <a:extLst>
                    <a:ext uri="{9D8B030D-6E8A-4147-A177-3AD203B41FA5}">
                      <a16:colId xmlns:a16="http://schemas.microsoft.com/office/drawing/2014/main" val="20000"/>
                    </a:ext>
                  </a:extLst>
                </a:gridCol>
                <a:gridCol w="743925">
                  <a:extLst>
                    <a:ext uri="{9D8B030D-6E8A-4147-A177-3AD203B41FA5}">
                      <a16:colId xmlns:a16="http://schemas.microsoft.com/office/drawing/2014/main" val="20001"/>
                    </a:ext>
                  </a:extLst>
                </a:gridCol>
              </a:tblGrid>
              <a:tr h="280950">
                <a:tc>
                  <a:txBody>
                    <a:bodyPr/>
                    <a:lstStyle/>
                    <a:p>
                      <a:pPr marL="0" lvl="0" indent="0" algn="l" rtl="0">
                        <a:spcBef>
                          <a:spcPts val="0"/>
                        </a:spcBef>
                        <a:spcAft>
                          <a:spcPts val="0"/>
                        </a:spcAft>
                        <a:buNone/>
                      </a:pPr>
                      <a:r>
                        <a:rPr lang="en" b="1">
                          <a:solidFill>
                            <a:schemeClr val="lt1"/>
                          </a:solidFill>
                          <a:latin typeface="Open Sans"/>
                          <a:ea typeface="Open Sans"/>
                          <a:cs typeface="Open Sans"/>
                          <a:sym typeface="Open Sans"/>
                        </a:rPr>
                        <a:t>Lumbar punct</a:t>
                      </a:r>
                      <a:endParaRPr b="1">
                        <a:solidFill>
                          <a:schemeClr val="lt1"/>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Result</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Opening Pr </a:t>
                      </a:r>
                      <a:r>
                        <a:rPr lang="en">
                          <a:latin typeface="Open Sans Light"/>
                          <a:ea typeface="Open Sans Light"/>
                          <a:cs typeface="Open Sans Light"/>
                          <a:sym typeface="Open Sans Light"/>
                        </a:rPr>
                        <a:t>(cm H2O)</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Neg</a:t>
                      </a:r>
                      <a:endParaRPr>
                        <a:solidFill>
                          <a:schemeClr val="lt1"/>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WBC</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Neg</a:t>
                      </a:r>
                      <a:endParaRPr>
                        <a:solidFill>
                          <a:schemeClr val="lt1"/>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   Neut (%)</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   Lymph (%)</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&lt;31</a:t>
                      </a:r>
                      <a:endParaRPr>
                        <a:solidFill>
                          <a:schemeClr val="lt1"/>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RBC</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Neg</a:t>
                      </a:r>
                      <a:endParaRPr>
                        <a:solidFill>
                          <a:schemeClr val="lt1"/>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Protein</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Pos</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Glucose</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Neg</a:t>
                      </a:r>
                      <a:endParaRPr>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graphicFrame>
        <p:nvGraphicFramePr>
          <p:cNvPr id="198" name="Google Shape;198;p29"/>
          <p:cNvGraphicFramePr/>
          <p:nvPr/>
        </p:nvGraphicFramePr>
        <p:xfrm>
          <a:off x="3369175" y="1393075"/>
          <a:ext cx="3000000" cy="3000000"/>
        </p:xfrm>
        <a:graphic>
          <a:graphicData uri="http://schemas.openxmlformats.org/drawingml/2006/table">
            <a:tbl>
              <a:tblPr>
                <a:noFill/>
                <a:tableStyleId>{8B810D35-6B29-4F0E-A54C-3F1D867285BD}</a:tableStyleId>
              </a:tblPr>
              <a:tblGrid>
                <a:gridCol w="1545450">
                  <a:extLst>
                    <a:ext uri="{9D8B030D-6E8A-4147-A177-3AD203B41FA5}">
                      <a16:colId xmlns:a16="http://schemas.microsoft.com/office/drawing/2014/main" val="20000"/>
                    </a:ext>
                  </a:extLst>
                </a:gridCol>
                <a:gridCol w="860200">
                  <a:extLst>
                    <a:ext uri="{9D8B030D-6E8A-4147-A177-3AD203B41FA5}">
                      <a16:colId xmlns:a16="http://schemas.microsoft.com/office/drawing/2014/main" val="20001"/>
                    </a:ext>
                  </a:extLst>
                </a:gridCol>
              </a:tblGrid>
              <a:tr h="280950">
                <a:tc>
                  <a:txBody>
                    <a:bodyPr/>
                    <a:lstStyle/>
                    <a:p>
                      <a:pPr marL="0" lvl="0" indent="0" algn="l" rtl="0">
                        <a:spcBef>
                          <a:spcPts val="0"/>
                        </a:spcBef>
                        <a:spcAft>
                          <a:spcPts val="0"/>
                        </a:spcAft>
                        <a:buNone/>
                      </a:pPr>
                      <a:r>
                        <a:rPr lang="en" b="1">
                          <a:solidFill>
                            <a:schemeClr val="lt1"/>
                          </a:solidFill>
                          <a:latin typeface="Open Sans"/>
                          <a:ea typeface="Open Sans"/>
                          <a:cs typeface="Open Sans"/>
                          <a:sym typeface="Open Sans"/>
                        </a:rPr>
                        <a:t>CSF</a:t>
                      </a:r>
                      <a:endParaRPr b="1">
                        <a:solidFill>
                          <a:schemeClr val="lt1"/>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3B71CA"/>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3B71CA"/>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Result</a:t>
                      </a:r>
                      <a:endParaRPr b="1">
                        <a:solidFill>
                          <a:schemeClr val="lt1"/>
                        </a:solidFill>
                        <a:latin typeface="Open Sans"/>
                        <a:ea typeface="Open Sans"/>
                        <a:cs typeface="Open Sans"/>
                        <a:sym typeface="Open Sans"/>
                      </a:endParaRPr>
                    </a:p>
                  </a:txBody>
                  <a:tcPr marL="0" marR="0" marT="0" marB="0" anchor="ctr">
                    <a:lnL w="9525" cap="flat" cmpd="sng">
                      <a:solidFill>
                        <a:srgbClr val="3B71CA"/>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3B71CA"/>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CrAg</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Neg</a:t>
                      </a:r>
                      <a:endParaRPr>
                        <a:solidFill>
                          <a:schemeClr val="lt1"/>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HSV PCR</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Neg</a:t>
                      </a:r>
                      <a:endParaRPr>
                        <a:solidFill>
                          <a:schemeClr val="lt1"/>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VZV PCR</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Neg</a:t>
                      </a:r>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LDH</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Neg</a:t>
                      </a:r>
                      <a:endParaRPr>
                        <a:solidFill>
                          <a:schemeClr val="lt1"/>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Cultures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Neg</a:t>
                      </a:r>
                      <a:endParaRPr>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aphicFrame>
        <p:nvGraphicFramePr>
          <p:cNvPr id="199" name="Google Shape;199;p29"/>
          <p:cNvGraphicFramePr/>
          <p:nvPr/>
        </p:nvGraphicFramePr>
        <p:xfrm>
          <a:off x="6008900" y="1399825"/>
          <a:ext cx="3000000" cy="3000000"/>
        </p:xfrm>
        <a:graphic>
          <a:graphicData uri="http://schemas.openxmlformats.org/drawingml/2006/table">
            <a:tbl>
              <a:tblPr>
                <a:noFill/>
                <a:tableStyleId>{8B810D35-6B29-4F0E-A54C-3F1D867285BD}</a:tableStyleId>
              </a:tblPr>
              <a:tblGrid>
                <a:gridCol w="1598300">
                  <a:extLst>
                    <a:ext uri="{9D8B030D-6E8A-4147-A177-3AD203B41FA5}">
                      <a16:colId xmlns:a16="http://schemas.microsoft.com/office/drawing/2014/main" val="20000"/>
                    </a:ext>
                  </a:extLst>
                </a:gridCol>
                <a:gridCol w="807350">
                  <a:extLst>
                    <a:ext uri="{9D8B030D-6E8A-4147-A177-3AD203B41FA5}">
                      <a16:colId xmlns:a16="http://schemas.microsoft.com/office/drawing/2014/main" val="20001"/>
                    </a:ext>
                  </a:extLst>
                </a:gridCol>
              </a:tblGrid>
              <a:tr h="280950">
                <a:tc>
                  <a:txBody>
                    <a:bodyPr/>
                    <a:lstStyle/>
                    <a:p>
                      <a:pPr marL="0" lvl="0" indent="0" algn="l" rtl="0">
                        <a:spcBef>
                          <a:spcPts val="0"/>
                        </a:spcBef>
                        <a:spcAft>
                          <a:spcPts val="0"/>
                        </a:spcAft>
                        <a:buNone/>
                      </a:pPr>
                      <a:r>
                        <a:rPr lang="en" b="1">
                          <a:solidFill>
                            <a:schemeClr val="lt1"/>
                          </a:solidFill>
                          <a:latin typeface="Open Sans"/>
                          <a:ea typeface="Open Sans"/>
                          <a:cs typeface="Open Sans"/>
                          <a:sym typeface="Open Sans"/>
                        </a:rPr>
                        <a:t>Others</a:t>
                      </a:r>
                      <a:endParaRPr b="1">
                        <a:solidFill>
                          <a:schemeClr val="lt1"/>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alpha val="0"/>
                        </a:srgbClr>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0C622E"/>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Result</a:t>
                      </a:r>
                      <a:endParaRPr b="1">
                        <a:solidFill>
                          <a:schemeClr val="lt1"/>
                        </a:solidFill>
                        <a:latin typeface="Open Sans"/>
                        <a:ea typeface="Open Sans"/>
                        <a:cs typeface="Open Sans"/>
                        <a:sym typeface="Open Sans"/>
                      </a:endParaRPr>
                    </a:p>
                  </a:txBody>
                  <a:tcPr marL="0" marR="0" marT="0" marB="0" anchor="ctr">
                    <a:lnL w="9525" cap="flat" cmpd="sng">
                      <a:solidFill>
                        <a:srgbClr val="404247">
                          <a:alpha val="0"/>
                        </a:srgbClr>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0C622E"/>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Blood Cx</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Neg</a:t>
                      </a:r>
                      <a:endParaRPr>
                        <a:solidFill>
                          <a:schemeClr val="lt1"/>
                        </a:solidFill>
                      </a:endParaRPr>
                    </a:p>
                  </a:txBody>
                  <a:tcPr marL="4570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HIV</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Neg</a:t>
                      </a:r>
                      <a:endParaRPr>
                        <a:solidFill>
                          <a:schemeClr val="lt1"/>
                        </a:solidFill>
                      </a:endParaRPr>
                    </a:p>
                  </a:txBody>
                  <a:tcPr marL="4570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Syphillis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NG</a:t>
                      </a:r>
                      <a:endParaRPr>
                        <a:solidFill>
                          <a:schemeClr val="lt1"/>
                        </a:solidFill>
                      </a:endParaRPr>
                    </a:p>
                  </a:txBody>
                  <a:tcPr marL="4570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uStrep/Legionella</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NG</a:t>
                      </a:r>
                      <a:endParaRPr>
                        <a:solidFill>
                          <a:schemeClr val="lt1"/>
                        </a:solidFill>
                      </a:endParaRPr>
                    </a:p>
                  </a:txBody>
                  <a:tcPr marL="4570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Lyme</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endParaRPr>
                        <a:solidFill>
                          <a:srgbClr val="9E9E9E"/>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Tick panel</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endParaRPr>
                        <a:solidFill>
                          <a:srgbClr val="9E9E9E"/>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Lumbar puncture</a:t>
            </a:r>
            <a:endParaRPr/>
          </a:p>
        </p:txBody>
      </p:sp>
      <p:graphicFrame>
        <p:nvGraphicFramePr>
          <p:cNvPr id="205" name="Google Shape;205;p30"/>
          <p:cNvGraphicFramePr/>
          <p:nvPr/>
        </p:nvGraphicFramePr>
        <p:xfrm>
          <a:off x="438750" y="1399825"/>
          <a:ext cx="3000000" cy="3000000"/>
        </p:xfrm>
        <a:graphic>
          <a:graphicData uri="http://schemas.openxmlformats.org/drawingml/2006/table">
            <a:tbl>
              <a:tblPr>
                <a:noFill/>
                <a:tableStyleId>{8B810D35-6B29-4F0E-A54C-3F1D867285BD}</a:tableStyleId>
              </a:tblPr>
              <a:tblGrid>
                <a:gridCol w="1952425">
                  <a:extLst>
                    <a:ext uri="{9D8B030D-6E8A-4147-A177-3AD203B41FA5}">
                      <a16:colId xmlns:a16="http://schemas.microsoft.com/office/drawing/2014/main" val="20000"/>
                    </a:ext>
                  </a:extLst>
                </a:gridCol>
                <a:gridCol w="743925">
                  <a:extLst>
                    <a:ext uri="{9D8B030D-6E8A-4147-A177-3AD203B41FA5}">
                      <a16:colId xmlns:a16="http://schemas.microsoft.com/office/drawing/2014/main" val="20001"/>
                    </a:ext>
                  </a:extLst>
                </a:gridCol>
              </a:tblGrid>
              <a:tr h="280950">
                <a:tc>
                  <a:txBody>
                    <a:bodyPr/>
                    <a:lstStyle/>
                    <a:p>
                      <a:pPr marL="0" lvl="0" indent="0" algn="l" rtl="0">
                        <a:spcBef>
                          <a:spcPts val="0"/>
                        </a:spcBef>
                        <a:spcAft>
                          <a:spcPts val="0"/>
                        </a:spcAft>
                        <a:buNone/>
                      </a:pPr>
                      <a:r>
                        <a:rPr lang="en" b="1">
                          <a:solidFill>
                            <a:schemeClr val="lt1"/>
                          </a:solidFill>
                          <a:latin typeface="Open Sans"/>
                          <a:ea typeface="Open Sans"/>
                          <a:cs typeface="Open Sans"/>
                          <a:sym typeface="Open Sans"/>
                        </a:rPr>
                        <a:t>Lumbar punct</a:t>
                      </a:r>
                      <a:endParaRPr b="1">
                        <a:solidFill>
                          <a:schemeClr val="lt1"/>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Result</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Opening Pr </a:t>
                      </a:r>
                      <a:r>
                        <a:rPr lang="en">
                          <a:latin typeface="Open Sans Light"/>
                          <a:ea typeface="Open Sans Light"/>
                          <a:cs typeface="Open Sans Light"/>
                          <a:sym typeface="Open Sans Light"/>
                        </a:rPr>
                        <a:t>(cm H2O)</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Unk</a:t>
                      </a:r>
                      <a:endParaRPr>
                        <a:solidFill>
                          <a:schemeClr val="dk2"/>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WBC</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2</a:t>
                      </a:r>
                      <a:endParaRPr>
                        <a:solidFill>
                          <a:schemeClr val="dk2"/>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   Neut (%)</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2%</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   Lymph (%)</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60%</a:t>
                      </a:r>
                      <a:endParaRPr>
                        <a:solidFill>
                          <a:schemeClr val="dk2"/>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RBC</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1</a:t>
                      </a:r>
                      <a:endParaRPr>
                        <a:solidFill>
                          <a:schemeClr val="dk2"/>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Protein</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47</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Glucose</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127</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graphicFrame>
        <p:nvGraphicFramePr>
          <p:cNvPr id="206" name="Google Shape;206;p30"/>
          <p:cNvGraphicFramePr/>
          <p:nvPr/>
        </p:nvGraphicFramePr>
        <p:xfrm>
          <a:off x="3369175" y="1393075"/>
          <a:ext cx="3000000" cy="3000000"/>
        </p:xfrm>
        <a:graphic>
          <a:graphicData uri="http://schemas.openxmlformats.org/drawingml/2006/table">
            <a:tbl>
              <a:tblPr>
                <a:noFill/>
                <a:tableStyleId>{8B810D35-6B29-4F0E-A54C-3F1D867285BD}</a:tableStyleId>
              </a:tblPr>
              <a:tblGrid>
                <a:gridCol w="1545450">
                  <a:extLst>
                    <a:ext uri="{9D8B030D-6E8A-4147-A177-3AD203B41FA5}">
                      <a16:colId xmlns:a16="http://schemas.microsoft.com/office/drawing/2014/main" val="20000"/>
                    </a:ext>
                  </a:extLst>
                </a:gridCol>
                <a:gridCol w="860200">
                  <a:extLst>
                    <a:ext uri="{9D8B030D-6E8A-4147-A177-3AD203B41FA5}">
                      <a16:colId xmlns:a16="http://schemas.microsoft.com/office/drawing/2014/main" val="20001"/>
                    </a:ext>
                  </a:extLst>
                </a:gridCol>
              </a:tblGrid>
              <a:tr h="280950">
                <a:tc>
                  <a:txBody>
                    <a:bodyPr/>
                    <a:lstStyle/>
                    <a:p>
                      <a:pPr marL="0" lvl="0" indent="0" algn="l" rtl="0">
                        <a:spcBef>
                          <a:spcPts val="0"/>
                        </a:spcBef>
                        <a:spcAft>
                          <a:spcPts val="0"/>
                        </a:spcAft>
                        <a:buNone/>
                      </a:pPr>
                      <a:r>
                        <a:rPr lang="en" b="1">
                          <a:solidFill>
                            <a:schemeClr val="lt1"/>
                          </a:solidFill>
                          <a:latin typeface="Open Sans"/>
                          <a:ea typeface="Open Sans"/>
                          <a:cs typeface="Open Sans"/>
                          <a:sym typeface="Open Sans"/>
                        </a:rPr>
                        <a:t>CSF</a:t>
                      </a:r>
                      <a:endParaRPr b="1">
                        <a:solidFill>
                          <a:schemeClr val="lt1"/>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3B71CA"/>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3B71CA"/>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Result</a:t>
                      </a:r>
                      <a:endParaRPr b="1">
                        <a:solidFill>
                          <a:schemeClr val="lt1"/>
                        </a:solidFill>
                        <a:latin typeface="Open Sans"/>
                        <a:ea typeface="Open Sans"/>
                        <a:cs typeface="Open Sans"/>
                        <a:sym typeface="Open Sans"/>
                      </a:endParaRPr>
                    </a:p>
                  </a:txBody>
                  <a:tcPr marL="0" marR="0" marT="0" marB="0" anchor="ctr">
                    <a:lnL w="9525" cap="flat" cmpd="sng">
                      <a:solidFill>
                        <a:srgbClr val="3B71CA"/>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3B71CA"/>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CrAg</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Neg</a:t>
                      </a:r>
                      <a:endParaRPr>
                        <a:solidFill>
                          <a:schemeClr val="dk2"/>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HSV PCR</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Neg</a:t>
                      </a:r>
                      <a:endParaRPr>
                        <a:solidFill>
                          <a:schemeClr val="dk2"/>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VZV PCR</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Neg</a:t>
                      </a:r>
                      <a:endParaRPr>
                        <a:solidFill>
                          <a:schemeClr val="dk2"/>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LDH</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&lt;30</a:t>
                      </a:r>
                      <a:endParaRPr>
                        <a:solidFill>
                          <a:schemeClr val="dk2"/>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Cultures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NGTD</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aphicFrame>
        <p:nvGraphicFramePr>
          <p:cNvPr id="207" name="Google Shape;207;p30"/>
          <p:cNvGraphicFramePr/>
          <p:nvPr/>
        </p:nvGraphicFramePr>
        <p:xfrm>
          <a:off x="6008900" y="1399825"/>
          <a:ext cx="3000000" cy="3000000"/>
        </p:xfrm>
        <a:graphic>
          <a:graphicData uri="http://schemas.openxmlformats.org/drawingml/2006/table">
            <a:tbl>
              <a:tblPr>
                <a:noFill/>
                <a:tableStyleId>{8B810D35-6B29-4F0E-A54C-3F1D867285BD}</a:tableStyleId>
              </a:tblPr>
              <a:tblGrid>
                <a:gridCol w="1598300">
                  <a:extLst>
                    <a:ext uri="{9D8B030D-6E8A-4147-A177-3AD203B41FA5}">
                      <a16:colId xmlns:a16="http://schemas.microsoft.com/office/drawing/2014/main" val="20000"/>
                    </a:ext>
                  </a:extLst>
                </a:gridCol>
                <a:gridCol w="807350">
                  <a:extLst>
                    <a:ext uri="{9D8B030D-6E8A-4147-A177-3AD203B41FA5}">
                      <a16:colId xmlns:a16="http://schemas.microsoft.com/office/drawing/2014/main" val="20001"/>
                    </a:ext>
                  </a:extLst>
                </a:gridCol>
              </a:tblGrid>
              <a:tr h="280950">
                <a:tc>
                  <a:txBody>
                    <a:bodyPr/>
                    <a:lstStyle/>
                    <a:p>
                      <a:pPr marL="0" lvl="0" indent="0" algn="l" rtl="0">
                        <a:spcBef>
                          <a:spcPts val="0"/>
                        </a:spcBef>
                        <a:spcAft>
                          <a:spcPts val="0"/>
                        </a:spcAft>
                        <a:buNone/>
                      </a:pPr>
                      <a:r>
                        <a:rPr lang="en" b="1">
                          <a:solidFill>
                            <a:schemeClr val="lt1"/>
                          </a:solidFill>
                          <a:latin typeface="Open Sans"/>
                          <a:ea typeface="Open Sans"/>
                          <a:cs typeface="Open Sans"/>
                          <a:sym typeface="Open Sans"/>
                        </a:rPr>
                        <a:t>Others</a:t>
                      </a:r>
                      <a:endParaRPr b="1">
                        <a:solidFill>
                          <a:schemeClr val="lt1"/>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alpha val="0"/>
                        </a:srgbClr>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0C622E"/>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Result</a:t>
                      </a:r>
                      <a:endParaRPr b="1">
                        <a:solidFill>
                          <a:schemeClr val="lt1"/>
                        </a:solidFill>
                        <a:latin typeface="Open Sans"/>
                        <a:ea typeface="Open Sans"/>
                        <a:cs typeface="Open Sans"/>
                        <a:sym typeface="Open Sans"/>
                      </a:endParaRPr>
                    </a:p>
                  </a:txBody>
                  <a:tcPr marL="0" marR="0" marT="0" marB="0" anchor="ctr">
                    <a:lnL w="9525" cap="flat" cmpd="sng">
                      <a:solidFill>
                        <a:srgbClr val="404247">
                          <a:alpha val="0"/>
                        </a:srgbClr>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0C622E"/>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Blood Cx</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NGTD</a:t>
                      </a:r>
                      <a:endParaRPr>
                        <a:solidFill>
                          <a:schemeClr val="dk2"/>
                        </a:solidFill>
                      </a:endParaRPr>
                    </a:p>
                  </a:txBody>
                  <a:tcPr marL="4570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HIV</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Neg</a:t>
                      </a:r>
                      <a:endParaRPr>
                        <a:solidFill>
                          <a:schemeClr val="dk2"/>
                        </a:solidFill>
                      </a:endParaRPr>
                    </a:p>
                  </a:txBody>
                  <a:tcPr marL="4570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Syphilis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Neg</a:t>
                      </a:r>
                      <a:endParaRPr>
                        <a:solidFill>
                          <a:schemeClr val="dk2"/>
                        </a:solidFill>
                      </a:endParaRPr>
                    </a:p>
                  </a:txBody>
                  <a:tcPr marL="4570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uStrep/Legionella</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Neg</a:t>
                      </a:r>
                      <a:endParaRPr>
                        <a:solidFill>
                          <a:schemeClr val="dk2"/>
                        </a:solidFill>
                      </a:endParaRPr>
                    </a:p>
                  </a:txBody>
                  <a:tcPr marL="4570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Lyme</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C1443C"/>
                          </a:solidFill>
                          <a:latin typeface="Open Sans"/>
                          <a:ea typeface="Open Sans"/>
                          <a:cs typeface="Open Sans"/>
                          <a:sym typeface="Open Sans"/>
                        </a:rPr>
                        <a:t>Pend</a:t>
                      </a:r>
                      <a:endParaRPr>
                        <a:solidFill>
                          <a:schemeClr val="dk2"/>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Tick panel</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C1443C"/>
                          </a:solidFill>
                          <a:latin typeface="Open Sans"/>
                          <a:ea typeface="Open Sans"/>
                          <a:cs typeface="Open Sans"/>
                          <a:sym typeface="Open Sans"/>
                        </a:rPr>
                        <a:t>Pend</a:t>
                      </a:r>
                      <a:endParaRPr b="1">
                        <a:solidFill>
                          <a:srgbClr val="C1443C"/>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1"/>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Hospital course</a:t>
            </a:r>
            <a:endParaRPr/>
          </a:p>
        </p:txBody>
      </p:sp>
      <p:sp>
        <p:nvSpPr>
          <p:cNvPr id="213" name="Google Shape;213;p31"/>
          <p:cNvSpPr/>
          <p:nvPr/>
        </p:nvSpPr>
        <p:spPr>
          <a:xfrm>
            <a:off x="5706200" y="2386425"/>
            <a:ext cx="457200" cy="183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1</a:t>
            </a:r>
            <a:endParaRPr>
              <a:latin typeface="Open Sans"/>
              <a:ea typeface="Open Sans"/>
              <a:cs typeface="Open Sans"/>
              <a:sym typeface="Open Sans"/>
            </a:endParaRPr>
          </a:p>
        </p:txBody>
      </p:sp>
      <p:sp>
        <p:nvSpPr>
          <p:cNvPr id="214" name="Google Shape;214;p31"/>
          <p:cNvSpPr/>
          <p:nvPr/>
        </p:nvSpPr>
        <p:spPr>
          <a:xfrm>
            <a:off x="6163400" y="2386425"/>
            <a:ext cx="457200" cy="183000"/>
          </a:xfrm>
          <a:prstGeom prst="rect">
            <a:avLst/>
          </a:prstGeom>
          <a:solidFill>
            <a:srgbClr val="3B71C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2</a:t>
            </a:r>
            <a:endParaRPr b="1">
              <a:solidFill>
                <a:schemeClr val="lt1"/>
              </a:solidFill>
              <a:latin typeface="Open Sans"/>
              <a:ea typeface="Open Sans"/>
              <a:cs typeface="Open Sans"/>
              <a:sym typeface="Open Sans"/>
            </a:endParaRPr>
          </a:p>
        </p:txBody>
      </p:sp>
      <p:sp>
        <p:nvSpPr>
          <p:cNvPr id="215" name="Google Shape;215;p31"/>
          <p:cNvSpPr/>
          <p:nvPr/>
        </p:nvSpPr>
        <p:spPr>
          <a:xfrm>
            <a:off x="6620600" y="2386425"/>
            <a:ext cx="457200" cy="183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3</a:t>
            </a:r>
            <a:endParaRPr>
              <a:latin typeface="Open Sans"/>
              <a:ea typeface="Open Sans"/>
              <a:cs typeface="Open Sans"/>
              <a:sym typeface="Open Sans"/>
            </a:endParaRPr>
          </a:p>
        </p:txBody>
      </p:sp>
      <p:sp>
        <p:nvSpPr>
          <p:cNvPr id="216" name="Google Shape;216;p31"/>
          <p:cNvSpPr/>
          <p:nvPr/>
        </p:nvSpPr>
        <p:spPr>
          <a:xfrm>
            <a:off x="7077800" y="2386425"/>
            <a:ext cx="457200" cy="183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4</a:t>
            </a:r>
            <a:endParaRPr>
              <a:latin typeface="Open Sans"/>
              <a:ea typeface="Open Sans"/>
              <a:cs typeface="Open Sans"/>
              <a:sym typeface="Open Sans"/>
            </a:endParaRPr>
          </a:p>
        </p:txBody>
      </p:sp>
      <p:sp>
        <p:nvSpPr>
          <p:cNvPr id="217" name="Google Shape;217;p31"/>
          <p:cNvSpPr/>
          <p:nvPr/>
        </p:nvSpPr>
        <p:spPr>
          <a:xfrm>
            <a:off x="5249000" y="2386425"/>
            <a:ext cx="457200" cy="183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0</a:t>
            </a:r>
            <a:endParaRPr>
              <a:latin typeface="Open Sans"/>
              <a:ea typeface="Open Sans"/>
              <a:cs typeface="Open Sans"/>
              <a:sym typeface="Open Sans"/>
            </a:endParaRPr>
          </a:p>
        </p:txBody>
      </p:sp>
      <p:sp>
        <p:nvSpPr>
          <p:cNvPr id="218" name="Google Shape;218;p31"/>
          <p:cNvSpPr/>
          <p:nvPr/>
        </p:nvSpPr>
        <p:spPr>
          <a:xfrm>
            <a:off x="5249000" y="2675925"/>
            <a:ext cx="2286000" cy="211800"/>
          </a:xfrm>
          <a:prstGeom prst="rect">
            <a:avLst/>
          </a:prstGeom>
          <a:solidFill>
            <a:srgbClr val="8961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Doxy</a:t>
            </a:r>
            <a:endParaRPr b="1">
              <a:solidFill>
                <a:schemeClr val="lt1"/>
              </a:solidFill>
              <a:latin typeface="Open Sans"/>
              <a:ea typeface="Open Sans"/>
              <a:cs typeface="Open Sans"/>
              <a:sym typeface="Open Sans"/>
            </a:endParaRPr>
          </a:p>
        </p:txBody>
      </p:sp>
      <p:sp>
        <p:nvSpPr>
          <p:cNvPr id="219" name="Google Shape;219;p31"/>
          <p:cNvSpPr/>
          <p:nvPr/>
        </p:nvSpPr>
        <p:spPr>
          <a:xfrm>
            <a:off x="5249000" y="2887869"/>
            <a:ext cx="1371600" cy="211800"/>
          </a:xfrm>
          <a:prstGeom prst="rect">
            <a:avLst/>
          </a:prstGeom>
          <a:solidFill>
            <a:srgbClr val="35663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Vanc &amp; Amp</a:t>
            </a:r>
            <a:endParaRPr>
              <a:solidFill>
                <a:schemeClr val="lt1"/>
              </a:solidFill>
              <a:latin typeface="Open Sans"/>
              <a:ea typeface="Open Sans"/>
              <a:cs typeface="Open Sans"/>
              <a:sym typeface="Open Sans"/>
            </a:endParaRPr>
          </a:p>
        </p:txBody>
      </p:sp>
      <p:sp>
        <p:nvSpPr>
          <p:cNvPr id="220" name="Google Shape;220;p31"/>
          <p:cNvSpPr/>
          <p:nvPr/>
        </p:nvSpPr>
        <p:spPr>
          <a:xfrm>
            <a:off x="5249000" y="3099813"/>
            <a:ext cx="1828800" cy="211800"/>
          </a:xfrm>
          <a:prstGeom prst="rect">
            <a:avLst/>
          </a:prstGeom>
          <a:solidFill>
            <a:srgbClr val="35663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Acyclovir</a:t>
            </a:r>
            <a:endParaRPr>
              <a:solidFill>
                <a:schemeClr val="lt1"/>
              </a:solidFill>
              <a:latin typeface="Open Sans"/>
              <a:ea typeface="Open Sans"/>
              <a:cs typeface="Open Sans"/>
              <a:sym typeface="Open Sans"/>
            </a:endParaRPr>
          </a:p>
        </p:txBody>
      </p:sp>
      <p:sp>
        <p:nvSpPr>
          <p:cNvPr id="221" name="Google Shape;221;p31"/>
          <p:cNvSpPr/>
          <p:nvPr/>
        </p:nvSpPr>
        <p:spPr>
          <a:xfrm>
            <a:off x="5249000" y="3311756"/>
            <a:ext cx="2286000" cy="211800"/>
          </a:xfrm>
          <a:prstGeom prst="rect">
            <a:avLst/>
          </a:prstGeom>
          <a:solidFill>
            <a:srgbClr val="35663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Ceftriaxone (q12h)</a:t>
            </a:r>
            <a:endParaRPr>
              <a:solidFill>
                <a:schemeClr val="lt1"/>
              </a:solidFill>
              <a:latin typeface="Open Sans"/>
              <a:ea typeface="Open Sans"/>
              <a:cs typeface="Open Sans"/>
              <a:sym typeface="Open Sans"/>
            </a:endParaRPr>
          </a:p>
        </p:txBody>
      </p:sp>
      <p:grpSp>
        <p:nvGrpSpPr>
          <p:cNvPr id="222" name="Google Shape;222;p31"/>
          <p:cNvGrpSpPr/>
          <p:nvPr/>
        </p:nvGrpSpPr>
        <p:grpSpPr>
          <a:xfrm>
            <a:off x="4952675" y="1415828"/>
            <a:ext cx="2611950" cy="847550"/>
            <a:chOff x="572600" y="2187340"/>
            <a:chExt cx="2611950" cy="847550"/>
          </a:xfrm>
        </p:grpSpPr>
        <p:pic>
          <p:nvPicPr>
            <p:cNvPr id="223" name="Google Shape;223;p31"/>
            <p:cNvPicPr preferRelativeResize="0"/>
            <p:nvPr/>
          </p:nvPicPr>
          <p:blipFill rotWithShape="1">
            <a:blip r:embed="rId3">
              <a:alphaModFix/>
            </a:blip>
            <a:srcRect l="47249" t="36557" r="26042" b="21130"/>
            <a:stretch/>
          </p:blipFill>
          <p:spPr>
            <a:xfrm>
              <a:off x="898550" y="2228738"/>
              <a:ext cx="2286000" cy="741575"/>
            </a:xfrm>
            <a:prstGeom prst="rect">
              <a:avLst/>
            </a:prstGeom>
            <a:noFill/>
            <a:ln>
              <a:noFill/>
            </a:ln>
          </p:spPr>
        </p:pic>
        <p:pic>
          <p:nvPicPr>
            <p:cNvPr id="224" name="Google Shape;224;p31"/>
            <p:cNvPicPr preferRelativeResize="0"/>
            <p:nvPr/>
          </p:nvPicPr>
          <p:blipFill rotWithShape="1">
            <a:blip r:embed="rId3">
              <a:alphaModFix/>
            </a:blip>
            <a:srcRect l="1068" t="33304" r="95007" b="18337"/>
            <a:stretch/>
          </p:blipFill>
          <p:spPr>
            <a:xfrm>
              <a:off x="572600" y="2187340"/>
              <a:ext cx="325949" cy="847550"/>
            </a:xfrm>
            <a:prstGeom prst="rect">
              <a:avLst/>
            </a:prstGeom>
            <a:noFill/>
            <a:ln>
              <a:noFill/>
            </a:ln>
          </p:spPr>
        </p:pic>
      </p:grpSp>
      <p:sp>
        <p:nvSpPr>
          <p:cNvPr id="225" name="Google Shape;225;p31"/>
          <p:cNvSpPr txBox="1">
            <a:spLocks noGrp="1"/>
          </p:cNvSpPr>
          <p:nvPr>
            <p:ph type="body" idx="1"/>
          </p:nvPr>
        </p:nvSpPr>
        <p:spPr>
          <a:xfrm>
            <a:off x="729325" y="1393075"/>
            <a:ext cx="37743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Initially started on </a:t>
            </a:r>
            <a:endParaRPr/>
          </a:p>
          <a:p>
            <a:pPr marL="457200" lvl="0" indent="-311150" algn="l" rtl="0">
              <a:spcBef>
                <a:spcPts val="1200"/>
              </a:spcBef>
              <a:spcAft>
                <a:spcPts val="0"/>
              </a:spcAft>
              <a:buSzPts val="1300"/>
              <a:buChar char="●"/>
            </a:pPr>
            <a:r>
              <a:rPr lang="en" b="1">
                <a:solidFill>
                  <a:srgbClr val="896110"/>
                </a:solidFill>
              </a:rPr>
              <a:t>Doxycycline</a:t>
            </a:r>
            <a:r>
              <a:rPr lang="en">
                <a:solidFill>
                  <a:srgbClr val="896110"/>
                </a:solidFill>
              </a:rPr>
              <a:t> </a:t>
            </a:r>
            <a:r>
              <a:rPr lang="en"/>
              <a:t>(doxy-deficient state)</a:t>
            </a:r>
            <a:endParaRPr/>
          </a:p>
          <a:p>
            <a:pPr marL="457200" lvl="0" indent="-311150" algn="l" rtl="0">
              <a:spcBef>
                <a:spcPts val="0"/>
              </a:spcBef>
              <a:spcAft>
                <a:spcPts val="0"/>
              </a:spcAft>
              <a:buSzPts val="1300"/>
              <a:buChar char="●"/>
            </a:pPr>
            <a:r>
              <a:rPr lang="en" b="1">
                <a:solidFill>
                  <a:srgbClr val="0C622E"/>
                </a:solidFill>
              </a:rPr>
              <a:t>CNS dosed abx</a:t>
            </a:r>
            <a:r>
              <a:rPr lang="en"/>
              <a:t> (until </a:t>
            </a:r>
            <a:r>
              <a:rPr lang="en" b="1">
                <a:solidFill>
                  <a:srgbClr val="3B71CA"/>
                </a:solidFill>
              </a:rPr>
              <a:t>LP results</a:t>
            </a:r>
            <a:r>
              <a:rPr lang="en"/>
              <a:t> back)</a:t>
            </a:r>
            <a:endParaRPr/>
          </a:p>
        </p:txBody>
      </p:sp>
      <p:cxnSp>
        <p:nvCxnSpPr>
          <p:cNvPr id="226" name="Google Shape;226;p31"/>
          <p:cNvCxnSpPr/>
          <p:nvPr/>
        </p:nvCxnSpPr>
        <p:spPr>
          <a:xfrm flipH="1">
            <a:off x="5300575" y="1834450"/>
            <a:ext cx="2357400" cy="1800"/>
          </a:xfrm>
          <a:prstGeom prst="straightConnector1">
            <a:avLst/>
          </a:prstGeom>
          <a:noFill/>
          <a:ln w="9525" cap="flat" cmpd="sng">
            <a:solidFill>
              <a:srgbClr val="C1443C"/>
            </a:solidFill>
            <a:prstDash val="solid"/>
            <a:round/>
            <a:headEnd type="none" w="med" len="med"/>
            <a:tailEnd type="none"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2"/>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Hospital course</a:t>
            </a:r>
            <a:endParaRPr/>
          </a:p>
        </p:txBody>
      </p:sp>
      <p:sp>
        <p:nvSpPr>
          <p:cNvPr id="232" name="Google Shape;232;p32"/>
          <p:cNvSpPr/>
          <p:nvPr/>
        </p:nvSpPr>
        <p:spPr>
          <a:xfrm>
            <a:off x="5706200" y="2386425"/>
            <a:ext cx="457200" cy="183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1</a:t>
            </a:r>
            <a:endParaRPr>
              <a:latin typeface="Open Sans"/>
              <a:ea typeface="Open Sans"/>
              <a:cs typeface="Open Sans"/>
              <a:sym typeface="Open Sans"/>
            </a:endParaRPr>
          </a:p>
        </p:txBody>
      </p:sp>
      <p:sp>
        <p:nvSpPr>
          <p:cNvPr id="233" name="Google Shape;233;p32"/>
          <p:cNvSpPr/>
          <p:nvPr/>
        </p:nvSpPr>
        <p:spPr>
          <a:xfrm>
            <a:off x="6163400" y="2386425"/>
            <a:ext cx="457200" cy="183000"/>
          </a:xfrm>
          <a:prstGeom prst="rect">
            <a:avLst/>
          </a:prstGeom>
          <a:solidFill>
            <a:srgbClr val="3B71C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2</a:t>
            </a:r>
            <a:endParaRPr b="1">
              <a:solidFill>
                <a:schemeClr val="lt1"/>
              </a:solidFill>
              <a:latin typeface="Open Sans"/>
              <a:ea typeface="Open Sans"/>
              <a:cs typeface="Open Sans"/>
              <a:sym typeface="Open Sans"/>
            </a:endParaRPr>
          </a:p>
        </p:txBody>
      </p:sp>
      <p:sp>
        <p:nvSpPr>
          <p:cNvPr id="234" name="Google Shape;234;p32"/>
          <p:cNvSpPr/>
          <p:nvPr/>
        </p:nvSpPr>
        <p:spPr>
          <a:xfrm>
            <a:off x="6620600" y="2386425"/>
            <a:ext cx="457200" cy="183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3</a:t>
            </a:r>
            <a:endParaRPr>
              <a:latin typeface="Open Sans"/>
              <a:ea typeface="Open Sans"/>
              <a:cs typeface="Open Sans"/>
              <a:sym typeface="Open Sans"/>
            </a:endParaRPr>
          </a:p>
        </p:txBody>
      </p:sp>
      <p:sp>
        <p:nvSpPr>
          <p:cNvPr id="235" name="Google Shape;235;p32"/>
          <p:cNvSpPr/>
          <p:nvPr/>
        </p:nvSpPr>
        <p:spPr>
          <a:xfrm>
            <a:off x="7077800" y="2386425"/>
            <a:ext cx="457200" cy="183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4</a:t>
            </a:r>
            <a:endParaRPr>
              <a:latin typeface="Open Sans"/>
              <a:ea typeface="Open Sans"/>
              <a:cs typeface="Open Sans"/>
              <a:sym typeface="Open Sans"/>
            </a:endParaRPr>
          </a:p>
        </p:txBody>
      </p:sp>
      <p:sp>
        <p:nvSpPr>
          <p:cNvPr id="236" name="Google Shape;236;p32"/>
          <p:cNvSpPr/>
          <p:nvPr/>
        </p:nvSpPr>
        <p:spPr>
          <a:xfrm>
            <a:off x="5249000" y="2386425"/>
            <a:ext cx="457200" cy="183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0</a:t>
            </a:r>
            <a:endParaRPr>
              <a:latin typeface="Open Sans"/>
              <a:ea typeface="Open Sans"/>
              <a:cs typeface="Open Sans"/>
              <a:sym typeface="Open Sans"/>
            </a:endParaRPr>
          </a:p>
        </p:txBody>
      </p:sp>
      <p:sp>
        <p:nvSpPr>
          <p:cNvPr id="237" name="Google Shape;237;p32"/>
          <p:cNvSpPr/>
          <p:nvPr/>
        </p:nvSpPr>
        <p:spPr>
          <a:xfrm>
            <a:off x="5249000" y="2675925"/>
            <a:ext cx="2286000" cy="211800"/>
          </a:xfrm>
          <a:prstGeom prst="rect">
            <a:avLst/>
          </a:prstGeom>
          <a:solidFill>
            <a:srgbClr val="8961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Doxy</a:t>
            </a:r>
            <a:endParaRPr b="1">
              <a:solidFill>
                <a:schemeClr val="lt1"/>
              </a:solidFill>
              <a:latin typeface="Open Sans"/>
              <a:ea typeface="Open Sans"/>
              <a:cs typeface="Open Sans"/>
              <a:sym typeface="Open Sans"/>
            </a:endParaRPr>
          </a:p>
        </p:txBody>
      </p:sp>
      <p:sp>
        <p:nvSpPr>
          <p:cNvPr id="238" name="Google Shape;238;p32"/>
          <p:cNvSpPr/>
          <p:nvPr/>
        </p:nvSpPr>
        <p:spPr>
          <a:xfrm>
            <a:off x="5249000" y="2887869"/>
            <a:ext cx="1371600" cy="211800"/>
          </a:xfrm>
          <a:prstGeom prst="rect">
            <a:avLst/>
          </a:prstGeom>
          <a:solidFill>
            <a:srgbClr val="35663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Vanc &amp; Amp</a:t>
            </a:r>
            <a:endParaRPr>
              <a:solidFill>
                <a:schemeClr val="lt1"/>
              </a:solidFill>
              <a:latin typeface="Open Sans"/>
              <a:ea typeface="Open Sans"/>
              <a:cs typeface="Open Sans"/>
              <a:sym typeface="Open Sans"/>
            </a:endParaRPr>
          </a:p>
        </p:txBody>
      </p:sp>
      <p:sp>
        <p:nvSpPr>
          <p:cNvPr id="239" name="Google Shape;239;p32"/>
          <p:cNvSpPr/>
          <p:nvPr/>
        </p:nvSpPr>
        <p:spPr>
          <a:xfrm>
            <a:off x="5249000" y="3099813"/>
            <a:ext cx="1828800" cy="211800"/>
          </a:xfrm>
          <a:prstGeom prst="rect">
            <a:avLst/>
          </a:prstGeom>
          <a:solidFill>
            <a:srgbClr val="35663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Acyclovir</a:t>
            </a:r>
            <a:endParaRPr>
              <a:solidFill>
                <a:schemeClr val="lt1"/>
              </a:solidFill>
              <a:latin typeface="Open Sans"/>
              <a:ea typeface="Open Sans"/>
              <a:cs typeface="Open Sans"/>
              <a:sym typeface="Open Sans"/>
            </a:endParaRPr>
          </a:p>
        </p:txBody>
      </p:sp>
      <p:sp>
        <p:nvSpPr>
          <p:cNvPr id="240" name="Google Shape;240;p32"/>
          <p:cNvSpPr/>
          <p:nvPr/>
        </p:nvSpPr>
        <p:spPr>
          <a:xfrm>
            <a:off x="5249000" y="3311750"/>
            <a:ext cx="2263200" cy="211800"/>
          </a:xfrm>
          <a:prstGeom prst="rect">
            <a:avLst/>
          </a:prstGeom>
          <a:solidFill>
            <a:srgbClr val="35663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Ceftriaxone (q12h)</a:t>
            </a:r>
            <a:endParaRPr>
              <a:solidFill>
                <a:schemeClr val="lt1"/>
              </a:solidFill>
              <a:latin typeface="Open Sans"/>
              <a:ea typeface="Open Sans"/>
              <a:cs typeface="Open Sans"/>
              <a:sym typeface="Open Sans"/>
            </a:endParaRPr>
          </a:p>
        </p:txBody>
      </p:sp>
      <p:grpSp>
        <p:nvGrpSpPr>
          <p:cNvPr id="241" name="Google Shape;241;p32"/>
          <p:cNvGrpSpPr/>
          <p:nvPr/>
        </p:nvGrpSpPr>
        <p:grpSpPr>
          <a:xfrm>
            <a:off x="4952675" y="1415828"/>
            <a:ext cx="2611950" cy="847550"/>
            <a:chOff x="572600" y="2187340"/>
            <a:chExt cx="2611950" cy="847550"/>
          </a:xfrm>
        </p:grpSpPr>
        <p:pic>
          <p:nvPicPr>
            <p:cNvPr id="242" name="Google Shape;242;p32"/>
            <p:cNvPicPr preferRelativeResize="0"/>
            <p:nvPr/>
          </p:nvPicPr>
          <p:blipFill rotWithShape="1">
            <a:blip r:embed="rId3">
              <a:alphaModFix/>
            </a:blip>
            <a:srcRect l="47249" t="36557" r="26042" b="21130"/>
            <a:stretch/>
          </p:blipFill>
          <p:spPr>
            <a:xfrm>
              <a:off x="898550" y="2228738"/>
              <a:ext cx="2286000" cy="741575"/>
            </a:xfrm>
            <a:prstGeom prst="rect">
              <a:avLst/>
            </a:prstGeom>
            <a:noFill/>
            <a:ln>
              <a:noFill/>
            </a:ln>
          </p:spPr>
        </p:pic>
        <p:pic>
          <p:nvPicPr>
            <p:cNvPr id="243" name="Google Shape;243;p32"/>
            <p:cNvPicPr preferRelativeResize="0"/>
            <p:nvPr/>
          </p:nvPicPr>
          <p:blipFill rotWithShape="1">
            <a:blip r:embed="rId3">
              <a:alphaModFix/>
            </a:blip>
            <a:srcRect l="1068" t="33304" r="95007" b="18337"/>
            <a:stretch/>
          </p:blipFill>
          <p:spPr>
            <a:xfrm>
              <a:off x="572600" y="2187340"/>
              <a:ext cx="325949" cy="847550"/>
            </a:xfrm>
            <a:prstGeom prst="rect">
              <a:avLst/>
            </a:prstGeom>
            <a:noFill/>
            <a:ln>
              <a:noFill/>
            </a:ln>
          </p:spPr>
        </p:pic>
      </p:grpSp>
      <p:sp>
        <p:nvSpPr>
          <p:cNvPr id="244" name="Google Shape;244;p32"/>
          <p:cNvSpPr txBox="1">
            <a:spLocks noGrp="1"/>
          </p:cNvSpPr>
          <p:nvPr>
            <p:ph type="body" idx="1"/>
          </p:nvPr>
        </p:nvSpPr>
        <p:spPr>
          <a:xfrm>
            <a:off x="729325" y="1393075"/>
            <a:ext cx="3774300" cy="3069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Initially started on </a:t>
            </a:r>
            <a:endParaRPr/>
          </a:p>
          <a:p>
            <a:pPr marL="457200" lvl="0" indent="-311150" algn="l" rtl="0">
              <a:spcBef>
                <a:spcPts val="1200"/>
              </a:spcBef>
              <a:spcAft>
                <a:spcPts val="0"/>
              </a:spcAft>
              <a:buSzPts val="1300"/>
              <a:buChar char="●"/>
            </a:pPr>
            <a:r>
              <a:rPr lang="en" b="1">
                <a:solidFill>
                  <a:srgbClr val="896110"/>
                </a:solidFill>
              </a:rPr>
              <a:t>Doxycycline</a:t>
            </a:r>
            <a:r>
              <a:rPr lang="en">
                <a:solidFill>
                  <a:srgbClr val="896110"/>
                </a:solidFill>
              </a:rPr>
              <a:t> </a:t>
            </a:r>
            <a:r>
              <a:rPr lang="en"/>
              <a:t>(doxy-deficient state)</a:t>
            </a:r>
            <a:endParaRPr/>
          </a:p>
          <a:p>
            <a:pPr marL="457200" lvl="0" indent="-311150" algn="l" rtl="0">
              <a:spcBef>
                <a:spcPts val="0"/>
              </a:spcBef>
              <a:spcAft>
                <a:spcPts val="0"/>
              </a:spcAft>
              <a:buSzPts val="1300"/>
              <a:buChar char="●"/>
            </a:pPr>
            <a:r>
              <a:rPr lang="en" b="1">
                <a:solidFill>
                  <a:srgbClr val="0C622E"/>
                </a:solidFill>
              </a:rPr>
              <a:t>CNS dosed abx</a:t>
            </a:r>
            <a:r>
              <a:rPr lang="en"/>
              <a:t> (until </a:t>
            </a:r>
            <a:r>
              <a:rPr lang="en" b="1">
                <a:solidFill>
                  <a:srgbClr val="3B71CA"/>
                </a:solidFill>
              </a:rPr>
              <a:t>LP results</a:t>
            </a:r>
            <a:r>
              <a:rPr lang="en"/>
              <a:t> back)</a:t>
            </a:r>
            <a:endParaRPr/>
          </a:p>
          <a:p>
            <a:pPr marL="0" lvl="0" indent="0" algn="l" rtl="0">
              <a:spcBef>
                <a:spcPts val="1200"/>
              </a:spcBef>
              <a:spcAft>
                <a:spcPts val="0"/>
              </a:spcAft>
              <a:buNone/>
            </a:pPr>
            <a:r>
              <a:rPr lang="en"/>
              <a:t>Signed off on </a:t>
            </a:r>
            <a:r>
              <a:rPr lang="en" b="1"/>
              <a:t>day 4</a:t>
            </a:r>
            <a:endParaRPr b="1"/>
          </a:p>
          <a:p>
            <a:pPr marL="457200" lvl="0" indent="-311150" algn="l" rtl="0">
              <a:spcBef>
                <a:spcPts val="1200"/>
              </a:spcBef>
              <a:spcAft>
                <a:spcPts val="0"/>
              </a:spcAft>
              <a:buSzPts val="1300"/>
              <a:buChar char="●"/>
            </a:pPr>
            <a:r>
              <a:rPr lang="en"/>
              <a:t>With good response to doxy (and pending tick panel) → </a:t>
            </a:r>
            <a:r>
              <a:rPr lang="en" b="1">
                <a:solidFill>
                  <a:srgbClr val="896110"/>
                </a:solidFill>
              </a:rPr>
              <a:t>14 days of doxy</a:t>
            </a:r>
            <a:endParaRPr b="1">
              <a:solidFill>
                <a:srgbClr val="896110"/>
              </a:solidFill>
            </a:endParaRPr>
          </a:p>
          <a:p>
            <a:pPr marL="457200" lvl="0" indent="-311150" algn="l" rtl="0">
              <a:spcBef>
                <a:spcPts val="0"/>
              </a:spcBef>
              <a:spcAft>
                <a:spcPts val="0"/>
              </a:spcAft>
              <a:buSzPts val="1300"/>
              <a:buChar char="●"/>
            </a:pPr>
            <a:r>
              <a:rPr lang="en"/>
              <a:t>CT A/P was maybe suggestive of gallbladder issues → </a:t>
            </a:r>
            <a:r>
              <a:rPr lang="en" b="1"/>
              <a:t>Asked for HIDA</a:t>
            </a:r>
            <a:endParaRPr b="1"/>
          </a:p>
          <a:p>
            <a:pPr marL="457200" lvl="0" indent="-311150" algn="l" rtl="0">
              <a:spcBef>
                <a:spcPts val="0"/>
              </a:spcBef>
              <a:spcAft>
                <a:spcPts val="0"/>
              </a:spcAft>
              <a:buSzPts val="1300"/>
              <a:buChar char="●"/>
            </a:pPr>
            <a:r>
              <a:rPr lang="en"/>
              <a:t>Said to do </a:t>
            </a:r>
            <a:r>
              <a:rPr lang="en" b="1">
                <a:solidFill>
                  <a:srgbClr val="6C3483"/>
                </a:solidFill>
              </a:rPr>
              <a:t>Augmentin </a:t>
            </a:r>
            <a:r>
              <a:rPr lang="en"/>
              <a:t>(but can stop if negative HIDA)</a:t>
            </a:r>
            <a:endParaRPr/>
          </a:p>
        </p:txBody>
      </p:sp>
      <p:cxnSp>
        <p:nvCxnSpPr>
          <p:cNvPr id="245" name="Google Shape;245;p32"/>
          <p:cNvCxnSpPr/>
          <p:nvPr/>
        </p:nvCxnSpPr>
        <p:spPr>
          <a:xfrm flipH="1">
            <a:off x="5300575" y="1834450"/>
            <a:ext cx="2357400" cy="1800"/>
          </a:xfrm>
          <a:prstGeom prst="straightConnector1">
            <a:avLst/>
          </a:prstGeom>
          <a:noFill/>
          <a:ln w="9525" cap="flat" cmpd="sng">
            <a:solidFill>
              <a:srgbClr val="C1443C"/>
            </a:solidFill>
            <a:prstDash val="solid"/>
            <a:round/>
            <a:headEnd type="none" w="med" len="med"/>
            <a:tailEnd type="none" w="med" len="med"/>
          </a:ln>
        </p:spPr>
      </p:cxnSp>
      <p:sp>
        <p:nvSpPr>
          <p:cNvPr id="246" name="Google Shape;246;p32"/>
          <p:cNvSpPr/>
          <p:nvPr/>
        </p:nvSpPr>
        <p:spPr>
          <a:xfrm>
            <a:off x="729325" y="1355825"/>
            <a:ext cx="3654000" cy="10785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47" name="Google Shape;247;p32"/>
          <p:cNvSpPr/>
          <p:nvPr/>
        </p:nvSpPr>
        <p:spPr>
          <a:xfrm>
            <a:off x="7512200" y="2887725"/>
            <a:ext cx="1394400" cy="636000"/>
          </a:xfrm>
          <a:prstGeom prst="rect">
            <a:avLst/>
          </a:prstGeom>
          <a:gradFill>
            <a:gsLst>
              <a:gs pos="0">
                <a:schemeClr val="lt1"/>
              </a:gs>
              <a:gs pos="34000">
                <a:srgbClr val="6B3FA0"/>
              </a:gs>
              <a:gs pos="100000">
                <a:srgbClr val="6C3483"/>
              </a:gs>
            </a:gsLst>
            <a:lin ang="10800025"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AMX/CLV</a:t>
            </a:r>
            <a:endParaRPr>
              <a:solidFill>
                <a:schemeClr val="lt1"/>
              </a:solidFill>
              <a:latin typeface="Open Sans"/>
              <a:ea typeface="Open Sans"/>
              <a:cs typeface="Open Sans"/>
              <a:sym typeface="Open Sans"/>
            </a:endParaRPr>
          </a:p>
        </p:txBody>
      </p:sp>
      <p:sp>
        <p:nvSpPr>
          <p:cNvPr id="248" name="Google Shape;248;p32"/>
          <p:cNvSpPr/>
          <p:nvPr/>
        </p:nvSpPr>
        <p:spPr>
          <a:xfrm>
            <a:off x="7512100" y="2675925"/>
            <a:ext cx="1394400" cy="211800"/>
          </a:xfrm>
          <a:prstGeom prst="rect">
            <a:avLst/>
          </a:prstGeom>
          <a:gradFill>
            <a:gsLst>
              <a:gs pos="0">
                <a:schemeClr val="lt1"/>
              </a:gs>
              <a:gs pos="34000">
                <a:srgbClr val="896110"/>
              </a:gs>
              <a:gs pos="100000">
                <a:srgbClr val="896110"/>
              </a:gs>
            </a:gsLst>
            <a:lin ang="10800025"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5"/>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Exhibit #1</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3"/>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Hospital course</a:t>
            </a:r>
            <a:endParaRPr/>
          </a:p>
        </p:txBody>
      </p:sp>
      <p:sp>
        <p:nvSpPr>
          <p:cNvPr id="254" name="Google Shape;254;p33"/>
          <p:cNvSpPr/>
          <p:nvPr/>
        </p:nvSpPr>
        <p:spPr>
          <a:xfrm>
            <a:off x="1207750" y="3760675"/>
            <a:ext cx="32004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55" name="Google Shape;255;p33"/>
          <p:cNvSpPr/>
          <p:nvPr/>
        </p:nvSpPr>
        <p:spPr>
          <a:xfrm>
            <a:off x="2122150" y="3760675"/>
            <a:ext cx="457200" cy="183000"/>
          </a:xfrm>
          <a:prstGeom prst="rect">
            <a:avLst/>
          </a:prstGeom>
          <a:solidFill>
            <a:srgbClr val="3B71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2</a:t>
            </a:r>
            <a:endParaRPr b="1">
              <a:solidFill>
                <a:schemeClr val="lt1"/>
              </a:solidFill>
              <a:latin typeface="Open Sans"/>
              <a:ea typeface="Open Sans"/>
              <a:cs typeface="Open Sans"/>
              <a:sym typeface="Open Sans"/>
            </a:endParaRPr>
          </a:p>
        </p:txBody>
      </p:sp>
      <p:sp>
        <p:nvSpPr>
          <p:cNvPr id="256" name="Google Shape;256;p33"/>
          <p:cNvSpPr/>
          <p:nvPr/>
        </p:nvSpPr>
        <p:spPr>
          <a:xfrm>
            <a:off x="2579350" y="37606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57" name="Google Shape;257;p33"/>
          <p:cNvSpPr/>
          <p:nvPr/>
        </p:nvSpPr>
        <p:spPr>
          <a:xfrm>
            <a:off x="3036550" y="37606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8E44AD"/>
                </a:solidFill>
                <a:latin typeface="Open Sans"/>
                <a:ea typeface="Open Sans"/>
                <a:cs typeface="Open Sans"/>
                <a:sym typeface="Open Sans"/>
              </a:rPr>
              <a:t>4</a:t>
            </a:r>
            <a:endParaRPr b="1">
              <a:solidFill>
                <a:srgbClr val="8E44AD"/>
              </a:solidFill>
              <a:latin typeface="Open Sans"/>
              <a:ea typeface="Open Sans"/>
              <a:cs typeface="Open Sans"/>
              <a:sym typeface="Open Sans"/>
            </a:endParaRPr>
          </a:p>
        </p:txBody>
      </p:sp>
      <p:sp>
        <p:nvSpPr>
          <p:cNvPr id="258" name="Google Shape;258;p33"/>
          <p:cNvSpPr/>
          <p:nvPr/>
        </p:nvSpPr>
        <p:spPr>
          <a:xfrm>
            <a:off x="3493750" y="37606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A1A1A"/>
              </a:solidFill>
              <a:latin typeface="Open Sans"/>
              <a:ea typeface="Open Sans"/>
              <a:cs typeface="Open Sans"/>
              <a:sym typeface="Open Sans"/>
            </a:endParaRPr>
          </a:p>
        </p:txBody>
      </p:sp>
      <p:sp>
        <p:nvSpPr>
          <p:cNvPr id="259" name="Google Shape;259;p33"/>
          <p:cNvSpPr/>
          <p:nvPr/>
        </p:nvSpPr>
        <p:spPr>
          <a:xfrm>
            <a:off x="3950950" y="37606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8E44AD"/>
                </a:solidFill>
                <a:latin typeface="Open Sans"/>
                <a:ea typeface="Open Sans"/>
                <a:cs typeface="Open Sans"/>
                <a:sym typeface="Open Sans"/>
              </a:rPr>
              <a:t>6</a:t>
            </a:r>
            <a:endParaRPr b="1">
              <a:solidFill>
                <a:srgbClr val="8E44AD"/>
              </a:solidFill>
              <a:latin typeface="Open Sans"/>
              <a:ea typeface="Open Sans"/>
              <a:cs typeface="Open Sans"/>
              <a:sym typeface="Open Sans"/>
            </a:endParaRPr>
          </a:p>
        </p:txBody>
      </p:sp>
      <p:sp>
        <p:nvSpPr>
          <p:cNvPr id="260" name="Google Shape;260;p33"/>
          <p:cNvSpPr/>
          <p:nvPr/>
        </p:nvSpPr>
        <p:spPr>
          <a:xfrm>
            <a:off x="1207750" y="37606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0</a:t>
            </a:r>
            <a:endParaRPr>
              <a:latin typeface="Open Sans"/>
              <a:ea typeface="Open Sans"/>
              <a:cs typeface="Open Sans"/>
              <a:sym typeface="Open Sans"/>
            </a:endParaRPr>
          </a:p>
        </p:txBody>
      </p:sp>
      <p:sp>
        <p:nvSpPr>
          <p:cNvPr id="261" name="Google Shape;261;p33"/>
          <p:cNvSpPr txBox="1">
            <a:spLocks noGrp="1"/>
          </p:cNvSpPr>
          <p:nvPr>
            <p:ph type="body" idx="2"/>
          </p:nvPr>
        </p:nvSpPr>
        <p:spPr>
          <a:xfrm>
            <a:off x="4643604" y="1393075"/>
            <a:ext cx="37743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grpSp>
        <p:nvGrpSpPr>
          <p:cNvPr id="262" name="Google Shape;262;p33"/>
          <p:cNvGrpSpPr/>
          <p:nvPr/>
        </p:nvGrpSpPr>
        <p:grpSpPr>
          <a:xfrm>
            <a:off x="911425" y="2713876"/>
            <a:ext cx="3496725" cy="1034500"/>
            <a:chOff x="572600" y="2187339"/>
            <a:chExt cx="3496725" cy="1034500"/>
          </a:xfrm>
        </p:grpSpPr>
        <p:pic>
          <p:nvPicPr>
            <p:cNvPr id="263" name="Google Shape;263;p33"/>
            <p:cNvPicPr preferRelativeResize="0"/>
            <p:nvPr/>
          </p:nvPicPr>
          <p:blipFill rotWithShape="1">
            <a:blip r:embed="rId3">
              <a:alphaModFix/>
            </a:blip>
            <a:srcRect l="47247" t="36559" r="15707" b="8332"/>
            <a:stretch/>
          </p:blipFill>
          <p:spPr>
            <a:xfrm>
              <a:off x="898550" y="2228738"/>
              <a:ext cx="3170775" cy="965825"/>
            </a:xfrm>
            <a:prstGeom prst="rect">
              <a:avLst/>
            </a:prstGeom>
            <a:noFill/>
            <a:ln>
              <a:noFill/>
            </a:ln>
          </p:spPr>
        </p:pic>
        <p:pic>
          <p:nvPicPr>
            <p:cNvPr id="264" name="Google Shape;264;p33"/>
            <p:cNvPicPr preferRelativeResize="0"/>
            <p:nvPr/>
          </p:nvPicPr>
          <p:blipFill rotWithShape="1">
            <a:blip r:embed="rId3">
              <a:alphaModFix/>
            </a:blip>
            <a:srcRect l="1068" t="33307" r="95007" b="7667"/>
            <a:stretch/>
          </p:blipFill>
          <p:spPr>
            <a:xfrm>
              <a:off x="572600" y="2187339"/>
              <a:ext cx="325949" cy="1034500"/>
            </a:xfrm>
            <a:prstGeom prst="rect">
              <a:avLst/>
            </a:prstGeom>
            <a:noFill/>
            <a:ln>
              <a:noFill/>
            </a:ln>
          </p:spPr>
        </p:pic>
      </p:grpSp>
      <p:sp>
        <p:nvSpPr>
          <p:cNvPr id="265" name="Google Shape;265;p33"/>
          <p:cNvSpPr/>
          <p:nvPr/>
        </p:nvSpPr>
        <p:spPr>
          <a:xfrm>
            <a:off x="1207750" y="4063525"/>
            <a:ext cx="3200400" cy="211800"/>
          </a:xfrm>
          <a:prstGeom prst="rect">
            <a:avLst/>
          </a:prstGeom>
          <a:solidFill>
            <a:srgbClr val="8961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Doxy</a:t>
            </a:r>
            <a:endParaRPr b="1">
              <a:solidFill>
                <a:schemeClr val="lt1"/>
              </a:solidFill>
              <a:latin typeface="Open Sans"/>
              <a:ea typeface="Open Sans"/>
              <a:cs typeface="Open Sans"/>
              <a:sym typeface="Open Sans"/>
            </a:endParaRPr>
          </a:p>
        </p:txBody>
      </p:sp>
      <p:sp>
        <p:nvSpPr>
          <p:cNvPr id="266" name="Google Shape;266;p33"/>
          <p:cNvSpPr/>
          <p:nvPr/>
        </p:nvSpPr>
        <p:spPr>
          <a:xfrm>
            <a:off x="1207750" y="4275325"/>
            <a:ext cx="2286000" cy="211800"/>
          </a:xfrm>
          <a:prstGeom prst="rect">
            <a:avLst/>
          </a:prstGeom>
          <a:solidFill>
            <a:srgbClr val="35663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Ceftriaxone </a:t>
            </a:r>
            <a:endParaRPr>
              <a:solidFill>
                <a:schemeClr val="lt1"/>
              </a:solidFill>
              <a:latin typeface="Open Sans"/>
              <a:ea typeface="Open Sans"/>
              <a:cs typeface="Open Sans"/>
              <a:sym typeface="Open Sans"/>
            </a:endParaRPr>
          </a:p>
        </p:txBody>
      </p:sp>
      <p:sp>
        <p:nvSpPr>
          <p:cNvPr id="267" name="Google Shape;267;p33"/>
          <p:cNvSpPr txBox="1">
            <a:spLocks noGrp="1"/>
          </p:cNvSpPr>
          <p:nvPr>
            <p:ph type="body" idx="1"/>
          </p:nvPr>
        </p:nvSpPr>
        <p:spPr>
          <a:xfrm>
            <a:off x="729325" y="1393075"/>
            <a:ext cx="37743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After signing off on </a:t>
            </a:r>
            <a:r>
              <a:rPr lang="en" b="1">
                <a:solidFill>
                  <a:srgbClr val="8E44AD"/>
                </a:solidFill>
              </a:rPr>
              <a:t>day 4</a:t>
            </a:r>
            <a:r>
              <a:rPr lang="en"/>
              <a:t>, started fevering again, so reconsulted on </a:t>
            </a:r>
            <a:r>
              <a:rPr lang="en" b="1"/>
              <a:t>day 6</a:t>
            </a:r>
            <a:endParaRPr b="1"/>
          </a:p>
        </p:txBody>
      </p:sp>
      <p:sp>
        <p:nvSpPr>
          <p:cNvPr id="268" name="Google Shape;268;p33"/>
          <p:cNvSpPr/>
          <p:nvPr/>
        </p:nvSpPr>
        <p:spPr>
          <a:xfrm>
            <a:off x="3493750" y="4275325"/>
            <a:ext cx="914400" cy="211800"/>
          </a:xfrm>
          <a:prstGeom prst="rect">
            <a:avLst/>
          </a:prstGeom>
          <a:solidFill>
            <a:srgbClr val="6C348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Open Sans"/>
                <a:ea typeface="Open Sans"/>
                <a:cs typeface="Open Sans"/>
                <a:sym typeface="Open Sans"/>
              </a:rPr>
              <a:t>Augment</a:t>
            </a:r>
            <a:endParaRPr sz="1200">
              <a:solidFill>
                <a:schemeClr val="lt1"/>
              </a:solidFill>
              <a:latin typeface="Open Sans"/>
              <a:ea typeface="Open Sans"/>
              <a:cs typeface="Open Sans"/>
              <a:sym typeface="Open Sans"/>
            </a:endParaRPr>
          </a:p>
        </p:txBody>
      </p:sp>
      <p:sp>
        <p:nvSpPr>
          <p:cNvPr id="269" name="Google Shape;269;p33"/>
          <p:cNvSpPr/>
          <p:nvPr/>
        </p:nvSpPr>
        <p:spPr>
          <a:xfrm>
            <a:off x="1207750" y="4487125"/>
            <a:ext cx="1828800" cy="211800"/>
          </a:xfrm>
          <a:prstGeom prst="rect">
            <a:avLst/>
          </a:prstGeom>
          <a:solidFill>
            <a:srgbClr val="1A1A1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Vanc / Amp / Acy</a:t>
            </a:r>
            <a:endParaRPr>
              <a:solidFill>
                <a:schemeClr val="lt1"/>
              </a:solidFill>
              <a:latin typeface="Open Sans"/>
              <a:ea typeface="Open Sans"/>
              <a:cs typeface="Open Sans"/>
              <a:sym typeface="Open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4"/>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Hospital course</a:t>
            </a:r>
            <a:endParaRPr/>
          </a:p>
        </p:txBody>
      </p:sp>
      <p:sp>
        <p:nvSpPr>
          <p:cNvPr id="275" name="Google Shape;275;p34"/>
          <p:cNvSpPr/>
          <p:nvPr/>
        </p:nvSpPr>
        <p:spPr>
          <a:xfrm>
            <a:off x="1207750" y="3760675"/>
            <a:ext cx="32004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76" name="Google Shape;276;p34"/>
          <p:cNvSpPr/>
          <p:nvPr/>
        </p:nvSpPr>
        <p:spPr>
          <a:xfrm>
            <a:off x="2122150" y="3760675"/>
            <a:ext cx="457200" cy="183000"/>
          </a:xfrm>
          <a:prstGeom prst="rect">
            <a:avLst/>
          </a:prstGeom>
          <a:solidFill>
            <a:srgbClr val="3B71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2</a:t>
            </a:r>
            <a:endParaRPr b="1">
              <a:solidFill>
                <a:schemeClr val="lt1"/>
              </a:solidFill>
              <a:latin typeface="Open Sans"/>
              <a:ea typeface="Open Sans"/>
              <a:cs typeface="Open Sans"/>
              <a:sym typeface="Open Sans"/>
            </a:endParaRPr>
          </a:p>
        </p:txBody>
      </p:sp>
      <p:sp>
        <p:nvSpPr>
          <p:cNvPr id="277" name="Google Shape;277;p34"/>
          <p:cNvSpPr/>
          <p:nvPr/>
        </p:nvSpPr>
        <p:spPr>
          <a:xfrm>
            <a:off x="2579350" y="37606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78" name="Google Shape;278;p34"/>
          <p:cNvSpPr/>
          <p:nvPr/>
        </p:nvSpPr>
        <p:spPr>
          <a:xfrm>
            <a:off x="3036550" y="37606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8E44AD"/>
                </a:solidFill>
                <a:latin typeface="Open Sans"/>
                <a:ea typeface="Open Sans"/>
                <a:cs typeface="Open Sans"/>
                <a:sym typeface="Open Sans"/>
              </a:rPr>
              <a:t>4</a:t>
            </a:r>
            <a:endParaRPr b="1">
              <a:solidFill>
                <a:srgbClr val="8E44AD"/>
              </a:solidFill>
              <a:latin typeface="Open Sans"/>
              <a:ea typeface="Open Sans"/>
              <a:cs typeface="Open Sans"/>
              <a:sym typeface="Open Sans"/>
            </a:endParaRPr>
          </a:p>
        </p:txBody>
      </p:sp>
      <p:sp>
        <p:nvSpPr>
          <p:cNvPr id="279" name="Google Shape;279;p34"/>
          <p:cNvSpPr/>
          <p:nvPr/>
        </p:nvSpPr>
        <p:spPr>
          <a:xfrm>
            <a:off x="3493750" y="37606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A1A1A"/>
              </a:solidFill>
              <a:latin typeface="Open Sans"/>
              <a:ea typeface="Open Sans"/>
              <a:cs typeface="Open Sans"/>
              <a:sym typeface="Open Sans"/>
            </a:endParaRPr>
          </a:p>
        </p:txBody>
      </p:sp>
      <p:sp>
        <p:nvSpPr>
          <p:cNvPr id="280" name="Google Shape;280;p34"/>
          <p:cNvSpPr/>
          <p:nvPr/>
        </p:nvSpPr>
        <p:spPr>
          <a:xfrm>
            <a:off x="3950950" y="37606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8E44AD"/>
                </a:solidFill>
                <a:latin typeface="Open Sans"/>
                <a:ea typeface="Open Sans"/>
                <a:cs typeface="Open Sans"/>
                <a:sym typeface="Open Sans"/>
              </a:rPr>
              <a:t>6</a:t>
            </a:r>
            <a:endParaRPr b="1">
              <a:solidFill>
                <a:srgbClr val="8E44AD"/>
              </a:solidFill>
              <a:latin typeface="Open Sans"/>
              <a:ea typeface="Open Sans"/>
              <a:cs typeface="Open Sans"/>
              <a:sym typeface="Open Sans"/>
            </a:endParaRPr>
          </a:p>
        </p:txBody>
      </p:sp>
      <p:sp>
        <p:nvSpPr>
          <p:cNvPr id="281" name="Google Shape;281;p34"/>
          <p:cNvSpPr/>
          <p:nvPr/>
        </p:nvSpPr>
        <p:spPr>
          <a:xfrm>
            <a:off x="1207750" y="37606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0</a:t>
            </a:r>
            <a:endParaRPr>
              <a:latin typeface="Open Sans"/>
              <a:ea typeface="Open Sans"/>
              <a:cs typeface="Open Sans"/>
              <a:sym typeface="Open Sans"/>
            </a:endParaRPr>
          </a:p>
        </p:txBody>
      </p:sp>
      <p:grpSp>
        <p:nvGrpSpPr>
          <p:cNvPr id="282" name="Google Shape;282;p34"/>
          <p:cNvGrpSpPr/>
          <p:nvPr/>
        </p:nvGrpSpPr>
        <p:grpSpPr>
          <a:xfrm>
            <a:off x="911425" y="2713876"/>
            <a:ext cx="3496725" cy="1034500"/>
            <a:chOff x="572600" y="2187339"/>
            <a:chExt cx="3496725" cy="1034500"/>
          </a:xfrm>
        </p:grpSpPr>
        <p:pic>
          <p:nvPicPr>
            <p:cNvPr id="283" name="Google Shape;283;p34"/>
            <p:cNvPicPr preferRelativeResize="0"/>
            <p:nvPr/>
          </p:nvPicPr>
          <p:blipFill rotWithShape="1">
            <a:blip r:embed="rId3">
              <a:alphaModFix/>
            </a:blip>
            <a:srcRect l="47247" t="36559" r="15707" b="8332"/>
            <a:stretch/>
          </p:blipFill>
          <p:spPr>
            <a:xfrm>
              <a:off x="898550" y="2228738"/>
              <a:ext cx="3170775" cy="965825"/>
            </a:xfrm>
            <a:prstGeom prst="rect">
              <a:avLst/>
            </a:prstGeom>
            <a:noFill/>
            <a:ln>
              <a:noFill/>
            </a:ln>
          </p:spPr>
        </p:pic>
        <p:pic>
          <p:nvPicPr>
            <p:cNvPr id="284" name="Google Shape;284;p34"/>
            <p:cNvPicPr preferRelativeResize="0"/>
            <p:nvPr/>
          </p:nvPicPr>
          <p:blipFill rotWithShape="1">
            <a:blip r:embed="rId3">
              <a:alphaModFix/>
            </a:blip>
            <a:srcRect l="1068" t="33307" r="95007" b="7667"/>
            <a:stretch/>
          </p:blipFill>
          <p:spPr>
            <a:xfrm>
              <a:off x="572600" y="2187339"/>
              <a:ext cx="325949" cy="1034500"/>
            </a:xfrm>
            <a:prstGeom prst="rect">
              <a:avLst/>
            </a:prstGeom>
            <a:noFill/>
            <a:ln>
              <a:noFill/>
            </a:ln>
          </p:spPr>
        </p:pic>
      </p:grpSp>
      <p:sp>
        <p:nvSpPr>
          <p:cNvPr id="285" name="Google Shape;285;p34"/>
          <p:cNvSpPr/>
          <p:nvPr/>
        </p:nvSpPr>
        <p:spPr>
          <a:xfrm>
            <a:off x="1207750" y="4063525"/>
            <a:ext cx="3200400" cy="211800"/>
          </a:xfrm>
          <a:prstGeom prst="rect">
            <a:avLst/>
          </a:prstGeom>
          <a:solidFill>
            <a:srgbClr val="8961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Doxy</a:t>
            </a:r>
            <a:endParaRPr b="1">
              <a:solidFill>
                <a:schemeClr val="lt1"/>
              </a:solidFill>
              <a:latin typeface="Open Sans"/>
              <a:ea typeface="Open Sans"/>
              <a:cs typeface="Open Sans"/>
              <a:sym typeface="Open Sans"/>
            </a:endParaRPr>
          </a:p>
        </p:txBody>
      </p:sp>
      <p:sp>
        <p:nvSpPr>
          <p:cNvPr id="286" name="Google Shape;286;p34"/>
          <p:cNvSpPr txBox="1">
            <a:spLocks noGrp="1"/>
          </p:cNvSpPr>
          <p:nvPr>
            <p:ph type="body" idx="1"/>
          </p:nvPr>
        </p:nvSpPr>
        <p:spPr>
          <a:xfrm>
            <a:off x="729325" y="1393075"/>
            <a:ext cx="37743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After signing off on </a:t>
            </a:r>
            <a:r>
              <a:rPr lang="en" b="1">
                <a:solidFill>
                  <a:srgbClr val="8E44AD"/>
                </a:solidFill>
              </a:rPr>
              <a:t>day 4</a:t>
            </a:r>
            <a:r>
              <a:rPr lang="en"/>
              <a:t>, started fevering again, so reconsulted on </a:t>
            </a:r>
            <a:r>
              <a:rPr lang="en" b="1"/>
              <a:t>day 6</a:t>
            </a:r>
            <a:endParaRPr b="1"/>
          </a:p>
        </p:txBody>
      </p:sp>
      <p:sp>
        <p:nvSpPr>
          <p:cNvPr id="287" name="Google Shape;287;p34"/>
          <p:cNvSpPr/>
          <p:nvPr/>
        </p:nvSpPr>
        <p:spPr>
          <a:xfrm>
            <a:off x="5113700" y="1393075"/>
            <a:ext cx="2834100" cy="835800"/>
          </a:xfrm>
          <a:prstGeom prst="rect">
            <a:avLst/>
          </a:prstGeom>
          <a:solidFill>
            <a:srgbClr val="FAE4E8"/>
          </a:solidFill>
          <a:ln w="9525" cap="flat" cmpd="sng">
            <a:solidFill>
              <a:srgbClr val="B03D5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B03D50"/>
                </a:solidFill>
                <a:latin typeface="Open Sans"/>
                <a:ea typeface="Open Sans"/>
                <a:cs typeface="Open Sans"/>
                <a:sym typeface="Open Sans"/>
              </a:rPr>
              <a:t>Additional exposure Hx</a:t>
            </a:r>
            <a:endParaRPr>
              <a:solidFill>
                <a:srgbClr val="DC4C64"/>
              </a:solidFill>
              <a:latin typeface="Open Sans"/>
              <a:ea typeface="Open Sans"/>
              <a:cs typeface="Open Sans"/>
              <a:sym typeface="Open Sans"/>
            </a:endParaRPr>
          </a:p>
          <a:p>
            <a:pPr marL="457200" lvl="0" indent="-317500" algn="l" rtl="0">
              <a:spcBef>
                <a:spcPts val="0"/>
              </a:spcBef>
              <a:spcAft>
                <a:spcPts val="0"/>
              </a:spcAft>
              <a:buClr>
                <a:srgbClr val="1A1A1A"/>
              </a:buClr>
              <a:buSzPts val="1400"/>
              <a:buFont typeface="Open Sans"/>
              <a:buChar char="●"/>
            </a:pPr>
            <a:r>
              <a:rPr lang="en">
                <a:solidFill>
                  <a:srgbClr val="1A1A1A"/>
                </a:solidFill>
                <a:latin typeface="Open Sans"/>
                <a:ea typeface="Open Sans"/>
                <a:cs typeface="Open Sans"/>
                <a:sym typeface="Open Sans"/>
              </a:rPr>
              <a:t>Dead birds</a:t>
            </a:r>
            <a:endParaRPr>
              <a:solidFill>
                <a:srgbClr val="1A1A1A"/>
              </a:solidFill>
              <a:latin typeface="Open Sans"/>
              <a:ea typeface="Open Sans"/>
              <a:cs typeface="Open Sans"/>
              <a:sym typeface="Open Sans"/>
            </a:endParaRPr>
          </a:p>
          <a:p>
            <a:pPr marL="457200" lvl="0" indent="-317500" algn="l" rtl="0">
              <a:spcBef>
                <a:spcPts val="0"/>
              </a:spcBef>
              <a:spcAft>
                <a:spcPts val="0"/>
              </a:spcAft>
              <a:buClr>
                <a:srgbClr val="1A1A1A"/>
              </a:buClr>
              <a:buSzPts val="1400"/>
              <a:buFont typeface="Open Sans"/>
              <a:buChar char="●"/>
            </a:pPr>
            <a:r>
              <a:rPr lang="en">
                <a:solidFill>
                  <a:srgbClr val="1A1A1A"/>
                </a:solidFill>
                <a:latin typeface="Open Sans"/>
                <a:ea typeface="Open Sans"/>
                <a:cs typeface="Open Sans"/>
                <a:sym typeface="Open Sans"/>
              </a:rPr>
              <a:t>Dead racoons</a:t>
            </a:r>
            <a:endParaRPr>
              <a:solidFill>
                <a:srgbClr val="1A1A1A"/>
              </a:solidFill>
              <a:latin typeface="Open Sans"/>
              <a:ea typeface="Open Sans"/>
              <a:cs typeface="Open Sans"/>
              <a:sym typeface="Open Sans"/>
            </a:endParaRPr>
          </a:p>
        </p:txBody>
      </p:sp>
      <p:sp>
        <p:nvSpPr>
          <p:cNvPr id="288" name="Google Shape;288;p34"/>
          <p:cNvSpPr/>
          <p:nvPr/>
        </p:nvSpPr>
        <p:spPr>
          <a:xfrm>
            <a:off x="4930550" y="2453900"/>
            <a:ext cx="3200400" cy="10875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404247"/>
                </a:solidFill>
                <a:latin typeface="Open Sans"/>
                <a:ea typeface="Open Sans"/>
                <a:cs typeface="Open Sans"/>
                <a:sym typeface="Open Sans"/>
              </a:rPr>
              <a:t>HPI</a:t>
            </a:r>
            <a:endParaRPr>
              <a:solidFill>
                <a:srgbClr val="404247"/>
              </a:solidFill>
              <a:latin typeface="Open Sans"/>
              <a:ea typeface="Open Sans"/>
              <a:cs typeface="Open Sans"/>
              <a:sym typeface="Open Sans"/>
            </a:endParaRPr>
          </a:p>
          <a:p>
            <a:pPr marL="457200" lvl="0" indent="-317500" algn="l" rtl="0">
              <a:spcBef>
                <a:spcPts val="0"/>
              </a:spcBef>
              <a:spcAft>
                <a:spcPts val="0"/>
              </a:spcAft>
              <a:buClr>
                <a:srgbClr val="1A1A1A"/>
              </a:buClr>
              <a:buSzPts val="1400"/>
              <a:buFont typeface="Open Sans"/>
              <a:buChar char="●"/>
            </a:pPr>
            <a:r>
              <a:rPr lang="en">
                <a:solidFill>
                  <a:srgbClr val="1A1A1A"/>
                </a:solidFill>
                <a:latin typeface="Open Sans"/>
                <a:ea typeface="Open Sans"/>
                <a:cs typeface="Open Sans"/>
                <a:sym typeface="Open Sans"/>
              </a:rPr>
              <a:t>Feeling better than admission</a:t>
            </a:r>
            <a:endParaRPr>
              <a:solidFill>
                <a:srgbClr val="1A1A1A"/>
              </a:solidFill>
              <a:latin typeface="Open Sans"/>
              <a:ea typeface="Open Sans"/>
              <a:cs typeface="Open Sans"/>
              <a:sym typeface="Open Sans"/>
            </a:endParaRPr>
          </a:p>
          <a:p>
            <a:pPr marL="457200" lvl="0" indent="-317500" algn="l" rtl="0">
              <a:spcBef>
                <a:spcPts val="0"/>
              </a:spcBef>
              <a:spcAft>
                <a:spcPts val="0"/>
              </a:spcAft>
              <a:buClr>
                <a:srgbClr val="1A1A1A"/>
              </a:buClr>
              <a:buSzPts val="1400"/>
              <a:buFont typeface="Open Sans"/>
              <a:buChar char="●"/>
            </a:pPr>
            <a:r>
              <a:rPr lang="en">
                <a:solidFill>
                  <a:srgbClr val="1A1A1A"/>
                </a:solidFill>
                <a:latin typeface="Open Sans"/>
                <a:ea typeface="Open Sans"/>
                <a:cs typeface="Open Sans"/>
                <a:sym typeface="Open Sans"/>
              </a:rPr>
              <a:t>Aside from rigors, no localizing symptoms</a:t>
            </a:r>
            <a:endParaRPr>
              <a:solidFill>
                <a:srgbClr val="1A1A1A"/>
              </a:solidFill>
              <a:latin typeface="Open Sans"/>
              <a:ea typeface="Open Sans"/>
              <a:cs typeface="Open Sans"/>
              <a:sym typeface="Open Sans"/>
            </a:endParaRPr>
          </a:p>
        </p:txBody>
      </p:sp>
      <p:sp>
        <p:nvSpPr>
          <p:cNvPr id="289" name="Google Shape;289;p34"/>
          <p:cNvSpPr/>
          <p:nvPr/>
        </p:nvSpPr>
        <p:spPr>
          <a:xfrm>
            <a:off x="1207750" y="4275325"/>
            <a:ext cx="2286000" cy="211800"/>
          </a:xfrm>
          <a:prstGeom prst="rect">
            <a:avLst/>
          </a:prstGeom>
          <a:solidFill>
            <a:srgbClr val="35663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Ceftriaxone </a:t>
            </a:r>
            <a:endParaRPr>
              <a:solidFill>
                <a:schemeClr val="lt1"/>
              </a:solidFill>
              <a:latin typeface="Open Sans"/>
              <a:ea typeface="Open Sans"/>
              <a:cs typeface="Open Sans"/>
              <a:sym typeface="Open Sans"/>
            </a:endParaRPr>
          </a:p>
        </p:txBody>
      </p:sp>
      <p:sp>
        <p:nvSpPr>
          <p:cNvPr id="290" name="Google Shape;290;p34"/>
          <p:cNvSpPr/>
          <p:nvPr/>
        </p:nvSpPr>
        <p:spPr>
          <a:xfrm>
            <a:off x="3493750" y="4275325"/>
            <a:ext cx="914400" cy="211800"/>
          </a:xfrm>
          <a:prstGeom prst="rect">
            <a:avLst/>
          </a:prstGeom>
          <a:solidFill>
            <a:srgbClr val="6C348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Open Sans"/>
                <a:ea typeface="Open Sans"/>
                <a:cs typeface="Open Sans"/>
                <a:sym typeface="Open Sans"/>
              </a:rPr>
              <a:t>Augment</a:t>
            </a:r>
            <a:endParaRPr sz="1200">
              <a:solidFill>
                <a:schemeClr val="lt1"/>
              </a:solidFill>
              <a:latin typeface="Open Sans"/>
              <a:ea typeface="Open Sans"/>
              <a:cs typeface="Open Sans"/>
              <a:sym typeface="Open Sans"/>
            </a:endParaRPr>
          </a:p>
        </p:txBody>
      </p:sp>
      <p:sp>
        <p:nvSpPr>
          <p:cNvPr id="291" name="Google Shape;291;p34"/>
          <p:cNvSpPr/>
          <p:nvPr/>
        </p:nvSpPr>
        <p:spPr>
          <a:xfrm>
            <a:off x="1207750" y="4487125"/>
            <a:ext cx="1828800" cy="211800"/>
          </a:xfrm>
          <a:prstGeom prst="rect">
            <a:avLst/>
          </a:prstGeom>
          <a:solidFill>
            <a:srgbClr val="1A1A1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Vanc / Amp / Acy</a:t>
            </a:r>
            <a:endParaRPr>
              <a:solidFill>
                <a:schemeClr val="lt1"/>
              </a:solidFill>
              <a:latin typeface="Open Sans"/>
              <a:ea typeface="Open Sans"/>
              <a:cs typeface="Open Sans"/>
              <a:sym typeface="Open Sans"/>
            </a:endParaRPr>
          </a:p>
        </p:txBody>
      </p:sp>
      <p:sp>
        <p:nvSpPr>
          <p:cNvPr id="292" name="Google Shape;292;p34"/>
          <p:cNvSpPr/>
          <p:nvPr/>
        </p:nvSpPr>
        <p:spPr>
          <a:xfrm>
            <a:off x="911425" y="2523625"/>
            <a:ext cx="3654000" cy="25065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35"/>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Hospital course</a:t>
            </a:r>
            <a:endParaRPr/>
          </a:p>
        </p:txBody>
      </p:sp>
      <p:sp>
        <p:nvSpPr>
          <p:cNvPr id="298" name="Google Shape;298;p35"/>
          <p:cNvSpPr/>
          <p:nvPr/>
        </p:nvSpPr>
        <p:spPr>
          <a:xfrm>
            <a:off x="1207750" y="37606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0</a:t>
            </a:r>
            <a:endParaRPr>
              <a:latin typeface="Open Sans"/>
              <a:ea typeface="Open Sans"/>
              <a:cs typeface="Open Sans"/>
              <a:sym typeface="Open Sans"/>
            </a:endParaRPr>
          </a:p>
        </p:txBody>
      </p:sp>
      <p:sp>
        <p:nvSpPr>
          <p:cNvPr id="299" name="Google Shape;299;p35"/>
          <p:cNvSpPr txBox="1">
            <a:spLocks noGrp="1"/>
          </p:cNvSpPr>
          <p:nvPr>
            <p:ph type="body" idx="1"/>
          </p:nvPr>
        </p:nvSpPr>
        <p:spPr>
          <a:xfrm>
            <a:off x="729325" y="1393075"/>
            <a:ext cx="37743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After signing off on </a:t>
            </a:r>
            <a:r>
              <a:rPr lang="en" b="1">
                <a:solidFill>
                  <a:srgbClr val="8E44AD"/>
                </a:solidFill>
              </a:rPr>
              <a:t>day 4</a:t>
            </a:r>
            <a:r>
              <a:rPr lang="en"/>
              <a:t>, started fevering again, so reconsulted on </a:t>
            </a:r>
            <a:r>
              <a:rPr lang="en" b="1"/>
              <a:t>day 6</a:t>
            </a:r>
            <a:endParaRPr b="1"/>
          </a:p>
        </p:txBody>
      </p:sp>
      <p:graphicFrame>
        <p:nvGraphicFramePr>
          <p:cNvPr id="300" name="Google Shape;300;p35"/>
          <p:cNvGraphicFramePr/>
          <p:nvPr/>
        </p:nvGraphicFramePr>
        <p:xfrm>
          <a:off x="5241888" y="1399825"/>
          <a:ext cx="3000000" cy="3000000"/>
        </p:xfrm>
        <a:graphic>
          <a:graphicData uri="http://schemas.openxmlformats.org/drawingml/2006/table">
            <a:tbl>
              <a:tblPr>
                <a:noFill/>
                <a:tableStyleId>{8B810D35-6B29-4F0E-A54C-3F1D867285BD}</a:tableStyleId>
              </a:tblPr>
              <a:tblGrid>
                <a:gridCol w="947625">
                  <a:extLst>
                    <a:ext uri="{9D8B030D-6E8A-4147-A177-3AD203B41FA5}">
                      <a16:colId xmlns:a16="http://schemas.microsoft.com/office/drawing/2014/main" val="20000"/>
                    </a:ext>
                  </a:extLst>
                </a:gridCol>
                <a:gridCol w="628825">
                  <a:extLst>
                    <a:ext uri="{9D8B030D-6E8A-4147-A177-3AD203B41FA5}">
                      <a16:colId xmlns:a16="http://schemas.microsoft.com/office/drawing/2014/main" val="20001"/>
                    </a:ext>
                  </a:extLst>
                </a:gridCol>
                <a:gridCol w="628825">
                  <a:extLst>
                    <a:ext uri="{9D8B030D-6E8A-4147-A177-3AD203B41FA5}">
                      <a16:colId xmlns:a16="http://schemas.microsoft.com/office/drawing/2014/main" val="20002"/>
                    </a:ext>
                  </a:extLst>
                </a:gridCol>
                <a:gridCol w="628825">
                  <a:extLst>
                    <a:ext uri="{9D8B030D-6E8A-4147-A177-3AD203B41FA5}">
                      <a16:colId xmlns:a16="http://schemas.microsoft.com/office/drawing/2014/main" val="20003"/>
                    </a:ext>
                  </a:extLst>
                </a:gridCol>
              </a:tblGrid>
              <a:tr h="280950">
                <a:tc>
                  <a:txBody>
                    <a:bodyPr/>
                    <a:lstStyle/>
                    <a:p>
                      <a:pPr marL="0" lvl="0" indent="0" algn="l" rtl="0">
                        <a:spcBef>
                          <a:spcPts val="0"/>
                        </a:spcBef>
                        <a:spcAft>
                          <a:spcPts val="0"/>
                        </a:spcAft>
                        <a:buNone/>
                      </a:pPr>
                      <a:r>
                        <a:rPr lang="en" b="1">
                          <a:solidFill>
                            <a:srgbClr val="FFFFFF"/>
                          </a:solidFill>
                          <a:latin typeface="Open Sans"/>
                          <a:ea typeface="Open Sans"/>
                          <a:cs typeface="Open Sans"/>
                          <a:sym typeface="Open Sans"/>
                        </a:rPr>
                        <a:t>Labs</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Day 0</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Day 4</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Day 6</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Na</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130</a:t>
                      </a:r>
                      <a:endParaRPr b="1">
                        <a:solidFill>
                          <a:srgbClr val="DF382C"/>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130</a:t>
                      </a:r>
                      <a:endParaRPr b="1">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132</a:t>
                      </a:r>
                      <a:endParaRPr b="1">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Cr</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1.11</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1.03</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0.92</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AST</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44</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78</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234</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ALT</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23</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33</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121</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AlkPhos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rPr>
                        <a:t>49</a:t>
                      </a:r>
                      <a:endParaRPr>
                        <a:solidFill>
                          <a:srgbClr val="1A1A1A"/>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48</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54</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Bili</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rPr>
                        <a:t>1.3</a:t>
                      </a:r>
                      <a:endParaRPr>
                        <a:solidFill>
                          <a:srgbClr val="1A1A1A"/>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0.6</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0.8</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CRP</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140</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BF1DD"/>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61</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BF1DD"/>
                    </a:solidFill>
                  </a:tcPr>
                </a:tc>
                <a:tc>
                  <a:txBody>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31</a:t>
                      </a:r>
                      <a:endParaRPr b="1">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BF1DD"/>
                    </a:solidFill>
                  </a:tcPr>
                </a:tc>
                <a:extLst>
                  <a:ext uri="{0D108BD9-81ED-4DB2-BD59-A6C34878D82A}">
                    <a16:rowId xmlns:a16="http://schemas.microsoft.com/office/drawing/2014/main" val="10007"/>
                  </a:ext>
                </a:extLst>
              </a:tr>
            </a:tbl>
          </a:graphicData>
        </a:graphic>
      </p:graphicFrame>
      <p:sp>
        <p:nvSpPr>
          <p:cNvPr id="301" name="Google Shape;301;p35"/>
          <p:cNvSpPr/>
          <p:nvPr/>
        </p:nvSpPr>
        <p:spPr>
          <a:xfrm>
            <a:off x="5923650" y="3879200"/>
            <a:ext cx="1470600" cy="396000"/>
          </a:xfrm>
          <a:prstGeom prst="rect">
            <a:avLst/>
          </a:prstGeom>
          <a:solidFill>
            <a:srgbClr val="FAE4E8"/>
          </a:solidFill>
          <a:ln w="9525" cap="flat" cmpd="sng">
            <a:solidFill>
              <a:srgbClr val="B03D5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B03D50"/>
                </a:solidFill>
                <a:latin typeface="Open Sans"/>
                <a:ea typeface="Open Sans"/>
                <a:cs typeface="Open Sans"/>
                <a:sym typeface="Open Sans"/>
              </a:rPr>
              <a:t>HIDA</a:t>
            </a:r>
            <a:r>
              <a:rPr lang="en">
                <a:solidFill>
                  <a:srgbClr val="1A1A1A"/>
                </a:solidFill>
                <a:latin typeface="Open Sans"/>
                <a:ea typeface="Open Sans"/>
                <a:cs typeface="Open Sans"/>
                <a:sym typeface="Open Sans"/>
              </a:rPr>
              <a:t> - Normal</a:t>
            </a:r>
            <a:endParaRPr>
              <a:solidFill>
                <a:srgbClr val="1A1A1A"/>
              </a:solidFill>
              <a:latin typeface="Open Sans"/>
              <a:ea typeface="Open Sans"/>
              <a:cs typeface="Open Sans"/>
              <a:sym typeface="Open Sans"/>
            </a:endParaRPr>
          </a:p>
        </p:txBody>
      </p:sp>
      <p:sp>
        <p:nvSpPr>
          <p:cNvPr id="302" name="Google Shape;302;p35"/>
          <p:cNvSpPr/>
          <p:nvPr/>
        </p:nvSpPr>
        <p:spPr>
          <a:xfrm>
            <a:off x="1207750" y="3760675"/>
            <a:ext cx="32004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03" name="Google Shape;303;p35"/>
          <p:cNvSpPr/>
          <p:nvPr/>
        </p:nvSpPr>
        <p:spPr>
          <a:xfrm>
            <a:off x="2122150" y="3760675"/>
            <a:ext cx="457200" cy="183000"/>
          </a:xfrm>
          <a:prstGeom prst="rect">
            <a:avLst/>
          </a:prstGeom>
          <a:solidFill>
            <a:srgbClr val="3B71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2</a:t>
            </a:r>
            <a:endParaRPr b="1">
              <a:solidFill>
                <a:schemeClr val="lt1"/>
              </a:solidFill>
              <a:latin typeface="Open Sans"/>
              <a:ea typeface="Open Sans"/>
              <a:cs typeface="Open Sans"/>
              <a:sym typeface="Open Sans"/>
            </a:endParaRPr>
          </a:p>
        </p:txBody>
      </p:sp>
      <p:sp>
        <p:nvSpPr>
          <p:cNvPr id="304" name="Google Shape;304;p35"/>
          <p:cNvSpPr/>
          <p:nvPr/>
        </p:nvSpPr>
        <p:spPr>
          <a:xfrm>
            <a:off x="2579350" y="37606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05" name="Google Shape;305;p35"/>
          <p:cNvSpPr/>
          <p:nvPr/>
        </p:nvSpPr>
        <p:spPr>
          <a:xfrm>
            <a:off x="3036550" y="37606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8E44AD"/>
                </a:solidFill>
                <a:latin typeface="Open Sans"/>
                <a:ea typeface="Open Sans"/>
                <a:cs typeface="Open Sans"/>
                <a:sym typeface="Open Sans"/>
              </a:rPr>
              <a:t>4</a:t>
            </a:r>
            <a:endParaRPr b="1">
              <a:solidFill>
                <a:srgbClr val="8E44AD"/>
              </a:solidFill>
              <a:latin typeface="Open Sans"/>
              <a:ea typeface="Open Sans"/>
              <a:cs typeface="Open Sans"/>
              <a:sym typeface="Open Sans"/>
            </a:endParaRPr>
          </a:p>
        </p:txBody>
      </p:sp>
      <p:sp>
        <p:nvSpPr>
          <p:cNvPr id="306" name="Google Shape;306;p35"/>
          <p:cNvSpPr/>
          <p:nvPr/>
        </p:nvSpPr>
        <p:spPr>
          <a:xfrm>
            <a:off x="3493750" y="37606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A1A1A"/>
              </a:solidFill>
              <a:latin typeface="Open Sans"/>
              <a:ea typeface="Open Sans"/>
              <a:cs typeface="Open Sans"/>
              <a:sym typeface="Open Sans"/>
            </a:endParaRPr>
          </a:p>
        </p:txBody>
      </p:sp>
      <p:sp>
        <p:nvSpPr>
          <p:cNvPr id="307" name="Google Shape;307;p35"/>
          <p:cNvSpPr/>
          <p:nvPr/>
        </p:nvSpPr>
        <p:spPr>
          <a:xfrm>
            <a:off x="3950950" y="37606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8E44AD"/>
                </a:solidFill>
                <a:latin typeface="Open Sans"/>
                <a:ea typeface="Open Sans"/>
                <a:cs typeface="Open Sans"/>
                <a:sym typeface="Open Sans"/>
              </a:rPr>
              <a:t>6</a:t>
            </a:r>
            <a:endParaRPr b="1">
              <a:solidFill>
                <a:srgbClr val="8E44AD"/>
              </a:solidFill>
              <a:latin typeface="Open Sans"/>
              <a:ea typeface="Open Sans"/>
              <a:cs typeface="Open Sans"/>
              <a:sym typeface="Open Sans"/>
            </a:endParaRPr>
          </a:p>
        </p:txBody>
      </p:sp>
      <p:sp>
        <p:nvSpPr>
          <p:cNvPr id="308" name="Google Shape;308;p35"/>
          <p:cNvSpPr/>
          <p:nvPr/>
        </p:nvSpPr>
        <p:spPr>
          <a:xfrm>
            <a:off x="1207750" y="37606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0</a:t>
            </a:r>
            <a:endParaRPr>
              <a:latin typeface="Open Sans"/>
              <a:ea typeface="Open Sans"/>
              <a:cs typeface="Open Sans"/>
              <a:sym typeface="Open Sans"/>
            </a:endParaRPr>
          </a:p>
        </p:txBody>
      </p:sp>
      <p:grpSp>
        <p:nvGrpSpPr>
          <p:cNvPr id="309" name="Google Shape;309;p35"/>
          <p:cNvGrpSpPr/>
          <p:nvPr/>
        </p:nvGrpSpPr>
        <p:grpSpPr>
          <a:xfrm>
            <a:off x="911425" y="2713876"/>
            <a:ext cx="3496725" cy="1034500"/>
            <a:chOff x="572600" y="2187339"/>
            <a:chExt cx="3496725" cy="1034500"/>
          </a:xfrm>
        </p:grpSpPr>
        <p:pic>
          <p:nvPicPr>
            <p:cNvPr id="310" name="Google Shape;310;p35"/>
            <p:cNvPicPr preferRelativeResize="0"/>
            <p:nvPr/>
          </p:nvPicPr>
          <p:blipFill rotWithShape="1">
            <a:blip r:embed="rId3">
              <a:alphaModFix/>
            </a:blip>
            <a:srcRect l="47247" t="36559" r="15707" b="8332"/>
            <a:stretch/>
          </p:blipFill>
          <p:spPr>
            <a:xfrm>
              <a:off x="898550" y="2228738"/>
              <a:ext cx="3170775" cy="965825"/>
            </a:xfrm>
            <a:prstGeom prst="rect">
              <a:avLst/>
            </a:prstGeom>
            <a:noFill/>
            <a:ln>
              <a:noFill/>
            </a:ln>
          </p:spPr>
        </p:pic>
        <p:pic>
          <p:nvPicPr>
            <p:cNvPr id="311" name="Google Shape;311;p35"/>
            <p:cNvPicPr preferRelativeResize="0"/>
            <p:nvPr/>
          </p:nvPicPr>
          <p:blipFill rotWithShape="1">
            <a:blip r:embed="rId3">
              <a:alphaModFix/>
            </a:blip>
            <a:srcRect l="1068" t="33307" r="95007" b="7667"/>
            <a:stretch/>
          </p:blipFill>
          <p:spPr>
            <a:xfrm>
              <a:off x="572600" y="2187339"/>
              <a:ext cx="325949" cy="1034500"/>
            </a:xfrm>
            <a:prstGeom prst="rect">
              <a:avLst/>
            </a:prstGeom>
            <a:noFill/>
            <a:ln>
              <a:noFill/>
            </a:ln>
          </p:spPr>
        </p:pic>
      </p:grpSp>
      <p:sp>
        <p:nvSpPr>
          <p:cNvPr id="312" name="Google Shape;312;p35"/>
          <p:cNvSpPr/>
          <p:nvPr/>
        </p:nvSpPr>
        <p:spPr>
          <a:xfrm>
            <a:off x="1207750" y="4063525"/>
            <a:ext cx="3200400" cy="211800"/>
          </a:xfrm>
          <a:prstGeom prst="rect">
            <a:avLst/>
          </a:prstGeom>
          <a:solidFill>
            <a:srgbClr val="8961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Doxy</a:t>
            </a:r>
            <a:endParaRPr b="1">
              <a:solidFill>
                <a:schemeClr val="lt1"/>
              </a:solidFill>
              <a:latin typeface="Open Sans"/>
              <a:ea typeface="Open Sans"/>
              <a:cs typeface="Open Sans"/>
              <a:sym typeface="Open Sans"/>
            </a:endParaRPr>
          </a:p>
        </p:txBody>
      </p:sp>
      <p:sp>
        <p:nvSpPr>
          <p:cNvPr id="313" name="Google Shape;313;p35"/>
          <p:cNvSpPr/>
          <p:nvPr/>
        </p:nvSpPr>
        <p:spPr>
          <a:xfrm>
            <a:off x="1207750" y="4275325"/>
            <a:ext cx="2286000" cy="211800"/>
          </a:xfrm>
          <a:prstGeom prst="rect">
            <a:avLst/>
          </a:prstGeom>
          <a:solidFill>
            <a:srgbClr val="35663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Ceftriaxone </a:t>
            </a:r>
            <a:endParaRPr>
              <a:solidFill>
                <a:schemeClr val="lt1"/>
              </a:solidFill>
              <a:latin typeface="Open Sans"/>
              <a:ea typeface="Open Sans"/>
              <a:cs typeface="Open Sans"/>
              <a:sym typeface="Open Sans"/>
            </a:endParaRPr>
          </a:p>
        </p:txBody>
      </p:sp>
      <p:sp>
        <p:nvSpPr>
          <p:cNvPr id="314" name="Google Shape;314;p35"/>
          <p:cNvSpPr/>
          <p:nvPr/>
        </p:nvSpPr>
        <p:spPr>
          <a:xfrm>
            <a:off x="3493750" y="4275325"/>
            <a:ext cx="914400" cy="211800"/>
          </a:xfrm>
          <a:prstGeom prst="rect">
            <a:avLst/>
          </a:prstGeom>
          <a:solidFill>
            <a:srgbClr val="6C348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Open Sans"/>
                <a:ea typeface="Open Sans"/>
                <a:cs typeface="Open Sans"/>
                <a:sym typeface="Open Sans"/>
              </a:rPr>
              <a:t>Augment</a:t>
            </a:r>
            <a:endParaRPr sz="1200">
              <a:solidFill>
                <a:schemeClr val="lt1"/>
              </a:solidFill>
              <a:latin typeface="Open Sans"/>
              <a:ea typeface="Open Sans"/>
              <a:cs typeface="Open Sans"/>
              <a:sym typeface="Open Sans"/>
            </a:endParaRPr>
          </a:p>
        </p:txBody>
      </p:sp>
      <p:sp>
        <p:nvSpPr>
          <p:cNvPr id="315" name="Google Shape;315;p35"/>
          <p:cNvSpPr/>
          <p:nvPr/>
        </p:nvSpPr>
        <p:spPr>
          <a:xfrm>
            <a:off x="1207750" y="4487125"/>
            <a:ext cx="1828800" cy="211800"/>
          </a:xfrm>
          <a:prstGeom prst="rect">
            <a:avLst/>
          </a:prstGeom>
          <a:solidFill>
            <a:srgbClr val="1A1A1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Vanc / Amp / Acy</a:t>
            </a:r>
            <a:endParaRPr>
              <a:solidFill>
                <a:schemeClr val="lt1"/>
              </a:solidFill>
              <a:latin typeface="Open Sans"/>
              <a:ea typeface="Open Sans"/>
              <a:cs typeface="Open Sans"/>
              <a:sym typeface="Open Sans"/>
            </a:endParaRPr>
          </a:p>
        </p:txBody>
      </p:sp>
      <p:sp>
        <p:nvSpPr>
          <p:cNvPr id="316" name="Google Shape;316;p35"/>
          <p:cNvSpPr/>
          <p:nvPr/>
        </p:nvSpPr>
        <p:spPr>
          <a:xfrm>
            <a:off x="911425" y="2523625"/>
            <a:ext cx="3654000" cy="25065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36"/>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Hospital course</a:t>
            </a:r>
            <a:endParaRPr/>
          </a:p>
        </p:txBody>
      </p:sp>
      <p:sp>
        <p:nvSpPr>
          <p:cNvPr id="322" name="Google Shape;322;p36"/>
          <p:cNvSpPr txBox="1">
            <a:spLocks noGrp="1"/>
          </p:cNvSpPr>
          <p:nvPr>
            <p:ph type="body" idx="1"/>
          </p:nvPr>
        </p:nvSpPr>
        <p:spPr>
          <a:xfrm>
            <a:off x="729325" y="1393075"/>
            <a:ext cx="37743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After signing off on </a:t>
            </a:r>
            <a:r>
              <a:rPr lang="en" b="1">
                <a:solidFill>
                  <a:srgbClr val="8E44AD"/>
                </a:solidFill>
              </a:rPr>
              <a:t>day 4</a:t>
            </a:r>
            <a:r>
              <a:rPr lang="en"/>
              <a:t>, started fevering again, so reconsulted on </a:t>
            </a:r>
            <a:r>
              <a:rPr lang="en" b="1"/>
              <a:t>day 6</a:t>
            </a:r>
            <a:endParaRPr b="1"/>
          </a:p>
        </p:txBody>
      </p:sp>
      <p:graphicFrame>
        <p:nvGraphicFramePr>
          <p:cNvPr id="323" name="Google Shape;323;p36"/>
          <p:cNvGraphicFramePr/>
          <p:nvPr/>
        </p:nvGraphicFramePr>
        <p:xfrm>
          <a:off x="5241888" y="1399825"/>
          <a:ext cx="3000000" cy="3000000"/>
        </p:xfrm>
        <a:graphic>
          <a:graphicData uri="http://schemas.openxmlformats.org/drawingml/2006/table">
            <a:tbl>
              <a:tblPr>
                <a:noFill/>
                <a:tableStyleId>{8B810D35-6B29-4F0E-A54C-3F1D867285BD}</a:tableStyleId>
              </a:tblPr>
              <a:tblGrid>
                <a:gridCol w="947625">
                  <a:extLst>
                    <a:ext uri="{9D8B030D-6E8A-4147-A177-3AD203B41FA5}">
                      <a16:colId xmlns:a16="http://schemas.microsoft.com/office/drawing/2014/main" val="20000"/>
                    </a:ext>
                  </a:extLst>
                </a:gridCol>
                <a:gridCol w="628825">
                  <a:extLst>
                    <a:ext uri="{9D8B030D-6E8A-4147-A177-3AD203B41FA5}">
                      <a16:colId xmlns:a16="http://schemas.microsoft.com/office/drawing/2014/main" val="20001"/>
                    </a:ext>
                  </a:extLst>
                </a:gridCol>
                <a:gridCol w="628825">
                  <a:extLst>
                    <a:ext uri="{9D8B030D-6E8A-4147-A177-3AD203B41FA5}">
                      <a16:colId xmlns:a16="http://schemas.microsoft.com/office/drawing/2014/main" val="20002"/>
                    </a:ext>
                  </a:extLst>
                </a:gridCol>
                <a:gridCol w="628825">
                  <a:extLst>
                    <a:ext uri="{9D8B030D-6E8A-4147-A177-3AD203B41FA5}">
                      <a16:colId xmlns:a16="http://schemas.microsoft.com/office/drawing/2014/main" val="20003"/>
                    </a:ext>
                  </a:extLst>
                </a:gridCol>
              </a:tblGrid>
              <a:tr h="280950">
                <a:tc>
                  <a:txBody>
                    <a:bodyPr/>
                    <a:lstStyle/>
                    <a:p>
                      <a:pPr marL="0" lvl="0" indent="0" algn="l" rtl="0">
                        <a:spcBef>
                          <a:spcPts val="0"/>
                        </a:spcBef>
                        <a:spcAft>
                          <a:spcPts val="0"/>
                        </a:spcAft>
                        <a:buNone/>
                      </a:pPr>
                      <a:r>
                        <a:rPr lang="en" b="1">
                          <a:solidFill>
                            <a:srgbClr val="FFFFFF"/>
                          </a:solidFill>
                          <a:latin typeface="Open Sans"/>
                          <a:ea typeface="Open Sans"/>
                          <a:cs typeface="Open Sans"/>
                          <a:sym typeface="Open Sans"/>
                        </a:rPr>
                        <a:t>Labs</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Day 0</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Day 4</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Day 6</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Na</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130</a:t>
                      </a:r>
                      <a:endParaRPr b="1">
                        <a:solidFill>
                          <a:srgbClr val="DF382C"/>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130</a:t>
                      </a:r>
                      <a:endParaRPr b="1">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132</a:t>
                      </a:r>
                      <a:endParaRPr b="1">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Cr</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1.11</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1.03</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0.92</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AST</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44</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78</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234</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ALT</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23</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33</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121</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AlkPhos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rPr>
                        <a:t>49</a:t>
                      </a:r>
                      <a:endParaRPr>
                        <a:solidFill>
                          <a:srgbClr val="1A1A1A"/>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48</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54</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Bili</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rPr>
                        <a:t>1.3</a:t>
                      </a:r>
                      <a:endParaRPr>
                        <a:solidFill>
                          <a:srgbClr val="1A1A1A"/>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0.6</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0.8</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CRP</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140</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61</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31</a:t>
                      </a:r>
                      <a:endParaRPr b="1">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LDH</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509</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BF1DD"/>
                    </a:solidFill>
                  </a:tcPr>
                </a:tc>
                <a:extLst>
                  <a:ext uri="{0D108BD9-81ED-4DB2-BD59-A6C34878D82A}">
                    <a16:rowId xmlns:a16="http://schemas.microsoft.com/office/drawing/2014/main" val="10008"/>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Ferritin</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1182</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BF1DD"/>
                    </a:solidFill>
                  </a:tcPr>
                </a:tc>
                <a:extLst>
                  <a:ext uri="{0D108BD9-81ED-4DB2-BD59-A6C34878D82A}">
                    <a16:rowId xmlns:a16="http://schemas.microsoft.com/office/drawing/2014/main" val="10009"/>
                  </a:ext>
                </a:extLst>
              </a:tr>
            </a:tbl>
          </a:graphicData>
        </a:graphic>
      </p:graphicFrame>
      <p:sp>
        <p:nvSpPr>
          <p:cNvPr id="324" name="Google Shape;324;p36"/>
          <p:cNvSpPr/>
          <p:nvPr/>
        </p:nvSpPr>
        <p:spPr>
          <a:xfrm>
            <a:off x="1207750" y="3760675"/>
            <a:ext cx="32004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25" name="Google Shape;325;p36"/>
          <p:cNvSpPr/>
          <p:nvPr/>
        </p:nvSpPr>
        <p:spPr>
          <a:xfrm>
            <a:off x="2122150" y="3760675"/>
            <a:ext cx="457200" cy="183000"/>
          </a:xfrm>
          <a:prstGeom prst="rect">
            <a:avLst/>
          </a:prstGeom>
          <a:solidFill>
            <a:srgbClr val="3B71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2</a:t>
            </a:r>
            <a:endParaRPr b="1">
              <a:solidFill>
                <a:schemeClr val="lt1"/>
              </a:solidFill>
              <a:latin typeface="Open Sans"/>
              <a:ea typeface="Open Sans"/>
              <a:cs typeface="Open Sans"/>
              <a:sym typeface="Open Sans"/>
            </a:endParaRPr>
          </a:p>
        </p:txBody>
      </p:sp>
      <p:sp>
        <p:nvSpPr>
          <p:cNvPr id="326" name="Google Shape;326;p36"/>
          <p:cNvSpPr/>
          <p:nvPr/>
        </p:nvSpPr>
        <p:spPr>
          <a:xfrm>
            <a:off x="2579350" y="37606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27" name="Google Shape;327;p36"/>
          <p:cNvSpPr/>
          <p:nvPr/>
        </p:nvSpPr>
        <p:spPr>
          <a:xfrm>
            <a:off x="3036550" y="37606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8E44AD"/>
                </a:solidFill>
                <a:latin typeface="Open Sans"/>
                <a:ea typeface="Open Sans"/>
                <a:cs typeface="Open Sans"/>
                <a:sym typeface="Open Sans"/>
              </a:rPr>
              <a:t>4</a:t>
            </a:r>
            <a:endParaRPr b="1">
              <a:solidFill>
                <a:srgbClr val="8E44AD"/>
              </a:solidFill>
              <a:latin typeface="Open Sans"/>
              <a:ea typeface="Open Sans"/>
              <a:cs typeface="Open Sans"/>
              <a:sym typeface="Open Sans"/>
            </a:endParaRPr>
          </a:p>
        </p:txBody>
      </p:sp>
      <p:sp>
        <p:nvSpPr>
          <p:cNvPr id="328" name="Google Shape;328;p36"/>
          <p:cNvSpPr/>
          <p:nvPr/>
        </p:nvSpPr>
        <p:spPr>
          <a:xfrm>
            <a:off x="3493750" y="37606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A1A1A"/>
              </a:solidFill>
              <a:latin typeface="Open Sans"/>
              <a:ea typeface="Open Sans"/>
              <a:cs typeface="Open Sans"/>
              <a:sym typeface="Open Sans"/>
            </a:endParaRPr>
          </a:p>
        </p:txBody>
      </p:sp>
      <p:sp>
        <p:nvSpPr>
          <p:cNvPr id="329" name="Google Shape;329;p36"/>
          <p:cNvSpPr/>
          <p:nvPr/>
        </p:nvSpPr>
        <p:spPr>
          <a:xfrm>
            <a:off x="3950950" y="37606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8E44AD"/>
                </a:solidFill>
                <a:latin typeface="Open Sans"/>
                <a:ea typeface="Open Sans"/>
                <a:cs typeface="Open Sans"/>
                <a:sym typeface="Open Sans"/>
              </a:rPr>
              <a:t>6</a:t>
            </a:r>
            <a:endParaRPr b="1">
              <a:solidFill>
                <a:srgbClr val="8E44AD"/>
              </a:solidFill>
              <a:latin typeface="Open Sans"/>
              <a:ea typeface="Open Sans"/>
              <a:cs typeface="Open Sans"/>
              <a:sym typeface="Open Sans"/>
            </a:endParaRPr>
          </a:p>
        </p:txBody>
      </p:sp>
      <p:sp>
        <p:nvSpPr>
          <p:cNvPr id="330" name="Google Shape;330;p36"/>
          <p:cNvSpPr/>
          <p:nvPr/>
        </p:nvSpPr>
        <p:spPr>
          <a:xfrm>
            <a:off x="1207750" y="37606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0</a:t>
            </a:r>
            <a:endParaRPr>
              <a:latin typeface="Open Sans"/>
              <a:ea typeface="Open Sans"/>
              <a:cs typeface="Open Sans"/>
              <a:sym typeface="Open Sans"/>
            </a:endParaRPr>
          </a:p>
        </p:txBody>
      </p:sp>
      <p:grpSp>
        <p:nvGrpSpPr>
          <p:cNvPr id="331" name="Google Shape;331;p36"/>
          <p:cNvGrpSpPr/>
          <p:nvPr/>
        </p:nvGrpSpPr>
        <p:grpSpPr>
          <a:xfrm>
            <a:off x="911425" y="2713876"/>
            <a:ext cx="3496725" cy="1034500"/>
            <a:chOff x="572600" y="2187339"/>
            <a:chExt cx="3496725" cy="1034500"/>
          </a:xfrm>
        </p:grpSpPr>
        <p:pic>
          <p:nvPicPr>
            <p:cNvPr id="332" name="Google Shape;332;p36"/>
            <p:cNvPicPr preferRelativeResize="0"/>
            <p:nvPr/>
          </p:nvPicPr>
          <p:blipFill rotWithShape="1">
            <a:blip r:embed="rId3">
              <a:alphaModFix/>
            </a:blip>
            <a:srcRect l="47247" t="36559" r="15707" b="8332"/>
            <a:stretch/>
          </p:blipFill>
          <p:spPr>
            <a:xfrm>
              <a:off x="898550" y="2228738"/>
              <a:ext cx="3170775" cy="965825"/>
            </a:xfrm>
            <a:prstGeom prst="rect">
              <a:avLst/>
            </a:prstGeom>
            <a:noFill/>
            <a:ln>
              <a:noFill/>
            </a:ln>
          </p:spPr>
        </p:pic>
        <p:pic>
          <p:nvPicPr>
            <p:cNvPr id="333" name="Google Shape;333;p36"/>
            <p:cNvPicPr preferRelativeResize="0"/>
            <p:nvPr/>
          </p:nvPicPr>
          <p:blipFill rotWithShape="1">
            <a:blip r:embed="rId3">
              <a:alphaModFix/>
            </a:blip>
            <a:srcRect l="1068" t="33307" r="95007" b="7667"/>
            <a:stretch/>
          </p:blipFill>
          <p:spPr>
            <a:xfrm>
              <a:off x="572600" y="2187339"/>
              <a:ext cx="325949" cy="1034500"/>
            </a:xfrm>
            <a:prstGeom prst="rect">
              <a:avLst/>
            </a:prstGeom>
            <a:noFill/>
            <a:ln>
              <a:noFill/>
            </a:ln>
          </p:spPr>
        </p:pic>
      </p:grpSp>
      <p:sp>
        <p:nvSpPr>
          <p:cNvPr id="334" name="Google Shape;334;p36"/>
          <p:cNvSpPr/>
          <p:nvPr/>
        </p:nvSpPr>
        <p:spPr>
          <a:xfrm>
            <a:off x="1207750" y="4063525"/>
            <a:ext cx="3200400" cy="211800"/>
          </a:xfrm>
          <a:prstGeom prst="rect">
            <a:avLst/>
          </a:prstGeom>
          <a:solidFill>
            <a:srgbClr val="8961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Doxy</a:t>
            </a:r>
            <a:endParaRPr b="1">
              <a:solidFill>
                <a:schemeClr val="lt1"/>
              </a:solidFill>
              <a:latin typeface="Open Sans"/>
              <a:ea typeface="Open Sans"/>
              <a:cs typeface="Open Sans"/>
              <a:sym typeface="Open Sans"/>
            </a:endParaRPr>
          </a:p>
        </p:txBody>
      </p:sp>
      <p:sp>
        <p:nvSpPr>
          <p:cNvPr id="335" name="Google Shape;335;p36"/>
          <p:cNvSpPr/>
          <p:nvPr/>
        </p:nvSpPr>
        <p:spPr>
          <a:xfrm>
            <a:off x="1207750" y="4275325"/>
            <a:ext cx="2286000" cy="211800"/>
          </a:xfrm>
          <a:prstGeom prst="rect">
            <a:avLst/>
          </a:prstGeom>
          <a:solidFill>
            <a:srgbClr val="35663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Ceftriaxone </a:t>
            </a:r>
            <a:endParaRPr>
              <a:solidFill>
                <a:schemeClr val="lt1"/>
              </a:solidFill>
              <a:latin typeface="Open Sans"/>
              <a:ea typeface="Open Sans"/>
              <a:cs typeface="Open Sans"/>
              <a:sym typeface="Open Sans"/>
            </a:endParaRPr>
          </a:p>
        </p:txBody>
      </p:sp>
      <p:sp>
        <p:nvSpPr>
          <p:cNvPr id="336" name="Google Shape;336;p36"/>
          <p:cNvSpPr/>
          <p:nvPr/>
        </p:nvSpPr>
        <p:spPr>
          <a:xfrm>
            <a:off x="3493750" y="4275325"/>
            <a:ext cx="914400" cy="211800"/>
          </a:xfrm>
          <a:prstGeom prst="rect">
            <a:avLst/>
          </a:prstGeom>
          <a:solidFill>
            <a:srgbClr val="6C348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Open Sans"/>
                <a:ea typeface="Open Sans"/>
                <a:cs typeface="Open Sans"/>
                <a:sym typeface="Open Sans"/>
              </a:rPr>
              <a:t>Augment</a:t>
            </a:r>
            <a:endParaRPr sz="1200">
              <a:solidFill>
                <a:schemeClr val="lt1"/>
              </a:solidFill>
              <a:latin typeface="Open Sans"/>
              <a:ea typeface="Open Sans"/>
              <a:cs typeface="Open Sans"/>
              <a:sym typeface="Open Sans"/>
            </a:endParaRPr>
          </a:p>
        </p:txBody>
      </p:sp>
      <p:sp>
        <p:nvSpPr>
          <p:cNvPr id="337" name="Google Shape;337;p36"/>
          <p:cNvSpPr/>
          <p:nvPr/>
        </p:nvSpPr>
        <p:spPr>
          <a:xfrm>
            <a:off x="1207750" y="4487125"/>
            <a:ext cx="1828800" cy="211800"/>
          </a:xfrm>
          <a:prstGeom prst="rect">
            <a:avLst/>
          </a:prstGeom>
          <a:solidFill>
            <a:srgbClr val="1A1A1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Vanc / Amp / Acy</a:t>
            </a:r>
            <a:endParaRPr>
              <a:solidFill>
                <a:schemeClr val="lt1"/>
              </a:solidFill>
              <a:latin typeface="Open Sans"/>
              <a:ea typeface="Open Sans"/>
              <a:cs typeface="Open Sans"/>
              <a:sym typeface="Open Sans"/>
            </a:endParaRPr>
          </a:p>
        </p:txBody>
      </p:sp>
      <p:sp>
        <p:nvSpPr>
          <p:cNvPr id="338" name="Google Shape;338;p36"/>
          <p:cNvSpPr/>
          <p:nvPr/>
        </p:nvSpPr>
        <p:spPr>
          <a:xfrm>
            <a:off x="911425" y="2523625"/>
            <a:ext cx="3654000" cy="25065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7"/>
          <p:cNvSpPr txBox="1">
            <a:spLocks noGrp="1"/>
          </p:cNvSpPr>
          <p:nvPr>
            <p:ph type="body" idx="2"/>
          </p:nvPr>
        </p:nvSpPr>
        <p:spPr>
          <a:xfrm>
            <a:off x="730000" y="1407675"/>
            <a:ext cx="3374400" cy="19185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1400"/>
              <a:t>Immunocompetent </a:t>
            </a:r>
            <a:r>
              <a:rPr lang="en" sz="1400" b="1">
                <a:solidFill>
                  <a:srgbClr val="2D6987"/>
                </a:solidFill>
              </a:rPr>
              <a:t>74M </a:t>
            </a:r>
            <a:r>
              <a:rPr lang="en" sz="1400"/>
              <a:t>w/ DM, CAD p/w </a:t>
            </a:r>
            <a:r>
              <a:rPr lang="en" sz="1400" b="1"/>
              <a:t>gait instability &amp; headaches</a:t>
            </a:r>
            <a:r>
              <a:rPr lang="en" sz="1400"/>
              <a:t> x 2 days (i/s/o 1-2 weeks of fevers?)</a:t>
            </a:r>
            <a:endParaRPr>
              <a:solidFill>
                <a:srgbClr val="1A1A1A"/>
              </a:solidFill>
            </a:endParaRPr>
          </a:p>
        </p:txBody>
      </p:sp>
      <p:sp>
        <p:nvSpPr>
          <p:cNvPr id="344" name="Google Shape;344;p37"/>
          <p:cNvSpPr txBox="1">
            <a:spLocks noGrp="1"/>
          </p:cNvSpPr>
          <p:nvPr>
            <p:ph type="title"/>
          </p:nvPr>
        </p:nvSpPr>
        <p:spPr>
          <a:xfrm>
            <a:off x="729450" y="632850"/>
            <a:ext cx="37692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What now??</a:t>
            </a:r>
            <a:endParaRPr/>
          </a:p>
        </p:txBody>
      </p:sp>
      <p:sp>
        <p:nvSpPr>
          <p:cNvPr id="345" name="Google Shape;345;p37"/>
          <p:cNvSpPr/>
          <p:nvPr/>
        </p:nvSpPr>
        <p:spPr>
          <a:xfrm>
            <a:off x="955125" y="3819075"/>
            <a:ext cx="2641500" cy="11442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404247"/>
                </a:solidFill>
                <a:latin typeface="Open Sans"/>
                <a:ea typeface="Open Sans"/>
                <a:cs typeface="Open Sans"/>
                <a:sym typeface="Open Sans"/>
              </a:rPr>
              <a:t>Exposures</a:t>
            </a:r>
            <a:endParaRPr sz="1200">
              <a:solidFill>
                <a:srgbClr val="9FA6B2"/>
              </a:solidFill>
              <a:latin typeface="Open Sans"/>
              <a:ea typeface="Open Sans"/>
              <a:cs typeface="Open Sans"/>
              <a:sym typeface="Open Sans"/>
            </a:endParaRPr>
          </a:p>
          <a:p>
            <a:pPr marL="457200" lvl="0" indent="-304800" algn="l" rtl="0">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Farmer in south central PA</a:t>
            </a:r>
            <a:endParaRPr sz="1200">
              <a:solidFill>
                <a:srgbClr val="1A1A1A"/>
              </a:solidFill>
              <a:latin typeface="Open Sans"/>
              <a:ea typeface="Open Sans"/>
              <a:cs typeface="Open Sans"/>
              <a:sym typeface="Open Sans"/>
            </a:endParaRPr>
          </a:p>
          <a:p>
            <a:pPr marL="457200" lvl="0" indent="-304800" algn="l" rtl="0">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Cats, dogs, chickens, horses</a:t>
            </a:r>
            <a:endParaRPr sz="1200">
              <a:solidFill>
                <a:srgbClr val="1A1A1A"/>
              </a:solidFill>
              <a:latin typeface="Open Sans"/>
              <a:ea typeface="Open Sans"/>
              <a:cs typeface="Open Sans"/>
              <a:sym typeface="Open Sans"/>
            </a:endParaRPr>
          </a:p>
          <a:p>
            <a:pPr marL="457200" lvl="0" indent="-304800" algn="l" rtl="0">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Dead birds &amp; raccoons</a:t>
            </a:r>
            <a:endParaRPr sz="1200">
              <a:solidFill>
                <a:srgbClr val="1A1A1A"/>
              </a:solidFill>
              <a:latin typeface="Open Sans"/>
              <a:ea typeface="Open Sans"/>
              <a:cs typeface="Open Sans"/>
              <a:sym typeface="Open Sans"/>
            </a:endParaRPr>
          </a:p>
          <a:p>
            <a:pPr marL="457200" lvl="0" indent="-304800" algn="l" rtl="0">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No known tick bites</a:t>
            </a:r>
            <a:endParaRPr sz="1200">
              <a:solidFill>
                <a:srgbClr val="1A1A1A"/>
              </a:solidFill>
              <a:latin typeface="Open Sans"/>
              <a:ea typeface="Open Sans"/>
              <a:cs typeface="Open Sans"/>
              <a:sym typeface="Open Sans"/>
            </a:endParaRPr>
          </a:p>
        </p:txBody>
      </p:sp>
      <p:sp>
        <p:nvSpPr>
          <p:cNvPr id="346" name="Google Shape;346;p37"/>
          <p:cNvSpPr/>
          <p:nvPr/>
        </p:nvSpPr>
        <p:spPr>
          <a:xfrm>
            <a:off x="5493100" y="2267791"/>
            <a:ext cx="2641500" cy="150900"/>
          </a:xfrm>
          <a:prstGeom prst="rect">
            <a:avLst/>
          </a:prstGeom>
          <a:solidFill>
            <a:schemeClr val="lt2"/>
          </a:solidFill>
          <a:ln>
            <a:noFill/>
          </a:ln>
        </p:spPr>
        <p:txBody>
          <a:bodyPr spcFirstLastPara="1" wrap="square" lIns="75475" tIns="75475" rIns="75475" bIns="75475" anchor="ctr" anchorCtr="0">
            <a:noAutofit/>
          </a:bodyPr>
          <a:lstStyle/>
          <a:p>
            <a:pPr marL="0" lvl="0" indent="0" algn="ctr" rtl="0">
              <a:spcBef>
                <a:spcPts val="0"/>
              </a:spcBef>
              <a:spcAft>
                <a:spcPts val="0"/>
              </a:spcAft>
              <a:buNone/>
            </a:pPr>
            <a:endParaRPr sz="1155">
              <a:latin typeface="Open Sans"/>
              <a:ea typeface="Open Sans"/>
              <a:cs typeface="Open Sans"/>
              <a:sym typeface="Open Sans"/>
            </a:endParaRPr>
          </a:p>
        </p:txBody>
      </p:sp>
      <p:sp>
        <p:nvSpPr>
          <p:cNvPr id="347" name="Google Shape;347;p37"/>
          <p:cNvSpPr/>
          <p:nvPr/>
        </p:nvSpPr>
        <p:spPr>
          <a:xfrm>
            <a:off x="6247835" y="2267791"/>
            <a:ext cx="377400" cy="150900"/>
          </a:xfrm>
          <a:prstGeom prst="rect">
            <a:avLst/>
          </a:prstGeom>
          <a:solidFill>
            <a:srgbClr val="3B71CA"/>
          </a:solidFill>
          <a:ln>
            <a:noFill/>
          </a:ln>
        </p:spPr>
        <p:txBody>
          <a:bodyPr spcFirstLastPara="1" wrap="square" lIns="75475" tIns="75475" rIns="75475" bIns="75475" anchor="ctr" anchorCtr="0">
            <a:noAutofit/>
          </a:bodyPr>
          <a:lstStyle/>
          <a:p>
            <a:pPr marL="0" lvl="0" indent="0" algn="ctr" rtl="0">
              <a:spcBef>
                <a:spcPts val="0"/>
              </a:spcBef>
              <a:spcAft>
                <a:spcPts val="0"/>
              </a:spcAft>
              <a:buNone/>
            </a:pPr>
            <a:r>
              <a:rPr lang="en" sz="1155" b="1">
                <a:solidFill>
                  <a:schemeClr val="lt1"/>
                </a:solidFill>
                <a:latin typeface="Open Sans"/>
                <a:ea typeface="Open Sans"/>
                <a:cs typeface="Open Sans"/>
                <a:sym typeface="Open Sans"/>
              </a:rPr>
              <a:t>2</a:t>
            </a:r>
            <a:endParaRPr sz="1155" b="1">
              <a:solidFill>
                <a:schemeClr val="lt1"/>
              </a:solidFill>
              <a:latin typeface="Open Sans"/>
              <a:ea typeface="Open Sans"/>
              <a:cs typeface="Open Sans"/>
              <a:sym typeface="Open Sans"/>
            </a:endParaRPr>
          </a:p>
        </p:txBody>
      </p:sp>
      <p:sp>
        <p:nvSpPr>
          <p:cNvPr id="348" name="Google Shape;348;p37"/>
          <p:cNvSpPr/>
          <p:nvPr/>
        </p:nvSpPr>
        <p:spPr>
          <a:xfrm>
            <a:off x="6625203" y="2267791"/>
            <a:ext cx="377400" cy="150900"/>
          </a:xfrm>
          <a:prstGeom prst="rect">
            <a:avLst/>
          </a:prstGeom>
          <a:solidFill>
            <a:schemeClr val="lt2"/>
          </a:solidFill>
          <a:ln>
            <a:noFill/>
          </a:ln>
        </p:spPr>
        <p:txBody>
          <a:bodyPr spcFirstLastPara="1" wrap="square" lIns="75475" tIns="75475" rIns="75475" bIns="75475" anchor="ctr" anchorCtr="0">
            <a:noAutofit/>
          </a:bodyPr>
          <a:lstStyle/>
          <a:p>
            <a:pPr marL="0" lvl="0" indent="0" algn="ctr" rtl="0">
              <a:spcBef>
                <a:spcPts val="0"/>
              </a:spcBef>
              <a:spcAft>
                <a:spcPts val="0"/>
              </a:spcAft>
              <a:buNone/>
            </a:pPr>
            <a:endParaRPr sz="1155">
              <a:latin typeface="Open Sans"/>
              <a:ea typeface="Open Sans"/>
              <a:cs typeface="Open Sans"/>
              <a:sym typeface="Open Sans"/>
            </a:endParaRPr>
          </a:p>
        </p:txBody>
      </p:sp>
      <p:sp>
        <p:nvSpPr>
          <p:cNvPr id="349" name="Google Shape;349;p37"/>
          <p:cNvSpPr/>
          <p:nvPr/>
        </p:nvSpPr>
        <p:spPr>
          <a:xfrm>
            <a:off x="7002571" y="2267791"/>
            <a:ext cx="377400" cy="150900"/>
          </a:xfrm>
          <a:prstGeom prst="rect">
            <a:avLst/>
          </a:prstGeom>
          <a:solidFill>
            <a:schemeClr val="lt2"/>
          </a:solidFill>
          <a:ln>
            <a:noFill/>
          </a:ln>
        </p:spPr>
        <p:txBody>
          <a:bodyPr spcFirstLastPara="1" wrap="square" lIns="75475" tIns="75475" rIns="75475" bIns="75475" anchor="ctr" anchorCtr="0">
            <a:noAutofit/>
          </a:bodyPr>
          <a:lstStyle/>
          <a:p>
            <a:pPr marL="0" lvl="0" indent="0" algn="ctr" rtl="0">
              <a:spcBef>
                <a:spcPts val="0"/>
              </a:spcBef>
              <a:spcAft>
                <a:spcPts val="0"/>
              </a:spcAft>
              <a:buNone/>
            </a:pPr>
            <a:r>
              <a:rPr lang="en" sz="1155" b="1">
                <a:solidFill>
                  <a:srgbClr val="8E44AD"/>
                </a:solidFill>
                <a:latin typeface="Open Sans"/>
                <a:ea typeface="Open Sans"/>
                <a:cs typeface="Open Sans"/>
                <a:sym typeface="Open Sans"/>
              </a:rPr>
              <a:t>4</a:t>
            </a:r>
            <a:endParaRPr sz="1155" b="1">
              <a:solidFill>
                <a:srgbClr val="8E44AD"/>
              </a:solidFill>
              <a:latin typeface="Open Sans"/>
              <a:ea typeface="Open Sans"/>
              <a:cs typeface="Open Sans"/>
              <a:sym typeface="Open Sans"/>
            </a:endParaRPr>
          </a:p>
        </p:txBody>
      </p:sp>
      <p:sp>
        <p:nvSpPr>
          <p:cNvPr id="350" name="Google Shape;350;p37"/>
          <p:cNvSpPr/>
          <p:nvPr/>
        </p:nvSpPr>
        <p:spPr>
          <a:xfrm>
            <a:off x="7379938" y="2267791"/>
            <a:ext cx="377400" cy="150900"/>
          </a:xfrm>
          <a:prstGeom prst="rect">
            <a:avLst/>
          </a:prstGeom>
          <a:solidFill>
            <a:schemeClr val="lt2"/>
          </a:solidFill>
          <a:ln>
            <a:noFill/>
          </a:ln>
        </p:spPr>
        <p:txBody>
          <a:bodyPr spcFirstLastPara="1" wrap="square" lIns="75475" tIns="75475" rIns="75475" bIns="75475" anchor="ctr" anchorCtr="0">
            <a:noAutofit/>
          </a:bodyPr>
          <a:lstStyle/>
          <a:p>
            <a:pPr marL="0" lvl="0" indent="0" algn="ctr" rtl="0">
              <a:spcBef>
                <a:spcPts val="0"/>
              </a:spcBef>
              <a:spcAft>
                <a:spcPts val="0"/>
              </a:spcAft>
              <a:buNone/>
            </a:pPr>
            <a:endParaRPr sz="1155">
              <a:solidFill>
                <a:srgbClr val="1A1A1A"/>
              </a:solidFill>
              <a:latin typeface="Open Sans"/>
              <a:ea typeface="Open Sans"/>
              <a:cs typeface="Open Sans"/>
              <a:sym typeface="Open Sans"/>
            </a:endParaRPr>
          </a:p>
        </p:txBody>
      </p:sp>
      <p:sp>
        <p:nvSpPr>
          <p:cNvPr id="351" name="Google Shape;351;p37"/>
          <p:cNvSpPr/>
          <p:nvPr/>
        </p:nvSpPr>
        <p:spPr>
          <a:xfrm>
            <a:off x="7757306" y="2267791"/>
            <a:ext cx="377400" cy="150900"/>
          </a:xfrm>
          <a:prstGeom prst="rect">
            <a:avLst/>
          </a:prstGeom>
          <a:solidFill>
            <a:schemeClr val="lt2"/>
          </a:solidFill>
          <a:ln>
            <a:noFill/>
          </a:ln>
        </p:spPr>
        <p:txBody>
          <a:bodyPr spcFirstLastPara="1" wrap="square" lIns="75475" tIns="75475" rIns="75475" bIns="75475" anchor="ctr" anchorCtr="0">
            <a:noAutofit/>
          </a:bodyPr>
          <a:lstStyle/>
          <a:p>
            <a:pPr marL="0" lvl="0" indent="0" algn="ctr" rtl="0">
              <a:spcBef>
                <a:spcPts val="0"/>
              </a:spcBef>
              <a:spcAft>
                <a:spcPts val="0"/>
              </a:spcAft>
              <a:buNone/>
            </a:pPr>
            <a:r>
              <a:rPr lang="en" sz="1155" b="1">
                <a:solidFill>
                  <a:srgbClr val="8E44AD"/>
                </a:solidFill>
                <a:latin typeface="Open Sans"/>
                <a:ea typeface="Open Sans"/>
                <a:cs typeface="Open Sans"/>
                <a:sym typeface="Open Sans"/>
              </a:rPr>
              <a:t>6</a:t>
            </a:r>
            <a:endParaRPr sz="1155" b="1">
              <a:solidFill>
                <a:srgbClr val="8E44AD"/>
              </a:solidFill>
              <a:latin typeface="Open Sans"/>
              <a:ea typeface="Open Sans"/>
              <a:cs typeface="Open Sans"/>
              <a:sym typeface="Open Sans"/>
            </a:endParaRPr>
          </a:p>
        </p:txBody>
      </p:sp>
      <p:sp>
        <p:nvSpPr>
          <p:cNvPr id="352" name="Google Shape;352;p37"/>
          <p:cNvSpPr/>
          <p:nvPr/>
        </p:nvSpPr>
        <p:spPr>
          <a:xfrm>
            <a:off x="5493100" y="2267791"/>
            <a:ext cx="377400" cy="150900"/>
          </a:xfrm>
          <a:prstGeom prst="rect">
            <a:avLst/>
          </a:prstGeom>
          <a:noFill/>
          <a:ln>
            <a:noFill/>
          </a:ln>
        </p:spPr>
        <p:txBody>
          <a:bodyPr spcFirstLastPara="1" wrap="square" lIns="75475" tIns="75475" rIns="75475" bIns="75475" anchor="ctr" anchorCtr="0">
            <a:noAutofit/>
          </a:bodyPr>
          <a:lstStyle/>
          <a:p>
            <a:pPr marL="0" lvl="0" indent="0" algn="ctr" rtl="0">
              <a:spcBef>
                <a:spcPts val="0"/>
              </a:spcBef>
              <a:spcAft>
                <a:spcPts val="0"/>
              </a:spcAft>
              <a:buNone/>
            </a:pPr>
            <a:r>
              <a:rPr lang="en" sz="1155">
                <a:latin typeface="Open Sans"/>
                <a:ea typeface="Open Sans"/>
                <a:cs typeface="Open Sans"/>
                <a:sym typeface="Open Sans"/>
              </a:rPr>
              <a:t>0</a:t>
            </a:r>
            <a:endParaRPr sz="1155">
              <a:latin typeface="Open Sans"/>
              <a:ea typeface="Open Sans"/>
              <a:cs typeface="Open Sans"/>
              <a:sym typeface="Open Sans"/>
            </a:endParaRPr>
          </a:p>
        </p:txBody>
      </p:sp>
      <p:pic>
        <p:nvPicPr>
          <p:cNvPr id="353" name="Google Shape;353;p37"/>
          <p:cNvPicPr preferRelativeResize="0"/>
          <p:nvPr/>
        </p:nvPicPr>
        <p:blipFill rotWithShape="1">
          <a:blip r:embed="rId3">
            <a:alphaModFix/>
          </a:blip>
          <a:srcRect l="47247" t="36559" r="15707" b="8332"/>
          <a:stretch/>
        </p:blipFill>
        <p:spPr>
          <a:xfrm>
            <a:off x="5517552" y="1437950"/>
            <a:ext cx="2617123" cy="797177"/>
          </a:xfrm>
          <a:prstGeom prst="rect">
            <a:avLst/>
          </a:prstGeom>
          <a:noFill/>
          <a:ln>
            <a:noFill/>
          </a:ln>
        </p:spPr>
      </p:pic>
      <p:sp>
        <p:nvSpPr>
          <p:cNvPr id="354" name="Google Shape;354;p37"/>
          <p:cNvSpPr/>
          <p:nvPr/>
        </p:nvSpPr>
        <p:spPr>
          <a:xfrm>
            <a:off x="5493100" y="2517759"/>
            <a:ext cx="2641500" cy="174900"/>
          </a:xfrm>
          <a:prstGeom prst="rect">
            <a:avLst/>
          </a:prstGeom>
          <a:solidFill>
            <a:srgbClr val="896110"/>
          </a:solidFill>
          <a:ln>
            <a:noFill/>
          </a:ln>
        </p:spPr>
        <p:txBody>
          <a:bodyPr spcFirstLastPara="1" wrap="square" lIns="75475" tIns="75475" rIns="75475" bIns="75475" anchor="ctr" anchorCtr="0">
            <a:noAutofit/>
          </a:bodyPr>
          <a:lstStyle/>
          <a:p>
            <a:pPr marL="0" lvl="0" indent="0" algn="ctr" rtl="0">
              <a:spcBef>
                <a:spcPts val="0"/>
              </a:spcBef>
              <a:spcAft>
                <a:spcPts val="0"/>
              </a:spcAft>
              <a:buNone/>
            </a:pPr>
            <a:r>
              <a:rPr lang="en" sz="1155" b="1">
                <a:solidFill>
                  <a:schemeClr val="lt1"/>
                </a:solidFill>
                <a:latin typeface="Open Sans"/>
                <a:ea typeface="Open Sans"/>
                <a:cs typeface="Open Sans"/>
                <a:sym typeface="Open Sans"/>
              </a:rPr>
              <a:t>Doxy</a:t>
            </a:r>
            <a:endParaRPr sz="1155" b="1">
              <a:solidFill>
                <a:schemeClr val="lt1"/>
              </a:solidFill>
              <a:latin typeface="Open Sans"/>
              <a:ea typeface="Open Sans"/>
              <a:cs typeface="Open Sans"/>
              <a:sym typeface="Open Sans"/>
            </a:endParaRPr>
          </a:p>
        </p:txBody>
      </p:sp>
      <p:sp>
        <p:nvSpPr>
          <p:cNvPr id="355" name="Google Shape;355;p37"/>
          <p:cNvSpPr/>
          <p:nvPr/>
        </p:nvSpPr>
        <p:spPr>
          <a:xfrm>
            <a:off x="5493100" y="2867381"/>
            <a:ext cx="1509600" cy="174900"/>
          </a:xfrm>
          <a:prstGeom prst="rect">
            <a:avLst/>
          </a:prstGeom>
          <a:solidFill>
            <a:srgbClr val="1A1A1A"/>
          </a:solidFill>
          <a:ln>
            <a:noFill/>
          </a:ln>
        </p:spPr>
        <p:txBody>
          <a:bodyPr spcFirstLastPara="1" wrap="square" lIns="75475" tIns="75475" rIns="75475" bIns="75475" anchor="ctr" anchorCtr="0">
            <a:noAutofit/>
          </a:bodyPr>
          <a:lstStyle/>
          <a:p>
            <a:pPr marL="0" lvl="0" indent="0" algn="ctr" rtl="0">
              <a:spcBef>
                <a:spcPts val="0"/>
              </a:spcBef>
              <a:spcAft>
                <a:spcPts val="0"/>
              </a:spcAft>
              <a:buNone/>
            </a:pPr>
            <a:r>
              <a:rPr lang="en" sz="1155">
                <a:solidFill>
                  <a:schemeClr val="lt1"/>
                </a:solidFill>
                <a:latin typeface="Open Sans"/>
                <a:ea typeface="Open Sans"/>
                <a:cs typeface="Open Sans"/>
                <a:sym typeface="Open Sans"/>
              </a:rPr>
              <a:t>Vanc / Amp / Acy</a:t>
            </a:r>
            <a:endParaRPr sz="1155">
              <a:solidFill>
                <a:schemeClr val="lt1"/>
              </a:solidFill>
              <a:latin typeface="Open Sans"/>
              <a:ea typeface="Open Sans"/>
              <a:cs typeface="Open Sans"/>
              <a:sym typeface="Open Sans"/>
            </a:endParaRPr>
          </a:p>
        </p:txBody>
      </p:sp>
      <p:sp>
        <p:nvSpPr>
          <p:cNvPr id="356" name="Google Shape;356;p37"/>
          <p:cNvSpPr/>
          <p:nvPr/>
        </p:nvSpPr>
        <p:spPr>
          <a:xfrm>
            <a:off x="5493100" y="2692575"/>
            <a:ext cx="1887000" cy="174900"/>
          </a:xfrm>
          <a:prstGeom prst="rect">
            <a:avLst/>
          </a:prstGeom>
          <a:solidFill>
            <a:srgbClr val="356635"/>
          </a:solidFill>
          <a:ln>
            <a:noFill/>
          </a:ln>
        </p:spPr>
        <p:txBody>
          <a:bodyPr spcFirstLastPara="1" wrap="square" lIns="75475" tIns="75475" rIns="75475" bIns="75475" anchor="ctr" anchorCtr="0">
            <a:noAutofit/>
          </a:bodyPr>
          <a:lstStyle/>
          <a:p>
            <a:pPr marL="0" lvl="0" indent="0" algn="ctr" rtl="0">
              <a:spcBef>
                <a:spcPts val="0"/>
              </a:spcBef>
              <a:spcAft>
                <a:spcPts val="0"/>
              </a:spcAft>
              <a:buNone/>
            </a:pPr>
            <a:r>
              <a:rPr lang="en" sz="1155">
                <a:solidFill>
                  <a:schemeClr val="lt1"/>
                </a:solidFill>
                <a:latin typeface="Open Sans"/>
                <a:ea typeface="Open Sans"/>
                <a:cs typeface="Open Sans"/>
                <a:sym typeface="Open Sans"/>
              </a:rPr>
              <a:t>Ceftriaxone</a:t>
            </a:r>
            <a:endParaRPr sz="1155">
              <a:solidFill>
                <a:schemeClr val="lt1"/>
              </a:solidFill>
              <a:latin typeface="Open Sans"/>
              <a:ea typeface="Open Sans"/>
              <a:cs typeface="Open Sans"/>
              <a:sym typeface="Open Sans"/>
            </a:endParaRPr>
          </a:p>
        </p:txBody>
      </p:sp>
      <p:cxnSp>
        <p:nvCxnSpPr>
          <p:cNvPr id="357" name="Google Shape;357;p37"/>
          <p:cNvCxnSpPr/>
          <p:nvPr/>
        </p:nvCxnSpPr>
        <p:spPr>
          <a:xfrm rot="10800000">
            <a:off x="5530919" y="1748495"/>
            <a:ext cx="2597100" cy="0"/>
          </a:xfrm>
          <a:prstGeom prst="straightConnector1">
            <a:avLst/>
          </a:prstGeom>
          <a:noFill/>
          <a:ln w="15725" cap="flat" cmpd="sng">
            <a:solidFill>
              <a:srgbClr val="1A1A1A"/>
            </a:solidFill>
            <a:prstDash val="solid"/>
            <a:round/>
            <a:headEnd type="none" w="med" len="med"/>
            <a:tailEnd type="none" w="med" len="med"/>
          </a:ln>
        </p:spPr>
      </p:cxnSp>
      <p:graphicFrame>
        <p:nvGraphicFramePr>
          <p:cNvPr id="358" name="Google Shape;358;p37"/>
          <p:cNvGraphicFramePr/>
          <p:nvPr/>
        </p:nvGraphicFramePr>
        <p:xfrm>
          <a:off x="6341738" y="3256475"/>
          <a:ext cx="3000000" cy="3000000"/>
        </p:xfrm>
        <a:graphic>
          <a:graphicData uri="http://schemas.openxmlformats.org/drawingml/2006/table">
            <a:tbl>
              <a:tblPr>
                <a:noFill/>
                <a:tableStyleId>{8B810D35-6B29-4F0E-A54C-3F1D867285BD}</a:tableStyleId>
              </a:tblPr>
              <a:tblGrid>
                <a:gridCol w="883225">
                  <a:extLst>
                    <a:ext uri="{9D8B030D-6E8A-4147-A177-3AD203B41FA5}">
                      <a16:colId xmlns:a16="http://schemas.microsoft.com/office/drawing/2014/main" val="20000"/>
                    </a:ext>
                  </a:extLst>
                </a:gridCol>
                <a:gridCol w="586100">
                  <a:extLst>
                    <a:ext uri="{9D8B030D-6E8A-4147-A177-3AD203B41FA5}">
                      <a16:colId xmlns:a16="http://schemas.microsoft.com/office/drawing/2014/main" val="20001"/>
                    </a:ext>
                  </a:extLst>
                </a:gridCol>
                <a:gridCol w="586100">
                  <a:extLst>
                    <a:ext uri="{9D8B030D-6E8A-4147-A177-3AD203B41FA5}">
                      <a16:colId xmlns:a16="http://schemas.microsoft.com/office/drawing/2014/main" val="20002"/>
                    </a:ext>
                  </a:extLst>
                </a:gridCol>
                <a:gridCol w="586100">
                  <a:extLst>
                    <a:ext uri="{9D8B030D-6E8A-4147-A177-3AD203B41FA5}">
                      <a16:colId xmlns:a16="http://schemas.microsoft.com/office/drawing/2014/main" val="20003"/>
                    </a:ext>
                  </a:extLst>
                </a:gridCol>
              </a:tblGrid>
              <a:tr h="195350">
                <a:tc>
                  <a:txBody>
                    <a:bodyPr/>
                    <a:lstStyle/>
                    <a:p>
                      <a:pPr marL="0" lvl="0" indent="0" algn="l" rtl="0">
                        <a:spcBef>
                          <a:spcPts val="0"/>
                        </a:spcBef>
                        <a:spcAft>
                          <a:spcPts val="0"/>
                        </a:spcAft>
                        <a:buNone/>
                      </a:pPr>
                      <a:endParaRPr b="1">
                        <a:solidFill>
                          <a:srgbClr val="FFFFFF"/>
                        </a:solidFill>
                        <a:latin typeface="Open Sans"/>
                        <a:ea typeface="Open Sans"/>
                        <a:cs typeface="Open Sans"/>
                        <a:sym typeface="Open Sans"/>
                      </a:endParaRPr>
                    </a:p>
                  </a:txBody>
                  <a:tcPr marL="45700" marR="0" marT="0" marB="0" anchor="ctr">
                    <a:lnL w="9525" cap="flat" cmpd="sng">
                      <a:solidFill>
                        <a:srgbClr val="404247">
                          <a:alpha val="0"/>
                        </a:srgbClr>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404247">
                          <a:alpha val="0"/>
                        </a:srgbClr>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Day 0</a:t>
                      </a:r>
                      <a:endParaRPr b="1">
                        <a:solidFill>
                          <a:srgbClr val="FFFFFF"/>
                        </a:solidFill>
                        <a:latin typeface="Open Sans"/>
                        <a:ea typeface="Open Sans"/>
                        <a:cs typeface="Open Sans"/>
                        <a:sym typeface="Open Sans"/>
                      </a:endParaRPr>
                    </a:p>
                  </a:txBody>
                  <a:tcPr marL="0" marR="0" marT="0" marB="0" anchor="ctr">
                    <a:lnL w="9525" cap="flat" cmpd="sng">
                      <a:solidFill>
                        <a:srgbClr val="595959"/>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Day 4</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Day 6</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04225">
                <a:tc>
                  <a:txBody>
                    <a:bodyPr/>
                    <a:lstStyle/>
                    <a:p>
                      <a:pPr marL="0" lvl="0" indent="0" algn="l" rtl="0">
                        <a:spcBef>
                          <a:spcPts val="0"/>
                        </a:spcBef>
                        <a:spcAft>
                          <a:spcPts val="0"/>
                        </a:spcAft>
                        <a:buNone/>
                      </a:pPr>
                      <a:r>
                        <a:rPr lang="en">
                          <a:latin typeface="Open Sans"/>
                          <a:ea typeface="Open Sans"/>
                          <a:cs typeface="Open Sans"/>
                          <a:sym typeface="Open Sans"/>
                        </a:rPr>
                        <a:t>Na</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130</a:t>
                      </a:r>
                      <a:endParaRPr b="1">
                        <a:solidFill>
                          <a:srgbClr val="DF382C"/>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130</a:t>
                      </a:r>
                      <a:endParaRPr b="1">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132</a:t>
                      </a:r>
                      <a:endParaRPr b="1">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04225">
                <a:tc>
                  <a:txBody>
                    <a:bodyPr/>
                    <a:lstStyle/>
                    <a:p>
                      <a:pPr marL="0" lvl="0" indent="0" algn="l" rtl="0">
                        <a:spcBef>
                          <a:spcPts val="0"/>
                        </a:spcBef>
                        <a:spcAft>
                          <a:spcPts val="0"/>
                        </a:spcAft>
                        <a:buNone/>
                      </a:pPr>
                      <a:r>
                        <a:rPr lang="en">
                          <a:latin typeface="Open Sans"/>
                          <a:ea typeface="Open Sans"/>
                          <a:cs typeface="Open Sans"/>
                          <a:sym typeface="Open Sans"/>
                        </a:rPr>
                        <a:t>Cr</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1.11</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1.03</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0.92</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04225">
                <a:tc>
                  <a:txBody>
                    <a:bodyPr/>
                    <a:lstStyle/>
                    <a:p>
                      <a:pPr marL="0" lvl="0" indent="0" algn="l" rtl="0">
                        <a:spcBef>
                          <a:spcPts val="0"/>
                        </a:spcBef>
                        <a:spcAft>
                          <a:spcPts val="0"/>
                        </a:spcAft>
                        <a:buNone/>
                      </a:pPr>
                      <a:r>
                        <a:rPr lang="en">
                          <a:latin typeface="Open Sans"/>
                          <a:ea typeface="Open Sans"/>
                          <a:cs typeface="Open Sans"/>
                          <a:sym typeface="Open Sans"/>
                        </a:rPr>
                        <a:t>AST</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44</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78</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234</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04225">
                <a:tc>
                  <a:txBody>
                    <a:bodyPr/>
                    <a:lstStyle/>
                    <a:p>
                      <a:pPr marL="0" lvl="0" indent="0" algn="l" rtl="0">
                        <a:spcBef>
                          <a:spcPts val="0"/>
                        </a:spcBef>
                        <a:spcAft>
                          <a:spcPts val="0"/>
                        </a:spcAft>
                        <a:buNone/>
                      </a:pPr>
                      <a:r>
                        <a:rPr lang="en">
                          <a:latin typeface="Open Sans"/>
                          <a:ea typeface="Open Sans"/>
                          <a:cs typeface="Open Sans"/>
                          <a:sym typeface="Open Sans"/>
                        </a:rPr>
                        <a:t>ALT</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23</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33</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121</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04225">
                <a:tc>
                  <a:txBody>
                    <a:bodyPr/>
                    <a:lstStyle/>
                    <a:p>
                      <a:pPr marL="0" lvl="0" indent="0" algn="l" rtl="0">
                        <a:spcBef>
                          <a:spcPts val="0"/>
                        </a:spcBef>
                        <a:spcAft>
                          <a:spcPts val="0"/>
                        </a:spcAft>
                        <a:buNone/>
                      </a:pPr>
                      <a:r>
                        <a:rPr lang="en">
                          <a:latin typeface="Open Sans"/>
                          <a:ea typeface="Open Sans"/>
                          <a:cs typeface="Open Sans"/>
                          <a:sym typeface="Open Sans"/>
                        </a:rPr>
                        <a:t>AlkPhos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rPr>
                        <a:t>49</a:t>
                      </a:r>
                      <a:endParaRPr>
                        <a:solidFill>
                          <a:srgbClr val="1A1A1A"/>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48</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54</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204225">
                <a:tc>
                  <a:txBody>
                    <a:bodyPr/>
                    <a:lstStyle/>
                    <a:p>
                      <a:pPr marL="0" lvl="0" indent="0" algn="l" rtl="0">
                        <a:spcBef>
                          <a:spcPts val="0"/>
                        </a:spcBef>
                        <a:spcAft>
                          <a:spcPts val="0"/>
                        </a:spcAft>
                        <a:buNone/>
                      </a:pPr>
                      <a:r>
                        <a:rPr lang="en">
                          <a:latin typeface="Open Sans"/>
                          <a:ea typeface="Open Sans"/>
                          <a:cs typeface="Open Sans"/>
                          <a:sym typeface="Open Sans"/>
                        </a:rPr>
                        <a:t>Bili</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rPr>
                        <a:t>1.3</a:t>
                      </a:r>
                      <a:endParaRPr>
                        <a:solidFill>
                          <a:srgbClr val="1A1A1A"/>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0.6</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0.8</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204225">
                <a:tc>
                  <a:txBody>
                    <a:bodyPr/>
                    <a:lstStyle/>
                    <a:p>
                      <a:pPr marL="0" lvl="0" indent="0" algn="l" rtl="0">
                        <a:spcBef>
                          <a:spcPts val="0"/>
                        </a:spcBef>
                        <a:spcAft>
                          <a:spcPts val="0"/>
                        </a:spcAft>
                        <a:buNone/>
                      </a:pPr>
                      <a:r>
                        <a:rPr lang="en">
                          <a:latin typeface="Open Sans"/>
                          <a:ea typeface="Open Sans"/>
                          <a:cs typeface="Open Sans"/>
                          <a:sym typeface="Open Sans"/>
                        </a:rPr>
                        <a:t>CRP</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140</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61</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31</a:t>
                      </a:r>
                      <a:endParaRPr b="1">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graphicFrame>
        <p:nvGraphicFramePr>
          <p:cNvPr id="359" name="Google Shape;359;p37"/>
          <p:cNvGraphicFramePr/>
          <p:nvPr/>
        </p:nvGraphicFramePr>
        <p:xfrm>
          <a:off x="4662019" y="3256057"/>
          <a:ext cx="3000000" cy="3000000"/>
        </p:xfrm>
        <a:graphic>
          <a:graphicData uri="http://schemas.openxmlformats.org/drawingml/2006/table">
            <a:tbl>
              <a:tblPr>
                <a:noFill/>
                <a:tableStyleId>{8B810D35-6B29-4F0E-A54C-3F1D867285BD}</a:tableStyleId>
              </a:tblPr>
              <a:tblGrid>
                <a:gridCol w="946375">
                  <a:extLst>
                    <a:ext uri="{9D8B030D-6E8A-4147-A177-3AD203B41FA5}">
                      <a16:colId xmlns:a16="http://schemas.microsoft.com/office/drawing/2014/main" val="20000"/>
                    </a:ext>
                  </a:extLst>
                </a:gridCol>
                <a:gridCol w="627975">
                  <a:extLst>
                    <a:ext uri="{9D8B030D-6E8A-4147-A177-3AD203B41FA5}">
                      <a16:colId xmlns:a16="http://schemas.microsoft.com/office/drawing/2014/main" val="20001"/>
                    </a:ext>
                  </a:extLst>
                </a:gridCol>
              </a:tblGrid>
              <a:tr h="192875">
                <a:tc>
                  <a:txBody>
                    <a:bodyPr/>
                    <a:lstStyle/>
                    <a:p>
                      <a:pPr marL="0" lvl="0" indent="0" algn="l" rtl="0">
                        <a:spcBef>
                          <a:spcPts val="0"/>
                        </a:spcBef>
                        <a:spcAft>
                          <a:spcPts val="0"/>
                        </a:spcAft>
                        <a:buNone/>
                      </a:pPr>
                      <a:endParaRPr b="1">
                        <a:solidFill>
                          <a:srgbClr val="FFFFFF"/>
                        </a:solidFill>
                        <a:latin typeface="Open Sans"/>
                        <a:ea typeface="Open Sans"/>
                        <a:cs typeface="Open Sans"/>
                        <a:sym typeface="Open Sans"/>
                      </a:endParaRPr>
                    </a:p>
                  </a:txBody>
                  <a:tcPr marL="45700" marR="0" marT="0" marB="0" anchor="ctr">
                    <a:lnL w="9525" cap="flat" cmpd="sng">
                      <a:solidFill>
                        <a:srgbClr val="404247">
                          <a:alpha val="0"/>
                        </a:srgbClr>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404247">
                          <a:alpha val="0"/>
                        </a:srgbClr>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Day 6</a:t>
                      </a:r>
                      <a:endParaRPr b="1">
                        <a:solidFill>
                          <a:srgbClr val="FFFFFF"/>
                        </a:solidFill>
                        <a:latin typeface="Open Sans"/>
                        <a:ea typeface="Open Sans"/>
                        <a:cs typeface="Open Sans"/>
                        <a:sym typeface="Open Sans"/>
                      </a:endParaRPr>
                    </a:p>
                  </a:txBody>
                  <a:tcPr marL="0" marR="0" marT="0" marB="0" anchor="ctr">
                    <a:lnL w="9525" cap="flat" cmpd="sng">
                      <a:solidFill>
                        <a:srgbClr val="595959"/>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192875">
                <a:tc>
                  <a:txBody>
                    <a:bodyPr/>
                    <a:lstStyle/>
                    <a:p>
                      <a:pPr marL="0" lvl="0" indent="0" algn="l" rtl="0">
                        <a:spcBef>
                          <a:spcPts val="0"/>
                        </a:spcBef>
                        <a:spcAft>
                          <a:spcPts val="0"/>
                        </a:spcAft>
                        <a:buNone/>
                      </a:pPr>
                      <a:r>
                        <a:rPr lang="en">
                          <a:latin typeface="Open Sans"/>
                          <a:ea typeface="Open Sans"/>
                          <a:cs typeface="Open Sans"/>
                          <a:sym typeface="Open Sans"/>
                        </a:rPr>
                        <a:t>WBC</a:t>
                      </a:r>
                      <a:endParaRPr>
                        <a:latin typeface="Open Sans"/>
                        <a:ea typeface="Open Sans"/>
                        <a:cs typeface="Open Sans"/>
                        <a:sym typeface="Open Sans"/>
                      </a:endParaRPr>
                    </a:p>
                  </a:txBody>
                  <a:tcPr marL="45700" marR="0" marT="0" marB="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10.9</a:t>
                      </a:r>
                      <a:endParaRPr b="1">
                        <a:solidFill>
                          <a:srgbClr val="DF382C"/>
                        </a:solidFill>
                      </a:endParaRPr>
                    </a:p>
                  </a:txBody>
                  <a:tcPr marL="0" marR="0" marT="0" marB="0" anchor="ctr">
                    <a:lnL w="9525" cap="flat" cmpd="sng">
                      <a:solidFill>
                        <a:srgbClr val="595959"/>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192875">
                <a:tc>
                  <a:txBody>
                    <a:bodyPr/>
                    <a:lstStyle/>
                    <a:p>
                      <a:pPr marL="0" lvl="0" indent="0" algn="l" rtl="0">
                        <a:spcBef>
                          <a:spcPts val="0"/>
                        </a:spcBef>
                        <a:spcAft>
                          <a:spcPts val="0"/>
                        </a:spcAft>
                        <a:buNone/>
                      </a:pPr>
                      <a:r>
                        <a:rPr lang="en">
                          <a:latin typeface="Open Sans"/>
                          <a:ea typeface="Open Sans"/>
                          <a:cs typeface="Open Sans"/>
                          <a:sym typeface="Open Sans"/>
                        </a:rPr>
                        <a:t>Platelets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rPr>
                        <a:t>193</a:t>
                      </a:r>
                      <a:endParaRPr>
                        <a:solidFill>
                          <a:srgbClr val="1A1A1A"/>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192875">
                <a:tc>
                  <a:txBody>
                    <a:bodyPr/>
                    <a:lstStyle/>
                    <a:p>
                      <a:pPr marL="0" lvl="0" indent="0" algn="l" rtl="0">
                        <a:spcBef>
                          <a:spcPts val="0"/>
                        </a:spcBef>
                        <a:spcAft>
                          <a:spcPts val="0"/>
                        </a:spcAft>
                        <a:buNone/>
                      </a:pPr>
                      <a:r>
                        <a:rPr lang="en">
                          <a:latin typeface="Open Sans"/>
                          <a:ea typeface="Open Sans"/>
                          <a:cs typeface="Open Sans"/>
                          <a:sym typeface="Open Sans"/>
                        </a:rPr>
                        <a:t>Neut %</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86%</a:t>
                      </a:r>
                      <a:endParaRPr>
                        <a:solidFill>
                          <a:srgbClr val="1A1A1A"/>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192875">
                <a:tc>
                  <a:txBody>
                    <a:bodyPr/>
                    <a:lstStyle/>
                    <a:p>
                      <a:pPr marL="0" lvl="0" indent="0" algn="l" rtl="0">
                        <a:spcBef>
                          <a:spcPts val="0"/>
                        </a:spcBef>
                        <a:spcAft>
                          <a:spcPts val="0"/>
                        </a:spcAft>
                        <a:buNone/>
                      </a:pPr>
                      <a:r>
                        <a:rPr lang="en">
                          <a:latin typeface="Open Sans"/>
                          <a:ea typeface="Open Sans"/>
                          <a:cs typeface="Open Sans"/>
                          <a:sym typeface="Open Sans"/>
                        </a:rPr>
                        <a:t>Lymph #</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3B71CA"/>
                          </a:solidFill>
                          <a:latin typeface="Open Sans"/>
                          <a:ea typeface="Open Sans"/>
                          <a:cs typeface="Open Sans"/>
                          <a:sym typeface="Open Sans"/>
                        </a:rPr>
                        <a:t>510</a:t>
                      </a:r>
                      <a:r>
                        <a:rPr lang="en" b="1">
                          <a:solidFill>
                            <a:srgbClr val="1A1A1A"/>
                          </a:solidFill>
                          <a:latin typeface="Open Sans"/>
                          <a:ea typeface="Open Sans"/>
                          <a:cs typeface="Open Sans"/>
                          <a:sym typeface="Open Sans"/>
                        </a:rPr>
                        <a:t> (L)</a:t>
                      </a:r>
                      <a:endParaRPr b="1">
                        <a:solidFill>
                          <a:srgbClr val="1A1A1A"/>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192875">
                <a:tc>
                  <a:txBody>
                    <a:bodyPr/>
                    <a:lstStyle/>
                    <a:p>
                      <a:pPr marL="0" lvl="0" indent="0" algn="l" rtl="0">
                        <a:spcBef>
                          <a:spcPts val="0"/>
                        </a:spcBef>
                        <a:spcAft>
                          <a:spcPts val="0"/>
                        </a:spcAft>
                        <a:buNone/>
                      </a:pPr>
                      <a:r>
                        <a:rPr lang="en">
                          <a:latin typeface="Open Sans"/>
                          <a:ea typeface="Open Sans"/>
                          <a:cs typeface="Open Sans"/>
                          <a:sym typeface="Open Sans"/>
                        </a:rPr>
                        <a:t>Tick panel</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Pend</a:t>
                      </a:r>
                      <a:endParaRPr b="1">
                        <a:solidFill>
                          <a:srgbClr val="3B71C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BF1DD"/>
                    </a:solidFill>
                  </a:tcPr>
                </a:tc>
                <a:extLst>
                  <a:ext uri="{0D108BD9-81ED-4DB2-BD59-A6C34878D82A}">
                    <a16:rowId xmlns:a16="http://schemas.microsoft.com/office/drawing/2014/main" val="10005"/>
                  </a:ext>
                </a:extLst>
              </a:tr>
              <a:tr h="192875">
                <a:tc>
                  <a:txBody>
                    <a:bodyPr/>
                    <a:lstStyle/>
                    <a:p>
                      <a:pPr marL="0" lvl="0" indent="0" algn="l" rtl="0">
                        <a:spcBef>
                          <a:spcPts val="0"/>
                        </a:spcBef>
                        <a:spcAft>
                          <a:spcPts val="0"/>
                        </a:spcAft>
                        <a:buNone/>
                      </a:pPr>
                      <a:r>
                        <a:rPr lang="en">
                          <a:latin typeface="Open Sans"/>
                          <a:ea typeface="Open Sans"/>
                          <a:cs typeface="Open Sans"/>
                          <a:sym typeface="Open Sans"/>
                        </a:rPr>
                        <a:t>LDH</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509</a:t>
                      </a:r>
                      <a:endParaRPr b="1">
                        <a:solidFill>
                          <a:srgbClr val="3B71C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192875">
                <a:tc>
                  <a:txBody>
                    <a:bodyPr/>
                    <a:lstStyle/>
                    <a:p>
                      <a:pPr marL="0" lvl="0" indent="0" algn="l" rtl="0">
                        <a:spcBef>
                          <a:spcPts val="0"/>
                        </a:spcBef>
                        <a:spcAft>
                          <a:spcPts val="0"/>
                        </a:spcAft>
                        <a:buNone/>
                      </a:pPr>
                      <a:r>
                        <a:rPr lang="en">
                          <a:latin typeface="Open Sans"/>
                          <a:ea typeface="Open Sans"/>
                          <a:cs typeface="Open Sans"/>
                          <a:sym typeface="Open Sans"/>
                        </a:rPr>
                        <a:t>Ferritin</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1182</a:t>
                      </a:r>
                      <a:endParaRPr b="1">
                        <a:solidFill>
                          <a:srgbClr val="3B71C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360" name="Google Shape;360;p37"/>
          <p:cNvSpPr/>
          <p:nvPr/>
        </p:nvSpPr>
        <p:spPr>
          <a:xfrm>
            <a:off x="5505363" y="581200"/>
            <a:ext cx="2641500" cy="727200"/>
          </a:xfrm>
          <a:prstGeom prst="rect">
            <a:avLst/>
          </a:prstGeom>
          <a:solidFill>
            <a:srgbClr val="E2EAF7"/>
          </a:solidFill>
          <a:ln w="9525" cap="flat" cmpd="sng">
            <a:solidFill>
              <a:srgbClr val="2F5AA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2F5AA2"/>
                </a:solidFill>
                <a:latin typeface="Open Sans"/>
                <a:ea typeface="Open Sans"/>
                <a:cs typeface="Open Sans"/>
                <a:sym typeface="Open Sans"/>
              </a:rPr>
              <a:t>CNS workup</a:t>
            </a:r>
            <a:endParaRPr sz="1200">
              <a:solidFill>
                <a:srgbClr val="3B71CA"/>
              </a:solidFill>
              <a:latin typeface="Open Sans"/>
              <a:ea typeface="Open Sans"/>
              <a:cs typeface="Open Sans"/>
              <a:sym typeface="Open Sans"/>
            </a:endParaRPr>
          </a:p>
          <a:p>
            <a:pPr marL="0" lvl="0" indent="0" algn="l" rtl="0">
              <a:spcBef>
                <a:spcPts val="0"/>
              </a:spcBef>
              <a:spcAft>
                <a:spcPts val="0"/>
              </a:spcAft>
              <a:buNone/>
            </a:pPr>
            <a:r>
              <a:rPr lang="en" sz="1200">
                <a:solidFill>
                  <a:srgbClr val="1A1A1A"/>
                </a:solidFill>
                <a:latin typeface="Open Sans"/>
                <a:ea typeface="Open Sans"/>
                <a:cs typeface="Open Sans"/>
                <a:sym typeface="Open Sans"/>
              </a:rPr>
              <a:t>Normal LP (2 WBC; protein 47)</a:t>
            </a:r>
            <a:endParaRPr sz="1200">
              <a:solidFill>
                <a:srgbClr val="1A1A1A"/>
              </a:solidFill>
              <a:latin typeface="Open Sans"/>
              <a:ea typeface="Open Sans"/>
              <a:cs typeface="Open Sans"/>
              <a:sym typeface="Open Sans"/>
            </a:endParaRPr>
          </a:p>
          <a:p>
            <a:pPr marL="0" lvl="0" indent="0" algn="l" rtl="0">
              <a:spcBef>
                <a:spcPts val="0"/>
              </a:spcBef>
              <a:spcAft>
                <a:spcPts val="0"/>
              </a:spcAft>
              <a:buNone/>
            </a:pPr>
            <a:r>
              <a:rPr lang="en" sz="1200">
                <a:solidFill>
                  <a:srgbClr val="1A1A1A"/>
                </a:solidFill>
                <a:latin typeface="Open Sans"/>
                <a:ea typeface="Open Sans"/>
                <a:cs typeface="Open Sans"/>
                <a:sym typeface="Open Sans"/>
              </a:rPr>
              <a:t>MRI brain normal</a:t>
            </a:r>
            <a:endParaRPr sz="1200">
              <a:solidFill>
                <a:srgbClr val="1A1A1A"/>
              </a:solidFill>
              <a:latin typeface="Open Sans"/>
              <a:ea typeface="Open Sans"/>
              <a:cs typeface="Open Sans"/>
              <a:sym typeface="Open Sans"/>
            </a:endParaRPr>
          </a:p>
        </p:txBody>
      </p:sp>
      <p:sp>
        <p:nvSpPr>
          <p:cNvPr id="361" name="Google Shape;361;p37"/>
          <p:cNvSpPr/>
          <p:nvPr/>
        </p:nvSpPr>
        <p:spPr>
          <a:xfrm>
            <a:off x="858825" y="2571750"/>
            <a:ext cx="2834100" cy="835800"/>
          </a:xfrm>
          <a:prstGeom prst="rect">
            <a:avLst/>
          </a:prstGeom>
          <a:solidFill>
            <a:srgbClr val="FAE4E8"/>
          </a:solidFill>
          <a:ln w="9525" cap="flat" cmpd="sng">
            <a:solidFill>
              <a:srgbClr val="B03D5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B03D50"/>
                </a:solidFill>
                <a:latin typeface="Open Sans"/>
                <a:ea typeface="Open Sans"/>
                <a:cs typeface="Open Sans"/>
                <a:sym typeface="Open Sans"/>
              </a:rPr>
              <a:t>Thoughts now?</a:t>
            </a:r>
            <a:endParaRPr>
              <a:solidFill>
                <a:srgbClr val="DC4C64"/>
              </a:solidFill>
              <a:latin typeface="Open Sans"/>
              <a:ea typeface="Open Sans"/>
              <a:cs typeface="Open Sans"/>
              <a:sym typeface="Open Sans"/>
            </a:endParaRPr>
          </a:p>
          <a:p>
            <a:pPr marL="457200" lvl="0" indent="-317500" algn="l" rtl="0">
              <a:spcBef>
                <a:spcPts val="0"/>
              </a:spcBef>
              <a:spcAft>
                <a:spcPts val="0"/>
              </a:spcAft>
              <a:buClr>
                <a:srgbClr val="1A1A1A"/>
              </a:buClr>
              <a:buSzPts val="1400"/>
              <a:buFont typeface="Open Sans"/>
              <a:buChar char="●"/>
            </a:pPr>
            <a:r>
              <a:rPr lang="en">
                <a:solidFill>
                  <a:srgbClr val="1A1A1A"/>
                </a:solidFill>
                <a:latin typeface="Open Sans"/>
                <a:ea typeface="Open Sans"/>
                <a:cs typeface="Open Sans"/>
                <a:sym typeface="Open Sans"/>
              </a:rPr>
              <a:t>Resume prior antibiotics?</a:t>
            </a:r>
            <a:endParaRPr>
              <a:solidFill>
                <a:srgbClr val="1A1A1A"/>
              </a:solidFill>
              <a:latin typeface="Open Sans"/>
              <a:ea typeface="Open Sans"/>
              <a:cs typeface="Open Sans"/>
              <a:sym typeface="Open Sans"/>
            </a:endParaRPr>
          </a:p>
          <a:p>
            <a:pPr marL="457200" lvl="0" indent="-317500" algn="l" rtl="0">
              <a:spcBef>
                <a:spcPts val="0"/>
              </a:spcBef>
              <a:spcAft>
                <a:spcPts val="0"/>
              </a:spcAft>
              <a:buClr>
                <a:srgbClr val="1A1A1A"/>
              </a:buClr>
              <a:buSzPts val="1400"/>
              <a:buFont typeface="Open Sans"/>
              <a:buChar char="●"/>
            </a:pPr>
            <a:r>
              <a:rPr lang="en">
                <a:solidFill>
                  <a:srgbClr val="1A1A1A"/>
                </a:solidFill>
                <a:latin typeface="Open Sans"/>
                <a:ea typeface="Open Sans"/>
                <a:cs typeface="Open Sans"/>
                <a:sym typeface="Open Sans"/>
              </a:rPr>
              <a:t>Additional workup?</a:t>
            </a:r>
            <a:endParaRPr>
              <a:solidFill>
                <a:srgbClr val="1A1A1A"/>
              </a:solidFill>
              <a:latin typeface="Open Sans"/>
              <a:ea typeface="Open Sans"/>
              <a:cs typeface="Open Sans"/>
              <a:sym typeface="Open Sans"/>
            </a:endParaRPr>
          </a:p>
        </p:txBody>
      </p:sp>
      <p:sp>
        <p:nvSpPr>
          <p:cNvPr id="362" name="Google Shape;362;p37"/>
          <p:cNvSpPr/>
          <p:nvPr/>
        </p:nvSpPr>
        <p:spPr>
          <a:xfrm>
            <a:off x="4572000" y="3162525"/>
            <a:ext cx="4483800" cy="18678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63" name="Google Shape;363;p37"/>
          <p:cNvSpPr/>
          <p:nvPr/>
        </p:nvSpPr>
        <p:spPr>
          <a:xfrm>
            <a:off x="7380100" y="2692575"/>
            <a:ext cx="754500" cy="174900"/>
          </a:xfrm>
          <a:prstGeom prst="rect">
            <a:avLst/>
          </a:prstGeom>
          <a:solidFill>
            <a:srgbClr val="6C3483"/>
          </a:solidFill>
          <a:ln>
            <a:noFill/>
          </a:ln>
        </p:spPr>
        <p:txBody>
          <a:bodyPr spcFirstLastPara="1" wrap="square" lIns="75475" tIns="75475" rIns="75475" bIns="75475" anchor="ctr" anchorCtr="0">
            <a:noAutofit/>
          </a:bodyPr>
          <a:lstStyle/>
          <a:p>
            <a:pPr marL="0" lvl="0" indent="0" algn="ctr" rtl="0">
              <a:spcBef>
                <a:spcPts val="0"/>
              </a:spcBef>
              <a:spcAft>
                <a:spcPts val="0"/>
              </a:spcAft>
              <a:buNone/>
            </a:pPr>
            <a:r>
              <a:rPr lang="en" sz="1155">
                <a:solidFill>
                  <a:schemeClr val="lt1"/>
                </a:solidFill>
                <a:latin typeface="Open Sans"/>
                <a:ea typeface="Open Sans"/>
                <a:cs typeface="Open Sans"/>
                <a:sym typeface="Open Sans"/>
              </a:rPr>
              <a:t>Augmet</a:t>
            </a:r>
            <a:endParaRPr sz="1155">
              <a:solidFill>
                <a:schemeClr val="lt1"/>
              </a:solidFill>
              <a:latin typeface="Open Sans"/>
              <a:ea typeface="Open Sans"/>
              <a:cs typeface="Open Sans"/>
              <a:sym typeface="Open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38"/>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Hospital course</a:t>
            </a:r>
            <a:endParaRPr/>
          </a:p>
        </p:txBody>
      </p:sp>
      <p:grpSp>
        <p:nvGrpSpPr>
          <p:cNvPr id="369" name="Google Shape;369;p38"/>
          <p:cNvGrpSpPr/>
          <p:nvPr/>
        </p:nvGrpSpPr>
        <p:grpSpPr>
          <a:xfrm>
            <a:off x="911425" y="2713876"/>
            <a:ext cx="3496725" cy="1034500"/>
            <a:chOff x="572600" y="2187339"/>
            <a:chExt cx="3496725" cy="1034500"/>
          </a:xfrm>
        </p:grpSpPr>
        <p:pic>
          <p:nvPicPr>
            <p:cNvPr id="370" name="Google Shape;370;p38"/>
            <p:cNvPicPr preferRelativeResize="0"/>
            <p:nvPr/>
          </p:nvPicPr>
          <p:blipFill rotWithShape="1">
            <a:blip r:embed="rId3">
              <a:alphaModFix/>
            </a:blip>
            <a:srcRect l="47251" t="36559" r="15703" b="8332"/>
            <a:stretch/>
          </p:blipFill>
          <p:spPr>
            <a:xfrm>
              <a:off x="898550" y="2228738"/>
              <a:ext cx="3170775" cy="965825"/>
            </a:xfrm>
            <a:prstGeom prst="rect">
              <a:avLst/>
            </a:prstGeom>
            <a:noFill/>
            <a:ln>
              <a:noFill/>
            </a:ln>
          </p:spPr>
        </p:pic>
        <p:pic>
          <p:nvPicPr>
            <p:cNvPr id="371" name="Google Shape;371;p38"/>
            <p:cNvPicPr preferRelativeResize="0"/>
            <p:nvPr/>
          </p:nvPicPr>
          <p:blipFill rotWithShape="1">
            <a:blip r:embed="rId3">
              <a:alphaModFix/>
            </a:blip>
            <a:srcRect l="1068" t="33307" r="95007" b="7667"/>
            <a:stretch/>
          </p:blipFill>
          <p:spPr>
            <a:xfrm>
              <a:off x="572600" y="2187339"/>
              <a:ext cx="325949" cy="1034500"/>
            </a:xfrm>
            <a:prstGeom prst="rect">
              <a:avLst/>
            </a:prstGeom>
            <a:noFill/>
            <a:ln>
              <a:noFill/>
            </a:ln>
          </p:spPr>
        </p:pic>
      </p:grpSp>
      <p:sp>
        <p:nvSpPr>
          <p:cNvPr id="372" name="Google Shape;372;p38"/>
          <p:cNvSpPr txBox="1">
            <a:spLocks noGrp="1"/>
          </p:cNvSpPr>
          <p:nvPr>
            <p:ph type="body" idx="1"/>
          </p:nvPr>
        </p:nvSpPr>
        <p:spPr>
          <a:xfrm>
            <a:off x="729325" y="1393075"/>
            <a:ext cx="37743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Picture unclear, so we:</a:t>
            </a:r>
            <a:endParaRPr/>
          </a:p>
          <a:p>
            <a:pPr marL="457200" lvl="0" indent="-311150" algn="l" rtl="0">
              <a:spcBef>
                <a:spcPts val="1200"/>
              </a:spcBef>
              <a:spcAft>
                <a:spcPts val="0"/>
              </a:spcAft>
              <a:buSzPts val="1300"/>
              <a:buChar char="●"/>
            </a:pPr>
            <a:r>
              <a:rPr lang="en"/>
              <a:t>Obtain workup → → →</a:t>
            </a:r>
            <a:endParaRPr/>
          </a:p>
        </p:txBody>
      </p:sp>
      <p:sp>
        <p:nvSpPr>
          <p:cNvPr id="373" name="Google Shape;373;p38"/>
          <p:cNvSpPr/>
          <p:nvPr/>
        </p:nvSpPr>
        <p:spPr>
          <a:xfrm>
            <a:off x="1664950" y="37606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1</a:t>
            </a:r>
            <a:endParaRPr>
              <a:latin typeface="Open Sans"/>
              <a:ea typeface="Open Sans"/>
              <a:cs typeface="Open Sans"/>
              <a:sym typeface="Open Sans"/>
            </a:endParaRPr>
          </a:p>
        </p:txBody>
      </p:sp>
      <p:sp>
        <p:nvSpPr>
          <p:cNvPr id="374" name="Google Shape;374;p38"/>
          <p:cNvSpPr/>
          <p:nvPr/>
        </p:nvSpPr>
        <p:spPr>
          <a:xfrm>
            <a:off x="2122150" y="3760675"/>
            <a:ext cx="457200" cy="183000"/>
          </a:xfrm>
          <a:prstGeom prst="rect">
            <a:avLst/>
          </a:prstGeom>
          <a:solidFill>
            <a:srgbClr val="3B71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2</a:t>
            </a:r>
            <a:endParaRPr b="1">
              <a:solidFill>
                <a:schemeClr val="lt1"/>
              </a:solidFill>
              <a:latin typeface="Open Sans"/>
              <a:ea typeface="Open Sans"/>
              <a:cs typeface="Open Sans"/>
              <a:sym typeface="Open Sans"/>
            </a:endParaRPr>
          </a:p>
        </p:txBody>
      </p:sp>
      <p:sp>
        <p:nvSpPr>
          <p:cNvPr id="375" name="Google Shape;375;p38"/>
          <p:cNvSpPr/>
          <p:nvPr/>
        </p:nvSpPr>
        <p:spPr>
          <a:xfrm>
            <a:off x="2579350" y="37606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3</a:t>
            </a:r>
            <a:endParaRPr>
              <a:latin typeface="Open Sans"/>
              <a:ea typeface="Open Sans"/>
              <a:cs typeface="Open Sans"/>
              <a:sym typeface="Open Sans"/>
            </a:endParaRPr>
          </a:p>
        </p:txBody>
      </p:sp>
      <p:sp>
        <p:nvSpPr>
          <p:cNvPr id="376" name="Google Shape;376;p38"/>
          <p:cNvSpPr/>
          <p:nvPr/>
        </p:nvSpPr>
        <p:spPr>
          <a:xfrm>
            <a:off x="3036550" y="37606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8E44AD"/>
                </a:solidFill>
                <a:latin typeface="Open Sans"/>
                <a:ea typeface="Open Sans"/>
                <a:cs typeface="Open Sans"/>
                <a:sym typeface="Open Sans"/>
              </a:rPr>
              <a:t>4</a:t>
            </a:r>
            <a:endParaRPr b="1">
              <a:solidFill>
                <a:srgbClr val="8E44AD"/>
              </a:solidFill>
              <a:latin typeface="Open Sans"/>
              <a:ea typeface="Open Sans"/>
              <a:cs typeface="Open Sans"/>
              <a:sym typeface="Open Sans"/>
            </a:endParaRPr>
          </a:p>
        </p:txBody>
      </p:sp>
      <p:sp>
        <p:nvSpPr>
          <p:cNvPr id="377" name="Google Shape;377;p38"/>
          <p:cNvSpPr/>
          <p:nvPr/>
        </p:nvSpPr>
        <p:spPr>
          <a:xfrm>
            <a:off x="3493750" y="37606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5</a:t>
            </a:r>
            <a:endParaRPr>
              <a:solidFill>
                <a:srgbClr val="1A1A1A"/>
              </a:solidFill>
              <a:latin typeface="Open Sans"/>
              <a:ea typeface="Open Sans"/>
              <a:cs typeface="Open Sans"/>
              <a:sym typeface="Open Sans"/>
            </a:endParaRPr>
          </a:p>
        </p:txBody>
      </p:sp>
      <p:sp>
        <p:nvSpPr>
          <p:cNvPr id="378" name="Google Shape;378;p38"/>
          <p:cNvSpPr/>
          <p:nvPr/>
        </p:nvSpPr>
        <p:spPr>
          <a:xfrm>
            <a:off x="3950950" y="37606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8E44AD"/>
                </a:solidFill>
                <a:latin typeface="Open Sans"/>
                <a:ea typeface="Open Sans"/>
                <a:cs typeface="Open Sans"/>
                <a:sym typeface="Open Sans"/>
              </a:rPr>
              <a:t>6</a:t>
            </a:r>
            <a:endParaRPr b="1">
              <a:solidFill>
                <a:srgbClr val="8E44AD"/>
              </a:solidFill>
              <a:latin typeface="Open Sans"/>
              <a:ea typeface="Open Sans"/>
              <a:cs typeface="Open Sans"/>
              <a:sym typeface="Open Sans"/>
            </a:endParaRPr>
          </a:p>
        </p:txBody>
      </p:sp>
      <p:sp>
        <p:nvSpPr>
          <p:cNvPr id="379" name="Google Shape;379;p38"/>
          <p:cNvSpPr/>
          <p:nvPr/>
        </p:nvSpPr>
        <p:spPr>
          <a:xfrm>
            <a:off x="1207750" y="37606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0</a:t>
            </a:r>
            <a:endParaRPr>
              <a:latin typeface="Open Sans"/>
              <a:ea typeface="Open Sans"/>
              <a:cs typeface="Open Sans"/>
              <a:sym typeface="Open Sans"/>
            </a:endParaRPr>
          </a:p>
        </p:txBody>
      </p:sp>
      <p:sp>
        <p:nvSpPr>
          <p:cNvPr id="380" name="Google Shape;380;p38"/>
          <p:cNvSpPr/>
          <p:nvPr/>
        </p:nvSpPr>
        <p:spPr>
          <a:xfrm>
            <a:off x="1207750" y="4063525"/>
            <a:ext cx="3200400" cy="211800"/>
          </a:xfrm>
          <a:prstGeom prst="rect">
            <a:avLst/>
          </a:prstGeom>
          <a:solidFill>
            <a:srgbClr val="8961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Doxy</a:t>
            </a:r>
            <a:endParaRPr b="1">
              <a:solidFill>
                <a:schemeClr val="lt1"/>
              </a:solidFill>
              <a:latin typeface="Open Sans"/>
              <a:ea typeface="Open Sans"/>
              <a:cs typeface="Open Sans"/>
              <a:sym typeface="Open Sans"/>
            </a:endParaRPr>
          </a:p>
        </p:txBody>
      </p:sp>
      <p:sp>
        <p:nvSpPr>
          <p:cNvPr id="381" name="Google Shape;381;p38"/>
          <p:cNvSpPr/>
          <p:nvPr/>
        </p:nvSpPr>
        <p:spPr>
          <a:xfrm>
            <a:off x="1207750" y="4487125"/>
            <a:ext cx="1828800" cy="211800"/>
          </a:xfrm>
          <a:prstGeom prst="rect">
            <a:avLst/>
          </a:prstGeom>
          <a:solidFill>
            <a:srgbClr val="1A1A1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Vanc / Amp / Acy</a:t>
            </a:r>
            <a:endParaRPr>
              <a:solidFill>
                <a:schemeClr val="lt1"/>
              </a:solidFill>
              <a:latin typeface="Open Sans"/>
              <a:ea typeface="Open Sans"/>
              <a:cs typeface="Open Sans"/>
              <a:sym typeface="Open Sans"/>
            </a:endParaRPr>
          </a:p>
        </p:txBody>
      </p:sp>
      <p:sp>
        <p:nvSpPr>
          <p:cNvPr id="382" name="Google Shape;382;p38"/>
          <p:cNvSpPr/>
          <p:nvPr/>
        </p:nvSpPr>
        <p:spPr>
          <a:xfrm>
            <a:off x="3493750" y="4275325"/>
            <a:ext cx="914400" cy="211800"/>
          </a:xfrm>
          <a:prstGeom prst="rect">
            <a:avLst/>
          </a:prstGeom>
          <a:solidFill>
            <a:srgbClr val="6C348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Open Sans"/>
                <a:ea typeface="Open Sans"/>
                <a:cs typeface="Open Sans"/>
                <a:sym typeface="Open Sans"/>
              </a:rPr>
              <a:t>Augment</a:t>
            </a:r>
            <a:endParaRPr sz="1200">
              <a:solidFill>
                <a:schemeClr val="lt1"/>
              </a:solidFill>
              <a:latin typeface="Open Sans"/>
              <a:ea typeface="Open Sans"/>
              <a:cs typeface="Open Sans"/>
              <a:sym typeface="Open Sans"/>
            </a:endParaRPr>
          </a:p>
        </p:txBody>
      </p:sp>
      <p:sp>
        <p:nvSpPr>
          <p:cNvPr id="383" name="Google Shape;383;p38"/>
          <p:cNvSpPr/>
          <p:nvPr/>
        </p:nvSpPr>
        <p:spPr>
          <a:xfrm>
            <a:off x="1207750" y="4275325"/>
            <a:ext cx="2286300" cy="211800"/>
          </a:xfrm>
          <a:prstGeom prst="rect">
            <a:avLst/>
          </a:prstGeom>
          <a:solidFill>
            <a:srgbClr val="35663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Ceftriaxone</a:t>
            </a:r>
            <a:endParaRPr>
              <a:solidFill>
                <a:schemeClr val="lt1"/>
              </a:solidFill>
              <a:latin typeface="Open Sans"/>
              <a:ea typeface="Open Sans"/>
              <a:cs typeface="Open Sans"/>
              <a:sym typeface="Open Sans"/>
            </a:endParaRPr>
          </a:p>
        </p:txBody>
      </p:sp>
      <p:sp>
        <p:nvSpPr>
          <p:cNvPr id="384" name="Google Shape;384;p38"/>
          <p:cNvSpPr/>
          <p:nvPr/>
        </p:nvSpPr>
        <p:spPr>
          <a:xfrm>
            <a:off x="1207750" y="2523625"/>
            <a:ext cx="3357600" cy="25065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85" name="Google Shape;385;p38"/>
          <p:cNvSpPr/>
          <p:nvPr/>
        </p:nvSpPr>
        <p:spPr>
          <a:xfrm>
            <a:off x="4643600" y="1393075"/>
            <a:ext cx="2946300" cy="13203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404247"/>
                </a:solidFill>
                <a:latin typeface="Open Sans"/>
                <a:ea typeface="Open Sans"/>
                <a:cs typeface="Open Sans"/>
                <a:sym typeface="Open Sans"/>
              </a:rPr>
              <a:t>We ask for</a:t>
            </a:r>
            <a:endParaRPr sz="1500">
              <a:solidFill>
                <a:srgbClr val="9FA6B2"/>
              </a:solidFill>
              <a:latin typeface="Open Sans"/>
              <a:ea typeface="Open Sans"/>
              <a:cs typeface="Open Sans"/>
              <a:sym typeface="Open Sans"/>
            </a:endParaRPr>
          </a:p>
          <a:p>
            <a:pPr marL="457200" lvl="0" indent="-311150" algn="l" rtl="0">
              <a:lnSpc>
                <a:spcPct val="115000"/>
              </a:lnSpc>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Q fever serologies</a:t>
            </a:r>
            <a:endParaRPr sz="1300">
              <a:solidFill>
                <a:schemeClr val="dk2"/>
              </a:solidFill>
              <a:latin typeface="Open Sans"/>
              <a:ea typeface="Open Sans"/>
              <a:cs typeface="Open Sans"/>
              <a:sym typeface="Open Sans"/>
            </a:endParaRPr>
          </a:p>
          <a:p>
            <a:pPr marL="457200" lvl="0" indent="-311150" algn="l" rtl="0">
              <a:lnSpc>
                <a:spcPct val="115000"/>
              </a:lnSpc>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Bartonella (serologies &amp; PCR)</a:t>
            </a:r>
            <a:endParaRPr sz="1300">
              <a:solidFill>
                <a:schemeClr val="dk2"/>
              </a:solidFill>
              <a:latin typeface="Open Sans"/>
              <a:ea typeface="Open Sans"/>
              <a:cs typeface="Open Sans"/>
              <a:sym typeface="Open Sans"/>
            </a:endParaRPr>
          </a:p>
          <a:p>
            <a:pPr marL="457200" lvl="0" indent="-311150" algn="l" rtl="0">
              <a:lnSpc>
                <a:spcPct val="115000"/>
              </a:lnSpc>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CMV PCR</a:t>
            </a:r>
            <a:endParaRPr sz="1300">
              <a:solidFill>
                <a:schemeClr val="dk2"/>
              </a:solidFill>
              <a:latin typeface="Open Sans"/>
              <a:ea typeface="Open Sans"/>
              <a:cs typeface="Open Sans"/>
              <a:sym typeface="Open Sans"/>
            </a:endParaRPr>
          </a:p>
          <a:p>
            <a:pPr marL="457200" lvl="0" indent="-311150" algn="l" rtl="0">
              <a:lnSpc>
                <a:spcPct val="115000"/>
              </a:lnSpc>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Rheum &amp; heme/onc consults</a:t>
            </a:r>
            <a:endParaRPr sz="1200">
              <a:solidFill>
                <a:srgbClr val="1A1A1A"/>
              </a:solidFill>
              <a:latin typeface="Open Sans"/>
              <a:ea typeface="Open Sans"/>
              <a:cs typeface="Open Sans"/>
              <a:sym typeface="Open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39"/>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Hospital course</a:t>
            </a:r>
            <a:endParaRPr/>
          </a:p>
        </p:txBody>
      </p:sp>
      <p:grpSp>
        <p:nvGrpSpPr>
          <p:cNvPr id="391" name="Google Shape;391;p39"/>
          <p:cNvGrpSpPr/>
          <p:nvPr/>
        </p:nvGrpSpPr>
        <p:grpSpPr>
          <a:xfrm>
            <a:off x="911425" y="2713876"/>
            <a:ext cx="3496725" cy="1034500"/>
            <a:chOff x="572600" y="2187339"/>
            <a:chExt cx="3496725" cy="1034500"/>
          </a:xfrm>
        </p:grpSpPr>
        <p:pic>
          <p:nvPicPr>
            <p:cNvPr id="392" name="Google Shape;392;p39"/>
            <p:cNvPicPr preferRelativeResize="0"/>
            <p:nvPr/>
          </p:nvPicPr>
          <p:blipFill rotWithShape="1">
            <a:blip r:embed="rId3">
              <a:alphaModFix/>
            </a:blip>
            <a:srcRect l="47251" t="36559" r="15703" b="8332"/>
            <a:stretch/>
          </p:blipFill>
          <p:spPr>
            <a:xfrm>
              <a:off x="898550" y="2228738"/>
              <a:ext cx="3170775" cy="965825"/>
            </a:xfrm>
            <a:prstGeom prst="rect">
              <a:avLst/>
            </a:prstGeom>
            <a:noFill/>
            <a:ln>
              <a:noFill/>
            </a:ln>
          </p:spPr>
        </p:pic>
        <p:pic>
          <p:nvPicPr>
            <p:cNvPr id="393" name="Google Shape;393;p39"/>
            <p:cNvPicPr preferRelativeResize="0"/>
            <p:nvPr/>
          </p:nvPicPr>
          <p:blipFill rotWithShape="1">
            <a:blip r:embed="rId3">
              <a:alphaModFix/>
            </a:blip>
            <a:srcRect l="1068" t="33307" r="95007" b="7667"/>
            <a:stretch/>
          </p:blipFill>
          <p:spPr>
            <a:xfrm>
              <a:off x="572600" y="2187339"/>
              <a:ext cx="325949" cy="1034500"/>
            </a:xfrm>
            <a:prstGeom prst="rect">
              <a:avLst/>
            </a:prstGeom>
            <a:noFill/>
            <a:ln>
              <a:noFill/>
            </a:ln>
          </p:spPr>
        </p:pic>
      </p:grpSp>
      <p:sp>
        <p:nvSpPr>
          <p:cNvPr id="394" name="Google Shape;394;p39"/>
          <p:cNvSpPr txBox="1">
            <a:spLocks noGrp="1"/>
          </p:cNvSpPr>
          <p:nvPr>
            <p:ph type="body" idx="1"/>
          </p:nvPr>
        </p:nvSpPr>
        <p:spPr>
          <a:xfrm>
            <a:off x="729325" y="1393075"/>
            <a:ext cx="37743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Picture unclear, so we:</a:t>
            </a:r>
            <a:endParaRPr/>
          </a:p>
          <a:p>
            <a:pPr marL="457200" lvl="0" indent="-311150" algn="l" rtl="0">
              <a:spcBef>
                <a:spcPts val="1200"/>
              </a:spcBef>
              <a:spcAft>
                <a:spcPts val="0"/>
              </a:spcAft>
              <a:buSzPts val="1300"/>
              <a:buChar char="●"/>
            </a:pPr>
            <a:r>
              <a:rPr lang="en"/>
              <a:t>Obtain workup → → →</a:t>
            </a:r>
            <a:endParaRPr/>
          </a:p>
          <a:p>
            <a:pPr marL="457200" lvl="0" indent="-311150" algn="l" rtl="0">
              <a:spcBef>
                <a:spcPts val="0"/>
              </a:spcBef>
              <a:spcAft>
                <a:spcPts val="0"/>
              </a:spcAft>
              <a:buSzPts val="1300"/>
              <a:buChar char="●"/>
            </a:pPr>
            <a:r>
              <a:rPr lang="en"/>
              <a:t>Resume </a:t>
            </a:r>
            <a:r>
              <a:rPr lang="en" b="1">
                <a:solidFill>
                  <a:srgbClr val="356635"/>
                </a:solidFill>
              </a:rPr>
              <a:t>ceftriaxone</a:t>
            </a:r>
            <a:endParaRPr b="1">
              <a:solidFill>
                <a:srgbClr val="356635"/>
              </a:solidFill>
            </a:endParaRPr>
          </a:p>
          <a:p>
            <a:pPr marL="457200" lvl="0" indent="-311150" algn="l" rtl="0">
              <a:spcBef>
                <a:spcPts val="0"/>
              </a:spcBef>
              <a:spcAft>
                <a:spcPts val="0"/>
              </a:spcAft>
              <a:buSzPts val="1300"/>
              <a:buChar char="●"/>
            </a:pPr>
            <a:r>
              <a:rPr lang="en"/>
              <a:t>Consider </a:t>
            </a:r>
            <a:r>
              <a:rPr lang="en" b="1">
                <a:solidFill>
                  <a:srgbClr val="C1443C"/>
                </a:solidFill>
              </a:rPr>
              <a:t>azithro </a:t>
            </a:r>
            <a:r>
              <a:rPr lang="en"/>
              <a:t>&amp; </a:t>
            </a:r>
            <a:r>
              <a:rPr lang="en" b="1">
                <a:solidFill>
                  <a:srgbClr val="C1443C"/>
                </a:solidFill>
              </a:rPr>
              <a:t>atovaquone</a:t>
            </a:r>
            <a:r>
              <a:rPr lang="en"/>
              <a:t> </a:t>
            </a:r>
            <a:endParaRPr/>
          </a:p>
        </p:txBody>
      </p:sp>
      <p:sp>
        <p:nvSpPr>
          <p:cNvPr id="395" name="Google Shape;395;p39"/>
          <p:cNvSpPr/>
          <p:nvPr/>
        </p:nvSpPr>
        <p:spPr>
          <a:xfrm>
            <a:off x="1664950" y="37606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1</a:t>
            </a:r>
            <a:endParaRPr>
              <a:latin typeface="Open Sans"/>
              <a:ea typeface="Open Sans"/>
              <a:cs typeface="Open Sans"/>
              <a:sym typeface="Open Sans"/>
            </a:endParaRPr>
          </a:p>
        </p:txBody>
      </p:sp>
      <p:sp>
        <p:nvSpPr>
          <p:cNvPr id="396" name="Google Shape;396;p39"/>
          <p:cNvSpPr/>
          <p:nvPr/>
        </p:nvSpPr>
        <p:spPr>
          <a:xfrm>
            <a:off x="2122150" y="3760675"/>
            <a:ext cx="457200" cy="183000"/>
          </a:xfrm>
          <a:prstGeom prst="rect">
            <a:avLst/>
          </a:prstGeom>
          <a:solidFill>
            <a:srgbClr val="3B71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2</a:t>
            </a:r>
            <a:endParaRPr b="1">
              <a:solidFill>
                <a:schemeClr val="lt1"/>
              </a:solidFill>
              <a:latin typeface="Open Sans"/>
              <a:ea typeface="Open Sans"/>
              <a:cs typeface="Open Sans"/>
              <a:sym typeface="Open Sans"/>
            </a:endParaRPr>
          </a:p>
        </p:txBody>
      </p:sp>
      <p:sp>
        <p:nvSpPr>
          <p:cNvPr id="397" name="Google Shape;397;p39"/>
          <p:cNvSpPr/>
          <p:nvPr/>
        </p:nvSpPr>
        <p:spPr>
          <a:xfrm>
            <a:off x="2579350" y="37606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3</a:t>
            </a:r>
            <a:endParaRPr>
              <a:latin typeface="Open Sans"/>
              <a:ea typeface="Open Sans"/>
              <a:cs typeface="Open Sans"/>
              <a:sym typeface="Open Sans"/>
            </a:endParaRPr>
          </a:p>
        </p:txBody>
      </p:sp>
      <p:sp>
        <p:nvSpPr>
          <p:cNvPr id="398" name="Google Shape;398;p39"/>
          <p:cNvSpPr/>
          <p:nvPr/>
        </p:nvSpPr>
        <p:spPr>
          <a:xfrm>
            <a:off x="3036550" y="37606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8E44AD"/>
                </a:solidFill>
                <a:latin typeface="Open Sans"/>
                <a:ea typeface="Open Sans"/>
                <a:cs typeface="Open Sans"/>
                <a:sym typeface="Open Sans"/>
              </a:rPr>
              <a:t>4</a:t>
            </a:r>
            <a:endParaRPr b="1">
              <a:solidFill>
                <a:srgbClr val="8E44AD"/>
              </a:solidFill>
              <a:latin typeface="Open Sans"/>
              <a:ea typeface="Open Sans"/>
              <a:cs typeface="Open Sans"/>
              <a:sym typeface="Open Sans"/>
            </a:endParaRPr>
          </a:p>
        </p:txBody>
      </p:sp>
      <p:sp>
        <p:nvSpPr>
          <p:cNvPr id="399" name="Google Shape;399;p39"/>
          <p:cNvSpPr/>
          <p:nvPr/>
        </p:nvSpPr>
        <p:spPr>
          <a:xfrm>
            <a:off x="3493750" y="37606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5</a:t>
            </a:r>
            <a:endParaRPr>
              <a:solidFill>
                <a:srgbClr val="1A1A1A"/>
              </a:solidFill>
              <a:latin typeface="Open Sans"/>
              <a:ea typeface="Open Sans"/>
              <a:cs typeface="Open Sans"/>
              <a:sym typeface="Open Sans"/>
            </a:endParaRPr>
          </a:p>
        </p:txBody>
      </p:sp>
      <p:sp>
        <p:nvSpPr>
          <p:cNvPr id="400" name="Google Shape;400;p39"/>
          <p:cNvSpPr/>
          <p:nvPr/>
        </p:nvSpPr>
        <p:spPr>
          <a:xfrm>
            <a:off x="3950950" y="37606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8E44AD"/>
                </a:solidFill>
                <a:latin typeface="Open Sans"/>
                <a:ea typeface="Open Sans"/>
                <a:cs typeface="Open Sans"/>
                <a:sym typeface="Open Sans"/>
              </a:rPr>
              <a:t>6</a:t>
            </a:r>
            <a:endParaRPr b="1">
              <a:solidFill>
                <a:srgbClr val="8E44AD"/>
              </a:solidFill>
              <a:latin typeface="Open Sans"/>
              <a:ea typeface="Open Sans"/>
              <a:cs typeface="Open Sans"/>
              <a:sym typeface="Open Sans"/>
            </a:endParaRPr>
          </a:p>
        </p:txBody>
      </p:sp>
      <p:sp>
        <p:nvSpPr>
          <p:cNvPr id="401" name="Google Shape;401;p39"/>
          <p:cNvSpPr/>
          <p:nvPr/>
        </p:nvSpPr>
        <p:spPr>
          <a:xfrm>
            <a:off x="1207750" y="37606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0</a:t>
            </a:r>
            <a:endParaRPr>
              <a:latin typeface="Open Sans"/>
              <a:ea typeface="Open Sans"/>
              <a:cs typeface="Open Sans"/>
              <a:sym typeface="Open Sans"/>
            </a:endParaRPr>
          </a:p>
        </p:txBody>
      </p:sp>
      <p:sp>
        <p:nvSpPr>
          <p:cNvPr id="402" name="Google Shape;402;p39"/>
          <p:cNvSpPr/>
          <p:nvPr/>
        </p:nvSpPr>
        <p:spPr>
          <a:xfrm>
            <a:off x="1207750" y="4063525"/>
            <a:ext cx="3200400" cy="211800"/>
          </a:xfrm>
          <a:prstGeom prst="rect">
            <a:avLst/>
          </a:prstGeom>
          <a:solidFill>
            <a:srgbClr val="8961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Doxy</a:t>
            </a:r>
            <a:endParaRPr b="1">
              <a:solidFill>
                <a:schemeClr val="lt1"/>
              </a:solidFill>
              <a:latin typeface="Open Sans"/>
              <a:ea typeface="Open Sans"/>
              <a:cs typeface="Open Sans"/>
              <a:sym typeface="Open Sans"/>
            </a:endParaRPr>
          </a:p>
        </p:txBody>
      </p:sp>
      <p:sp>
        <p:nvSpPr>
          <p:cNvPr id="403" name="Google Shape;403;p39"/>
          <p:cNvSpPr/>
          <p:nvPr/>
        </p:nvSpPr>
        <p:spPr>
          <a:xfrm>
            <a:off x="1207750" y="4487125"/>
            <a:ext cx="1828800" cy="211800"/>
          </a:xfrm>
          <a:prstGeom prst="rect">
            <a:avLst/>
          </a:prstGeom>
          <a:solidFill>
            <a:srgbClr val="1A1A1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Vanc / Amp / Acy</a:t>
            </a:r>
            <a:endParaRPr>
              <a:solidFill>
                <a:schemeClr val="lt1"/>
              </a:solidFill>
              <a:latin typeface="Open Sans"/>
              <a:ea typeface="Open Sans"/>
              <a:cs typeface="Open Sans"/>
              <a:sym typeface="Open Sans"/>
            </a:endParaRPr>
          </a:p>
        </p:txBody>
      </p:sp>
      <p:sp>
        <p:nvSpPr>
          <p:cNvPr id="404" name="Google Shape;404;p39"/>
          <p:cNvSpPr/>
          <p:nvPr/>
        </p:nvSpPr>
        <p:spPr>
          <a:xfrm>
            <a:off x="3493750" y="4275325"/>
            <a:ext cx="914400" cy="211800"/>
          </a:xfrm>
          <a:prstGeom prst="rect">
            <a:avLst/>
          </a:prstGeom>
          <a:solidFill>
            <a:srgbClr val="6C348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Open Sans"/>
                <a:ea typeface="Open Sans"/>
                <a:cs typeface="Open Sans"/>
                <a:sym typeface="Open Sans"/>
              </a:rPr>
              <a:t>Augment</a:t>
            </a:r>
            <a:endParaRPr sz="1200">
              <a:solidFill>
                <a:schemeClr val="lt1"/>
              </a:solidFill>
              <a:latin typeface="Open Sans"/>
              <a:ea typeface="Open Sans"/>
              <a:cs typeface="Open Sans"/>
              <a:sym typeface="Open Sans"/>
            </a:endParaRPr>
          </a:p>
        </p:txBody>
      </p:sp>
      <p:sp>
        <p:nvSpPr>
          <p:cNvPr id="405" name="Google Shape;405;p39"/>
          <p:cNvSpPr/>
          <p:nvPr/>
        </p:nvSpPr>
        <p:spPr>
          <a:xfrm>
            <a:off x="1207750" y="4275325"/>
            <a:ext cx="2286300" cy="211800"/>
          </a:xfrm>
          <a:prstGeom prst="rect">
            <a:avLst/>
          </a:prstGeom>
          <a:solidFill>
            <a:srgbClr val="35663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Ceftriaxone</a:t>
            </a:r>
            <a:endParaRPr>
              <a:solidFill>
                <a:schemeClr val="lt1"/>
              </a:solidFill>
              <a:latin typeface="Open Sans"/>
              <a:ea typeface="Open Sans"/>
              <a:cs typeface="Open Sans"/>
              <a:sym typeface="Open Sans"/>
            </a:endParaRPr>
          </a:p>
        </p:txBody>
      </p:sp>
      <p:sp>
        <p:nvSpPr>
          <p:cNvPr id="406" name="Google Shape;406;p39"/>
          <p:cNvSpPr/>
          <p:nvPr/>
        </p:nvSpPr>
        <p:spPr>
          <a:xfrm>
            <a:off x="1207750" y="2523625"/>
            <a:ext cx="3357600" cy="25065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07" name="Google Shape;407;p39"/>
          <p:cNvSpPr/>
          <p:nvPr/>
        </p:nvSpPr>
        <p:spPr>
          <a:xfrm>
            <a:off x="4408150" y="4275325"/>
            <a:ext cx="914400" cy="211800"/>
          </a:xfrm>
          <a:prstGeom prst="rect">
            <a:avLst/>
          </a:prstGeom>
          <a:solidFill>
            <a:srgbClr val="35663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CRO</a:t>
            </a:r>
            <a:endParaRPr>
              <a:solidFill>
                <a:schemeClr val="lt1"/>
              </a:solidFill>
              <a:latin typeface="Open Sans"/>
              <a:ea typeface="Open Sans"/>
              <a:cs typeface="Open Sans"/>
              <a:sym typeface="Open Sans"/>
            </a:endParaRPr>
          </a:p>
        </p:txBody>
      </p:sp>
      <p:sp>
        <p:nvSpPr>
          <p:cNvPr id="408" name="Google Shape;408;p39"/>
          <p:cNvSpPr/>
          <p:nvPr/>
        </p:nvSpPr>
        <p:spPr>
          <a:xfrm>
            <a:off x="3911300" y="4487125"/>
            <a:ext cx="1411200" cy="211800"/>
          </a:xfrm>
          <a:prstGeom prst="rect">
            <a:avLst/>
          </a:prstGeom>
          <a:solidFill>
            <a:srgbClr val="DF382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Open Sans"/>
                <a:ea typeface="Open Sans"/>
                <a:cs typeface="Open Sans"/>
                <a:sym typeface="Open Sans"/>
              </a:rPr>
              <a:t>Azith / atova</a:t>
            </a:r>
            <a:endParaRPr sz="1200">
              <a:solidFill>
                <a:schemeClr val="lt1"/>
              </a:solidFill>
              <a:latin typeface="Open Sans"/>
              <a:ea typeface="Open Sans"/>
              <a:cs typeface="Open Sans"/>
              <a:sym typeface="Open Sans"/>
            </a:endParaRPr>
          </a:p>
        </p:txBody>
      </p:sp>
      <p:sp>
        <p:nvSpPr>
          <p:cNvPr id="409" name="Google Shape;409;p39"/>
          <p:cNvSpPr/>
          <p:nvPr/>
        </p:nvSpPr>
        <p:spPr>
          <a:xfrm>
            <a:off x="1207750" y="4063525"/>
            <a:ext cx="4114800" cy="211800"/>
          </a:xfrm>
          <a:prstGeom prst="rect">
            <a:avLst/>
          </a:prstGeom>
          <a:solidFill>
            <a:srgbClr val="8961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Doxy</a:t>
            </a:r>
            <a:endParaRPr b="1">
              <a:solidFill>
                <a:schemeClr val="lt1"/>
              </a:solidFill>
              <a:latin typeface="Open Sans"/>
              <a:ea typeface="Open Sans"/>
              <a:cs typeface="Open Sans"/>
              <a:sym typeface="Open Sans"/>
            </a:endParaRPr>
          </a:p>
        </p:txBody>
      </p:sp>
      <p:sp>
        <p:nvSpPr>
          <p:cNvPr id="410" name="Google Shape;410;p39"/>
          <p:cNvSpPr/>
          <p:nvPr/>
        </p:nvSpPr>
        <p:spPr>
          <a:xfrm>
            <a:off x="4643600" y="1393075"/>
            <a:ext cx="2946300" cy="13203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404247"/>
                </a:solidFill>
                <a:latin typeface="Open Sans"/>
                <a:ea typeface="Open Sans"/>
                <a:cs typeface="Open Sans"/>
                <a:sym typeface="Open Sans"/>
              </a:rPr>
              <a:t>We ask for</a:t>
            </a:r>
            <a:endParaRPr sz="1500">
              <a:solidFill>
                <a:srgbClr val="9FA6B2"/>
              </a:solidFill>
              <a:latin typeface="Open Sans"/>
              <a:ea typeface="Open Sans"/>
              <a:cs typeface="Open Sans"/>
              <a:sym typeface="Open Sans"/>
            </a:endParaRPr>
          </a:p>
          <a:p>
            <a:pPr marL="457200" lvl="0" indent="-311150" algn="l" rtl="0">
              <a:lnSpc>
                <a:spcPct val="115000"/>
              </a:lnSpc>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Q fever serologies</a:t>
            </a:r>
            <a:endParaRPr sz="1300">
              <a:solidFill>
                <a:schemeClr val="dk2"/>
              </a:solidFill>
              <a:latin typeface="Open Sans"/>
              <a:ea typeface="Open Sans"/>
              <a:cs typeface="Open Sans"/>
              <a:sym typeface="Open Sans"/>
            </a:endParaRPr>
          </a:p>
          <a:p>
            <a:pPr marL="457200" lvl="0" indent="-311150" algn="l" rtl="0">
              <a:lnSpc>
                <a:spcPct val="115000"/>
              </a:lnSpc>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Bartonella (serologies &amp; PCR)</a:t>
            </a:r>
            <a:endParaRPr sz="1300">
              <a:solidFill>
                <a:schemeClr val="dk2"/>
              </a:solidFill>
              <a:latin typeface="Open Sans"/>
              <a:ea typeface="Open Sans"/>
              <a:cs typeface="Open Sans"/>
              <a:sym typeface="Open Sans"/>
            </a:endParaRPr>
          </a:p>
          <a:p>
            <a:pPr marL="457200" lvl="0" indent="-311150" algn="l" rtl="0">
              <a:lnSpc>
                <a:spcPct val="115000"/>
              </a:lnSpc>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CMV PCR</a:t>
            </a:r>
            <a:endParaRPr sz="1300">
              <a:solidFill>
                <a:schemeClr val="dk2"/>
              </a:solidFill>
              <a:latin typeface="Open Sans"/>
              <a:ea typeface="Open Sans"/>
              <a:cs typeface="Open Sans"/>
              <a:sym typeface="Open Sans"/>
            </a:endParaRPr>
          </a:p>
          <a:p>
            <a:pPr marL="457200" lvl="0" indent="-311150" algn="l" rtl="0">
              <a:lnSpc>
                <a:spcPct val="115000"/>
              </a:lnSpc>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Rheum &amp; heme/onc consults</a:t>
            </a:r>
            <a:endParaRPr sz="1200">
              <a:solidFill>
                <a:srgbClr val="1A1A1A"/>
              </a:solidFill>
              <a:latin typeface="Open Sans"/>
              <a:ea typeface="Open Sans"/>
              <a:cs typeface="Open Sans"/>
              <a:sym typeface="Open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40"/>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Hospital course</a:t>
            </a:r>
            <a:endParaRPr/>
          </a:p>
        </p:txBody>
      </p:sp>
      <p:sp>
        <p:nvSpPr>
          <p:cNvPr id="416" name="Google Shape;416;p40"/>
          <p:cNvSpPr/>
          <p:nvPr/>
        </p:nvSpPr>
        <p:spPr>
          <a:xfrm>
            <a:off x="4865350" y="3760675"/>
            <a:ext cx="457200" cy="183000"/>
          </a:xfrm>
          <a:prstGeom prst="rect">
            <a:avLst/>
          </a:prstGeom>
          <a:solidFill>
            <a:srgbClr val="3B71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8</a:t>
            </a:r>
            <a:endParaRPr b="1">
              <a:solidFill>
                <a:schemeClr val="lt1"/>
              </a:solidFill>
              <a:latin typeface="Open Sans"/>
              <a:ea typeface="Open Sans"/>
              <a:cs typeface="Open Sans"/>
              <a:sym typeface="Open Sans"/>
            </a:endParaRPr>
          </a:p>
        </p:txBody>
      </p:sp>
      <p:grpSp>
        <p:nvGrpSpPr>
          <p:cNvPr id="417" name="Google Shape;417;p40"/>
          <p:cNvGrpSpPr/>
          <p:nvPr/>
        </p:nvGrpSpPr>
        <p:grpSpPr>
          <a:xfrm>
            <a:off x="911425" y="2713876"/>
            <a:ext cx="4411076" cy="1034500"/>
            <a:chOff x="572600" y="2187339"/>
            <a:chExt cx="4411076" cy="1034500"/>
          </a:xfrm>
        </p:grpSpPr>
        <p:pic>
          <p:nvPicPr>
            <p:cNvPr id="418" name="Google Shape;418;p40"/>
            <p:cNvPicPr preferRelativeResize="0"/>
            <p:nvPr/>
          </p:nvPicPr>
          <p:blipFill rotWithShape="1">
            <a:blip r:embed="rId3">
              <a:alphaModFix/>
            </a:blip>
            <a:srcRect l="47250" t="36559" r="5021" b="8332"/>
            <a:stretch/>
          </p:blipFill>
          <p:spPr>
            <a:xfrm>
              <a:off x="898550" y="2228738"/>
              <a:ext cx="4085126" cy="965825"/>
            </a:xfrm>
            <a:prstGeom prst="rect">
              <a:avLst/>
            </a:prstGeom>
            <a:noFill/>
            <a:ln>
              <a:noFill/>
            </a:ln>
          </p:spPr>
        </p:pic>
        <p:pic>
          <p:nvPicPr>
            <p:cNvPr id="419" name="Google Shape;419;p40"/>
            <p:cNvPicPr preferRelativeResize="0"/>
            <p:nvPr/>
          </p:nvPicPr>
          <p:blipFill rotWithShape="1">
            <a:blip r:embed="rId3">
              <a:alphaModFix/>
            </a:blip>
            <a:srcRect l="1068" t="33307" r="95007" b="7667"/>
            <a:stretch/>
          </p:blipFill>
          <p:spPr>
            <a:xfrm>
              <a:off x="572600" y="2187339"/>
              <a:ext cx="325949" cy="1034500"/>
            </a:xfrm>
            <a:prstGeom prst="rect">
              <a:avLst/>
            </a:prstGeom>
            <a:noFill/>
            <a:ln>
              <a:noFill/>
            </a:ln>
          </p:spPr>
        </p:pic>
      </p:grpSp>
      <p:sp>
        <p:nvSpPr>
          <p:cNvPr id="420" name="Google Shape;420;p40"/>
          <p:cNvSpPr txBox="1">
            <a:spLocks noGrp="1"/>
          </p:cNvSpPr>
          <p:nvPr>
            <p:ph type="body" idx="1"/>
          </p:nvPr>
        </p:nvSpPr>
        <p:spPr>
          <a:xfrm>
            <a:off x="729325" y="1393075"/>
            <a:ext cx="37743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Mental status declines → </a:t>
            </a:r>
            <a:r>
              <a:rPr lang="en" b="1"/>
              <a:t>ICU transfer</a:t>
            </a:r>
            <a:endParaRPr b="1"/>
          </a:p>
          <a:p>
            <a:pPr marL="0" lvl="0" indent="0" algn="l" rtl="0">
              <a:spcBef>
                <a:spcPts val="1200"/>
              </a:spcBef>
              <a:spcAft>
                <a:spcPts val="1200"/>
              </a:spcAft>
              <a:buNone/>
            </a:pPr>
            <a:r>
              <a:rPr lang="en"/>
              <a:t>Utility of repeat CSF sampling is debated but eventually decide to </a:t>
            </a:r>
            <a:r>
              <a:rPr lang="en" b="1">
                <a:solidFill>
                  <a:srgbClr val="3B71CA"/>
                </a:solidFill>
              </a:rPr>
              <a:t>repeat LP</a:t>
            </a:r>
            <a:endParaRPr b="1">
              <a:solidFill>
                <a:srgbClr val="3B71CA"/>
              </a:solidFill>
            </a:endParaRPr>
          </a:p>
        </p:txBody>
      </p:sp>
      <p:sp>
        <p:nvSpPr>
          <p:cNvPr id="421" name="Google Shape;421;p40"/>
          <p:cNvSpPr/>
          <p:nvPr/>
        </p:nvSpPr>
        <p:spPr>
          <a:xfrm>
            <a:off x="1664950" y="37606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1</a:t>
            </a:r>
            <a:endParaRPr>
              <a:latin typeface="Open Sans"/>
              <a:ea typeface="Open Sans"/>
              <a:cs typeface="Open Sans"/>
              <a:sym typeface="Open Sans"/>
            </a:endParaRPr>
          </a:p>
        </p:txBody>
      </p:sp>
      <p:sp>
        <p:nvSpPr>
          <p:cNvPr id="422" name="Google Shape;422;p40"/>
          <p:cNvSpPr/>
          <p:nvPr/>
        </p:nvSpPr>
        <p:spPr>
          <a:xfrm>
            <a:off x="2122150" y="3760675"/>
            <a:ext cx="457200" cy="183000"/>
          </a:xfrm>
          <a:prstGeom prst="rect">
            <a:avLst/>
          </a:prstGeom>
          <a:solidFill>
            <a:srgbClr val="3B71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2</a:t>
            </a:r>
            <a:endParaRPr b="1">
              <a:solidFill>
                <a:schemeClr val="lt1"/>
              </a:solidFill>
              <a:latin typeface="Open Sans"/>
              <a:ea typeface="Open Sans"/>
              <a:cs typeface="Open Sans"/>
              <a:sym typeface="Open Sans"/>
            </a:endParaRPr>
          </a:p>
        </p:txBody>
      </p:sp>
      <p:sp>
        <p:nvSpPr>
          <p:cNvPr id="423" name="Google Shape;423;p40"/>
          <p:cNvSpPr/>
          <p:nvPr/>
        </p:nvSpPr>
        <p:spPr>
          <a:xfrm>
            <a:off x="2579350" y="37606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3</a:t>
            </a:r>
            <a:endParaRPr>
              <a:latin typeface="Open Sans"/>
              <a:ea typeface="Open Sans"/>
              <a:cs typeface="Open Sans"/>
              <a:sym typeface="Open Sans"/>
            </a:endParaRPr>
          </a:p>
        </p:txBody>
      </p:sp>
      <p:sp>
        <p:nvSpPr>
          <p:cNvPr id="424" name="Google Shape;424;p40"/>
          <p:cNvSpPr/>
          <p:nvPr/>
        </p:nvSpPr>
        <p:spPr>
          <a:xfrm>
            <a:off x="3036550" y="37606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8E44AD"/>
                </a:solidFill>
                <a:latin typeface="Open Sans"/>
                <a:ea typeface="Open Sans"/>
                <a:cs typeface="Open Sans"/>
                <a:sym typeface="Open Sans"/>
              </a:rPr>
              <a:t>4</a:t>
            </a:r>
            <a:endParaRPr b="1">
              <a:solidFill>
                <a:srgbClr val="8E44AD"/>
              </a:solidFill>
              <a:latin typeface="Open Sans"/>
              <a:ea typeface="Open Sans"/>
              <a:cs typeface="Open Sans"/>
              <a:sym typeface="Open Sans"/>
            </a:endParaRPr>
          </a:p>
        </p:txBody>
      </p:sp>
      <p:sp>
        <p:nvSpPr>
          <p:cNvPr id="425" name="Google Shape;425;p40"/>
          <p:cNvSpPr/>
          <p:nvPr/>
        </p:nvSpPr>
        <p:spPr>
          <a:xfrm>
            <a:off x="3493750" y="37606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5</a:t>
            </a:r>
            <a:endParaRPr>
              <a:solidFill>
                <a:srgbClr val="1A1A1A"/>
              </a:solidFill>
              <a:latin typeface="Open Sans"/>
              <a:ea typeface="Open Sans"/>
              <a:cs typeface="Open Sans"/>
              <a:sym typeface="Open Sans"/>
            </a:endParaRPr>
          </a:p>
        </p:txBody>
      </p:sp>
      <p:sp>
        <p:nvSpPr>
          <p:cNvPr id="426" name="Google Shape;426;p40"/>
          <p:cNvSpPr/>
          <p:nvPr/>
        </p:nvSpPr>
        <p:spPr>
          <a:xfrm>
            <a:off x="3950950" y="37606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8E44AD"/>
                </a:solidFill>
                <a:latin typeface="Open Sans"/>
                <a:ea typeface="Open Sans"/>
                <a:cs typeface="Open Sans"/>
                <a:sym typeface="Open Sans"/>
              </a:rPr>
              <a:t>6</a:t>
            </a:r>
            <a:endParaRPr b="1">
              <a:solidFill>
                <a:srgbClr val="8E44AD"/>
              </a:solidFill>
              <a:latin typeface="Open Sans"/>
              <a:ea typeface="Open Sans"/>
              <a:cs typeface="Open Sans"/>
              <a:sym typeface="Open Sans"/>
            </a:endParaRPr>
          </a:p>
        </p:txBody>
      </p:sp>
      <p:sp>
        <p:nvSpPr>
          <p:cNvPr id="427" name="Google Shape;427;p40"/>
          <p:cNvSpPr/>
          <p:nvPr/>
        </p:nvSpPr>
        <p:spPr>
          <a:xfrm>
            <a:off x="4408150" y="37606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Open Sans"/>
                <a:ea typeface="Open Sans"/>
                <a:cs typeface="Open Sans"/>
                <a:sym typeface="Open Sans"/>
              </a:rPr>
              <a:t>ICU</a:t>
            </a:r>
            <a:endParaRPr sz="1200" b="1">
              <a:latin typeface="Open Sans"/>
              <a:ea typeface="Open Sans"/>
              <a:cs typeface="Open Sans"/>
              <a:sym typeface="Open Sans"/>
            </a:endParaRPr>
          </a:p>
        </p:txBody>
      </p:sp>
      <p:sp>
        <p:nvSpPr>
          <p:cNvPr id="428" name="Google Shape;428;p40"/>
          <p:cNvSpPr/>
          <p:nvPr/>
        </p:nvSpPr>
        <p:spPr>
          <a:xfrm>
            <a:off x="1207750" y="37606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0</a:t>
            </a:r>
            <a:endParaRPr>
              <a:latin typeface="Open Sans"/>
              <a:ea typeface="Open Sans"/>
              <a:cs typeface="Open Sans"/>
              <a:sym typeface="Open Sans"/>
            </a:endParaRPr>
          </a:p>
        </p:txBody>
      </p:sp>
      <p:sp>
        <p:nvSpPr>
          <p:cNvPr id="429" name="Google Shape;429;p40"/>
          <p:cNvSpPr/>
          <p:nvPr/>
        </p:nvSpPr>
        <p:spPr>
          <a:xfrm>
            <a:off x="1207750" y="4487125"/>
            <a:ext cx="1828800" cy="211800"/>
          </a:xfrm>
          <a:prstGeom prst="rect">
            <a:avLst/>
          </a:prstGeom>
          <a:solidFill>
            <a:srgbClr val="1A1A1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Vanc / Amp / Acy</a:t>
            </a:r>
            <a:endParaRPr>
              <a:solidFill>
                <a:schemeClr val="lt1"/>
              </a:solidFill>
              <a:latin typeface="Open Sans"/>
              <a:ea typeface="Open Sans"/>
              <a:cs typeface="Open Sans"/>
              <a:sym typeface="Open Sans"/>
            </a:endParaRPr>
          </a:p>
        </p:txBody>
      </p:sp>
      <p:sp>
        <p:nvSpPr>
          <p:cNvPr id="430" name="Google Shape;430;p40"/>
          <p:cNvSpPr/>
          <p:nvPr/>
        </p:nvSpPr>
        <p:spPr>
          <a:xfrm>
            <a:off x="3493750" y="4275325"/>
            <a:ext cx="914400" cy="211800"/>
          </a:xfrm>
          <a:prstGeom prst="rect">
            <a:avLst/>
          </a:prstGeom>
          <a:solidFill>
            <a:srgbClr val="6C348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Open Sans"/>
                <a:ea typeface="Open Sans"/>
                <a:cs typeface="Open Sans"/>
                <a:sym typeface="Open Sans"/>
              </a:rPr>
              <a:t>Augment</a:t>
            </a:r>
            <a:endParaRPr sz="1200">
              <a:solidFill>
                <a:schemeClr val="lt1"/>
              </a:solidFill>
              <a:latin typeface="Open Sans"/>
              <a:ea typeface="Open Sans"/>
              <a:cs typeface="Open Sans"/>
              <a:sym typeface="Open Sans"/>
            </a:endParaRPr>
          </a:p>
        </p:txBody>
      </p:sp>
      <p:sp>
        <p:nvSpPr>
          <p:cNvPr id="431" name="Google Shape;431;p40"/>
          <p:cNvSpPr/>
          <p:nvPr/>
        </p:nvSpPr>
        <p:spPr>
          <a:xfrm>
            <a:off x="1207750" y="4275325"/>
            <a:ext cx="2286300" cy="211800"/>
          </a:xfrm>
          <a:prstGeom prst="rect">
            <a:avLst/>
          </a:prstGeom>
          <a:solidFill>
            <a:srgbClr val="35663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Ceftriaxone</a:t>
            </a:r>
            <a:endParaRPr>
              <a:solidFill>
                <a:schemeClr val="lt1"/>
              </a:solidFill>
              <a:latin typeface="Open Sans"/>
              <a:ea typeface="Open Sans"/>
              <a:cs typeface="Open Sans"/>
              <a:sym typeface="Open Sans"/>
            </a:endParaRPr>
          </a:p>
        </p:txBody>
      </p:sp>
      <p:sp>
        <p:nvSpPr>
          <p:cNvPr id="432" name="Google Shape;432;p40"/>
          <p:cNvSpPr/>
          <p:nvPr/>
        </p:nvSpPr>
        <p:spPr>
          <a:xfrm>
            <a:off x="4408150" y="4275325"/>
            <a:ext cx="914400" cy="211800"/>
          </a:xfrm>
          <a:prstGeom prst="rect">
            <a:avLst/>
          </a:prstGeom>
          <a:solidFill>
            <a:srgbClr val="35663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CRO</a:t>
            </a:r>
            <a:endParaRPr>
              <a:solidFill>
                <a:schemeClr val="lt1"/>
              </a:solidFill>
              <a:latin typeface="Open Sans"/>
              <a:ea typeface="Open Sans"/>
              <a:cs typeface="Open Sans"/>
              <a:sym typeface="Open Sans"/>
            </a:endParaRPr>
          </a:p>
        </p:txBody>
      </p:sp>
      <p:sp>
        <p:nvSpPr>
          <p:cNvPr id="433" name="Google Shape;433;p40"/>
          <p:cNvSpPr/>
          <p:nvPr/>
        </p:nvSpPr>
        <p:spPr>
          <a:xfrm>
            <a:off x="5322500" y="1393075"/>
            <a:ext cx="3095400" cy="1223400"/>
          </a:xfrm>
          <a:prstGeom prst="rect">
            <a:avLst/>
          </a:prstGeom>
          <a:solidFill>
            <a:srgbClr val="DCF1E4"/>
          </a:solidFill>
          <a:ln w="9525" cap="flat" cmpd="sng">
            <a:solidFill>
              <a:srgbClr val="0C622E"/>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0C622E"/>
                </a:solidFill>
                <a:latin typeface="Open Sans"/>
                <a:ea typeface="Open Sans"/>
                <a:cs typeface="Open Sans"/>
                <a:sym typeface="Open Sans"/>
              </a:rPr>
              <a:t>Negative labs now</a:t>
            </a:r>
            <a:endParaRPr sz="1200">
              <a:solidFill>
                <a:srgbClr val="14A44D"/>
              </a:solidFill>
              <a:latin typeface="Open Sans"/>
              <a:ea typeface="Open Sans"/>
              <a:cs typeface="Open Sans"/>
              <a:sym typeface="Open Sans"/>
            </a:endParaRPr>
          </a:p>
          <a:p>
            <a:pPr marL="457200" lvl="0" indent="-311150" algn="l" rtl="0">
              <a:lnSpc>
                <a:spcPct val="115000"/>
              </a:lnSpc>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Parasite smear negative</a:t>
            </a:r>
            <a:endParaRPr sz="1300">
              <a:solidFill>
                <a:schemeClr val="dk2"/>
              </a:solidFill>
              <a:latin typeface="Open Sans"/>
              <a:ea typeface="Open Sans"/>
              <a:cs typeface="Open Sans"/>
              <a:sym typeface="Open Sans"/>
            </a:endParaRPr>
          </a:p>
          <a:p>
            <a:pPr marL="457200" lvl="0" indent="-311150" algn="l" rtl="0">
              <a:lnSpc>
                <a:spcPct val="115000"/>
              </a:lnSpc>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Tick panel PCR negative (anaplasmosis, babesia, ehrlichiosis) as was lyme screen</a:t>
            </a:r>
            <a:endParaRPr sz="1200">
              <a:solidFill>
                <a:srgbClr val="1A1A1A"/>
              </a:solidFill>
              <a:latin typeface="Open Sans"/>
              <a:ea typeface="Open Sans"/>
              <a:cs typeface="Open Sans"/>
              <a:sym typeface="Open Sans"/>
            </a:endParaRPr>
          </a:p>
        </p:txBody>
      </p:sp>
      <p:sp>
        <p:nvSpPr>
          <p:cNvPr id="434" name="Google Shape;434;p40"/>
          <p:cNvSpPr/>
          <p:nvPr/>
        </p:nvSpPr>
        <p:spPr>
          <a:xfrm>
            <a:off x="1207825" y="2678000"/>
            <a:ext cx="3200400" cy="23520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35" name="Google Shape;435;p40"/>
          <p:cNvSpPr/>
          <p:nvPr/>
        </p:nvSpPr>
        <p:spPr>
          <a:xfrm>
            <a:off x="1207750" y="2678000"/>
            <a:ext cx="3200400" cy="23520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36" name="Google Shape;436;p40"/>
          <p:cNvSpPr/>
          <p:nvPr/>
        </p:nvSpPr>
        <p:spPr>
          <a:xfrm>
            <a:off x="3911300" y="4487125"/>
            <a:ext cx="1411200" cy="211800"/>
          </a:xfrm>
          <a:prstGeom prst="rect">
            <a:avLst/>
          </a:prstGeom>
          <a:solidFill>
            <a:srgbClr val="DF382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Open Sans"/>
                <a:ea typeface="Open Sans"/>
                <a:cs typeface="Open Sans"/>
                <a:sym typeface="Open Sans"/>
              </a:rPr>
              <a:t>Azith / atova</a:t>
            </a:r>
            <a:endParaRPr sz="1200">
              <a:solidFill>
                <a:schemeClr val="lt1"/>
              </a:solidFill>
              <a:latin typeface="Open Sans"/>
              <a:ea typeface="Open Sans"/>
              <a:cs typeface="Open Sans"/>
              <a:sym typeface="Open Sans"/>
            </a:endParaRPr>
          </a:p>
        </p:txBody>
      </p:sp>
      <p:sp>
        <p:nvSpPr>
          <p:cNvPr id="437" name="Google Shape;437;p40"/>
          <p:cNvSpPr/>
          <p:nvPr/>
        </p:nvSpPr>
        <p:spPr>
          <a:xfrm>
            <a:off x="1207750" y="4063525"/>
            <a:ext cx="4114800" cy="211800"/>
          </a:xfrm>
          <a:prstGeom prst="rect">
            <a:avLst/>
          </a:prstGeom>
          <a:solidFill>
            <a:srgbClr val="8961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Doxy</a:t>
            </a:r>
            <a:endParaRPr b="1">
              <a:solidFill>
                <a:schemeClr val="lt1"/>
              </a:solidFill>
              <a:latin typeface="Open Sans"/>
              <a:ea typeface="Open Sans"/>
              <a:cs typeface="Open Sans"/>
              <a:sym typeface="Open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4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Lumbar puncture, take 2</a:t>
            </a:r>
            <a:endParaRPr/>
          </a:p>
        </p:txBody>
      </p:sp>
      <p:graphicFrame>
        <p:nvGraphicFramePr>
          <p:cNvPr id="443" name="Google Shape;443;p41"/>
          <p:cNvGraphicFramePr/>
          <p:nvPr/>
        </p:nvGraphicFramePr>
        <p:xfrm>
          <a:off x="438750" y="1399825"/>
          <a:ext cx="3000000" cy="3000000"/>
        </p:xfrm>
        <a:graphic>
          <a:graphicData uri="http://schemas.openxmlformats.org/drawingml/2006/table">
            <a:tbl>
              <a:tblPr>
                <a:noFill/>
                <a:tableStyleId>{8B810D35-6B29-4F0E-A54C-3F1D867285BD}</a:tableStyleId>
              </a:tblPr>
              <a:tblGrid>
                <a:gridCol w="1530225">
                  <a:extLst>
                    <a:ext uri="{9D8B030D-6E8A-4147-A177-3AD203B41FA5}">
                      <a16:colId xmlns:a16="http://schemas.microsoft.com/office/drawing/2014/main" val="20000"/>
                    </a:ext>
                  </a:extLst>
                </a:gridCol>
                <a:gridCol w="583050">
                  <a:extLst>
                    <a:ext uri="{9D8B030D-6E8A-4147-A177-3AD203B41FA5}">
                      <a16:colId xmlns:a16="http://schemas.microsoft.com/office/drawing/2014/main" val="20001"/>
                    </a:ext>
                  </a:extLst>
                </a:gridCol>
                <a:gridCol w="583050">
                  <a:extLst>
                    <a:ext uri="{9D8B030D-6E8A-4147-A177-3AD203B41FA5}">
                      <a16:colId xmlns:a16="http://schemas.microsoft.com/office/drawing/2014/main" val="20002"/>
                    </a:ext>
                  </a:extLst>
                </a:gridCol>
              </a:tblGrid>
              <a:tr h="280950">
                <a:tc>
                  <a:txBody>
                    <a:bodyPr/>
                    <a:lstStyle/>
                    <a:p>
                      <a:pPr marL="0" lvl="0" indent="0" algn="l" rtl="0">
                        <a:spcBef>
                          <a:spcPts val="0"/>
                        </a:spcBef>
                        <a:spcAft>
                          <a:spcPts val="0"/>
                        </a:spcAft>
                        <a:buNone/>
                      </a:pPr>
                      <a:r>
                        <a:rPr lang="en" b="1">
                          <a:solidFill>
                            <a:schemeClr val="lt1"/>
                          </a:solidFill>
                          <a:latin typeface="Open Sans"/>
                          <a:ea typeface="Open Sans"/>
                          <a:cs typeface="Open Sans"/>
                          <a:sym typeface="Open Sans"/>
                        </a:rPr>
                        <a:t>LP</a:t>
                      </a:r>
                      <a:endParaRPr b="1">
                        <a:solidFill>
                          <a:schemeClr val="lt1"/>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Day 2</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Day 8</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Opening Pr</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Unk</a:t>
                      </a:r>
                      <a:endParaRPr>
                        <a:solidFill>
                          <a:schemeClr val="dk2"/>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34</a:t>
                      </a:r>
                      <a:endParaRPr>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WBC</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2</a:t>
                      </a:r>
                      <a:endParaRPr>
                        <a:solidFill>
                          <a:schemeClr val="dk2"/>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215</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   Neut (%)</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2%</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86%</a:t>
                      </a:r>
                      <a:endParaRPr>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   Lymph (%)</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60%</a:t>
                      </a:r>
                      <a:endParaRPr>
                        <a:solidFill>
                          <a:schemeClr val="dk2"/>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8%</a:t>
                      </a:r>
                      <a:endParaRPr>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RBC</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1</a:t>
                      </a:r>
                      <a:endParaRPr>
                        <a:solidFill>
                          <a:schemeClr val="dk2"/>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71</a:t>
                      </a:r>
                      <a:endParaRPr>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Protein</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47</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117</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Glucose</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127</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64</a:t>
                      </a:r>
                      <a:endParaRPr>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CrAg</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Neg</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a:t>
                      </a:r>
                      <a:endParaRPr>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8"/>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HSV/VZV PCR</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Neg</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Neg</a:t>
                      </a:r>
                      <a:endParaRPr>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9"/>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Cultures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NGTD</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NGTD</a:t>
                      </a:r>
                      <a:endParaRPr>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graphicFrame>
        <p:nvGraphicFramePr>
          <p:cNvPr id="444" name="Google Shape;444;p41"/>
          <p:cNvGraphicFramePr/>
          <p:nvPr/>
        </p:nvGraphicFramePr>
        <p:xfrm>
          <a:off x="6008900" y="1399825"/>
          <a:ext cx="3000000" cy="3000000"/>
        </p:xfrm>
        <a:graphic>
          <a:graphicData uri="http://schemas.openxmlformats.org/drawingml/2006/table">
            <a:tbl>
              <a:tblPr>
                <a:noFill/>
                <a:tableStyleId>{8B810D35-6B29-4F0E-A54C-3F1D867285BD}</a:tableStyleId>
              </a:tblPr>
              <a:tblGrid>
                <a:gridCol w="1598300">
                  <a:extLst>
                    <a:ext uri="{9D8B030D-6E8A-4147-A177-3AD203B41FA5}">
                      <a16:colId xmlns:a16="http://schemas.microsoft.com/office/drawing/2014/main" val="20000"/>
                    </a:ext>
                  </a:extLst>
                </a:gridCol>
                <a:gridCol w="807350">
                  <a:extLst>
                    <a:ext uri="{9D8B030D-6E8A-4147-A177-3AD203B41FA5}">
                      <a16:colId xmlns:a16="http://schemas.microsoft.com/office/drawing/2014/main" val="20001"/>
                    </a:ext>
                  </a:extLst>
                </a:gridCol>
              </a:tblGrid>
              <a:tr h="280950">
                <a:tc>
                  <a:txBody>
                    <a:bodyPr/>
                    <a:lstStyle/>
                    <a:p>
                      <a:pPr marL="0" lvl="0" indent="0" algn="l" rtl="0">
                        <a:spcBef>
                          <a:spcPts val="0"/>
                        </a:spcBef>
                        <a:spcAft>
                          <a:spcPts val="0"/>
                        </a:spcAft>
                        <a:buNone/>
                      </a:pPr>
                      <a:r>
                        <a:rPr lang="en" b="1">
                          <a:solidFill>
                            <a:schemeClr val="lt1"/>
                          </a:solidFill>
                          <a:latin typeface="Open Sans"/>
                          <a:ea typeface="Open Sans"/>
                          <a:cs typeface="Open Sans"/>
                          <a:sym typeface="Open Sans"/>
                        </a:rPr>
                        <a:t>Serum</a:t>
                      </a:r>
                      <a:endParaRPr b="1">
                        <a:solidFill>
                          <a:schemeClr val="lt1"/>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alpha val="0"/>
                        </a:srgbClr>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0C622E"/>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Day 8</a:t>
                      </a:r>
                      <a:endParaRPr b="1">
                        <a:solidFill>
                          <a:schemeClr val="lt1"/>
                        </a:solidFill>
                        <a:latin typeface="Open Sans"/>
                        <a:ea typeface="Open Sans"/>
                        <a:cs typeface="Open Sans"/>
                        <a:sym typeface="Open Sans"/>
                      </a:endParaRPr>
                    </a:p>
                  </a:txBody>
                  <a:tcPr marL="0" marR="0" marT="0" marB="0" anchor="ctr">
                    <a:lnL w="9525" cap="flat" cmpd="sng">
                      <a:solidFill>
                        <a:srgbClr val="404247">
                          <a:alpha val="0"/>
                        </a:srgbClr>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0C622E"/>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Brucella</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Neg</a:t>
                      </a:r>
                      <a:endParaRPr>
                        <a:solidFill>
                          <a:schemeClr val="lt1"/>
                        </a:solidFill>
                      </a:endParaRPr>
                    </a:p>
                  </a:txBody>
                  <a:tcPr marL="4570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Leptospirosis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Neg</a:t>
                      </a:r>
                      <a:endParaRPr>
                        <a:solidFill>
                          <a:schemeClr val="lt1"/>
                        </a:solidFill>
                      </a:endParaRPr>
                    </a:p>
                  </a:txBody>
                  <a:tcPr marL="4570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Q fever</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Neg</a:t>
                      </a:r>
                      <a:endParaRPr>
                        <a:solidFill>
                          <a:schemeClr val="lt1"/>
                        </a:solidFill>
                      </a:endParaRPr>
                    </a:p>
                  </a:txBody>
                  <a:tcPr marL="4570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4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Lumbar puncture, take 2</a:t>
            </a:r>
            <a:endParaRPr/>
          </a:p>
        </p:txBody>
      </p:sp>
      <p:graphicFrame>
        <p:nvGraphicFramePr>
          <p:cNvPr id="450" name="Google Shape;450;p42"/>
          <p:cNvGraphicFramePr/>
          <p:nvPr/>
        </p:nvGraphicFramePr>
        <p:xfrm>
          <a:off x="438750" y="1399825"/>
          <a:ext cx="3000000" cy="3000000"/>
        </p:xfrm>
        <a:graphic>
          <a:graphicData uri="http://schemas.openxmlformats.org/drawingml/2006/table">
            <a:tbl>
              <a:tblPr>
                <a:noFill/>
                <a:tableStyleId>{8B810D35-6B29-4F0E-A54C-3F1D867285BD}</a:tableStyleId>
              </a:tblPr>
              <a:tblGrid>
                <a:gridCol w="1530225">
                  <a:extLst>
                    <a:ext uri="{9D8B030D-6E8A-4147-A177-3AD203B41FA5}">
                      <a16:colId xmlns:a16="http://schemas.microsoft.com/office/drawing/2014/main" val="20000"/>
                    </a:ext>
                  </a:extLst>
                </a:gridCol>
                <a:gridCol w="583050">
                  <a:extLst>
                    <a:ext uri="{9D8B030D-6E8A-4147-A177-3AD203B41FA5}">
                      <a16:colId xmlns:a16="http://schemas.microsoft.com/office/drawing/2014/main" val="20001"/>
                    </a:ext>
                  </a:extLst>
                </a:gridCol>
                <a:gridCol w="583050">
                  <a:extLst>
                    <a:ext uri="{9D8B030D-6E8A-4147-A177-3AD203B41FA5}">
                      <a16:colId xmlns:a16="http://schemas.microsoft.com/office/drawing/2014/main" val="20002"/>
                    </a:ext>
                  </a:extLst>
                </a:gridCol>
              </a:tblGrid>
              <a:tr h="280950">
                <a:tc>
                  <a:txBody>
                    <a:bodyPr/>
                    <a:lstStyle/>
                    <a:p>
                      <a:pPr marL="0" lvl="0" indent="0" algn="l" rtl="0">
                        <a:spcBef>
                          <a:spcPts val="0"/>
                        </a:spcBef>
                        <a:spcAft>
                          <a:spcPts val="0"/>
                        </a:spcAft>
                        <a:buNone/>
                      </a:pPr>
                      <a:r>
                        <a:rPr lang="en" b="1">
                          <a:solidFill>
                            <a:schemeClr val="lt1"/>
                          </a:solidFill>
                          <a:latin typeface="Open Sans"/>
                          <a:ea typeface="Open Sans"/>
                          <a:cs typeface="Open Sans"/>
                          <a:sym typeface="Open Sans"/>
                        </a:rPr>
                        <a:t>LP</a:t>
                      </a:r>
                      <a:endParaRPr b="1">
                        <a:solidFill>
                          <a:schemeClr val="lt1"/>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Day 2</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Day 8</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Opening Pr</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Unk</a:t>
                      </a:r>
                      <a:endParaRPr>
                        <a:solidFill>
                          <a:schemeClr val="dk2"/>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34</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b="1">
                          <a:solidFill>
                            <a:srgbClr val="C1443C"/>
                          </a:solidFill>
                          <a:latin typeface="Open Sans"/>
                          <a:ea typeface="Open Sans"/>
                          <a:cs typeface="Open Sans"/>
                          <a:sym typeface="Open Sans"/>
                        </a:rPr>
                        <a:t>WBC</a:t>
                      </a:r>
                      <a:endParaRPr b="1">
                        <a:solidFill>
                          <a:srgbClr val="C1443C"/>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2</a:t>
                      </a:r>
                      <a:endParaRPr>
                        <a:solidFill>
                          <a:schemeClr val="dk2"/>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C1443C"/>
                          </a:solidFill>
                          <a:latin typeface="Open Sans"/>
                          <a:ea typeface="Open Sans"/>
                          <a:cs typeface="Open Sans"/>
                          <a:sym typeface="Open Sans"/>
                        </a:rPr>
                        <a:t>215</a:t>
                      </a:r>
                      <a:endParaRPr b="1">
                        <a:solidFill>
                          <a:srgbClr val="C1443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BF1DD"/>
                    </a:solidFill>
                  </a:tcPr>
                </a:tc>
                <a:extLst>
                  <a:ext uri="{0D108BD9-81ED-4DB2-BD59-A6C34878D82A}">
                    <a16:rowId xmlns:a16="http://schemas.microsoft.com/office/drawing/2014/main" val="10002"/>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   Neut (%)</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2%</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86%</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   Lymph (%)</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60%</a:t>
                      </a:r>
                      <a:endParaRPr>
                        <a:solidFill>
                          <a:schemeClr val="dk2"/>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8%</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RBC</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1</a:t>
                      </a:r>
                      <a:endParaRPr>
                        <a:solidFill>
                          <a:schemeClr val="dk2"/>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71</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280950">
                <a:tc>
                  <a:txBody>
                    <a:bodyPr/>
                    <a:lstStyle/>
                    <a:p>
                      <a:pPr marL="0" lvl="0" indent="0" algn="l" rtl="0">
                        <a:spcBef>
                          <a:spcPts val="0"/>
                        </a:spcBef>
                        <a:spcAft>
                          <a:spcPts val="0"/>
                        </a:spcAft>
                        <a:buNone/>
                      </a:pPr>
                      <a:r>
                        <a:rPr lang="en" b="1">
                          <a:solidFill>
                            <a:srgbClr val="C1443C"/>
                          </a:solidFill>
                          <a:latin typeface="Open Sans"/>
                          <a:ea typeface="Open Sans"/>
                          <a:cs typeface="Open Sans"/>
                          <a:sym typeface="Open Sans"/>
                        </a:rPr>
                        <a:t>Protein</a:t>
                      </a:r>
                      <a:endParaRPr b="1">
                        <a:solidFill>
                          <a:srgbClr val="C1443C"/>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47</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C1443C"/>
                          </a:solidFill>
                          <a:latin typeface="Open Sans"/>
                          <a:ea typeface="Open Sans"/>
                          <a:cs typeface="Open Sans"/>
                          <a:sym typeface="Open Sans"/>
                        </a:rPr>
                        <a:t>117</a:t>
                      </a:r>
                      <a:endParaRPr b="1">
                        <a:solidFill>
                          <a:srgbClr val="C1443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BF1DD"/>
                    </a:solidFill>
                  </a:tcPr>
                </a:tc>
                <a:extLst>
                  <a:ext uri="{0D108BD9-81ED-4DB2-BD59-A6C34878D82A}">
                    <a16:rowId xmlns:a16="http://schemas.microsoft.com/office/drawing/2014/main" val="10006"/>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Glucose</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127</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64</a:t>
                      </a:r>
                      <a:endParaRPr b="1">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CrAg</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Neg</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8"/>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HSV/VZV PCR</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Neg</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9"/>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Cultures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NGTD</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i="1">
                          <a:solidFill>
                            <a:schemeClr val="dk2"/>
                          </a:solidFill>
                          <a:latin typeface="Open Sans"/>
                          <a:ea typeface="Open Sans"/>
                          <a:cs typeface="Open Sans"/>
                          <a:sym typeface="Open Sans"/>
                        </a:rPr>
                        <a:t>TBD</a:t>
                      </a:r>
                      <a:endParaRPr i="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graphicFrame>
        <p:nvGraphicFramePr>
          <p:cNvPr id="451" name="Google Shape;451;p42"/>
          <p:cNvGraphicFramePr/>
          <p:nvPr/>
        </p:nvGraphicFramePr>
        <p:xfrm>
          <a:off x="6008900" y="1399825"/>
          <a:ext cx="3000000" cy="3000000"/>
        </p:xfrm>
        <a:graphic>
          <a:graphicData uri="http://schemas.openxmlformats.org/drawingml/2006/table">
            <a:tbl>
              <a:tblPr>
                <a:noFill/>
                <a:tableStyleId>{8B810D35-6B29-4F0E-A54C-3F1D867285BD}</a:tableStyleId>
              </a:tblPr>
              <a:tblGrid>
                <a:gridCol w="1598300">
                  <a:extLst>
                    <a:ext uri="{9D8B030D-6E8A-4147-A177-3AD203B41FA5}">
                      <a16:colId xmlns:a16="http://schemas.microsoft.com/office/drawing/2014/main" val="20000"/>
                    </a:ext>
                  </a:extLst>
                </a:gridCol>
                <a:gridCol w="807350">
                  <a:extLst>
                    <a:ext uri="{9D8B030D-6E8A-4147-A177-3AD203B41FA5}">
                      <a16:colId xmlns:a16="http://schemas.microsoft.com/office/drawing/2014/main" val="20001"/>
                    </a:ext>
                  </a:extLst>
                </a:gridCol>
              </a:tblGrid>
              <a:tr h="280950">
                <a:tc>
                  <a:txBody>
                    <a:bodyPr/>
                    <a:lstStyle/>
                    <a:p>
                      <a:pPr marL="0" lvl="0" indent="0" algn="l" rtl="0">
                        <a:spcBef>
                          <a:spcPts val="0"/>
                        </a:spcBef>
                        <a:spcAft>
                          <a:spcPts val="0"/>
                        </a:spcAft>
                        <a:buNone/>
                      </a:pPr>
                      <a:r>
                        <a:rPr lang="en" b="1">
                          <a:solidFill>
                            <a:schemeClr val="lt1"/>
                          </a:solidFill>
                          <a:latin typeface="Open Sans"/>
                          <a:ea typeface="Open Sans"/>
                          <a:cs typeface="Open Sans"/>
                          <a:sym typeface="Open Sans"/>
                        </a:rPr>
                        <a:t>Serum</a:t>
                      </a:r>
                      <a:endParaRPr b="1">
                        <a:solidFill>
                          <a:schemeClr val="lt1"/>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alpha val="0"/>
                        </a:srgbClr>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0C622E"/>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Day 8</a:t>
                      </a:r>
                      <a:endParaRPr b="1">
                        <a:solidFill>
                          <a:schemeClr val="lt1"/>
                        </a:solidFill>
                        <a:latin typeface="Open Sans"/>
                        <a:ea typeface="Open Sans"/>
                        <a:cs typeface="Open Sans"/>
                        <a:sym typeface="Open Sans"/>
                      </a:endParaRPr>
                    </a:p>
                  </a:txBody>
                  <a:tcPr marL="0" marR="0" marT="0" marB="0" anchor="ctr">
                    <a:lnL w="9525" cap="flat" cmpd="sng">
                      <a:solidFill>
                        <a:srgbClr val="404247">
                          <a:alpha val="0"/>
                        </a:srgbClr>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0C622E"/>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Brucella</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Neg</a:t>
                      </a:r>
                      <a:endParaRPr>
                        <a:solidFill>
                          <a:schemeClr val="lt1"/>
                        </a:solidFill>
                      </a:endParaRPr>
                    </a:p>
                  </a:txBody>
                  <a:tcPr marL="4570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Leptospirosis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Neg</a:t>
                      </a:r>
                      <a:endParaRPr>
                        <a:solidFill>
                          <a:schemeClr val="lt1"/>
                        </a:solidFill>
                      </a:endParaRPr>
                    </a:p>
                  </a:txBody>
                  <a:tcPr marL="4570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Q fever</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Neg</a:t>
                      </a:r>
                      <a:endParaRPr>
                        <a:solidFill>
                          <a:schemeClr val="lt1"/>
                        </a:solidFill>
                      </a:endParaRPr>
                    </a:p>
                  </a:txBody>
                  <a:tcPr marL="4570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aphicFrame>
        <p:nvGraphicFramePr>
          <p:cNvPr id="452" name="Google Shape;452;p42"/>
          <p:cNvGraphicFramePr/>
          <p:nvPr/>
        </p:nvGraphicFramePr>
        <p:xfrm>
          <a:off x="3370975" y="1399825"/>
          <a:ext cx="3000000" cy="3000000"/>
        </p:xfrm>
        <a:graphic>
          <a:graphicData uri="http://schemas.openxmlformats.org/drawingml/2006/table">
            <a:tbl>
              <a:tblPr>
                <a:noFill/>
                <a:tableStyleId>{8B810D35-6B29-4F0E-A54C-3F1D867285BD}</a:tableStyleId>
              </a:tblPr>
              <a:tblGrid>
                <a:gridCol w="1545450">
                  <a:extLst>
                    <a:ext uri="{9D8B030D-6E8A-4147-A177-3AD203B41FA5}">
                      <a16:colId xmlns:a16="http://schemas.microsoft.com/office/drawing/2014/main" val="20000"/>
                    </a:ext>
                  </a:extLst>
                </a:gridCol>
                <a:gridCol w="860200">
                  <a:extLst>
                    <a:ext uri="{9D8B030D-6E8A-4147-A177-3AD203B41FA5}">
                      <a16:colId xmlns:a16="http://schemas.microsoft.com/office/drawing/2014/main" val="20001"/>
                    </a:ext>
                  </a:extLst>
                </a:gridCol>
              </a:tblGrid>
              <a:tr h="280950">
                <a:tc>
                  <a:txBody>
                    <a:bodyPr/>
                    <a:lstStyle/>
                    <a:p>
                      <a:pPr marL="0" lvl="0" indent="0" algn="l" rtl="0">
                        <a:spcBef>
                          <a:spcPts val="0"/>
                        </a:spcBef>
                        <a:spcAft>
                          <a:spcPts val="0"/>
                        </a:spcAft>
                        <a:buNone/>
                      </a:pPr>
                      <a:r>
                        <a:rPr lang="en" b="1">
                          <a:solidFill>
                            <a:schemeClr val="lt1"/>
                          </a:solidFill>
                          <a:latin typeface="Open Sans"/>
                          <a:ea typeface="Open Sans"/>
                          <a:cs typeface="Open Sans"/>
                          <a:sym typeface="Open Sans"/>
                        </a:rPr>
                        <a:t>CSF</a:t>
                      </a:r>
                      <a:endParaRPr b="1">
                        <a:solidFill>
                          <a:schemeClr val="lt1"/>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3B71CA"/>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3B71CA"/>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Day 8</a:t>
                      </a:r>
                      <a:endParaRPr b="1">
                        <a:solidFill>
                          <a:schemeClr val="lt1"/>
                        </a:solidFill>
                        <a:latin typeface="Open Sans"/>
                        <a:ea typeface="Open Sans"/>
                        <a:cs typeface="Open Sans"/>
                        <a:sym typeface="Open Sans"/>
                      </a:endParaRPr>
                    </a:p>
                  </a:txBody>
                  <a:tcPr marL="0" marR="0" marT="0" marB="0" anchor="ctr">
                    <a:lnL w="9525" cap="flat" cmpd="sng">
                      <a:solidFill>
                        <a:srgbClr val="3B71CA"/>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3B71CA"/>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Biofire</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Neg</a:t>
                      </a:r>
                      <a:endParaRPr>
                        <a:solidFill>
                          <a:schemeClr val="dk2"/>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Strep pneumo</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Neg</a:t>
                      </a:r>
                      <a:endParaRPr>
                        <a:solidFill>
                          <a:schemeClr val="dk2"/>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453" name="Google Shape;453;p42"/>
          <p:cNvSpPr/>
          <p:nvPr/>
        </p:nvSpPr>
        <p:spPr>
          <a:xfrm>
            <a:off x="3911300" y="3444425"/>
            <a:ext cx="1671900" cy="483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u="sng">
                <a:latin typeface="Open Sans"/>
                <a:ea typeface="Open Sans"/>
                <a:cs typeface="Open Sans"/>
                <a:sym typeface="Open Sans"/>
              </a:rPr>
              <a:t>Serum glucose</a:t>
            </a:r>
            <a:r>
              <a:rPr lang="en">
                <a:latin typeface="Open Sans"/>
                <a:ea typeface="Open Sans"/>
                <a:cs typeface="Open Sans"/>
                <a:sym typeface="Open Sans"/>
              </a:rPr>
              <a:t>: </a:t>
            </a:r>
            <a:endParaRPr>
              <a:latin typeface="Open Sans"/>
              <a:ea typeface="Open Sans"/>
              <a:cs typeface="Open Sans"/>
              <a:sym typeface="Open Sans"/>
            </a:endParaRPr>
          </a:p>
          <a:p>
            <a:pPr marL="0" lvl="0" indent="0" algn="l" rtl="0">
              <a:spcBef>
                <a:spcPts val="0"/>
              </a:spcBef>
              <a:spcAft>
                <a:spcPts val="0"/>
              </a:spcAft>
              <a:buNone/>
            </a:pPr>
            <a:r>
              <a:rPr lang="en">
                <a:latin typeface="Open Sans"/>
                <a:ea typeface="Open Sans"/>
                <a:cs typeface="Open Sans"/>
                <a:sym typeface="Open Sans"/>
              </a:rPr>
              <a:t>163 (40%)</a:t>
            </a:r>
            <a:endParaRPr>
              <a:latin typeface="Open Sans"/>
              <a:ea typeface="Open Sans"/>
              <a:cs typeface="Open Sans"/>
              <a:sym typeface="Open Sans"/>
            </a:endParaRPr>
          </a:p>
        </p:txBody>
      </p:sp>
      <p:cxnSp>
        <p:nvCxnSpPr>
          <p:cNvPr id="454" name="Google Shape;454;p42"/>
          <p:cNvCxnSpPr>
            <a:stCxn id="453" idx="1"/>
          </p:cNvCxnSpPr>
          <p:nvPr/>
        </p:nvCxnSpPr>
        <p:spPr>
          <a:xfrm rot="10800000">
            <a:off x="3250700" y="3514775"/>
            <a:ext cx="660600" cy="171600"/>
          </a:xfrm>
          <a:prstGeom prst="bentConnector3">
            <a:avLst>
              <a:gd name="adj1" fmla="val 50000"/>
            </a:avLst>
          </a:prstGeom>
          <a:noFill/>
          <a:ln w="19050" cap="flat" cmpd="sng">
            <a:solidFill>
              <a:schemeClr val="dk2"/>
            </a:solidFill>
            <a:prstDash val="solid"/>
            <a:round/>
            <a:headEnd type="none" w="med" len="med"/>
            <a:tailEnd type="triangle" w="med" len="med"/>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16" title="IMG_4233_jpg.png"/>
          <p:cNvPicPr preferRelativeResize="0"/>
          <p:nvPr/>
        </p:nvPicPr>
        <p:blipFill>
          <a:blip r:embed="rId3">
            <a:alphaModFix/>
          </a:blip>
          <a:stretch>
            <a:fillRect/>
          </a:stretch>
        </p:blipFill>
        <p:spPr>
          <a:xfrm>
            <a:off x="0" y="433087"/>
            <a:ext cx="9143997" cy="427733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4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Lumbar puncture, take 2</a:t>
            </a:r>
            <a:endParaRPr/>
          </a:p>
        </p:txBody>
      </p:sp>
      <p:graphicFrame>
        <p:nvGraphicFramePr>
          <p:cNvPr id="460" name="Google Shape;460;p43"/>
          <p:cNvGraphicFramePr/>
          <p:nvPr/>
        </p:nvGraphicFramePr>
        <p:xfrm>
          <a:off x="438750" y="1399825"/>
          <a:ext cx="3000000" cy="3000000"/>
        </p:xfrm>
        <a:graphic>
          <a:graphicData uri="http://schemas.openxmlformats.org/drawingml/2006/table">
            <a:tbl>
              <a:tblPr>
                <a:noFill/>
                <a:tableStyleId>{8B810D35-6B29-4F0E-A54C-3F1D867285BD}</a:tableStyleId>
              </a:tblPr>
              <a:tblGrid>
                <a:gridCol w="1530225">
                  <a:extLst>
                    <a:ext uri="{9D8B030D-6E8A-4147-A177-3AD203B41FA5}">
                      <a16:colId xmlns:a16="http://schemas.microsoft.com/office/drawing/2014/main" val="20000"/>
                    </a:ext>
                  </a:extLst>
                </a:gridCol>
                <a:gridCol w="583050">
                  <a:extLst>
                    <a:ext uri="{9D8B030D-6E8A-4147-A177-3AD203B41FA5}">
                      <a16:colId xmlns:a16="http://schemas.microsoft.com/office/drawing/2014/main" val="20001"/>
                    </a:ext>
                  </a:extLst>
                </a:gridCol>
                <a:gridCol w="583050">
                  <a:extLst>
                    <a:ext uri="{9D8B030D-6E8A-4147-A177-3AD203B41FA5}">
                      <a16:colId xmlns:a16="http://schemas.microsoft.com/office/drawing/2014/main" val="20002"/>
                    </a:ext>
                  </a:extLst>
                </a:gridCol>
              </a:tblGrid>
              <a:tr h="280950">
                <a:tc>
                  <a:txBody>
                    <a:bodyPr/>
                    <a:lstStyle/>
                    <a:p>
                      <a:pPr marL="0" lvl="0" indent="0" algn="l" rtl="0">
                        <a:spcBef>
                          <a:spcPts val="0"/>
                        </a:spcBef>
                        <a:spcAft>
                          <a:spcPts val="0"/>
                        </a:spcAft>
                        <a:buNone/>
                      </a:pPr>
                      <a:r>
                        <a:rPr lang="en" b="1">
                          <a:solidFill>
                            <a:schemeClr val="lt1"/>
                          </a:solidFill>
                          <a:latin typeface="Open Sans"/>
                          <a:ea typeface="Open Sans"/>
                          <a:cs typeface="Open Sans"/>
                          <a:sym typeface="Open Sans"/>
                        </a:rPr>
                        <a:t>LP</a:t>
                      </a:r>
                      <a:endParaRPr b="1">
                        <a:solidFill>
                          <a:schemeClr val="lt1"/>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Day 2</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Day 8</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Opening Pr</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Unk</a:t>
                      </a:r>
                      <a:endParaRPr>
                        <a:solidFill>
                          <a:schemeClr val="dk2"/>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34</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b="1">
                          <a:solidFill>
                            <a:srgbClr val="C1443C"/>
                          </a:solidFill>
                          <a:latin typeface="Open Sans"/>
                          <a:ea typeface="Open Sans"/>
                          <a:cs typeface="Open Sans"/>
                          <a:sym typeface="Open Sans"/>
                        </a:rPr>
                        <a:t>WBC</a:t>
                      </a:r>
                      <a:endParaRPr b="1">
                        <a:solidFill>
                          <a:srgbClr val="C1443C"/>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2</a:t>
                      </a:r>
                      <a:endParaRPr>
                        <a:solidFill>
                          <a:schemeClr val="dk2"/>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C1443C"/>
                          </a:solidFill>
                          <a:latin typeface="Open Sans"/>
                          <a:ea typeface="Open Sans"/>
                          <a:cs typeface="Open Sans"/>
                          <a:sym typeface="Open Sans"/>
                        </a:rPr>
                        <a:t>215</a:t>
                      </a:r>
                      <a:endParaRPr b="1">
                        <a:solidFill>
                          <a:srgbClr val="C1443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BF1DD"/>
                    </a:solidFill>
                  </a:tcPr>
                </a:tc>
                <a:extLst>
                  <a:ext uri="{0D108BD9-81ED-4DB2-BD59-A6C34878D82A}">
                    <a16:rowId xmlns:a16="http://schemas.microsoft.com/office/drawing/2014/main" val="10002"/>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   Neut (%)</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2%</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86%</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   Lymph (%)</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60%</a:t>
                      </a:r>
                      <a:endParaRPr>
                        <a:solidFill>
                          <a:schemeClr val="dk2"/>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8%</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RBC</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1</a:t>
                      </a:r>
                      <a:endParaRPr>
                        <a:solidFill>
                          <a:schemeClr val="dk2"/>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71</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280950">
                <a:tc>
                  <a:txBody>
                    <a:bodyPr/>
                    <a:lstStyle/>
                    <a:p>
                      <a:pPr marL="0" lvl="0" indent="0" algn="l" rtl="0">
                        <a:spcBef>
                          <a:spcPts val="0"/>
                        </a:spcBef>
                        <a:spcAft>
                          <a:spcPts val="0"/>
                        </a:spcAft>
                        <a:buNone/>
                      </a:pPr>
                      <a:r>
                        <a:rPr lang="en" b="1">
                          <a:solidFill>
                            <a:srgbClr val="C1443C"/>
                          </a:solidFill>
                          <a:latin typeface="Open Sans"/>
                          <a:ea typeface="Open Sans"/>
                          <a:cs typeface="Open Sans"/>
                          <a:sym typeface="Open Sans"/>
                        </a:rPr>
                        <a:t>Protein</a:t>
                      </a:r>
                      <a:endParaRPr b="1">
                        <a:solidFill>
                          <a:srgbClr val="C1443C"/>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47</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C1443C"/>
                          </a:solidFill>
                          <a:latin typeface="Open Sans"/>
                          <a:ea typeface="Open Sans"/>
                          <a:cs typeface="Open Sans"/>
                          <a:sym typeface="Open Sans"/>
                        </a:rPr>
                        <a:t>117</a:t>
                      </a:r>
                      <a:endParaRPr b="1">
                        <a:solidFill>
                          <a:srgbClr val="C1443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BF1DD"/>
                    </a:solidFill>
                  </a:tcPr>
                </a:tc>
                <a:extLst>
                  <a:ext uri="{0D108BD9-81ED-4DB2-BD59-A6C34878D82A}">
                    <a16:rowId xmlns:a16="http://schemas.microsoft.com/office/drawing/2014/main" val="10006"/>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CSF/Serum glu</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127</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0.4</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CrAg</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Neg</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8"/>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HSV/VZV PCR</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Neg</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9"/>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Cultures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NGTD</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i="1">
                          <a:solidFill>
                            <a:schemeClr val="dk2"/>
                          </a:solidFill>
                          <a:latin typeface="Open Sans"/>
                          <a:ea typeface="Open Sans"/>
                          <a:cs typeface="Open Sans"/>
                          <a:sym typeface="Open Sans"/>
                        </a:rPr>
                        <a:t>TBD</a:t>
                      </a:r>
                      <a:endParaRPr i="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graphicFrame>
        <p:nvGraphicFramePr>
          <p:cNvPr id="461" name="Google Shape;461;p43"/>
          <p:cNvGraphicFramePr/>
          <p:nvPr/>
        </p:nvGraphicFramePr>
        <p:xfrm>
          <a:off x="6008900" y="1399825"/>
          <a:ext cx="3000000" cy="3000000"/>
        </p:xfrm>
        <a:graphic>
          <a:graphicData uri="http://schemas.openxmlformats.org/drawingml/2006/table">
            <a:tbl>
              <a:tblPr>
                <a:noFill/>
                <a:tableStyleId>{8B810D35-6B29-4F0E-A54C-3F1D867285BD}</a:tableStyleId>
              </a:tblPr>
              <a:tblGrid>
                <a:gridCol w="1598300">
                  <a:extLst>
                    <a:ext uri="{9D8B030D-6E8A-4147-A177-3AD203B41FA5}">
                      <a16:colId xmlns:a16="http://schemas.microsoft.com/office/drawing/2014/main" val="20000"/>
                    </a:ext>
                  </a:extLst>
                </a:gridCol>
                <a:gridCol w="807350">
                  <a:extLst>
                    <a:ext uri="{9D8B030D-6E8A-4147-A177-3AD203B41FA5}">
                      <a16:colId xmlns:a16="http://schemas.microsoft.com/office/drawing/2014/main" val="20001"/>
                    </a:ext>
                  </a:extLst>
                </a:gridCol>
              </a:tblGrid>
              <a:tr h="280950">
                <a:tc>
                  <a:txBody>
                    <a:bodyPr/>
                    <a:lstStyle/>
                    <a:p>
                      <a:pPr marL="0" lvl="0" indent="0" algn="l" rtl="0">
                        <a:spcBef>
                          <a:spcPts val="0"/>
                        </a:spcBef>
                        <a:spcAft>
                          <a:spcPts val="0"/>
                        </a:spcAft>
                        <a:buNone/>
                      </a:pPr>
                      <a:r>
                        <a:rPr lang="en" b="1">
                          <a:solidFill>
                            <a:schemeClr val="lt1"/>
                          </a:solidFill>
                          <a:latin typeface="Open Sans"/>
                          <a:ea typeface="Open Sans"/>
                          <a:cs typeface="Open Sans"/>
                          <a:sym typeface="Open Sans"/>
                        </a:rPr>
                        <a:t>Serum</a:t>
                      </a:r>
                      <a:endParaRPr b="1">
                        <a:solidFill>
                          <a:schemeClr val="lt1"/>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alpha val="0"/>
                        </a:srgbClr>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0C622E"/>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Day 8</a:t>
                      </a:r>
                      <a:endParaRPr b="1">
                        <a:solidFill>
                          <a:schemeClr val="lt1"/>
                        </a:solidFill>
                        <a:latin typeface="Open Sans"/>
                        <a:ea typeface="Open Sans"/>
                        <a:cs typeface="Open Sans"/>
                        <a:sym typeface="Open Sans"/>
                      </a:endParaRPr>
                    </a:p>
                  </a:txBody>
                  <a:tcPr marL="0" marR="0" marT="0" marB="0" anchor="ctr">
                    <a:lnL w="9525" cap="flat" cmpd="sng">
                      <a:solidFill>
                        <a:srgbClr val="404247">
                          <a:alpha val="0"/>
                        </a:srgbClr>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0C622E"/>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Brucella</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Neg</a:t>
                      </a:r>
                      <a:endParaRPr>
                        <a:solidFill>
                          <a:schemeClr val="lt1"/>
                        </a:solidFill>
                      </a:endParaRPr>
                    </a:p>
                  </a:txBody>
                  <a:tcPr marL="4570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Leptospirosis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Neg</a:t>
                      </a:r>
                      <a:endParaRPr>
                        <a:solidFill>
                          <a:schemeClr val="lt1"/>
                        </a:solidFill>
                      </a:endParaRPr>
                    </a:p>
                  </a:txBody>
                  <a:tcPr marL="4570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Q fever</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Neg</a:t>
                      </a:r>
                      <a:endParaRPr>
                        <a:solidFill>
                          <a:schemeClr val="lt1"/>
                        </a:solidFill>
                      </a:endParaRPr>
                    </a:p>
                  </a:txBody>
                  <a:tcPr marL="4570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aphicFrame>
        <p:nvGraphicFramePr>
          <p:cNvPr id="462" name="Google Shape;462;p43"/>
          <p:cNvGraphicFramePr/>
          <p:nvPr/>
        </p:nvGraphicFramePr>
        <p:xfrm>
          <a:off x="3370975" y="1399825"/>
          <a:ext cx="3000000" cy="3000000"/>
        </p:xfrm>
        <a:graphic>
          <a:graphicData uri="http://schemas.openxmlformats.org/drawingml/2006/table">
            <a:tbl>
              <a:tblPr>
                <a:noFill/>
                <a:tableStyleId>{8B810D35-6B29-4F0E-A54C-3F1D867285BD}</a:tableStyleId>
              </a:tblPr>
              <a:tblGrid>
                <a:gridCol w="1545450">
                  <a:extLst>
                    <a:ext uri="{9D8B030D-6E8A-4147-A177-3AD203B41FA5}">
                      <a16:colId xmlns:a16="http://schemas.microsoft.com/office/drawing/2014/main" val="20000"/>
                    </a:ext>
                  </a:extLst>
                </a:gridCol>
                <a:gridCol w="860200">
                  <a:extLst>
                    <a:ext uri="{9D8B030D-6E8A-4147-A177-3AD203B41FA5}">
                      <a16:colId xmlns:a16="http://schemas.microsoft.com/office/drawing/2014/main" val="20001"/>
                    </a:ext>
                  </a:extLst>
                </a:gridCol>
              </a:tblGrid>
              <a:tr h="280950">
                <a:tc>
                  <a:txBody>
                    <a:bodyPr/>
                    <a:lstStyle/>
                    <a:p>
                      <a:pPr marL="0" lvl="0" indent="0" algn="l" rtl="0">
                        <a:spcBef>
                          <a:spcPts val="0"/>
                        </a:spcBef>
                        <a:spcAft>
                          <a:spcPts val="0"/>
                        </a:spcAft>
                        <a:buNone/>
                      </a:pPr>
                      <a:r>
                        <a:rPr lang="en" b="1">
                          <a:solidFill>
                            <a:schemeClr val="lt1"/>
                          </a:solidFill>
                          <a:latin typeface="Open Sans"/>
                          <a:ea typeface="Open Sans"/>
                          <a:cs typeface="Open Sans"/>
                          <a:sym typeface="Open Sans"/>
                        </a:rPr>
                        <a:t>CSF</a:t>
                      </a:r>
                      <a:endParaRPr b="1">
                        <a:solidFill>
                          <a:schemeClr val="lt1"/>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3B71CA"/>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3B71CA"/>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Day 8</a:t>
                      </a:r>
                      <a:endParaRPr b="1">
                        <a:solidFill>
                          <a:schemeClr val="lt1"/>
                        </a:solidFill>
                        <a:latin typeface="Open Sans"/>
                        <a:ea typeface="Open Sans"/>
                        <a:cs typeface="Open Sans"/>
                        <a:sym typeface="Open Sans"/>
                      </a:endParaRPr>
                    </a:p>
                  </a:txBody>
                  <a:tcPr marL="0" marR="0" marT="0" marB="0" anchor="ctr">
                    <a:lnL w="9525" cap="flat" cmpd="sng">
                      <a:solidFill>
                        <a:srgbClr val="3B71CA"/>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3B71CA"/>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Biofire</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Neg</a:t>
                      </a:r>
                      <a:endParaRPr>
                        <a:solidFill>
                          <a:schemeClr val="dk2"/>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Strep pneumo</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Neg</a:t>
                      </a:r>
                      <a:endParaRPr>
                        <a:solidFill>
                          <a:schemeClr val="dk2"/>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463" name="Google Shape;463;p43"/>
          <p:cNvSpPr/>
          <p:nvPr/>
        </p:nvSpPr>
        <p:spPr>
          <a:xfrm>
            <a:off x="4773100" y="3366475"/>
            <a:ext cx="2834100" cy="670200"/>
          </a:xfrm>
          <a:prstGeom prst="rect">
            <a:avLst/>
          </a:prstGeom>
          <a:solidFill>
            <a:srgbClr val="FAE4E8"/>
          </a:solidFill>
          <a:ln w="9525" cap="flat" cmpd="sng">
            <a:solidFill>
              <a:srgbClr val="B03D5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solidFill>
                  <a:srgbClr val="B03D50"/>
                </a:solidFill>
                <a:latin typeface="Open Sans"/>
                <a:ea typeface="Open Sans"/>
                <a:cs typeface="Open Sans"/>
                <a:sym typeface="Open Sans"/>
              </a:rPr>
              <a:t>What else to send?</a:t>
            </a:r>
            <a:endParaRPr sz="1900">
              <a:solidFill>
                <a:srgbClr val="1A1A1A"/>
              </a:solidFill>
              <a:latin typeface="Open Sans"/>
              <a:ea typeface="Open Sans"/>
              <a:cs typeface="Open Sans"/>
              <a:sym typeface="Open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4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Lumbar puncture, take 2</a:t>
            </a:r>
            <a:endParaRPr/>
          </a:p>
        </p:txBody>
      </p:sp>
      <p:graphicFrame>
        <p:nvGraphicFramePr>
          <p:cNvPr id="469" name="Google Shape;469;p44"/>
          <p:cNvGraphicFramePr/>
          <p:nvPr/>
        </p:nvGraphicFramePr>
        <p:xfrm>
          <a:off x="438750" y="1399825"/>
          <a:ext cx="3000000" cy="3000000"/>
        </p:xfrm>
        <a:graphic>
          <a:graphicData uri="http://schemas.openxmlformats.org/drawingml/2006/table">
            <a:tbl>
              <a:tblPr>
                <a:noFill/>
                <a:tableStyleId>{8B810D35-6B29-4F0E-A54C-3F1D867285BD}</a:tableStyleId>
              </a:tblPr>
              <a:tblGrid>
                <a:gridCol w="1530225">
                  <a:extLst>
                    <a:ext uri="{9D8B030D-6E8A-4147-A177-3AD203B41FA5}">
                      <a16:colId xmlns:a16="http://schemas.microsoft.com/office/drawing/2014/main" val="20000"/>
                    </a:ext>
                  </a:extLst>
                </a:gridCol>
                <a:gridCol w="583050">
                  <a:extLst>
                    <a:ext uri="{9D8B030D-6E8A-4147-A177-3AD203B41FA5}">
                      <a16:colId xmlns:a16="http://schemas.microsoft.com/office/drawing/2014/main" val="20001"/>
                    </a:ext>
                  </a:extLst>
                </a:gridCol>
                <a:gridCol w="583050">
                  <a:extLst>
                    <a:ext uri="{9D8B030D-6E8A-4147-A177-3AD203B41FA5}">
                      <a16:colId xmlns:a16="http://schemas.microsoft.com/office/drawing/2014/main" val="20002"/>
                    </a:ext>
                  </a:extLst>
                </a:gridCol>
              </a:tblGrid>
              <a:tr h="280950">
                <a:tc>
                  <a:txBody>
                    <a:bodyPr/>
                    <a:lstStyle/>
                    <a:p>
                      <a:pPr marL="0" lvl="0" indent="0" algn="l" rtl="0">
                        <a:spcBef>
                          <a:spcPts val="0"/>
                        </a:spcBef>
                        <a:spcAft>
                          <a:spcPts val="0"/>
                        </a:spcAft>
                        <a:buNone/>
                      </a:pPr>
                      <a:r>
                        <a:rPr lang="en" b="1">
                          <a:solidFill>
                            <a:schemeClr val="lt1"/>
                          </a:solidFill>
                          <a:latin typeface="Open Sans"/>
                          <a:ea typeface="Open Sans"/>
                          <a:cs typeface="Open Sans"/>
                          <a:sym typeface="Open Sans"/>
                        </a:rPr>
                        <a:t>LP</a:t>
                      </a:r>
                      <a:endParaRPr b="1">
                        <a:solidFill>
                          <a:schemeClr val="lt1"/>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Day 2</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Day 8</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Opening Pr</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Unk</a:t>
                      </a:r>
                      <a:endParaRPr>
                        <a:solidFill>
                          <a:schemeClr val="dk2"/>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34</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WBC</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2</a:t>
                      </a:r>
                      <a:endParaRPr>
                        <a:solidFill>
                          <a:schemeClr val="dk2"/>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C1443C"/>
                          </a:solidFill>
                          <a:latin typeface="Open Sans"/>
                          <a:ea typeface="Open Sans"/>
                          <a:cs typeface="Open Sans"/>
                          <a:sym typeface="Open Sans"/>
                        </a:rPr>
                        <a:t>215</a:t>
                      </a:r>
                      <a:endParaRPr b="1">
                        <a:solidFill>
                          <a:srgbClr val="C1443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   Neut (%)</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2%</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86%</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   Lymph (%)</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60%</a:t>
                      </a:r>
                      <a:endParaRPr>
                        <a:solidFill>
                          <a:schemeClr val="dk2"/>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8%</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RBC</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1</a:t>
                      </a:r>
                      <a:endParaRPr>
                        <a:solidFill>
                          <a:schemeClr val="dk2"/>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71</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Protein</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47</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C1443C"/>
                          </a:solidFill>
                          <a:latin typeface="Open Sans"/>
                          <a:ea typeface="Open Sans"/>
                          <a:cs typeface="Open Sans"/>
                          <a:sym typeface="Open Sans"/>
                        </a:rPr>
                        <a:t>117</a:t>
                      </a:r>
                      <a:endParaRPr b="1">
                        <a:solidFill>
                          <a:srgbClr val="C1443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CSF/Serum glu</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127</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0.4</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CrAg</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Neg</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8"/>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HSV/VZV PCR</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Neg</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9"/>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Cultures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NGTD</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NGTD</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graphicFrame>
        <p:nvGraphicFramePr>
          <p:cNvPr id="470" name="Google Shape;470;p44"/>
          <p:cNvGraphicFramePr/>
          <p:nvPr/>
        </p:nvGraphicFramePr>
        <p:xfrm>
          <a:off x="3370975" y="1399825"/>
          <a:ext cx="3000000" cy="3000000"/>
        </p:xfrm>
        <a:graphic>
          <a:graphicData uri="http://schemas.openxmlformats.org/drawingml/2006/table">
            <a:tbl>
              <a:tblPr>
                <a:noFill/>
                <a:tableStyleId>{8B810D35-6B29-4F0E-A54C-3F1D867285BD}</a:tableStyleId>
              </a:tblPr>
              <a:tblGrid>
                <a:gridCol w="1545450">
                  <a:extLst>
                    <a:ext uri="{9D8B030D-6E8A-4147-A177-3AD203B41FA5}">
                      <a16:colId xmlns:a16="http://schemas.microsoft.com/office/drawing/2014/main" val="20000"/>
                    </a:ext>
                  </a:extLst>
                </a:gridCol>
                <a:gridCol w="860200">
                  <a:extLst>
                    <a:ext uri="{9D8B030D-6E8A-4147-A177-3AD203B41FA5}">
                      <a16:colId xmlns:a16="http://schemas.microsoft.com/office/drawing/2014/main" val="20001"/>
                    </a:ext>
                  </a:extLst>
                </a:gridCol>
              </a:tblGrid>
              <a:tr h="280950">
                <a:tc>
                  <a:txBody>
                    <a:bodyPr/>
                    <a:lstStyle/>
                    <a:p>
                      <a:pPr marL="0" lvl="0" indent="0" algn="l" rtl="0">
                        <a:spcBef>
                          <a:spcPts val="0"/>
                        </a:spcBef>
                        <a:spcAft>
                          <a:spcPts val="0"/>
                        </a:spcAft>
                        <a:buNone/>
                      </a:pPr>
                      <a:r>
                        <a:rPr lang="en" b="1">
                          <a:solidFill>
                            <a:schemeClr val="lt1"/>
                          </a:solidFill>
                          <a:latin typeface="Open Sans"/>
                          <a:ea typeface="Open Sans"/>
                          <a:cs typeface="Open Sans"/>
                          <a:sym typeface="Open Sans"/>
                        </a:rPr>
                        <a:t>CSF</a:t>
                      </a:r>
                      <a:endParaRPr b="1">
                        <a:solidFill>
                          <a:schemeClr val="lt1"/>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3B71CA"/>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3B71CA"/>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Day 8</a:t>
                      </a:r>
                      <a:endParaRPr b="1">
                        <a:solidFill>
                          <a:schemeClr val="lt1"/>
                        </a:solidFill>
                        <a:latin typeface="Open Sans"/>
                        <a:ea typeface="Open Sans"/>
                        <a:cs typeface="Open Sans"/>
                        <a:sym typeface="Open Sans"/>
                      </a:endParaRPr>
                    </a:p>
                  </a:txBody>
                  <a:tcPr marL="0" marR="0" marT="0" marB="0" anchor="ctr">
                    <a:lnL w="9525" cap="flat" cmpd="sng">
                      <a:solidFill>
                        <a:srgbClr val="3B71CA"/>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3B71CA"/>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Biofire</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Neg</a:t>
                      </a:r>
                      <a:endParaRPr>
                        <a:solidFill>
                          <a:schemeClr val="dk2"/>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Strep pneumo</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Neg</a:t>
                      </a:r>
                      <a:endParaRPr>
                        <a:solidFill>
                          <a:schemeClr val="dk2"/>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Enterovirus PCR</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BF1DD"/>
                    </a:solidFill>
                  </a:tcPr>
                </a:tc>
                <a:tc>
                  <a:txBody>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Neg</a:t>
                      </a:r>
                      <a:endParaRPr>
                        <a:solidFill>
                          <a:schemeClr val="lt1"/>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Arbovirus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BF1DD"/>
                    </a:solidFill>
                  </a:tcPr>
                </a:tc>
                <a:tc>
                  <a:txBody>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Neg</a:t>
                      </a:r>
                      <a:endParaRPr>
                        <a:solidFill>
                          <a:schemeClr val="lt1"/>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West nile</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BF1DD"/>
                    </a:solidFill>
                  </a:tcPr>
                </a:tc>
                <a:tc>
                  <a:txBody>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IgM (+)</a:t>
                      </a:r>
                      <a:endParaRPr>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aphicFrame>
        <p:nvGraphicFramePr>
          <p:cNvPr id="471" name="Google Shape;471;p44"/>
          <p:cNvGraphicFramePr/>
          <p:nvPr/>
        </p:nvGraphicFramePr>
        <p:xfrm>
          <a:off x="6008900" y="1399825"/>
          <a:ext cx="3000000" cy="3000000"/>
        </p:xfrm>
        <a:graphic>
          <a:graphicData uri="http://schemas.openxmlformats.org/drawingml/2006/table">
            <a:tbl>
              <a:tblPr>
                <a:noFill/>
                <a:tableStyleId>{8B810D35-6B29-4F0E-A54C-3F1D867285BD}</a:tableStyleId>
              </a:tblPr>
              <a:tblGrid>
                <a:gridCol w="1598300">
                  <a:extLst>
                    <a:ext uri="{9D8B030D-6E8A-4147-A177-3AD203B41FA5}">
                      <a16:colId xmlns:a16="http://schemas.microsoft.com/office/drawing/2014/main" val="20000"/>
                    </a:ext>
                  </a:extLst>
                </a:gridCol>
                <a:gridCol w="807350">
                  <a:extLst>
                    <a:ext uri="{9D8B030D-6E8A-4147-A177-3AD203B41FA5}">
                      <a16:colId xmlns:a16="http://schemas.microsoft.com/office/drawing/2014/main" val="20001"/>
                    </a:ext>
                  </a:extLst>
                </a:gridCol>
              </a:tblGrid>
              <a:tr h="280950">
                <a:tc>
                  <a:txBody>
                    <a:bodyPr/>
                    <a:lstStyle/>
                    <a:p>
                      <a:pPr marL="0" lvl="0" indent="0" algn="l" rtl="0">
                        <a:spcBef>
                          <a:spcPts val="0"/>
                        </a:spcBef>
                        <a:spcAft>
                          <a:spcPts val="0"/>
                        </a:spcAft>
                        <a:buNone/>
                      </a:pPr>
                      <a:r>
                        <a:rPr lang="en" b="1">
                          <a:solidFill>
                            <a:schemeClr val="lt1"/>
                          </a:solidFill>
                          <a:latin typeface="Open Sans"/>
                          <a:ea typeface="Open Sans"/>
                          <a:cs typeface="Open Sans"/>
                          <a:sym typeface="Open Sans"/>
                        </a:rPr>
                        <a:t>Serum</a:t>
                      </a:r>
                      <a:endParaRPr b="1">
                        <a:solidFill>
                          <a:schemeClr val="lt1"/>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alpha val="0"/>
                        </a:srgbClr>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0C622E"/>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Day 8</a:t>
                      </a:r>
                      <a:endParaRPr b="1">
                        <a:solidFill>
                          <a:schemeClr val="lt1"/>
                        </a:solidFill>
                        <a:latin typeface="Open Sans"/>
                        <a:ea typeface="Open Sans"/>
                        <a:cs typeface="Open Sans"/>
                        <a:sym typeface="Open Sans"/>
                      </a:endParaRPr>
                    </a:p>
                  </a:txBody>
                  <a:tcPr marL="0" marR="0" marT="0" marB="0" anchor="ctr">
                    <a:lnL w="9525" cap="flat" cmpd="sng">
                      <a:solidFill>
                        <a:srgbClr val="404247">
                          <a:alpha val="0"/>
                        </a:srgbClr>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0C622E"/>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Brucella</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Neg</a:t>
                      </a:r>
                      <a:endParaRPr>
                        <a:solidFill>
                          <a:schemeClr val="lt1"/>
                        </a:solidFill>
                      </a:endParaRPr>
                    </a:p>
                  </a:txBody>
                  <a:tcPr marL="4570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Leptospirosis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Neg</a:t>
                      </a:r>
                      <a:endParaRPr>
                        <a:solidFill>
                          <a:schemeClr val="lt1"/>
                        </a:solidFill>
                      </a:endParaRPr>
                    </a:p>
                  </a:txBody>
                  <a:tcPr marL="4570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Q fever</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Neg</a:t>
                      </a:r>
                      <a:endParaRPr>
                        <a:solidFill>
                          <a:schemeClr val="lt1"/>
                        </a:solidFill>
                      </a:endParaRPr>
                    </a:p>
                  </a:txBody>
                  <a:tcPr marL="4570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West nile</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BF1DD"/>
                    </a:solidFill>
                  </a:tcPr>
                </a:tc>
                <a:tc>
                  <a:txBody>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IgM (+)</a:t>
                      </a:r>
                      <a:endParaRPr>
                        <a:solidFill>
                          <a:schemeClr val="lt1"/>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4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Lumbar puncture, take 2</a:t>
            </a:r>
            <a:endParaRPr/>
          </a:p>
        </p:txBody>
      </p:sp>
      <p:graphicFrame>
        <p:nvGraphicFramePr>
          <p:cNvPr id="477" name="Google Shape;477;p45"/>
          <p:cNvGraphicFramePr/>
          <p:nvPr/>
        </p:nvGraphicFramePr>
        <p:xfrm>
          <a:off x="438750" y="1399825"/>
          <a:ext cx="3000000" cy="3000000"/>
        </p:xfrm>
        <a:graphic>
          <a:graphicData uri="http://schemas.openxmlformats.org/drawingml/2006/table">
            <a:tbl>
              <a:tblPr>
                <a:noFill/>
                <a:tableStyleId>{8B810D35-6B29-4F0E-A54C-3F1D867285BD}</a:tableStyleId>
              </a:tblPr>
              <a:tblGrid>
                <a:gridCol w="1530225">
                  <a:extLst>
                    <a:ext uri="{9D8B030D-6E8A-4147-A177-3AD203B41FA5}">
                      <a16:colId xmlns:a16="http://schemas.microsoft.com/office/drawing/2014/main" val="20000"/>
                    </a:ext>
                  </a:extLst>
                </a:gridCol>
                <a:gridCol w="583050">
                  <a:extLst>
                    <a:ext uri="{9D8B030D-6E8A-4147-A177-3AD203B41FA5}">
                      <a16:colId xmlns:a16="http://schemas.microsoft.com/office/drawing/2014/main" val="20001"/>
                    </a:ext>
                  </a:extLst>
                </a:gridCol>
                <a:gridCol w="583050">
                  <a:extLst>
                    <a:ext uri="{9D8B030D-6E8A-4147-A177-3AD203B41FA5}">
                      <a16:colId xmlns:a16="http://schemas.microsoft.com/office/drawing/2014/main" val="20002"/>
                    </a:ext>
                  </a:extLst>
                </a:gridCol>
              </a:tblGrid>
              <a:tr h="280950">
                <a:tc>
                  <a:txBody>
                    <a:bodyPr/>
                    <a:lstStyle/>
                    <a:p>
                      <a:pPr marL="0" lvl="0" indent="0" algn="l" rtl="0">
                        <a:spcBef>
                          <a:spcPts val="0"/>
                        </a:spcBef>
                        <a:spcAft>
                          <a:spcPts val="0"/>
                        </a:spcAft>
                        <a:buNone/>
                      </a:pPr>
                      <a:r>
                        <a:rPr lang="en" b="1">
                          <a:solidFill>
                            <a:schemeClr val="lt1"/>
                          </a:solidFill>
                          <a:latin typeface="Open Sans"/>
                          <a:ea typeface="Open Sans"/>
                          <a:cs typeface="Open Sans"/>
                          <a:sym typeface="Open Sans"/>
                        </a:rPr>
                        <a:t>LP</a:t>
                      </a:r>
                      <a:endParaRPr b="1">
                        <a:solidFill>
                          <a:schemeClr val="lt1"/>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Day 2</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Day 8</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Opening Pr</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Unk</a:t>
                      </a:r>
                      <a:endParaRPr>
                        <a:solidFill>
                          <a:schemeClr val="dk2"/>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34</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WBC</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2</a:t>
                      </a:r>
                      <a:endParaRPr>
                        <a:solidFill>
                          <a:schemeClr val="dk2"/>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C1443C"/>
                          </a:solidFill>
                          <a:latin typeface="Open Sans"/>
                          <a:ea typeface="Open Sans"/>
                          <a:cs typeface="Open Sans"/>
                          <a:sym typeface="Open Sans"/>
                        </a:rPr>
                        <a:t>215</a:t>
                      </a:r>
                      <a:endParaRPr b="1">
                        <a:solidFill>
                          <a:srgbClr val="C1443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   Neut (%)</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2%</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86%</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   Lymph (%)</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60%</a:t>
                      </a:r>
                      <a:endParaRPr>
                        <a:solidFill>
                          <a:schemeClr val="dk2"/>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8%</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RBC</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1</a:t>
                      </a:r>
                      <a:endParaRPr>
                        <a:solidFill>
                          <a:schemeClr val="dk2"/>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71</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Protein</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47</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C1443C"/>
                          </a:solidFill>
                          <a:latin typeface="Open Sans"/>
                          <a:ea typeface="Open Sans"/>
                          <a:cs typeface="Open Sans"/>
                          <a:sym typeface="Open Sans"/>
                        </a:rPr>
                        <a:t>117</a:t>
                      </a:r>
                      <a:endParaRPr b="1">
                        <a:solidFill>
                          <a:srgbClr val="C1443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CSF/Serum glu</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127</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0.4</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CrAg</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Neg</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8"/>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HSV/VZV PCR</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Neg</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Neg</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CF1E4"/>
                    </a:solidFill>
                  </a:tcPr>
                </a:tc>
                <a:extLst>
                  <a:ext uri="{0D108BD9-81ED-4DB2-BD59-A6C34878D82A}">
                    <a16:rowId xmlns:a16="http://schemas.microsoft.com/office/drawing/2014/main" val="10009"/>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Cultures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NGTD</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NGTD</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graphicFrame>
        <p:nvGraphicFramePr>
          <p:cNvPr id="478" name="Google Shape;478;p45"/>
          <p:cNvGraphicFramePr/>
          <p:nvPr/>
        </p:nvGraphicFramePr>
        <p:xfrm>
          <a:off x="3370975" y="1399825"/>
          <a:ext cx="3000000" cy="3000000"/>
        </p:xfrm>
        <a:graphic>
          <a:graphicData uri="http://schemas.openxmlformats.org/drawingml/2006/table">
            <a:tbl>
              <a:tblPr>
                <a:noFill/>
                <a:tableStyleId>{8B810D35-6B29-4F0E-A54C-3F1D867285BD}</a:tableStyleId>
              </a:tblPr>
              <a:tblGrid>
                <a:gridCol w="1545450">
                  <a:extLst>
                    <a:ext uri="{9D8B030D-6E8A-4147-A177-3AD203B41FA5}">
                      <a16:colId xmlns:a16="http://schemas.microsoft.com/office/drawing/2014/main" val="20000"/>
                    </a:ext>
                  </a:extLst>
                </a:gridCol>
                <a:gridCol w="860200">
                  <a:extLst>
                    <a:ext uri="{9D8B030D-6E8A-4147-A177-3AD203B41FA5}">
                      <a16:colId xmlns:a16="http://schemas.microsoft.com/office/drawing/2014/main" val="20001"/>
                    </a:ext>
                  </a:extLst>
                </a:gridCol>
              </a:tblGrid>
              <a:tr h="280950">
                <a:tc>
                  <a:txBody>
                    <a:bodyPr/>
                    <a:lstStyle/>
                    <a:p>
                      <a:pPr marL="0" lvl="0" indent="0" algn="l" rtl="0">
                        <a:spcBef>
                          <a:spcPts val="0"/>
                        </a:spcBef>
                        <a:spcAft>
                          <a:spcPts val="0"/>
                        </a:spcAft>
                        <a:buNone/>
                      </a:pPr>
                      <a:r>
                        <a:rPr lang="en" b="1">
                          <a:solidFill>
                            <a:schemeClr val="lt1"/>
                          </a:solidFill>
                          <a:latin typeface="Open Sans"/>
                          <a:ea typeface="Open Sans"/>
                          <a:cs typeface="Open Sans"/>
                          <a:sym typeface="Open Sans"/>
                        </a:rPr>
                        <a:t>CSF</a:t>
                      </a:r>
                      <a:endParaRPr b="1">
                        <a:solidFill>
                          <a:schemeClr val="lt1"/>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3B71CA"/>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3B71CA"/>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Day 8</a:t>
                      </a:r>
                      <a:endParaRPr b="1">
                        <a:solidFill>
                          <a:schemeClr val="lt1"/>
                        </a:solidFill>
                        <a:latin typeface="Open Sans"/>
                        <a:ea typeface="Open Sans"/>
                        <a:cs typeface="Open Sans"/>
                        <a:sym typeface="Open Sans"/>
                      </a:endParaRPr>
                    </a:p>
                  </a:txBody>
                  <a:tcPr marL="0" marR="0" marT="0" marB="0" anchor="ctr">
                    <a:lnL w="9525" cap="flat" cmpd="sng">
                      <a:solidFill>
                        <a:srgbClr val="3B71CA"/>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3B71CA"/>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Biofire</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Neg</a:t>
                      </a:r>
                      <a:endParaRPr>
                        <a:solidFill>
                          <a:schemeClr val="dk2"/>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Strep pneumo</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Neg</a:t>
                      </a:r>
                      <a:endParaRPr>
                        <a:solidFill>
                          <a:schemeClr val="dk2"/>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Enterovirus PCR</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Neg</a:t>
                      </a:r>
                      <a:endParaRPr>
                        <a:solidFill>
                          <a:schemeClr val="dk2"/>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CF1E4"/>
                    </a:solidFill>
                  </a:tcPr>
                </a:tc>
                <a:extLst>
                  <a:ext uri="{0D108BD9-81ED-4DB2-BD59-A6C34878D82A}">
                    <a16:rowId xmlns:a16="http://schemas.microsoft.com/office/drawing/2014/main" val="10003"/>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Arbovirus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Neg</a:t>
                      </a:r>
                      <a:endParaRPr>
                        <a:solidFill>
                          <a:schemeClr val="dk2"/>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CF1E4"/>
                    </a:solidFill>
                  </a:tcPr>
                </a:tc>
                <a:extLst>
                  <a:ext uri="{0D108BD9-81ED-4DB2-BD59-A6C34878D82A}">
                    <a16:rowId xmlns:a16="http://schemas.microsoft.com/office/drawing/2014/main" val="10004"/>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West nile</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aphicFrame>
        <p:nvGraphicFramePr>
          <p:cNvPr id="479" name="Google Shape;479;p45"/>
          <p:cNvGraphicFramePr/>
          <p:nvPr/>
        </p:nvGraphicFramePr>
        <p:xfrm>
          <a:off x="6008900" y="1399825"/>
          <a:ext cx="3000000" cy="3000000"/>
        </p:xfrm>
        <a:graphic>
          <a:graphicData uri="http://schemas.openxmlformats.org/drawingml/2006/table">
            <a:tbl>
              <a:tblPr>
                <a:noFill/>
                <a:tableStyleId>{8B810D35-6B29-4F0E-A54C-3F1D867285BD}</a:tableStyleId>
              </a:tblPr>
              <a:tblGrid>
                <a:gridCol w="1598300">
                  <a:extLst>
                    <a:ext uri="{9D8B030D-6E8A-4147-A177-3AD203B41FA5}">
                      <a16:colId xmlns:a16="http://schemas.microsoft.com/office/drawing/2014/main" val="20000"/>
                    </a:ext>
                  </a:extLst>
                </a:gridCol>
                <a:gridCol w="807350">
                  <a:extLst>
                    <a:ext uri="{9D8B030D-6E8A-4147-A177-3AD203B41FA5}">
                      <a16:colId xmlns:a16="http://schemas.microsoft.com/office/drawing/2014/main" val="20001"/>
                    </a:ext>
                  </a:extLst>
                </a:gridCol>
              </a:tblGrid>
              <a:tr h="280950">
                <a:tc>
                  <a:txBody>
                    <a:bodyPr/>
                    <a:lstStyle/>
                    <a:p>
                      <a:pPr marL="0" lvl="0" indent="0" algn="l" rtl="0">
                        <a:spcBef>
                          <a:spcPts val="0"/>
                        </a:spcBef>
                        <a:spcAft>
                          <a:spcPts val="0"/>
                        </a:spcAft>
                        <a:buNone/>
                      </a:pPr>
                      <a:r>
                        <a:rPr lang="en" b="1">
                          <a:solidFill>
                            <a:schemeClr val="lt1"/>
                          </a:solidFill>
                          <a:latin typeface="Open Sans"/>
                          <a:ea typeface="Open Sans"/>
                          <a:cs typeface="Open Sans"/>
                          <a:sym typeface="Open Sans"/>
                        </a:rPr>
                        <a:t>Serum</a:t>
                      </a:r>
                      <a:endParaRPr b="1">
                        <a:solidFill>
                          <a:schemeClr val="lt1"/>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alpha val="0"/>
                        </a:srgbClr>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0C622E"/>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Day 8</a:t>
                      </a:r>
                      <a:endParaRPr b="1">
                        <a:solidFill>
                          <a:schemeClr val="lt1"/>
                        </a:solidFill>
                        <a:latin typeface="Open Sans"/>
                        <a:ea typeface="Open Sans"/>
                        <a:cs typeface="Open Sans"/>
                        <a:sym typeface="Open Sans"/>
                      </a:endParaRPr>
                    </a:p>
                  </a:txBody>
                  <a:tcPr marL="0" marR="0" marT="0" marB="0" anchor="ctr">
                    <a:lnL w="9525" cap="flat" cmpd="sng">
                      <a:solidFill>
                        <a:srgbClr val="404247">
                          <a:alpha val="0"/>
                        </a:srgbClr>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0C622E"/>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Brucella</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Neg</a:t>
                      </a:r>
                      <a:endParaRPr>
                        <a:solidFill>
                          <a:schemeClr val="dk2"/>
                        </a:solidFill>
                      </a:endParaRPr>
                    </a:p>
                  </a:txBody>
                  <a:tcPr marL="4570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solidFill>
                      <a:srgbClr val="DCF1E4"/>
                    </a:solidFill>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Leptospirosis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Neg</a:t>
                      </a:r>
                      <a:endParaRPr>
                        <a:solidFill>
                          <a:schemeClr val="dk2"/>
                        </a:solidFill>
                      </a:endParaRPr>
                    </a:p>
                  </a:txBody>
                  <a:tcPr marL="4570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CF1E4"/>
                    </a:solidFill>
                  </a:tcPr>
                </a:tc>
                <a:extLst>
                  <a:ext uri="{0D108BD9-81ED-4DB2-BD59-A6C34878D82A}">
                    <a16:rowId xmlns:a16="http://schemas.microsoft.com/office/drawing/2014/main" val="10002"/>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Q fever</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Neg</a:t>
                      </a:r>
                      <a:endParaRPr>
                        <a:solidFill>
                          <a:schemeClr val="dk2"/>
                        </a:solidFill>
                      </a:endParaRPr>
                    </a:p>
                  </a:txBody>
                  <a:tcPr marL="4570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CF1E4"/>
                    </a:solidFill>
                  </a:tcPr>
                </a:tc>
                <a:extLst>
                  <a:ext uri="{0D108BD9-81ED-4DB2-BD59-A6C34878D82A}">
                    <a16:rowId xmlns:a16="http://schemas.microsoft.com/office/drawing/2014/main" val="10003"/>
                  </a:ext>
                </a:extLst>
              </a:tr>
              <a:tr h="280950">
                <a:tc>
                  <a:txBody>
                    <a:bodyPr/>
                    <a:lstStyle/>
                    <a:p>
                      <a:pPr marL="0" lvl="0" indent="0" algn="l" rtl="0">
                        <a:spcBef>
                          <a:spcPts val="0"/>
                        </a:spcBef>
                        <a:spcAft>
                          <a:spcPts val="0"/>
                        </a:spcAft>
                        <a:buNone/>
                      </a:pPr>
                      <a:r>
                        <a:rPr lang="en" b="1">
                          <a:latin typeface="Open Sans"/>
                          <a:ea typeface="Open Sans"/>
                          <a:cs typeface="Open Sans"/>
                          <a:sym typeface="Open Sans"/>
                        </a:rPr>
                        <a:t>West nile</a:t>
                      </a:r>
                      <a:endParaRPr b="1">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IgM (+)</a:t>
                      </a:r>
                      <a:endParaRPr b="1">
                        <a:solidFill>
                          <a:srgbClr val="DF382C"/>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BF1DD"/>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4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Lumbar puncture, take 2</a:t>
            </a:r>
            <a:endParaRPr/>
          </a:p>
        </p:txBody>
      </p:sp>
      <p:graphicFrame>
        <p:nvGraphicFramePr>
          <p:cNvPr id="485" name="Google Shape;485;p46"/>
          <p:cNvGraphicFramePr/>
          <p:nvPr/>
        </p:nvGraphicFramePr>
        <p:xfrm>
          <a:off x="438750" y="1399825"/>
          <a:ext cx="3000000" cy="3000000"/>
        </p:xfrm>
        <a:graphic>
          <a:graphicData uri="http://schemas.openxmlformats.org/drawingml/2006/table">
            <a:tbl>
              <a:tblPr>
                <a:noFill/>
                <a:tableStyleId>{8B810D35-6B29-4F0E-A54C-3F1D867285BD}</a:tableStyleId>
              </a:tblPr>
              <a:tblGrid>
                <a:gridCol w="1530225">
                  <a:extLst>
                    <a:ext uri="{9D8B030D-6E8A-4147-A177-3AD203B41FA5}">
                      <a16:colId xmlns:a16="http://schemas.microsoft.com/office/drawing/2014/main" val="20000"/>
                    </a:ext>
                  </a:extLst>
                </a:gridCol>
                <a:gridCol w="583050">
                  <a:extLst>
                    <a:ext uri="{9D8B030D-6E8A-4147-A177-3AD203B41FA5}">
                      <a16:colId xmlns:a16="http://schemas.microsoft.com/office/drawing/2014/main" val="20001"/>
                    </a:ext>
                  </a:extLst>
                </a:gridCol>
                <a:gridCol w="583050">
                  <a:extLst>
                    <a:ext uri="{9D8B030D-6E8A-4147-A177-3AD203B41FA5}">
                      <a16:colId xmlns:a16="http://schemas.microsoft.com/office/drawing/2014/main" val="20002"/>
                    </a:ext>
                  </a:extLst>
                </a:gridCol>
              </a:tblGrid>
              <a:tr h="280950">
                <a:tc>
                  <a:txBody>
                    <a:bodyPr/>
                    <a:lstStyle/>
                    <a:p>
                      <a:pPr marL="0" lvl="0" indent="0" algn="l" rtl="0">
                        <a:spcBef>
                          <a:spcPts val="0"/>
                        </a:spcBef>
                        <a:spcAft>
                          <a:spcPts val="0"/>
                        </a:spcAft>
                        <a:buNone/>
                      </a:pPr>
                      <a:r>
                        <a:rPr lang="en" b="1">
                          <a:solidFill>
                            <a:schemeClr val="lt1"/>
                          </a:solidFill>
                          <a:latin typeface="Open Sans"/>
                          <a:ea typeface="Open Sans"/>
                          <a:cs typeface="Open Sans"/>
                          <a:sym typeface="Open Sans"/>
                        </a:rPr>
                        <a:t>LP</a:t>
                      </a:r>
                      <a:endParaRPr b="1">
                        <a:solidFill>
                          <a:schemeClr val="lt1"/>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Day 2</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Day 8</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Opening Pr</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Unk</a:t>
                      </a:r>
                      <a:endParaRPr>
                        <a:solidFill>
                          <a:schemeClr val="dk2"/>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34</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WBC</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2</a:t>
                      </a:r>
                      <a:endParaRPr>
                        <a:solidFill>
                          <a:schemeClr val="dk2"/>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C1443C"/>
                          </a:solidFill>
                          <a:latin typeface="Open Sans"/>
                          <a:ea typeface="Open Sans"/>
                          <a:cs typeface="Open Sans"/>
                          <a:sym typeface="Open Sans"/>
                        </a:rPr>
                        <a:t>215</a:t>
                      </a:r>
                      <a:endParaRPr b="1">
                        <a:solidFill>
                          <a:srgbClr val="C1443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   Neut (%)</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2%</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86%</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   Lymph (%)</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60%</a:t>
                      </a:r>
                      <a:endParaRPr>
                        <a:solidFill>
                          <a:schemeClr val="dk2"/>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8%</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RBC</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1</a:t>
                      </a:r>
                      <a:endParaRPr>
                        <a:solidFill>
                          <a:schemeClr val="dk2"/>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71</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Protein</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47</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C1443C"/>
                          </a:solidFill>
                          <a:latin typeface="Open Sans"/>
                          <a:ea typeface="Open Sans"/>
                          <a:cs typeface="Open Sans"/>
                          <a:sym typeface="Open Sans"/>
                        </a:rPr>
                        <a:t>117</a:t>
                      </a:r>
                      <a:endParaRPr b="1">
                        <a:solidFill>
                          <a:srgbClr val="C1443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CSF/Serum glu</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127</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0.4</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CrAg</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Neg</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8"/>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HSV/VZV PCR</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Neg</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Neg</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9"/>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Cultures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NGTD</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NGTD</a:t>
                      </a:r>
                      <a:endParaRPr>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graphicFrame>
        <p:nvGraphicFramePr>
          <p:cNvPr id="486" name="Google Shape;486;p46"/>
          <p:cNvGraphicFramePr/>
          <p:nvPr/>
        </p:nvGraphicFramePr>
        <p:xfrm>
          <a:off x="3370975" y="1399825"/>
          <a:ext cx="3000000" cy="3000000"/>
        </p:xfrm>
        <a:graphic>
          <a:graphicData uri="http://schemas.openxmlformats.org/drawingml/2006/table">
            <a:tbl>
              <a:tblPr>
                <a:noFill/>
                <a:tableStyleId>{8B810D35-6B29-4F0E-A54C-3F1D867285BD}</a:tableStyleId>
              </a:tblPr>
              <a:tblGrid>
                <a:gridCol w="1545450">
                  <a:extLst>
                    <a:ext uri="{9D8B030D-6E8A-4147-A177-3AD203B41FA5}">
                      <a16:colId xmlns:a16="http://schemas.microsoft.com/office/drawing/2014/main" val="20000"/>
                    </a:ext>
                  </a:extLst>
                </a:gridCol>
                <a:gridCol w="860200">
                  <a:extLst>
                    <a:ext uri="{9D8B030D-6E8A-4147-A177-3AD203B41FA5}">
                      <a16:colId xmlns:a16="http://schemas.microsoft.com/office/drawing/2014/main" val="20001"/>
                    </a:ext>
                  </a:extLst>
                </a:gridCol>
              </a:tblGrid>
              <a:tr h="280950">
                <a:tc>
                  <a:txBody>
                    <a:bodyPr/>
                    <a:lstStyle/>
                    <a:p>
                      <a:pPr marL="0" lvl="0" indent="0" algn="l" rtl="0">
                        <a:spcBef>
                          <a:spcPts val="0"/>
                        </a:spcBef>
                        <a:spcAft>
                          <a:spcPts val="0"/>
                        </a:spcAft>
                        <a:buNone/>
                      </a:pPr>
                      <a:r>
                        <a:rPr lang="en" b="1">
                          <a:solidFill>
                            <a:schemeClr val="lt1"/>
                          </a:solidFill>
                          <a:latin typeface="Open Sans"/>
                          <a:ea typeface="Open Sans"/>
                          <a:cs typeface="Open Sans"/>
                          <a:sym typeface="Open Sans"/>
                        </a:rPr>
                        <a:t>CSF</a:t>
                      </a:r>
                      <a:endParaRPr b="1">
                        <a:solidFill>
                          <a:schemeClr val="lt1"/>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3B71CA"/>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3B71CA"/>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Day 8</a:t>
                      </a:r>
                      <a:endParaRPr b="1">
                        <a:solidFill>
                          <a:schemeClr val="lt1"/>
                        </a:solidFill>
                        <a:latin typeface="Open Sans"/>
                        <a:ea typeface="Open Sans"/>
                        <a:cs typeface="Open Sans"/>
                        <a:sym typeface="Open Sans"/>
                      </a:endParaRPr>
                    </a:p>
                  </a:txBody>
                  <a:tcPr marL="0" marR="0" marT="0" marB="0" anchor="ctr">
                    <a:lnL w="9525" cap="flat" cmpd="sng">
                      <a:solidFill>
                        <a:srgbClr val="3B71CA"/>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3B71CA"/>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Biofire</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Neg</a:t>
                      </a:r>
                      <a:endParaRPr>
                        <a:solidFill>
                          <a:schemeClr val="dk2"/>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Strep pneumo</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Neg</a:t>
                      </a:r>
                      <a:endParaRPr>
                        <a:solidFill>
                          <a:schemeClr val="dk2"/>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Enterovirus PCR</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Neg</a:t>
                      </a:r>
                      <a:endParaRPr>
                        <a:solidFill>
                          <a:schemeClr val="dk2"/>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Arbovirus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Neg</a:t>
                      </a:r>
                      <a:endParaRPr>
                        <a:solidFill>
                          <a:schemeClr val="dk2"/>
                        </a:solidFill>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80950">
                <a:tc>
                  <a:txBody>
                    <a:bodyPr/>
                    <a:lstStyle/>
                    <a:p>
                      <a:pPr marL="0" lvl="0" indent="0" algn="l" rtl="0">
                        <a:spcBef>
                          <a:spcPts val="0"/>
                        </a:spcBef>
                        <a:spcAft>
                          <a:spcPts val="0"/>
                        </a:spcAft>
                        <a:buNone/>
                      </a:pPr>
                      <a:r>
                        <a:rPr lang="en" b="1">
                          <a:latin typeface="Open Sans"/>
                          <a:ea typeface="Open Sans"/>
                          <a:cs typeface="Open Sans"/>
                          <a:sym typeface="Open Sans"/>
                        </a:rPr>
                        <a:t>West nile</a:t>
                      </a:r>
                      <a:endParaRPr b="1">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IgM (+)</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aphicFrame>
        <p:nvGraphicFramePr>
          <p:cNvPr id="487" name="Google Shape;487;p46"/>
          <p:cNvGraphicFramePr/>
          <p:nvPr/>
        </p:nvGraphicFramePr>
        <p:xfrm>
          <a:off x="6008900" y="1399825"/>
          <a:ext cx="3000000" cy="3000000"/>
        </p:xfrm>
        <a:graphic>
          <a:graphicData uri="http://schemas.openxmlformats.org/drawingml/2006/table">
            <a:tbl>
              <a:tblPr>
                <a:noFill/>
                <a:tableStyleId>{8B810D35-6B29-4F0E-A54C-3F1D867285BD}</a:tableStyleId>
              </a:tblPr>
              <a:tblGrid>
                <a:gridCol w="1598300">
                  <a:extLst>
                    <a:ext uri="{9D8B030D-6E8A-4147-A177-3AD203B41FA5}">
                      <a16:colId xmlns:a16="http://schemas.microsoft.com/office/drawing/2014/main" val="20000"/>
                    </a:ext>
                  </a:extLst>
                </a:gridCol>
                <a:gridCol w="807350">
                  <a:extLst>
                    <a:ext uri="{9D8B030D-6E8A-4147-A177-3AD203B41FA5}">
                      <a16:colId xmlns:a16="http://schemas.microsoft.com/office/drawing/2014/main" val="20001"/>
                    </a:ext>
                  </a:extLst>
                </a:gridCol>
              </a:tblGrid>
              <a:tr h="280950">
                <a:tc>
                  <a:txBody>
                    <a:bodyPr/>
                    <a:lstStyle/>
                    <a:p>
                      <a:pPr marL="0" lvl="0" indent="0" algn="l" rtl="0">
                        <a:spcBef>
                          <a:spcPts val="0"/>
                        </a:spcBef>
                        <a:spcAft>
                          <a:spcPts val="0"/>
                        </a:spcAft>
                        <a:buNone/>
                      </a:pPr>
                      <a:r>
                        <a:rPr lang="en" b="1">
                          <a:solidFill>
                            <a:schemeClr val="lt1"/>
                          </a:solidFill>
                          <a:latin typeface="Open Sans"/>
                          <a:ea typeface="Open Sans"/>
                          <a:cs typeface="Open Sans"/>
                          <a:sym typeface="Open Sans"/>
                        </a:rPr>
                        <a:t>Serum</a:t>
                      </a:r>
                      <a:endParaRPr b="1">
                        <a:solidFill>
                          <a:schemeClr val="lt1"/>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alpha val="0"/>
                        </a:srgbClr>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0C622E"/>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Day 8</a:t>
                      </a:r>
                      <a:endParaRPr b="1">
                        <a:solidFill>
                          <a:schemeClr val="lt1"/>
                        </a:solidFill>
                        <a:latin typeface="Open Sans"/>
                        <a:ea typeface="Open Sans"/>
                        <a:cs typeface="Open Sans"/>
                        <a:sym typeface="Open Sans"/>
                      </a:endParaRPr>
                    </a:p>
                  </a:txBody>
                  <a:tcPr marL="0" marR="0" marT="0" marB="0" anchor="ctr">
                    <a:lnL w="9525" cap="flat" cmpd="sng">
                      <a:solidFill>
                        <a:srgbClr val="404247">
                          <a:alpha val="0"/>
                        </a:srgbClr>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0C622E"/>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Brucella</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Neg</a:t>
                      </a:r>
                      <a:endParaRPr>
                        <a:solidFill>
                          <a:schemeClr val="dk2"/>
                        </a:solidFill>
                      </a:endParaRPr>
                    </a:p>
                  </a:txBody>
                  <a:tcPr marL="4570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Leptospirosis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Neg</a:t>
                      </a:r>
                      <a:endParaRPr>
                        <a:solidFill>
                          <a:schemeClr val="dk2"/>
                        </a:solidFill>
                      </a:endParaRPr>
                    </a:p>
                  </a:txBody>
                  <a:tcPr marL="4570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Q fever</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Neg</a:t>
                      </a:r>
                      <a:endParaRPr>
                        <a:solidFill>
                          <a:schemeClr val="dk2"/>
                        </a:solidFill>
                      </a:endParaRPr>
                    </a:p>
                  </a:txBody>
                  <a:tcPr marL="4570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80950">
                <a:tc>
                  <a:txBody>
                    <a:bodyPr/>
                    <a:lstStyle/>
                    <a:p>
                      <a:pPr marL="0" lvl="0" indent="0" algn="l" rtl="0">
                        <a:spcBef>
                          <a:spcPts val="0"/>
                        </a:spcBef>
                        <a:spcAft>
                          <a:spcPts val="0"/>
                        </a:spcAft>
                        <a:buNone/>
                      </a:pPr>
                      <a:r>
                        <a:rPr lang="en" b="1">
                          <a:latin typeface="Open Sans"/>
                          <a:ea typeface="Open Sans"/>
                          <a:cs typeface="Open Sans"/>
                          <a:sym typeface="Open Sans"/>
                        </a:rPr>
                        <a:t>West nile</a:t>
                      </a:r>
                      <a:endParaRPr b="1">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IgM (+)</a:t>
                      </a:r>
                      <a:endParaRPr b="1">
                        <a:solidFill>
                          <a:srgbClr val="DF382C"/>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47"/>
          <p:cNvSpPr/>
          <p:nvPr/>
        </p:nvSpPr>
        <p:spPr>
          <a:xfrm>
            <a:off x="1207750" y="4791925"/>
            <a:ext cx="1828800" cy="211800"/>
          </a:xfrm>
          <a:prstGeom prst="rect">
            <a:avLst/>
          </a:prstGeom>
          <a:solidFill>
            <a:srgbClr val="1A1A1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Vanc / Amp / Acy</a:t>
            </a:r>
            <a:endParaRPr>
              <a:solidFill>
                <a:schemeClr val="lt1"/>
              </a:solidFill>
              <a:latin typeface="Open Sans"/>
              <a:ea typeface="Open Sans"/>
              <a:cs typeface="Open Sans"/>
              <a:sym typeface="Open Sans"/>
            </a:endParaRPr>
          </a:p>
        </p:txBody>
      </p:sp>
      <p:sp>
        <p:nvSpPr>
          <p:cNvPr id="493" name="Google Shape;493;p47"/>
          <p:cNvSpPr/>
          <p:nvPr/>
        </p:nvSpPr>
        <p:spPr>
          <a:xfrm>
            <a:off x="3493750" y="4580125"/>
            <a:ext cx="914400" cy="211800"/>
          </a:xfrm>
          <a:prstGeom prst="rect">
            <a:avLst/>
          </a:prstGeom>
          <a:solidFill>
            <a:srgbClr val="6C348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Open Sans"/>
                <a:ea typeface="Open Sans"/>
                <a:cs typeface="Open Sans"/>
                <a:sym typeface="Open Sans"/>
              </a:rPr>
              <a:t>Augment</a:t>
            </a:r>
            <a:endParaRPr sz="1200">
              <a:solidFill>
                <a:schemeClr val="lt1"/>
              </a:solidFill>
              <a:latin typeface="Open Sans"/>
              <a:ea typeface="Open Sans"/>
              <a:cs typeface="Open Sans"/>
              <a:sym typeface="Open Sans"/>
            </a:endParaRPr>
          </a:p>
        </p:txBody>
      </p:sp>
      <p:sp>
        <p:nvSpPr>
          <p:cNvPr id="494" name="Google Shape;494;p47"/>
          <p:cNvSpPr/>
          <p:nvPr/>
        </p:nvSpPr>
        <p:spPr>
          <a:xfrm>
            <a:off x="1207750" y="4580125"/>
            <a:ext cx="2286300" cy="211800"/>
          </a:xfrm>
          <a:prstGeom prst="rect">
            <a:avLst/>
          </a:prstGeom>
          <a:solidFill>
            <a:srgbClr val="35663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Ceftriaxone</a:t>
            </a:r>
            <a:endParaRPr>
              <a:solidFill>
                <a:schemeClr val="lt1"/>
              </a:solidFill>
              <a:latin typeface="Open Sans"/>
              <a:ea typeface="Open Sans"/>
              <a:cs typeface="Open Sans"/>
              <a:sym typeface="Open Sans"/>
            </a:endParaRPr>
          </a:p>
        </p:txBody>
      </p:sp>
      <p:sp>
        <p:nvSpPr>
          <p:cNvPr id="495" name="Google Shape;495;p47"/>
          <p:cNvSpPr/>
          <p:nvPr/>
        </p:nvSpPr>
        <p:spPr>
          <a:xfrm>
            <a:off x="3911300" y="4791925"/>
            <a:ext cx="1162800" cy="211800"/>
          </a:xfrm>
          <a:prstGeom prst="rect">
            <a:avLst/>
          </a:prstGeom>
          <a:solidFill>
            <a:srgbClr val="DF382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Open Sans"/>
                <a:ea typeface="Open Sans"/>
                <a:cs typeface="Open Sans"/>
                <a:sym typeface="Open Sans"/>
              </a:rPr>
              <a:t>Azith / atova</a:t>
            </a:r>
            <a:endParaRPr sz="1200">
              <a:solidFill>
                <a:schemeClr val="lt1"/>
              </a:solidFill>
              <a:latin typeface="Open Sans"/>
              <a:ea typeface="Open Sans"/>
              <a:cs typeface="Open Sans"/>
              <a:sym typeface="Open Sans"/>
            </a:endParaRPr>
          </a:p>
        </p:txBody>
      </p:sp>
      <p:sp>
        <p:nvSpPr>
          <p:cNvPr id="496" name="Google Shape;496;p4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Hospital course</a:t>
            </a:r>
            <a:endParaRPr/>
          </a:p>
        </p:txBody>
      </p:sp>
      <p:sp>
        <p:nvSpPr>
          <p:cNvPr id="497" name="Google Shape;497;p47"/>
          <p:cNvSpPr/>
          <p:nvPr/>
        </p:nvSpPr>
        <p:spPr>
          <a:xfrm>
            <a:off x="16649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1</a:t>
            </a:r>
            <a:endParaRPr>
              <a:latin typeface="Open Sans"/>
              <a:ea typeface="Open Sans"/>
              <a:cs typeface="Open Sans"/>
              <a:sym typeface="Open Sans"/>
            </a:endParaRPr>
          </a:p>
        </p:txBody>
      </p:sp>
      <p:sp>
        <p:nvSpPr>
          <p:cNvPr id="498" name="Google Shape;498;p47"/>
          <p:cNvSpPr/>
          <p:nvPr/>
        </p:nvSpPr>
        <p:spPr>
          <a:xfrm>
            <a:off x="2122150" y="4065475"/>
            <a:ext cx="457200" cy="183000"/>
          </a:xfrm>
          <a:prstGeom prst="rect">
            <a:avLst/>
          </a:prstGeom>
          <a:solidFill>
            <a:srgbClr val="3B71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2</a:t>
            </a:r>
            <a:endParaRPr b="1">
              <a:solidFill>
                <a:schemeClr val="lt1"/>
              </a:solidFill>
              <a:latin typeface="Open Sans"/>
              <a:ea typeface="Open Sans"/>
              <a:cs typeface="Open Sans"/>
              <a:sym typeface="Open Sans"/>
            </a:endParaRPr>
          </a:p>
        </p:txBody>
      </p:sp>
      <p:sp>
        <p:nvSpPr>
          <p:cNvPr id="499" name="Google Shape;499;p47"/>
          <p:cNvSpPr/>
          <p:nvPr/>
        </p:nvSpPr>
        <p:spPr>
          <a:xfrm>
            <a:off x="25793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3</a:t>
            </a:r>
            <a:endParaRPr>
              <a:latin typeface="Open Sans"/>
              <a:ea typeface="Open Sans"/>
              <a:cs typeface="Open Sans"/>
              <a:sym typeface="Open Sans"/>
            </a:endParaRPr>
          </a:p>
        </p:txBody>
      </p:sp>
      <p:sp>
        <p:nvSpPr>
          <p:cNvPr id="500" name="Google Shape;500;p47"/>
          <p:cNvSpPr/>
          <p:nvPr/>
        </p:nvSpPr>
        <p:spPr>
          <a:xfrm>
            <a:off x="30365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8E44AD"/>
                </a:solidFill>
                <a:latin typeface="Open Sans"/>
                <a:ea typeface="Open Sans"/>
                <a:cs typeface="Open Sans"/>
                <a:sym typeface="Open Sans"/>
              </a:rPr>
              <a:t>4</a:t>
            </a:r>
            <a:endParaRPr b="1">
              <a:solidFill>
                <a:srgbClr val="8E44AD"/>
              </a:solidFill>
              <a:latin typeface="Open Sans"/>
              <a:ea typeface="Open Sans"/>
              <a:cs typeface="Open Sans"/>
              <a:sym typeface="Open Sans"/>
            </a:endParaRPr>
          </a:p>
        </p:txBody>
      </p:sp>
      <p:sp>
        <p:nvSpPr>
          <p:cNvPr id="501" name="Google Shape;501;p47"/>
          <p:cNvSpPr/>
          <p:nvPr/>
        </p:nvSpPr>
        <p:spPr>
          <a:xfrm>
            <a:off x="34937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5</a:t>
            </a:r>
            <a:endParaRPr>
              <a:solidFill>
                <a:srgbClr val="1A1A1A"/>
              </a:solidFill>
              <a:latin typeface="Open Sans"/>
              <a:ea typeface="Open Sans"/>
              <a:cs typeface="Open Sans"/>
              <a:sym typeface="Open Sans"/>
            </a:endParaRPr>
          </a:p>
        </p:txBody>
      </p:sp>
      <p:sp>
        <p:nvSpPr>
          <p:cNvPr id="502" name="Google Shape;502;p47"/>
          <p:cNvSpPr/>
          <p:nvPr/>
        </p:nvSpPr>
        <p:spPr>
          <a:xfrm>
            <a:off x="39509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8E44AD"/>
                </a:solidFill>
                <a:latin typeface="Open Sans"/>
                <a:ea typeface="Open Sans"/>
                <a:cs typeface="Open Sans"/>
                <a:sym typeface="Open Sans"/>
              </a:rPr>
              <a:t>6</a:t>
            </a:r>
            <a:endParaRPr b="1">
              <a:solidFill>
                <a:srgbClr val="8E44AD"/>
              </a:solidFill>
              <a:latin typeface="Open Sans"/>
              <a:ea typeface="Open Sans"/>
              <a:cs typeface="Open Sans"/>
              <a:sym typeface="Open Sans"/>
            </a:endParaRPr>
          </a:p>
        </p:txBody>
      </p:sp>
      <p:sp>
        <p:nvSpPr>
          <p:cNvPr id="503" name="Google Shape;503;p47"/>
          <p:cNvSpPr/>
          <p:nvPr/>
        </p:nvSpPr>
        <p:spPr>
          <a:xfrm>
            <a:off x="44081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Open Sans"/>
                <a:ea typeface="Open Sans"/>
                <a:cs typeface="Open Sans"/>
                <a:sym typeface="Open Sans"/>
              </a:rPr>
              <a:t>ICU</a:t>
            </a:r>
            <a:endParaRPr sz="1200" b="1">
              <a:latin typeface="Open Sans"/>
              <a:ea typeface="Open Sans"/>
              <a:cs typeface="Open Sans"/>
              <a:sym typeface="Open Sans"/>
            </a:endParaRPr>
          </a:p>
        </p:txBody>
      </p:sp>
      <p:sp>
        <p:nvSpPr>
          <p:cNvPr id="504" name="Google Shape;504;p47"/>
          <p:cNvSpPr/>
          <p:nvPr/>
        </p:nvSpPr>
        <p:spPr>
          <a:xfrm>
            <a:off x="4865350" y="4065475"/>
            <a:ext cx="457200" cy="183000"/>
          </a:xfrm>
          <a:prstGeom prst="rect">
            <a:avLst/>
          </a:prstGeom>
          <a:solidFill>
            <a:srgbClr val="3B71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8</a:t>
            </a:r>
            <a:endParaRPr b="1">
              <a:solidFill>
                <a:schemeClr val="lt1"/>
              </a:solidFill>
              <a:latin typeface="Open Sans"/>
              <a:ea typeface="Open Sans"/>
              <a:cs typeface="Open Sans"/>
              <a:sym typeface="Open Sans"/>
            </a:endParaRPr>
          </a:p>
        </p:txBody>
      </p:sp>
      <p:sp>
        <p:nvSpPr>
          <p:cNvPr id="505" name="Google Shape;505;p47"/>
          <p:cNvSpPr/>
          <p:nvPr/>
        </p:nvSpPr>
        <p:spPr>
          <a:xfrm>
            <a:off x="1207750" y="37606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0</a:t>
            </a:r>
            <a:endParaRPr>
              <a:latin typeface="Open Sans"/>
              <a:ea typeface="Open Sans"/>
              <a:cs typeface="Open Sans"/>
              <a:sym typeface="Open Sans"/>
            </a:endParaRPr>
          </a:p>
        </p:txBody>
      </p:sp>
      <p:sp>
        <p:nvSpPr>
          <p:cNvPr id="506" name="Google Shape;506;p47"/>
          <p:cNvSpPr/>
          <p:nvPr/>
        </p:nvSpPr>
        <p:spPr>
          <a:xfrm>
            <a:off x="1207750" y="4368325"/>
            <a:ext cx="6400800" cy="211800"/>
          </a:xfrm>
          <a:prstGeom prst="rect">
            <a:avLst/>
          </a:prstGeom>
          <a:solidFill>
            <a:srgbClr val="8961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Doxy</a:t>
            </a:r>
            <a:endParaRPr b="1">
              <a:solidFill>
                <a:schemeClr val="lt1"/>
              </a:solidFill>
              <a:latin typeface="Open Sans"/>
              <a:ea typeface="Open Sans"/>
              <a:cs typeface="Open Sans"/>
              <a:sym typeface="Open Sans"/>
            </a:endParaRPr>
          </a:p>
        </p:txBody>
      </p:sp>
      <p:sp>
        <p:nvSpPr>
          <p:cNvPr id="507" name="Google Shape;507;p47"/>
          <p:cNvSpPr/>
          <p:nvPr/>
        </p:nvSpPr>
        <p:spPr>
          <a:xfrm>
            <a:off x="53225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9</a:t>
            </a:r>
            <a:endParaRPr>
              <a:latin typeface="Open Sans"/>
              <a:ea typeface="Open Sans"/>
              <a:cs typeface="Open Sans"/>
              <a:sym typeface="Open Sans"/>
            </a:endParaRPr>
          </a:p>
        </p:txBody>
      </p:sp>
      <p:sp>
        <p:nvSpPr>
          <p:cNvPr id="508" name="Google Shape;508;p47"/>
          <p:cNvSpPr/>
          <p:nvPr/>
        </p:nvSpPr>
        <p:spPr>
          <a:xfrm>
            <a:off x="57797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10</a:t>
            </a:r>
            <a:endParaRPr>
              <a:solidFill>
                <a:srgbClr val="1A1A1A"/>
              </a:solidFill>
              <a:latin typeface="Open Sans"/>
              <a:ea typeface="Open Sans"/>
              <a:cs typeface="Open Sans"/>
              <a:sym typeface="Open Sans"/>
            </a:endParaRPr>
          </a:p>
        </p:txBody>
      </p:sp>
      <p:sp>
        <p:nvSpPr>
          <p:cNvPr id="509" name="Google Shape;509;p47"/>
          <p:cNvSpPr/>
          <p:nvPr/>
        </p:nvSpPr>
        <p:spPr>
          <a:xfrm>
            <a:off x="62369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11</a:t>
            </a:r>
            <a:endParaRPr>
              <a:latin typeface="Open Sans"/>
              <a:ea typeface="Open Sans"/>
              <a:cs typeface="Open Sans"/>
              <a:sym typeface="Open Sans"/>
            </a:endParaRPr>
          </a:p>
        </p:txBody>
      </p:sp>
      <p:sp>
        <p:nvSpPr>
          <p:cNvPr id="510" name="Google Shape;510;p47"/>
          <p:cNvSpPr/>
          <p:nvPr/>
        </p:nvSpPr>
        <p:spPr>
          <a:xfrm>
            <a:off x="66941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12</a:t>
            </a:r>
            <a:endParaRPr>
              <a:latin typeface="Open Sans"/>
              <a:ea typeface="Open Sans"/>
              <a:cs typeface="Open Sans"/>
              <a:sym typeface="Open Sans"/>
            </a:endParaRPr>
          </a:p>
        </p:txBody>
      </p:sp>
      <p:sp>
        <p:nvSpPr>
          <p:cNvPr id="511" name="Google Shape;511;p47"/>
          <p:cNvSpPr/>
          <p:nvPr/>
        </p:nvSpPr>
        <p:spPr>
          <a:xfrm>
            <a:off x="71513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13</a:t>
            </a:r>
            <a:endParaRPr>
              <a:latin typeface="Open Sans"/>
              <a:ea typeface="Open Sans"/>
              <a:cs typeface="Open Sans"/>
              <a:sym typeface="Open Sans"/>
            </a:endParaRPr>
          </a:p>
        </p:txBody>
      </p:sp>
      <p:sp>
        <p:nvSpPr>
          <p:cNvPr id="512" name="Google Shape;512;p47"/>
          <p:cNvSpPr/>
          <p:nvPr/>
        </p:nvSpPr>
        <p:spPr>
          <a:xfrm>
            <a:off x="4408150" y="4580125"/>
            <a:ext cx="3200700" cy="211800"/>
          </a:xfrm>
          <a:prstGeom prst="rect">
            <a:avLst/>
          </a:prstGeom>
          <a:solidFill>
            <a:srgbClr val="35663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Ceftriaxone</a:t>
            </a:r>
            <a:endParaRPr>
              <a:solidFill>
                <a:schemeClr val="lt1"/>
              </a:solidFill>
              <a:latin typeface="Open Sans"/>
              <a:ea typeface="Open Sans"/>
              <a:cs typeface="Open Sans"/>
              <a:sym typeface="Open Sans"/>
            </a:endParaRPr>
          </a:p>
        </p:txBody>
      </p:sp>
      <p:sp>
        <p:nvSpPr>
          <p:cNvPr id="513" name="Google Shape;513;p47"/>
          <p:cNvSpPr/>
          <p:nvPr/>
        </p:nvSpPr>
        <p:spPr>
          <a:xfrm>
            <a:off x="5322550" y="4791925"/>
            <a:ext cx="2286300" cy="211800"/>
          </a:xfrm>
          <a:prstGeom prst="rect">
            <a:avLst/>
          </a:prstGeom>
          <a:solidFill>
            <a:srgbClr val="1A1A1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Vanc / Amp / Acy</a:t>
            </a:r>
            <a:endParaRPr>
              <a:solidFill>
                <a:schemeClr val="lt1"/>
              </a:solidFill>
              <a:latin typeface="Open Sans"/>
              <a:ea typeface="Open Sans"/>
              <a:cs typeface="Open Sans"/>
              <a:sym typeface="Open Sans"/>
            </a:endParaRPr>
          </a:p>
        </p:txBody>
      </p:sp>
      <p:sp>
        <p:nvSpPr>
          <p:cNvPr id="514" name="Google Shape;514;p47"/>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Prior to WNV serologies being positive, family mentions many cases of WVN around where they live</a:t>
            </a:r>
            <a:endParaRPr/>
          </a:p>
        </p:txBody>
      </p:sp>
      <p:grpSp>
        <p:nvGrpSpPr>
          <p:cNvPr id="515" name="Google Shape;515;p47"/>
          <p:cNvGrpSpPr/>
          <p:nvPr/>
        </p:nvGrpSpPr>
        <p:grpSpPr>
          <a:xfrm>
            <a:off x="1002177" y="2904275"/>
            <a:ext cx="6562024" cy="1041110"/>
            <a:chOff x="863300" y="2392397"/>
            <a:chExt cx="5398621" cy="856528"/>
          </a:xfrm>
        </p:grpSpPr>
        <p:pic>
          <p:nvPicPr>
            <p:cNvPr id="516" name="Google Shape;516;p47"/>
            <p:cNvPicPr preferRelativeResize="0"/>
            <p:nvPr/>
          </p:nvPicPr>
          <p:blipFill rotWithShape="1">
            <a:blip r:embed="rId3">
              <a:alphaModFix/>
            </a:blip>
            <a:srcRect l="9441" t="36756" r="88150"/>
            <a:stretch/>
          </p:blipFill>
          <p:spPr>
            <a:xfrm>
              <a:off x="863300" y="2392400"/>
              <a:ext cx="220250" cy="856525"/>
            </a:xfrm>
            <a:prstGeom prst="rect">
              <a:avLst/>
            </a:prstGeom>
            <a:noFill/>
            <a:ln>
              <a:noFill/>
            </a:ln>
          </p:spPr>
        </p:pic>
        <p:pic>
          <p:nvPicPr>
            <p:cNvPr id="517" name="Google Shape;517;p47"/>
            <p:cNvPicPr preferRelativeResize="0"/>
            <p:nvPr/>
          </p:nvPicPr>
          <p:blipFill rotWithShape="1">
            <a:blip r:embed="rId3">
              <a:alphaModFix/>
            </a:blip>
            <a:srcRect l="44314" t="37853"/>
            <a:stretch/>
          </p:blipFill>
          <p:spPr>
            <a:xfrm>
              <a:off x="1080452" y="2392397"/>
              <a:ext cx="5181469" cy="856520"/>
            </a:xfrm>
            <a:prstGeom prst="rect">
              <a:avLst/>
            </a:prstGeom>
            <a:noFill/>
            <a:ln>
              <a:noFill/>
            </a:ln>
          </p:spPr>
        </p:pic>
      </p:grpSp>
      <p:sp>
        <p:nvSpPr>
          <p:cNvPr id="518" name="Google Shape;518;p47"/>
          <p:cNvSpPr/>
          <p:nvPr/>
        </p:nvSpPr>
        <p:spPr>
          <a:xfrm>
            <a:off x="911425" y="4300300"/>
            <a:ext cx="6840600" cy="10344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48"/>
          <p:cNvSpPr/>
          <p:nvPr/>
        </p:nvSpPr>
        <p:spPr>
          <a:xfrm>
            <a:off x="1207750" y="4791925"/>
            <a:ext cx="1828800" cy="211800"/>
          </a:xfrm>
          <a:prstGeom prst="rect">
            <a:avLst/>
          </a:prstGeom>
          <a:solidFill>
            <a:srgbClr val="1A1A1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Vanc / Amp / Acy</a:t>
            </a:r>
            <a:endParaRPr>
              <a:solidFill>
                <a:schemeClr val="lt1"/>
              </a:solidFill>
              <a:latin typeface="Open Sans"/>
              <a:ea typeface="Open Sans"/>
              <a:cs typeface="Open Sans"/>
              <a:sym typeface="Open Sans"/>
            </a:endParaRPr>
          </a:p>
        </p:txBody>
      </p:sp>
      <p:sp>
        <p:nvSpPr>
          <p:cNvPr id="524" name="Google Shape;524;p48"/>
          <p:cNvSpPr/>
          <p:nvPr/>
        </p:nvSpPr>
        <p:spPr>
          <a:xfrm>
            <a:off x="3493750" y="4580125"/>
            <a:ext cx="914400" cy="211800"/>
          </a:xfrm>
          <a:prstGeom prst="rect">
            <a:avLst/>
          </a:prstGeom>
          <a:solidFill>
            <a:srgbClr val="6C348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Open Sans"/>
                <a:ea typeface="Open Sans"/>
                <a:cs typeface="Open Sans"/>
                <a:sym typeface="Open Sans"/>
              </a:rPr>
              <a:t>Augment</a:t>
            </a:r>
            <a:endParaRPr sz="1200">
              <a:solidFill>
                <a:schemeClr val="lt1"/>
              </a:solidFill>
              <a:latin typeface="Open Sans"/>
              <a:ea typeface="Open Sans"/>
              <a:cs typeface="Open Sans"/>
              <a:sym typeface="Open Sans"/>
            </a:endParaRPr>
          </a:p>
        </p:txBody>
      </p:sp>
      <p:sp>
        <p:nvSpPr>
          <p:cNvPr id="525" name="Google Shape;525;p48"/>
          <p:cNvSpPr/>
          <p:nvPr/>
        </p:nvSpPr>
        <p:spPr>
          <a:xfrm>
            <a:off x="1207750" y="4580125"/>
            <a:ext cx="2286300" cy="211800"/>
          </a:xfrm>
          <a:prstGeom prst="rect">
            <a:avLst/>
          </a:prstGeom>
          <a:solidFill>
            <a:srgbClr val="35663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Ceftriaxone</a:t>
            </a:r>
            <a:endParaRPr>
              <a:solidFill>
                <a:schemeClr val="lt1"/>
              </a:solidFill>
              <a:latin typeface="Open Sans"/>
              <a:ea typeface="Open Sans"/>
              <a:cs typeface="Open Sans"/>
              <a:sym typeface="Open Sans"/>
            </a:endParaRPr>
          </a:p>
        </p:txBody>
      </p:sp>
      <p:sp>
        <p:nvSpPr>
          <p:cNvPr id="526" name="Google Shape;526;p48"/>
          <p:cNvSpPr/>
          <p:nvPr/>
        </p:nvSpPr>
        <p:spPr>
          <a:xfrm>
            <a:off x="3911300" y="4791925"/>
            <a:ext cx="1162800" cy="211800"/>
          </a:xfrm>
          <a:prstGeom prst="rect">
            <a:avLst/>
          </a:prstGeom>
          <a:solidFill>
            <a:srgbClr val="DF382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Open Sans"/>
                <a:ea typeface="Open Sans"/>
                <a:cs typeface="Open Sans"/>
                <a:sym typeface="Open Sans"/>
              </a:rPr>
              <a:t>Azith / atova</a:t>
            </a:r>
            <a:endParaRPr sz="1200">
              <a:solidFill>
                <a:schemeClr val="lt1"/>
              </a:solidFill>
              <a:latin typeface="Open Sans"/>
              <a:ea typeface="Open Sans"/>
              <a:cs typeface="Open Sans"/>
              <a:sym typeface="Open Sans"/>
            </a:endParaRPr>
          </a:p>
        </p:txBody>
      </p:sp>
      <p:sp>
        <p:nvSpPr>
          <p:cNvPr id="527" name="Google Shape;527;p4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Hospital course</a:t>
            </a:r>
            <a:endParaRPr/>
          </a:p>
        </p:txBody>
      </p:sp>
      <p:sp>
        <p:nvSpPr>
          <p:cNvPr id="528" name="Google Shape;528;p48"/>
          <p:cNvSpPr/>
          <p:nvPr/>
        </p:nvSpPr>
        <p:spPr>
          <a:xfrm>
            <a:off x="16649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1</a:t>
            </a:r>
            <a:endParaRPr>
              <a:latin typeface="Open Sans"/>
              <a:ea typeface="Open Sans"/>
              <a:cs typeface="Open Sans"/>
              <a:sym typeface="Open Sans"/>
            </a:endParaRPr>
          </a:p>
        </p:txBody>
      </p:sp>
      <p:sp>
        <p:nvSpPr>
          <p:cNvPr id="529" name="Google Shape;529;p48"/>
          <p:cNvSpPr/>
          <p:nvPr/>
        </p:nvSpPr>
        <p:spPr>
          <a:xfrm>
            <a:off x="2122150" y="4065475"/>
            <a:ext cx="457200" cy="183000"/>
          </a:xfrm>
          <a:prstGeom prst="rect">
            <a:avLst/>
          </a:prstGeom>
          <a:solidFill>
            <a:srgbClr val="3B71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2</a:t>
            </a:r>
            <a:endParaRPr b="1">
              <a:solidFill>
                <a:schemeClr val="lt1"/>
              </a:solidFill>
              <a:latin typeface="Open Sans"/>
              <a:ea typeface="Open Sans"/>
              <a:cs typeface="Open Sans"/>
              <a:sym typeface="Open Sans"/>
            </a:endParaRPr>
          </a:p>
        </p:txBody>
      </p:sp>
      <p:sp>
        <p:nvSpPr>
          <p:cNvPr id="530" name="Google Shape;530;p48"/>
          <p:cNvSpPr/>
          <p:nvPr/>
        </p:nvSpPr>
        <p:spPr>
          <a:xfrm>
            <a:off x="25793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3</a:t>
            </a:r>
            <a:endParaRPr>
              <a:latin typeface="Open Sans"/>
              <a:ea typeface="Open Sans"/>
              <a:cs typeface="Open Sans"/>
              <a:sym typeface="Open Sans"/>
            </a:endParaRPr>
          </a:p>
        </p:txBody>
      </p:sp>
      <p:sp>
        <p:nvSpPr>
          <p:cNvPr id="531" name="Google Shape;531;p48"/>
          <p:cNvSpPr/>
          <p:nvPr/>
        </p:nvSpPr>
        <p:spPr>
          <a:xfrm>
            <a:off x="30365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8E44AD"/>
                </a:solidFill>
                <a:latin typeface="Open Sans"/>
                <a:ea typeface="Open Sans"/>
                <a:cs typeface="Open Sans"/>
                <a:sym typeface="Open Sans"/>
              </a:rPr>
              <a:t>4</a:t>
            </a:r>
            <a:endParaRPr b="1">
              <a:solidFill>
                <a:srgbClr val="8E44AD"/>
              </a:solidFill>
              <a:latin typeface="Open Sans"/>
              <a:ea typeface="Open Sans"/>
              <a:cs typeface="Open Sans"/>
              <a:sym typeface="Open Sans"/>
            </a:endParaRPr>
          </a:p>
        </p:txBody>
      </p:sp>
      <p:sp>
        <p:nvSpPr>
          <p:cNvPr id="532" name="Google Shape;532;p48"/>
          <p:cNvSpPr/>
          <p:nvPr/>
        </p:nvSpPr>
        <p:spPr>
          <a:xfrm>
            <a:off x="34937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5</a:t>
            </a:r>
            <a:endParaRPr>
              <a:solidFill>
                <a:srgbClr val="1A1A1A"/>
              </a:solidFill>
              <a:latin typeface="Open Sans"/>
              <a:ea typeface="Open Sans"/>
              <a:cs typeface="Open Sans"/>
              <a:sym typeface="Open Sans"/>
            </a:endParaRPr>
          </a:p>
        </p:txBody>
      </p:sp>
      <p:sp>
        <p:nvSpPr>
          <p:cNvPr id="533" name="Google Shape;533;p48"/>
          <p:cNvSpPr/>
          <p:nvPr/>
        </p:nvSpPr>
        <p:spPr>
          <a:xfrm>
            <a:off x="39509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8E44AD"/>
                </a:solidFill>
                <a:latin typeface="Open Sans"/>
                <a:ea typeface="Open Sans"/>
                <a:cs typeface="Open Sans"/>
                <a:sym typeface="Open Sans"/>
              </a:rPr>
              <a:t>6</a:t>
            </a:r>
            <a:endParaRPr b="1">
              <a:solidFill>
                <a:srgbClr val="8E44AD"/>
              </a:solidFill>
              <a:latin typeface="Open Sans"/>
              <a:ea typeface="Open Sans"/>
              <a:cs typeface="Open Sans"/>
              <a:sym typeface="Open Sans"/>
            </a:endParaRPr>
          </a:p>
        </p:txBody>
      </p:sp>
      <p:sp>
        <p:nvSpPr>
          <p:cNvPr id="534" name="Google Shape;534;p48"/>
          <p:cNvSpPr/>
          <p:nvPr/>
        </p:nvSpPr>
        <p:spPr>
          <a:xfrm>
            <a:off x="44081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Open Sans"/>
                <a:ea typeface="Open Sans"/>
                <a:cs typeface="Open Sans"/>
                <a:sym typeface="Open Sans"/>
              </a:rPr>
              <a:t>ICU</a:t>
            </a:r>
            <a:endParaRPr sz="1200" b="1">
              <a:latin typeface="Open Sans"/>
              <a:ea typeface="Open Sans"/>
              <a:cs typeface="Open Sans"/>
              <a:sym typeface="Open Sans"/>
            </a:endParaRPr>
          </a:p>
        </p:txBody>
      </p:sp>
      <p:sp>
        <p:nvSpPr>
          <p:cNvPr id="535" name="Google Shape;535;p48"/>
          <p:cNvSpPr/>
          <p:nvPr/>
        </p:nvSpPr>
        <p:spPr>
          <a:xfrm>
            <a:off x="4865350" y="4065475"/>
            <a:ext cx="457200" cy="183000"/>
          </a:xfrm>
          <a:prstGeom prst="rect">
            <a:avLst/>
          </a:prstGeom>
          <a:solidFill>
            <a:srgbClr val="3B71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8</a:t>
            </a:r>
            <a:endParaRPr b="1">
              <a:solidFill>
                <a:schemeClr val="lt1"/>
              </a:solidFill>
              <a:latin typeface="Open Sans"/>
              <a:ea typeface="Open Sans"/>
              <a:cs typeface="Open Sans"/>
              <a:sym typeface="Open Sans"/>
            </a:endParaRPr>
          </a:p>
        </p:txBody>
      </p:sp>
      <p:sp>
        <p:nvSpPr>
          <p:cNvPr id="536" name="Google Shape;536;p48"/>
          <p:cNvSpPr/>
          <p:nvPr/>
        </p:nvSpPr>
        <p:spPr>
          <a:xfrm>
            <a:off x="1207750" y="37606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0</a:t>
            </a:r>
            <a:endParaRPr>
              <a:latin typeface="Open Sans"/>
              <a:ea typeface="Open Sans"/>
              <a:cs typeface="Open Sans"/>
              <a:sym typeface="Open Sans"/>
            </a:endParaRPr>
          </a:p>
        </p:txBody>
      </p:sp>
      <p:sp>
        <p:nvSpPr>
          <p:cNvPr id="537" name="Google Shape;537;p48"/>
          <p:cNvSpPr/>
          <p:nvPr/>
        </p:nvSpPr>
        <p:spPr>
          <a:xfrm>
            <a:off x="1207750" y="4368325"/>
            <a:ext cx="6400800" cy="211800"/>
          </a:xfrm>
          <a:prstGeom prst="rect">
            <a:avLst/>
          </a:prstGeom>
          <a:solidFill>
            <a:srgbClr val="8961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Doxy</a:t>
            </a:r>
            <a:endParaRPr b="1">
              <a:solidFill>
                <a:schemeClr val="lt1"/>
              </a:solidFill>
              <a:latin typeface="Open Sans"/>
              <a:ea typeface="Open Sans"/>
              <a:cs typeface="Open Sans"/>
              <a:sym typeface="Open Sans"/>
            </a:endParaRPr>
          </a:p>
        </p:txBody>
      </p:sp>
      <p:sp>
        <p:nvSpPr>
          <p:cNvPr id="538" name="Google Shape;538;p48"/>
          <p:cNvSpPr/>
          <p:nvPr/>
        </p:nvSpPr>
        <p:spPr>
          <a:xfrm>
            <a:off x="53225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9</a:t>
            </a:r>
            <a:endParaRPr>
              <a:latin typeface="Open Sans"/>
              <a:ea typeface="Open Sans"/>
              <a:cs typeface="Open Sans"/>
              <a:sym typeface="Open Sans"/>
            </a:endParaRPr>
          </a:p>
        </p:txBody>
      </p:sp>
      <p:sp>
        <p:nvSpPr>
          <p:cNvPr id="539" name="Google Shape;539;p48"/>
          <p:cNvSpPr/>
          <p:nvPr/>
        </p:nvSpPr>
        <p:spPr>
          <a:xfrm>
            <a:off x="57797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10</a:t>
            </a:r>
            <a:endParaRPr>
              <a:solidFill>
                <a:srgbClr val="1A1A1A"/>
              </a:solidFill>
              <a:latin typeface="Open Sans"/>
              <a:ea typeface="Open Sans"/>
              <a:cs typeface="Open Sans"/>
              <a:sym typeface="Open Sans"/>
            </a:endParaRPr>
          </a:p>
        </p:txBody>
      </p:sp>
      <p:sp>
        <p:nvSpPr>
          <p:cNvPr id="540" name="Google Shape;540;p48"/>
          <p:cNvSpPr/>
          <p:nvPr/>
        </p:nvSpPr>
        <p:spPr>
          <a:xfrm>
            <a:off x="62369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11</a:t>
            </a:r>
            <a:endParaRPr>
              <a:latin typeface="Open Sans"/>
              <a:ea typeface="Open Sans"/>
              <a:cs typeface="Open Sans"/>
              <a:sym typeface="Open Sans"/>
            </a:endParaRPr>
          </a:p>
        </p:txBody>
      </p:sp>
      <p:sp>
        <p:nvSpPr>
          <p:cNvPr id="541" name="Google Shape;541;p48"/>
          <p:cNvSpPr/>
          <p:nvPr/>
        </p:nvSpPr>
        <p:spPr>
          <a:xfrm>
            <a:off x="66941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12</a:t>
            </a:r>
            <a:endParaRPr>
              <a:latin typeface="Open Sans"/>
              <a:ea typeface="Open Sans"/>
              <a:cs typeface="Open Sans"/>
              <a:sym typeface="Open Sans"/>
            </a:endParaRPr>
          </a:p>
        </p:txBody>
      </p:sp>
      <p:sp>
        <p:nvSpPr>
          <p:cNvPr id="542" name="Google Shape;542;p48"/>
          <p:cNvSpPr/>
          <p:nvPr/>
        </p:nvSpPr>
        <p:spPr>
          <a:xfrm>
            <a:off x="71513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13</a:t>
            </a:r>
            <a:endParaRPr>
              <a:latin typeface="Open Sans"/>
              <a:ea typeface="Open Sans"/>
              <a:cs typeface="Open Sans"/>
              <a:sym typeface="Open Sans"/>
            </a:endParaRPr>
          </a:p>
        </p:txBody>
      </p:sp>
      <p:sp>
        <p:nvSpPr>
          <p:cNvPr id="543" name="Google Shape;543;p48"/>
          <p:cNvSpPr/>
          <p:nvPr/>
        </p:nvSpPr>
        <p:spPr>
          <a:xfrm>
            <a:off x="4408150" y="4580125"/>
            <a:ext cx="3200700" cy="211800"/>
          </a:xfrm>
          <a:prstGeom prst="rect">
            <a:avLst/>
          </a:prstGeom>
          <a:solidFill>
            <a:srgbClr val="35663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Ceftriaxone</a:t>
            </a:r>
            <a:endParaRPr>
              <a:solidFill>
                <a:schemeClr val="lt1"/>
              </a:solidFill>
              <a:latin typeface="Open Sans"/>
              <a:ea typeface="Open Sans"/>
              <a:cs typeface="Open Sans"/>
              <a:sym typeface="Open Sans"/>
            </a:endParaRPr>
          </a:p>
        </p:txBody>
      </p:sp>
      <p:sp>
        <p:nvSpPr>
          <p:cNvPr id="544" name="Google Shape;544;p48"/>
          <p:cNvSpPr/>
          <p:nvPr/>
        </p:nvSpPr>
        <p:spPr>
          <a:xfrm>
            <a:off x="5322550" y="4791925"/>
            <a:ext cx="2286300" cy="211800"/>
          </a:xfrm>
          <a:prstGeom prst="rect">
            <a:avLst/>
          </a:prstGeom>
          <a:solidFill>
            <a:srgbClr val="1A1A1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Vanc / Amp / Acy</a:t>
            </a:r>
            <a:endParaRPr>
              <a:solidFill>
                <a:schemeClr val="lt1"/>
              </a:solidFill>
              <a:latin typeface="Open Sans"/>
              <a:ea typeface="Open Sans"/>
              <a:cs typeface="Open Sans"/>
              <a:sym typeface="Open Sans"/>
            </a:endParaRPr>
          </a:p>
        </p:txBody>
      </p:sp>
      <p:sp>
        <p:nvSpPr>
          <p:cNvPr id="545" name="Google Shape;545;p48"/>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Prior to WNV serologies being positive, family mentions many cases of WVN around where they live</a:t>
            </a:r>
            <a:endParaRPr/>
          </a:p>
          <a:p>
            <a:pPr marL="457200" lvl="0" indent="-311150" algn="l" rtl="0">
              <a:spcBef>
                <a:spcPts val="0"/>
              </a:spcBef>
              <a:spcAft>
                <a:spcPts val="0"/>
              </a:spcAft>
              <a:buSzPts val="1300"/>
              <a:buChar char="●"/>
            </a:pPr>
            <a:r>
              <a:rPr lang="en" b="1"/>
              <a:t>Fever curve</a:t>
            </a:r>
            <a:r>
              <a:rPr lang="en"/>
              <a:t> somewhat </a:t>
            </a:r>
            <a:r>
              <a:rPr lang="en" b="1"/>
              <a:t>improves </a:t>
            </a:r>
            <a:r>
              <a:rPr lang="en"/>
              <a:t>with empiric antimicrobials </a:t>
            </a:r>
            <a:endParaRPr/>
          </a:p>
          <a:p>
            <a:pPr marL="914400" lvl="1" indent="-298450" algn="l" rtl="0">
              <a:spcBef>
                <a:spcPts val="0"/>
              </a:spcBef>
              <a:spcAft>
                <a:spcPts val="0"/>
              </a:spcAft>
              <a:buSzPts val="1100"/>
              <a:buChar char="○"/>
            </a:pPr>
            <a:r>
              <a:rPr lang="en" b="1">
                <a:solidFill>
                  <a:srgbClr val="DF382C"/>
                </a:solidFill>
              </a:rPr>
              <a:t>Encephalopathy does not</a:t>
            </a:r>
            <a:r>
              <a:rPr lang="en"/>
              <a:t> </a:t>
            </a:r>
            <a:endParaRPr/>
          </a:p>
        </p:txBody>
      </p:sp>
      <p:grpSp>
        <p:nvGrpSpPr>
          <p:cNvPr id="546" name="Google Shape;546;p48"/>
          <p:cNvGrpSpPr/>
          <p:nvPr/>
        </p:nvGrpSpPr>
        <p:grpSpPr>
          <a:xfrm>
            <a:off x="1002177" y="2904275"/>
            <a:ext cx="6562024" cy="1041110"/>
            <a:chOff x="863300" y="2392397"/>
            <a:chExt cx="5398621" cy="856528"/>
          </a:xfrm>
        </p:grpSpPr>
        <p:pic>
          <p:nvPicPr>
            <p:cNvPr id="547" name="Google Shape;547;p48"/>
            <p:cNvPicPr preferRelativeResize="0"/>
            <p:nvPr/>
          </p:nvPicPr>
          <p:blipFill rotWithShape="1">
            <a:blip r:embed="rId3">
              <a:alphaModFix/>
            </a:blip>
            <a:srcRect l="9441" t="36756" r="88150"/>
            <a:stretch/>
          </p:blipFill>
          <p:spPr>
            <a:xfrm>
              <a:off x="863300" y="2392400"/>
              <a:ext cx="220250" cy="856525"/>
            </a:xfrm>
            <a:prstGeom prst="rect">
              <a:avLst/>
            </a:prstGeom>
            <a:noFill/>
            <a:ln>
              <a:noFill/>
            </a:ln>
          </p:spPr>
        </p:pic>
        <p:pic>
          <p:nvPicPr>
            <p:cNvPr id="548" name="Google Shape;548;p48"/>
            <p:cNvPicPr preferRelativeResize="0"/>
            <p:nvPr/>
          </p:nvPicPr>
          <p:blipFill rotWithShape="1">
            <a:blip r:embed="rId3">
              <a:alphaModFix/>
            </a:blip>
            <a:srcRect l="44314" t="37853"/>
            <a:stretch/>
          </p:blipFill>
          <p:spPr>
            <a:xfrm>
              <a:off x="1080452" y="2392397"/>
              <a:ext cx="5181469" cy="856520"/>
            </a:xfrm>
            <a:prstGeom prst="rect">
              <a:avLst/>
            </a:prstGeom>
            <a:noFill/>
            <a:ln>
              <a:noFill/>
            </a:ln>
          </p:spPr>
        </p:pic>
      </p:grpSp>
      <p:sp>
        <p:nvSpPr>
          <p:cNvPr id="549" name="Google Shape;549;p48"/>
          <p:cNvSpPr/>
          <p:nvPr/>
        </p:nvSpPr>
        <p:spPr>
          <a:xfrm>
            <a:off x="911425" y="2818950"/>
            <a:ext cx="6840600" cy="25158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50" name="Google Shape;550;p48"/>
          <p:cNvSpPr/>
          <p:nvPr/>
        </p:nvSpPr>
        <p:spPr>
          <a:xfrm>
            <a:off x="987625" y="2818950"/>
            <a:ext cx="6840600" cy="11892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49"/>
          <p:cNvSpPr/>
          <p:nvPr/>
        </p:nvSpPr>
        <p:spPr>
          <a:xfrm>
            <a:off x="1207750" y="4791925"/>
            <a:ext cx="1828800" cy="211800"/>
          </a:xfrm>
          <a:prstGeom prst="rect">
            <a:avLst/>
          </a:prstGeom>
          <a:solidFill>
            <a:srgbClr val="1A1A1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Vanc / Amp / Acy</a:t>
            </a:r>
            <a:endParaRPr>
              <a:solidFill>
                <a:schemeClr val="lt1"/>
              </a:solidFill>
              <a:latin typeface="Open Sans"/>
              <a:ea typeface="Open Sans"/>
              <a:cs typeface="Open Sans"/>
              <a:sym typeface="Open Sans"/>
            </a:endParaRPr>
          </a:p>
        </p:txBody>
      </p:sp>
      <p:sp>
        <p:nvSpPr>
          <p:cNvPr id="556" name="Google Shape;556;p49"/>
          <p:cNvSpPr/>
          <p:nvPr/>
        </p:nvSpPr>
        <p:spPr>
          <a:xfrm>
            <a:off x="3493750" y="4580125"/>
            <a:ext cx="914400" cy="211800"/>
          </a:xfrm>
          <a:prstGeom prst="rect">
            <a:avLst/>
          </a:prstGeom>
          <a:solidFill>
            <a:srgbClr val="6C348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Open Sans"/>
                <a:ea typeface="Open Sans"/>
                <a:cs typeface="Open Sans"/>
                <a:sym typeface="Open Sans"/>
              </a:rPr>
              <a:t>Augment</a:t>
            </a:r>
            <a:endParaRPr sz="1200">
              <a:solidFill>
                <a:schemeClr val="lt1"/>
              </a:solidFill>
              <a:latin typeface="Open Sans"/>
              <a:ea typeface="Open Sans"/>
              <a:cs typeface="Open Sans"/>
              <a:sym typeface="Open Sans"/>
            </a:endParaRPr>
          </a:p>
        </p:txBody>
      </p:sp>
      <p:sp>
        <p:nvSpPr>
          <p:cNvPr id="557" name="Google Shape;557;p49"/>
          <p:cNvSpPr/>
          <p:nvPr/>
        </p:nvSpPr>
        <p:spPr>
          <a:xfrm>
            <a:off x="1207750" y="4580125"/>
            <a:ext cx="2286300" cy="211800"/>
          </a:xfrm>
          <a:prstGeom prst="rect">
            <a:avLst/>
          </a:prstGeom>
          <a:solidFill>
            <a:srgbClr val="35663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Ceftriaxone</a:t>
            </a:r>
            <a:endParaRPr>
              <a:solidFill>
                <a:schemeClr val="lt1"/>
              </a:solidFill>
              <a:latin typeface="Open Sans"/>
              <a:ea typeface="Open Sans"/>
              <a:cs typeface="Open Sans"/>
              <a:sym typeface="Open Sans"/>
            </a:endParaRPr>
          </a:p>
        </p:txBody>
      </p:sp>
      <p:sp>
        <p:nvSpPr>
          <p:cNvPr id="558" name="Google Shape;558;p49"/>
          <p:cNvSpPr/>
          <p:nvPr/>
        </p:nvSpPr>
        <p:spPr>
          <a:xfrm>
            <a:off x="3911300" y="4791925"/>
            <a:ext cx="1162800" cy="211800"/>
          </a:xfrm>
          <a:prstGeom prst="rect">
            <a:avLst/>
          </a:prstGeom>
          <a:solidFill>
            <a:srgbClr val="DF382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Open Sans"/>
                <a:ea typeface="Open Sans"/>
                <a:cs typeface="Open Sans"/>
                <a:sym typeface="Open Sans"/>
              </a:rPr>
              <a:t>Azith / atova</a:t>
            </a:r>
            <a:endParaRPr sz="1200">
              <a:solidFill>
                <a:schemeClr val="lt1"/>
              </a:solidFill>
              <a:latin typeface="Open Sans"/>
              <a:ea typeface="Open Sans"/>
              <a:cs typeface="Open Sans"/>
              <a:sym typeface="Open Sans"/>
            </a:endParaRPr>
          </a:p>
        </p:txBody>
      </p:sp>
      <p:sp>
        <p:nvSpPr>
          <p:cNvPr id="559" name="Google Shape;559;p4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Hospital course</a:t>
            </a:r>
            <a:endParaRPr/>
          </a:p>
        </p:txBody>
      </p:sp>
      <p:sp>
        <p:nvSpPr>
          <p:cNvPr id="560" name="Google Shape;560;p49"/>
          <p:cNvSpPr/>
          <p:nvPr/>
        </p:nvSpPr>
        <p:spPr>
          <a:xfrm>
            <a:off x="16649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1</a:t>
            </a:r>
            <a:endParaRPr>
              <a:latin typeface="Open Sans"/>
              <a:ea typeface="Open Sans"/>
              <a:cs typeface="Open Sans"/>
              <a:sym typeface="Open Sans"/>
            </a:endParaRPr>
          </a:p>
        </p:txBody>
      </p:sp>
      <p:sp>
        <p:nvSpPr>
          <p:cNvPr id="561" name="Google Shape;561;p49"/>
          <p:cNvSpPr/>
          <p:nvPr/>
        </p:nvSpPr>
        <p:spPr>
          <a:xfrm>
            <a:off x="2122150" y="4065475"/>
            <a:ext cx="457200" cy="183000"/>
          </a:xfrm>
          <a:prstGeom prst="rect">
            <a:avLst/>
          </a:prstGeom>
          <a:solidFill>
            <a:srgbClr val="3B71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2</a:t>
            </a:r>
            <a:endParaRPr b="1">
              <a:solidFill>
                <a:schemeClr val="lt1"/>
              </a:solidFill>
              <a:latin typeface="Open Sans"/>
              <a:ea typeface="Open Sans"/>
              <a:cs typeface="Open Sans"/>
              <a:sym typeface="Open Sans"/>
            </a:endParaRPr>
          </a:p>
        </p:txBody>
      </p:sp>
      <p:sp>
        <p:nvSpPr>
          <p:cNvPr id="562" name="Google Shape;562;p49"/>
          <p:cNvSpPr/>
          <p:nvPr/>
        </p:nvSpPr>
        <p:spPr>
          <a:xfrm>
            <a:off x="25793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3</a:t>
            </a:r>
            <a:endParaRPr>
              <a:latin typeface="Open Sans"/>
              <a:ea typeface="Open Sans"/>
              <a:cs typeface="Open Sans"/>
              <a:sym typeface="Open Sans"/>
            </a:endParaRPr>
          </a:p>
        </p:txBody>
      </p:sp>
      <p:sp>
        <p:nvSpPr>
          <p:cNvPr id="563" name="Google Shape;563;p49"/>
          <p:cNvSpPr/>
          <p:nvPr/>
        </p:nvSpPr>
        <p:spPr>
          <a:xfrm>
            <a:off x="30365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8E44AD"/>
                </a:solidFill>
                <a:latin typeface="Open Sans"/>
                <a:ea typeface="Open Sans"/>
                <a:cs typeface="Open Sans"/>
                <a:sym typeface="Open Sans"/>
              </a:rPr>
              <a:t>4</a:t>
            </a:r>
            <a:endParaRPr b="1">
              <a:solidFill>
                <a:srgbClr val="8E44AD"/>
              </a:solidFill>
              <a:latin typeface="Open Sans"/>
              <a:ea typeface="Open Sans"/>
              <a:cs typeface="Open Sans"/>
              <a:sym typeface="Open Sans"/>
            </a:endParaRPr>
          </a:p>
        </p:txBody>
      </p:sp>
      <p:sp>
        <p:nvSpPr>
          <p:cNvPr id="564" name="Google Shape;564;p49"/>
          <p:cNvSpPr/>
          <p:nvPr/>
        </p:nvSpPr>
        <p:spPr>
          <a:xfrm>
            <a:off x="34937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5</a:t>
            </a:r>
            <a:endParaRPr>
              <a:solidFill>
                <a:srgbClr val="1A1A1A"/>
              </a:solidFill>
              <a:latin typeface="Open Sans"/>
              <a:ea typeface="Open Sans"/>
              <a:cs typeface="Open Sans"/>
              <a:sym typeface="Open Sans"/>
            </a:endParaRPr>
          </a:p>
        </p:txBody>
      </p:sp>
      <p:sp>
        <p:nvSpPr>
          <p:cNvPr id="565" name="Google Shape;565;p49"/>
          <p:cNvSpPr/>
          <p:nvPr/>
        </p:nvSpPr>
        <p:spPr>
          <a:xfrm>
            <a:off x="39509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8E44AD"/>
                </a:solidFill>
                <a:latin typeface="Open Sans"/>
                <a:ea typeface="Open Sans"/>
                <a:cs typeface="Open Sans"/>
                <a:sym typeface="Open Sans"/>
              </a:rPr>
              <a:t>6</a:t>
            </a:r>
            <a:endParaRPr b="1">
              <a:solidFill>
                <a:srgbClr val="8E44AD"/>
              </a:solidFill>
              <a:latin typeface="Open Sans"/>
              <a:ea typeface="Open Sans"/>
              <a:cs typeface="Open Sans"/>
              <a:sym typeface="Open Sans"/>
            </a:endParaRPr>
          </a:p>
        </p:txBody>
      </p:sp>
      <p:sp>
        <p:nvSpPr>
          <p:cNvPr id="566" name="Google Shape;566;p49"/>
          <p:cNvSpPr/>
          <p:nvPr/>
        </p:nvSpPr>
        <p:spPr>
          <a:xfrm>
            <a:off x="44081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Open Sans"/>
                <a:ea typeface="Open Sans"/>
                <a:cs typeface="Open Sans"/>
                <a:sym typeface="Open Sans"/>
              </a:rPr>
              <a:t>ICU</a:t>
            </a:r>
            <a:endParaRPr sz="1200" b="1">
              <a:latin typeface="Open Sans"/>
              <a:ea typeface="Open Sans"/>
              <a:cs typeface="Open Sans"/>
              <a:sym typeface="Open Sans"/>
            </a:endParaRPr>
          </a:p>
        </p:txBody>
      </p:sp>
      <p:sp>
        <p:nvSpPr>
          <p:cNvPr id="567" name="Google Shape;567;p49"/>
          <p:cNvSpPr/>
          <p:nvPr/>
        </p:nvSpPr>
        <p:spPr>
          <a:xfrm>
            <a:off x="4865350" y="4065475"/>
            <a:ext cx="457200" cy="183000"/>
          </a:xfrm>
          <a:prstGeom prst="rect">
            <a:avLst/>
          </a:prstGeom>
          <a:solidFill>
            <a:srgbClr val="3B71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8</a:t>
            </a:r>
            <a:endParaRPr b="1">
              <a:solidFill>
                <a:schemeClr val="lt1"/>
              </a:solidFill>
              <a:latin typeface="Open Sans"/>
              <a:ea typeface="Open Sans"/>
              <a:cs typeface="Open Sans"/>
              <a:sym typeface="Open Sans"/>
            </a:endParaRPr>
          </a:p>
        </p:txBody>
      </p:sp>
      <p:sp>
        <p:nvSpPr>
          <p:cNvPr id="568" name="Google Shape;568;p49"/>
          <p:cNvSpPr/>
          <p:nvPr/>
        </p:nvSpPr>
        <p:spPr>
          <a:xfrm>
            <a:off x="1207750" y="37606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0</a:t>
            </a:r>
            <a:endParaRPr>
              <a:latin typeface="Open Sans"/>
              <a:ea typeface="Open Sans"/>
              <a:cs typeface="Open Sans"/>
              <a:sym typeface="Open Sans"/>
            </a:endParaRPr>
          </a:p>
        </p:txBody>
      </p:sp>
      <p:sp>
        <p:nvSpPr>
          <p:cNvPr id="569" name="Google Shape;569;p49"/>
          <p:cNvSpPr/>
          <p:nvPr/>
        </p:nvSpPr>
        <p:spPr>
          <a:xfrm>
            <a:off x="1207750" y="4368325"/>
            <a:ext cx="6400800" cy="211800"/>
          </a:xfrm>
          <a:prstGeom prst="rect">
            <a:avLst/>
          </a:prstGeom>
          <a:solidFill>
            <a:srgbClr val="8961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Doxy</a:t>
            </a:r>
            <a:endParaRPr b="1">
              <a:solidFill>
                <a:schemeClr val="lt1"/>
              </a:solidFill>
              <a:latin typeface="Open Sans"/>
              <a:ea typeface="Open Sans"/>
              <a:cs typeface="Open Sans"/>
              <a:sym typeface="Open Sans"/>
            </a:endParaRPr>
          </a:p>
        </p:txBody>
      </p:sp>
      <p:sp>
        <p:nvSpPr>
          <p:cNvPr id="570" name="Google Shape;570;p49"/>
          <p:cNvSpPr/>
          <p:nvPr/>
        </p:nvSpPr>
        <p:spPr>
          <a:xfrm>
            <a:off x="53225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9</a:t>
            </a:r>
            <a:endParaRPr>
              <a:latin typeface="Open Sans"/>
              <a:ea typeface="Open Sans"/>
              <a:cs typeface="Open Sans"/>
              <a:sym typeface="Open Sans"/>
            </a:endParaRPr>
          </a:p>
        </p:txBody>
      </p:sp>
      <p:sp>
        <p:nvSpPr>
          <p:cNvPr id="571" name="Google Shape;571;p49"/>
          <p:cNvSpPr/>
          <p:nvPr/>
        </p:nvSpPr>
        <p:spPr>
          <a:xfrm>
            <a:off x="57797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10</a:t>
            </a:r>
            <a:endParaRPr>
              <a:solidFill>
                <a:srgbClr val="1A1A1A"/>
              </a:solidFill>
              <a:latin typeface="Open Sans"/>
              <a:ea typeface="Open Sans"/>
              <a:cs typeface="Open Sans"/>
              <a:sym typeface="Open Sans"/>
            </a:endParaRPr>
          </a:p>
        </p:txBody>
      </p:sp>
      <p:sp>
        <p:nvSpPr>
          <p:cNvPr id="572" name="Google Shape;572;p49"/>
          <p:cNvSpPr/>
          <p:nvPr/>
        </p:nvSpPr>
        <p:spPr>
          <a:xfrm>
            <a:off x="62369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11</a:t>
            </a:r>
            <a:endParaRPr>
              <a:latin typeface="Open Sans"/>
              <a:ea typeface="Open Sans"/>
              <a:cs typeface="Open Sans"/>
              <a:sym typeface="Open Sans"/>
            </a:endParaRPr>
          </a:p>
        </p:txBody>
      </p:sp>
      <p:sp>
        <p:nvSpPr>
          <p:cNvPr id="573" name="Google Shape;573;p49"/>
          <p:cNvSpPr/>
          <p:nvPr/>
        </p:nvSpPr>
        <p:spPr>
          <a:xfrm>
            <a:off x="66941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12</a:t>
            </a:r>
            <a:endParaRPr>
              <a:latin typeface="Open Sans"/>
              <a:ea typeface="Open Sans"/>
              <a:cs typeface="Open Sans"/>
              <a:sym typeface="Open Sans"/>
            </a:endParaRPr>
          </a:p>
        </p:txBody>
      </p:sp>
      <p:sp>
        <p:nvSpPr>
          <p:cNvPr id="574" name="Google Shape;574;p49"/>
          <p:cNvSpPr/>
          <p:nvPr/>
        </p:nvSpPr>
        <p:spPr>
          <a:xfrm>
            <a:off x="71513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13</a:t>
            </a:r>
            <a:endParaRPr>
              <a:latin typeface="Open Sans"/>
              <a:ea typeface="Open Sans"/>
              <a:cs typeface="Open Sans"/>
              <a:sym typeface="Open Sans"/>
            </a:endParaRPr>
          </a:p>
        </p:txBody>
      </p:sp>
      <p:sp>
        <p:nvSpPr>
          <p:cNvPr id="575" name="Google Shape;575;p49"/>
          <p:cNvSpPr/>
          <p:nvPr/>
        </p:nvSpPr>
        <p:spPr>
          <a:xfrm>
            <a:off x="4408150" y="4580125"/>
            <a:ext cx="3200700" cy="211800"/>
          </a:xfrm>
          <a:prstGeom prst="rect">
            <a:avLst/>
          </a:prstGeom>
          <a:solidFill>
            <a:srgbClr val="35663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Ceftriaxone</a:t>
            </a:r>
            <a:endParaRPr>
              <a:solidFill>
                <a:schemeClr val="lt1"/>
              </a:solidFill>
              <a:latin typeface="Open Sans"/>
              <a:ea typeface="Open Sans"/>
              <a:cs typeface="Open Sans"/>
              <a:sym typeface="Open Sans"/>
            </a:endParaRPr>
          </a:p>
        </p:txBody>
      </p:sp>
      <p:sp>
        <p:nvSpPr>
          <p:cNvPr id="576" name="Google Shape;576;p49"/>
          <p:cNvSpPr/>
          <p:nvPr/>
        </p:nvSpPr>
        <p:spPr>
          <a:xfrm>
            <a:off x="5322550" y="4791925"/>
            <a:ext cx="2286300" cy="211800"/>
          </a:xfrm>
          <a:prstGeom prst="rect">
            <a:avLst/>
          </a:prstGeom>
          <a:solidFill>
            <a:srgbClr val="1A1A1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Vanc / Amp / Acy</a:t>
            </a:r>
            <a:endParaRPr>
              <a:solidFill>
                <a:schemeClr val="lt1"/>
              </a:solidFill>
              <a:latin typeface="Open Sans"/>
              <a:ea typeface="Open Sans"/>
              <a:cs typeface="Open Sans"/>
              <a:sym typeface="Open Sans"/>
            </a:endParaRPr>
          </a:p>
        </p:txBody>
      </p:sp>
      <p:sp>
        <p:nvSpPr>
          <p:cNvPr id="577" name="Google Shape;577;p49"/>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Ongoing encephalopathy →  family decides </a:t>
            </a:r>
            <a:r>
              <a:rPr lang="en" b="1">
                <a:solidFill>
                  <a:srgbClr val="DF382C"/>
                </a:solidFill>
              </a:rPr>
              <a:t>DNR/DNI</a:t>
            </a:r>
            <a:endParaRPr b="1">
              <a:solidFill>
                <a:srgbClr val="DF382C"/>
              </a:solidFill>
            </a:endParaRPr>
          </a:p>
        </p:txBody>
      </p:sp>
      <p:grpSp>
        <p:nvGrpSpPr>
          <p:cNvPr id="578" name="Google Shape;578;p49"/>
          <p:cNvGrpSpPr/>
          <p:nvPr/>
        </p:nvGrpSpPr>
        <p:grpSpPr>
          <a:xfrm>
            <a:off x="1002177" y="2904275"/>
            <a:ext cx="6562024" cy="1041110"/>
            <a:chOff x="863300" y="2392397"/>
            <a:chExt cx="5398621" cy="856528"/>
          </a:xfrm>
        </p:grpSpPr>
        <p:pic>
          <p:nvPicPr>
            <p:cNvPr id="579" name="Google Shape;579;p49"/>
            <p:cNvPicPr preferRelativeResize="0"/>
            <p:nvPr/>
          </p:nvPicPr>
          <p:blipFill rotWithShape="1">
            <a:blip r:embed="rId3">
              <a:alphaModFix/>
            </a:blip>
            <a:srcRect l="9441" t="36756" r="88150"/>
            <a:stretch/>
          </p:blipFill>
          <p:spPr>
            <a:xfrm>
              <a:off x="863300" y="2392400"/>
              <a:ext cx="220250" cy="856525"/>
            </a:xfrm>
            <a:prstGeom prst="rect">
              <a:avLst/>
            </a:prstGeom>
            <a:noFill/>
            <a:ln>
              <a:noFill/>
            </a:ln>
          </p:spPr>
        </p:pic>
        <p:pic>
          <p:nvPicPr>
            <p:cNvPr id="580" name="Google Shape;580;p49"/>
            <p:cNvPicPr preferRelativeResize="0"/>
            <p:nvPr/>
          </p:nvPicPr>
          <p:blipFill rotWithShape="1">
            <a:blip r:embed="rId3">
              <a:alphaModFix/>
            </a:blip>
            <a:srcRect l="44314" t="37853"/>
            <a:stretch/>
          </p:blipFill>
          <p:spPr>
            <a:xfrm>
              <a:off x="1080452" y="2392397"/>
              <a:ext cx="5181469" cy="856520"/>
            </a:xfrm>
            <a:prstGeom prst="rect">
              <a:avLst/>
            </a:prstGeom>
            <a:noFill/>
            <a:ln>
              <a:noFill/>
            </a:ln>
          </p:spPr>
        </p:pic>
      </p:grpSp>
      <p:sp>
        <p:nvSpPr>
          <p:cNvPr id="581" name="Google Shape;581;p49"/>
          <p:cNvSpPr/>
          <p:nvPr/>
        </p:nvSpPr>
        <p:spPr>
          <a:xfrm>
            <a:off x="911425" y="2818950"/>
            <a:ext cx="6840600" cy="25158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82" name="Google Shape;582;p49"/>
          <p:cNvSpPr/>
          <p:nvPr/>
        </p:nvSpPr>
        <p:spPr>
          <a:xfrm>
            <a:off x="987625" y="2818950"/>
            <a:ext cx="6840600" cy="11892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50"/>
          <p:cNvSpPr/>
          <p:nvPr/>
        </p:nvSpPr>
        <p:spPr>
          <a:xfrm>
            <a:off x="1207750" y="4791925"/>
            <a:ext cx="1828800" cy="211800"/>
          </a:xfrm>
          <a:prstGeom prst="rect">
            <a:avLst/>
          </a:prstGeom>
          <a:solidFill>
            <a:srgbClr val="1A1A1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Vanc / Amp / Acy</a:t>
            </a:r>
            <a:endParaRPr>
              <a:solidFill>
                <a:schemeClr val="lt1"/>
              </a:solidFill>
              <a:latin typeface="Open Sans"/>
              <a:ea typeface="Open Sans"/>
              <a:cs typeface="Open Sans"/>
              <a:sym typeface="Open Sans"/>
            </a:endParaRPr>
          </a:p>
        </p:txBody>
      </p:sp>
      <p:sp>
        <p:nvSpPr>
          <p:cNvPr id="588" name="Google Shape;588;p50"/>
          <p:cNvSpPr/>
          <p:nvPr/>
        </p:nvSpPr>
        <p:spPr>
          <a:xfrm>
            <a:off x="3493750" y="4580125"/>
            <a:ext cx="914400" cy="211800"/>
          </a:xfrm>
          <a:prstGeom prst="rect">
            <a:avLst/>
          </a:prstGeom>
          <a:solidFill>
            <a:srgbClr val="6C348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Open Sans"/>
                <a:ea typeface="Open Sans"/>
                <a:cs typeface="Open Sans"/>
                <a:sym typeface="Open Sans"/>
              </a:rPr>
              <a:t>Augment</a:t>
            </a:r>
            <a:endParaRPr sz="1200">
              <a:solidFill>
                <a:schemeClr val="lt1"/>
              </a:solidFill>
              <a:latin typeface="Open Sans"/>
              <a:ea typeface="Open Sans"/>
              <a:cs typeface="Open Sans"/>
              <a:sym typeface="Open Sans"/>
            </a:endParaRPr>
          </a:p>
        </p:txBody>
      </p:sp>
      <p:sp>
        <p:nvSpPr>
          <p:cNvPr id="589" name="Google Shape;589;p50"/>
          <p:cNvSpPr/>
          <p:nvPr/>
        </p:nvSpPr>
        <p:spPr>
          <a:xfrm>
            <a:off x="1207750" y="4580125"/>
            <a:ext cx="2286300" cy="211800"/>
          </a:xfrm>
          <a:prstGeom prst="rect">
            <a:avLst/>
          </a:prstGeom>
          <a:solidFill>
            <a:srgbClr val="35663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Ceftriaxone</a:t>
            </a:r>
            <a:endParaRPr>
              <a:solidFill>
                <a:schemeClr val="lt1"/>
              </a:solidFill>
              <a:latin typeface="Open Sans"/>
              <a:ea typeface="Open Sans"/>
              <a:cs typeface="Open Sans"/>
              <a:sym typeface="Open Sans"/>
            </a:endParaRPr>
          </a:p>
        </p:txBody>
      </p:sp>
      <p:sp>
        <p:nvSpPr>
          <p:cNvPr id="590" name="Google Shape;590;p50"/>
          <p:cNvSpPr/>
          <p:nvPr/>
        </p:nvSpPr>
        <p:spPr>
          <a:xfrm>
            <a:off x="3911300" y="4791925"/>
            <a:ext cx="1162800" cy="211800"/>
          </a:xfrm>
          <a:prstGeom prst="rect">
            <a:avLst/>
          </a:prstGeom>
          <a:solidFill>
            <a:srgbClr val="DF382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Open Sans"/>
                <a:ea typeface="Open Sans"/>
                <a:cs typeface="Open Sans"/>
                <a:sym typeface="Open Sans"/>
              </a:rPr>
              <a:t>Azith / atova</a:t>
            </a:r>
            <a:endParaRPr sz="1200">
              <a:solidFill>
                <a:schemeClr val="lt1"/>
              </a:solidFill>
              <a:latin typeface="Open Sans"/>
              <a:ea typeface="Open Sans"/>
              <a:cs typeface="Open Sans"/>
              <a:sym typeface="Open Sans"/>
            </a:endParaRPr>
          </a:p>
        </p:txBody>
      </p:sp>
      <p:sp>
        <p:nvSpPr>
          <p:cNvPr id="591" name="Google Shape;591;p5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Hospital course</a:t>
            </a:r>
            <a:endParaRPr/>
          </a:p>
        </p:txBody>
      </p:sp>
      <p:sp>
        <p:nvSpPr>
          <p:cNvPr id="592" name="Google Shape;592;p50"/>
          <p:cNvSpPr/>
          <p:nvPr/>
        </p:nvSpPr>
        <p:spPr>
          <a:xfrm>
            <a:off x="16649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1</a:t>
            </a:r>
            <a:endParaRPr>
              <a:latin typeface="Open Sans"/>
              <a:ea typeface="Open Sans"/>
              <a:cs typeface="Open Sans"/>
              <a:sym typeface="Open Sans"/>
            </a:endParaRPr>
          </a:p>
        </p:txBody>
      </p:sp>
      <p:sp>
        <p:nvSpPr>
          <p:cNvPr id="593" name="Google Shape;593;p50"/>
          <p:cNvSpPr/>
          <p:nvPr/>
        </p:nvSpPr>
        <p:spPr>
          <a:xfrm>
            <a:off x="2122150" y="4065475"/>
            <a:ext cx="457200" cy="183000"/>
          </a:xfrm>
          <a:prstGeom prst="rect">
            <a:avLst/>
          </a:prstGeom>
          <a:solidFill>
            <a:srgbClr val="3B71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2</a:t>
            </a:r>
            <a:endParaRPr b="1">
              <a:solidFill>
                <a:schemeClr val="lt1"/>
              </a:solidFill>
              <a:latin typeface="Open Sans"/>
              <a:ea typeface="Open Sans"/>
              <a:cs typeface="Open Sans"/>
              <a:sym typeface="Open Sans"/>
            </a:endParaRPr>
          </a:p>
        </p:txBody>
      </p:sp>
      <p:sp>
        <p:nvSpPr>
          <p:cNvPr id="594" name="Google Shape;594;p50"/>
          <p:cNvSpPr/>
          <p:nvPr/>
        </p:nvSpPr>
        <p:spPr>
          <a:xfrm>
            <a:off x="25793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3</a:t>
            </a:r>
            <a:endParaRPr>
              <a:latin typeface="Open Sans"/>
              <a:ea typeface="Open Sans"/>
              <a:cs typeface="Open Sans"/>
              <a:sym typeface="Open Sans"/>
            </a:endParaRPr>
          </a:p>
        </p:txBody>
      </p:sp>
      <p:sp>
        <p:nvSpPr>
          <p:cNvPr id="595" name="Google Shape;595;p50"/>
          <p:cNvSpPr/>
          <p:nvPr/>
        </p:nvSpPr>
        <p:spPr>
          <a:xfrm>
            <a:off x="30365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8E44AD"/>
                </a:solidFill>
                <a:latin typeface="Open Sans"/>
                <a:ea typeface="Open Sans"/>
                <a:cs typeface="Open Sans"/>
                <a:sym typeface="Open Sans"/>
              </a:rPr>
              <a:t>4</a:t>
            </a:r>
            <a:endParaRPr b="1">
              <a:solidFill>
                <a:srgbClr val="8E44AD"/>
              </a:solidFill>
              <a:latin typeface="Open Sans"/>
              <a:ea typeface="Open Sans"/>
              <a:cs typeface="Open Sans"/>
              <a:sym typeface="Open Sans"/>
            </a:endParaRPr>
          </a:p>
        </p:txBody>
      </p:sp>
      <p:sp>
        <p:nvSpPr>
          <p:cNvPr id="596" name="Google Shape;596;p50"/>
          <p:cNvSpPr/>
          <p:nvPr/>
        </p:nvSpPr>
        <p:spPr>
          <a:xfrm>
            <a:off x="34937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5</a:t>
            </a:r>
            <a:endParaRPr>
              <a:solidFill>
                <a:srgbClr val="1A1A1A"/>
              </a:solidFill>
              <a:latin typeface="Open Sans"/>
              <a:ea typeface="Open Sans"/>
              <a:cs typeface="Open Sans"/>
              <a:sym typeface="Open Sans"/>
            </a:endParaRPr>
          </a:p>
        </p:txBody>
      </p:sp>
      <p:sp>
        <p:nvSpPr>
          <p:cNvPr id="597" name="Google Shape;597;p50"/>
          <p:cNvSpPr/>
          <p:nvPr/>
        </p:nvSpPr>
        <p:spPr>
          <a:xfrm>
            <a:off x="39509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8E44AD"/>
                </a:solidFill>
                <a:latin typeface="Open Sans"/>
                <a:ea typeface="Open Sans"/>
                <a:cs typeface="Open Sans"/>
                <a:sym typeface="Open Sans"/>
              </a:rPr>
              <a:t>6</a:t>
            </a:r>
            <a:endParaRPr b="1">
              <a:solidFill>
                <a:srgbClr val="8E44AD"/>
              </a:solidFill>
              <a:latin typeface="Open Sans"/>
              <a:ea typeface="Open Sans"/>
              <a:cs typeface="Open Sans"/>
              <a:sym typeface="Open Sans"/>
            </a:endParaRPr>
          </a:p>
        </p:txBody>
      </p:sp>
      <p:sp>
        <p:nvSpPr>
          <p:cNvPr id="598" name="Google Shape;598;p50"/>
          <p:cNvSpPr/>
          <p:nvPr/>
        </p:nvSpPr>
        <p:spPr>
          <a:xfrm>
            <a:off x="44081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Open Sans"/>
                <a:ea typeface="Open Sans"/>
                <a:cs typeface="Open Sans"/>
                <a:sym typeface="Open Sans"/>
              </a:rPr>
              <a:t>ICU</a:t>
            </a:r>
            <a:endParaRPr sz="1200" b="1">
              <a:latin typeface="Open Sans"/>
              <a:ea typeface="Open Sans"/>
              <a:cs typeface="Open Sans"/>
              <a:sym typeface="Open Sans"/>
            </a:endParaRPr>
          </a:p>
        </p:txBody>
      </p:sp>
      <p:sp>
        <p:nvSpPr>
          <p:cNvPr id="599" name="Google Shape;599;p50"/>
          <p:cNvSpPr/>
          <p:nvPr/>
        </p:nvSpPr>
        <p:spPr>
          <a:xfrm>
            <a:off x="4865350" y="4065475"/>
            <a:ext cx="457200" cy="183000"/>
          </a:xfrm>
          <a:prstGeom prst="rect">
            <a:avLst/>
          </a:prstGeom>
          <a:solidFill>
            <a:srgbClr val="3B71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8</a:t>
            </a:r>
            <a:endParaRPr b="1">
              <a:solidFill>
                <a:schemeClr val="lt1"/>
              </a:solidFill>
              <a:latin typeface="Open Sans"/>
              <a:ea typeface="Open Sans"/>
              <a:cs typeface="Open Sans"/>
              <a:sym typeface="Open Sans"/>
            </a:endParaRPr>
          </a:p>
        </p:txBody>
      </p:sp>
      <p:sp>
        <p:nvSpPr>
          <p:cNvPr id="600" name="Google Shape;600;p50"/>
          <p:cNvSpPr/>
          <p:nvPr/>
        </p:nvSpPr>
        <p:spPr>
          <a:xfrm>
            <a:off x="1207750" y="37606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0</a:t>
            </a:r>
            <a:endParaRPr>
              <a:latin typeface="Open Sans"/>
              <a:ea typeface="Open Sans"/>
              <a:cs typeface="Open Sans"/>
              <a:sym typeface="Open Sans"/>
            </a:endParaRPr>
          </a:p>
        </p:txBody>
      </p:sp>
      <p:sp>
        <p:nvSpPr>
          <p:cNvPr id="601" name="Google Shape;601;p50"/>
          <p:cNvSpPr/>
          <p:nvPr/>
        </p:nvSpPr>
        <p:spPr>
          <a:xfrm>
            <a:off x="1207750" y="4368325"/>
            <a:ext cx="6400800" cy="211800"/>
          </a:xfrm>
          <a:prstGeom prst="rect">
            <a:avLst/>
          </a:prstGeom>
          <a:solidFill>
            <a:srgbClr val="8961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Doxy</a:t>
            </a:r>
            <a:endParaRPr b="1">
              <a:solidFill>
                <a:schemeClr val="lt1"/>
              </a:solidFill>
              <a:latin typeface="Open Sans"/>
              <a:ea typeface="Open Sans"/>
              <a:cs typeface="Open Sans"/>
              <a:sym typeface="Open Sans"/>
            </a:endParaRPr>
          </a:p>
        </p:txBody>
      </p:sp>
      <p:sp>
        <p:nvSpPr>
          <p:cNvPr id="602" name="Google Shape;602;p50"/>
          <p:cNvSpPr/>
          <p:nvPr/>
        </p:nvSpPr>
        <p:spPr>
          <a:xfrm>
            <a:off x="53225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9</a:t>
            </a:r>
            <a:endParaRPr>
              <a:latin typeface="Open Sans"/>
              <a:ea typeface="Open Sans"/>
              <a:cs typeface="Open Sans"/>
              <a:sym typeface="Open Sans"/>
            </a:endParaRPr>
          </a:p>
        </p:txBody>
      </p:sp>
      <p:sp>
        <p:nvSpPr>
          <p:cNvPr id="603" name="Google Shape;603;p50"/>
          <p:cNvSpPr/>
          <p:nvPr/>
        </p:nvSpPr>
        <p:spPr>
          <a:xfrm>
            <a:off x="57797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10</a:t>
            </a:r>
            <a:endParaRPr>
              <a:solidFill>
                <a:srgbClr val="1A1A1A"/>
              </a:solidFill>
              <a:latin typeface="Open Sans"/>
              <a:ea typeface="Open Sans"/>
              <a:cs typeface="Open Sans"/>
              <a:sym typeface="Open Sans"/>
            </a:endParaRPr>
          </a:p>
        </p:txBody>
      </p:sp>
      <p:sp>
        <p:nvSpPr>
          <p:cNvPr id="604" name="Google Shape;604;p50"/>
          <p:cNvSpPr/>
          <p:nvPr/>
        </p:nvSpPr>
        <p:spPr>
          <a:xfrm>
            <a:off x="62369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11</a:t>
            </a:r>
            <a:endParaRPr>
              <a:latin typeface="Open Sans"/>
              <a:ea typeface="Open Sans"/>
              <a:cs typeface="Open Sans"/>
              <a:sym typeface="Open Sans"/>
            </a:endParaRPr>
          </a:p>
        </p:txBody>
      </p:sp>
      <p:sp>
        <p:nvSpPr>
          <p:cNvPr id="605" name="Google Shape;605;p50"/>
          <p:cNvSpPr/>
          <p:nvPr/>
        </p:nvSpPr>
        <p:spPr>
          <a:xfrm>
            <a:off x="66941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12</a:t>
            </a:r>
            <a:endParaRPr>
              <a:latin typeface="Open Sans"/>
              <a:ea typeface="Open Sans"/>
              <a:cs typeface="Open Sans"/>
              <a:sym typeface="Open Sans"/>
            </a:endParaRPr>
          </a:p>
        </p:txBody>
      </p:sp>
      <p:sp>
        <p:nvSpPr>
          <p:cNvPr id="606" name="Google Shape;606;p50"/>
          <p:cNvSpPr/>
          <p:nvPr/>
        </p:nvSpPr>
        <p:spPr>
          <a:xfrm>
            <a:off x="71513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13</a:t>
            </a:r>
            <a:endParaRPr>
              <a:latin typeface="Open Sans"/>
              <a:ea typeface="Open Sans"/>
              <a:cs typeface="Open Sans"/>
              <a:sym typeface="Open Sans"/>
            </a:endParaRPr>
          </a:p>
        </p:txBody>
      </p:sp>
      <p:sp>
        <p:nvSpPr>
          <p:cNvPr id="607" name="Google Shape;607;p50"/>
          <p:cNvSpPr/>
          <p:nvPr/>
        </p:nvSpPr>
        <p:spPr>
          <a:xfrm>
            <a:off x="4408150" y="4580125"/>
            <a:ext cx="3200700" cy="211800"/>
          </a:xfrm>
          <a:prstGeom prst="rect">
            <a:avLst/>
          </a:prstGeom>
          <a:solidFill>
            <a:srgbClr val="35663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Ceftriaxone</a:t>
            </a:r>
            <a:endParaRPr>
              <a:solidFill>
                <a:schemeClr val="lt1"/>
              </a:solidFill>
              <a:latin typeface="Open Sans"/>
              <a:ea typeface="Open Sans"/>
              <a:cs typeface="Open Sans"/>
              <a:sym typeface="Open Sans"/>
            </a:endParaRPr>
          </a:p>
        </p:txBody>
      </p:sp>
      <p:sp>
        <p:nvSpPr>
          <p:cNvPr id="608" name="Google Shape;608;p50"/>
          <p:cNvSpPr/>
          <p:nvPr/>
        </p:nvSpPr>
        <p:spPr>
          <a:xfrm>
            <a:off x="5322550" y="4791925"/>
            <a:ext cx="2286300" cy="211800"/>
          </a:xfrm>
          <a:prstGeom prst="rect">
            <a:avLst/>
          </a:prstGeom>
          <a:solidFill>
            <a:srgbClr val="1A1A1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Vanc / Amp / Acy</a:t>
            </a:r>
            <a:endParaRPr>
              <a:solidFill>
                <a:schemeClr val="lt1"/>
              </a:solidFill>
              <a:latin typeface="Open Sans"/>
              <a:ea typeface="Open Sans"/>
              <a:cs typeface="Open Sans"/>
              <a:sym typeface="Open Sans"/>
            </a:endParaRPr>
          </a:p>
        </p:txBody>
      </p:sp>
      <p:sp>
        <p:nvSpPr>
          <p:cNvPr id="609" name="Google Shape;609;p50"/>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Ongoing encephalopathy →  family decides </a:t>
            </a:r>
            <a:r>
              <a:rPr lang="en" b="1"/>
              <a:t>DNR/DNI</a:t>
            </a:r>
            <a:endParaRPr b="1"/>
          </a:p>
          <a:p>
            <a:pPr marL="457200" lvl="0" indent="-311150" algn="l" rtl="0">
              <a:spcBef>
                <a:spcPts val="0"/>
              </a:spcBef>
              <a:spcAft>
                <a:spcPts val="0"/>
              </a:spcAft>
              <a:buSzPts val="1300"/>
              <a:buChar char="●"/>
            </a:pPr>
            <a:r>
              <a:rPr lang="en" b="1"/>
              <a:t>Periods of </a:t>
            </a:r>
            <a:r>
              <a:rPr lang="en" b="1">
                <a:solidFill>
                  <a:srgbClr val="DF382C"/>
                </a:solidFill>
              </a:rPr>
              <a:t>apnea</a:t>
            </a:r>
            <a:r>
              <a:rPr lang="en"/>
              <a:t> &amp; non-sustained V-tach → </a:t>
            </a:r>
            <a:r>
              <a:rPr lang="en" b="1">
                <a:solidFill>
                  <a:srgbClr val="DF382C"/>
                </a:solidFill>
              </a:rPr>
              <a:t>hypercapnic resp failure</a:t>
            </a:r>
            <a:endParaRPr b="1">
              <a:solidFill>
                <a:srgbClr val="DF382C"/>
              </a:solidFill>
            </a:endParaRPr>
          </a:p>
        </p:txBody>
      </p:sp>
      <p:grpSp>
        <p:nvGrpSpPr>
          <p:cNvPr id="610" name="Google Shape;610;p50"/>
          <p:cNvGrpSpPr/>
          <p:nvPr/>
        </p:nvGrpSpPr>
        <p:grpSpPr>
          <a:xfrm>
            <a:off x="1002177" y="2904275"/>
            <a:ext cx="6562024" cy="1041110"/>
            <a:chOff x="863300" y="2392397"/>
            <a:chExt cx="5398621" cy="856528"/>
          </a:xfrm>
        </p:grpSpPr>
        <p:pic>
          <p:nvPicPr>
            <p:cNvPr id="611" name="Google Shape;611;p50"/>
            <p:cNvPicPr preferRelativeResize="0"/>
            <p:nvPr/>
          </p:nvPicPr>
          <p:blipFill rotWithShape="1">
            <a:blip r:embed="rId3">
              <a:alphaModFix/>
            </a:blip>
            <a:srcRect l="9441" t="36756" r="88150"/>
            <a:stretch/>
          </p:blipFill>
          <p:spPr>
            <a:xfrm>
              <a:off x="863300" y="2392400"/>
              <a:ext cx="220250" cy="856525"/>
            </a:xfrm>
            <a:prstGeom prst="rect">
              <a:avLst/>
            </a:prstGeom>
            <a:noFill/>
            <a:ln>
              <a:noFill/>
            </a:ln>
          </p:spPr>
        </p:pic>
        <p:pic>
          <p:nvPicPr>
            <p:cNvPr id="612" name="Google Shape;612;p50"/>
            <p:cNvPicPr preferRelativeResize="0"/>
            <p:nvPr/>
          </p:nvPicPr>
          <p:blipFill rotWithShape="1">
            <a:blip r:embed="rId3">
              <a:alphaModFix/>
            </a:blip>
            <a:srcRect l="44314" t="37853"/>
            <a:stretch/>
          </p:blipFill>
          <p:spPr>
            <a:xfrm>
              <a:off x="1080452" y="2392397"/>
              <a:ext cx="5181469" cy="856520"/>
            </a:xfrm>
            <a:prstGeom prst="rect">
              <a:avLst/>
            </a:prstGeom>
            <a:noFill/>
            <a:ln>
              <a:noFill/>
            </a:ln>
          </p:spPr>
        </p:pic>
      </p:grpSp>
      <p:sp>
        <p:nvSpPr>
          <p:cNvPr id="613" name="Google Shape;613;p50"/>
          <p:cNvSpPr/>
          <p:nvPr/>
        </p:nvSpPr>
        <p:spPr>
          <a:xfrm>
            <a:off x="911425" y="2818950"/>
            <a:ext cx="6840600" cy="25158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614" name="Google Shape;614;p50"/>
          <p:cNvSpPr/>
          <p:nvPr/>
        </p:nvSpPr>
        <p:spPr>
          <a:xfrm>
            <a:off x="987625" y="2818950"/>
            <a:ext cx="6840600" cy="11892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51"/>
          <p:cNvSpPr/>
          <p:nvPr/>
        </p:nvSpPr>
        <p:spPr>
          <a:xfrm>
            <a:off x="1207750" y="4791925"/>
            <a:ext cx="1828800" cy="211800"/>
          </a:xfrm>
          <a:prstGeom prst="rect">
            <a:avLst/>
          </a:prstGeom>
          <a:solidFill>
            <a:srgbClr val="1A1A1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Vanc / Amp / Acy</a:t>
            </a:r>
            <a:endParaRPr>
              <a:solidFill>
                <a:schemeClr val="lt1"/>
              </a:solidFill>
              <a:latin typeface="Open Sans"/>
              <a:ea typeface="Open Sans"/>
              <a:cs typeface="Open Sans"/>
              <a:sym typeface="Open Sans"/>
            </a:endParaRPr>
          </a:p>
        </p:txBody>
      </p:sp>
      <p:sp>
        <p:nvSpPr>
          <p:cNvPr id="620" name="Google Shape;620;p51"/>
          <p:cNvSpPr/>
          <p:nvPr/>
        </p:nvSpPr>
        <p:spPr>
          <a:xfrm>
            <a:off x="3493750" y="4580125"/>
            <a:ext cx="914400" cy="211800"/>
          </a:xfrm>
          <a:prstGeom prst="rect">
            <a:avLst/>
          </a:prstGeom>
          <a:solidFill>
            <a:srgbClr val="6C348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Open Sans"/>
                <a:ea typeface="Open Sans"/>
                <a:cs typeface="Open Sans"/>
                <a:sym typeface="Open Sans"/>
              </a:rPr>
              <a:t>Augment</a:t>
            </a:r>
            <a:endParaRPr sz="1200">
              <a:solidFill>
                <a:schemeClr val="lt1"/>
              </a:solidFill>
              <a:latin typeface="Open Sans"/>
              <a:ea typeface="Open Sans"/>
              <a:cs typeface="Open Sans"/>
              <a:sym typeface="Open Sans"/>
            </a:endParaRPr>
          </a:p>
        </p:txBody>
      </p:sp>
      <p:sp>
        <p:nvSpPr>
          <p:cNvPr id="621" name="Google Shape;621;p51"/>
          <p:cNvSpPr/>
          <p:nvPr/>
        </p:nvSpPr>
        <p:spPr>
          <a:xfrm>
            <a:off x="1207750" y="4580125"/>
            <a:ext cx="2286300" cy="211800"/>
          </a:xfrm>
          <a:prstGeom prst="rect">
            <a:avLst/>
          </a:prstGeom>
          <a:solidFill>
            <a:srgbClr val="35663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Ceftriaxone</a:t>
            </a:r>
            <a:endParaRPr>
              <a:solidFill>
                <a:schemeClr val="lt1"/>
              </a:solidFill>
              <a:latin typeface="Open Sans"/>
              <a:ea typeface="Open Sans"/>
              <a:cs typeface="Open Sans"/>
              <a:sym typeface="Open Sans"/>
            </a:endParaRPr>
          </a:p>
        </p:txBody>
      </p:sp>
      <p:sp>
        <p:nvSpPr>
          <p:cNvPr id="622" name="Google Shape;622;p51"/>
          <p:cNvSpPr/>
          <p:nvPr/>
        </p:nvSpPr>
        <p:spPr>
          <a:xfrm>
            <a:off x="3911300" y="4791925"/>
            <a:ext cx="1162800" cy="211800"/>
          </a:xfrm>
          <a:prstGeom prst="rect">
            <a:avLst/>
          </a:prstGeom>
          <a:solidFill>
            <a:srgbClr val="DF382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Open Sans"/>
                <a:ea typeface="Open Sans"/>
                <a:cs typeface="Open Sans"/>
                <a:sym typeface="Open Sans"/>
              </a:rPr>
              <a:t>Azith / atova</a:t>
            </a:r>
            <a:endParaRPr sz="1200">
              <a:solidFill>
                <a:schemeClr val="lt1"/>
              </a:solidFill>
              <a:latin typeface="Open Sans"/>
              <a:ea typeface="Open Sans"/>
              <a:cs typeface="Open Sans"/>
              <a:sym typeface="Open Sans"/>
            </a:endParaRPr>
          </a:p>
        </p:txBody>
      </p:sp>
      <p:sp>
        <p:nvSpPr>
          <p:cNvPr id="623" name="Google Shape;623;p5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Hospital course</a:t>
            </a:r>
            <a:endParaRPr/>
          </a:p>
        </p:txBody>
      </p:sp>
      <p:sp>
        <p:nvSpPr>
          <p:cNvPr id="624" name="Google Shape;624;p51"/>
          <p:cNvSpPr/>
          <p:nvPr/>
        </p:nvSpPr>
        <p:spPr>
          <a:xfrm>
            <a:off x="16649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1</a:t>
            </a:r>
            <a:endParaRPr>
              <a:latin typeface="Open Sans"/>
              <a:ea typeface="Open Sans"/>
              <a:cs typeface="Open Sans"/>
              <a:sym typeface="Open Sans"/>
            </a:endParaRPr>
          </a:p>
        </p:txBody>
      </p:sp>
      <p:sp>
        <p:nvSpPr>
          <p:cNvPr id="625" name="Google Shape;625;p51"/>
          <p:cNvSpPr/>
          <p:nvPr/>
        </p:nvSpPr>
        <p:spPr>
          <a:xfrm>
            <a:off x="2122150" y="4065475"/>
            <a:ext cx="457200" cy="183000"/>
          </a:xfrm>
          <a:prstGeom prst="rect">
            <a:avLst/>
          </a:prstGeom>
          <a:solidFill>
            <a:srgbClr val="3B71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2</a:t>
            </a:r>
            <a:endParaRPr b="1">
              <a:solidFill>
                <a:schemeClr val="lt1"/>
              </a:solidFill>
              <a:latin typeface="Open Sans"/>
              <a:ea typeface="Open Sans"/>
              <a:cs typeface="Open Sans"/>
              <a:sym typeface="Open Sans"/>
            </a:endParaRPr>
          </a:p>
        </p:txBody>
      </p:sp>
      <p:sp>
        <p:nvSpPr>
          <p:cNvPr id="626" name="Google Shape;626;p51"/>
          <p:cNvSpPr/>
          <p:nvPr/>
        </p:nvSpPr>
        <p:spPr>
          <a:xfrm>
            <a:off x="25793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3</a:t>
            </a:r>
            <a:endParaRPr>
              <a:latin typeface="Open Sans"/>
              <a:ea typeface="Open Sans"/>
              <a:cs typeface="Open Sans"/>
              <a:sym typeface="Open Sans"/>
            </a:endParaRPr>
          </a:p>
        </p:txBody>
      </p:sp>
      <p:sp>
        <p:nvSpPr>
          <p:cNvPr id="627" name="Google Shape;627;p51"/>
          <p:cNvSpPr/>
          <p:nvPr/>
        </p:nvSpPr>
        <p:spPr>
          <a:xfrm>
            <a:off x="30365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8E44AD"/>
                </a:solidFill>
                <a:latin typeface="Open Sans"/>
                <a:ea typeface="Open Sans"/>
                <a:cs typeface="Open Sans"/>
                <a:sym typeface="Open Sans"/>
              </a:rPr>
              <a:t>4</a:t>
            </a:r>
            <a:endParaRPr b="1">
              <a:solidFill>
                <a:srgbClr val="8E44AD"/>
              </a:solidFill>
              <a:latin typeface="Open Sans"/>
              <a:ea typeface="Open Sans"/>
              <a:cs typeface="Open Sans"/>
              <a:sym typeface="Open Sans"/>
            </a:endParaRPr>
          </a:p>
        </p:txBody>
      </p:sp>
      <p:sp>
        <p:nvSpPr>
          <p:cNvPr id="628" name="Google Shape;628;p51"/>
          <p:cNvSpPr/>
          <p:nvPr/>
        </p:nvSpPr>
        <p:spPr>
          <a:xfrm>
            <a:off x="34937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5</a:t>
            </a:r>
            <a:endParaRPr>
              <a:solidFill>
                <a:srgbClr val="1A1A1A"/>
              </a:solidFill>
              <a:latin typeface="Open Sans"/>
              <a:ea typeface="Open Sans"/>
              <a:cs typeface="Open Sans"/>
              <a:sym typeface="Open Sans"/>
            </a:endParaRPr>
          </a:p>
        </p:txBody>
      </p:sp>
      <p:sp>
        <p:nvSpPr>
          <p:cNvPr id="629" name="Google Shape;629;p51"/>
          <p:cNvSpPr/>
          <p:nvPr/>
        </p:nvSpPr>
        <p:spPr>
          <a:xfrm>
            <a:off x="39509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8E44AD"/>
                </a:solidFill>
                <a:latin typeface="Open Sans"/>
                <a:ea typeface="Open Sans"/>
                <a:cs typeface="Open Sans"/>
                <a:sym typeface="Open Sans"/>
              </a:rPr>
              <a:t>6</a:t>
            </a:r>
            <a:endParaRPr b="1">
              <a:solidFill>
                <a:srgbClr val="8E44AD"/>
              </a:solidFill>
              <a:latin typeface="Open Sans"/>
              <a:ea typeface="Open Sans"/>
              <a:cs typeface="Open Sans"/>
              <a:sym typeface="Open Sans"/>
            </a:endParaRPr>
          </a:p>
        </p:txBody>
      </p:sp>
      <p:sp>
        <p:nvSpPr>
          <p:cNvPr id="630" name="Google Shape;630;p51"/>
          <p:cNvSpPr/>
          <p:nvPr/>
        </p:nvSpPr>
        <p:spPr>
          <a:xfrm>
            <a:off x="44081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Open Sans"/>
                <a:ea typeface="Open Sans"/>
                <a:cs typeface="Open Sans"/>
                <a:sym typeface="Open Sans"/>
              </a:rPr>
              <a:t>ICU</a:t>
            </a:r>
            <a:endParaRPr sz="1200" b="1">
              <a:latin typeface="Open Sans"/>
              <a:ea typeface="Open Sans"/>
              <a:cs typeface="Open Sans"/>
              <a:sym typeface="Open Sans"/>
            </a:endParaRPr>
          </a:p>
        </p:txBody>
      </p:sp>
      <p:sp>
        <p:nvSpPr>
          <p:cNvPr id="631" name="Google Shape;631;p51"/>
          <p:cNvSpPr/>
          <p:nvPr/>
        </p:nvSpPr>
        <p:spPr>
          <a:xfrm>
            <a:off x="4865350" y="4065475"/>
            <a:ext cx="457200" cy="183000"/>
          </a:xfrm>
          <a:prstGeom prst="rect">
            <a:avLst/>
          </a:prstGeom>
          <a:solidFill>
            <a:srgbClr val="3B71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8</a:t>
            </a:r>
            <a:endParaRPr b="1">
              <a:solidFill>
                <a:schemeClr val="lt1"/>
              </a:solidFill>
              <a:latin typeface="Open Sans"/>
              <a:ea typeface="Open Sans"/>
              <a:cs typeface="Open Sans"/>
              <a:sym typeface="Open Sans"/>
            </a:endParaRPr>
          </a:p>
        </p:txBody>
      </p:sp>
      <p:sp>
        <p:nvSpPr>
          <p:cNvPr id="632" name="Google Shape;632;p51"/>
          <p:cNvSpPr/>
          <p:nvPr/>
        </p:nvSpPr>
        <p:spPr>
          <a:xfrm>
            <a:off x="1207750" y="37606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0</a:t>
            </a:r>
            <a:endParaRPr>
              <a:latin typeface="Open Sans"/>
              <a:ea typeface="Open Sans"/>
              <a:cs typeface="Open Sans"/>
              <a:sym typeface="Open Sans"/>
            </a:endParaRPr>
          </a:p>
        </p:txBody>
      </p:sp>
      <p:sp>
        <p:nvSpPr>
          <p:cNvPr id="633" name="Google Shape;633;p51"/>
          <p:cNvSpPr/>
          <p:nvPr/>
        </p:nvSpPr>
        <p:spPr>
          <a:xfrm>
            <a:off x="1207750" y="4368325"/>
            <a:ext cx="6400800" cy="211800"/>
          </a:xfrm>
          <a:prstGeom prst="rect">
            <a:avLst/>
          </a:prstGeom>
          <a:solidFill>
            <a:srgbClr val="8961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Doxy</a:t>
            </a:r>
            <a:endParaRPr b="1">
              <a:solidFill>
                <a:schemeClr val="lt1"/>
              </a:solidFill>
              <a:latin typeface="Open Sans"/>
              <a:ea typeface="Open Sans"/>
              <a:cs typeface="Open Sans"/>
              <a:sym typeface="Open Sans"/>
            </a:endParaRPr>
          </a:p>
        </p:txBody>
      </p:sp>
      <p:sp>
        <p:nvSpPr>
          <p:cNvPr id="634" name="Google Shape;634;p51"/>
          <p:cNvSpPr/>
          <p:nvPr/>
        </p:nvSpPr>
        <p:spPr>
          <a:xfrm>
            <a:off x="53225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9</a:t>
            </a:r>
            <a:endParaRPr>
              <a:latin typeface="Open Sans"/>
              <a:ea typeface="Open Sans"/>
              <a:cs typeface="Open Sans"/>
              <a:sym typeface="Open Sans"/>
            </a:endParaRPr>
          </a:p>
        </p:txBody>
      </p:sp>
      <p:sp>
        <p:nvSpPr>
          <p:cNvPr id="635" name="Google Shape;635;p51"/>
          <p:cNvSpPr/>
          <p:nvPr/>
        </p:nvSpPr>
        <p:spPr>
          <a:xfrm>
            <a:off x="57797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10</a:t>
            </a:r>
            <a:endParaRPr>
              <a:solidFill>
                <a:srgbClr val="1A1A1A"/>
              </a:solidFill>
              <a:latin typeface="Open Sans"/>
              <a:ea typeface="Open Sans"/>
              <a:cs typeface="Open Sans"/>
              <a:sym typeface="Open Sans"/>
            </a:endParaRPr>
          </a:p>
        </p:txBody>
      </p:sp>
      <p:sp>
        <p:nvSpPr>
          <p:cNvPr id="636" name="Google Shape;636;p51"/>
          <p:cNvSpPr/>
          <p:nvPr/>
        </p:nvSpPr>
        <p:spPr>
          <a:xfrm>
            <a:off x="62369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11</a:t>
            </a:r>
            <a:endParaRPr>
              <a:latin typeface="Open Sans"/>
              <a:ea typeface="Open Sans"/>
              <a:cs typeface="Open Sans"/>
              <a:sym typeface="Open Sans"/>
            </a:endParaRPr>
          </a:p>
        </p:txBody>
      </p:sp>
      <p:sp>
        <p:nvSpPr>
          <p:cNvPr id="637" name="Google Shape;637;p51"/>
          <p:cNvSpPr/>
          <p:nvPr/>
        </p:nvSpPr>
        <p:spPr>
          <a:xfrm>
            <a:off x="66941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12</a:t>
            </a:r>
            <a:endParaRPr>
              <a:latin typeface="Open Sans"/>
              <a:ea typeface="Open Sans"/>
              <a:cs typeface="Open Sans"/>
              <a:sym typeface="Open Sans"/>
            </a:endParaRPr>
          </a:p>
        </p:txBody>
      </p:sp>
      <p:sp>
        <p:nvSpPr>
          <p:cNvPr id="638" name="Google Shape;638;p51"/>
          <p:cNvSpPr/>
          <p:nvPr/>
        </p:nvSpPr>
        <p:spPr>
          <a:xfrm>
            <a:off x="7151350" y="4065475"/>
            <a:ext cx="457200" cy="183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a:ea typeface="Open Sans"/>
                <a:cs typeface="Open Sans"/>
                <a:sym typeface="Open Sans"/>
              </a:rPr>
              <a:t>13</a:t>
            </a:r>
            <a:endParaRPr>
              <a:latin typeface="Open Sans"/>
              <a:ea typeface="Open Sans"/>
              <a:cs typeface="Open Sans"/>
              <a:sym typeface="Open Sans"/>
            </a:endParaRPr>
          </a:p>
        </p:txBody>
      </p:sp>
      <p:sp>
        <p:nvSpPr>
          <p:cNvPr id="639" name="Google Shape;639;p51"/>
          <p:cNvSpPr/>
          <p:nvPr/>
        </p:nvSpPr>
        <p:spPr>
          <a:xfrm>
            <a:off x="4408150" y="4580125"/>
            <a:ext cx="3200700" cy="211800"/>
          </a:xfrm>
          <a:prstGeom prst="rect">
            <a:avLst/>
          </a:prstGeom>
          <a:solidFill>
            <a:srgbClr val="35663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Ceftriaxone</a:t>
            </a:r>
            <a:endParaRPr>
              <a:solidFill>
                <a:schemeClr val="lt1"/>
              </a:solidFill>
              <a:latin typeface="Open Sans"/>
              <a:ea typeface="Open Sans"/>
              <a:cs typeface="Open Sans"/>
              <a:sym typeface="Open Sans"/>
            </a:endParaRPr>
          </a:p>
        </p:txBody>
      </p:sp>
      <p:sp>
        <p:nvSpPr>
          <p:cNvPr id="640" name="Google Shape;640;p51"/>
          <p:cNvSpPr/>
          <p:nvPr/>
        </p:nvSpPr>
        <p:spPr>
          <a:xfrm>
            <a:off x="5322550" y="4791925"/>
            <a:ext cx="2286300" cy="211800"/>
          </a:xfrm>
          <a:prstGeom prst="rect">
            <a:avLst/>
          </a:prstGeom>
          <a:solidFill>
            <a:srgbClr val="1A1A1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Vanc / Amp / Acy</a:t>
            </a:r>
            <a:endParaRPr>
              <a:solidFill>
                <a:schemeClr val="lt1"/>
              </a:solidFill>
              <a:latin typeface="Open Sans"/>
              <a:ea typeface="Open Sans"/>
              <a:cs typeface="Open Sans"/>
              <a:sym typeface="Open Sans"/>
            </a:endParaRPr>
          </a:p>
        </p:txBody>
      </p:sp>
      <p:sp>
        <p:nvSpPr>
          <p:cNvPr id="641" name="Google Shape;641;p51"/>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Ongoing encephalopathy →  family decides </a:t>
            </a:r>
            <a:r>
              <a:rPr lang="en" b="1"/>
              <a:t>DNR/DNI</a:t>
            </a:r>
            <a:endParaRPr b="1"/>
          </a:p>
          <a:p>
            <a:pPr marL="457200" lvl="0" indent="-311150" algn="l" rtl="0">
              <a:spcBef>
                <a:spcPts val="0"/>
              </a:spcBef>
              <a:spcAft>
                <a:spcPts val="0"/>
              </a:spcAft>
              <a:buSzPts val="1300"/>
              <a:buChar char="●"/>
            </a:pPr>
            <a:r>
              <a:rPr lang="en" b="1"/>
              <a:t>Periods of apnea</a:t>
            </a:r>
            <a:r>
              <a:rPr lang="en"/>
              <a:t> &amp; non-sustained V-tach → </a:t>
            </a:r>
            <a:r>
              <a:rPr lang="en" b="1"/>
              <a:t>hypercapnic resp failure</a:t>
            </a:r>
            <a:endParaRPr/>
          </a:p>
          <a:p>
            <a:pPr marL="457200" lvl="0" indent="-311150" algn="l" rtl="0">
              <a:spcBef>
                <a:spcPts val="0"/>
              </a:spcBef>
              <a:spcAft>
                <a:spcPts val="0"/>
              </a:spcAft>
              <a:buSzPts val="1300"/>
              <a:buChar char="●"/>
            </a:pPr>
            <a:r>
              <a:rPr lang="en"/>
              <a:t>Started on BiPap → </a:t>
            </a:r>
            <a:r>
              <a:rPr lang="en" b="1">
                <a:solidFill>
                  <a:srgbClr val="DF382C"/>
                </a:solidFill>
              </a:rPr>
              <a:t>comfort measures only</a:t>
            </a:r>
            <a:endParaRPr b="1">
              <a:solidFill>
                <a:srgbClr val="DF382C"/>
              </a:solidFill>
            </a:endParaRPr>
          </a:p>
        </p:txBody>
      </p:sp>
      <p:grpSp>
        <p:nvGrpSpPr>
          <p:cNvPr id="642" name="Google Shape;642;p51"/>
          <p:cNvGrpSpPr/>
          <p:nvPr/>
        </p:nvGrpSpPr>
        <p:grpSpPr>
          <a:xfrm>
            <a:off x="1002177" y="2904275"/>
            <a:ext cx="6562024" cy="1041110"/>
            <a:chOff x="863300" y="2392397"/>
            <a:chExt cx="5398621" cy="856528"/>
          </a:xfrm>
        </p:grpSpPr>
        <p:pic>
          <p:nvPicPr>
            <p:cNvPr id="643" name="Google Shape;643;p51"/>
            <p:cNvPicPr preferRelativeResize="0"/>
            <p:nvPr/>
          </p:nvPicPr>
          <p:blipFill rotWithShape="1">
            <a:blip r:embed="rId3">
              <a:alphaModFix/>
            </a:blip>
            <a:srcRect l="9441" t="36756" r="88150"/>
            <a:stretch/>
          </p:blipFill>
          <p:spPr>
            <a:xfrm>
              <a:off x="863300" y="2392400"/>
              <a:ext cx="220250" cy="856525"/>
            </a:xfrm>
            <a:prstGeom prst="rect">
              <a:avLst/>
            </a:prstGeom>
            <a:noFill/>
            <a:ln>
              <a:noFill/>
            </a:ln>
          </p:spPr>
        </p:pic>
        <p:pic>
          <p:nvPicPr>
            <p:cNvPr id="644" name="Google Shape;644;p51"/>
            <p:cNvPicPr preferRelativeResize="0"/>
            <p:nvPr/>
          </p:nvPicPr>
          <p:blipFill rotWithShape="1">
            <a:blip r:embed="rId3">
              <a:alphaModFix/>
            </a:blip>
            <a:srcRect l="44314" t="37853"/>
            <a:stretch/>
          </p:blipFill>
          <p:spPr>
            <a:xfrm>
              <a:off x="1080452" y="2392397"/>
              <a:ext cx="5181469" cy="856520"/>
            </a:xfrm>
            <a:prstGeom prst="rect">
              <a:avLst/>
            </a:prstGeom>
            <a:noFill/>
            <a:ln>
              <a:noFill/>
            </a:ln>
          </p:spPr>
        </p:pic>
      </p:grpSp>
      <p:sp>
        <p:nvSpPr>
          <p:cNvPr id="645" name="Google Shape;645;p51"/>
          <p:cNvSpPr/>
          <p:nvPr/>
        </p:nvSpPr>
        <p:spPr>
          <a:xfrm>
            <a:off x="911425" y="2818950"/>
            <a:ext cx="6840600" cy="25158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646" name="Google Shape;646;p51"/>
          <p:cNvSpPr/>
          <p:nvPr/>
        </p:nvSpPr>
        <p:spPr>
          <a:xfrm>
            <a:off x="987625" y="2818950"/>
            <a:ext cx="6840600" cy="11892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52"/>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Exhibit #2</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17" title="IMG_4260.png"/>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10350" y="124575"/>
            <a:ext cx="3978051" cy="1884517"/>
          </a:xfrm>
          <a:prstGeom prst="rect">
            <a:avLst/>
          </a:prstGeom>
          <a:noFill/>
          <a:ln>
            <a:noFill/>
          </a:ln>
        </p:spPr>
      </p:pic>
      <p:pic>
        <p:nvPicPr>
          <p:cNvPr id="111" name="Google Shape;111;p17" title="IMG_4266.png"/>
          <p:cNvPicPr preferRelativeResize="0"/>
          <p:nvPr/>
        </p:nvPicPr>
        <p:blipFill>
          <a:blip r:embed="rId4" cstate="hqprint">
            <a:alphaModFix/>
            <a:extLst>
              <a:ext uri="{28A0092B-C50C-407E-A947-70E740481C1C}">
                <a14:useLocalDpi xmlns:a14="http://schemas.microsoft.com/office/drawing/2010/main"/>
              </a:ext>
            </a:extLst>
          </a:blip>
          <a:stretch>
            <a:fillRect/>
          </a:stretch>
        </p:blipFill>
        <p:spPr>
          <a:xfrm>
            <a:off x="110350" y="2113075"/>
            <a:ext cx="3978051" cy="2983526"/>
          </a:xfrm>
          <a:prstGeom prst="rect">
            <a:avLst/>
          </a:prstGeom>
          <a:noFill/>
          <a:ln>
            <a:noFill/>
          </a:ln>
        </p:spPr>
      </p:pic>
      <p:pic>
        <p:nvPicPr>
          <p:cNvPr id="112" name="Google Shape;112;p17" title="IMG_4258.png"/>
          <p:cNvPicPr preferRelativeResize="0"/>
          <p:nvPr/>
        </p:nvPicPr>
        <p:blipFill>
          <a:blip r:embed="rId5" cstate="hqprint">
            <a:alphaModFix/>
            <a:extLst>
              <a:ext uri="{28A0092B-C50C-407E-A947-70E740481C1C}">
                <a14:useLocalDpi xmlns:a14="http://schemas.microsoft.com/office/drawing/2010/main"/>
              </a:ext>
            </a:extLst>
          </a:blip>
          <a:stretch>
            <a:fillRect/>
          </a:stretch>
        </p:blipFill>
        <p:spPr>
          <a:xfrm>
            <a:off x="4292150" y="798450"/>
            <a:ext cx="4728801" cy="354660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53"/>
          <p:cNvSpPr txBox="1">
            <a:spLocks noGrp="1"/>
          </p:cNvSpPr>
          <p:nvPr>
            <p:ph type="body" idx="1"/>
          </p:nvPr>
        </p:nvSpPr>
        <p:spPr>
          <a:xfrm>
            <a:off x="93775" y="2525125"/>
            <a:ext cx="5329500" cy="4605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Humpback whales</a:t>
            </a:r>
            <a:endParaRPr/>
          </a:p>
        </p:txBody>
      </p:sp>
      <p:pic>
        <p:nvPicPr>
          <p:cNvPr id="657" name="Google Shape;657;p53" title="IMG_9507.png"/>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52400" y="152400"/>
            <a:ext cx="5329603" cy="2372725"/>
          </a:xfrm>
          <a:prstGeom prst="rect">
            <a:avLst/>
          </a:prstGeom>
          <a:noFill/>
          <a:ln>
            <a:noFill/>
          </a:ln>
        </p:spPr>
      </p:pic>
      <p:pic>
        <p:nvPicPr>
          <p:cNvPr id="658" name="Google Shape;658;p53" title="IMG_9508.png"/>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2893392" y="2987650"/>
            <a:ext cx="2583685" cy="1722036"/>
          </a:xfrm>
          <a:prstGeom prst="rect">
            <a:avLst/>
          </a:prstGeom>
          <a:noFill/>
          <a:ln>
            <a:noFill/>
          </a:ln>
        </p:spPr>
      </p:pic>
      <p:pic>
        <p:nvPicPr>
          <p:cNvPr id="659" name="Google Shape;659;p53" title="IMG_9506.png"/>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142542" y="2987649"/>
            <a:ext cx="2583685" cy="1722036"/>
          </a:xfrm>
          <a:prstGeom prst="rect">
            <a:avLst/>
          </a:prstGeom>
          <a:noFill/>
          <a:ln>
            <a:noFill/>
          </a:ln>
        </p:spPr>
      </p:pic>
      <p:sp>
        <p:nvSpPr>
          <p:cNvPr id="660" name="Google Shape;660;p53"/>
          <p:cNvSpPr txBox="1">
            <a:spLocks noGrp="1"/>
          </p:cNvSpPr>
          <p:nvPr>
            <p:ph type="body" idx="1"/>
          </p:nvPr>
        </p:nvSpPr>
        <p:spPr>
          <a:xfrm>
            <a:off x="5644250" y="4103075"/>
            <a:ext cx="3357300" cy="4605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Orca</a:t>
            </a:r>
            <a:endParaRPr/>
          </a:p>
        </p:txBody>
      </p:sp>
      <p:pic>
        <p:nvPicPr>
          <p:cNvPr id="661" name="Google Shape;661;p53" title="IMG_4270_jpg.png"/>
          <p:cNvPicPr preferRelativeResize="0"/>
          <p:nvPr/>
        </p:nvPicPr>
        <p:blipFill>
          <a:blip r:embed="rId6">
            <a:alphaModFix/>
          </a:blip>
          <a:stretch>
            <a:fillRect/>
          </a:stretch>
        </p:blipFill>
        <p:spPr>
          <a:xfrm>
            <a:off x="5644253" y="745875"/>
            <a:ext cx="3357197" cy="335719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pic>
        <p:nvPicPr>
          <p:cNvPr id="666" name="Google Shape;666;p54" title="IMG_9703.png"/>
          <p:cNvPicPr preferRelativeResize="0"/>
          <p:nvPr/>
        </p:nvPicPr>
        <p:blipFill rotWithShape="1">
          <a:blip r:embed="rId3">
            <a:alphaModFix/>
          </a:blip>
          <a:srcRect l="17557" t="13972" r="15015" b="13668"/>
          <a:stretch/>
        </p:blipFill>
        <p:spPr>
          <a:xfrm>
            <a:off x="300527" y="152400"/>
            <a:ext cx="3038322" cy="4888499"/>
          </a:xfrm>
          <a:prstGeom prst="rect">
            <a:avLst/>
          </a:prstGeom>
          <a:noFill/>
          <a:ln>
            <a:noFill/>
          </a:ln>
        </p:spPr>
      </p:pic>
      <p:pic>
        <p:nvPicPr>
          <p:cNvPr id="667" name="Google Shape;667;p54" title="IMG_8944.png"/>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553575" y="152400"/>
            <a:ext cx="5399148" cy="2419350"/>
          </a:xfrm>
          <a:prstGeom prst="rect">
            <a:avLst/>
          </a:prstGeom>
          <a:noFill/>
          <a:ln>
            <a:noFill/>
          </a:ln>
        </p:spPr>
      </p:pic>
      <p:pic>
        <p:nvPicPr>
          <p:cNvPr id="668" name="Google Shape;668;p54" title="IMG_8946.png"/>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flipH="1">
            <a:off x="3553577" y="2732950"/>
            <a:ext cx="5399148" cy="230794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55"/>
          <p:cNvSpPr txBox="1">
            <a:spLocks noGrp="1"/>
          </p:cNvSpPr>
          <p:nvPr>
            <p:ph type="body" idx="1"/>
          </p:nvPr>
        </p:nvSpPr>
        <p:spPr>
          <a:xfrm>
            <a:off x="729325" y="1946875"/>
            <a:ext cx="3774300" cy="13527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Main cause of Brucella in cetaceans (dolphins &amp; porpoises, whales, orca)</a:t>
            </a:r>
            <a:endParaRPr/>
          </a:p>
          <a:p>
            <a:pPr marL="457200" lvl="0" indent="-311150" algn="l" rtl="0">
              <a:spcBef>
                <a:spcPts val="0"/>
              </a:spcBef>
              <a:spcAft>
                <a:spcPts val="0"/>
              </a:spcAft>
              <a:buSzPts val="1300"/>
              <a:buChar char="●"/>
            </a:pPr>
            <a:r>
              <a:rPr lang="en"/>
              <a:t>Brucella behaves very similar in them as it does in humans</a:t>
            </a:r>
            <a:endParaRPr/>
          </a:p>
          <a:p>
            <a:pPr marL="457200" lvl="0" indent="-311150" algn="l" rtl="0">
              <a:spcBef>
                <a:spcPts val="0"/>
              </a:spcBef>
              <a:spcAft>
                <a:spcPts val="0"/>
              </a:spcAft>
              <a:buSzPts val="1300"/>
              <a:buChar char="●"/>
            </a:pPr>
            <a:r>
              <a:rPr lang="en"/>
              <a:t>Mostly occupational hazard for vets </a:t>
            </a:r>
            <a:endParaRPr/>
          </a:p>
        </p:txBody>
      </p:sp>
      <p:sp>
        <p:nvSpPr>
          <p:cNvPr id="674" name="Google Shape;674;p55"/>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Zoonosis</a:t>
            </a:r>
            <a:endParaRPr/>
          </a:p>
        </p:txBody>
      </p:sp>
      <p:sp>
        <p:nvSpPr>
          <p:cNvPr id="675" name="Google Shape;675;p55"/>
          <p:cNvSpPr txBox="1">
            <a:spLocks noGrp="1"/>
          </p:cNvSpPr>
          <p:nvPr>
            <p:ph type="body" idx="2"/>
          </p:nvPr>
        </p:nvSpPr>
        <p:spPr>
          <a:xfrm>
            <a:off x="4643600" y="1946850"/>
            <a:ext cx="3774300" cy="1386000"/>
          </a:xfrm>
          <a:prstGeom prst="rect">
            <a:avLst/>
          </a:prstGeom>
        </p:spPr>
        <p:txBody>
          <a:bodyPr spcFirstLastPara="1" wrap="square" lIns="91425" tIns="91425" rIns="91425" bIns="91425" anchor="t" anchorCtr="0">
            <a:normAutofit fontScale="92500"/>
          </a:bodyPr>
          <a:lstStyle/>
          <a:p>
            <a:pPr marL="457200" lvl="0" indent="-311150" algn="l" rtl="0">
              <a:spcBef>
                <a:spcPts val="0"/>
              </a:spcBef>
              <a:spcAft>
                <a:spcPts val="0"/>
              </a:spcAft>
              <a:buSzPts val="1300"/>
              <a:buChar char="●"/>
            </a:pPr>
            <a:r>
              <a:rPr lang="en"/>
              <a:t>Causes cellulitis → osteo / septic arthritis</a:t>
            </a:r>
            <a:endParaRPr/>
          </a:p>
          <a:p>
            <a:pPr marL="457200" lvl="0" indent="-311150" algn="l" rtl="0">
              <a:spcBef>
                <a:spcPts val="0"/>
              </a:spcBef>
              <a:spcAft>
                <a:spcPts val="0"/>
              </a:spcAft>
              <a:buSzPts val="1300"/>
              <a:buChar char="●"/>
            </a:pPr>
            <a:r>
              <a:rPr lang="en"/>
              <a:t>Identified as </a:t>
            </a:r>
            <a:r>
              <a:rPr lang="en" i="1"/>
              <a:t>Mycoplasma phocicerebrale</a:t>
            </a:r>
            <a:r>
              <a:rPr lang="en"/>
              <a:t> in 1991 [PMID 9827264]</a:t>
            </a:r>
            <a:endParaRPr/>
          </a:p>
          <a:p>
            <a:pPr marL="914400" lvl="1" indent="-298450" algn="l" rtl="0">
              <a:spcBef>
                <a:spcPts val="0"/>
              </a:spcBef>
              <a:spcAft>
                <a:spcPts val="0"/>
              </a:spcAft>
              <a:buSzPts val="1100"/>
              <a:buChar char="○"/>
            </a:pPr>
            <a:r>
              <a:rPr lang="en"/>
              <a:t>Before that they just amputated it</a:t>
            </a:r>
            <a:endParaRPr/>
          </a:p>
          <a:p>
            <a:pPr marL="457200" lvl="0" indent="-311150" algn="l" rtl="0">
              <a:spcBef>
                <a:spcPts val="0"/>
              </a:spcBef>
              <a:spcAft>
                <a:spcPts val="0"/>
              </a:spcAft>
              <a:buSzPts val="1300"/>
              <a:buChar char="●"/>
            </a:pPr>
            <a:r>
              <a:rPr lang="en"/>
              <a:t>Treat with tetracyclines</a:t>
            </a:r>
            <a:endParaRPr/>
          </a:p>
        </p:txBody>
      </p:sp>
      <p:sp>
        <p:nvSpPr>
          <p:cNvPr id="676" name="Google Shape;676;p55"/>
          <p:cNvSpPr/>
          <p:nvPr/>
        </p:nvSpPr>
        <p:spPr>
          <a:xfrm>
            <a:off x="729450" y="1393075"/>
            <a:ext cx="3774300" cy="553800"/>
          </a:xfrm>
          <a:prstGeom prst="rect">
            <a:avLst/>
          </a:prstGeom>
          <a:solidFill>
            <a:srgbClr val="E2EAF7"/>
          </a:solidFill>
          <a:ln w="9525" cap="flat" cmpd="sng">
            <a:solidFill>
              <a:srgbClr val="2F5AA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i="1">
                <a:solidFill>
                  <a:srgbClr val="2F5AA2"/>
                </a:solidFill>
                <a:latin typeface="Open Sans"/>
                <a:ea typeface="Open Sans"/>
                <a:cs typeface="Open Sans"/>
                <a:sym typeface="Open Sans"/>
              </a:rPr>
              <a:t>Brucella </a:t>
            </a:r>
            <a:r>
              <a:rPr lang="en" sz="1600" i="1">
                <a:solidFill>
                  <a:srgbClr val="2F5AA2"/>
                </a:solidFill>
                <a:latin typeface="Open Sans"/>
                <a:ea typeface="Open Sans"/>
                <a:cs typeface="Open Sans"/>
                <a:sym typeface="Open Sans"/>
              </a:rPr>
              <a:t>(B ceti</a:t>
            </a:r>
            <a:r>
              <a:rPr lang="en" sz="1600">
                <a:solidFill>
                  <a:srgbClr val="2F5AA2"/>
                </a:solidFill>
                <a:latin typeface="Open Sans"/>
                <a:ea typeface="Open Sans"/>
                <a:cs typeface="Open Sans"/>
                <a:sym typeface="Open Sans"/>
              </a:rPr>
              <a:t> &amp; </a:t>
            </a:r>
            <a:r>
              <a:rPr lang="en" sz="1600" i="1">
                <a:solidFill>
                  <a:srgbClr val="2F5AA2"/>
                </a:solidFill>
                <a:latin typeface="Open Sans"/>
                <a:ea typeface="Open Sans"/>
                <a:cs typeface="Open Sans"/>
                <a:sym typeface="Open Sans"/>
              </a:rPr>
              <a:t>B pinnipedialis)</a:t>
            </a:r>
            <a:endParaRPr sz="1600" i="1">
              <a:solidFill>
                <a:srgbClr val="3B71CA"/>
              </a:solidFill>
              <a:latin typeface="Open Sans"/>
              <a:ea typeface="Open Sans"/>
              <a:cs typeface="Open Sans"/>
              <a:sym typeface="Open Sans"/>
            </a:endParaRPr>
          </a:p>
          <a:p>
            <a:pPr marL="0" lvl="0" indent="0" algn="ctr" rtl="0">
              <a:spcBef>
                <a:spcPts val="0"/>
              </a:spcBef>
              <a:spcAft>
                <a:spcPts val="0"/>
              </a:spcAft>
              <a:buNone/>
            </a:pPr>
            <a:r>
              <a:rPr lang="en" sz="1200">
                <a:solidFill>
                  <a:schemeClr val="dk2"/>
                </a:solidFill>
                <a:latin typeface="Open Sans"/>
                <a:ea typeface="Open Sans"/>
                <a:cs typeface="Open Sans"/>
                <a:sym typeface="Open Sans"/>
              </a:rPr>
              <a:t>[MMWR 2012 / PMID </a:t>
            </a:r>
            <a:r>
              <a:rPr lang="en" sz="1200">
                <a:solidFill>
                  <a:schemeClr val="hlink"/>
                </a:solidFill>
                <a:uFill>
                  <a:noFill/>
                </a:uFill>
                <a:latin typeface="Open Sans"/>
                <a:ea typeface="Open Sans"/>
                <a:cs typeface="Open Sans"/>
                <a:sym typeface="Open Sans"/>
                <a:hlinkClick r:id="rId3"/>
              </a:rPr>
              <a:t>22739776</a:t>
            </a:r>
            <a:r>
              <a:rPr lang="en" sz="1200">
                <a:solidFill>
                  <a:schemeClr val="dk2"/>
                </a:solidFill>
                <a:latin typeface="Open Sans"/>
                <a:ea typeface="Open Sans"/>
                <a:cs typeface="Open Sans"/>
                <a:sym typeface="Open Sans"/>
              </a:rPr>
              <a:t>]</a:t>
            </a:r>
            <a:endParaRPr sz="1100">
              <a:solidFill>
                <a:srgbClr val="1A1A1A"/>
              </a:solidFill>
              <a:latin typeface="Open Sans"/>
              <a:ea typeface="Open Sans"/>
              <a:cs typeface="Open Sans"/>
              <a:sym typeface="Open Sans"/>
            </a:endParaRPr>
          </a:p>
        </p:txBody>
      </p:sp>
      <p:sp>
        <p:nvSpPr>
          <p:cNvPr id="677" name="Google Shape;677;p55"/>
          <p:cNvSpPr/>
          <p:nvPr/>
        </p:nvSpPr>
        <p:spPr>
          <a:xfrm>
            <a:off x="4643600" y="1393075"/>
            <a:ext cx="3774300" cy="553800"/>
          </a:xfrm>
          <a:prstGeom prst="rect">
            <a:avLst/>
          </a:prstGeom>
          <a:solidFill>
            <a:srgbClr val="E2EAF7"/>
          </a:solidFill>
          <a:ln w="9525" cap="flat" cmpd="sng">
            <a:solidFill>
              <a:srgbClr val="2F5AA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500" b="1">
                <a:solidFill>
                  <a:srgbClr val="2F5AA2"/>
                </a:solidFill>
                <a:latin typeface="Open Sans"/>
                <a:ea typeface="Open Sans"/>
                <a:cs typeface="Open Sans"/>
                <a:sym typeface="Open Sans"/>
              </a:rPr>
              <a:t>Seal finger </a:t>
            </a:r>
            <a:r>
              <a:rPr lang="en" sz="1500">
                <a:solidFill>
                  <a:srgbClr val="2F5AA2"/>
                </a:solidFill>
                <a:latin typeface="Open Sans"/>
                <a:ea typeface="Open Sans"/>
                <a:cs typeface="Open Sans"/>
                <a:sym typeface="Open Sans"/>
              </a:rPr>
              <a:t>(Mycoplasma)</a:t>
            </a:r>
            <a:r>
              <a:rPr lang="en" sz="1600">
                <a:solidFill>
                  <a:srgbClr val="2F5AA2"/>
                </a:solidFill>
                <a:latin typeface="Open Sans"/>
                <a:ea typeface="Open Sans"/>
                <a:cs typeface="Open Sans"/>
                <a:sym typeface="Open Sans"/>
              </a:rPr>
              <a:t> </a:t>
            </a:r>
            <a:endParaRPr sz="1600">
              <a:solidFill>
                <a:srgbClr val="2F5AA2"/>
              </a:solidFill>
              <a:latin typeface="Open Sans"/>
              <a:ea typeface="Open Sans"/>
              <a:cs typeface="Open Sans"/>
              <a:sym typeface="Open Sans"/>
            </a:endParaRPr>
          </a:p>
          <a:p>
            <a:pPr marL="0" lvl="0" indent="0" algn="ctr" rtl="0">
              <a:spcBef>
                <a:spcPts val="0"/>
              </a:spcBef>
              <a:spcAft>
                <a:spcPts val="0"/>
              </a:spcAft>
              <a:buNone/>
            </a:pPr>
            <a:r>
              <a:rPr lang="en" sz="1200">
                <a:solidFill>
                  <a:schemeClr val="dk2"/>
                </a:solidFill>
                <a:latin typeface="Open Sans"/>
                <a:ea typeface="Open Sans"/>
                <a:cs typeface="Open Sans"/>
                <a:sym typeface="Open Sans"/>
              </a:rPr>
              <a:t>[PMID </a:t>
            </a:r>
            <a:r>
              <a:rPr lang="en" sz="1200">
                <a:solidFill>
                  <a:schemeClr val="hlink"/>
                </a:solidFill>
                <a:uFill>
                  <a:noFill/>
                </a:uFill>
                <a:latin typeface="Open Sans"/>
                <a:ea typeface="Open Sans"/>
                <a:cs typeface="Open Sans"/>
                <a:sym typeface="Open Sans"/>
                <a:hlinkClick r:id="rId4"/>
              </a:rPr>
              <a:t>21119845</a:t>
            </a:r>
            <a:r>
              <a:rPr lang="en" sz="1200">
                <a:solidFill>
                  <a:schemeClr val="dk2"/>
                </a:solidFill>
                <a:latin typeface="Open Sans"/>
                <a:ea typeface="Open Sans"/>
                <a:cs typeface="Open Sans"/>
                <a:sym typeface="Open Sans"/>
              </a:rPr>
              <a:t>]</a:t>
            </a:r>
            <a:endParaRPr sz="1200">
              <a:solidFill>
                <a:schemeClr val="dk2"/>
              </a:solidFill>
              <a:latin typeface="Open Sans"/>
              <a:ea typeface="Open Sans"/>
              <a:cs typeface="Open Sans"/>
              <a:sym typeface="Open Sans"/>
            </a:endParaRPr>
          </a:p>
        </p:txBody>
      </p:sp>
      <p:pic>
        <p:nvPicPr>
          <p:cNvPr id="678" name="Google Shape;678;p55" title="IMG_9507.png"/>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29325" y="3299516"/>
            <a:ext cx="3774300" cy="1680308"/>
          </a:xfrm>
          <a:prstGeom prst="rect">
            <a:avLst/>
          </a:prstGeom>
          <a:noFill/>
          <a:ln>
            <a:noFill/>
          </a:ln>
        </p:spPr>
      </p:pic>
      <p:pic>
        <p:nvPicPr>
          <p:cNvPr id="679" name="Google Shape;679;p55" title="IMG_8946.png"/>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flipH="1">
            <a:off x="4643600" y="3332987"/>
            <a:ext cx="3774300" cy="161338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56"/>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Case #2</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5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HPI</a:t>
            </a:r>
            <a:endParaRPr/>
          </a:p>
        </p:txBody>
      </p:sp>
      <p:sp>
        <p:nvSpPr>
          <p:cNvPr id="690" name="Google Shape;690;p57"/>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A </a:t>
            </a:r>
            <a:r>
              <a:rPr lang="en" b="1">
                <a:solidFill>
                  <a:srgbClr val="2D6987"/>
                </a:solidFill>
              </a:rPr>
              <a:t>85 y/o M</a:t>
            </a:r>
            <a:r>
              <a:rPr lang="en"/>
              <a:t> with PMH including remote hx colon cancer (s/p colectomy, in remission) p/w </a:t>
            </a:r>
            <a:r>
              <a:rPr lang="en" b="1">
                <a:solidFill>
                  <a:srgbClr val="DC4C64"/>
                </a:solidFill>
              </a:rPr>
              <a:t>dizziness &amp; weakness</a:t>
            </a:r>
            <a:r>
              <a:rPr lang="en"/>
              <a:t> for 10 days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5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HPI</a:t>
            </a:r>
            <a:endParaRPr/>
          </a:p>
        </p:txBody>
      </p:sp>
      <p:sp>
        <p:nvSpPr>
          <p:cNvPr id="696" name="Google Shape;696;p58"/>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a:t>
            </a:r>
            <a:r>
              <a:rPr lang="en" b="1">
                <a:solidFill>
                  <a:srgbClr val="2D6987"/>
                </a:solidFill>
              </a:rPr>
              <a:t>85 y/o M</a:t>
            </a:r>
            <a:r>
              <a:rPr lang="en"/>
              <a:t> with PMH including remote hx colon cancer (s/p colectomy, in remission) p/w </a:t>
            </a:r>
            <a:r>
              <a:rPr lang="en" b="1">
                <a:solidFill>
                  <a:srgbClr val="DC4C64"/>
                </a:solidFill>
              </a:rPr>
              <a:t>dizziness &amp; weakness</a:t>
            </a:r>
            <a:r>
              <a:rPr lang="en"/>
              <a:t> for 10 days</a:t>
            </a:r>
            <a:endParaRPr/>
          </a:p>
          <a:p>
            <a:pPr marL="457200" lvl="0" indent="-311150" algn="l" rtl="0">
              <a:spcBef>
                <a:spcPts val="1200"/>
              </a:spcBef>
              <a:spcAft>
                <a:spcPts val="0"/>
              </a:spcAft>
              <a:buSzPts val="1300"/>
              <a:buChar char="●"/>
            </a:pPr>
            <a:r>
              <a:rPr lang="en" b="1"/>
              <a:t>Dizziness </a:t>
            </a:r>
            <a:r>
              <a:rPr lang="en"/>
              <a:t>a/w some blurred vision and frontal headache </a:t>
            </a:r>
            <a:endParaRPr/>
          </a:p>
          <a:p>
            <a:pPr marL="457200" lvl="0" indent="-311150" algn="l" rtl="0">
              <a:spcBef>
                <a:spcPts val="0"/>
              </a:spcBef>
              <a:spcAft>
                <a:spcPts val="0"/>
              </a:spcAft>
              <a:buSzPts val="1300"/>
              <a:buChar char="●"/>
            </a:pPr>
            <a:r>
              <a:rPr lang="en"/>
              <a:t>A little </a:t>
            </a:r>
            <a:r>
              <a:rPr lang="en" b="1"/>
              <a:t>short of breath</a:t>
            </a:r>
            <a:r>
              <a:rPr lang="en"/>
              <a:t>, but only with walking</a:t>
            </a:r>
            <a:endParaRPr/>
          </a:p>
          <a:p>
            <a:pPr marL="457200" lvl="0" indent="-311150" algn="l" rtl="0">
              <a:spcBef>
                <a:spcPts val="0"/>
              </a:spcBef>
              <a:spcAft>
                <a:spcPts val="0"/>
              </a:spcAft>
              <a:buSzPts val="1300"/>
              <a:buChar char="●"/>
            </a:pPr>
            <a:r>
              <a:rPr lang="en" b="1"/>
              <a:t>Urinary complaints</a:t>
            </a:r>
            <a:r>
              <a:rPr lang="en"/>
              <a:t>: Change in color of urine, ?dysuria</a:t>
            </a:r>
            <a:endParaRPr/>
          </a:p>
          <a:p>
            <a:pPr marL="457200" lvl="0" indent="-311150" algn="l" rtl="0">
              <a:spcBef>
                <a:spcPts val="0"/>
              </a:spcBef>
              <a:spcAft>
                <a:spcPts val="0"/>
              </a:spcAft>
              <a:buSzPts val="1300"/>
              <a:buChar char="●"/>
            </a:pPr>
            <a:r>
              <a:rPr lang="en"/>
              <a:t>No fevers, chills, abdominal pain, rash</a:t>
            </a:r>
            <a:endParaRPr/>
          </a:p>
        </p:txBody>
      </p:sp>
      <p:sp>
        <p:nvSpPr>
          <p:cNvPr id="697" name="Google Shape;697;p58"/>
          <p:cNvSpPr/>
          <p:nvPr/>
        </p:nvSpPr>
        <p:spPr>
          <a:xfrm>
            <a:off x="5779750" y="1892975"/>
            <a:ext cx="2822400" cy="1522800"/>
          </a:xfrm>
          <a:prstGeom prst="rect">
            <a:avLst/>
          </a:prstGeom>
          <a:solidFill>
            <a:srgbClr val="E5F4F8"/>
          </a:solidFill>
          <a:ln w="9525" cap="flat" cmpd="sng">
            <a:solidFill>
              <a:srgbClr val="3B7E94"/>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3B7E94"/>
                </a:solidFill>
                <a:latin typeface="Open Sans"/>
                <a:ea typeface="Open Sans"/>
                <a:cs typeface="Open Sans"/>
                <a:sym typeface="Open Sans"/>
              </a:rPr>
              <a:t>Review of symptoms</a:t>
            </a:r>
            <a:endParaRPr sz="1500">
              <a:solidFill>
                <a:srgbClr val="54B4D3"/>
              </a:solidFill>
              <a:latin typeface="Open Sans"/>
              <a:ea typeface="Open Sans"/>
              <a:cs typeface="Open Sans"/>
              <a:sym typeface="Open Sans"/>
            </a:endParaRPr>
          </a:p>
          <a:p>
            <a:pPr marL="457200" lvl="0" indent="-323850" algn="l" rtl="0">
              <a:spcBef>
                <a:spcPts val="0"/>
              </a:spcBef>
              <a:spcAft>
                <a:spcPts val="0"/>
              </a:spcAft>
              <a:buClr>
                <a:schemeClr val="dk2"/>
              </a:buClr>
              <a:buSzPts val="1500"/>
              <a:buFont typeface="Open Sans"/>
              <a:buChar char="●"/>
            </a:pPr>
            <a:r>
              <a:rPr lang="en" sz="1500">
                <a:solidFill>
                  <a:schemeClr val="dk2"/>
                </a:solidFill>
                <a:latin typeface="Open Sans"/>
                <a:ea typeface="Open Sans"/>
                <a:cs typeface="Open Sans"/>
                <a:sym typeface="Open Sans"/>
              </a:rPr>
              <a:t>Dizziness (assoc w/)</a:t>
            </a:r>
            <a:endParaRPr sz="1500">
              <a:solidFill>
                <a:schemeClr val="dk2"/>
              </a:solidFill>
              <a:latin typeface="Open Sans"/>
              <a:ea typeface="Open Sans"/>
              <a:cs typeface="Open Sans"/>
              <a:sym typeface="Open Sans"/>
            </a:endParaRPr>
          </a:p>
          <a:p>
            <a:pPr marL="914400" lvl="1" indent="-323850" algn="l" rtl="0">
              <a:spcBef>
                <a:spcPts val="0"/>
              </a:spcBef>
              <a:spcAft>
                <a:spcPts val="0"/>
              </a:spcAft>
              <a:buClr>
                <a:schemeClr val="dk2"/>
              </a:buClr>
              <a:buSzPts val="1500"/>
              <a:buFont typeface="Open Sans"/>
              <a:buChar char="○"/>
            </a:pPr>
            <a:r>
              <a:rPr lang="en" sz="1500">
                <a:solidFill>
                  <a:schemeClr val="dk2"/>
                </a:solidFill>
                <a:latin typeface="Open Sans"/>
                <a:ea typeface="Open Sans"/>
                <a:cs typeface="Open Sans"/>
                <a:sym typeface="Open Sans"/>
              </a:rPr>
              <a:t>Frontal headache</a:t>
            </a:r>
            <a:endParaRPr sz="1500">
              <a:solidFill>
                <a:schemeClr val="dk2"/>
              </a:solidFill>
              <a:latin typeface="Open Sans"/>
              <a:ea typeface="Open Sans"/>
              <a:cs typeface="Open Sans"/>
              <a:sym typeface="Open Sans"/>
            </a:endParaRPr>
          </a:p>
          <a:p>
            <a:pPr marL="914400" lvl="1" indent="-323850" algn="l" rtl="0">
              <a:spcBef>
                <a:spcPts val="0"/>
              </a:spcBef>
              <a:spcAft>
                <a:spcPts val="0"/>
              </a:spcAft>
              <a:buClr>
                <a:schemeClr val="dk2"/>
              </a:buClr>
              <a:buSzPts val="1500"/>
              <a:buFont typeface="Open Sans"/>
              <a:buChar char="○"/>
            </a:pPr>
            <a:r>
              <a:rPr lang="en" sz="1500">
                <a:solidFill>
                  <a:schemeClr val="dk2"/>
                </a:solidFill>
                <a:latin typeface="Open Sans"/>
                <a:ea typeface="Open Sans"/>
                <a:cs typeface="Open Sans"/>
                <a:sym typeface="Open Sans"/>
              </a:rPr>
              <a:t>Blurry vision</a:t>
            </a:r>
            <a:endParaRPr sz="1500">
              <a:solidFill>
                <a:schemeClr val="dk2"/>
              </a:solidFill>
              <a:latin typeface="Open Sans"/>
              <a:ea typeface="Open Sans"/>
              <a:cs typeface="Open Sans"/>
              <a:sym typeface="Open Sans"/>
            </a:endParaRPr>
          </a:p>
          <a:p>
            <a:pPr marL="457200" lvl="0" indent="-323850" algn="l" rtl="0">
              <a:spcBef>
                <a:spcPts val="0"/>
              </a:spcBef>
              <a:spcAft>
                <a:spcPts val="0"/>
              </a:spcAft>
              <a:buClr>
                <a:schemeClr val="dk2"/>
              </a:buClr>
              <a:buSzPts val="1500"/>
              <a:buFont typeface="Open Sans"/>
              <a:buChar char="●"/>
            </a:pPr>
            <a:r>
              <a:rPr lang="en" sz="1500">
                <a:solidFill>
                  <a:schemeClr val="dk2"/>
                </a:solidFill>
                <a:latin typeface="Open Sans"/>
                <a:ea typeface="Open Sans"/>
                <a:cs typeface="Open Sans"/>
                <a:sym typeface="Open Sans"/>
              </a:rPr>
              <a:t>Mild DOE</a:t>
            </a:r>
            <a:endParaRPr sz="1500">
              <a:solidFill>
                <a:schemeClr val="dk2"/>
              </a:solidFill>
              <a:latin typeface="Open Sans"/>
              <a:ea typeface="Open Sans"/>
              <a:cs typeface="Open Sans"/>
              <a:sym typeface="Open Sans"/>
            </a:endParaRPr>
          </a:p>
          <a:p>
            <a:pPr marL="457200" lvl="0" indent="-323850" algn="l" rtl="0">
              <a:spcBef>
                <a:spcPts val="0"/>
              </a:spcBef>
              <a:spcAft>
                <a:spcPts val="0"/>
              </a:spcAft>
              <a:buClr>
                <a:schemeClr val="dk2"/>
              </a:buClr>
              <a:buSzPts val="1500"/>
              <a:buFont typeface="Open Sans"/>
              <a:buChar char="●"/>
            </a:pPr>
            <a:r>
              <a:rPr lang="en" sz="1500">
                <a:solidFill>
                  <a:schemeClr val="dk2"/>
                </a:solidFill>
                <a:latin typeface="Open Sans"/>
                <a:ea typeface="Open Sans"/>
                <a:cs typeface="Open Sans"/>
                <a:sym typeface="Open Sans"/>
              </a:rPr>
              <a:t>Urine darker</a:t>
            </a:r>
            <a:endParaRPr sz="1500">
              <a:solidFill>
                <a:srgbClr val="1A1A1A"/>
              </a:solidFill>
              <a:latin typeface="Open Sans"/>
              <a:ea typeface="Open Sans"/>
              <a:cs typeface="Open Sans"/>
              <a:sym typeface="Open San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5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HPI</a:t>
            </a:r>
            <a:endParaRPr/>
          </a:p>
        </p:txBody>
      </p:sp>
      <p:sp>
        <p:nvSpPr>
          <p:cNvPr id="703" name="Google Shape;703;p59"/>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A </a:t>
            </a:r>
            <a:r>
              <a:rPr lang="en" b="1">
                <a:solidFill>
                  <a:srgbClr val="2D6987"/>
                </a:solidFill>
              </a:rPr>
              <a:t>85 y/o M</a:t>
            </a:r>
            <a:r>
              <a:rPr lang="en"/>
              <a:t> with PMH including remote hx colon cancer (s/p colectomy, in remission) p/w </a:t>
            </a:r>
            <a:r>
              <a:rPr lang="en" b="1">
                <a:solidFill>
                  <a:srgbClr val="DC4C64"/>
                </a:solidFill>
              </a:rPr>
              <a:t>dizziness &amp; weakness</a:t>
            </a:r>
            <a:r>
              <a:rPr lang="en"/>
              <a:t> for 10 days</a:t>
            </a:r>
            <a:endParaRPr/>
          </a:p>
        </p:txBody>
      </p:sp>
      <p:sp>
        <p:nvSpPr>
          <p:cNvPr id="704" name="Google Shape;704;p59"/>
          <p:cNvSpPr/>
          <p:nvPr/>
        </p:nvSpPr>
        <p:spPr>
          <a:xfrm>
            <a:off x="2811800" y="2032175"/>
            <a:ext cx="2822400" cy="13836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404247"/>
                </a:solidFill>
                <a:latin typeface="Open Sans"/>
                <a:ea typeface="Open Sans"/>
                <a:cs typeface="Open Sans"/>
                <a:sym typeface="Open Sans"/>
              </a:rPr>
              <a:t>Medications</a:t>
            </a:r>
            <a:endParaRPr sz="1500">
              <a:solidFill>
                <a:srgbClr val="1A1A1A"/>
              </a:solidFill>
              <a:latin typeface="Open Sans"/>
              <a:ea typeface="Open Sans"/>
              <a:cs typeface="Open Sans"/>
              <a:sym typeface="Open Sans"/>
            </a:endParaRPr>
          </a:p>
          <a:p>
            <a:pPr marL="457200" lvl="0" indent="-323850" algn="l" rtl="0">
              <a:spcBef>
                <a:spcPts val="0"/>
              </a:spcBef>
              <a:spcAft>
                <a:spcPts val="0"/>
              </a:spcAft>
              <a:buClr>
                <a:srgbClr val="1A1A1A"/>
              </a:buClr>
              <a:buSzPts val="1500"/>
              <a:buFont typeface="Open Sans"/>
              <a:buChar char="●"/>
            </a:pPr>
            <a:r>
              <a:rPr lang="en" sz="1500">
                <a:solidFill>
                  <a:srgbClr val="1A1A1A"/>
                </a:solidFill>
                <a:latin typeface="Open Sans"/>
                <a:ea typeface="Open Sans"/>
                <a:cs typeface="Open Sans"/>
                <a:sym typeface="Open Sans"/>
              </a:rPr>
              <a:t>Vitamin C</a:t>
            </a:r>
            <a:endParaRPr sz="1500">
              <a:solidFill>
                <a:srgbClr val="1A1A1A"/>
              </a:solidFill>
              <a:latin typeface="Open Sans"/>
              <a:ea typeface="Open Sans"/>
              <a:cs typeface="Open Sans"/>
              <a:sym typeface="Open Sans"/>
            </a:endParaRPr>
          </a:p>
          <a:p>
            <a:pPr marL="457200" lvl="0" indent="-323850" algn="l" rtl="0">
              <a:spcBef>
                <a:spcPts val="0"/>
              </a:spcBef>
              <a:spcAft>
                <a:spcPts val="0"/>
              </a:spcAft>
              <a:buClr>
                <a:srgbClr val="1A1A1A"/>
              </a:buClr>
              <a:buSzPts val="1500"/>
              <a:buFont typeface="Open Sans"/>
              <a:buChar char="●"/>
            </a:pPr>
            <a:r>
              <a:rPr lang="en" sz="1500">
                <a:solidFill>
                  <a:srgbClr val="1A1A1A"/>
                </a:solidFill>
                <a:latin typeface="Open Sans"/>
                <a:ea typeface="Open Sans"/>
                <a:cs typeface="Open Sans"/>
                <a:sym typeface="Open Sans"/>
              </a:rPr>
              <a:t>Claritin (PRN)</a:t>
            </a:r>
            <a:endParaRPr sz="1500">
              <a:solidFill>
                <a:srgbClr val="1A1A1A"/>
              </a:solidFill>
              <a:latin typeface="Open Sans"/>
              <a:ea typeface="Open Sans"/>
              <a:cs typeface="Open Sans"/>
              <a:sym typeface="Open Sans"/>
            </a:endParaRPr>
          </a:p>
          <a:p>
            <a:pPr marL="457200" lvl="0" indent="-323850" algn="l" rtl="0">
              <a:spcBef>
                <a:spcPts val="0"/>
              </a:spcBef>
              <a:spcAft>
                <a:spcPts val="0"/>
              </a:spcAft>
              <a:buClr>
                <a:srgbClr val="1A1A1A"/>
              </a:buClr>
              <a:buSzPts val="1500"/>
              <a:buFont typeface="Open Sans"/>
              <a:buChar char="●"/>
            </a:pPr>
            <a:r>
              <a:rPr lang="en" sz="1500">
                <a:solidFill>
                  <a:srgbClr val="1A1A1A"/>
                </a:solidFill>
                <a:latin typeface="Open Sans"/>
                <a:ea typeface="Open Sans"/>
                <a:cs typeface="Open Sans"/>
                <a:sym typeface="Open Sans"/>
              </a:rPr>
              <a:t>Senna (PRN)</a:t>
            </a:r>
            <a:endParaRPr sz="1500">
              <a:solidFill>
                <a:srgbClr val="1A1A1A"/>
              </a:solidFill>
              <a:latin typeface="Open Sans"/>
              <a:ea typeface="Open Sans"/>
              <a:cs typeface="Open Sans"/>
              <a:sym typeface="Open Sans"/>
            </a:endParaRPr>
          </a:p>
          <a:p>
            <a:pPr marL="457200" lvl="0" indent="-323850" algn="l" rtl="0">
              <a:spcBef>
                <a:spcPts val="0"/>
              </a:spcBef>
              <a:spcAft>
                <a:spcPts val="0"/>
              </a:spcAft>
              <a:buClr>
                <a:srgbClr val="1A1A1A"/>
              </a:buClr>
              <a:buSzPts val="1500"/>
              <a:buFont typeface="Open Sans"/>
              <a:buChar char="●"/>
            </a:pPr>
            <a:r>
              <a:rPr lang="en" sz="1500">
                <a:solidFill>
                  <a:srgbClr val="1A1A1A"/>
                </a:solidFill>
                <a:latin typeface="Open Sans"/>
                <a:ea typeface="Open Sans"/>
                <a:cs typeface="Open Sans"/>
                <a:sym typeface="Open Sans"/>
              </a:rPr>
              <a:t>No drug allergies</a:t>
            </a:r>
            <a:endParaRPr sz="1500">
              <a:solidFill>
                <a:srgbClr val="1A1A1A"/>
              </a:solidFill>
              <a:latin typeface="Open Sans"/>
              <a:ea typeface="Open Sans"/>
              <a:cs typeface="Open Sans"/>
              <a:sym typeface="Open Sans"/>
            </a:endParaRPr>
          </a:p>
          <a:p>
            <a:pPr marL="0" lvl="0" indent="0" algn="l" rtl="0">
              <a:spcBef>
                <a:spcPts val="0"/>
              </a:spcBef>
              <a:spcAft>
                <a:spcPts val="0"/>
              </a:spcAft>
              <a:buNone/>
            </a:pPr>
            <a:endParaRPr sz="1500">
              <a:solidFill>
                <a:srgbClr val="1A1A1A"/>
              </a:solidFill>
              <a:latin typeface="Open Sans"/>
              <a:ea typeface="Open Sans"/>
              <a:cs typeface="Open Sans"/>
              <a:sym typeface="Open Sans"/>
            </a:endParaRPr>
          </a:p>
        </p:txBody>
      </p:sp>
      <p:sp>
        <p:nvSpPr>
          <p:cNvPr id="705" name="Google Shape;705;p59"/>
          <p:cNvSpPr/>
          <p:nvPr/>
        </p:nvSpPr>
        <p:spPr>
          <a:xfrm>
            <a:off x="5779750" y="1892975"/>
            <a:ext cx="2822400" cy="1522800"/>
          </a:xfrm>
          <a:prstGeom prst="rect">
            <a:avLst/>
          </a:prstGeom>
          <a:solidFill>
            <a:srgbClr val="E5F4F8"/>
          </a:solidFill>
          <a:ln w="9525" cap="flat" cmpd="sng">
            <a:solidFill>
              <a:srgbClr val="3B7E94"/>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3B7E94"/>
                </a:solidFill>
                <a:latin typeface="Open Sans"/>
                <a:ea typeface="Open Sans"/>
                <a:cs typeface="Open Sans"/>
                <a:sym typeface="Open Sans"/>
              </a:rPr>
              <a:t>Review of symptoms</a:t>
            </a:r>
            <a:endParaRPr sz="1500">
              <a:solidFill>
                <a:srgbClr val="54B4D3"/>
              </a:solidFill>
              <a:latin typeface="Open Sans"/>
              <a:ea typeface="Open Sans"/>
              <a:cs typeface="Open Sans"/>
              <a:sym typeface="Open Sans"/>
            </a:endParaRPr>
          </a:p>
          <a:p>
            <a:pPr marL="457200" lvl="0" indent="-323850" algn="l" rtl="0">
              <a:spcBef>
                <a:spcPts val="0"/>
              </a:spcBef>
              <a:spcAft>
                <a:spcPts val="0"/>
              </a:spcAft>
              <a:buClr>
                <a:schemeClr val="dk2"/>
              </a:buClr>
              <a:buSzPts val="1500"/>
              <a:buFont typeface="Open Sans"/>
              <a:buChar char="●"/>
            </a:pPr>
            <a:r>
              <a:rPr lang="en" sz="1500">
                <a:solidFill>
                  <a:schemeClr val="dk2"/>
                </a:solidFill>
                <a:latin typeface="Open Sans"/>
                <a:ea typeface="Open Sans"/>
                <a:cs typeface="Open Sans"/>
                <a:sym typeface="Open Sans"/>
              </a:rPr>
              <a:t>Dizziness (assoc w/)</a:t>
            </a:r>
            <a:endParaRPr sz="1500">
              <a:solidFill>
                <a:schemeClr val="dk2"/>
              </a:solidFill>
              <a:latin typeface="Open Sans"/>
              <a:ea typeface="Open Sans"/>
              <a:cs typeface="Open Sans"/>
              <a:sym typeface="Open Sans"/>
            </a:endParaRPr>
          </a:p>
          <a:p>
            <a:pPr marL="914400" lvl="1" indent="-323850" algn="l" rtl="0">
              <a:spcBef>
                <a:spcPts val="0"/>
              </a:spcBef>
              <a:spcAft>
                <a:spcPts val="0"/>
              </a:spcAft>
              <a:buClr>
                <a:schemeClr val="dk2"/>
              </a:buClr>
              <a:buSzPts val="1500"/>
              <a:buFont typeface="Open Sans"/>
              <a:buChar char="○"/>
            </a:pPr>
            <a:r>
              <a:rPr lang="en" sz="1500">
                <a:solidFill>
                  <a:schemeClr val="dk2"/>
                </a:solidFill>
                <a:latin typeface="Open Sans"/>
                <a:ea typeface="Open Sans"/>
                <a:cs typeface="Open Sans"/>
                <a:sym typeface="Open Sans"/>
              </a:rPr>
              <a:t>Frontal headache</a:t>
            </a:r>
            <a:endParaRPr sz="1500">
              <a:solidFill>
                <a:schemeClr val="dk2"/>
              </a:solidFill>
              <a:latin typeface="Open Sans"/>
              <a:ea typeface="Open Sans"/>
              <a:cs typeface="Open Sans"/>
              <a:sym typeface="Open Sans"/>
            </a:endParaRPr>
          </a:p>
          <a:p>
            <a:pPr marL="914400" lvl="1" indent="-323850" algn="l" rtl="0">
              <a:spcBef>
                <a:spcPts val="0"/>
              </a:spcBef>
              <a:spcAft>
                <a:spcPts val="0"/>
              </a:spcAft>
              <a:buClr>
                <a:schemeClr val="dk2"/>
              </a:buClr>
              <a:buSzPts val="1500"/>
              <a:buFont typeface="Open Sans"/>
              <a:buChar char="○"/>
            </a:pPr>
            <a:r>
              <a:rPr lang="en" sz="1500">
                <a:solidFill>
                  <a:schemeClr val="dk2"/>
                </a:solidFill>
                <a:latin typeface="Open Sans"/>
                <a:ea typeface="Open Sans"/>
                <a:cs typeface="Open Sans"/>
                <a:sym typeface="Open Sans"/>
              </a:rPr>
              <a:t>Blurry vision</a:t>
            </a:r>
            <a:endParaRPr sz="1500">
              <a:solidFill>
                <a:schemeClr val="dk2"/>
              </a:solidFill>
              <a:latin typeface="Open Sans"/>
              <a:ea typeface="Open Sans"/>
              <a:cs typeface="Open Sans"/>
              <a:sym typeface="Open Sans"/>
            </a:endParaRPr>
          </a:p>
          <a:p>
            <a:pPr marL="457200" lvl="0" indent="-323850" algn="l" rtl="0">
              <a:spcBef>
                <a:spcPts val="0"/>
              </a:spcBef>
              <a:spcAft>
                <a:spcPts val="0"/>
              </a:spcAft>
              <a:buClr>
                <a:schemeClr val="dk2"/>
              </a:buClr>
              <a:buSzPts val="1500"/>
              <a:buFont typeface="Open Sans"/>
              <a:buChar char="●"/>
            </a:pPr>
            <a:r>
              <a:rPr lang="en" sz="1500">
                <a:solidFill>
                  <a:schemeClr val="dk2"/>
                </a:solidFill>
                <a:latin typeface="Open Sans"/>
                <a:ea typeface="Open Sans"/>
                <a:cs typeface="Open Sans"/>
                <a:sym typeface="Open Sans"/>
              </a:rPr>
              <a:t>Mild DOE</a:t>
            </a:r>
            <a:endParaRPr sz="1500">
              <a:solidFill>
                <a:schemeClr val="dk2"/>
              </a:solidFill>
              <a:latin typeface="Open Sans"/>
              <a:ea typeface="Open Sans"/>
              <a:cs typeface="Open Sans"/>
              <a:sym typeface="Open Sans"/>
            </a:endParaRPr>
          </a:p>
          <a:p>
            <a:pPr marL="457200" lvl="0" indent="-323850" algn="l" rtl="0">
              <a:spcBef>
                <a:spcPts val="0"/>
              </a:spcBef>
              <a:spcAft>
                <a:spcPts val="0"/>
              </a:spcAft>
              <a:buClr>
                <a:schemeClr val="dk2"/>
              </a:buClr>
              <a:buSzPts val="1500"/>
              <a:buFont typeface="Open Sans"/>
              <a:buChar char="●"/>
            </a:pPr>
            <a:r>
              <a:rPr lang="en" sz="1500">
                <a:solidFill>
                  <a:schemeClr val="dk2"/>
                </a:solidFill>
                <a:latin typeface="Open Sans"/>
                <a:ea typeface="Open Sans"/>
                <a:cs typeface="Open Sans"/>
                <a:sym typeface="Open Sans"/>
              </a:rPr>
              <a:t>Urine darker</a:t>
            </a:r>
            <a:endParaRPr sz="1500">
              <a:solidFill>
                <a:srgbClr val="1A1A1A"/>
              </a:solidFill>
              <a:latin typeface="Open Sans"/>
              <a:ea typeface="Open Sans"/>
              <a:cs typeface="Open Sans"/>
              <a:sym typeface="Open Sans"/>
            </a:endParaRPr>
          </a:p>
        </p:txBody>
      </p:sp>
      <p:sp>
        <p:nvSpPr>
          <p:cNvPr id="706" name="Google Shape;706;p59"/>
          <p:cNvSpPr/>
          <p:nvPr/>
        </p:nvSpPr>
        <p:spPr>
          <a:xfrm>
            <a:off x="729450" y="2222825"/>
            <a:ext cx="1936800" cy="863100"/>
          </a:xfrm>
          <a:prstGeom prst="rect">
            <a:avLst/>
          </a:prstGeom>
          <a:solidFill>
            <a:srgbClr val="DCF1E4"/>
          </a:solidFill>
          <a:ln w="9525" cap="flat" cmpd="sng">
            <a:solidFill>
              <a:srgbClr val="0C622E"/>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0C622E"/>
                </a:solidFill>
                <a:latin typeface="Open Sans"/>
                <a:ea typeface="Open Sans"/>
                <a:cs typeface="Open Sans"/>
                <a:sym typeface="Open Sans"/>
              </a:rPr>
              <a:t>Past Medical Hx</a:t>
            </a:r>
            <a:endParaRPr sz="1500">
              <a:solidFill>
                <a:srgbClr val="14A44D"/>
              </a:solidFill>
              <a:latin typeface="Open Sans"/>
              <a:ea typeface="Open Sans"/>
              <a:cs typeface="Open Sans"/>
              <a:sym typeface="Open Sans"/>
            </a:endParaRPr>
          </a:p>
          <a:p>
            <a:pPr marL="0" lvl="0" indent="0" algn="l" rtl="0">
              <a:spcBef>
                <a:spcPts val="0"/>
              </a:spcBef>
              <a:spcAft>
                <a:spcPts val="0"/>
              </a:spcAft>
              <a:buNone/>
            </a:pPr>
            <a:r>
              <a:rPr lang="en" sz="1500">
                <a:solidFill>
                  <a:srgbClr val="1A1A1A"/>
                </a:solidFill>
                <a:latin typeface="Open Sans"/>
                <a:ea typeface="Open Sans"/>
                <a:cs typeface="Open Sans"/>
                <a:sym typeface="Open Sans"/>
              </a:rPr>
              <a:t>Remote history of colon cancer</a:t>
            </a:r>
            <a:endParaRPr sz="1500">
              <a:solidFill>
                <a:srgbClr val="1A1A1A"/>
              </a:solidFill>
              <a:latin typeface="Open Sans"/>
              <a:ea typeface="Open Sans"/>
              <a:cs typeface="Open Sans"/>
              <a:sym typeface="Open San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6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Social history, exposures, &amp; risk factors</a:t>
            </a:r>
            <a:endParaRPr/>
          </a:p>
        </p:txBody>
      </p:sp>
      <p:graphicFrame>
        <p:nvGraphicFramePr>
          <p:cNvPr id="712" name="Google Shape;712;p60"/>
          <p:cNvGraphicFramePr/>
          <p:nvPr/>
        </p:nvGraphicFramePr>
        <p:xfrm>
          <a:off x="583233" y="1566091"/>
          <a:ext cx="3000000" cy="3000000"/>
        </p:xfrm>
        <a:graphic>
          <a:graphicData uri="http://schemas.openxmlformats.org/drawingml/2006/table">
            <a:tbl>
              <a:tblPr>
                <a:noFill/>
                <a:tableStyleId>{8B810D35-6B29-4F0E-A54C-3F1D867285BD}</a:tableStyleId>
              </a:tblPr>
              <a:tblGrid>
                <a:gridCol w="1245900">
                  <a:extLst>
                    <a:ext uri="{9D8B030D-6E8A-4147-A177-3AD203B41FA5}">
                      <a16:colId xmlns:a16="http://schemas.microsoft.com/office/drawing/2014/main" val="20000"/>
                    </a:ext>
                  </a:extLst>
                </a:gridCol>
                <a:gridCol w="6735250">
                  <a:extLst>
                    <a:ext uri="{9D8B030D-6E8A-4147-A177-3AD203B41FA5}">
                      <a16:colId xmlns:a16="http://schemas.microsoft.com/office/drawing/2014/main" val="20001"/>
                    </a:ext>
                  </a:extLst>
                </a:gridCol>
              </a:tblGrid>
              <a:tr h="400950">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Geographic &amp; Travel</a:t>
                      </a:r>
                      <a:endParaRPr sz="1200">
                        <a:solidFill>
                          <a:srgbClr val="1A1A1A"/>
                        </a:solidFill>
                        <a:latin typeface="Open Sans"/>
                        <a:ea typeface="Open Sans"/>
                        <a:cs typeface="Open Sans"/>
                        <a:sym typeface="Open Sans"/>
                      </a:endParaRPr>
                    </a:p>
                  </a:txBody>
                  <a:tcPr marL="91425" marR="91425" marT="91425" marB="91425"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457200" lvl="0" indent="-304800" algn="l" rtl="0">
                        <a:spcBef>
                          <a:spcPts val="0"/>
                        </a:spcBef>
                        <a:spcAft>
                          <a:spcPts val="0"/>
                        </a:spcAft>
                        <a:buClr>
                          <a:srgbClr val="858585"/>
                        </a:buClr>
                        <a:buSzPts val="1200"/>
                        <a:buFont typeface="Open Sans"/>
                        <a:buChar char="●"/>
                      </a:pPr>
                      <a:r>
                        <a:rPr lang="en" sz="1200">
                          <a:solidFill>
                            <a:srgbClr val="858585"/>
                          </a:solidFill>
                          <a:latin typeface="Open Sans"/>
                          <a:ea typeface="Open Sans"/>
                          <a:cs typeface="Open Sans"/>
                          <a:sym typeface="Open Sans"/>
                        </a:rPr>
                        <a:t>Lorem ipsum dolor sit amet, consectetur adipiscing elit. </a:t>
                      </a:r>
                      <a:endParaRPr sz="1200">
                        <a:solidFill>
                          <a:srgbClr val="858585"/>
                        </a:solidFill>
                        <a:latin typeface="Open Sans"/>
                        <a:ea typeface="Open Sans"/>
                        <a:cs typeface="Open Sans"/>
                        <a:sym typeface="Open Sans"/>
                      </a:endParaRPr>
                    </a:p>
                    <a:p>
                      <a:pPr marL="457200" lvl="0" indent="-304800" algn="l" rtl="0">
                        <a:spcBef>
                          <a:spcPts val="0"/>
                        </a:spcBef>
                        <a:spcAft>
                          <a:spcPts val="0"/>
                        </a:spcAft>
                        <a:buClr>
                          <a:srgbClr val="858585"/>
                        </a:buClr>
                        <a:buSzPts val="1200"/>
                        <a:buFont typeface="Open Sans"/>
                        <a:buChar char="●"/>
                      </a:pPr>
                      <a:r>
                        <a:rPr lang="en" sz="1200">
                          <a:solidFill>
                            <a:srgbClr val="858585"/>
                          </a:solidFill>
                          <a:latin typeface="Open Sans"/>
                          <a:ea typeface="Open Sans"/>
                          <a:cs typeface="Open Sans"/>
                          <a:sym typeface="Open Sans"/>
                        </a:rPr>
                        <a:t>Duis bibendum pellentesque urna vel ullamcorper. </a:t>
                      </a:r>
                      <a:endParaRPr sz="1200">
                        <a:solidFill>
                          <a:srgbClr val="858585"/>
                        </a:solidFill>
                        <a:latin typeface="Open Sans"/>
                        <a:ea typeface="Open Sans"/>
                        <a:cs typeface="Open Sans"/>
                        <a:sym typeface="Open Sans"/>
                      </a:endParaRPr>
                    </a:p>
                  </a:txBody>
                  <a:tcPr marL="91425" marR="91425" marT="91425" marB="91425">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267275">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Occupational </a:t>
                      </a:r>
                      <a:endParaRPr sz="1200">
                        <a:solidFill>
                          <a:srgbClr val="1A1A1A"/>
                        </a:solidFill>
                        <a:latin typeface="Open Sans"/>
                        <a:ea typeface="Open Sans"/>
                        <a:cs typeface="Open Sans"/>
                        <a:sym typeface="Open Sans"/>
                      </a:endParaRPr>
                    </a:p>
                  </a:txBody>
                  <a:tcPr marL="91425" marR="91425" marT="91425" marB="91425"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457200" lvl="0" indent="-304800" algn="l" rtl="0">
                        <a:spcBef>
                          <a:spcPts val="0"/>
                        </a:spcBef>
                        <a:spcAft>
                          <a:spcPts val="0"/>
                        </a:spcAft>
                        <a:buClr>
                          <a:srgbClr val="858585"/>
                        </a:buClr>
                        <a:buSzPts val="1200"/>
                        <a:buFont typeface="Open Sans"/>
                        <a:buChar char="●"/>
                      </a:pPr>
                      <a:r>
                        <a:rPr lang="en" sz="1200">
                          <a:solidFill>
                            <a:srgbClr val="858585"/>
                          </a:solidFill>
                          <a:latin typeface="Open Sans"/>
                          <a:ea typeface="Open Sans"/>
                          <a:cs typeface="Open Sans"/>
                          <a:sym typeface="Open Sans"/>
                        </a:rPr>
                        <a:t>Lorem ipsum dolor sit amet, consectetur adipiscing elit</a:t>
                      </a:r>
                      <a:endParaRPr sz="1200">
                        <a:solidFill>
                          <a:srgbClr val="858585"/>
                        </a:solidFill>
                        <a:latin typeface="Open Sans"/>
                        <a:ea typeface="Open Sans"/>
                        <a:cs typeface="Open Sans"/>
                        <a:sym typeface="Open Sans"/>
                      </a:endParaRPr>
                    </a:p>
                  </a:txBody>
                  <a:tcPr marL="91425" marR="91425" marT="91425" marB="91425">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553100">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Substance &amp; needles</a:t>
                      </a:r>
                      <a:endParaRPr sz="1200">
                        <a:solidFill>
                          <a:srgbClr val="1A1A1A"/>
                        </a:solidFill>
                        <a:latin typeface="Open Sans"/>
                        <a:ea typeface="Open Sans"/>
                        <a:cs typeface="Open Sans"/>
                        <a:sym typeface="Open Sans"/>
                      </a:endParaRPr>
                    </a:p>
                  </a:txBody>
                  <a:tcPr marL="91425" marR="91425" marT="91425" marB="91425"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457200" lvl="0" indent="-304800" algn="l" rtl="0">
                        <a:spcBef>
                          <a:spcPts val="0"/>
                        </a:spcBef>
                        <a:spcAft>
                          <a:spcPts val="0"/>
                        </a:spcAft>
                        <a:buClr>
                          <a:srgbClr val="858585"/>
                        </a:buClr>
                        <a:buSzPts val="1200"/>
                        <a:buFont typeface="Open Sans"/>
                        <a:buChar char="●"/>
                      </a:pPr>
                      <a:r>
                        <a:rPr lang="en" sz="1200">
                          <a:solidFill>
                            <a:srgbClr val="858585"/>
                          </a:solidFill>
                          <a:latin typeface="Open Sans"/>
                          <a:ea typeface="Open Sans"/>
                          <a:cs typeface="Open Sans"/>
                          <a:sym typeface="Open Sans"/>
                        </a:rPr>
                        <a:t>Lorem ipsum dolor sit amet, consectetur adipiscing elit. Duis bibendum pellentesque urna vel ullamcorper. Pellentesque iaculis et lectus non consequat. Pellentesque urna quam, vehicula sed.</a:t>
                      </a:r>
                      <a:endParaRPr sz="1200">
                        <a:solidFill>
                          <a:srgbClr val="858585"/>
                        </a:solidFill>
                        <a:latin typeface="Open Sans"/>
                        <a:ea typeface="Open Sans"/>
                        <a:cs typeface="Open Sans"/>
                        <a:sym typeface="Open Sans"/>
                      </a:endParaRPr>
                    </a:p>
                  </a:txBody>
                  <a:tcPr marL="91425" marR="91425" marT="91425" marB="91425">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510975">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Animals</a:t>
                      </a:r>
                      <a:endParaRPr sz="1200">
                        <a:solidFill>
                          <a:srgbClr val="1A1A1A"/>
                        </a:solidFill>
                        <a:latin typeface="Open Sans"/>
                        <a:ea typeface="Open Sans"/>
                        <a:cs typeface="Open Sans"/>
                        <a:sym typeface="Open Sans"/>
                      </a:endParaRPr>
                    </a:p>
                  </a:txBody>
                  <a:tcPr marL="91425" marR="91425" marT="91425" marB="91425"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457200" lvl="0" indent="-304800" algn="l" rtl="0">
                        <a:spcBef>
                          <a:spcPts val="0"/>
                        </a:spcBef>
                        <a:spcAft>
                          <a:spcPts val="0"/>
                        </a:spcAft>
                        <a:buClr>
                          <a:srgbClr val="858585"/>
                        </a:buClr>
                        <a:buSzPts val="1200"/>
                        <a:buFont typeface="Open Sans"/>
                        <a:buChar char="●"/>
                      </a:pPr>
                      <a:r>
                        <a:rPr lang="en" sz="1200">
                          <a:solidFill>
                            <a:srgbClr val="858585"/>
                          </a:solidFill>
                          <a:latin typeface="Open Sans"/>
                          <a:ea typeface="Open Sans"/>
                          <a:cs typeface="Open Sans"/>
                          <a:sym typeface="Open Sans"/>
                        </a:rPr>
                        <a:t>Lorem ipsum dolor sit amet, consectetur adipiscing elit. </a:t>
                      </a:r>
                      <a:endParaRPr sz="1200">
                        <a:solidFill>
                          <a:srgbClr val="858585"/>
                        </a:solidFill>
                        <a:latin typeface="Open Sans"/>
                        <a:ea typeface="Open Sans"/>
                        <a:cs typeface="Open Sans"/>
                        <a:sym typeface="Open Sans"/>
                      </a:endParaRPr>
                    </a:p>
                    <a:p>
                      <a:pPr marL="457200" lvl="0" indent="-304800" algn="l" rtl="0">
                        <a:spcBef>
                          <a:spcPts val="0"/>
                        </a:spcBef>
                        <a:spcAft>
                          <a:spcPts val="0"/>
                        </a:spcAft>
                        <a:buClr>
                          <a:srgbClr val="858585"/>
                        </a:buClr>
                        <a:buSzPts val="1200"/>
                        <a:buFont typeface="Open Sans"/>
                        <a:buChar char="●"/>
                      </a:pPr>
                      <a:r>
                        <a:rPr lang="en" sz="1200">
                          <a:solidFill>
                            <a:srgbClr val="858585"/>
                          </a:solidFill>
                          <a:latin typeface="Open Sans"/>
                          <a:ea typeface="Open Sans"/>
                          <a:cs typeface="Open Sans"/>
                          <a:sym typeface="Open Sans"/>
                        </a:rPr>
                        <a:t>Duis bibendum pellentesque urna vel ullamcorper. </a:t>
                      </a:r>
                      <a:endParaRPr sz="1200">
                        <a:solidFill>
                          <a:srgbClr val="858585"/>
                        </a:solidFill>
                        <a:latin typeface="Open Sans"/>
                        <a:ea typeface="Open Sans"/>
                        <a:cs typeface="Open Sans"/>
                        <a:sym typeface="Open Sans"/>
                      </a:endParaRPr>
                    </a:p>
                  </a:txBody>
                  <a:tcPr marL="91425" marR="91425" marT="91425" marB="91425">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534600">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Exposures</a:t>
                      </a:r>
                      <a:endParaRPr/>
                    </a:p>
                  </a:txBody>
                  <a:tcPr marL="91425" marR="91425" marT="91425" marB="91425"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457200" lvl="0" indent="-304800" algn="l" rtl="0">
                        <a:spcBef>
                          <a:spcPts val="0"/>
                        </a:spcBef>
                        <a:spcAft>
                          <a:spcPts val="0"/>
                        </a:spcAft>
                        <a:buClr>
                          <a:srgbClr val="858585"/>
                        </a:buClr>
                        <a:buSzPts val="1200"/>
                        <a:buFont typeface="Open Sans"/>
                        <a:buChar char="●"/>
                      </a:pPr>
                      <a:r>
                        <a:rPr lang="en" sz="1200">
                          <a:solidFill>
                            <a:srgbClr val="858585"/>
                          </a:solidFill>
                          <a:latin typeface="Open Sans"/>
                          <a:ea typeface="Open Sans"/>
                          <a:cs typeface="Open Sans"/>
                          <a:sym typeface="Open Sans"/>
                        </a:rPr>
                        <a:t>Lorem ipsum dolor sit amet, consectetur adipiscing elit. </a:t>
                      </a:r>
                      <a:endParaRPr sz="1200">
                        <a:solidFill>
                          <a:srgbClr val="858585"/>
                        </a:solidFill>
                        <a:latin typeface="Open Sans"/>
                        <a:ea typeface="Open Sans"/>
                        <a:cs typeface="Open Sans"/>
                        <a:sym typeface="Open Sans"/>
                      </a:endParaRPr>
                    </a:p>
                    <a:p>
                      <a:pPr marL="457200" lvl="0" indent="-304800" algn="l" rtl="0">
                        <a:spcBef>
                          <a:spcPts val="0"/>
                        </a:spcBef>
                        <a:spcAft>
                          <a:spcPts val="0"/>
                        </a:spcAft>
                        <a:buClr>
                          <a:srgbClr val="858585"/>
                        </a:buClr>
                        <a:buSzPts val="1200"/>
                        <a:buFont typeface="Open Sans"/>
                        <a:buChar char="●"/>
                      </a:pPr>
                      <a:r>
                        <a:rPr lang="en" sz="1200">
                          <a:solidFill>
                            <a:srgbClr val="858585"/>
                          </a:solidFill>
                          <a:latin typeface="Open Sans"/>
                          <a:ea typeface="Open Sans"/>
                          <a:cs typeface="Open Sans"/>
                          <a:sym typeface="Open Sans"/>
                        </a:rPr>
                        <a:t>Duis bibendum pellentesque urna vel ullamcorper. </a:t>
                      </a:r>
                      <a:endParaRPr sz="1200">
                        <a:solidFill>
                          <a:srgbClr val="858585"/>
                        </a:solidFill>
                        <a:latin typeface="Open Sans"/>
                        <a:ea typeface="Open Sans"/>
                        <a:cs typeface="Open Sans"/>
                        <a:sym typeface="Open Sans"/>
                      </a:endParaRPr>
                    </a:p>
                    <a:p>
                      <a:pPr marL="457200" lvl="0" indent="-304800" algn="l" rtl="0">
                        <a:spcBef>
                          <a:spcPts val="0"/>
                        </a:spcBef>
                        <a:spcAft>
                          <a:spcPts val="0"/>
                        </a:spcAft>
                        <a:buClr>
                          <a:srgbClr val="858585"/>
                        </a:buClr>
                        <a:buSzPts val="1200"/>
                        <a:buFont typeface="Open Sans"/>
                        <a:buChar char="●"/>
                      </a:pPr>
                      <a:r>
                        <a:rPr lang="en" sz="1200">
                          <a:solidFill>
                            <a:srgbClr val="858585"/>
                          </a:solidFill>
                          <a:latin typeface="Open Sans"/>
                          <a:ea typeface="Open Sans"/>
                          <a:cs typeface="Open Sans"/>
                          <a:sym typeface="Open Sans"/>
                        </a:rPr>
                        <a:t>Pellentesque iaculis et lectus non consequat. </a:t>
                      </a:r>
                      <a:endParaRPr sz="1200">
                        <a:solidFill>
                          <a:srgbClr val="858585"/>
                        </a:solidFill>
                        <a:latin typeface="Open Sans"/>
                        <a:ea typeface="Open Sans"/>
                        <a:cs typeface="Open Sans"/>
                        <a:sym typeface="Open Sans"/>
                      </a:endParaRPr>
                    </a:p>
                    <a:p>
                      <a:pPr marL="457200" lvl="0" indent="-304800" algn="l" rtl="0">
                        <a:spcBef>
                          <a:spcPts val="0"/>
                        </a:spcBef>
                        <a:spcAft>
                          <a:spcPts val="0"/>
                        </a:spcAft>
                        <a:buClr>
                          <a:srgbClr val="858585"/>
                        </a:buClr>
                        <a:buSzPts val="1200"/>
                        <a:buFont typeface="Open Sans"/>
                        <a:buChar char="●"/>
                      </a:pPr>
                      <a:r>
                        <a:rPr lang="en" sz="1200">
                          <a:solidFill>
                            <a:srgbClr val="858585"/>
                          </a:solidFill>
                          <a:latin typeface="Open Sans"/>
                          <a:ea typeface="Open Sans"/>
                          <a:cs typeface="Open Sans"/>
                          <a:sym typeface="Open Sans"/>
                        </a:rPr>
                        <a:t>Pellentesque urna quam, vehicula sed.</a:t>
                      </a:r>
                      <a:endParaRPr sz="1200">
                        <a:solidFill>
                          <a:srgbClr val="858585"/>
                        </a:solidFill>
                        <a:latin typeface="Open Sans"/>
                        <a:ea typeface="Open Sans"/>
                        <a:cs typeface="Open Sans"/>
                        <a:sym typeface="Open Sans"/>
                      </a:endParaRPr>
                    </a:p>
                  </a:txBody>
                  <a:tcPr marL="91425" marR="91425" marT="91425" marB="91425"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713" name="Google Shape;713;p60"/>
          <p:cNvSpPr/>
          <p:nvPr/>
        </p:nvSpPr>
        <p:spPr>
          <a:xfrm>
            <a:off x="2909925" y="1690900"/>
            <a:ext cx="4852500" cy="2776200"/>
          </a:xfrm>
          <a:prstGeom prst="rect">
            <a:avLst/>
          </a:prstGeom>
          <a:solidFill>
            <a:srgbClr val="FBF1D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4300">
                <a:latin typeface="Open Sans"/>
                <a:ea typeface="Open Sans"/>
                <a:cs typeface="Open Sans"/>
                <a:sym typeface="Open Sans"/>
              </a:rPr>
              <a:t>This slide is intentionally left blank</a:t>
            </a:r>
            <a:endParaRPr sz="4300">
              <a:latin typeface="Open Sans"/>
              <a:ea typeface="Open Sans"/>
              <a:cs typeface="Open Sans"/>
              <a:sym typeface="Open San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6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Admission physical exam</a:t>
            </a:r>
            <a:endParaRPr/>
          </a:p>
        </p:txBody>
      </p:sp>
      <p:graphicFrame>
        <p:nvGraphicFramePr>
          <p:cNvPr id="719" name="Google Shape;719;p61"/>
          <p:cNvGraphicFramePr/>
          <p:nvPr/>
        </p:nvGraphicFramePr>
        <p:xfrm>
          <a:off x="583220" y="1609441"/>
          <a:ext cx="3000000" cy="3000000"/>
        </p:xfrm>
        <a:graphic>
          <a:graphicData uri="http://schemas.openxmlformats.org/drawingml/2006/table">
            <a:tbl>
              <a:tblPr>
                <a:noFill/>
                <a:tableStyleId>{8B810D35-6B29-4F0E-A54C-3F1D867285BD}</a:tableStyleId>
              </a:tblPr>
              <a:tblGrid>
                <a:gridCol w="1252075">
                  <a:extLst>
                    <a:ext uri="{9D8B030D-6E8A-4147-A177-3AD203B41FA5}">
                      <a16:colId xmlns:a16="http://schemas.microsoft.com/office/drawing/2014/main" val="20000"/>
                    </a:ext>
                  </a:extLst>
                </a:gridCol>
                <a:gridCol w="2742875">
                  <a:extLst>
                    <a:ext uri="{9D8B030D-6E8A-4147-A177-3AD203B41FA5}">
                      <a16:colId xmlns:a16="http://schemas.microsoft.com/office/drawing/2014/main" val="20001"/>
                    </a:ext>
                  </a:extLst>
                </a:gridCol>
                <a:gridCol w="1078225">
                  <a:extLst>
                    <a:ext uri="{9D8B030D-6E8A-4147-A177-3AD203B41FA5}">
                      <a16:colId xmlns:a16="http://schemas.microsoft.com/office/drawing/2014/main" val="20002"/>
                    </a:ext>
                  </a:extLst>
                </a:gridCol>
                <a:gridCol w="1031275">
                  <a:extLst>
                    <a:ext uri="{9D8B030D-6E8A-4147-A177-3AD203B41FA5}">
                      <a16:colId xmlns:a16="http://schemas.microsoft.com/office/drawing/2014/main" val="20003"/>
                    </a:ext>
                  </a:extLst>
                </a:gridCol>
                <a:gridCol w="721525">
                  <a:extLst>
                    <a:ext uri="{9D8B030D-6E8A-4147-A177-3AD203B41FA5}">
                      <a16:colId xmlns:a16="http://schemas.microsoft.com/office/drawing/2014/main" val="20004"/>
                    </a:ext>
                  </a:extLst>
                </a:gridCol>
                <a:gridCol w="1155200">
                  <a:extLst>
                    <a:ext uri="{9D8B030D-6E8A-4147-A177-3AD203B41FA5}">
                      <a16:colId xmlns:a16="http://schemas.microsoft.com/office/drawing/2014/main" val="20005"/>
                    </a:ext>
                  </a:extLst>
                </a:gridCol>
              </a:tblGrid>
              <a:tr h="279825">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BP</a:t>
                      </a:r>
                      <a:endParaRPr sz="1200">
                        <a:solidFill>
                          <a:srgbClr val="1A1A1A"/>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l" rtl="0">
                        <a:spcBef>
                          <a:spcPts val="0"/>
                        </a:spcBef>
                        <a:spcAft>
                          <a:spcPts val="1200"/>
                        </a:spcAft>
                        <a:buNone/>
                      </a:pPr>
                      <a:r>
                        <a:rPr lang="en" sz="1300" b="1">
                          <a:solidFill>
                            <a:srgbClr val="3B71CA"/>
                          </a:solidFill>
                          <a:latin typeface="Open Sans"/>
                          <a:ea typeface="Open Sans"/>
                          <a:cs typeface="Open Sans"/>
                          <a:sym typeface="Open Sans"/>
                        </a:rPr>
                        <a:t>102/60 </a:t>
                      </a:r>
                      <a:endParaRPr sz="1300" b="1">
                        <a:solidFill>
                          <a:srgbClr val="3B71CA"/>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Pulse</a:t>
                      </a:r>
                      <a:endParaRPr sz="1300">
                        <a:solidFill>
                          <a:schemeClr val="dk2"/>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l" rtl="0">
                        <a:spcBef>
                          <a:spcPts val="0"/>
                        </a:spcBef>
                        <a:spcAft>
                          <a:spcPts val="1200"/>
                        </a:spcAft>
                        <a:buNone/>
                      </a:pPr>
                      <a:r>
                        <a:rPr lang="en" sz="1300">
                          <a:solidFill>
                            <a:schemeClr val="dk2"/>
                          </a:solidFill>
                          <a:latin typeface="Open Sans"/>
                          <a:ea typeface="Open Sans"/>
                          <a:cs typeface="Open Sans"/>
                          <a:sym typeface="Open Sans"/>
                        </a:rPr>
                        <a:t>97</a:t>
                      </a:r>
                      <a:endParaRPr sz="1300">
                        <a:solidFill>
                          <a:schemeClr val="dk2"/>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SpO2</a:t>
                      </a:r>
                      <a:endParaRPr sz="1300">
                        <a:solidFill>
                          <a:schemeClr val="dk2"/>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l" rtl="0">
                        <a:spcBef>
                          <a:spcPts val="0"/>
                        </a:spcBef>
                        <a:spcAft>
                          <a:spcPts val="1200"/>
                        </a:spcAft>
                        <a:buNone/>
                      </a:pPr>
                      <a:r>
                        <a:rPr lang="en" sz="1300">
                          <a:solidFill>
                            <a:schemeClr val="dk2"/>
                          </a:solidFill>
                          <a:latin typeface="Open Sans"/>
                          <a:ea typeface="Open Sans"/>
                          <a:cs typeface="Open Sans"/>
                          <a:sym typeface="Open Sans"/>
                        </a:rPr>
                        <a:t>93 %</a:t>
                      </a:r>
                      <a:endParaRPr sz="1300">
                        <a:solidFill>
                          <a:schemeClr val="dk2"/>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279825">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Temp</a:t>
                      </a:r>
                      <a:endParaRPr sz="1200" b="1">
                        <a:solidFill>
                          <a:srgbClr val="404247"/>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28575" cap="flat" cmpd="sng">
                      <a:solidFill>
                        <a:srgbClr val="595959"/>
                      </a:solidFill>
                      <a:prstDash val="solid"/>
                      <a:round/>
                      <a:headEnd type="none" w="sm" len="sm"/>
                      <a:tailEnd type="none" w="sm" len="sm"/>
                    </a:lnB>
                    <a:solidFill>
                      <a:srgbClr val="F1F2F3"/>
                    </a:solidFill>
                  </a:tcPr>
                </a:tc>
                <a:tc>
                  <a:txBody>
                    <a:bodyPr/>
                    <a:lstStyle/>
                    <a:p>
                      <a:pPr marL="0" lvl="0" indent="0" algn="l" rtl="0">
                        <a:spcBef>
                          <a:spcPts val="0"/>
                        </a:spcBef>
                        <a:spcAft>
                          <a:spcPts val="1200"/>
                        </a:spcAft>
                        <a:buNone/>
                      </a:pPr>
                      <a:r>
                        <a:rPr lang="en" sz="1300" b="1">
                          <a:solidFill>
                            <a:srgbClr val="DF382C"/>
                          </a:solidFill>
                          <a:latin typeface="Open Sans"/>
                          <a:ea typeface="Open Sans"/>
                          <a:cs typeface="Open Sans"/>
                          <a:sym typeface="Open Sans"/>
                        </a:rPr>
                        <a:t>38.4</a:t>
                      </a:r>
                      <a:r>
                        <a:rPr lang="en" sz="1300">
                          <a:solidFill>
                            <a:schemeClr val="dk2"/>
                          </a:solidFill>
                          <a:latin typeface="Open Sans"/>
                          <a:ea typeface="Open Sans"/>
                          <a:cs typeface="Open Sans"/>
                          <a:sym typeface="Open Sans"/>
                        </a:rPr>
                        <a:t> °C (</a:t>
                      </a:r>
                      <a:r>
                        <a:rPr lang="en" sz="1300" b="1">
                          <a:solidFill>
                            <a:srgbClr val="DF382C"/>
                          </a:solidFill>
                          <a:latin typeface="Open Sans"/>
                          <a:ea typeface="Open Sans"/>
                          <a:cs typeface="Open Sans"/>
                          <a:sym typeface="Open Sans"/>
                        </a:rPr>
                        <a:t>101.1</a:t>
                      </a:r>
                      <a:r>
                        <a:rPr lang="en" sz="1300">
                          <a:solidFill>
                            <a:schemeClr val="dk2"/>
                          </a:solidFill>
                          <a:latin typeface="Open Sans"/>
                          <a:ea typeface="Open Sans"/>
                          <a:cs typeface="Open Sans"/>
                          <a:sym typeface="Open Sans"/>
                        </a:rPr>
                        <a:t> °F)</a:t>
                      </a:r>
                      <a:endParaRPr sz="1300">
                        <a:solidFill>
                          <a:schemeClr val="dk2"/>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28575" cap="flat" cmpd="sng">
                      <a:solidFill>
                        <a:srgbClr val="595959"/>
                      </a:solidFill>
                      <a:prstDash val="solid"/>
                      <a:round/>
                      <a:headEnd type="none" w="sm" len="sm"/>
                      <a:tailEnd type="none" w="sm" len="sm"/>
                    </a:lnB>
                  </a:tcPr>
                </a:tc>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RR</a:t>
                      </a:r>
                      <a:endParaRPr sz="1300">
                        <a:solidFill>
                          <a:schemeClr val="dk2"/>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28575" cap="flat" cmpd="sng">
                      <a:solidFill>
                        <a:srgbClr val="595959"/>
                      </a:solidFill>
                      <a:prstDash val="solid"/>
                      <a:round/>
                      <a:headEnd type="none" w="sm" len="sm"/>
                      <a:tailEnd type="none" w="sm" len="sm"/>
                    </a:lnB>
                    <a:solidFill>
                      <a:srgbClr val="F1F2F3"/>
                    </a:solidFill>
                  </a:tcPr>
                </a:tc>
                <a:tc>
                  <a:txBody>
                    <a:bodyPr/>
                    <a:lstStyle/>
                    <a:p>
                      <a:pPr marL="0" lvl="0" indent="0" algn="l" rtl="0">
                        <a:spcBef>
                          <a:spcPts val="0"/>
                        </a:spcBef>
                        <a:spcAft>
                          <a:spcPts val="1200"/>
                        </a:spcAft>
                        <a:buNone/>
                      </a:pPr>
                      <a:r>
                        <a:rPr lang="en" sz="1300">
                          <a:solidFill>
                            <a:schemeClr val="dk2"/>
                          </a:solidFill>
                          <a:latin typeface="Open Sans"/>
                          <a:ea typeface="Open Sans"/>
                          <a:cs typeface="Open Sans"/>
                          <a:sym typeface="Open Sans"/>
                        </a:rPr>
                        <a:t>20</a:t>
                      </a:r>
                      <a:endParaRPr sz="1300">
                        <a:solidFill>
                          <a:schemeClr val="dk2"/>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28575" cap="flat" cmpd="sng">
                      <a:solidFill>
                        <a:srgbClr val="595959"/>
                      </a:solidFill>
                      <a:prstDash val="solid"/>
                      <a:round/>
                      <a:headEnd type="none" w="sm" len="sm"/>
                      <a:tailEnd type="none" w="sm" len="sm"/>
                    </a:lnB>
                  </a:tcPr>
                </a:tc>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BMI</a:t>
                      </a:r>
                      <a:endParaRPr sz="1300">
                        <a:solidFill>
                          <a:schemeClr val="dk2"/>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28575" cap="flat" cmpd="sng">
                      <a:solidFill>
                        <a:srgbClr val="595959"/>
                      </a:solidFill>
                      <a:prstDash val="solid"/>
                      <a:round/>
                      <a:headEnd type="none" w="sm" len="sm"/>
                      <a:tailEnd type="none" w="sm" len="sm"/>
                    </a:lnB>
                    <a:solidFill>
                      <a:srgbClr val="F1F2F3"/>
                    </a:solidFill>
                  </a:tcPr>
                </a:tc>
                <a:tc>
                  <a:txBody>
                    <a:bodyPr/>
                    <a:lstStyle/>
                    <a:p>
                      <a:pPr marL="0" lvl="0" indent="0" algn="l" rtl="0">
                        <a:spcBef>
                          <a:spcPts val="0"/>
                        </a:spcBef>
                        <a:spcAft>
                          <a:spcPts val="1200"/>
                        </a:spcAft>
                        <a:buNone/>
                      </a:pPr>
                      <a:r>
                        <a:rPr lang="en" sz="1300">
                          <a:solidFill>
                            <a:schemeClr val="dk2"/>
                          </a:solidFill>
                          <a:latin typeface="Open Sans"/>
                          <a:ea typeface="Open Sans"/>
                          <a:cs typeface="Open Sans"/>
                          <a:sym typeface="Open Sans"/>
                        </a:rPr>
                        <a:t>24 kg/m²</a:t>
                      </a:r>
                      <a:endParaRPr sz="1300">
                        <a:solidFill>
                          <a:schemeClr val="dk2"/>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28575" cap="flat" cmpd="sng">
                      <a:solidFill>
                        <a:srgbClr val="595959"/>
                      </a:solidFill>
                      <a:prstDash val="solid"/>
                      <a:round/>
                      <a:headEnd type="none" w="sm" len="sm"/>
                      <a:tailEnd type="none" w="sm" len="sm"/>
                    </a:lnB>
                  </a:tcPr>
                </a:tc>
                <a:extLst>
                  <a:ext uri="{0D108BD9-81ED-4DB2-BD59-A6C34878D82A}">
                    <a16:rowId xmlns:a16="http://schemas.microsoft.com/office/drawing/2014/main" val="10001"/>
                  </a:ext>
                </a:extLst>
              </a:tr>
              <a:tr h="279825">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General</a:t>
                      </a:r>
                      <a:endParaRPr sz="1200" b="1">
                        <a:solidFill>
                          <a:srgbClr val="404247"/>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28575" cap="flat" cmpd="sng">
                      <a:solidFill>
                        <a:srgbClr val="595959"/>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gridSpan="5">
                  <a:txBody>
                    <a:bodyPr/>
                    <a:lstStyle/>
                    <a:p>
                      <a:pPr marL="0" lvl="0" indent="0" algn="l" rtl="0">
                        <a:spcBef>
                          <a:spcPts val="0"/>
                        </a:spcBef>
                        <a:spcAft>
                          <a:spcPts val="1200"/>
                        </a:spcAft>
                        <a:buNone/>
                      </a:pPr>
                      <a:r>
                        <a:rPr lang="en" sz="1300">
                          <a:solidFill>
                            <a:schemeClr val="dk2"/>
                          </a:solidFill>
                          <a:latin typeface="Open Sans"/>
                          <a:ea typeface="Open Sans"/>
                          <a:cs typeface="Open Sans"/>
                          <a:sym typeface="Open Sans"/>
                        </a:rPr>
                        <a:t>Alert and oriented, NAD, talkative</a:t>
                      </a:r>
                      <a:endParaRPr sz="1300">
                        <a:solidFill>
                          <a:schemeClr val="dk2"/>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28575" cap="flat" cmpd="sng">
                      <a:solidFill>
                        <a:srgbClr val="595959"/>
                      </a:solidFill>
                      <a:prstDash val="solid"/>
                      <a:round/>
                      <a:headEnd type="none" w="sm" len="sm"/>
                      <a:tailEnd type="none" w="sm" len="sm"/>
                    </a:lnT>
                    <a:lnB w="952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79825">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HEENT</a:t>
                      </a:r>
                      <a:endParaRPr sz="1200" b="1">
                        <a:solidFill>
                          <a:srgbClr val="404247"/>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gridSpan="5">
                  <a:txBody>
                    <a:bodyPr/>
                    <a:lstStyle/>
                    <a:p>
                      <a:pPr marL="0" lvl="0" indent="0" algn="l" rtl="0">
                        <a:spcBef>
                          <a:spcPts val="0"/>
                        </a:spcBef>
                        <a:spcAft>
                          <a:spcPts val="1200"/>
                        </a:spcAft>
                        <a:buNone/>
                      </a:pPr>
                      <a:r>
                        <a:rPr lang="en" sz="1300">
                          <a:solidFill>
                            <a:schemeClr val="dk2"/>
                          </a:solidFill>
                          <a:latin typeface="Open Sans"/>
                          <a:ea typeface="Open Sans"/>
                          <a:cs typeface="Open Sans"/>
                          <a:sym typeface="Open Sans"/>
                        </a:rPr>
                        <a:t>NCAT; trachea appears midline, no gross LAD; has dentures</a:t>
                      </a:r>
                      <a:endParaRPr sz="1300">
                        <a:solidFill>
                          <a:schemeClr val="dk2"/>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79825">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Resp</a:t>
                      </a:r>
                      <a:endParaRPr sz="1200" b="1">
                        <a:solidFill>
                          <a:srgbClr val="404247"/>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gridSpan="5">
                  <a:txBody>
                    <a:bodyPr/>
                    <a:lstStyle/>
                    <a:p>
                      <a:pPr marL="0" lvl="0" indent="0" algn="l" rtl="0">
                        <a:spcBef>
                          <a:spcPts val="0"/>
                        </a:spcBef>
                        <a:spcAft>
                          <a:spcPts val="1200"/>
                        </a:spcAft>
                        <a:buNone/>
                      </a:pPr>
                      <a:r>
                        <a:rPr lang="en" sz="1300">
                          <a:solidFill>
                            <a:schemeClr val="dk2"/>
                          </a:solidFill>
                          <a:latin typeface="Open Sans"/>
                          <a:ea typeface="Open Sans"/>
                          <a:cs typeface="Open Sans"/>
                          <a:sym typeface="Open Sans"/>
                        </a:rPr>
                        <a:t>Normal respiratory effort, symmetric chest rise</a:t>
                      </a:r>
                      <a:endParaRPr sz="1300">
                        <a:solidFill>
                          <a:schemeClr val="dk2"/>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79825">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CV</a:t>
                      </a:r>
                      <a:endParaRPr sz="1200" b="1">
                        <a:solidFill>
                          <a:srgbClr val="404247"/>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gridSpan="5">
                  <a:txBody>
                    <a:bodyPr/>
                    <a:lstStyle/>
                    <a:p>
                      <a:pPr marL="0" lvl="0" indent="0" algn="l" rtl="0">
                        <a:spcBef>
                          <a:spcPts val="0"/>
                        </a:spcBef>
                        <a:spcAft>
                          <a:spcPts val="1200"/>
                        </a:spcAft>
                        <a:buNone/>
                      </a:pPr>
                      <a:r>
                        <a:rPr lang="en" sz="1300">
                          <a:solidFill>
                            <a:schemeClr val="dk2"/>
                          </a:solidFill>
                          <a:latin typeface="Open Sans"/>
                          <a:ea typeface="Open Sans"/>
                          <a:cs typeface="Open Sans"/>
                          <a:sym typeface="Open Sans"/>
                        </a:rPr>
                        <a:t>RRR; extremities perfused</a:t>
                      </a:r>
                      <a:endParaRPr sz="1300">
                        <a:solidFill>
                          <a:schemeClr val="dk2"/>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279825">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GI</a:t>
                      </a:r>
                      <a:endParaRPr sz="1200" b="1">
                        <a:solidFill>
                          <a:srgbClr val="404247"/>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gridSpan="5">
                  <a:txBody>
                    <a:bodyPr/>
                    <a:lstStyle/>
                    <a:p>
                      <a:pPr marL="0" lvl="0" indent="0" algn="l" rtl="0">
                        <a:spcBef>
                          <a:spcPts val="0"/>
                        </a:spcBef>
                        <a:spcAft>
                          <a:spcPts val="1200"/>
                        </a:spcAft>
                        <a:buNone/>
                      </a:pPr>
                      <a:r>
                        <a:rPr lang="en" sz="1300">
                          <a:solidFill>
                            <a:schemeClr val="dk2"/>
                          </a:solidFill>
                          <a:latin typeface="Open Sans"/>
                          <a:ea typeface="Open Sans"/>
                          <a:cs typeface="Open Sans"/>
                          <a:sym typeface="Open Sans"/>
                        </a:rPr>
                        <a:t>Non-distended; no TTP, </a:t>
                      </a:r>
                      <a:r>
                        <a:rPr lang="en" sz="1300" b="1">
                          <a:solidFill>
                            <a:schemeClr val="dk2"/>
                          </a:solidFill>
                          <a:latin typeface="Open Sans"/>
                          <a:ea typeface="Open Sans"/>
                          <a:cs typeface="Open Sans"/>
                          <a:sym typeface="Open Sans"/>
                        </a:rPr>
                        <a:t>s/p ileostomy</a:t>
                      </a:r>
                      <a:endParaRPr sz="1300" b="1">
                        <a:solidFill>
                          <a:schemeClr val="dk2"/>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279825">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Extremities</a:t>
                      </a:r>
                      <a:endParaRPr sz="1200" b="1">
                        <a:solidFill>
                          <a:srgbClr val="404247"/>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gridSpan="5">
                  <a:txBody>
                    <a:bodyPr/>
                    <a:lstStyle/>
                    <a:p>
                      <a:pPr marL="0" lvl="0" indent="0" algn="l" rtl="0">
                        <a:spcBef>
                          <a:spcPts val="0"/>
                        </a:spcBef>
                        <a:spcAft>
                          <a:spcPts val="1200"/>
                        </a:spcAft>
                        <a:buNone/>
                      </a:pPr>
                      <a:r>
                        <a:rPr lang="en" sz="1300">
                          <a:solidFill>
                            <a:schemeClr val="dk2"/>
                          </a:solidFill>
                          <a:latin typeface="Open Sans"/>
                          <a:ea typeface="Open Sans"/>
                          <a:cs typeface="Open Sans"/>
                          <a:sym typeface="Open Sans"/>
                        </a:rPr>
                        <a:t>No clubbing, cyanosis, or edema</a:t>
                      </a:r>
                      <a:endParaRPr sz="1300">
                        <a:solidFill>
                          <a:schemeClr val="dk2"/>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279825">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Neuro/MSK</a:t>
                      </a:r>
                      <a:endParaRPr sz="1200" b="1">
                        <a:solidFill>
                          <a:srgbClr val="404247"/>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gridSpan="5">
                  <a:txBody>
                    <a:bodyPr/>
                    <a:lstStyle/>
                    <a:p>
                      <a:pPr marL="0" lvl="0" indent="0" algn="l" rtl="0">
                        <a:spcBef>
                          <a:spcPts val="0"/>
                        </a:spcBef>
                        <a:spcAft>
                          <a:spcPts val="1200"/>
                        </a:spcAft>
                        <a:buNone/>
                      </a:pPr>
                      <a:r>
                        <a:rPr lang="en" sz="1300">
                          <a:solidFill>
                            <a:schemeClr val="dk2"/>
                          </a:solidFill>
                          <a:latin typeface="Open Sans"/>
                          <a:ea typeface="Open Sans"/>
                          <a:cs typeface="Open Sans"/>
                          <a:sym typeface="Open Sans"/>
                        </a:rPr>
                        <a:t>Intact CNs</a:t>
                      </a:r>
                      <a:endParaRPr sz="1300">
                        <a:solidFill>
                          <a:schemeClr val="dk2"/>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279825">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Psych</a:t>
                      </a:r>
                      <a:endParaRPr sz="1200" b="1">
                        <a:solidFill>
                          <a:srgbClr val="404247"/>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gridSpan="5">
                  <a:txBody>
                    <a:bodyPr/>
                    <a:lstStyle/>
                    <a:p>
                      <a:pPr marL="0" lvl="0" indent="0" algn="l" rtl="0">
                        <a:spcBef>
                          <a:spcPts val="0"/>
                        </a:spcBef>
                        <a:spcAft>
                          <a:spcPts val="1200"/>
                        </a:spcAft>
                        <a:buNone/>
                      </a:pPr>
                      <a:r>
                        <a:rPr lang="en" sz="1300">
                          <a:solidFill>
                            <a:schemeClr val="dk2"/>
                          </a:solidFill>
                          <a:latin typeface="Open Sans"/>
                          <a:ea typeface="Open Sans"/>
                          <a:cs typeface="Open Sans"/>
                          <a:sym typeface="Open Sans"/>
                        </a:rPr>
                        <a:t>Normal mood; appropriate affect</a:t>
                      </a:r>
                      <a:endParaRPr sz="1300">
                        <a:solidFill>
                          <a:schemeClr val="dk2"/>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6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Labs</a:t>
            </a:r>
            <a:endParaRPr/>
          </a:p>
        </p:txBody>
      </p:sp>
      <p:graphicFrame>
        <p:nvGraphicFramePr>
          <p:cNvPr id="725" name="Google Shape;725;p62"/>
          <p:cNvGraphicFramePr/>
          <p:nvPr/>
        </p:nvGraphicFramePr>
        <p:xfrm>
          <a:off x="1841238" y="1454725"/>
          <a:ext cx="3000000" cy="3000000"/>
        </p:xfrm>
        <a:graphic>
          <a:graphicData uri="http://schemas.openxmlformats.org/drawingml/2006/table">
            <a:tbl>
              <a:tblPr>
                <a:noFill/>
                <a:tableStyleId>{8B810D35-6B29-4F0E-A54C-3F1D867285BD}</a:tableStyleId>
              </a:tblPr>
              <a:tblGrid>
                <a:gridCol w="1109475">
                  <a:extLst>
                    <a:ext uri="{9D8B030D-6E8A-4147-A177-3AD203B41FA5}">
                      <a16:colId xmlns:a16="http://schemas.microsoft.com/office/drawing/2014/main" val="20000"/>
                    </a:ext>
                  </a:extLst>
                </a:gridCol>
                <a:gridCol w="736200">
                  <a:extLst>
                    <a:ext uri="{9D8B030D-6E8A-4147-A177-3AD203B41FA5}">
                      <a16:colId xmlns:a16="http://schemas.microsoft.com/office/drawing/2014/main" val="20001"/>
                    </a:ext>
                  </a:extLst>
                </a:gridCol>
              </a:tblGrid>
              <a:tr h="280950">
                <a:tc>
                  <a:txBody>
                    <a:bodyPr/>
                    <a:lstStyle/>
                    <a:p>
                      <a:pPr marL="0" lvl="0" indent="0" algn="l" rtl="0">
                        <a:spcBef>
                          <a:spcPts val="0"/>
                        </a:spcBef>
                        <a:spcAft>
                          <a:spcPts val="0"/>
                        </a:spcAft>
                        <a:buNone/>
                      </a:pPr>
                      <a:r>
                        <a:rPr lang="en" b="1">
                          <a:solidFill>
                            <a:srgbClr val="FFFFFF"/>
                          </a:solidFill>
                          <a:latin typeface="Open Sans"/>
                          <a:ea typeface="Open Sans"/>
                          <a:cs typeface="Open Sans"/>
                          <a:sym typeface="Open Sans"/>
                        </a:rPr>
                        <a:t>CBC</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Result</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WBC</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10.8</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Hgb</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16.2</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Platelets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111</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Neut %</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78%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Eos %</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aphicFrame>
        <p:nvGraphicFramePr>
          <p:cNvPr id="726" name="Google Shape;726;p62"/>
          <p:cNvGraphicFramePr/>
          <p:nvPr/>
        </p:nvGraphicFramePr>
        <p:xfrm>
          <a:off x="3920488" y="1454725"/>
          <a:ext cx="3000000" cy="3000000"/>
        </p:xfrm>
        <a:graphic>
          <a:graphicData uri="http://schemas.openxmlformats.org/drawingml/2006/table">
            <a:tbl>
              <a:tblPr>
                <a:noFill/>
                <a:tableStyleId>{8B810D35-6B29-4F0E-A54C-3F1D867285BD}</a:tableStyleId>
              </a:tblPr>
              <a:tblGrid>
                <a:gridCol w="946375">
                  <a:extLst>
                    <a:ext uri="{9D8B030D-6E8A-4147-A177-3AD203B41FA5}">
                      <a16:colId xmlns:a16="http://schemas.microsoft.com/office/drawing/2014/main" val="20000"/>
                    </a:ext>
                  </a:extLst>
                </a:gridCol>
                <a:gridCol w="627975">
                  <a:extLst>
                    <a:ext uri="{9D8B030D-6E8A-4147-A177-3AD203B41FA5}">
                      <a16:colId xmlns:a16="http://schemas.microsoft.com/office/drawing/2014/main" val="20001"/>
                    </a:ext>
                  </a:extLst>
                </a:gridCol>
              </a:tblGrid>
              <a:tr h="280950">
                <a:tc>
                  <a:txBody>
                    <a:bodyPr/>
                    <a:lstStyle/>
                    <a:p>
                      <a:pPr marL="0" lvl="0" indent="0" algn="l" rtl="0">
                        <a:spcBef>
                          <a:spcPts val="0"/>
                        </a:spcBef>
                        <a:spcAft>
                          <a:spcPts val="0"/>
                        </a:spcAft>
                        <a:buNone/>
                      </a:pPr>
                      <a:r>
                        <a:rPr lang="en" b="1">
                          <a:solidFill>
                            <a:srgbClr val="FFFFFF"/>
                          </a:solidFill>
                          <a:latin typeface="Open Sans"/>
                          <a:ea typeface="Open Sans"/>
                          <a:cs typeface="Open Sans"/>
                          <a:sym typeface="Open Sans"/>
                        </a:rPr>
                        <a:t>Chem7</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Result</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Na</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134</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4.5</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HCO3</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21</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BUN</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17</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Cr</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0.99</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aphicFrame>
        <p:nvGraphicFramePr>
          <p:cNvPr id="727" name="Google Shape;727;p62"/>
          <p:cNvGraphicFramePr/>
          <p:nvPr/>
        </p:nvGraphicFramePr>
        <p:xfrm>
          <a:off x="5728413" y="1454725"/>
          <a:ext cx="3000000" cy="3000000"/>
        </p:xfrm>
        <a:graphic>
          <a:graphicData uri="http://schemas.openxmlformats.org/drawingml/2006/table">
            <a:tbl>
              <a:tblPr>
                <a:noFill/>
                <a:tableStyleId>{8B810D35-6B29-4F0E-A54C-3F1D867285BD}</a:tableStyleId>
              </a:tblPr>
              <a:tblGrid>
                <a:gridCol w="946375">
                  <a:extLst>
                    <a:ext uri="{9D8B030D-6E8A-4147-A177-3AD203B41FA5}">
                      <a16:colId xmlns:a16="http://schemas.microsoft.com/office/drawing/2014/main" val="20000"/>
                    </a:ext>
                  </a:extLst>
                </a:gridCol>
                <a:gridCol w="627975">
                  <a:extLst>
                    <a:ext uri="{9D8B030D-6E8A-4147-A177-3AD203B41FA5}">
                      <a16:colId xmlns:a16="http://schemas.microsoft.com/office/drawing/2014/main" val="20001"/>
                    </a:ext>
                  </a:extLst>
                </a:gridCol>
              </a:tblGrid>
              <a:tr h="280950">
                <a:tc>
                  <a:txBody>
                    <a:bodyPr/>
                    <a:lstStyle/>
                    <a:p>
                      <a:pPr marL="0" lvl="0" indent="0" algn="l" rtl="0">
                        <a:spcBef>
                          <a:spcPts val="0"/>
                        </a:spcBef>
                        <a:spcAft>
                          <a:spcPts val="0"/>
                        </a:spcAft>
                        <a:buNone/>
                      </a:pPr>
                      <a:r>
                        <a:rPr lang="en" b="1">
                          <a:solidFill>
                            <a:srgbClr val="FFFFFF"/>
                          </a:solidFill>
                          <a:latin typeface="Open Sans"/>
                          <a:ea typeface="Open Sans"/>
                          <a:cs typeface="Open Sans"/>
                          <a:sym typeface="Open Sans"/>
                        </a:rPr>
                        <a:t>LFTs</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Result</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AST</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55</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ALT</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24</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Alk Phos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24</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Bili</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3.2</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728" name="Google Shape;728;p62"/>
          <p:cNvSpPr/>
          <p:nvPr/>
        </p:nvSpPr>
        <p:spPr>
          <a:xfrm>
            <a:off x="6755725" y="3315626"/>
            <a:ext cx="2823900" cy="21213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8"/>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Case #1</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6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Labs</a:t>
            </a:r>
            <a:endParaRPr/>
          </a:p>
        </p:txBody>
      </p:sp>
      <p:graphicFrame>
        <p:nvGraphicFramePr>
          <p:cNvPr id="734" name="Google Shape;734;p63"/>
          <p:cNvGraphicFramePr/>
          <p:nvPr/>
        </p:nvGraphicFramePr>
        <p:xfrm>
          <a:off x="1769288" y="1310675"/>
          <a:ext cx="3000000" cy="3000000"/>
        </p:xfrm>
        <a:graphic>
          <a:graphicData uri="http://schemas.openxmlformats.org/drawingml/2006/table">
            <a:tbl>
              <a:tblPr>
                <a:noFill/>
                <a:tableStyleId>{8B810D35-6B29-4F0E-A54C-3F1D867285BD}</a:tableStyleId>
              </a:tblPr>
              <a:tblGrid>
                <a:gridCol w="847400">
                  <a:extLst>
                    <a:ext uri="{9D8B030D-6E8A-4147-A177-3AD203B41FA5}">
                      <a16:colId xmlns:a16="http://schemas.microsoft.com/office/drawing/2014/main" val="20000"/>
                    </a:ext>
                  </a:extLst>
                </a:gridCol>
                <a:gridCol w="562325">
                  <a:extLst>
                    <a:ext uri="{9D8B030D-6E8A-4147-A177-3AD203B41FA5}">
                      <a16:colId xmlns:a16="http://schemas.microsoft.com/office/drawing/2014/main" val="20001"/>
                    </a:ext>
                  </a:extLst>
                </a:gridCol>
              </a:tblGrid>
              <a:tr h="219275">
                <a:tc>
                  <a:txBody>
                    <a:bodyPr/>
                    <a:lstStyle/>
                    <a:p>
                      <a:pPr marL="0" lvl="0" indent="0" algn="l" rtl="0">
                        <a:spcBef>
                          <a:spcPts val="0"/>
                        </a:spcBef>
                        <a:spcAft>
                          <a:spcPts val="0"/>
                        </a:spcAft>
                        <a:buNone/>
                      </a:pPr>
                      <a:endParaRPr b="1">
                        <a:solidFill>
                          <a:srgbClr val="FFFFFF"/>
                        </a:solidFill>
                        <a:latin typeface="Open Sans"/>
                        <a:ea typeface="Open Sans"/>
                        <a:cs typeface="Open Sans"/>
                        <a:sym typeface="Open Sans"/>
                      </a:endParaRPr>
                    </a:p>
                  </a:txBody>
                  <a:tcPr marL="45700" marR="0" marT="0" marB="0" anchor="ctr">
                    <a:lnL w="9525" cap="flat" cmpd="sng">
                      <a:solidFill>
                        <a:srgbClr val="404247">
                          <a:alpha val="0"/>
                        </a:srgbClr>
                      </a:solidFill>
                      <a:prstDash val="solid"/>
                      <a:round/>
                      <a:headEnd type="none" w="sm" len="sm"/>
                      <a:tailEnd type="none" w="sm" len="sm"/>
                    </a:lnL>
                    <a:lnR w="9525" cap="flat" cmpd="sng">
                      <a:solidFill>
                        <a:srgbClr val="404247">
                          <a:alpha val="0"/>
                        </a:srgbClr>
                      </a:solidFill>
                      <a:prstDash val="solid"/>
                      <a:round/>
                      <a:headEnd type="none" w="sm" len="sm"/>
                      <a:tailEnd type="none" w="sm" len="sm"/>
                    </a:lnR>
                    <a:lnT w="9525" cap="flat" cmpd="sng">
                      <a:solidFill>
                        <a:srgbClr val="404247">
                          <a:alpha val="0"/>
                        </a:srgbClr>
                      </a:solidFill>
                      <a:prstDash val="solid"/>
                      <a:round/>
                      <a:headEnd type="none" w="sm" len="sm"/>
                      <a:tailEnd type="none" w="sm" len="sm"/>
                    </a:lnT>
                    <a:lnB w="19050" cap="flat" cmpd="sng">
                      <a:solidFill>
                        <a:srgbClr val="404247"/>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0" marR="0" marT="0" marB="0" anchor="ctr">
                    <a:lnL w="9525" cap="flat" cmpd="sng">
                      <a:solidFill>
                        <a:srgbClr val="404247">
                          <a:alpha val="0"/>
                        </a:srgbClr>
                      </a:solidFill>
                      <a:prstDash val="solid"/>
                      <a:round/>
                      <a:headEnd type="none" w="sm" len="sm"/>
                      <a:tailEnd type="none" w="sm" len="sm"/>
                    </a:lnL>
                    <a:lnR w="9525" cap="flat" cmpd="sng">
                      <a:solidFill>
                        <a:srgbClr val="404247">
                          <a:alpha val="0"/>
                        </a:srgbClr>
                      </a:solidFill>
                      <a:prstDash val="solid"/>
                      <a:round/>
                      <a:headEnd type="none" w="sm" len="sm"/>
                      <a:tailEnd type="none" w="sm" len="sm"/>
                    </a:lnR>
                    <a:lnT w="9525" cap="flat" cmpd="sng">
                      <a:solidFill>
                        <a:srgbClr val="404247">
                          <a:alpha val="0"/>
                        </a:srgbClr>
                      </a:solidFill>
                      <a:prstDash val="solid"/>
                      <a:round/>
                      <a:headEnd type="none" w="sm" len="sm"/>
                      <a:tailEnd type="none" w="sm" len="sm"/>
                    </a:lnT>
                    <a:lnB w="19050" cap="flat" cmpd="sng">
                      <a:solidFill>
                        <a:srgbClr val="404247"/>
                      </a:solidFill>
                      <a:prstDash val="solid"/>
                      <a:round/>
                      <a:headEnd type="none" w="sm" len="sm"/>
                      <a:tailEnd type="none" w="sm" len="sm"/>
                    </a:lnB>
                  </a:tcPr>
                </a:tc>
                <a:extLst>
                  <a:ext uri="{0D108BD9-81ED-4DB2-BD59-A6C34878D82A}">
                    <a16:rowId xmlns:a16="http://schemas.microsoft.com/office/drawing/2014/main" val="10000"/>
                  </a:ext>
                </a:extLst>
              </a:tr>
              <a:tr h="219275">
                <a:tc>
                  <a:txBody>
                    <a:bodyPr/>
                    <a:lstStyle/>
                    <a:p>
                      <a:pPr marL="0" lvl="0" indent="0" algn="l" rtl="0">
                        <a:spcBef>
                          <a:spcPts val="0"/>
                        </a:spcBef>
                        <a:spcAft>
                          <a:spcPts val="0"/>
                        </a:spcAft>
                        <a:buNone/>
                      </a:pPr>
                      <a:r>
                        <a:rPr lang="en" b="1">
                          <a:solidFill>
                            <a:srgbClr val="FFFFFF"/>
                          </a:solidFill>
                          <a:latin typeface="Open Sans"/>
                          <a:ea typeface="Open Sans"/>
                          <a:cs typeface="Open Sans"/>
                          <a:sym typeface="Open Sans"/>
                        </a:rPr>
                        <a:t>Chem7</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Day 0</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1"/>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4.5</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HCO3</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21</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BUN</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17</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Cr</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0.90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extLst>
                  <a:ext uri="{0D108BD9-81ED-4DB2-BD59-A6C34878D82A}">
                    <a16:rowId xmlns:a16="http://schemas.microsoft.com/office/drawing/2014/main" val="10005"/>
                  </a:ext>
                </a:extLst>
              </a:tr>
              <a:tr h="219275">
                <a:tc>
                  <a:txBody>
                    <a:bodyPr/>
                    <a:lstStyle/>
                    <a:p>
                      <a:pPr marL="0" lvl="0" indent="0" algn="l" rtl="0">
                        <a:spcBef>
                          <a:spcPts val="0"/>
                        </a:spcBef>
                        <a:spcAft>
                          <a:spcPts val="0"/>
                        </a:spcAft>
                        <a:buNone/>
                      </a:pPr>
                      <a:r>
                        <a:rPr lang="en" b="1">
                          <a:solidFill>
                            <a:schemeClr val="lt1"/>
                          </a:solidFill>
                          <a:latin typeface="Open Sans"/>
                          <a:ea typeface="Open Sans"/>
                          <a:cs typeface="Open Sans"/>
                          <a:sym typeface="Open Sans"/>
                        </a:rPr>
                        <a:t>LFTs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0</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6"/>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AST</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55</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ALT</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24</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8"/>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AlkPhos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24</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9"/>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Bili total</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3.2</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10"/>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Bili direct</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1.1</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extLst>
                  <a:ext uri="{0D108BD9-81ED-4DB2-BD59-A6C34878D82A}">
                    <a16:rowId xmlns:a16="http://schemas.microsoft.com/office/drawing/2014/main" val="10011"/>
                  </a:ext>
                </a:extLst>
              </a:tr>
              <a:tr h="219275">
                <a:tc>
                  <a:txBody>
                    <a:bodyPr/>
                    <a:lstStyle/>
                    <a:p>
                      <a:pPr marL="0" lvl="0" indent="0" algn="l" rtl="0">
                        <a:spcBef>
                          <a:spcPts val="0"/>
                        </a:spcBef>
                        <a:spcAft>
                          <a:spcPts val="0"/>
                        </a:spcAft>
                        <a:buNone/>
                      </a:pPr>
                      <a:r>
                        <a:rPr lang="en" b="1">
                          <a:solidFill>
                            <a:schemeClr val="lt1"/>
                          </a:solidFill>
                          <a:latin typeface="Open Sans"/>
                          <a:ea typeface="Open Sans"/>
                          <a:cs typeface="Open Sans"/>
                          <a:sym typeface="Open Sans"/>
                        </a:rPr>
                        <a:t>CBC</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0</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12"/>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WBC</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10.8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13"/>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Hgb</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16.2</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14"/>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Plts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111</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15"/>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Neut %</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78%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16"/>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6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Labs</a:t>
            </a:r>
            <a:endParaRPr/>
          </a:p>
        </p:txBody>
      </p:sp>
      <p:graphicFrame>
        <p:nvGraphicFramePr>
          <p:cNvPr id="740" name="Google Shape;740;p64"/>
          <p:cNvGraphicFramePr/>
          <p:nvPr/>
        </p:nvGraphicFramePr>
        <p:xfrm>
          <a:off x="1769288" y="1310675"/>
          <a:ext cx="3000000" cy="3000000"/>
        </p:xfrm>
        <a:graphic>
          <a:graphicData uri="http://schemas.openxmlformats.org/drawingml/2006/table">
            <a:tbl>
              <a:tblPr>
                <a:noFill/>
                <a:tableStyleId>{8B810D35-6B29-4F0E-A54C-3F1D867285BD}</a:tableStyleId>
              </a:tblPr>
              <a:tblGrid>
                <a:gridCol w="847400">
                  <a:extLst>
                    <a:ext uri="{9D8B030D-6E8A-4147-A177-3AD203B41FA5}">
                      <a16:colId xmlns:a16="http://schemas.microsoft.com/office/drawing/2014/main" val="20000"/>
                    </a:ext>
                  </a:extLst>
                </a:gridCol>
                <a:gridCol w="562325">
                  <a:extLst>
                    <a:ext uri="{9D8B030D-6E8A-4147-A177-3AD203B41FA5}">
                      <a16:colId xmlns:a16="http://schemas.microsoft.com/office/drawing/2014/main" val="20001"/>
                    </a:ext>
                  </a:extLst>
                </a:gridCol>
                <a:gridCol w="562325">
                  <a:extLst>
                    <a:ext uri="{9D8B030D-6E8A-4147-A177-3AD203B41FA5}">
                      <a16:colId xmlns:a16="http://schemas.microsoft.com/office/drawing/2014/main" val="20002"/>
                    </a:ext>
                  </a:extLst>
                </a:gridCol>
                <a:gridCol w="562325">
                  <a:extLst>
                    <a:ext uri="{9D8B030D-6E8A-4147-A177-3AD203B41FA5}">
                      <a16:colId xmlns:a16="http://schemas.microsoft.com/office/drawing/2014/main" val="20003"/>
                    </a:ext>
                  </a:extLst>
                </a:gridCol>
              </a:tblGrid>
              <a:tr h="219275">
                <a:tc>
                  <a:txBody>
                    <a:bodyPr/>
                    <a:lstStyle/>
                    <a:p>
                      <a:pPr marL="0" lvl="0" indent="0" algn="l" rtl="0">
                        <a:spcBef>
                          <a:spcPts val="0"/>
                        </a:spcBef>
                        <a:spcAft>
                          <a:spcPts val="0"/>
                        </a:spcAft>
                        <a:buNone/>
                      </a:pPr>
                      <a:endParaRPr b="1">
                        <a:solidFill>
                          <a:srgbClr val="FFFFFF"/>
                        </a:solidFill>
                        <a:latin typeface="Open Sans"/>
                        <a:ea typeface="Open Sans"/>
                        <a:cs typeface="Open Sans"/>
                        <a:sym typeface="Open Sans"/>
                      </a:endParaRPr>
                    </a:p>
                  </a:txBody>
                  <a:tcPr marL="45700" marR="0" marT="0" marB="0" anchor="ctr">
                    <a:lnL w="9525" cap="flat" cmpd="sng">
                      <a:solidFill>
                        <a:srgbClr val="404247">
                          <a:alpha val="0"/>
                        </a:srgbClr>
                      </a:solidFill>
                      <a:prstDash val="solid"/>
                      <a:round/>
                      <a:headEnd type="none" w="sm" len="sm"/>
                      <a:tailEnd type="none" w="sm" len="sm"/>
                    </a:lnL>
                    <a:lnR w="9525" cap="flat" cmpd="sng">
                      <a:solidFill>
                        <a:srgbClr val="404247">
                          <a:alpha val="0"/>
                        </a:srgbClr>
                      </a:solidFill>
                      <a:prstDash val="solid"/>
                      <a:round/>
                      <a:headEnd type="none" w="sm" len="sm"/>
                      <a:tailEnd type="none" w="sm" len="sm"/>
                    </a:lnR>
                    <a:lnT w="9525" cap="flat" cmpd="sng">
                      <a:solidFill>
                        <a:srgbClr val="404247">
                          <a:alpha val="0"/>
                        </a:srgbClr>
                      </a:solidFill>
                      <a:prstDash val="solid"/>
                      <a:round/>
                      <a:headEnd type="none" w="sm" len="sm"/>
                      <a:tailEnd type="none" w="sm" len="sm"/>
                    </a:lnT>
                    <a:lnB w="19050" cap="flat" cmpd="sng">
                      <a:solidFill>
                        <a:srgbClr val="404247"/>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0" marR="0" marT="0" marB="0" anchor="ctr">
                    <a:lnL w="9525" cap="flat" cmpd="sng">
                      <a:solidFill>
                        <a:srgbClr val="404247">
                          <a:alpha val="0"/>
                        </a:srgbClr>
                      </a:solidFill>
                      <a:prstDash val="solid"/>
                      <a:round/>
                      <a:headEnd type="none" w="sm" len="sm"/>
                      <a:tailEnd type="none" w="sm" len="sm"/>
                    </a:lnL>
                    <a:lnR w="9525" cap="flat" cmpd="sng">
                      <a:solidFill>
                        <a:srgbClr val="404247">
                          <a:alpha val="0"/>
                        </a:srgbClr>
                      </a:solidFill>
                      <a:prstDash val="solid"/>
                      <a:round/>
                      <a:headEnd type="none" w="sm" len="sm"/>
                      <a:tailEnd type="none" w="sm" len="sm"/>
                    </a:lnR>
                    <a:lnT w="9525" cap="flat" cmpd="sng">
                      <a:solidFill>
                        <a:srgbClr val="404247">
                          <a:alpha val="0"/>
                        </a:srgbClr>
                      </a:solidFill>
                      <a:prstDash val="solid"/>
                      <a:round/>
                      <a:headEnd type="none" w="sm" len="sm"/>
                      <a:tailEnd type="none" w="sm" len="sm"/>
                    </a:lnT>
                    <a:lnB w="19050"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endParaRPr b="1">
                        <a:solidFill>
                          <a:srgbClr val="FFFFFF"/>
                        </a:solidFill>
                        <a:latin typeface="Open Sans"/>
                        <a:ea typeface="Open Sans"/>
                        <a:cs typeface="Open Sans"/>
                        <a:sym typeface="Open Sans"/>
                      </a:endParaRPr>
                    </a:p>
                  </a:txBody>
                  <a:tcPr marL="0" marR="0" marT="0" marB="0" anchor="ctr">
                    <a:lnL w="9525" cap="flat" cmpd="sng">
                      <a:solidFill>
                        <a:srgbClr val="404247">
                          <a:alpha val="0"/>
                        </a:srgbClr>
                      </a:solidFill>
                      <a:prstDash val="solid"/>
                      <a:round/>
                      <a:headEnd type="none" w="sm" len="sm"/>
                      <a:tailEnd type="none" w="sm" len="sm"/>
                    </a:lnL>
                    <a:lnR w="9525" cap="flat" cmpd="sng">
                      <a:solidFill>
                        <a:srgbClr val="404247">
                          <a:alpha val="0"/>
                        </a:srgbClr>
                      </a:solidFill>
                      <a:prstDash val="solid"/>
                      <a:round/>
                      <a:headEnd type="none" w="sm" len="sm"/>
                      <a:tailEnd type="none" w="sm" len="sm"/>
                    </a:lnR>
                    <a:lnT w="9525" cap="flat" cmpd="sng">
                      <a:solidFill>
                        <a:srgbClr val="404247">
                          <a:alpha val="0"/>
                        </a:srgbClr>
                      </a:solidFill>
                      <a:prstDash val="solid"/>
                      <a:round/>
                      <a:headEnd type="none" w="sm" len="sm"/>
                      <a:tailEnd type="none" w="sm" len="sm"/>
                    </a:lnT>
                    <a:lnB w="19050"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endParaRPr b="1">
                        <a:solidFill>
                          <a:srgbClr val="FFFFFF"/>
                        </a:solidFill>
                        <a:latin typeface="Open Sans"/>
                        <a:ea typeface="Open Sans"/>
                        <a:cs typeface="Open Sans"/>
                        <a:sym typeface="Open Sans"/>
                      </a:endParaRPr>
                    </a:p>
                  </a:txBody>
                  <a:tcPr marL="0" marR="0" marT="0" marB="0" anchor="ctr">
                    <a:lnL w="9525" cap="flat" cmpd="sng">
                      <a:solidFill>
                        <a:srgbClr val="404247">
                          <a:alpha val="0"/>
                        </a:srgbClr>
                      </a:solidFill>
                      <a:prstDash val="solid"/>
                      <a:round/>
                      <a:headEnd type="none" w="sm" len="sm"/>
                      <a:tailEnd type="none" w="sm" len="sm"/>
                    </a:lnL>
                    <a:lnR w="9525" cap="flat" cmpd="sng">
                      <a:solidFill>
                        <a:srgbClr val="404247">
                          <a:alpha val="0"/>
                        </a:srgbClr>
                      </a:solidFill>
                      <a:prstDash val="solid"/>
                      <a:round/>
                      <a:headEnd type="none" w="sm" len="sm"/>
                      <a:tailEnd type="none" w="sm" len="sm"/>
                    </a:lnR>
                    <a:lnT w="9525" cap="flat" cmpd="sng">
                      <a:solidFill>
                        <a:srgbClr val="404247">
                          <a:alpha val="0"/>
                        </a:srgbClr>
                      </a:solidFill>
                      <a:prstDash val="solid"/>
                      <a:round/>
                      <a:headEnd type="none" w="sm" len="sm"/>
                      <a:tailEnd type="none" w="sm" len="sm"/>
                    </a:lnT>
                    <a:lnB w="19050" cap="flat" cmpd="sng">
                      <a:solidFill>
                        <a:srgbClr val="404247"/>
                      </a:solidFill>
                      <a:prstDash val="solid"/>
                      <a:round/>
                      <a:headEnd type="none" w="sm" len="sm"/>
                      <a:tailEnd type="none" w="sm" len="sm"/>
                    </a:lnB>
                  </a:tcPr>
                </a:tc>
                <a:extLst>
                  <a:ext uri="{0D108BD9-81ED-4DB2-BD59-A6C34878D82A}">
                    <a16:rowId xmlns:a16="http://schemas.microsoft.com/office/drawing/2014/main" val="10000"/>
                  </a:ext>
                </a:extLst>
              </a:tr>
              <a:tr h="219275">
                <a:tc>
                  <a:txBody>
                    <a:bodyPr/>
                    <a:lstStyle/>
                    <a:p>
                      <a:pPr marL="0" lvl="0" indent="0" algn="l" rtl="0">
                        <a:spcBef>
                          <a:spcPts val="0"/>
                        </a:spcBef>
                        <a:spcAft>
                          <a:spcPts val="0"/>
                        </a:spcAft>
                        <a:buNone/>
                      </a:pPr>
                      <a:r>
                        <a:rPr lang="en" b="1">
                          <a:solidFill>
                            <a:srgbClr val="FFFFFF"/>
                          </a:solidFill>
                          <a:latin typeface="Open Sans"/>
                          <a:ea typeface="Open Sans"/>
                          <a:cs typeface="Open Sans"/>
                          <a:sym typeface="Open Sans"/>
                        </a:rPr>
                        <a:t>Chem7</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Day 0</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D1</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D2</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1"/>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4.5</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4.3</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4.3</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HCO3</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21</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22</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BUN</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17</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24</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Cr</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0.90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0.87</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0.88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extLst>
                  <a:ext uri="{0D108BD9-81ED-4DB2-BD59-A6C34878D82A}">
                    <a16:rowId xmlns:a16="http://schemas.microsoft.com/office/drawing/2014/main" val="10005"/>
                  </a:ext>
                </a:extLst>
              </a:tr>
              <a:tr h="219275">
                <a:tc>
                  <a:txBody>
                    <a:bodyPr/>
                    <a:lstStyle/>
                    <a:p>
                      <a:pPr marL="0" lvl="0" indent="0" algn="l" rtl="0">
                        <a:spcBef>
                          <a:spcPts val="0"/>
                        </a:spcBef>
                        <a:spcAft>
                          <a:spcPts val="0"/>
                        </a:spcAft>
                        <a:buNone/>
                      </a:pPr>
                      <a:r>
                        <a:rPr lang="en" b="1">
                          <a:solidFill>
                            <a:schemeClr val="lt1"/>
                          </a:solidFill>
                          <a:latin typeface="Open Sans"/>
                          <a:ea typeface="Open Sans"/>
                          <a:cs typeface="Open Sans"/>
                          <a:sym typeface="Open Sans"/>
                        </a:rPr>
                        <a:t>LFTs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0</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1</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2</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6"/>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AST</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55</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60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87</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solidFill>
                      <a:srgbClr val="FBF1DD"/>
                    </a:solidFill>
                  </a:tcPr>
                </a:tc>
                <a:extLst>
                  <a:ext uri="{0D108BD9-81ED-4DB2-BD59-A6C34878D82A}">
                    <a16:rowId xmlns:a16="http://schemas.microsoft.com/office/drawing/2014/main" val="10007"/>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ALT</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24</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23</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8"/>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AlkPhos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24</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20</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23</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9"/>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Bili total</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3.2</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BF1DD"/>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3.2</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BF1DD"/>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5.9</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BF1DD"/>
                    </a:solidFill>
                  </a:tcPr>
                </a:tc>
                <a:extLst>
                  <a:ext uri="{0D108BD9-81ED-4DB2-BD59-A6C34878D82A}">
                    <a16:rowId xmlns:a16="http://schemas.microsoft.com/office/drawing/2014/main" val="10010"/>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Bili direct</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1.1</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extLst>
                  <a:ext uri="{0D108BD9-81ED-4DB2-BD59-A6C34878D82A}">
                    <a16:rowId xmlns:a16="http://schemas.microsoft.com/office/drawing/2014/main" val="10011"/>
                  </a:ext>
                </a:extLst>
              </a:tr>
              <a:tr h="219275">
                <a:tc>
                  <a:txBody>
                    <a:bodyPr/>
                    <a:lstStyle/>
                    <a:p>
                      <a:pPr marL="0" lvl="0" indent="0" algn="l" rtl="0">
                        <a:spcBef>
                          <a:spcPts val="0"/>
                        </a:spcBef>
                        <a:spcAft>
                          <a:spcPts val="0"/>
                        </a:spcAft>
                        <a:buNone/>
                      </a:pPr>
                      <a:r>
                        <a:rPr lang="en" b="1">
                          <a:solidFill>
                            <a:schemeClr val="lt1"/>
                          </a:solidFill>
                          <a:latin typeface="Open Sans"/>
                          <a:ea typeface="Open Sans"/>
                          <a:cs typeface="Open Sans"/>
                          <a:sym typeface="Open Sans"/>
                        </a:rPr>
                        <a:t>CBC</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0</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1</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2</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12"/>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WBC</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10.8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8.7</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6.9</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13"/>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Hgb</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16.2</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15.0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13.3</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14"/>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Plts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111</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98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1A1A1A"/>
                          </a:solidFill>
                          <a:latin typeface="Open Sans"/>
                          <a:ea typeface="Open Sans"/>
                          <a:cs typeface="Open Sans"/>
                          <a:sym typeface="Open Sans"/>
                        </a:rPr>
                        <a:t>66</a:t>
                      </a:r>
                      <a:endParaRPr b="1">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BF1DD"/>
                    </a:solidFill>
                  </a:tcPr>
                </a:tc>
                <a:extLst>
                  <a:ext uri="{0D108BD9-81ED-4DB2-BD59-A6C34878D82A}">
                    <a16:rowId xmlns:a16="http://schemas.microsoft.com/office/drawing/2014/main" val="10015"/>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Neut %</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78%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75%</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83%</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16"/>
                  </a:ext>
                </a:extLst>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6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Labs</a:t>
            </a:r>
            <a:endParaRPr/>
          </a:p>
        </p:txBody>
      </p:sp>
      <p:graphicFrame>
        <p:nvGraphicFramePr>
          <p:cNvPr id="746" name="Google Shape;746;p65"/>
          <p:cNvGraphicFramePr/>
          <p:nvPr/>
        </p:nvGraphicFramePr>
        <p:xfrm>
          <a:off x="1769288" y="1310675"/>
          <a:ext cx="3000000" cy="3000000"/>
        </p:xfrm>
        <a:graphic>
          <a:graphicData uri="http://schemas.openxmlformats.org/drawingml/2006/table">
            <a:tbl>
              <a:tblPr>
                <a:noFill/>
                <a:tableStyleId>{8B810D35-6B29-4F0E-A54C-3F1D867285BD}</a:tableStyleId>
              </a:tblPr>
              <a:tblGrid>
                <a:gridCol w="847400">
                  <a:extLst>
                    <a:ext uri="{9D8B030D-6E8A-4147-A177-3AD203B41FA5}">
                      <a16:colId xmlns:a16="http://schemas.microsoft.com/office/drawing/2014/main" val="20000"/>
                    </a:ext>
                  </a:extLst>
                </a:gridCol>
                <a:gridCol w="562325">
                  <a:extLst>
                    <a:ext uri="{9D8B030D-6E8A-4147-A177-3AD203B41FA5}">
                      <a16:colId xmlns:a16="http://schemas.microsoft.com/office/drawing/2014/main" val="20001"/>
                    </a:ext>
                  </a:extLst>
                </a:gridCol>
                <a:gridCol w="562325">
                  <a:extLst>
                    <a:ext uri="{9D8B030D-6E8A-4147-A177-3AD203B41FA5}">
                      <a16:colId xmlns:a16="http://schemas.microsoft.com/office/drawing/2014/main" val="20002"/>
                    </a:ext>
                  </a:extLst>
                </a:gridCol>
                <a:gridCol w="562325">
                  <a:extLst>
                    <a:ext uri="{9D8B030D-6E8A-4147-A177-3AD203B41FA5}">
                      <a16:colId xmlns:a16="http://schemas.microsoft.com/office/drawing/2014/main" val="20003"/>
                    </a:ext>
                  </a:extLst>
                </a:gridCol>
                <a:gridCol w="562325">
                  <a:extLst>
                    <a:ext uri="{9D8B030D-6E8A-4147-A177-3AD203B41FA5}">
                      <a16:colId xmlns:a16="http://schemas.microsoft.com/office/drawing/2014/main" val="20004"/>
                    </a:ext>
                  </a:extLst>
                </a:gridCol>
                <a:gridCol w="507175">
                  <a:extLst>
                    <a:ext uri="{9D8B030D-6E8A-4147-A177-3AD203B41FA5}">
                      <a16:colId xmlns:a16="http://schemas.microsoft.com/office/drawing/2014/main" val="20005"/>
                    </a:ext>
                  </a:extLst>
                </a:gridCol>
                <a:gridCol w="928175">
                  <a:extLst>
                    <a:ext uri="{9D8B030D-6E8A-4147-A177-3AD203B41FA5}">
                      <a16:colId xmlns:a16="http://schemas.microsoft.com/office/drawing/2014/main" val="20006"/>
                    </a:ext>
                  </a:extLst>
                </a:gridCol>
              </a:tblGrid>
              <a:tr h="219275">
                <a:tc>
                  <a:txBody>
                    <a:bodyPr/>
                    <a:lstStyle/>
                    <a:p>
                      <a:pPr marL="0" lvl="0" indent="0" algn="l" rtl="0">
                        <a:spcBef>
                          <a:spcPts val="0"/>
                        </a:spcBef>
                        <a:spcAft>
                          <a:spcPts val="0"/>
                        </a:spcAft>
                        <a:buNone/>
                      </a:pPr>
                      <a:endParaRPr b="1">
                        <a:solidFill>
                          <a:srgbClr val="FFFFFF"/>
                        </a:solidFill>
                        <a:latin typeface="Open Sans"/>
                        <a:ea typeface="Open Sans"/>
                        <a:cs typeface="Open Sans"/>
                        <a:sym typeface="Open Sans"/>
                      </a:endParaRPr>
                    </a:p>
                  </a:txBody>
                  <a:tcPr marL="45700" marR="0" marT="0" marB="0" anchor="ctr">
                    <a:lnL w="9525" cap="flat" cmpd="sng">
                      <a:solidFill>
                        <a:srgbClr val="404247">
                          <a:alpha val="0"/>
                        </a:srgbClr>
                      </a:solidFill>
                      <a:prstDash val="solid"/>
                      <a:round/>
                      <a:headEnd type="none" w="sm" len="sm"/>
                      <a:tailEnd type="none" w="sm" len="sm"/>
                    </a:lnL>
                    <a:lnR w="9525" cap="flat" cmpd="sng">
                      <a:solidFill>
                        <a:srgbClr val="404247">
                          <a:alpha val="0"/>
                        </a:srgbClr>
                      </a:solidFill>
                      <a:prstDash val="solid"/>
                      <a:round/>
                      <a:headEnd type="none" w="sm" len="sm"/>
                      <a:tailEnd type="none" w="sm" len="sm"/>
                    </a:lnR>
                    <a:lnT w="9525" cap="flat" cmpd="sng">
                      <a:solidFill>
                        <a:srgbClr val="404247">
                          <a:alpha val="0"/>
                        </a:srgbClr>
                      </a:solidFill>
                      <a:prstDash val="solid"/>
                      <a:round/>
                      <a:headEnd type="none" w="sm" len="sm"/>
                      <a:tailEnd type="none" w="sm" len="sm"/>
                    </a:lnT>
                    <a:lnB w="19050" cap="flat" cmpd="sng">
                      <a:solidFill>
                        <a:srgbClr val="404247"/>
                      </a:solidFill>
                      <a:prstDash val="solid"/>
                      <a:round/>
                      <a:headEnd type="none" w="sm" len="sm"/>
                      <a:tailEnd type="none" w="sm" len="sm"/>
                    </a:lnB>
                  </a:tcPr>
                </a:tc>
                <a:tc gridSpan="5">
                  <a:txBody>
                    <a:bodyPr/>
                    <a:lstStyle/>
                    <a:p>
                      <a:pPr marL="0" lvl="0" indent="0" algn="ctr" rtl="0">
                        <a:spcBef>
                          <a:spcPts val="0"/>
                        </a:spcBef>
                        <a:spcAft>
                          <a:spcPts val="0"/>
                        </a:spcAft>
                        <a:buNone/>
                      </a:pPr>
                      <a:r>
                        <a:rPr lang="en">
                          <a:solidFill>
                            <a:srgbClr val="FFFFFF"/>
                          </a:solidFill>
                          <a:latin typeface="Open Sans"/>
                          <a:ea typeface="Open Sans"/>
                          <a:cs typeface="Open Sans"/>
                          <a:sym typeface="Open Sans"/>
                        </a:rPr>
                        <a:t>Outside hospital</a:t>
                      </a:r>
                      <a:endParaRPr>
                        <a:solidFill>
                          <a:srgbClr val="FFFFFF"/>
                        </a:solidFill>
                        <a:latin typeface="Open Sans"/>
                        <a:ea typeface="Open Sans"/>
                        <a:cs typeface="Open Sans"/>
                        <a:sym typeface="Open Sans"/>
                      </a:endParaRPr>
                    </a:p>
                  </a:txBody>
                  <a:tcPr marL="0" marR="0" marT="0" marB="0" anchor="ctr">
                    <a:lnL w="9525" cap="flat" cmpd="sng">
                      <a:solidFill>
                        <a:srgbClr val="404247">
                          <a:alpha val="0"/>
                        </a:srgbClr>
                      </a:solidFill>
                      <a:prstDash val="solid"/>
                      <a:round/>
                      <a:headEnd type="none" w="sm" len="sm"/>
                      <a:tailEnd type="none" w="sm" len="sm"/>
                    </a:lnL>
                    <a:lnR w="9525" cap="flat" cmpd="sng">
                      <a:solidFill>
                        <a:srgbClr val="404247">
                          <a:alpha val="0"/>
                        </a:srgbClr>
                      </a:solidFill>
                      <a:prstDash val="solid"/>
                      <a:round/>
                      <a:headEnd type="none" w="sm" len="sm"/>
                      <a:tailEnd type="none" w="sm" len="sm"/>
                    </a:lnR>
                    <a:lnT w="9525" cap="flat" cmpd="sng">
                      <a:solidFill>
                        <a:srgbClr val="404247">
                          <a:alpha val="0"/>
                        </a:srgbClr>
                      </a:solidFill>
                      <a:prstDash val="solid"/>
                      <a:round/>
                      <a:headEnd type="none" w="sm" len="sm"/>
                      <a:tailEnd type="none" w="sm" len="sm"/>
                    </a:lnT>
                    <a:lnB w="19050" cap="flat" cmpd="sng">
                      <a:solidFill>
                        <a:srgbClr val="404247"/>
                      </a:solidFill>
                      <a:prstDash val="solid"/>
                      <a:round/>
                      <a:headEnd type="none" w="sm" len="sm"/>
                      <a:tailEnd type="none" w="sm" len="sm"/>
                    </a:lnB>
                    <a:solidFill>
                      <a:srgbClr val="89611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endParaRPr b="1">
                        <a:solidFill>
                          <a:srgbClr val="FFFFFF"/>
                        </a:solidFill>
                        <a:latin typeface="Open Sans"/>
                        <a:ea typeface="Open Sans"/>
                        <a:cs typeface="Open Sans"/>
                        <a:sym typeface="Open Sans"/>
                      </a:endParaRPr>
                    </a:p>
                  </a:txBody>
                  <a:tcPr marL="0" marR="0" marT="0" marB="0" anchor="ctr">
                    <a:lnL w="9525" cap="flat" cmpd="sng">
                      <a:solidFill>
                        <a:srgbClr val="404247">
                          <a:alpha val="0"/>
                        </a:srgbClr>
                      </a:solidFill>
                      <a:prstDash val="solid"/>
                      <a:round/>
                      <a:headEnd type="none" w="sm" len="sm"/>
                      <a:tailEnd type="none" w="sm" len="sm"/>
                    </a:lnL>
                    <a:lnR w="9525" cap="flat" cmpd="sng">
                      <a:solidFill>
                        <a:srgbClr val="404247">
                          <a:alpha val="0"/>
                        </a:srgbClr>
                      </a:solidFill>
                      <a:prstDash val="solid"/>
                      <a:round/>
                      <a:headEnd type="none" w="sm" len="sm"/>
                      <a:tailEnd type="none" w="sm" len="sm"/>
                    </a:lnR>
                    <a:lnT w="9525" cap="flat" cmpd="sng">
                      <a:solidFill>
                        <a:srgbClr val="404247">
                          <a:alpha val="0"/>
                        </a:srgbClr>
                      </a:solidFill>
                      <a:prstDash val="solid"/>
                      <a:round/>
                      <a:headEnd type="none" w="sm" len="sm"/>
                      <a:tailEnd type="none" w="sm" len="sm"/>
                    </a:lnT>
                    <a:lnB w="19050" cap="flat" cmpd="sng">
                      <a:solidFill>
                        <a:srgbClr val="404247"/>
                      </a:solidFill>
                      <a:prstDash val="solid"/>
                      <a:round/>
                      <a:headEnd type="none" w="sm" len="sm"/>
                      <a:tailEnd type="none" w="sm" len="sm"/>
                    </a:lnB>
                  </a:tcPr>
                </a:tc>
                <a:extLst>
                  <a:ext uri="{0D108BD9-81ED-4DB2-BD59-A6C34878D82A}">
                    <a16:rowId xmlns:a16="http://schemas.microsoft.com/office/drawing/2014/main" val="10000"/>
                  </a:ext>
                </a:extLst>
              </a:tr>
              <a:tr h="219275">
                <a:tc>
                  <a:txBody>
                    <a:bodyPr/>
                    <a:lstStyle/>
                    <a:p>
                      <a:pPr marL="0" lvl="0" indent="0" algn="l" rtl="0">
                        <a:spcBef>
                          <a:spcPts val="0"/>
                        </a:spcBef>
                        <a:spcAft>
                          <a:spcPts val="0"/>
                        </a:spcAft>
                        <a:buNone/>
                      </a:pPr>
                      <a:r>
                        <a:rPr lang="en" b="1">
                          <a:solidFill>
                            <a:srgbClr val="FFFFFF"/>
                          </a:solidFill>
                          <a:latin typeface="Open Sans"/>
                          <a:ea typeface="Open Sans"/>
                          <a:cs typeface="Open Sans"/>
                          <a:sym typeface="Open Sans"/>
                        </a:rPr>
                        <a:t>Chem7</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Day 0</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D1</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D2</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D3</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D4</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r" rtl="0">
                        <a:spcBef>
                          <a:spcPts val="0"/>
                        </a:spcBef>
                        <a:spcAft>
                          <a:spcPts val="0"/>
                        </a:spcAft>
                        <a:buNone/>
                      </a:pPr>
                      <a:r>
                        <a:rPr lang="en" b="1">
                          <a:solidFill>
                            <a:schemeClr val="lt1"/>
                          </a:solidFill>
                          <a:latin typeface="Open Sans"/>
                          <a:ea typeface="Open Sans"/>
                          <a:cs typeface="Open Sans"/>
                          <a:sym typeface="Open Sans"/>
                        </a:rPr>
                        <a:t>Chem7</a:t>
                      </a:r>
                      <a:endParaRPr>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1"/>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4.5</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4.3</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4.3</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4.4</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4.5</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chemeClr val="dk2"/>
                          </a:solidFill>
                          <a:latin typeface="Open Sans"/>
                          <a:ea typeface="Open Sans"/>
                          <a:cs typeface="Open Sans"/>
                          <a:sym typeface="Open Sans"/>
                        </a:rPr>
                        <a:t>K</a:t>
                      </a:r>
                      <a:endParaRPr>
                        <a:solidFill>
                          <a:schemeClr val="dk2"/>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02"/>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HCO3</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21</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22</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14</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rgbClr val="1A1A1A"/>
                          </a:solidFill>
                          <a:latin typeface="Open Sans"/>
                          <a:ea typeface="Open Sans"/>
                          <a:cs typeface="Open Sans"/>
                          <a:sym typeface="Open Sans"/>
                        </a:rPr>
                        <a:t>HCO3</a:t>
                      </a:r>
                      <a:endParaRPr>
                        <a:solidFill>
                          <a:srgbClr val="1A1A1A"/>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03"/>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BUN</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17</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24</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44</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55</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rgbClr val="1A1A1A"/>
                          </a:solidFill>
                          <a:latin typeface="Open Sans"/>
                          <a:ea typeface="Open Sans"/>
                          <a:cs typeface="Open Sans"/>
                          <a:sym typeface="Open Sans"/>
                        </a:rPr>
                        <a:t>BUN</a:t>
                      </a:r>
                      <a:endParaRPr>
                        <a:solidFill>
                          <a:srgbClr val="1A1A1A"/>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04"/>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Cr</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0.90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0.87</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0.88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0.88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1.11</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r" rtl="0">
                        <a:spcBef>
                          <a:spcPts val="0"/>
                        </a:spcBef>
                        <a:spcAft>
                          <a:spcPts val="0"/>
                        </a:spcAft>
                        <a:buNone/>
                      </a:pPr>
                      <a:r>
                        <a:rPr lang="en">
                          <a:solidFill>
                            <a:srgbClr val="1A1A1A"/>
                          </a:solidFill>
                          <a:latin typeface="Open Sans"/>
                          <a:ea typeface="Open Sans"/>
                          <a:cs typeface="Open Sans"/>
                          <a:sym typeface="Open Sans"/>
                        </a:rPr>
                        <a:t>Cr</a:t>
                      </a:r>
                      <a:endParaRPr>
                        <a:solidFill>
                          <a:srgbClr val="1A1A1A"/>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solidFill>
                      <a:srgbClr val="FBF1DD"/>
                    </a:solidFill>
                  </a:tcPr>
                </a:tc>
                <a:extLst>
                  <a:ext uri="{0D108BD9-81ED-4DB2-BD59-A6C34878D82A}">
                    <a16:rowId xmlns:a16="http://schemas.microsoft.com/office/drawing/2014/main" val="10005"/>
                  </a:ext>
                </a:extLst>
              </a:tr>
              <a:tr h="219275">
                <a:tc>
                  <a:txBody>
                    <a:bodyPr/>
                    <a:lstStyle/>
                    <a:p>
                      <a:pPr marL="0" lvl="0" indent="0" algn="l" rtl="0">
                        <a:spcBef>
                          <a:spcPts val="0"/>
                        </a:spcBef>
                        <a:spcAft>
                          <a:spcPts val="0"/>
                        </a:spcAft>
                        <a:buNone/>
                      </a:pPr>
                      <a:r>
                        <a:rPr lang="en" b="1">
                          <a:solidFill>
                            <a:schemeClr val="lt1"/>
                          </a:solidFill>
                          <a:latin typeface="Open Sans"/>
                          <a:ea typeface="Open Sans"/>
                          <a:cs typeface="Open Sans"/>
                          <a:sym typeface="Open Sans"/>
                        </a:rPr>
                        <a:t>LFTs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0</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1</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2</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3</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4</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r" rtl="0">
                        <a:spcBef>
                          <a:spcPts val="0"/>
                        </a:spcBef>
                        <a:spcAft>
                          <a:spcPts val="0"/>
                        </a:spcAft>
                        <a:buNone/>
                      </a:pPr>
                      <a:r>
                        <a:rPr lang="en" b="1">
                          <a:solidFill>
                            <a:schemeClr val="lt1"/>
                          </a:solidFill>
                          <a:latin typeface="Open Sans"/>
                          <a:ea typeface="Open Sans"/>
                          <a:cs typeface="Open Sans"/>
                          <a:sym typeface="Open Sans"/>
                        </a:rPr>
                        <a:t>LFTs</a:t>
                      </a:r>
                      <a:endParaRPr>
                        <a:solidFill>
                          <a:schemeClr val="lt1"/>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6"/>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AST</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55</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60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87</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133</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199</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rgbClr val="1A1A1A"/>
                          </a:solidFill>
                          <a:latin typeface="Open Sans"/>
                          <a:ea typeface="Open Sans"/>
                          <a:cs typeface="Open Sans"/>
                          <a:sym typeface="Open Sans"/>
                        </a:rPr>
                        <a:t>AST</a:t>
                      </a:r>
                      <a:endParaRPr>
                        <a:solidFill>
                          <a:srgbClr val="1A1A1A"/>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solidFill>
                      <a:srgbClr val="FBF1DD"/>
                    </a:solidFill>
                  </a:tcPr>
                </a:tc>
                <a:extLst>
                  <a:ext uri="{0D108BD9-81ED-4DB2-BD59-A6C34878D82A}">
                    <a16:rowId xmlns:a16="http://schemas.microsoft.com/office/drawing/2014/main" val="10007"/>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ALT</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24</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23</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32</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43</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rgbClr val="1A1A1A"/>
                          </a:solidFill>
                          <a:latin typeface="Open Sans"/>
                          <a:ea typeface="Open Sans"/>
                          <a:cs typeface="Open Sans"/>
                          <a:sym typeface="Open Sans"/>
                        </a:rPr>
                        <a:t>ALT</a:t>
                      </a:r>
                      <a:endParaRPr>
                        <a:solidFill>
                          <a:srgbClr val="1A1A1A"/>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08"/>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AlkPhos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24</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20</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23</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32</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74</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chemeClr val="dk2"/>
                          </a:solidFill>
                          <a:latin typeface="Open Sans"/>
                          <a:ea typeface="Open Sans"/>
                          <a:cs typeface="Open Sans"/>
                          <a:sym typeface="Open Sans"/>
                        </a:rPr>
                        <a:t>AlkPhos</a:t>
                      </a:r>
                      <a:endParaRPr>
                        <a:solidFill>
                          <a:srgbClr val="858585"/>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09"/>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Bili total</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3.2</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3.2</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5.9</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10.9</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17.5</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rgbClr val="1A1A1A"/>
                          </a:solidFill>
                          <a:latin typeface="Open Sans"/>
                          <a:ea typeface="Open Sans"/>
                          <a:cs typeface="Open Sans"/>
                          <a:sym typeface="Open Sans"/>
                        </a:rPr>
                        <a:t>Bili (total)</a:t>
                      </a:r>
                      <a:endParaRPr>
                        <a:solidFill>
                          <a:srgbClr val="1A1A1A"/>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BF1DD"/>
                    </a:solidFill>
                  </a:tcPr>
                </a:tc>
                <a:extLst>
                  <a:ext uri="{0D108BD9-81ED-4DB2-BD59-A6C34878D82A}">
                    <a16:rowId xmlns:a16="http://schemas.microsoft.com/office/drawing/2014/main" val="10010"/>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Bili direct</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1.1</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6.1</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9.8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r" rtl="0">
                        <a:spcBef>
                          <a:spcPts val="0"/>
                        </a:spcBef>
                        <a:spcAft>
                          <a:spcPts val="0"/>
                        </a:spcAft>
                        <a:buNone/>
                      </a:pPr>
                      <a:r>
                        <a:rPr lang="en">
                          <a:solidFill>
                            <a:srgbClr val="1A1A1A"/>
                          </a:solidFill>
                          <a:latin typeface="Open Sans"/>
                          <a:ea typeface="Open Sans"/>
                          <a:cs typeface="Open Sans"/>
                          <a:sym typeface="Open Sans"/>
                        </a:rPr>
                        <a:t>Direct B</a:t>
                      </a:r>
                      <a:endParaRPr>
                        <a:solidFill>
                          <a:srgbClr val="1A1A1A"/>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extLst>
                  <a:ext uri="{0D108BD9-81ED-4DB2-BD59-A6C34878D82A}">
                    <a16:rowId xmlns:a16="http://schemas.microsoft.com/office/drawing/2014/main" val="10011"/>
                  </a:ext>
                </a:extLst>
              </a:tr>
              <a:tr h="219275">
                <a:tc>
                  <a:txBody>
                    <a:bodyPr/>
                    <a:lstStyle/>
                    <a:p>
                      <a:pPr marL="0" lvl="0" indent="0" algn="l" rtl="0">
                        <a:spcBef>
                          <a:spcPts val="0"/>
                        </a:spcBef>
                        <a:spcAft>
                          <a:spcPts val="0"/>
                        </a:spcAft>
                        <a:buNone/>
                      </a:pPr>
                      <a:r>
                        <a:rPr lang="en" b="1">
                          <a:solidFill>
                            <a:schemeClr val="lt1"/>
                          </a:solidFill>
                          <a:latin typeface="Open Sans"/>
                          <a:ea typeface="Open Sans"/>
                          <a:cs typeface="Open Sans"/>
                          <a:sym typeface="Open Sans"/>
                        </a:rPr>
                        <a:t>CBC</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0</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1</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2</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3</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4</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r" rtl="0">
                        <a:spcBef>
                          <a:spcPts val="0"/>
                        </a:spcBef>
                        <a:spcAft>
                          <a:spcPts val="0"/>
                        </a:spcAft>
                        <a:buNone/>
                      </a:pPr>
                      <a:r>
                        <a:rPr lang="en" b="1">
                          <a:solidFill>
                            <a:schemeClr val="lt1"/>
                          </a:solidFill>
                          <a:latin typeface="Open Sans"/>
                          <a:ea typeface="Open Sans"/>
                          <a:cs typeface="Open Sans"/>
                          <a:sym typeface="Open Sans"/>
                        </a:rPr>
                        <a:t>CBC</a:t>
                      </a:r>
                      <a:endParaRPr>
                        <a:solidFill>
                          <a:schemeClr val="lt1"/>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12"/>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WBC</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10.8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8.7</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6.9</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9.5</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11.7</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rgbClr val="1A1A1A"/>
                          </a:solidFill>
                          <a:latin typeface="Open Sans"/>
                          <a:ea typeface="Open Sans"/>
                          <a:cs typeface="Open Sans"/>
                          <a:sym typeface="Open Sans"/>
                        </a:rPr>
                        <a:t>WBC</a:t>
                      </a:r>
                      <a:endParaRPr>
                        <a:solidFill>
                          <a:srgbClr val="1A1A1A"/>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13"/>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Hgb</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16.2</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15.0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13.3</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12.7</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11.6</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rgbClr val="1A1A1A"/>
                          </a:solidFill>
                          <a:latin typeface="Open Sans"/>
                          <a:ea typeface="Open Sans"/>
                          <a:cs typeface="Open Sans"/>
                          <a:sym typeface="Open Sans"/>
                        </a:rPr>
                        <a:t>Hgb</a:t>
                      </a:r>
                      <a:endParaRPr>
                        <a:solidFill>
                          <a:srgbClr val="1A1A1A"/>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14"/>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Plts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111</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98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66</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58</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55</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rgbClr val="1A1A1A"/>
                          </a:solidFill>
                          <a:latin typeface="Open Sans"/>
                          <a:ea typeface="Open Sans"/>
                          <a:cs typeface="Open Sans"/>
                          <a:sym typeface="Open Sans"/>
                        </a:rPr>
                        <a:t>Plt</a:t>
                      </a:r>
                      <a:endParaRPr>
                        <a:solidFill>
                          <a:srgbClr val="1A1A1A"/>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BF1DD"/>
                    </a:solidFill>
                  </a:tcPr>
                </a:tc>
                <a:extLst>
                  <a:ext uri="{0D108BD9-81ED-4DB2-BD59-A6C34878D82A}">
                    <a16:rowId xmlns:a16="http://schemas.microsoft.com/office/drawing/2014/main" val="10015"/>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Neut %</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78%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75%</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83%</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76%</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83%</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chemeClr val="dk2"/>
                          </a:solidFill>
                          <a:latin typeface="Open Sans"/>
                          <a:ea typeface="Open Sans"/>
                          <a:cs typeface="Open Sans"/>
                          <a:sym typeface="Open Sans"/>
                        </a:rPr>
                        <a:t>Neut %</a:t>
                      </a:r>
                      <a:endParaRPr>
                        <a:solidFill>
                          <a:srgbClr val="858585"/>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16"/>
                  </a:ext>
                </a:extLst>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6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Outside hospital course</a:t>
            </a:r>
            <a:endParaRPr/>
          </a:p>
        </p:txBody>
      </p:sp>
      <p:sp>
        <p:nvSpPr>
          <p:cNvPr id="752" name="Google Shape;752;p66"/>
          <p:cNvSpPr txBox="1">
            <a:spLocks noGrp="1"/>
          </p:cNvSpPr>
          <p:nvPr>
            <p:ph type="body" idx="1"/>
          </p:nvPr>
        </p:nvSpPr>
        <p:spPr>
          <a:xfrm>
            <a:off x="729450" y="1393075"/>
            <a:ext cx="4670400" cy="22611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u="sng"/>
              <a:t>Blood cultures</a:t>
            </a:r>
            <a:r>
              <a:rPr lang="en"/>
              <a:t>: negative</a:t>
            </a:r>
            <a:endParaRPr/>
          </a:p>
          <a:p>
            <a:pPr marL="457200" lvl="0" indent="-311150" algn="l" rtl="0">
              <a:spcBef>
                <a:spcPts val="0"/>
              </a:spcBef>
              <a:spcAft>
                <a:spcPts val="0"/>
              </a:spcAft>
              <a:buSzPts val="1300"/>
              <a:buChar char="●"/>
            </a:pPr>
            <a:r>
              <a:rPr lang="en" u="sng"/>
              <a:t>CT A/P</a:t>
            </a:r>
            <a:r>
              <a:rPr lang="en"/>
              <a:t>: No acute inflammatory findings in the abdomen or pelvis</a:t>
            </a:r>
            <a:endParaRPr/>
          </a:p>
          <a:p>
            <a:pPr marL="457200" lvl="0" indent="-311150" algn="l" rtl="0">
              <a:spcBef>
                <a:spcPts val="0"/>
              </a:spcBef>
              <a:spcAft>
                <a:spcPts val="0"/>
              </a:spcAft>
              <a:buSzPts val="1300"/>
              <a:buChar char="●"/>
            </a:pPr>
            <a:r>
              <a:rPr lang="en" u="sng"/>
              <a:t>MRCP</a:t>
            </a:r>
            <a:r>
              <a:rPr lang="en"/>
              <a:t>: Also normal</a:t>
            </a:r>
            <a:endParaRPr/>
          </a:p>
          <a:p>
            <a:pPr marL="0" lvl="0" indent="0" algn="l" rtl="0">
              <a:spcBef>
                <a:spcPts val="1200"/>
              </a:spcBef>
              <a:spcAft>
                <a:spcPts val="1200"/>
              </a:spcAft>
              <a:buNone/>
            </a:pP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6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Outside hospital course</a:t>
            </a:r>
            <a:endParaRPr/>
          </a:p>
        </p:txBody>
      </p:sp>
      <p:sp>
        <p:nvSpPr>
          <p:cNvPr id="758" name="Google Shape;758;p67"/>
          <p:cNvSpPr txBox="1">
            <a:spLocks noGrp="1"/>
          </p:cNvSpPr>
          <p:nvPr>
            <p:ph type="body" idx="1"/>
          </p:nvPr>
        </p:nvSpPr>
        <p:spPr>
          <a:xfrm>
            <a:off x="729450" y="1393075"/>
            <a:ext cx="4736400" cy="22611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u="sng"/>
              <a:t>Blood cultures</a:t>
            </a:r>
            <a:r>
              <a:rPr lang="en"/>
              <a:t>: negative</a:t>
            </a:r>
            <a:endParaRPr/>
          </a:p>
          <a:p>
            <a:pPr marL="457200" lvl="0" indent="-311150" algn="l" rtl="0">
              <a:spcBef>
                <a:spcPts val="0"/>
              </a:spcBef>
              <a:spcAft>
                <a:spcPts val="0"/>
              </a:spcAft>
              <a:buSzPts val="1300"/>
              <a:buChar char="●"/>
            </a:pPr>
            <a:r>
              <a:rPr lang="en" u="sng"/>
              <a:t>CT A/P</a:t>
            </a:r>
            <a:r>
              <a:rPr lang="en"/>
              <a:t>: No acute inflammatory findings in the abdomen or pelvis</a:t>
            </a:r>
            <a:endParaRPr/>
          </a:p>
          <a:p>
            <a:pPr marL="457200" lvl="0" indent="-311150" algn="l" rtl="0">
              <a:spcBef>
                <a:spcPts val="0"/>
              </a:spcBef>
              <a:spcAft>
                <a:spcPts val="0"/>
              </a:spcAft>
              <a:buSzPts val="1300"/>
              <a:buChar char="●"/>
            </a:pPr>
            <a:r>
              <a:rPr lang="en" u="sng"/>
              <a:t>MRCP</a:t>
            </a:r>
            <a:r>
              <a:rPr lang="en"/>
              <a:t>: Also normal</a:t>
            </a:r>
            <a:endParaRPr/>
          </a:p>
          <a:p>
            <a:pPr marL="457200" lvl="0" indent="-311150" algn="l" rtl="0">
              <a:spcBef>
                <a:spcPts val="0"/>
              </a:spcBef>
              <a:spcAft>
                <a:spcPts val="0"/>
              </a:spcAft>
              <a:buSzPts val="1300"/>
              <a:buChar char="●"/>
            </a:pPr>
            <a:r>
              <a:rPr lang="en"/>
              <a:t>Continues to fever</a:t>
            </a:r>
            <a:endParaRPr/>
          </a:p>
          <a:p>
            <a:pPr marL="914400" lvl="1" indent="-298450" algn="l" rtl="0">
              <a:spcBef>
                <a:spcPts val="0"/>
              </a:spcBef>
              <a:spcAft>
                <a:spcPts val="0"/>
              </a:spcAft>
              <a:buSzPts val="1100"/>
              <a:buChar char="○"/>
            </a:pPr>
            <a:r>
              <a:rPr lang="en"/>
              <a:t>Was </a:t>
            </a:r>
            <a:r>
              <a:rPr lang="en" b="1" u="sng"/>
              <a:t>not started</a:t>
            </a:r>
            <a:r>
              <a:rPr lang="en"/>
              <a:t> on antibiotics until just before transfer</a:t>
            </a:r>
            <a:endParaRPr/>
          </a:p>
        </p:txBody>
      </p:sp>
      <p:grpSp>
        <p:nvGrpSpPr>
          <p:cNvPr id="759" name="Google Shape;759;p67"/>
          <p:cNvGrpSpPr/>
          <p:nvPr/>
        </p:nvGrpSpPr>
        <p:grpSpPr>
          <a:xfrm>
            <a:off x="5399856" y="1443578"/>
            <a:ext cx="3097005" cy="918326"/>
            <a:chOff x="152400" y="3806575"/>
            <a:chExt cx="1897675" cy="562700"/>
          </a:xfrm>
        </p:grpSpPr>
        <p:pic>
          <p:nvPicPr>
            <p:cNvPr id="760" name="Google Shape;760;p67"/>
            <p:cNvPicPr preferRelativeResize="0"/>
            <p:nvPr/>
          </p:nvPicPr>
          <p:blipFill rotWithShape="1">
            <a:blip r:embed="rId3">
              <a:alphaModFix/>
            </a:blip>
            <a:srcRect l="81830"/>
            <a:stretch/>
          </p:blipFill>
          <p:spPr>
            <a:xfrm>
              <a:off x="444023" y="3806575"/>
              <a:ext cx="1606051" cy="562700"/>
            </a:xfrm>
            <a:prstGeom prst="rect">
              <a:avLst/>
            </a:prstGeom>
            <a:noFill/>
            <a:ln>
              <a:noFill/>
            </a:ln>
          </p:spPr>
        </p:pic>
        <p:pic>
          <p:nvPicPr>
            <p:cNvPr id="761" name="Google Shape;761;p67"/>
            <p:cNvPicPr preferRelativeResize="0"/>
            <p:nvPr/>
          </p:nvPicPr>
          <p:blipFill rotWithShape="1">
            <a:blip r:embed="rId3">
              <a:alphaModFix/>
            </a:blip>
            <a:srcRect r="96419"/>
            <a:stretch/>
          </p:blipFill>
          <p:spPr>
            <a:xfrm>
              <a:off x="152400" y="3806575"/>
              <a:ext cx="316524" cy="562700"/>
            </a:xfrm>
            <a:prstGeom prst="rect">
              <a:avLst/>
            </a:prstGeom>
            <a:noFill/>
            <a:ln>
              <a:noFill/>
            </a:ln>
          </p:spPr>
        </p:pic>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6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Outside hospital course</a:t>
            </a:r>
            <a:endParaRPr/>
          </a:p>
        </p:txBody>
      </p:sp>
      <p:graphicFrame>
        <p:nvGraphicFramePr>
          <p:cNvPr id="767" name="Google Shape;767;p68"/>
          <p:cNvGraphicFramePr/>
          <p:nvPr/>
        </p:nvGraphicFramePr>
        <p:xfrm>
          <a:off x="1388288" y="1310675"/>
          <a:ext cx="3000000" cy="3000000"/>
        </p:xfrm>
        <a:graphic>
          <a:graphicData uri="http://schemas.openxmlformats.org/drawingml/2006/table">
            <a:tbl>
              <a:tblPr>
                <a:noFill/>
                <a:tableStyleId>{8B810D35-6B29-4F0E-A54C-3F1D867285BD}</a:tableStyleId>
              </a:tblPr>
              <a:tblGrid>
                <a:gridCol w="847400">
                  <a:extLst>
                    <a:ext uri="{9D8B030D-6E8A-4147-A177-3AD203B41FA5}">
                      <a16:colId xmlns:a16="http://schemas.microsoft.com/office/drawing/2014/main" val="20000"/>
                    </a:ext>
                  </a:extLst>
                </a:gridCol>
                <a:gridCol w="562325">
                  <a:extLst>
                    <a:ext uri="{9D8B030D-6E8A-4147-A177-3AD203B41FA5}">
                      <a16:colId xmlns:a16="http://schemas.microsoft.com/office/drawing/2014/main" val="20001"/>
                    </a:ext>
                  </a:extLst>
                </a:gridCol>
                <a:gridCol w="562325">
                  <a:extLst>
                    <a:ext uri="{9D8B030D-6E8A-4147-A177-3AD203B41FA5}">
                      <a16:colId xmlns:a16="http://schemas.microsoft.com/office/drawing/2014/main" val="20002"/>
                    </a:ext>
                  </a:extLst>
                </a:gridCol>
                <a:gridCol w="562325">
                  <a:extLst>
                    <a:ext uri="{9D8B030D-6E8A-4147-A177-3AD203B41FA5}">
                      <a16:colId xmlns:a16="http://schemas.microsoft.com/office/drawing/2014/main" val="20003"/>
                    </a:ext>
                  </a:extLst>
                </a:gridCol>
                <a:gridCol w="562325">
                  <a:extLst>
                    <a:ext uri="{9D8B030D-6E8A-4147-A177-3AD203B41FA5}">
                      <a16:colId xmlns:a16="http://schemas.microsoft.com/office/drawing/2014/main" val="20004"/>
                    </a:ext>
                  </a:extLst>
                </a:gridCol>
                <a:gridCol w="507175">
                  <a:extLst>
                    <a:ext uri="{9D8B030D-6E8A-4147-A177-3AD203B41FA5}">
                      <a16:colId xmlns:a16="http://schemas.microsoft.com/office/drawing/2014/main" val="20005"/>
                    </a:ext>
                  </a:extLst>
                </a:gridCol>
                <a:gridCol w="928175">
                  <a:extLst>
                    <a:ext uri="{9D8B030D-6E8A-4147-A177-3AD203B41FA5}">
                      <a16:colId xmlns:a16="http://schemas.microsoft.com/office/drawing/2014/main" val="20006"/>
                    </a:ext>
                  </a:extLst>
                </a:gridCol>
              </a:tblGrid>
              <a:tr h="219275">
                <a:tc>
                  <a:txBody>
                    <a:bodyPr/>
                    <a:lstStyle/>
                    <a:p>
                      <a:pPr marL="0" lvl="0" indent="0" algn="l" rtl="0">
                        <a:spcBef>
                          <a:spcPts val="0"/>
                        </a:spcBef>
                        <a:spcAft>
                          <a:spcPts val="0"/>
                        </a:spcAft>
                        <a:buNone/>
                      </a:pPr>
                      <a:endParaRPr b="1">
                        <a:solidFill>
                          <a:srgbClr val="FFFFFF"/>
                        </a:solidFill>
                        <a:latin typeface="Open Sans"/>
                        <a:ea typeface="Open Sans"/>
                        <a:cs typeface="Open Sans"/>
                        <a:sym typeface="Open Sans"/>
                      </a:endParaRPr>
                    </a:p>
                  </a:txBody>
                  <a:tcPr marL="45700" marR="0" marT="0" marB="0" anchor="ctr">
                    <a:lnL w="9525" cap="flat" cmpd="sng">
                      <a:solidFill>
                        <a:srgbClr val="404247">
                          <a:alpha val="0"/>
                        </a:srgbClr>
                      </a:solidFill>
                      <a:prstDash val="solid"/>
                      <a:round/>
                      <a:headEnd type="none" w="sm" len="sm"/>
                      <a:tailEnd type="none" w="sm" len="sm"/>
                    </a:lnL>
                    <a:lnR w="9525" cap="flat" cmpd="sng">
                      <a:solidFill>
                        <a:srgbClr val="404247">
                          <a:alpha val="0"/>
                        </a:srgbClr>
                      </a:solidFill>
                      <a:prstDash val="solid"/>
                      <a:round/>
                      <a:headEnd type="none" w="sm" len="sm"/>
                      <a:tailEnd type="none" w="sm" len="sm"/>
                    </a:lnR>
                    <a:lnT w="9525" cap="flat" cmpd="sng">
                      <a:solidFill>
                        <a:srgbClr val="404247">
                          <a:alpha val="0"/>
                        </a:srgbClr>
                      </a:solidFill>
                      <a:prstDash val="solid"/>
                      <a:round/>
                      <a:headEnd type="none" w="sm" len="sm"/>
                      <a:tailEnd type="none" w="sm" len="sm"/>
                    </a:lnT>
                    <a:lnB w="19050" cap="flat" cmpd="sng">
                      <a:solidFill>
                        <a:srgbClr val="404247"/>
                      </a:solidFill>
                      <a:prstDash val="solid"/>
                      <a:round/>
                      <a:headEnd type="none" w="sm" len="sm"/>
                      <a:tailEnd type="none" w="sm" len="sm"/>
                    </a:lnB>
                  </a:tcPr>
                </a:tc>
                <a:tc gridSpan="5">
                  <a:txBody>
                    <a:bodyPr/>
                    <a:lstStyle/>
                    <a:p>
                      <a:pPr marL="0" lvl="0" indent="0" algn="ctr" rtl="0">
                        <a:spcBef>
                          <a:spcPts val="0"/>
                        </a:spcBef>
                        <a:spcAft>
                          <a:spcPts val="0"/>
                        </a:spcAft>
                        <a:buNone/>
                      </a:pPr>
                      <a:r>
                        <a:rPr lang="en">
                          <a:solidFill>
                            <a:srgbClr val="FFFFFF"/>
                          </a:solidFill>
                          <a:latin typeface="Open Sans"/>
                          <a:ea typeface="Open Sans"/>
                          <a:cs typeface="Open Sans"/>
                          <a:sym typeface="Open Sans"/>
                        </a:rPr>
                        <a:t>Outside hospital</a:t>
                      </a:r>
                      <a:endParaRPr>
                        <a:solidFill>
                          <a:srgbClr val="FFFFFF"/>
                        </a:solidFill>
                        <a:latin typeface="Open Sans"/>
                        <a:ea typeface="Open Sans"/>
                        <a:cs typeface="Open Sans"/>
                        <a:sym typeface="Open Sans"/>
                      </a:endParaRPr>
                    </a:p>
                  </a:txBody>
                  <a:tcPr marL="0" marR="0" marT="0" marB="0" anchor="ctr">
                    <a:lnL w="9525" cap="flat" cmpd="sng">
                      <a:solidFill>
                        <a:srgbClr val="404247">
                          <a:alpha val="0"/>
                        </a:srgbClr>
                      </a:solidFill>
                      <a:prstDash val="solid"/>
                      <a:round/>
                      <a:headEnd type="none" w="sm" len="sm"/>
                      <a:tailEnd type="none" w="sm" len="sm"/>
                    </a:lnL>
                    <a:lnR w="9525" cap="flat" cmpd="sng">
                      <a:solidFill>
                        <a:srgbClr val="404247">
                          <a:alpha val="0"/>
                        </a:srgbClr>
                      </a:solidFill>
                      <a:prstDash val="solid"/>
                      <a:round/>
                      <a:headEnd type="none" w="sm" len="sm"/>
                      <a:tailEnd type="none" w="sm" len="sm"/>
                    </a:lnR>
                    <a:lnT w="9525" cap="flat" cmpd="sng">
                      <a:solidFill>
                        <a:srgbClr val="404247">
                          <a:alpha val="0"/>
                        </a:srgbClr>
                      </a:solidFill>
                      <a:prstDash val="solid"/>
                      <a:round/>
                      <a:headEnd type="none" w="sm" len="sm"/>
                      <a:tailEnd type="none" w="sm" len="sm"/>
                    </a:lnT>
                    <a:lnB w="19050" cap="flat" cmpd="sng">
                      <a:solidFill>
                        <a:srgbClr val="404247"/>
                      </a:solidFill>
                      <a:prstDash val="solid"/>
                      <a:round/>
                      <a:headEnd type="none" w="sm" len="sm"/>
                      <a:tailEnd type="none" w="sm" len="sm"/>
                    </a:lnB>
                    <a:solidFill>
                      <a:srgbClr val="89611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endParaRPr b="1">
                        <a:solidFill>
                          <a:srgbClr val="FFFFFF"/>
                        </a:solidFill>
                        <a:latin typeface="Open Sans"/>
                        <a:ea typeface="Open Sans"/>
                        <a:cs typeface="Open Sans"/>
                        <a:sym typeface="Open Sans"/>
                      </a:endParaRPr>
                    </a:p>
                  </a:txBody>
                  <a:tcPr marL="0" marR="0" marT="0" marB="0" anchor="ctr">
                    <a:lnL w="9525" cap="flat" cmpd="sng">
                      <a:solidFill>
                        <a:srgbClr val="404247">
                          <a:alpha val="0"/>
                        </a:srgbClr>
                      </a:solidFill>
                      <a:prstDash val="solid"/>
                      <a:round/>
                      <a:headEnd type="none" w="sm" len="sm"/>
                      <a:tailEnd type="none" w="sm" len="sm"/>
                    </a:lnL>
                    <a:lnR w="9525" cap="flat" cmpd="sng">
                      <a:solidFill>
                        <a:srgbClr val="404247">
                          <a:alpha val="0"/>
                        </a:srgbClr>
                      </a:solidFill>
                      <a:prstDash val="solid"/>
                      <a:round/>
                      <a:headEnd type="none" w="sm" len="sm"/>
                      <a:tailEnd type="none" w="sm" len="sm"/>
                    </a:lnR>
                    <a:lnT w="9525" cap="flat" cmpd="sng">
                      <a:solidFill>
                        <a:srgbClr val="404247">
                          <a:alpha val="0"/>
                        </a:srgbClr>
                      </a:solidFill>
                      <a:prstDash val="solid"/>
                      <a:round/>
                      <a:headEnd type="none" w="sm" len="sm"/>
                      <a:tailEnd type="none" w="sm" len="sm"/>
                    </a:lnT>
                    <a:lnB w="19050" cap="flat" cmpd="sng">
                      <a:solidFill>
                        <a:srgbClr val="404247"/>
                      </a:solidFill>
                      <a:prstDash val="solid"/>
                      <a:round/>
                      <a:headEnd type="none" w="sm" len="sm"/>
                      <a:tailEnd type="none" w="sm" len="sm"/>
                    </a:lnB>
                  </a:tcPr>
                </a:tc>
                <a:extLst>
                  <a:ext uri="{0D108BD9-81ED-4DB2-BD59-A6C34878D82A}">
                    <a16:rowId xmlns:a16="http://schemas.microsoft.com/office/drawing/2014/main" val="10000"/>
                  </a:ext>
                </a:extLst>
              </a:tr>
              <a:tr h="219275">
                <a:tc>
                  <a:txBody>
                    <a:bodyPr/>
                    <a:lstStyle/>
                    <a:p>
                      <a:pPr marL="0" lvl="0" indent="0" algn="l" rtl="0">
                        <a:spcBef>
                          <a:spcPts val="0"/>
                        </a:spcBef>
                        <a:spcAft>
                          <a:spcPts val="0"/>
                        </a:spcAft>
                        <a:buNone/>
                      </a:pPr>
                      <a:r>
                        <a:rPr lang="en" b="1">
                          <a:solidFill>
                            <a:srgbClr val="FFFFFF"/>
                          </a:solidFill>
                          <a:latin typeface="Open Sans"/>
                          <a:ea typeface="Open Sans"/>
                          <a:cs typeface="Open Sans"/>
                          <a:sym typeface="Open Sans"/>
                        </a:rPr>
                        <a:t>Chem7</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Day 0</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D1</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D2</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D3</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D4</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r" rtl="0">
                        <a:spcBef>
                          <a:spcPts val="0"/>
                        </a:spcBef>
                        <a:spcAft>
                          <a:spcPts val="0"/>
                        </a:spcAft>
                        <a:buNone/>
                      </a:pPr>
                      <a:r>
                        <a:rPr lang="en" b="1">
                          <a:solidFill>
                            <a:schemeClr val="lt1"/>
                          </a:solidFill>
                          <a:latin typeface="Open Sans"/>
                          <a:ea typeface="Open Sans"/>
                          <a:cs typeface="Open Sans"/>
                          <a:sym typeface="Open Sans"/>
                        </a:rPr>
                        <a:t>Chem7</a:t>
                      </a:r>
                      <a:endParaRPr>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1"/>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4.5</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4.3</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4.3</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4.4</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4.5</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chemeClr val="dk2"/>
                          </a:solidFill>
                          <a:latin typeface="Open Sans"/>
                          <a:ea typeface="Open Sans"/>
                          <a:cs typeface="Open Sans"/>
                          <a:sym typeface="Open Sans"/>
                        </a:rPr>
                        <a:t>K</a:t>
                      </a:r>
                      <a:endParaRPr>
                        <a:solidFill>
                          <a:schemeClr val="dk2"/>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02"/>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HCO3</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21</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22</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14</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rgbClr val="1A1A1A"/>
                          </a:solidFill>
                          <a:latin typeface="Open Sans"/>
                          <a:ea typeface="Open Sans"/>
                          <a:cs typeface="Open Sans"/>
                          <a:sym typeface="Open Sans"/>
                        </a:rPr>
                        <a:t>HCO3</a:t>
                      </a:r>
                      <a:endParaRPr>
                        <a:solidFill>
                          <a:srgbClr val="1A1A1A"/>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03"/>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BUN</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17</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24</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44</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55</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rgbClr val="1A1A1A"/>
                          </a:solidFill>
                          <a:latin typeface="Open Sans"/>
                          <a:ea typeface="Open Sans"/>
                          <a:cs typeface="Open Sans"/>
                          <a:sym typeface="Open Sans"/>
                        </a:rPr>
                        <a:t>BUN</a:t>
                      </a:r>
                      <a:endParaRPr>
                        <a:solidFill>
                          <a:srgbClr val="1A1A1A"/>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04"/>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Cr</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0.90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0.87</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0.88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0.88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1.11</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r" rtl="0">
                        <a:spcBef>
                          <a:spcPts val="0"/>
                        </a:spcBef>
                        <a:spcAft>
                          <a:spcPts val="0"/>
                        </a:spcAft>
                        <a:buNone/>
                      </a:pPr>
                      <a:r>
                        <a:rPr lang="en">
                          <a:solidFill>
                            <a:srgbClr val="1A1A1A"/>
                          </a:solidFill>
                          <a:latin typeface="Open Sans"/>
                          <a:ea typeface="Open Sans"/>
                          <a:cs typeface="Open Sans"/>
                          <a:sym typeface="Open Sans"/>
                        </a:rPr>
                        <a:t>Cr</a:t>
                      </a:r>
                      <a:endParaRPr>
                        <a:solidFill>
                          <a:srgbClr val="1A1A1A"/>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solidFill>
                      <a:srgbClr val="FBF1DD"/>
                    </a:solidFill>
                  </a:tcPr>
                </a:tc>
                <a:extLst>
                  <a:ext uri="{0D108BD9-81ED-4DB2-BD59-A6C34878D82A}">
                    <a16:rowId xmlns:a16="http://schemas.microsoft.com/office/drawing/2014/main" val="10005"/>
                  </a:ext>
                </a:extLst>
              </a:tr>
              <a:tr h="219275">
                <a:tc>
                  <a:txBody>
                    <a:bodyPr/>
                    <a:lstStyle/>
                    <a:p>
                      <a:pPr marL="0" lvl="0" indent="0" algn="l" rtl="0">
                        <a:spcBef>
                          <a:spcPts val="0"/>
                        </a:spcBef>
                        <a:spcAft>
                          <a:spcPts val="0"/>
                        </a:spcAft>
                        <a:buNone/>
                      </a:pPr>
                      <a:r>
                        <a:rPr lang="en" b="1">
                          <a:solidFill>
                            <a:schemeClr val="lt1"/>
                          </a:solidFill>
                          <a:latin typeface="Open Sans"/>
                          <a:ea typeface="Open Sans"/>
                          <a:cs typeface="Open Sans"/>
                          <a:sym typeface="Open Sans"/>
                        </a:rPr>
                        <a:t>LFTs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0</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1</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2</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3</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4</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r" rtl="0">
                        <a:spcBef>
                          <a:spcPts val="0"/>
                        </a:spcBef>
                        <a:spcAft>
                          <a:spcPts val="0"/>
                        </a:spcAft>
                        <a:buNone/>
                      </a:pPr>
                      <a:r>
                        <a:rPr lang="en" b="1">
                          <a:solidFill>
                            <a:schemeClr val="lt1"/>
                          </a:solidFill>
                          <a:latin typeface="Open Sans"/>
                          <a:ea typeface="Open Sans"/>
                          <a:cs typeface="Open Sans"/>
                          <a:sym typeface="Open Sans"/>
                        </a:rPr>
                        <a:t>LFTs</a:t>
                      </a:r>
                      <a:endParaRPr>
                        <a:solidFill>
                          <a:schemeClr val="lt1"/>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6"/>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AST</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55</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60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87</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133</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199</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rgbClr val="1A1A1A"/>
                          </a:solidFill>
                          <a:latin typeface="Open Sans"/>
                          <a:ea typeface="Open Sans"/>
                          <a:cs typeface="Open Sans"/>
                          <a:sym typeface="Open Sans"/>
                        </a:rPr>
                        <a:t>AST</a:t>
                      </a:r>
                      <a:endParaRPr>
                        <a:solidFill>
                          <a:srgbClr val="1A1A1A"/>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solidFill>
                      <a:srgbClr val="FBF1DD"/>
                    </a:solidFill>
                  </a:tcPr>
                </a:tc>
                <a:extLst>
                  <a:ext uri="{0D108BD9-81ED-4DB2-BD59-A6C34878D82A}">
                    <a16:rowId xmlns:a16="http://schemas.microsoft.com/office/drawing/2014/main" val="10007"/>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ALT</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24</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23</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32</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43</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rgbClr val="1A1A1A"/>
                          </a:solidFill>
                          <a:latin typeface="Open Sans"/>
                          <a:ea typeface="Open Sans"/>
                          <a:cs typeface="Open Sans"/>
                          <a:sym typeface="Open Sans"/>
                        </a:rPr>
                        <a:t>ALT</a:t>
                      </a:r>
                      <a:endParaRPr>
                        <a:solidFill>
                          <a:srgbClr val="1A1A1A"/>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08"/>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AlkPhos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24</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20</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23</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32</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74</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chemeClr val="dk2"/>
                          </a:solidFill>
                          <a:latin typeface="Open Sans"/>
                          <a:ea typeface="Open Sans"/>
                          <a:cs typeface="Open Sans"/>
                          <a:sym typeface="Open Sans"/>
                        </a:rPr>
                        <a:t>AlkPhos</a:t>
                      </a:r>
                      <a:endParaRPr>
                        <a:solidFill>
                          <a:srgbClr val="858585"/>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09"/>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Bili total</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3.2</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3.2</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5.9</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10.9</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17.5</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rgbClr val="1A1A1A"/>
                          </a:solidFill>
                          <a:latin typeface="Open Sans"/>
                          <a:ea typeface="Open Sans"/>
                          <a:cs typeface="Open Sans"/>
                          <a:sym typeface="Open Sans"/>
                        </a:rPr>
                        <a:t>Bili (total)</a:t>
                      </a:r>
                      <a:endParaRPr>
                        <a:solidFill>
                          <a:srgbClr val="1A1A1A"/>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BF1DD"/>
                    </a:solidFill>
                  </a:tcPr>
                </a:tc>
                <a:extLst>
                  <a:ext uri="{0D108BD9-81ED-4DB2-BD59-A6C34878D82A}">
                    <a16:rowId xmlns:a16="http://schemas.microsoft.com/office/drawing/2014/main" val="10010"/>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Bili direct</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1.1</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6.1</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9.8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r" rtl="0">
                        <a:spcBef>
                          <a:spcPts val="0"/>
                        </a:spcBef>
                        <a:spcAft>
                          <a:spcPts val="0"/>
                        </a:spcAft>
                        <a:buNone/>
                      </a:pPr>
                      <a:r>
                        <a:rPr lang="en">
                          <a:solidFill>
                            <a:srgbClr val="1A1A1A"/>
                          </a:solidFill>
                          <a:latin typeface="Open Sans"/>
                          <a:ea typeface="Open Sans"/>
                          <a:cs typeface="Open Sans"/>
                          <a:sym typeface="Open Sans"/>
                        </a:rPr>
                        <a:t>Direct B</a:t>
                      </a:r>
                      <a:endParaRPr>
                        <a:solidFill>
                          <a:srgbClr val="1A1A1A"/>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extLst>
                  <a:ext uri="{0D108BD9-81ED-4DB2-BD59-A6C34878D82A}">
                    <a16:rowId xmlns:a16="http://schemas.microsoft.com/office/drawing/2014/main" val="10011"/>
                  </a:ext>
                </a:extLst>
              </a:tr>
              <a:tr h="219275">
                <a:tc>
                  <a:txBody>
                    <a:bodyPr/>
                    <a:lstStyle/>
                    <a:p>
                      <a:pPr marL="0" lvl="0" indent="0" algn="l" rtl="0">
                        <a:spcBef>
                          <a:spcPts val="0"/>
                        </a:spcBef>
                        <a:spcAft>
                          <a:spcPts val="0"/>
                        </a:spcAft>
                        <a:buNone/>
                      </a:pPr>
                      <a:r>
                        <a:rPr lang="en" b="1">
                          <a:solidFill>
                            <a:schemeClr val="lt1"/>
                          </a:solidFill>
                          <a:latin typeface="Open Sans"/>
                          <a:ea typeface="Open Sans"/>
                          <a:cs typeface="Open Sans"/>
                          <a:sym typeface="Open Sans"/>
                        </a:rPr>
                        <a:t>CBC</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0</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1</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2</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3</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4</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r" rtl="0">
                        <a:spcBef>
                          <a:spcPts val="0"/>
                        </a:spcBef>
                        <a:spcAft>
                          <a:spcPts val="0"/>
                        </a:spcAft>
                        <a:buNone/>
                      </a:pPr>
                      <a:r>
                        <a:rPr lang="en" b="1">
                          <a:solidFill>
                            <a:schemeClr val="lt1"/>
                          </a:solidFill>
                          <a:latin typeface="Open Sans"/>
                          <a:ea typeface="Open Sans"/>
                          <a:cs typeface="Open Sans"/>
                          <a:sym typeface="Open Sans"/>
                        </a:rPr>
                        <a:t>CBC</a:t>
                      </a:r>
                      <a:endParaRPr>
                        <a:solidFill>
                          <a:schemeClr val="lt1"/>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12"/>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WBC</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10.8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8.7</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6.9</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9.5</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11.7</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rgbClr val="1A1A1A"/>
                          </a:solidFill>
                          <a:latin typeface="Open Sans"/>
                          <a:ea typeface="Open Sans"/>
                          <a:cs typeface="Open Sans"/>
                          <a:sym typeface="Open Sans"/>
                        </a:rPr>
                        <a:t>WBC</a:t>
                      </a:r>
                      <a:endParaRPr>
                        <a:solidFill>
                          <a:srgbClr val="1A1A1A"/>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13"/>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Hgb</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16.2</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15.0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13.3</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12.7</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11.6</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rgbClr val="1A1A1A"/>
                          </a:solidFill>
                          <a:latin typeface="Open Sans"/>
                          <a:ea typeface="Open Sans"/>
                          <a:cs typeface="Open Sans"/>
                          <a:sym typeface="Open Sans"/>
                        </a:rPr>
                        <a:t>Hgb</a:t>
                      </a:r>
                      <a:endParaRPr>
                        <a:solidFill>
                          <a:srgbClr val="1A1A1A"/>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14"/>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Plts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111</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98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66</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58</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55</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rgbClr val="1A1A1A"/>
                          </a:solidFill>
                          <a:latin typeface="Open Sans"/>
                          <a:ea typeface="Open Sans"/>
                          <a:cs typeface="Open Sans"/>
                          <a:sym typeface="Open Sans"/>
                        </a:rPr>
                        <a:t>Plt</a:t>
                      </a:r>
                      <a:endParaRPr>
                        <a:solidFill>
                          <a:srgbClr val="1A1A1A"/>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BF1DD"/>
                    </a:solidFill>
                  </a:tcPr>
                </a:tc>
                <a:extLst>
                  <a:ext uri="{0D108BD9-81ED-4DB2-BD59-A6C34878D82A}">
                    <a16:rowId xmlns:a16="http://schemas.microsoft.com/office/drawing/2014/main" val="10015"/>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Neut %</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78%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75%</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83%</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76%</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83%</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chemeClr val="dk2"/>
                          </a:solidFill>
                          <a:latin typeface="Open Sans"/>
                          <a:ea typeface="Open Sans"/>
                          <a:cs typeface="Open Sans"/>
                          <a:sym typeface="Open Sans"/>
                        </a:rPr>
                        <a:t>Neut %</a:t>
                      </a:r>
                      <a:endParaRPr>
                        <a:solidFill>
                          <a:srgbClr val="858585"/>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16"/>
                  </a:ext>
                </a:extLst>
              </a:tr>
            </a:tbl>
          </a:graphicData>
        </a:graphic>
      </p:graphicFrame>
      <p:graphicFrame>
        <p:nvGraphicFramePr>
          <p:cNvPr id="768" name="Google Shape;768;p68"/>
          <p:cNvGraphicFramePr/>
          <p:nvPr/>
        </p:nvGraphicFramePr>
        <p:xfrm>
          <a:off x="6748688" y="1529950"/>
          <a:ext cx="3000000" cy="3000000"/>
        </p:xfrm>
        <a:graphic>
          <a:graphicData uri="http://schemas.openxmlformats.org/drawingml/2006/table">
            <a:tbl>
              <a:tblPr>
                <a:noFill/>
                <a:tableStyleId>{8B810D35-6B29-4F0E-A54C-3F1D867285BD}</a:tableStyleId>
              </a:tblPr>
              <a:tblGrid>
                <a:gridCol w="1069700">
                  <a:extLst>
                    <a:ext uri="{9D8B030D-6E8A-4147-A177-3AD203B41FA5}">
                      <a16:colId xmlns:a16="http://schemas.microsoft.com/office/drawing/2014/main" val="20000"/>
                    </a:ext>
                  </a:extLst>
                </a:gridCol>
                <a:gridCol w="709800">
                  <a:extLst>
                    <a:ext uri="{9D8B030D-6E8A-4147-A177-3AD203B41FA5}">
                      <a16:colId xmlns:a16="http://schemas.microsoft.com/office/drawing/2014/main" val="20001"/>
                    </a:ext>
                  </a:extLst>
                </a:gridCol>
              </a:tblGrid>
              <a:tr h="280950">
                <a:tc>
                  <a:txBody>
                    <a:bodyPr/>
                    <a:lstStyle/>
                    <a:p>
                      <a:pPr marL="0" lvl="0" indent="0" algn="l" rtl="0">
                        <a:spcBef>
                          <a:spcPts val="0"/>
                        </a:spcBef>
                        <a:spcAft>
                          <a:spcPts val="0"/>
                        </a:spcAft>
                        <a:buNone/>
                      </a:pPr>
                      <a:r>
                        <a:rPr lang="en">
                          <a:latin typeface="Open Sans"/>
                          <a:ea typeface="Open Sans"/>
                          <a:cs typeface="Open Sans"/>
                          <a:sym typeface="Open Sans"/>
                        </a:rPr>
                        <a:t>LDH</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1A1A1A"/>
                          </a:solidFill>
                          <a:latin typeface="Open Sans"/>
                          <a:ea typeface="Open Sans"/>
                          <a:cs typeface="Open Sans"/>
                          <a:sym typeface="Open Sans"/>
                        </a:rPr>
                        <a:t>1570</a:t>
                      </a:r>
                      <a:endParaRPr b="1">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CRP</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1A1A1A"/>
                          </a:solidFill>
                          <a:latin typeface="Open Sans"/>
                          <a:ea typeface="Open Sans"/>
                          <a:cs typeface="Open Sans"/>
                          <a:sym typeface="Open Sans"/>
                        </a:rPr>
                        <a:t>247</a:t>
                      </a:r>
                      <a:endParaRPr b="1">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ANA</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1A1A1A"/>
                          </a:solidFill>
                          <a:latin typeface="Open Sans"/>
                          <a:ea typeface="Open Sans"/>
                          <a:cs typeface="Open Sans"/>
                          <a:sym typeface="Open Sans"/>
                        </a:rPr>
                        <a:t>1:640</a:t>
                      </a:r>
                      <a:endParaRPr b="1">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HIV</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Neg</a:t>
                      </a:r>
                      <a:endParaRPr b="1">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Hep screen</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Neg</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6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Outside hospital course</a:t>
            </a:r>
            <a:endParaRPr/>
          </a:p>
        </p:txBody>
      </p:sp>
      <p:sp>
        <p:nvSpPr>
          <p:cNvPr id="774" name="Google Shape;774;p69"/>
          <p:cNvSpPr txBox="1">
            <a:spLocks noGrp="1"/>
          </p:cNvSpPr>
          <p:nvPr>
            <p:ph type="body" idx="1"/>
          </p:nvPr>
        </p:nvSpPr>
        <p:spPr>
          <a:xfrm>
            <a:off x="729450" y="1393075"/>
            <a:ext cx="4736400" cy="25050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u="sng"/>
              <a:t>Blood cultures</a:t>
            </a:r>
            <a:r>
              <a:rPr lang="en"/>
              <a:t>: negative</a:t>
            </a:r>
            <a:endParaRPr/>
          </a:p>
          <a:p>
            <a:pPr marL="457200" lvl="0" indent="-311150" algn="l" rtl="0">
              <a:spcBef>
                <a:spcPts val="0"/>
              </a:spcBef>
              <a:spcAft>
                <a:spcPts val="0"/>
              </a:spcAft>
              <a:buSzPts val="1300"/>
              <a:buChar char="●"/>
            </a:pPr>
            <a:r>
              <a:rPr lang="en" u="sng"/>
              <a:t>CT A/P</a:t>
            </a:r>
            <a:r>
              <a:rPr lang="en"/>
              <a:t>: No acute inflammatory findings in the abdomen or pelvis</a:t>
            </a:r>
            <a:endParaRPr/>
          </a:p>
          <a:p>
            <a:pPr marL="457200" lvl="0" indent="-311150" algn="l" rtl="0">
              <a:spcBef>
                <a:spcPts val="0"/>
              </a:spcBef>
              <a:spcAft>
                <a:spcPts val="0"/>
              </a:spcAft>
              <a:buSzPts val="1300"/>
              <a:buChar char="●"/>
            </a:pPr>
            <a:r>
              <a:rPr lang="en" u="sng"/>
              <a:t>MRCP</a:t>
            </a:r>
            <a:r>
              <a:rPr lang="en"/>
              <a:t>: Also normal</a:t>
            </a:r>
            <a:endParaRPr/>
          </a:p>
          <a:p>
            <a:pPr marL="457200" lvl="0" indent="-311150" algn="l" rtl="0">
              <a:spcBef>
                <a:spcPts val="0"/>
              </a:spcBef>
              <a:spcAft>
                <a:spcPts val="0"/>
              </a:spcAft>
              <a:buSzPts val="1300"/>
              <a:buChar char="●"/>
            </a:pPr>
            <a:r>
              <a:rPr lang="en"/>
              <a:t>Continues to fever</a:t>
            </a:r>
            <a:endParaRPr/>
          </a:p>
          <a:p>
            <a:pPr marL="914400" lvl="1" indent="-298450" algn="l" rtl="0">
              <a:spcBef>
                <a:spcPts val="0"/>
              </a:spcBef>
              <a:spcAft>
                <a:spcPts val="0"/>
              </a:spcAft>
              <a:buSzPts val="1100"/>
              <a:buChar char="○"/>
            </a:pPr>
            <a:r>
              <a:rPr lang="en"/>
              <a:t>Was </a:t>
            </a:r>
            <a:r>
              <a:rPr lang="en" b="1" u="sng"/>
              <a:t>not started</a:t>
            </a:r>
            <a:r>
              <a:rPr lang="en"/>
              <a:t> on antibiotics until just before transfer</a:t>
            </a:r>
            <a:endParaRPr/>
          </a:p>
          <a:p>
            <a:pPr marL="0" lvl="0" indent="0" algn="l" rtl="0">
              <a:spcBef>
                <a:spcPts val="1200"/>
              </a:spcBef>
              <a:spcAft>
                <a:spcPts val="0"/>
              </a:spcAft>
              <a:buNone/>
            </a:pPr>
            <a:r>
              <a:rPr lang="en"/>
              <a:t>Developed hypoxia when labs took a turn for the worse</a:t>
            </a:r>
            <a:endParaRPr/>
          </a:p>
          <a:p>
            <a:pPr marL="457200" lvl="0" indent="-311150" algn="l" rtl="0">
              <a:spcBef>
                <a:spcPts val="1200"/>
              </a:spcBef>
              <a:spcAft>
                <a:spcPts val="0"/>
              </a:spcAft>
              <a:buSzPts val="1300"/>
              <a:buChar char="●"/>
            </a:pPr>
            <a:r>
              <a:rPr lang="en"/>
              <a:t>No repeat BCx, but started Zosyn</a:t>
            </a:r>
            <a:endParaRPr/>
          </a:p>
          <a:p>
            <a:pPr marL="457200" lvl="0" indent="-311150" algn="l" rtl="0">
              <a:spcBef>
                <a:spcPts val="0"/>
              </a:spcBef>
              <a:spcAft>
                <a:spcPts val="0"/>
              </a:spcAft>
              <a:buSzPts val="1300"/>
              <a:buChar char="●"/>
            </a:pPr>
            <a:r>
              <a:rPr lang="en"/>
              <a:t>Transfer to Ruby for HLOC</a:t>
            </a:r>
            <a:endParaRPr/>
          </a:p>
        </p:txBody>
      </p:sp>
      <p:grpSp>
        <p:nvGrpSpPr>
          <p:cNvPr id="775" name="Google Shape;775;p69"/>
          <p:cNvGrpSpPr/>
          <p:nvPr/>
        </p:nvGrpSpPr>
        <p:grpSpPr>
          <a:xfrm>
            <a:off x="5399856" y="1443578"/>
            <a:ext cx="3097005" cy="918326"/>
            <a:chOff x="152400" y="3806575"/>
            <a:chExt cx="1897675" cy="562700"/>
          </a:xfrm>
        </p:grpSpPr>
        <p:pic>
          <p:nvPicPr>
            <p:cNvPr id="776" name="Google Shape;776;p69"/>
            <p:cNvPicPr preferRelativeResize="0"/>
            <p:nvPr/>
          </p:nvPicPr>
          <p:blipFill rotWithShape="1">
            <a:blip r:embed="rId3">
              <a:alphaModFix/>
            </a:blip>
            <a:srcRect l="81830"/>
            <a:stretch/>
          </p:blipFill>
          <p:spPr>
            <a:xfrm>
              <a:off x="444023" y="3806575"/>
              <a:ext cx="1606051" cy="562700"/>
            </a:xfrm>
            <a:prstGeom prst="rect">
              <a:avLst/>
            </a:prstGeom>
            <a:noFill/>
            <a:ln>
              <a:noFill/>
            </a:ln>
          </p:spPr>
        </p:pic>
        <p:pic>
          <p:nvPicPr>
            <p:cNvPr id="777" name="Google Shape;777;p69"/>
            <p:cNvPicPr preferRelativeResize="0"/>
            <p:nvPr/>
          </p:nvPicPr>
          <p:blipFill rotWithShape="1">
            <a:blip r:embed="rId3">
              <a:alphaModFix/>
            </a:blip>
            <a:srcRect r="96419"/>
            <a:stretch/>
          </p:blipFill>
          <p:spPr>
            <a:xfrm>
              <a:off x="152400" y="3806575"/>
              <a:ext cx="316524" cy="562700"/>
            </a:xfrm>
            <a:prstGeom prst="rect">
              <a:avLst/>
            </a:prstGeom>
            <a:noFill/>
            <a:ln>
              <a:noFill/>
            </a:ln>
          </p:spPr>
        </p:pic>
      </p:grpSp>
      <p:sp>
        <p:nvSpPr>
          <p:cNvPr id="778" name="Google Shape;778;p69"/>
          <p:cNvSpPr/>
          <p:nvPr/>
        </p:nvSpPr>
        <p:spPr>
          <a:xfrm>
            <a:off x="769325" y="1393075"/>
            <a:ext cx="4630500" cy="1493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70"/>
          <p:cNvSpPr txBox="1">
            <a:spLocks noGrp="1"/>
          </p:cNvSpPr>
          <p:nvPr>
            <p:ph type="body" idx="2"/>
          </p:nvPr>
        </p:nvSpPr>
        <p:spPr>
          <a:xfrm>
            <a:off x="730000" y="1407675"/>
            <a:ext cx="3374400" cy="3025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generally healthy </a:t>
            </a:r>
            <a:r>
              <a:rPr lang="en" b="1">
                <a:solidFill>
                  <a:srgbClr val="2D6987"/>
                </a:solidFill>
              </a:rPr>
              <a:t>85 y/o M</a:t>
            </a:r>
            <a:r>
              <a:rPr lang="en"/>
              <a:t> with PMH remote hx colon cancer p/w 10 days of </a:t>
            </a:r>
            <a:r>
              <a:rPr lang="en" b="1">
                <a:solidFill>
                  <a:srgbClr val="DC4C64"/>
                </a:solidFill>
              </a:rPr>
              <a:t>dizziness </a:t>
            </a:r>
            <a:r>
              <a:rPr lang="en"/>
              <a:t>and admitted to OSH with </a:t>
            </a:r>
            <a:r>
              <a:rPr lang="en" b="1"/>
              <a:t>fevers &amp; ↑↑ bili</a:t>
            </a:r>
            <a:endParaRPr b="1"/>
          </a:p>
          <a:p>
            <a:pPr marL="0" lvl="0" indent="0" algn="l" rtl="0">
              <a:spcBef>
                <a:spcPts val="1200"/>
              </a:spcBef>
              <a:spcAft>
                <a:spcPts val="0"/>
              </a:spcAft>
              <a:buNone/>
            </a:pPr>
            <a:endParaRPr b="1"/>
          </a:p>
          <a:p>
            <a:pPr marL="0" lvl="0" indent="0" algn="l" rtl="0">
              <a:spcBef>
                <a:spcPts val="0"/>
              </a:spcBef>
              <a:spcAft>
                <a:spcPts val="0"/>
              </a:spcAft>
              <a:buNone/>
            </a:pPr>
            <a:r>
              <a:rPr lang="en" b="1"/>
              <a:t># Ongoing fevers</a:t>
            </a:r>
            <a:endParaRPr b="1"/>
          </a:p>
          <a:p>
            <a:pPr marL="0" lvl="0" indent="0" algn="l" rtl="0">
              <a:spcBef>
                <a:spcPts val="0"/>
              </a:spcBef>
              <a:spcAft>
                <a:spcPts val="0"/>
              </a:spcAft>
              <a:buNone/>
            </a:pPr>
            <a:r>
              <a:rPr lang="en" b="1"/>
              <a:t># Hyperbilirubinemia</a:t>
            </a:r>
            <a:endParaRPr b="1"/>
          </a:p>
          <a:p>
            <a:pPr marL="0" lvl="0" indent="0" algn="l" rtl="0">
              <a:spcBef>
                <a:spcPts val="0"/>
              </a:spcBef>
              <a:spcAft>
                <a:spcPts val="0"/>
              </a:spcAft>
              <a:buNone/>
            </a:pPr>
            <a:r>
              <a:rPr lang="en" b="1"/>
              <a:t># Thrombocytopenia, ?TTP</a:t>
            </a:r>
            <a:endParaRPr b="1"/>
          </a:p>
          <a:p>
            <a:pPr marL="0" lvl="0" indent="0" algn="l" rtl="0">
              <a:spcBef>
                <a:spcPts val="0"/>
              </a:spcBef>
              <a:spcAft>
                <a:spcPts val="1200"/>
              </a:spcAft>
              <a:buNone/>
            </a:pPr>
            <a:r>
              <a:rPr lang="en" b="1"/>
              <a:t># Hypoxic respiratory failure</a:t>
            </a:r>
            <a:endParaRPr b="1"/>
          </a:p>
        </p:txBody>
      </p:sp>
      <p:sp>
        <p:nvSpPr>
          <p:cNvPr id="784" name="Google Shape;784;p70"/>
          <p:cNvSpPr txBox="1">
            <a:spLocks noGrp="1"/>
          </p:cNvSpPr>
          <p:nvPr>
            <p:ph type="title"/>
          </p:nvPr>
        </p:nvSpPr>
        <p:spPr>
          <a:xfrm>
            <a:off x="729450" y="632850"/>
            <a:ext cx="37692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Summary</a:t>
            </a:r>
            <a:endParaRPr/>
          </a:p>
        </p:txBody>
      </p:sp>
      <p:graphicFrame>
        <p:nvGraphicFramePr>
          <p:cNvPr id="785" name="Google Shape;785;p70"/>
          <p:cNvGraphicFramePr/>
          <p:nvPr/>
        </p:nvGraphicFramePr>
        <p:xfrm>
          <a:off x="5168375" y="1407675"/>
          <a:ext cx="3000000" cy="3000000"/>
        </p:xfrm>
        <a:graphic>
          <a:graphicData uri="http://schemas.openxmlformats.org/drawingml/2006/table">
            <a:tbl>
              <a:tblPr>
                <a:noFill/>
                <a:tableStyleId>{8B810D35-6B29-4F0E-A54C-3F1D867285BD}</a:tableStyleId>
              </a:tblPr>
              <a:tblGrid>
                <a:gridCol w="847400">
                  <a:extLst>
                    <a:ext uri="{9D8B030D-6E8A-4147-A177-3AD203B41FA5}">
                      <a16:colId xmlns:a16="http://schemas.microsoft.com/office/drawing/2014/main" val="20000"/>
                    </a:ext>
                  </a:extLst>
                </a:gridCol>
                <a:gridCol w="562325">
                  <a:extLst>
                    <a:ext uri="{9D8B030D-6E8A-4147-A177-3AD203B41FA5}">
                      <a16:colId xmlns:a16="http://schemas.microsoft.com/office/drawing/2014/main" val="20001"/>
                    </a:ext>
                  </a:extLst>
                </a:gridCol>
                <a:gridCol w="562325">
                  <a:extLst>
                    <a:ext uri="{9D8B030D-6E8A-4147-A177-3AD203B41FA5}">
                      <a16:colId xmlns:a16="http://schemas.microsoft.com/office/drawing/2014/main" val="20002"/>
                    </a:ext>
                  </a:extLst>
                </a:gridCol>
                <a:gridCol w="562325">
                  <a:extLst>
                    <a:ext uri="{9D8B030D-6E8A-4147-A177-3AD203B41FA5}">
                      <a16:colId xmlns:a16="http://schemas.microsoft.com/office/drawing/2014/main" val="20003"/>
                    </a:ext>
                  </a:extLst>
                </a:gridCol>
                <a:gridCol w="562325">
                  <a:extLst>
                    <a:ext uri="{9D8B030D-6E8A-4147-A177-3AD203B41FA5}">
                      <a16:colId xmlns:a16="http://schemas.microsoft.com/office/drawing/2014/main" val="20004"/>
                    </a:ext>
                  </a:extLst>
                </a:gridCol>
                <a:gridCol w="507175">
                  <a:extLst>
                    <a:ext uri="{9D8B030D-6E8A-4147-A177-3AD203B41FA5}">
                      <a16:colId xmlns:a16="http://schemas.microsoft.com/office/drawing/2014/main" val="20005"/>
                    </a:ext>
                  </a:extLst>
                </a:gridCol>
              </a:tblGrid>
              <a:tr h="205600">
                <a:tc>
                  <a:txBody>
                    <a:bodyPr/>
                    <a:lstStyle/>
                    <a:p>
                      <a:pPr marL="0" lvl="0" indent="0" algn="l" rtl="0">
                        <a:spcBef>
                          <a:spcPts val="0"/>
                        </a:spcBef>
                        <a:spcAft>
                          <a:spcPts val="0"/>
                        </a:spcAft>
                        <a:buNone/>
                      </a:pPr>
                      <a:endParaRPr b="1">
                        <a:solidFill>
                          <a:srgbClr val="FFFFFF"/>
                        </a:solidFill>
                        <a:latin typeface="Open Sans"/>
                        <a:ea typeface="Open Sans"/>
                        <a:cs typeface="Open Sans"/>
                        <a:sym typeface="Open Sans"/>
                      </a:endParaRPr>
                    </a:p>
                  </a:txBody>
                  <a:tcPr marL="45700" marR="0" marT="0" marB="0" anchor="ctr">
                    <a:lnL w="9525" cap="flat" cmpd="sng">
                      <a:solidFill>
                        <a:srgbClr val="404247">
                          <a:alpha val="0"/>
                        </a:srgbClr>
                      </a:solidFill>
                      <a:prstDash val="solid"/>
                      <a:round/>
                      <a:headEnd type="none" w="sm" len="sm"/>
                      <a:tailEnd type="none" w="sm" len="sm"/>
                    </a:lnL>
                    <a:lnR w="9525" cap="flat" cmpd="sng">
                      <a:solidFill>
                        <a:srgbClr val="404247">
                          <a:alpha val="0"/>
                        </a:srgbClr>
                      </a:solidFill>
                      <a:prstDash val="solid"/>
                      <a:round/>
                      <a:headEnd type="none" w="sm" len="sm"/>
                      <a:tailEnd type="none" w="sm" len="sm"/>
                    </a:lnR>
                    <a:lnT w="9525" cap="flat" cmpd="sng">
                      <a:solidFill>
                        <a:srgbClr val="404247">
                          <a:alpha val="0"/>
                        </a:srgbClr>
                      </a:solidFill>
                      <a:prstDash val="solid"/>
                      <a:round/>
                      <a:headEnd type="none" w="sm" len="sm"/>
                      <a:tailEnd type="none" w="sm" len="sm"/>
                    </a:lnT>
                    <a:lnB w="19050" cap="flat" cmpd="sng">
                      <a:solidFill>
                        <a:srgbClr val="404247"/>
                      </a:solidFill>
                      <a:prstDash val="solid"/>
                      <a:round/>
                      <a:headEnd type="none" w="sm" len="sm"/>
                      <a:tailEnd type="none" w="sm" len="sm"/>
                    </a:lnB>
                  </a:tcPr>
                </a:tc>
                <a:tc gridSpan="5">
                  <a:txBody>
                    <a:bodyPr/>
                    <a:lstStyle/>
                    <a:p>
                      <a:pPr marL="0" lvl="0" indent="0" algn="ctr" rtl="0">
                        <a:spcBef>
                          <a:spcPts val="0"/>
                        </a:spcBef>
                        <a:spcAft>
                          <a:spcPts val="0"/>
                        </a:spcAft>
                        <a:buNone/>
                      </a:pPr>
                      <a:r>
                        <a:rPr lang="en">
                          <a:solidFill>
                            <a:srgbClr val="FFFFFF"/>
                          </a:solidFill>
                          <a:latin typeface="Open Sans"/>
                          <a:ea typeface="Open Sans"/>
                          <a:cs typeface="Open Sans"/>
                          <a:sym typeface="Open Sans"/>
                        </a:rPr>
                        <a:t>Outside hospital</a:t>
                      </a:r>
                      <a:endParaRPr>
                        <a:solidFill>
                          <a:srgbClr val="FFFFFF"/>
                        </a:solidFill>
                        <a:latin typeface="Open Sans"/>
                        <a:ea typeface="Open Sans"/>
                        <a:cs typeface="Open Sans"/>
                        <a:sym typeface="Open Sans"/>
                      </a:endParaRPr>
                    </a:p>
                  </a:txBody>
                  <a:tcPr marL="0" marR="0" marT="0" marB="0" anchor="ctr">
                    <a:lnL w="9525" cap="flat" cmpd="sng">
                      <a:solidFill>
                        <a:srgbClr val="404247">
                          <a:alpha val="0"/>
                        </a:srgbClr>
                      </a:solidFill>
                      <a:prstDash val="solid"/>
                      <a:round/>
                      <a:headEnd type="none" w="sm" len="sm"/>
                      <a:tailEnd type="none" w="sm" len="sm"/>
                    </a:lnL>
                    <a:lnR w="9525" cap="flat" cmpd="sng">
                      <a:solidFill>
                        <a:srgbClr val="404247">
                          <a:alpha val="0"/>
                        </a:srgbClr>
                      </a:solidFill>
                      <a:prstDash val="solid"/>
                      <a:round/>
                      <a:headEnd type="none" w="sm" len="sm"/>
                      <a:tailEnd type="none" w="sm" len="sm"/>
                    </a:lnR>
                    <a:lnT w="9525" cap="flat" cmpd="sng">
                      <a:solidFill>
                        <a:srgbClr val="404247">
                          <a:alpha val="0"/>
                        </a:srgbClr>
                      </a:solidFill>
                      <a:prstDash val="solid"/>
                      <a:round/>
                      <a:headEnd type="none" w="sm" len="sm"/>
                      <a:tailEnd type="none" w="sm" len="sm"/>
                    </a:lnT>
                    <a:lnB w="19050" cap="flat" cmpd="sng">
                      <a:solidFill>
                        <a:srgbClr val="404247"/>
                      </a:solidFill>
                      <a:prstDash val="solid"/>
                      <a:round/>
                      <a:headEnd type="none" w="sm" len="sm"/>
                      <a:tailEnd type="none" w="sm" len="sm"/>
                    </a:lnB>
                    <a:solidFill>
                      <a:srgbClr val="89611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05600">
                <a:tc>
                  <a:txBody>
                    <a:bodyPr/>
                    <a:lstStyle/>
                    <a:p>
                      <a:pPr marL="0" lvl="0" indent="0" algn="l" rtl="0">
                        <a:spcBef>
                          <a:spcPts val="0"/>
                        </a:spcBef>
                        <a:spcAft>
                          <a:spcPts val="0"/>
                        </a:spcAft>
                        <a:buNone/>
                      </a:pPr>
                      <a:r>
                        <a:rPr lang="en" b="1">
                          <a:solidFill>
                            <a:srgbClr val="FFFFFF"/>
                          </a:solidFill>
                          <a:latin typeface="Open Sans"/>
                          <a:ea typeface="Open Sans"/>
                          <a:cs typeface="Open Sans"/>
                          <a:sym typeface="Open Sans"/>
                        </a:rPr>
                        <a:t>Chem7</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Day 0</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D1</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D2</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D3</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D4</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1"/>
                  </a:ext>
                </a:extLst>
              </a:tr>
              <a:tr h="205600">
                <a:tc>
                  <a:txBody>
                    <a:bodyPr/>
                    <a:lstStyle/>
                    <a:p>
                      <a:pPr marL="0" lvl="0" indent="0" algn="l" rtl="0">
                        <a:spcBef>
                          <a:spcPts val="0"/>
                        </a:spcBef>
                        <a:spcAft>
                          <a:spcPts val="0"/>
                        </a:spcAft>
                        <a:buNone/>
                      </a:pPr>
                      <a:r>
                        <a:rPr lang="en">
                          <a:latin typeface="Open Sans"/>
                          <a:ea typeface="Open Sans"/>
                          <a:cs typeface="Open Sans"/>
                          <a:sym typeface="Open Sans"/>
                        </a:rPr>
                        <a:t>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4.5</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4.3</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4.3</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4.4</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4.5</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05600">
                <a:tc>
                  <a:txBody>
                    <a:bodyPr/>
                    <a:lstStyle/>
                    <a:p>
                      <a:pPr marL="0" lvl="0" indent="0" algn="l" rtl="0">
                        <a:spcBef>
                          <a:spcPts val="0"/>
                        </a:spcBef>
                        <a:spcAft>
                          <a:spcPts val="0"/>
                        </a:spcAft>
                        <a:buNone/>
                      </a:pPr>
                      <a:r>
                        <a:rPr lang="en">
                          <a:latin typeface="Open Sans"/>
                          <a:ea typeface="Open Sans"/>
                          <a:cs typeface="Open Sans"/>
                          <a:sym typeface="Open Sans"/>
                        </a:rPr>
                        <a:t>HCO3</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21</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22</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14</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05600">
                <a:tc>
                  <a:txBody>
                    <a:bodyPr/>
                    <a:lstStyle/>
                    <a:p>
                      <a:pPr marL="0" lvl="0" indent="0" algn="l" rtl="0">
                        <a:spcBef>
                          <a:spcPts val="0"/>
                        </a:spcBef>
                        <a:spcAft>
                          <a:spcPts val="0"/>
                        </a:spcAft>
                        <a:buNone/>
                      </a:pPr>
                      <a:r>
                        <a:rPr lang="en">
                          <a:latin typeface="Open Sans"/>
                          <a:ea typeface="Open Sans"/>
                          <a:cs typeface="Open Sans"/>
                          <a:sym typeface="Open Sans"/>
                        </a:rPr>
                        <a:t>BUN</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17</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24</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44</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55</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05600">
                <a:tc>
                  <a:txBody>
                    <a:bodyPr/>
                    <a:lstStyle/>
                    <a:p>
                      <a:pPr marL="0" lvl="0" indent="0" algn="l" rtl="0">
                        <a:spcBef>
                          <a:spcPts val="0"/>
                        </a:spcBef>
                        <a:spcAft>
                          <a:spcPts val="0"/>
                        </a:spcAft>
                        <a:buNone/>
                      </a:pPr>
                      <a:r>
                        <a:rPr lang="en">
                          <a:latin typeface="Open Sans"/>
                          <a:ea typeface="Open Sans"/>
                          <a:cs typeface="Open Sans"/>
                          <a:sym typeface="Open Sans"/>
                        </a:rPr>
                        <a:t>Cr</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0.90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0.87</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0.88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0.88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1.11</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extLst>
                  <a:ext uri="{0D108BD9-81ED-4DB2-BD59-A6C34878D82A}">
                    <a16:rowId xmlns:a16="http://schemas.microsoft.com/office/drawing/2014/main" val="10005"/>
                  </a:ext>
                </a:extLst>
              </a:tr>
              <a:tr h="205600">
                <a:tc>
                  <a:txBody>
                    <a:bodyPr/>
                    <a:lstStyle/>
                    <a:p>
                      <a:pPr marL="0" lvl="0" indent="0" algn="l" rtl="0">
                        <a:spcBef>
                          <a:spcPts val="0"/>
                        </a:spcBef>
                        <a:spcAft>
                          <a:spcPts val="0"/>
                        </a:spcAft>
                        <a:buNone/>
                      </a:pPr>
                      <a:r>
                        <a:rPr lang="en" b="1">
                          <a:solidFill>
                            <a:schemeClr val="lt1"/>
                          </a:solidFill>
                          <a:latin typeface="Open Sans"/>
                          <a:ea typeface="Open Sans"/>
                          <a:cs typeface="Open Sans"/>
                          <a:sym typeface="Open Sans"/>
                        </a:rPr>
                        <a:t>LFTs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0</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1</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2</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3</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4</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6"/>
                  </a:ext>
                </a:extLst>
              </a:tr>
              <a:tr h="205600">
                <a:tc>
                  <a:txBody>
                    <a:bodyPr/>
                    <a:lstStyle/>
                    <a:p>
                      <a:pPr marL="0" lvl="0" indent="0" algn="l" rtl="0">
                        <a:spcBef>
                          <a:spcPts val="0"/>
                        </a:spcBef>
                        <a:spcAft>
                          <a:spcPts val="0"/>
                        </a:spcAft>
                        <a:buNone/>
                      </a:pPr>
                      <a:r>
                        <a:rPr lang="en">
                          <a:latin typeface="Open Sans"/>
                          <a:ea typeface="Open Sans"/>
                          <a:cs typeface="Open Sans"/>
                          <a:sym typeface="Open Sans"/>
                        </a:rPr>
                        <a:t>AST</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55</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60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87</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133</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199</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205600">
                <a:tc>
                  <a:txBody>
                    <a:bodyPr/>
                    <a:lstStyle/>
                    <a:p>
                      <a:pPr marL="0" lvl="0" indent="0" algn="l" rtl="0">
                        <a:spcBef>
                          <a:spcPts val="0"/>
                        </a:spcBef>
                        <a:spcAft>
                          <a:spcPts val="0"/>
                        </a:spcAft>
                        <a:buNone/>
                      </a:pPr>
                      <a:r>
                        <a:rPr lang="en">
                          <a:latin typeface="Open Sans"/>
                          <a:ea typeface="Open Sans"/>
                          <a:cs typeface="Open Sans"/>
                          <a:sym typeface="Open Sans"/>
                        </a:rPr>
                        <a:t>ALT</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24</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23</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32</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43</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8"/>
                  </a:ext>
                </a:extLst>
              </a:tr>
              <a:tr h="205600">
                <a:tc>
                  <a:txBody>
                    <a:bodyPr/>
                    <a:lstStyle/>
                    <a:p>
                      <a:pPr marL="0" lvl="0" indent="0" algn="l" rtl="0">
                        <a:spcBef>
                          <a:spcPts val="0"/>
                        </a:spcBef>
                        <a:spcAft>
                          <a:spcPts val="0"/>
                        </a:spcAft>
                        <a:buNone/>
                      </a:pPr>
                      <a:r>
                        <a:rPr lang="en">
                          <a:latin typeface="Open Sans"/>
                          <a:ea typeface="Open Sans"/>
                          <a:cs typeface="Open Sans"/>
                          <a:sym typeface="Open Sans"/>
                        </a:rPr>
                        <a:t>AlkPhos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24</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20</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23</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32</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74</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9"/>
                  </a:ext>
                </a:extLst>
              </a:tr>
              <a:tr h="205600">
                <a:tc>
                  <a:txBody>
                    <a:bodyPr/>
                    <a:lstStyle/>
                    <a:p>
                      <a:pPr marL="0" lvl="0" indent="0" algn="l" rtl="0">
                        <a:spcBef>
                          <a:spcPts val="0"/>
                        </a:spcBef>
                        <a:spcAft>
                          <a:spcPts val="0"/>
                        </a:spcAft>
                        <a:buNone/>
                      </a:pPr>
                      <a:r>
                        <a:rPr lang="en">
                          <a:latin typeface="Open Sans"/>
                          <a:ea typeface="Open Sans"/>
                          <a:cs typeface="Open Sans"/>
                          <a:sym typeface="Open Sans"/>
                        </a:rPr>
                        <a:t>Bili total</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3.2</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3.2</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5.9</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10.9</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17.5</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10"/>
                  </a:ext>
                </a:extLst>
              </a:tr>
              <a:tr h="205600">
                <a:tc>
                  <a:txBody>
                    <a:bodyPr/>
                    <a:lstStyle/>
                    <a:p>
                      <a:pPr marL="0" lvl="0" indent="0" algn="l" rtl="0">
                        <a:spcBef>
                          <a:spcPts val="0"/>
                        </a:spcBef>
                        <a:spcAft>
                          <a:spcPts val="0"/>
                        </a:spcAft>
                        <a:buNone/>
                      </a:pPr>
                      <a:r>
                        <a:rPr lang="en">
                          <a:latin typeface="Open Sans"/>
                          <a:ea typeface="Open Sans"/>
                          <a:cs typeface="Open Sans"/>
                          <a:sym typeface="Open Sans"/>
                        </a:rPr>
                        <a:t>Bili direct</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1.1</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6.1</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9.8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extLst>
                  <a:ext uri="{0D108BD9-81ED-4DB2-BD59-A6C34878D82A}">
                    <a16:rowId xmlns:a16="http://schemas.microsoft.com/office/drawing/2014/main" val="10011"/>
                  </a:ext>
                </a:extLst>
              </a:tr>
              <a:tr h="205600">
                <a:tc>
                  <a:txBody>
                    <a:bodyPr/>
                    <a:lstStyle/>
                    <a:p>
                      <a:pPr marL="0" lvl="0" indent="0" algn="l" rtl="0">
                        <a:spcBef>
                          <a:spcPts val="0"/>
                        </a:spcBef>
                        <a:spcAft>
                          <a:spcPts val="0"/>
                        </a:spcAft>
                        <a:buNone/>
                      </a:pPr>
                      <a:r>
                        <a:rPr lang="en" b="1">
                          <a:solidFill>
                            <a:schemeClr val="lt1"/>
                          </a:solidFill>
                          <a:latin typeface="Open Sans"/>
                          <a:ea typeface="Open Sans"/>
                          <a:cs typeface="Open Sans"/>
                          <a:sym typeface="Open Sans"/>
                        </a:rPr>
                        <a:t>CBC</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0</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1</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2</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3</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4</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12"/>
                  </a:ext>
                </a:extLst>
              </a:tr>
              <a:tr h="205600">
                <a:tc>
                  <a:txBody>
                    <a:bodyPr/>
                    <a:lstStyle/>
                    <a:p>
                      <a:pPr marL="0" lvl="0" indent="0" algn="l" rtl="0">
                        <a:spcBef>
                          <a:spcPts val="0"/>
                        </a:spcBef>
                        <a:spcAft>
                          <a:spcPts val="0"/>
                        </a:spcAft>
                        <a:buNone/>
                      </a:pPr>
                      <a:r>
                        <a:rPr lang="en">
                          <a:latin typeface="Open Sans"/>
                          <a:ea typeface="Open Sans"/>
                          <a:cs typeface="Open Sans"/>
                          <a:sym typeface="Open Sans"/>
                        </a:rPr>
                        <a:t>WBC</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10.8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8.7</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6.9</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9.5</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11.7</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13"/>
                  </a:ext>
                </a:extLst>
              </a:tr>
              <a:tr h="205600">
                <a:tc>
                  <a:txBody>
                    <a:bodyPr/>
                    <a:lstStyle/>
                    <a:p>
                      <a:pPr marL="0" lvl="0" indent="0" algn="l" rtl="0">
                        <a:spcBef>
                          <a:spcPts val="0"/>
                        </a:spcBef>
                        <a:spcAft>
                          <a:spcPts val="0"/>
                        </a:spcAft>
                        <a:buNone/>
                      </a:pPr>
                      <a:r>
                        <a:rPr lang="en">
                          <a:latin typeface="Open Sans"/>
                          <a:ea typeface="Open Sans"/>
                          <a:cs typeface="Open Sans"/>
                          <a:sym typeface="Open Sans"/>
                        </a:rPr>
                        <a:t>Hgb</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0C622E"/>
                          </a:solidFill>
                          <a:latin typeface="Open Sans"/>
                          <a:ea typeface="Open Sans"/>
                          <a:cs typeface="Open Sans"/>
                          <a:sym typeface="Open Sans"/>
                        </a:rPr>
                        <a:t>16.2</a:t>
                      </a:r>
                      <a:endParaRPr b="1">
                        <a:solidFill>
                          <a:srgbClr val="0C622E"/>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15.0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13.3</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12.7</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3B71CA"/>
                          </a:solidFill>
                          <a:latin typeface="Open Sans"/>
                          <a:ea typeface="Open Sans"/>
                          <a:cs typeface="Open Sans"/>
                          <a:sym typeface="Open Sans"/>
                        </a:rPr>
                        <a:t>11.6</a:t>
                      </a:r>
                      <a:endParaRPr b="1">
                        <a:solidFill>
                          <a:srgbClr val="3B71C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14"/>
                  </a:ext>
                </a:extLst>
              </a:tr>
              <a:tr h="205600">
                <a:tc>
                  <a:txBody>
                    <a:bodyPr/>
                    <a:lstStyle/>
                    <a:p>
                      <a:pPr marL="0" lvl="0" indent="0" algn="l" rtl="0">
                        <a:spcBef>
                          <a:spcPts val="0"/>
                        </a:spcBef>
                        <a:spcAft>
                          <a:spcPts val="0"/>
                        </a:spcAft>
                        <a:buNone/>
                      </a:pPr>
                      <a:r>
                        <a:rPr lang="en">
                          <a:latin typeface="Open Sans"/>
                          <a:ea typeface="Open Sans"/>
                          <a:cs typeface="Open Sans"/>
                          <a:sym typeface="Open Sans"/>
                        </a:rPr>
                        <a:t>Plts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111</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98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66</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58</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55</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15"/>
                  </a:ext>
                </a:extLst>
              </a:tr>
              <a:tr h="205600">
                <a:tc>
                  <a:txBody>
                    <a:bodyPr/>
                    <a:lstStyle/>
                    <a:p>
                      <a:pPr marL="0" lvl="0" indent="0" algn="l" rtl="0">
                        <a:spcBef>
                          <a:spcPts val="0"/>
                        </a:spcBef>
                        <a:spcAft>
                          <a:spcPts val="0"/>
                        </a:spcAft>
                        <a:buNone/>
                      </a:pPr>
                      <a:r>
                        <a:rPr lang="en">
                          <a:latin typeface="Open Sans"/>
                          <a:ea typeface="Open Sans"/>
                          <a:cs typeface="Open Sans"/>
                          <a:sym typeface="Open Sans"/>
                        </a:rPr>
                        <a:t>Neut %</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78%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75%</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83%</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76%</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83%</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16"/>
                  </a:ext>
                </a:extLst>
              </a:tr>
            </a:tbl>
          </a:graphicData>
        </a:graphic>
      </p:graphicFrame>
      <p:grpSp>
        <p:nvGrpSpPr>
          <p:cNvPr id="786" name="Google Shape;786;p70"/>
          <p:cNvGrpSpPr/>
          <p:nvPr/>
        </p:nvGrpSpPr>
        <p:grpSpPr>
          <a:xfrm>
            <a:off x="4754518" y="397937"/>
            <a:ext cx="2422002" cy="718174"/>
            <a:chOff x="152400" y="3806575"/>
            <a:chExt cx="1897675" cy="562700"/>
          </a:xfrm>
        </p:grpSpPr>
        <p:pic>
          <p:nvPicPr>
            <p:cNvPr id="787" name="Google Shape;787;p70"/>
            <p:cNvPicPr preferRelativeResize="0"/>
            <p:nvPr/>
          </p:nvPicPr>
          <p:blipFill rotWithShape="1">
            <a:blip r:embed="rId3">
              <a:alphaModFix/>
            </a:blip>
            <a:srcRect l="81830"/>
            <a:stretch/>
          </p:blipFill>
          <p:spPr>
            <a:xfrm>
              <a:off x="444023" y="3806575"/>
              <a:ext cx="1606051" cy="562700"/>
            </a:xfrm>
            <a:prstGeom prst="rect">
              <a:avLst/>
            </a:prstGeom>
            <a:noFill/>
            <a:ln>
              <a:noFill/>
            </a:ln>
          </p:spPr>
        </p:pic>
        <p:pic>
          <p:nvPicPr>
            <p:cNvPr id="788" name="Google Shape;788;p70"/>
            <p:cNvPicPr preferRelativeResize="0"/>
            <p:nvPr/>
          </p:nvPicPr>
          <p:blipFill rotWithShape="1">
            <a:blip r:embed="rId3">
              <a:alphaModFix/>
            </a:blip>
            <a:srcRect r="96419"/>
            <a:stretch/>
          </p:blipFill>
          <p:spPr>
            <a:xfrm>
              <a:off x="152400" y="3806575"/>
              <a:ext cx="316524" cy="562700"/>
            </a:xfrm>
            <a:prstGeom prst="rect">
              <a:avLst/>
            </a:prstGeom>
            <a:noFill/>
            <a:ln>
              <a:noFill/>
            </a:ln>
          </p:spPr>
        </p:pic>
      </p:grpSp>
      <p:graphicFrame>
        <p:nvGraphicFramePr>
          <p:cNvPr id="789" name="Google Shape;789;p70"/>
          <p:cNvGraphicFramePr/>
          <p:nvPr/>
        </p:nvGraphicFramePr>
        <p:xfrm>
          <a:off x="7432384" y="397925"/>
          <a:ext cx="3000000" cy="3000000"/>
        </p:xfrm>
        <a:graphic>
          <a:graphicData uri="http://schemas.openxmlformats.org/drawingml/2006/table">
            <a:tbl>
              <a:tblPr>
                <a:noFill/>
                <a:tableStyleId>{8B810D35-6B29-4F0E-A54C-3F1D867285BD}</a:tableStyleId>
              </a:tblPr>
              <a:tblGrid>
                <a:gridCol w="623375">
                  <a:extLst>
                    <a:ext uri="{9D8B030D-6E8A-4147-A177-3AD203B41FA5}">
                      <a16:colId xmlns:a16="http://schemas.microsoft.com/office/drawing/2014/main" val="20000"/>
                    </a:ext>
                  </a:extLst>
                </a:gridCol>
                <a:gridCol w="716500">
                  <a:extLst>
                    <a:ext uri="{9D8B030D-6E8A-4147-A177-3AD203B41FA5}">
                      <a16:colId xmlns:a16="http://schemas.microsoft.com/office/drawing/2014/main" val="20001"/>
                    </a:ext>
                  </a:extLst>
                </a:gridCol>
              </a:tblGrid>
              <a:tr h="239400">
                <a:tc>
                  <a:txBody>
                    <a:bodyPr/>
                    <a:lstStyle/>
                    <a:p>
                      <a:pPr marL="0" lvl="0" indent="0" algn="l" rtl="0">
                        <a:spcBef>
                          <a:spcPts val="0"/>
                        </a:spcBef>
                        <a:spcAft>
                          <a:spcPts val="0"/>
                        </a:spcAft>
                        <a:buNone/>
                      </a:pPr>
                      <a:r>
                        <a:rPr lang="en">
                          <a:latin typeface="Open Sans"/>
                          <a:ea typeface="Open Sans"/>
                          <a:cs typeface="Open Sans"/>
                          <a:sym typeface="Open Sans"/>
                        </a:rPr>
                        <a:t>LDH</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1A1A1A"/>
                          </a:solidFill>
                          <a:latin typeface="Open Sans"/>
                          <a:ea typeface="Open Sans"/>
                          <a:cs typeface="Open Sans"/>
                          <a:sym typeface="Open Sans"/>
                        </a:rPr>
                        <a:t>1570</a:t>
                      </a:r>
                      <a:endParaRPr b="1">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239400">
                <a:tc>
                  <a:txBody>
                    <a:bodyPr/>
                    <a:lstStyle/>
                    <a:p>
                      <a:pPr marL="0" lvl="0" indent="0" algn="l" rtl="0">
                        <a:spcBef>
                          <a:spcPts val="0"/>
                        </a:spcBef>
                        <a:spcAft>
                          <a:spcPts val="0"/>
                        </a:spcAft>
                        <a:buNone/>
                      </a:pPr>
                      <a:r>
                        <a:rPr lang="en">
                          <a:latin typeface="Open Sans"/>
                          <a:ea typeface="Open Sans"/>
                          <a:cs typeface="Open Sans"/>
                          <a:sym typeface="Open Sans"/>
                        </a:rPr>
                        <a:t>CRP</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1A1A1A"/>
                          </a:solidFill>
                          <a:latin typeface="Open Sans"/>
                          <a:ea typeface="Open Sans"/>
                          <a:cs typeface="Open Sans"/>
                          <a:sym typeface="Open Sans"/>
                        </a:rPr>
                        <a:t>247</a:t>
                      </a:r>
                      <a:endParaRPr b="1">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39400">
                <a:tc>
                  <a:txBody>
                    <a:bodyPr/>
                    <a:lstStyle/>
                    <a:p>
                      <a:pPr marL="0" lvl="0" indent="0" algn="l" rtl="0">
                        <a:spcBef>
                          <a:spcPts val="0"/>
                        </a:spcBef>
                        <a:spcAft>
                          <a:spcPts val="0"/>
                        </a:spcAft>
                        <a:buNone/>
                      </a:pPr>
                      <a:r>
                        <a:rPr lang="en">
                          <a:latin typeface="Open Sans"/>
                          <a:ea typeface="Open Sans"/>
                          <a:cs typeface="Open Sans"/>
                          <a:sym typeface="Open Sans"/>
                        </a:rPr>
                        <a:t>ANA</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1A1A1A"/>
                          </a:solidFill>
                          <a:latin typeface="Open Sans"/>
                          <a:ea typeface="Open Sans"/>
                          <a:cs typeface="Open Sans"/>
                          <a:sym typeface="Open Sans"/>
                        </a:rPr>
                        <a:t>1:640</a:t>
                      </a:r>
                      <a:endParaRPr b="1">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790" name="Google Shape;790;p70"/>
          <p:cNvSpPr/>
          <p:nvPr/>
        </p:nvSpPr>
        <p:spPr>
          <a:xfrm>
            <a:off x="1501000" y="4028375"/>
            <a:ext cx="1832400" cy="691500"/>
          </a:xfrm>
          <a:prstGeom prst="rect">
            <a:avLst/>
          </a:prstGeom>
          <a:solidFill>
            <a:srgbClr val="E2EAF7"/>
          </a:solidFill>
          <a:ln w="9525" cap="flat" cmpd="sng">
            <a:solidFill>
              <a:srgbClr val="2F5AA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u="sng">
                <a:solidFill>
                  <a:srgbClr val="1A1A1A"/>
                </a:solidFill>
                <a:latin typeface="Open Sans"/>
                <a:ea typeface="Open Sans"/>
                <a:cs typeface="Open Sans"/>
                <a:sym typeface="Open Sans"/>
              </a:rPr>
              <a:t>Blood cultures</a:t>
            </a:r>
            <a:r>
              <a:rPr lang="en" sz="1200">
                <a:solidFill>
                  <a:srgbClr val="1A1A1A"/>
                </a:solidFill>
                <a:latin typeface="Open Sans"/>
                <a:ea typeface="Open Sans"/>
                <a:cs typeface="Open Sans"/>
                <a:sym typeface="Open Sans"/>
              </a:rPr>
              <a:t>: NGTD</a:t>
            </a:r>
            <a:endParaRPr sz="1200">
              <a:solidFill>
                <a:srgbClr val="1A1A1A"/>
              </a:solidFill>
              <a:latin typeface="Open Sans"/>
              <a:ea typeface="Open Sans"/>
              <a:cs typeface="Open Sans"/>
              <a:sym typeface="Open Sans"/>
            </a:endParaRPr>
          </a:p>
          <a:p>
            <a:pPr marL="0" lvl="0" indent="0" algn="l" rtl="0">
              <a:spcBef>
                <a:spcPts val="0"/>
              </a:spcBef>
              <a:spcAft>
                <a:spcPts val="0"/>
              </a:spcAft>
              <a:buNone/>
            </a:pPr>
            <a:r>
              <a:rPr lang="en" sz="1200" u="sng">
                <a:solidFill>
                  <a:srgbClr val="1A1A1A"/>
                </a:solidFill>
                <a:latin typeface="Open Sans"/>
                <a:ea typeface="Open Sans"/>
                <a:cs typeface="Open Sans"/>
                <a:sym typeface="Open Sans"/>
              </a:rPr>
              <a:t>CT A/P</a:t>
            </a:r>
            <a:r>
              <a:rPr lang="en" sz="1200">
                <a:solidFill>
                  <a:srgbClr val="1A1A1A"/>
                </a:solidFill>
                <a:latin typeface="Open Sans"/>
                <a:ea typeface="Open Sans"/>
                <a:cs typeface="Open Sans"/>
                <a:sym typeface="Open Sans"/>
              </a:rPr>
              <a:t>: normal liver</a:t>
            </a:r>
            <a:endParaRPr sz="1200">
              <a:solidFill>
                <a:srgbClr val="1A1A1A"/>
              </a:solidFill>
              <a:latin typeface="Open Sans"/>
              <a:ea typeface="Open Sans"/>
              <a:cs typeface="Open Sans"/>
              <a:sym typeface="Open Sans"/>
            </a:endParaRPr>
          </a:p>
          <a:p>
            <a:pPr marL="0" lvl="0" indent="0" algn="l" rtl="0">
              <a:spcBef>
                <a:spcPts val="0"/>
              </a:spcBef>
              <a:spcAft>
                <a:spcPts val="0"/>
              </a:spcAft>
              <a:buNone/>
            </a:pPr>
            <a:r>
              <a:rPr lang="en" sz="1200" u="sng">
                <a:solidFill>
                  <a:srgbClr val="1A1A1A"/>
                </a:solidFill>
                <a:latin typeface="Open Sans"/>
                <a:ea typeface="Open Sans"/>
                <a:cs typeface="Open Sans"/>
                <a:sym typeface="Open Sans"/>
              </a:rPr>
              <a:t>MRCP</a:t>
            </a:r>
            <a:r>
              <a:rPr lang="en" sz="1200">
                <a:solidFill>
                  <a:srgbClr val="1A1A1A"/>
                </a:solidFill>
                <a:latin typeface="Open Sans"/>
                <a:ea typeface="Open Sans"/>
                <a:cs typeface="Open Sans"/>
                <a:sym typeface="Open Sans"/>
              </a:rPr>
              <a:t>: Normal</a:t>
            </a:r>
            <a:endParaRPr sz="1200">
              <a:solidFill>
                <a:srgbClr val="1A1A1A"/>
              </a:solidFill>
              <a:latin typeface="Open Sans"/>
              <a:ea typeface="Open Sans"/>
              <a:cs typeface="Open Sans"/>
              <a:sym typeface="Open Sans"/>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7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Labs at Ruby</a:t>
            </a:r>
            <a:endParaRPr/>
          </a:p>
        </p:txBody>
      </p:sp>
      <p:graphicFrame>
        <p:nvGraphicFramePr>
          <p:cNvPr id="796" name="Google Shape;796;p71"/>
          <p:cNvGraphicFramePr/>
          <p:nvPr/>
        </p:nvGraphicFramePr>
        <p:xfrm>
          <a:off x="1388288" y="1310675"/>
          <a:ext cx="3000000" cy="3000000"/>
        </p:xfrm>
        <a:graphic>
          <a:graphicData uri="http://schemas.openxmlformats.org/drawingml/2006/table">
            <a:tbl>
              <a:tblPr>
                <a:noFill/>
                <a:tableStyleId>{8B810D35-6B29-4F0E-A54C-3F1D867285BD}</a:tableStyleId>
              </a:tblPr>
              <a:tblGrid>
                <a:gridCol w="847400">
                  <a:extLst>
                    <a:ext uri="{9D8B030D-6E8A-4147-A177-3AD203B41FA5}">
                      <a16:colId xmlns:a16="http://schemas.microsoft.com/office/drawing/2014/main" val="20000"/>
                    </a:ext>
                  </a:extLst>
                </a:gridCol>
                <a:gridCol w="562325">
                  <a:extLst>
                    <a:ext uri="{9D8B030D-6E8A-4147-A177-3AD203B41FA5}">
                      <a16:colId xmlns:a16="http://schemas.microsoft.com/office/drawing/2014/main" val="20001"/>
                    </a:ext>
                  </a:extLst>
                </a:gridCol>
                <a:gridCol w="562325">
                  <a:extLst>
                    <a:ext uri="{9D8B030D-6E8A-4147-A177-3AD203B41FA5}">
                      <a16:colId xmlns:a16="http://schemas.microsoft.com/office/drawing/2014/main" val="20002"/>
                    </a:ext>
                  </a:extLst>
                </a:gridCol>
                <a:gridCol w="562325">
                  <a:extLst>
                    <a:ext uri="{9D8B030D-6E8A-4147-A177-3AD203B41FA5}">
                      <a16:colId xmlns:a16="http://schemas.microsoft.com/office/drawing/2014/main" val="20003"/>
                    </a:ext>
                  </a:extLst>
                </a:gridCol>
                <a:gridCol w="562325">
                  <a:extLst>
                    <a:ext uri="{9D8B030D-6E8A-4147-A177-3AD203B41FA5}">
                      <a16:colId xmlns:a16="http://schemas.microsoft.com/office/drawing/2014/main" val="20004"/>
                    </a:ext>
                  </a:extLst>
                </a:gridCol>
                <a:gridCol w="507175">
                  <a:extLst>
                    <a:ext uri="{9D8B030D-6E8A-4147-A177-3AD203B41FA5}">
                      <a16:colId xmlns:a16="http://schemas.microsoft.com/office/drawing/2014/main" val="20005"/>
                    </a:ext>
                  </a:extLst>
                </a:gridCol>
                <a:gridCol w="504800">
                  <a:extLst>
                    <a:ext uri="{9D8B030D-6E8A-4147-A177-3AD203B41FA5}">
                      <a16:colId xmlns:a16="http://schemas.microsoft.com/office/drawing/2014/main" val="20006"/>
                    </a:ext>
                  </a:extLst>
                </a:gridCol>
                <a:gridCol w="928175">
                  <a:extLst>
                    <a:ext uri="{9D8B030D-6E8A-4147-A177-3AD203B41FA5}">
                      <a16:colId xmlns:a16="http://schemas.microsoft.com/office/drawing/2014/main" val="20007"/>
                    </a:ext>
                  </a:extLst>
                </a:gridCol>
              </a:tblGrid>
              <a:tr h="219275">
                <a:tc>
                  <a:txBody>
                    <a:bodyPr/>
                    <a:lstStyle/>
                    <a:p>
                      <a:pPr marL="0" lvl="0" indent="0" algn="l" rtl="0">
                        <a:spcBef>
                          <a:spcPts val="0"/>
                        </a:spcBef>
                        <a:spcAft>
                          <a:spcPts val="0"/>
                        </a:spcAft>
                        <a:buNone/>
                      </a:pPr>
                      <a:endParaRPr b="1">
                        <a:solidFill>
                          <a:srgbClr val="FFFFFF"/>
                        </a:solidFill>
                        <a:latin typeface="Open Sans"/>
                        <a:ea typeface="Open Sans"/>
                        <a:cs typeface="Open Sans"/>
                        <a:sym typeface="Open Sans"/>
                      </a:endParaRPr>
                    </a:p>
                  </a:txBody>
                  <a:tcPr marL="45700" marR="0" marT="0" marB="0" anchor="ctr">
                    <a:lnL w="9525" cap="flat" cmpd="sng">
                      <a:solidFill>
                        <a:srgbClr val="404247">
                          <a:alpha val="0"/>
                        </a:srgbClr>
                      </a:solidFill>
                      <a:prstDash val="solid"/>
                      <a:round/>
                      <a:headEnd type="none" w="sm" len="sm"/>
                      <a:tailEnd type="none" w="sm" len="sm"/>
                    </a:lnL>
                    <a:lnR w="9525" cap="flat" cmpd="sng">
                      <a:solidFill>
                        <a:srgbClr val="404247">
                          <a:alpha val="0"/>
                        </a:srgbClr>
                      </a:solidFill>
                      <a:prstDash val="solid"/>
                      <a:round/>
                      <a:headEnd type="none" w="sm" len="sm"/>
                      <a:tailEnd type="none" w="sm" len="sm"/>
                    </a:lnR>
                    <a:lnT w="9525" cap="flat" cmpd="sng">
                      <a:solidFill>
                        <a:srgbClr val="404247">
                          <a:alpha val="0"/>
                        </a:srgbClr>
                      </a:solidFill>
                      <a:prstDash val="solid"/>
                      <a:round/>
                      <a:headEnd type="none" w="sm" len="sm"/>
                      <a:tailEnd type="none" w="sm" len="sm"/>
                    </a:lnT>
                    <a:lnB w="19050" cap="flat" cmpd="sng">
                      <a:solidFill>
                        <a:srgbClr val="404247"/>
                      </a:solidFill>
                      <a:prstDash val="solid"/>
                      <a:round/>
                      <a:headEnd type="none" w="sm" len="sm"/>
                      <a:tailEnd type="none" w="sm" len="sm"/>
                    </a:lnB>
                  </a:tcPr>
                </a:tc>
                <a:tc gridSpan="5">
                  <a:txBody>
                    <a:bodyPr/>
                    <a:lstStyle/>
                    <a:p>
                      <a:pPr marL="0" lvl="0" indent="0" algn="ctr" rtl="0">
                        <a:spcBef>
                          <a:spcPts val="0"/>
                        </a:spcBef>
                        <a:spcAft>
                          <a:spcPts val="0"/>
                        </a:spcAft>
                        <a:buNone/>
                      </a:pPr>
                      <a:r>
                        <a:rPr lang="en">
                          <a:solidFill>
                            <a:srgbClr val="FFFFFF"/>
                          </a:solidFill>
                          <a:latin typeface="Open Sans"/>
                          <a:ea typeface="Open Sans"/>
                          <a:cs typeface="Open Sans"/>
                          <a:sym typeface="Open Sans"/>
                        </a:rPr>
                        <a:t>Outside hospital</a:t>
                      </a:r>
                      <a:endParaRPr>
                        <a:solidFill>
                          <a:srgbClr val="FFFFFF"/>
                        </a:solidFill>
                        <a:latin typeface="Open Sans"/>
                        <a:ea typeface="Open Sans"/>
                        <a:cs typeface="Open Sans"/>
                        <a:sym typeface="Open Sans"/>
                      </a:endParaRPr>
                    </a:p>
                  </a:txBody>
                  <a:tcPr marL="0" marR="0" marT="0" marB="0" anchor="ctr">
                    <a:lnL w="9525" cap="flat" cmpd="sng">
                      <a:solidFill>
                        <a:srgbClr val="404247">
                          <a:alpha val="0"/>
                        </a:srgbClr>
                      </a:solidFill>
                      <a:prstDash val="solid"/>
                      <a:round/>
                      <a:headEnd type="none" w="sm" len="sm"/>
                      <a:tailEnd type="none" w="sm" len="sm"/>
                    </a:lnL>
                    <a:lnR w="9525" cap="flat" cmpd="sng">
                      <a:solidFill>
                        <a:srgbClr val="404247">
                          <a:alpha val="0"/>
                        </a:srgbClr>
                      </a:solidFill>
                      <a:prstDash val="solid"/>
                      <a:round/>
                      <a:headEnd type="none" w="sm" len="sm"/>
                      <a:tailEnd type="none" w="sm" len="sm"/>
                    </a:lnR>
                    <a:lnT w="9525" cap="flat" cmpd="sng">
                      <a:solidFill>
                        <a:srgbClr val="404247">
                          <a:alpha val="0"/>
                        </a:srgbClr>
                      </a:solidFill>
                      <a:prstDash val="solid"/>
                      <a:round/>
                      <a:headEnd type="none" w="sm" len="sm"/>
                      <a:tailEnd type="none" w="sm" len="sm"/>
                    </a:lnT>
                    <a:lnB w="19050" cap="flat" cmpd="sng">
                      <a:solidFill>
                        <a:srgbClr val="404247"/>
                      </a:solidFill>
                      <a:prstDash val="solid"/>
                      <a:round/>
                      <a:headEnd type="none" w="sm" len="sm"/>
                      <a:tailEnd type="none" w="sm" len="sm"/>
                    </a:lnB>
                    <a:solidFill>
                      <a:srgbClr val="89611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D4</a:t>
                      </a:r>
                      <a:endParaRPr b="1">
                        <a:solidFill>
                          <a:srgbClr val="FFFFFF"/>
                        </a:solidFill>
                        <a:latin typeface="Open Sans"/>
                        <a:ea typeface="Open Sans"/>
                        <a:cs typeface="Open Sans"/>
                        <a:sym typeface="Open Sans"/>
                      </a:endParaRPr>
                    </a:p>
                  </a:txBody>
                  <a:tcPr marL="0" marR="0" marT="0" marB="0" anchor="ctr">
                    <a:lnL w="9525" cap="flat" cmpd="sng">
                      <a:solidFill>
                        <a:srgbClr val="404247">
                          <a:alpha val="0"/>
                        </a:srgbClr>
                      </a:solidFill>
                      <a:prstDash val="solid"/>
                      <a:round/>
                      <a:headEnd type="none" w="sm" len="sm"/>
                      <a:tailEnd type="none" w="sm" len="sm"/>
                    </a:lnL>
                    <a:lnR w="9525" cap="flat" cmpd="sng">
                      <a:solidFill>
                        <a:srgbClr val="404247">
                          <a:alpha val="0"/>
                        </a:srgbClr>
                      </a:solidFill>
                      <a:prstDash val="solid"/>
                      <a:round/>
                      <a:headEnd type="none" w="sm" len="sm"/>
                      <a:tailEnd type="none" w="sm" len="sm"/>
                    </a:lnR>
                    <a:lnT w="9525" cap="flat" cmpd="sng">
                      <a:solidFill>
                        <a:srgbClr val="404247">
                          <a:alpha val="0"/>
                        </a:srgbClr>
                      </a:solidFill>
                      <a:prstDash val="solid"/>
                      <a:round/>
                      <a:headEnd type="none" w="sm" len="sm"/>
                      <a:tailEnd type="none" w="sm" len="sm"/>
                    </a:lnT>
                    <a:lnB w="19050" cap="flat" cmpd="sng">
                      <a:solidFill>
                        <a:srgbClr val="404247"/>
                      </a:solidFill>
                      <a:prstDash val="solid"/>
                      <a:round/>
                      <a:headEnd type="none" w="sm" len="sm"/>
                      <a:tailEnd type="none" w="sm" len="sm"/>
                    </a:lnB>
                    <a:solidFill>
                      <a:srgbClr val="3B71CA"/>
                    </a:solidFill>
                  </a:tcPr>
                </a:tc>
                <a:tc>
                  <a:txBody>
                    <a:bodyPr/>
                    <a:lstStyle/>
                    <a:p>
                      <a:pPr marL="0" lvl="0" indent="0" algn="ctr" rtl="0">
                        <a:spcBef>
                          <a:spcPts val="0"/>
                        </a:spcBef>
                        <a:spcAft>
                          <a:spcPts val="0"/>
                        </a:spcAft>
                        <a:buNone/>
                      </a:pPr>
                      <a:endParaRPr b="1">
                        <a:solidFill>
                          <a:srgbClr val="FFFFFF"/>
                        </a:solidFill>
                        <a:latin typeface="Open Sans"/>
                        <a:ea typeface="Open Sans"/>
                        <a:cs typeface="Open Sans"/>
                        <a:sym typeface="Open Sans"/>
                      </a:endParaRPr>
                    </a:p>
                  </a:txBody>
                  <a:tcPr marL="0" marR="0" marT="0" marB="0" anchor="ctr">
                    <a:lnL w="9525" cap="flat" cmpd="sng">
                      <a:solidFill>
                        <a:srgbClr val="404247">
                          <a:alpha val="0"/>
                        </a:srgbClr>
                      </a:solidFill>
                      <a:prstDash val="solid"/>
                      <a:round/>
                      <a:headEnd type="none" w="sm" len="sm"/>
                      <a:tailEnd type="none" w="sm" len="sm"/>
                    </a:lnL>
                    <a:lnR w="9525" cap="flat" cmpd="sng">
                      <a:solidFill>
                        <a:srgbClr val="404247">
                          <a:alpha val="0"/>
                        </a:srgbClr>
                      </a:solidFill>
                      <a:prstDash val="solid"/>
                      <a:round/>
                      <a:headEnd type="none" w="sm" len="sm"/>
                      <a:tailEnd type="none" w="sm" len="sm"/>
                    </a:lnR>
                    <a:lnT w="9525" cap="flat" cmpd="sng">
                      <a:solidFill>
                        <a:srgbClr val="404247">
                          <a:alpha val="0"/>
                        </a:srgbClr>
                      </a:solidFill>
                      <a:prstDash val="solid"/>
                      <a:round/>
                      <a:headEnd type="none" w="sm" len="sm"/>
                      <a:tailEnd type="none" w="sm" len="sm"/>
                    </a:lnT>
                    <a:lnB w="19050" cap="flat" cmpd="sng">
                      <a:solidFill>
                        <a:srgbClr val="404247"/>
                      </a:solidFill>
                      <a:prstDash val="solid"/>
                      <a:round/>
                      <a:headEnd type="none" w="sm" len="sm"/>
                      <a:tailEnd type="none" w="sm" len="sm"/>
                    </a:lnB>
                  </a:tcPr>
                </a:tc>
                <a:extLst>
                  <a:ext uri="{0D108BD9-81ED-4DB2-BD59-A6C34878D82A}">
                    <a16:rowId xmlns:a16="http://schemas.microsoft.com/office/drawing/2014/main" val="10000"/>
                  </a:ext>
                </a:extLst>
              </a:tr>
              <a:tr h="219275">
                <a:tc>
                  <a:txBody>
                    <a:bodyPr/>
                    <a:lstStyle/>
                    <a:p>
                      <a:pPr marL="0" lvl="0" indent="0" algn="l" rtl="0">
                        <a:spcBef>
                          <a:spcPts val="0"/>
                        </a:spcBef>
                        <a:spcAft>
                          <a:spcPts val="0"/>
                        </a:spcAft>
                        <a:buNone/>
                      </a:pPr>
                      <a:r>
                        <a:rPr lang="en" b="1">
                          <a:solidFill>
                            <a:srgbClr val="FFFFFF"/>
                          </a:solidFill>
                          <a:latin typeface="Open Sans"/>
                          <a:ea typeface="Open Sans"/>
                          <a:cs typeface="Open Sans"/>
                          <a:sym typeface="Open Sans"/>
                        </a:rPr>
                        <a:t>Chem7</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Day 0</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D1</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D2</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D3</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D4</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a:solidFill>
                            <a:srgbClr val="FFFFFF"/>
                          </a:solidFill>
                          <a:latin typeface="Open Sans"/>
                          <a:ea typeface="Open Sans"/>
                          <a:cs typeface="Open Sans"/>
                          <a:sym typeface="Open Sans"/>
                        </a:rPr>
                        <a:t>10PM</a:t>
                      </a:r>
                      <a:endParaRPr>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r" rtl="0">
                        <a:spcBef>
                          <a:spcPts val="0"/>
                        </a:spcBef>
                        <a:spcAft>
                          <a:spcPts val="0"/>
                        </a:spcAft>
                        <a:buNone/>
                      </a:pPr>
                      <a:r>
                        <a:rPr lang="en" b="1">
                          <a:solidFill>
                            <a:schemeClr val="lt1"/>
                          </a:solidFill>
                          <a:latin typeface="Open Sans"/>
                          <a:ea typeface="Open Sans"/>
                          <a:cs typeface="Open Sans"/>
                          <a:sym typeface="Open Sans"/>
                        </a:rPr>
                        <a:t>Chem7</a:t>
                      </a:r>
                      <a:endParaRPr>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1"/>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4.5</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4.3</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4.3</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4.4</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4.5</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5.6</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chemeClr val="dk2"/>
                          </a:solidFill>
                          <a:latin typeface="Open Sans"/>
                          <a:ea typeface="Open Sans"/>
                          <a:cs typeface="Open Sans"/>
                          <a:sym typeface="Open Sans"/>
                        </a:rPr>
                        <a:t>K</a:t>
                      </a:r>
                      <a:endParaRPr>
                        <a:solidFill>
                          <a:schemeClr val="dk2"/>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02"/>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HCO3</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21</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22</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14</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rgbClr val="1A1A1A"/>
                          </a:solidFill>
                          <a:latin typeface="Open Sans"/>
                          <a:ea typeface="Open Sans"/>
                          <a:cs typeface="Open Sans"/>
                          <a:sym typeface="Open Sans"/>
                        </a:rPr>
                        <a:t>HCO3</a:t>
                      </a:r>
                      <a:endParaRPr>
                        <a:solidFill>
                          <a:srgbClr val="1A1A1A"/>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03"/>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BUN</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17</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24</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44</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55</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51</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rgbClr val="1A1A1A"/>
                          </a:solidFill>
                          <a:latin typeface="Open Sans"/>
                          <a:ea typeface="Open Sans"/>
                          <a:cs typeface="Open Sans"/>
                          <a:sym typeface="Open Sans"/>
                        </a:rPr>
                        <a:t>BUN</a:t>
                      </a:r>
                      <a:endParaRPr>
                        <a:solidFill>
                          <a:srgbClr val="1A1A1A"/>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04"/>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Cr</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0.90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0.87</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0.88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0.88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1.11</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1.7</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r" rtl="0">
                        <a:spcBef>
                          <a:spcPts val="0"/>
                        </a:spcBef>
                        <a:spcAft>
                          <a:spcPts val="0"/>
                        </a:spcAft>
                        <a:buNone/>
                      </a:pPr>
                      <a:r>
                        <a:rPr lang="en">
                          <a:solidFill>
                            <a:srgbClr val="1A1A1A"/>
                          </a:solidFill>
                          <a:latin typeface="Open Sans"/>
                          <a:ea typeface="Open Sans"/>
                          <a:cs typeface="Open Sans"/>
                          <a:sym typeface="Open Sans"/>
                        </a:rPr>
                        <a:t>Cr</a:t>
                      </a:r>
                      <a:endParaRPr>
                        <a:solidFill>
                          <a:srgbClr val="1A1A1A"/>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extLst>
                  <a:ext uri="{0D108BD9-81ED-4DB2-BD59-A6C34878D82A}">
                    <a16:rowId xmlns:a16="http://schemas.microsoft.com/office/drawing/2014/main" val="10005"/>
                  </a:ext>
                </a:extLst>
              </a:tr>
              <a:tr h="219275">
                <a:tc>
                  <a:txBody>
                    <a:bodyPr/>
                    <a:lstStyle/>
                    <a:p>
                      <a:pPr marL="0" lvl="0" indent="0" algn="l" rtl="0">
                        <a:spcBef>
                          <a:spcPts val="0"/>
                        </a:spcBef>
                        <a:spcAft>
                          <a:spcPts val="0"/>
                        </a:spcAft>
                        <a:buNone/>
                      </a:pPr>
                      <a:r>
                        <a:rPr lang="en" b="1">
                          <a:solidFill>
                            <a:schemeClr val="lt1"/>
                          </a:solidFill>
                          <a:latin typeface="Open Sans"/>
                          <a:ea typeface="Open Sans"/>
                          <a:cs typeface="Open Sans"/>
                          <a:sym typeface="Open Sans"/>
                        </a:rPr>
                        <a:t>LFTs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0</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1</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2</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3</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4</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10PM</a:t>
                      </a:r>
                      <a:endParaRPr>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r" rtl="0">
                        <a:spcBef>
                          <a:spcPts val="0"/>
                        </a:spcBef>
                        <a:spcAft>
                          <a:spcPts val="0"/>
                        </a:spcAft>
                        <a:buNone/>
                      </a:pPr>
                      <a:r>
                        <a:rPr lang="en" b="1">
                          <a:solidFill>
                            <a:schemeClr val="lt1"/>
                          </a:solidFill>
                          <a:latin typeface="Open Sans"/>
                          <a:ea typeface="Open Sans"/>
                          <a:cs typeface="Open Sans"/>
                          <a:sym typeface="Open Sans"/>
                        </a:rPr>
                        <a:t>LFTs</a:t>
                      </a:r>
                      <a:endParaRPr>
                        <a:solidFill>
                          <a:schemeClr val="lt1"/>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6"/>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AST</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55</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60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87</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133</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199</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348</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rgbClr val="1A1A1A"/>
                          </a:solidFill>
                          <a:latin typeface="Open Sans"/>
                          <a:ea typeface="Open Sans"/>
                          <a:cs typeface="Open Sans"/>
                          <a:sym typeface="Open Sans"/>
                        </a:rPr>
                        <a:t>AST</a:t>
                      </a:r>
                      <a:endParaRPr>
                        <a:solidFill>
                          <a:srgbClr val="1A1A1A"/>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07"/>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ALT</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24</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23</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32</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43</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58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rgbClr val="1A1A1A"/>
                          </a:solidFill>
                          <a:latin typeface="Open Sans"/>
                          <a:ea typeface="Open Sans"/>
                          <a:cs typeface="Open Sans"/>
                          <a:sym typeface="Open Sans"/>
                        </a:rPr>
                        <a:t>ALT</a:t>
                      </a:r>
                      <a:endParaRPr>
                        <a:solidFill>
                          <a:srgbClr val="1A1A1A"/>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08"/>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AlkPhos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24</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20</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23</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32</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74</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98</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chemeClr val="dk2"/>
                          </a:solidFill>
                          <a:latin typeface="Open Sans"/>
                          <a:ea typeface="Open Sans"/>
                          <a:cs typeface="Open Sans"/>
                          <a:sym typeface="Open Sans"/>
                        </a:rPr>
                        <a:t>AlkPhos</a:t>
                      </a:r>
                      <a:endParaRPr>
                        <a:solidFill>
                          <a:srgbClr val="858585"/>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09"/>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Bili total</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3.2</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3.2</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5.9</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10.9</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17.5</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26</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rgbClr val="1A1A1A"/>
                          </a:solidFill>
                          <a:latin typeface="Open Sans"/>
                          <a:ea typeface="Open Sans"/>
                          <a:cs typeface="Open Sans"/>
                          <a:sym typeface="Open Sans"/>
                        </a:rPr>
                        <a:t>Bili (total)</a:t>
                      </a:r>
                      <a:endParaRPr>
                        <a:solidFill>
                          <a:srgbClr val="1A1A1A"/>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10"/>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Bili direct</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1.1</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6.1</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9.8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r" rtl="0">
                        <a:spcBef>
                          <a:spcPts val="0"/>
                        </a:spcBef>
                        <a:spcAft>
                          <a:spcPts val="0"/>
                        </a:spcAft>
                        <a:buNone/>
                      </a:pPr>
                      <a:r>
                        <a:rPr lang="en">
                          <a:solidFill>
                            <a:srgbClr val="1A1A1A"/>
                          </a:solidFill>
                          <a:latin typeface="Open Sans"/>
                          <a:ea typeface="Open Sans"/>
                          <a:cs typeface="Open Sans"/>
                          <a:sym typeface="Open Sans"/>
                        </a:rPr>
                        <a:t>Direct B</a:t>
                      </a:r>
                      <a:endParaRPr>
                        <a:solidFill>
                          <a:srgbClr val="1A1A1A"/>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extLst>
                  <a:ext uri="{0D108BD9-81ED-4DB2-BD59-A6C34878D82A}">
                    <a16:rowId xmlns:a16="http://schemas.microsoft.com/office/drawing/2014/main" val="10011"/>
                  </a:ext>
                </a:extLst>
              </a:tr>
              <a:tr h="219275">
                <a:tc>
                  <a:txBody>
                    <a:bodyPr/>
                    <a:lstStyle/>
                    <a:p>
                      <a:pPr marL="0" lvl="0" indent="0" algn="l" rtl="0">
                        <a:spcBef>
                          <a:spcPts val="0"/>
                        </a:spcBef>
                        <a:spcAft>
                          <a:spcPts val="0"/>
                        </a:spcAft>
                        <a:buNone/>
                      </a:pPr>
                      <a:r>
                        <a:rPr lang="en" b="1">
                          <a:solidFill>
                            <a:schemeClr val="lt1"/>
                          </a:solidFill>
                          <a:latin typeface="Open Sans"/>
                          <a:ea typeface="Open Sans"/>
                          <a:cs typeface="Open Sans"/>
                          <a:sym typeface="Open Sans"/>
                        </a:rPr>
                        <a:t>CBC</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0</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1</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2</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3</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4</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10PM</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r" rtl="0">
                        <a:spcBef>
                          <a:spcPts val="0"/>
                        </a:spcBef>
                        <a:spcAft>
                          <a:spcPts val="0"/>
                        </a:spcAft>
                        <a:buNone/>
                      </a:pPr>
                      <a:r>
                        <a:rPr lang="en" b="1">
                          <a:solidFill>
                            <a:schemeClr val="lt1"/>
                          </a:solidFill>
                          <a:latin typeface="Open Sans"/>
                          <a:ea typeface="Open Sans"/>
                          <a:cs typeface="Open Sans"/>
                          <a:sym typeface="Open Sans"/>
                        </a:rPr>
                        <a:t>CBC</a:t>
                      </a:r>
                      <a:endParaRPr>
                        <a:solidFill>
                          <a:schemeClr val="lt1"/>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12"/>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WBC</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10.8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8.7</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6.9</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9.5</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11.7</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26</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rgbClr val="1A1A1A"/>
                          </a:solidFill>
                          <a:latin typeface="Open Sans"/>
                          <a:ea typeface="Open Sans"/>
                          <a:cs typeface="Open Sans"/>
                          <a:sym typeface="Open Sans"/>
                        </a:rPr>
                        <a:t>WBC</a:t>
                      </a:r>
                      <a:endParaRPr>
                        <a:solidFill>
                          <a:srgbClr val="1A1A1A"/>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13"/>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Hgb</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0C622E"/>
                          </a:solidFill>
                          <a:latin typeface="Open Sans"/>
                          <a:ea typeface="Open Sans"/>
                          <a:cs typeface="Open Sans"/>
                          <a:sym typeface="Open Sans"/>
                        </a:rPr>
                        <a:t>16.2</a:t>
                      </a:r>
                      <a:endParaRPr b="1">
                        <a:solidFill>
                          <a:srgbClr val="0C622E"/>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15.0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13.3</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12.7</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11.6</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3B71CA"/>
                          </a:solidFill>
                          <a:latin typeface="Open Sans"/>
                          <a:ea typeface="Open Sans"/>
                          <a:cs typeface="Open Sans"/>
                          <a:sym typeface="Open Sans"/>
                        </a:rPr>
                        <a:t>10.8</a:t>
                      </a:r>
                      <a:endParaRPr b="1">
                        <a:solidFill>
                          <a:srgbClr val="3B71C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rgbClr val="1A1A1A"/>
                          </a:solidFill>
                          <a:latin typeface="Open Sans"/>
                          <a:ea typeface="Open Sans"/>
                          <a:cs typeface="Open Sans"/>
                          <a:sym typeface="Open Sans"/>
                        </a:rPr>
                        <a:t>Hgb</a:t>
                      </a:r>
                      <a:endParaRPr>
                        <a:solidFill>
                          <a:srgbClr val="1A1A1A"/>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14"/>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Plts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111</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98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66</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58</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55</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85</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rgbClr val="1A1A1A"/>
                          </a:solidFill>
                          <a:latin typeface="Open Sans"/>
                          <a:ea typeface="Open Sans"/>
                          <a:cs typeface="Open Sans"/>
                          <a:sym typeface="Open Sans"/>
                        </a:rPr>
                        <a:t>Plt</a:t>
                      </a:r>
                      <a:endParaRPr>
                        <a:solidFill>
                          <a:srgbClr val="1A1A1A"/>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15"/>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Neut %</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78%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75%</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83%</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76%</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83%</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chemeClr val="dk2"/>
                          </a:solidFill>
                          <a:latin typeface="Open Sans"/>
                          <a:ea typeface="Open Sans"/>
                          <a:cs typeface="Open Sans"/>
                          <a:sym typeface="Open Sans"/>
                        </a:rPr>
                        <a:t>Neut %</a:t>
                      </a:r>
                      <a:endParaRPr>
                        <a:solidFill>
                          <a:srgbClr val="858585"/>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16"/>
                  </a:ext>
                </a:extLst>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7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Labs at Ruby</a:t>
            </a:r>
            <a:endParaRPr>
              <a:solidFill>
                <a:srgbClr val="356635"/>
              </a:solidFill>
            </a:endParaRPr>
          </a:p>
        </p:txBody>
      </p:sp>
      <p:graphicFrame>
        <p:nvGraphicFramePr>
          <p:cNvPr id="802" name="Google Shape;802;p72"/>
          <p:cNvGraphicFramePr/>
          <p:nvPr/>
        </p:nvGraphicFramePr>
        <p:xfrm>
          <a:off x="1388288" y="1310675"/>
          <a:ext cx="3000000" cy="3000000"/>
        </p:xfrm>
        <a:graphic>
          <a:graphicData uri="http://schemas.openxmlformats.org/drawingml/2006/table">
            <a:tbl>
              <a:tblPr>
                <a:noFill/>
                <a:tableStyleId>{8B810D35-6B29-4F0E-A54C-3F1D867285BD}</a:tableStyleId>
              </a:tblPr>
              <a:tblGrid>
                <a:gridCol w="847400">
                  <a:extLst>
                    <a:ext uri="{9D8B030D-6E8A-4147-A177-3AD203B41FA5}">
                      <a16:colId xmlns:a16="http://schemas.microsoft.com/office/drawing/2014/main" val="20000"/>
                    </a:ext>
                  </a:extLst>
                </a:gridCol>
                <a:gridCol w="562325">
                  <a:extLst>
                    <a:ext uri="{9D8B030D-6E8A-4147-A177-3AD203B41FA5}">
                      <a16:colId xmlns:a16="http://schemas.microsoft.com/office/drawing/2014/main" val="20001"/>
                    </a:ext>
                  </a:extLst>
                </a:gridCol>
                <a:gridCol w="562325">
                  <a:extLst>
                    <a:ext uri="{9D8B030D-6E8A-4147-A177-3AD203B41FA5}">
                      <a16:colId xmlns:a16="http://schemas.microsoft.com/office/drawing/2014/main" val="20002"/>
                    </a:ext>
                  </a:extLst>
                </a:gridCol>
                <a:gridCol w="562325">
                  <a:extLst>
                    <a:ext uri="{9D8B030D-6E8A-4147-A177-3AD203B41FA5}">
                      <a16:colId xmlns:a16="http://schemas.microsoft.com/office/drawing/2014/main" val="20003"/>
                    </a:ext>
                  </a:extLst>
                </a:gridCol>
                <a:gridCol w="562325">
                  <a:extLst>
                    <a:ext uri="{9D8B030D-6E8A-4147-A177-3AD203B41FA5}">
                      <a16:colId xmlns:a16="http://schemas.microsoft.com/office/drawing/2014/main" val="20004"/>
                    </a:ext>
                  </a:extLst>
                </a:gridCol>
                <a:gridCol w="507175">
                  <a:extLst>
                    <a:ext uri="{9D8B030D-6E8A-4147-A177-3AD203B41FA5}">
                      <a16:colId xmlns:a16="http://schemas.microsoft.com/office/drawing/2014/main" val="20005"/>
                    </a:ext>
                  </a:extLst>
                </a:gridCol>
                <a:gridCol w="504800">
                  <a:extLst>
                    <a:ext uri="{9D8B030D-6E8A-4147-A177-3AD203B41FA5}">
                      <a16:colId xmlns:a16="http://schemas.microsoft.com/office/drawing/2014/main" val="20006"/>
                    </a:ext>
                  </a:extLst>
                </a:gridCol>
                <a:gridCol w="490325">
                  <a:extLst>
                    <a:ext uri="{9D8B030D-6E8A-4147-A177-3AD203B41FA5}">
                      <a16:colId xmlns:a16="http://schemas.microsoft.com/office/drawing/2014/main" val="20007"/>
                    </a:ext>
                  </a:extLst>
                </a:gridCol>
                <a:gridCol w="928175">
                  <a:extLst>
                    <a:ext uri="{9D8B030D-6E8A-4147-A177-3AD203B41FA5}">
                      <a16:colId xmlns:a16="http://schemas.microsoft.com/office/drawing/2014/main" val="20008"/>
                    </a:ext>
                  </a:extLst>
                </a:gridCol>
              </a:tblGrid>
              <a:tr h="219275">
                <a:tc>
                  <a:txBody>
                    <a:bodyPr/>
                    <a:lstStyle/>
                    <a:p>
                      <a:pPr marL="0" lvl="0" indent="0" algn="l" rtl="0">
                        <a:spcBef>
                          <a:spcPts val="0"/>
                        </a:spcBef>
                        <a:spcAft>
                          <a:spcPts val="0"/>
                        </a:spcAft>
                        <a:buNone/>
                      </a:pPr>
                      <a:endParaRPr b="1">
                        <a:solidFill>
                          <a:srgbClr val="FFFFFF"/>
                        </a:solidFill>
                        <a:latin typeface="Open Sans"/>
                        <a:ea typeface="Open Sans"/>
                        <a:cs typeface="Open Sans"/>
                        <a:sym typeface="Open Sans"/>
                      </a:endParaRPr>
                    </a:p>
                  </a:txBody>
                  <a:tcPr marL="45700" marR="0" marT="0" marB="0" anchor="ctr">
                    <a:lnL w="9525" cap="flat" cmpd="sng">
                      <a:solidFill>
                        <a:srgbClr val="404247">
                          <a:alpha val="0"/>
                        </a:srgbClr>
                      </a:solidFill>
                      <a:prstDash val="solid"/>
                      <a:round/>
                      <a:headEnd type="none" w="sm" len="sm"/>
                      <a:tailEnd type="none" w="sm" len="sm"/>
                    </a:lnL>
                    <a:lnR w="9525" cap="flat" cmpd="sng">
                      <a:solidFill>
                        <a:srgbClr val="404247">
                          <a:alpha val="0"/>
                        </a:srgbClr>
                      </a:solidFill>
                      <a:prstDash val="solid"/>
                      <a:round/>
                      <a:headEnd type="none" w="sm" len="sm"/>
                      <a:tailEnd type="none" w="sm" len="sm"/>
                    </a:lnR>
                    <a:lnT w="9525" cap="flat" cmpd="sng">
                      <a:solidFill>
                        <a:srgbClr val="404247">
                          <a:alpha val="0"/>
                        </a:srgbClr>
                      </a:solidFill>
                      <a:prstDash val="solid"/>
                      <a:round/>
                      <a:headEnd type="none" w="sm" len="sm"/>
                      <a:tailEnd type="none" w="sm" len="sm"/>
                    </a:lnT>
                    <a:lnB w="19050" cap="flat" cmpd="sng">
                      <a:solidFill>
                        <a:srgbClr val="404247"/>
                      </a:solidFill>
                      <a:prstDash val="solid"/>
                      <a:round/>
                      <a:headEnd type="none" w="sm" len="sm"/>
                      <a:tailEnd type="none" w="sm" len="sm"/>
                    </a:lnB>
                  </a:tcPr>
                </a:tc>
                <a:tc gridSpan="5">
                  <a:txBody>
                    <a:bodyPr/>
                    <a:lstStyle/>
                    <a:p>
                      <a:pPr marL="0" lvl="0" indent="0" algn="ctr" rtl="0">
                        <a:spcBef>
                          <a:spcPts val="0"/>
                        </a:spcBef>
                        <a:spcAft>
                          <a:spcPts val="0"/>
                        </a:spcAft>
                        <a:buNone/>
                      </a:pPr>
                      <a:r>
                        <a:rPr lang="en">
                          <a:solidFill>
                            <a:srgbClr val="FFFFFF"/>
                          </a:solidFill>
                          <a:latin typeface="Open Sans"/>
                          <a:ea typeface="Open Sans"/>
                          <a:cs typeface="Open Sans"/>
                          <a:sym typeface="Open Sans"/>
                        </a:rPr>
                        <a:t>Outside hospital</a:t>
                      </a:r>
                      <a:endParaRPr>
                        <a:solidFill>
                          <a:srgbClr val="FFFFFF"/>
                        </a:solidFill>
                        <a:latin typeface="Open Sans"/>
                        <a:ea typeface="Open Sans"/>
                        <a:cs typeface="Open Sans"/>
                        <a:sym typeface="Open Sans"/>
                      </a:endParaRPr>
                    </a:p>
                  </a:txBody>
                  <a:tcPr marL="0" marR="0" marT="0" marB="0" anchor="ctr">
                    <a:lnL w="9525" cap="flat" cmpd="sng">
                      <a:solidFill>
                        <a:srgbClr val="404247">
                          <a:alpha val="0"/>
                        </a:srgbClr>
                      </a:solidFill>
                      <a:prstDash val="solid"/>
                      <a:round/>
                      <a:headEnd type="none" w="sm" len="sm"/>
                      <a:tailEnd type="none" w="sm" len="sm"/>
                    </a:lnL>
                    <a:lnR w="9525" cap="flat" cmpd="sng">
                      <a:solidFill>
                        <a:srgbClr val="404247">
                          <a:alpha val="0"/>
                        </a:srgbClr>
                      </a:solidFill>
                      <a:prstDash val="solid"/>
                      <a:round/>
                      <a:headEnd type="none" w="sm" len="sm"/>
                      <a:tailEnd type="none" w="sm" len="sm"/>
                    </a:lnR>
                    <a:lnT w="9525" cap="flat" cmpd="sng">
                      <a:solidFill>
                        <a:srgbClr val="404247">
                          <a:alpha val="0"/>
                        </a:srgbClr>
                      </a:solidFill>
                      <a:prstDash val="solid"/>
                      <a:round/>
                      <a:headEnd type="none" w="sm" len="sm"/>
                      <a:tailEnd type="none" w="sm" len="sm"/>
                    </a:lnT>
                    <a:lnB w="19050" cap="flat" cmpd="sng">
                      <a:solidFill>
                        <a:srgbClr val="404247"/>
                      </a:solidFill>
                      <a:prstDash val="solid"/>
                      <a:round/>
                      <a:headEnd type="none" w="sm" len="sm"/>
                      <a:tailEnd type="none" w="sm" len="sm"/>
                    </a:lnB>
                    <a:solidFill>
                      <a:srgbClr val="89611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D4</a:t>
                      </a:r>
                      <a:endParaRPr b="1">
                        <a:solidFill>
                          <a:srgbClr val="FFFFFF"/>
                        </a:solidFill>
                        <a:latin typeface="Open Sans"/>
                        <a:ea typeface="Open Sans"/>
                        <a:cs typeface="Open Sans"/>
                        <a:sym typeface="Open Sans"/>
                      </a:endParaRPr>
                    </a:p>
                  </a:txBody>
                  <a:tcPr marL="0" marR="0" marT="0" marB="0" anchor="ctr">
                    <a:lnL w="9525" cap="flat" cmpd="sng">
                      <a:solidFill>
                        <a:srgbClr val="404247">
                          <a:alpha val="0"/>
                        </a:srgbClr>
                      </a:solidFill>
                      <a:prstDash val="solid"/>
                      <a:round/>
                      <a:headEnd type="none" w="sm" len="sm"/>
                      <a:tailEnd type="none" w="sm" len="sm"/>
                    </a:lnL>
                    <a:lnR w="9525" cap="flat" cmpd="sng">
                      <a:solidFill>
                        <a:srgbClr val="404247">
                          <a:alpha val="0"/>
                        </a:srgbClr>
                      </a:solidFill>
                      <a:prstDash val="solid"/>
                      <a:round/>
                      <a:headEnd type="none" w="sm" len="sm"/>
                      <a:tailEnd type="none" w="sm" len="sm"/>
                    </a:lnR>
                    <a:lnT w="9525" cap="flat" cmpd="sng">
                      <a:solidFill>
                        <a:srgbClr val="404247">
                          <a:alpha val="0"/>
                        </a:srgbClr>
                      </a:solidFill>
                      <a:prstDash val="solid"/>
                      <a:round/>
                      <a:headEnd type="none" w="sm" len="sm"/>
                      <a:tailEnd type="none" w="sm" len="sm"/>
                    </a:lnT>
                    <a:lnB w="19050" cap="flat" cmpd="sng">
                      <a:solidFill>
                        <a:srgbClr val="404247"/>
                      </a:solidFill>
                      <a:prstDash val="solid"/>
                      <a:round/>
                      <a:headEnd type="none" w="sm" len="sm"/>
                      <a:tailEnd type="none" w="sm" len="sm"/>
                    </a:lnB>
                    <a:solidFill>
                      <a:srgbClr val="3B71CA"/>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D5</a:t>
                      </a:r>
                      <a:endParaRPr b="1">
                        <a:solidFill>
                          <a:srgbClr val="FFFFFF"/>
                        </a:solidFill>
                        <a:latin typeface="Open Sans"/>
                        <a:ea typeface="Open Sans"/>
                        <a:cs typeface="Open Sans"/>
                        <a:sym typeface="Open Sans"/>
                      </a:endParaRPr>
                    </a:p>
                  </a:txBody>
                  <a:tcPr marL="0" marR="0" marT="0" marB="0" anchor="ctr">
                    <a:lnL w="9525" cap="flat" cmpd="sng">
                      <a:solidFill>
                        <a:srgbClr val="404247">
                          <a:alpha val="0"/>
                        </a:srgbClr>
                      </a:solidFill>
                      <a:prstDash val="solid"/>
                      <a:round/>
                      <a:headEnd type="none" w="sm" len="sm"/>
                      <a:tailEnd type="none" w="sm" len="sm"/>
                    </a:lnL>
                    <a:lnR w="9525" cap="flat" cmpd="sng">
                      <a:solidFill>
                        <a:srgbClr val="404247">
                          <a:alpha val="0"/>
                        </a:srgbClr>
                      </a:solidFill>
                      <a:prstDash val="solid"/>
                      <a:round/>
                      <a:headEnd type="none" w="sm" len="sm"/>
                      <a:tailEnd type="none" w="sm" len="sm"/>
                    </a:lnR>
                    <a:lnT w="9525" cap="flat" cmpd="sng">
                      <a:solidFill>
                        <a:srgbClr val="404247">
                          <a:alpha val="0"/>
                        </a:srgbClr>
                      </a:solidFill>
                      <a:prstDash val="solid"/>
                      <a:round/>
                      <a:headEnd type="none" w="sm" len="sm"/>
                      <a:tailEnd type="none" w="sm" len="sm"/>
                    </a:lnT>
                    <a:lnB w="19050" cap="flat" cmpd="sng">
                      <a:solidFill>
                        <a:srgbClr val="404247"/>
                      </a:solidFill>
                      <a:prstDash val="solid"/>
                      <a:round/>
                      <a:headEnd type="none" w="sm" len="sm"/>
                      <a:tailEnd type="none" w="sm" len="sm"/>
                    </a:lnB>
                    <a:solidFill>
                      <a:srgbClr val="3B71CA"/>
                    </a:solidFill>
                  </a:tcPr>
                </a:tc>
                <a:tc>
                  <a:txBody>
                    <a:bodyPr/>
                    <a:lstStyle/>
                    <a:p>
                      <a:pPr marL="0" lvl="0" indent="0" algn="ctr" rtl="0">
                        <a:spcBef>
                          <a:spcPts val="0"/>
                        </a:spcBef>
                        <a:spcAft>
                          <a:spcPts val="0"/>
                        </a:spcAft>
                        <a:buNone/>
                      </a:pPr>
                      <a:endParaRPr b="1">
                        <a:solidFill>
                          <a:srgbClr val="FFFFFF"/>
                        </a:solidFill>
                        <a:latin typeface="Open Sans"/>
                        <a:ea typeface="Open Sans"/>
                        <a:cs typeface="Open Sans"/>
                        <a:sym typeface="Open Sans"/>
                      </a:endParaRPr>
                    </a:p>
                  </a:txBody>
                  <a:tcPr marL="0" marR="0" marT="0" marB="0" anchor="ctr">
                    <a:lnL w="9525" cap="flat" cmpd="sng">
                      <a:solidFill>
                        <a:srgbClr val="404247">
                          <a:alpha val="0"/>
                        </a:srgbClr>
                      </a:solidFill>
                      <a:prstDash val="solid"/>
                      <a:round/>
                      <a:headEnd type="none" w="sm" len="sm"/>
                      <a:tailEnd type="none" w="sm" len="sm"/>
                    </a:lnL>
                    <a:lnR w="9525" cap="flat" cmpd="sng">
                      <a:solidFill>
                        <a:srgbClr val="404247">
                          <a:alpha val="0"/>
                        </a:srgbClr>
                      </a:solidFill>
                      <a:prstDash val="solid"/>
                      <a:round/>
                      <a:headEnd type="none" w="sm" len="sm"/>
                      <a:tailEnd type="none" w="sm" len="sm"/>
                    </a:lnR>
                    <a:lnT w="9525" cap="flat" cmpd="sng">
                      <a:solidFill>
                        <a:srgbClr val="404247">
                          <a:alpha val="0"/>
                        </a:srgbClr>
                      </a:solidFill>
                      <a:prstDash val="solid"/>
                      <a:round/>
                      <a:headEnd type="none" w="sm" len="sm"/>
                      <a:tailEnd type="none" w="sm" len="sm"/>
                    </a:lnT>
                    <a:lnB w="19050" cap="flat" cmpd="sng">
                      <a:solidFill>
                        <a:srgbClr val="404247"/>
                      </a:solidFill>
                      <a:prstDash val="solid"/>
                      <a:round/>
                      <a:headEnd type="none" w="sm" len="sm"/>
                      <a:tailEnd type="none" w="sm" len="sm"/>
                    </a:lnB>
                  </a:tcPr>
                </a:tc>
                <a:extLst>
                  <a:ext uri="{0D108BD9-81ED-4DB2-BD59-A6C34878D82A}">
                    <a16:rowId xmlns:a16="http://schemas.microsoft.com/office/drawing/2014/main" val="10000"/>
                  </a:ext>
                </a:extLst>
              </a:tr>
              <a:tr h="219275">
                <a:tc>
                  <a:txBody>
                    <a:bodyPr/>
                    <a:lstStyle/>
                    <a:p>
                      <a:pPr marL="0" lvl="0" indent="0" algn="l" rtl="0">
                        <a:spcBef>
                          <a:spcPts val="0"/>
                        </a:spcBef>
                        <a:spcAft>
                          <a:spcPts val="0"/>
                        </a:spcAft>
                        <a:buNone/>
                      </a:pPr>
                      <a:r>
                        <a:rPr lang="en" b="1">
                          <a:solidFill>
                            <a:srgbClr val="FFFFFF"/>
                          </a:solidFill>
                          <a:latin typeface="Open Sans"/>
                          <a:ea typeface="Open Sans"/>
                          <a:cs typeface="Open Sans"/>
                          <a:sym typeface="Open Sans"/>
                        </a:rPr>
                        <a:t>Chem7</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Day 0</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D1</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D2</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D3</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D4</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a:solidFill>
                            <a:srgbClr val="FFFFFF"/>
                          </a:solidFill>
                          <a:latin typeface="Open Sans"/>
                          <a:ea typeface="Open Sans"/>
                          <a:cs typeface="Open Sans"/>
                          <a:sym typeface="Open Sans"/>
                        </a:rPr>
                        <a:t>10PM</a:t>
                      </a:r>
                      <a:endParaRPr>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a:solidFill>
                            <a:srgbClr val="FFFFFF"/>
                          </a:solidFill>
                          <a:latin typeface="Open Sans"/>
                          <a:ea typeface="Open Sans"/>
                          <a:cs typeface="Open Sans"/>
                          <a:sym typeface="Open Sans"/>
                        </a:rPr>
                        <a:t>5am</a:t>
                      </a:r>
                      <a:endParaRPr>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r" rtl="0">
                        <a:spcBef>
                          <a:spcPts val="0"/>
                        </a:spcBef>
                        <a:spcAft>
                          <a:spcPts val="0"/>
                        </a:spcAft>
                        <a:buNone/>
                      </a:pPr>
                      <a:r>
                        <a:rPr lang="en" b="1">
                          <a:solidFill>
                            <a:schemeClr val="lt1"/>
                          </a:solidFill>
                          <a:latin typeface="Open Sans"/>
                          <a:ea typeface="Open Sans"/>
                          <a:cs typeface="Open Sans"/>
                          <a:sym typeface="Open Sans"/>
                        </a:rPr>
                        <a:t>Chem7</a:t>
                      </a:r>
                      <a:endParaRPr>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1"/>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4.5</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4.3</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4.3</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4.4</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4.5</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5.6</a:t>
                      </a:r>
                      <a:endParaRPr b="1">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4.6</a:t>
                      </a:r>
                      <a:endParaRPr b="1">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chemeClr val="dk2"/>
                          </a:solidFill>
                          <a:latin typeface="Open Sans"/>
                          <a:ea typeface="Open Sans"/>
                          <a:cs typeface="Open Sans"/>
                          <a:sym typeface="Open Sans"/>
                        </a:rPr>
                        <a:t>K</a:t>
                      </a:r>
                      <a:endParaRPr>
                        <a:solidFill>
                          <a:schemeClr val="dk2"/>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02"/>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HCO3</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21</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22</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1A1A1A"/>
                          </a:solidFill>
                          <a:latin typeface="Open Sans"/>
                          <a:ea typeface="Open Sans"/>
                          <a:cs typeface="Open Sans"/>
                          <a:sym typeface="Open Sans"/>
                        </a:rPr>
                        <a:t>18</a:t>
                      </a:r>
                      <a:endParaRPr b="1">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14</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8</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10</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rgbClr val="1A1A1A"/>
                          </a:solidFill>
                          <a:latin typeface="Open Sans"/>
                          <a:ea typeface="Open Sans"/>
                          <a:cs typeface="Open Sans"/>
                          <a:sym typeface="Open Sans"/>
                        </a:rPr>
                        <a:t>HCO3</a:t>
                      </a:r>
                      <a:endParaRPr>
                        <a:solidFill>
                          <a:srgbClr val="1A1A1A"/>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03"/>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BUN</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17</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24</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44</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55</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51</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50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rgbClr val="1A1A1A"/>
                          </a:solidFill>
                          <a:latin typeface="Open Sans"/>
                          <a:ea typeface="Open Sans"/>
                          <a:cs typeface="Open Sans"/>
                          <a:sym typeface="Open Sans"/>
                        </a:rPr>
                        <a:t>BUN</a:t>
                      </a:r>
                      <a:endParaRPr>
                        <a:solidFill>
                          <a:srgbClr val="1A1A1A"/>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04"/>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Cr</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0.90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0.87</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0.88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0.88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1A1A1A"/>
                          </a:solidFill>
                          <a:latin typeface="Open Sans"/>
                          <a:ea typeface="Open Sans"/>
                          <a:cs typeface="Open Sans"/>
                          <a:sym typeface="Open Sans"/>
                        </a:rPr>
                        <a:t>1.11</a:t>
                      </a:r>
                      <a:endParaRPr b="1">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1.7</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2.0</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r" rtl="0">
                        <a:spcBef>
                          <a:spcPts val="0"/>
                        </a:spcBef>
                        <a:spcAft>
                          <a:spcPts val="0"/>
                        </a:spcAft>
                        <a:buNone/>
                      </a:pPr>
                      <a:r>
                        <a:rPr lang="en">
                          <a:solidFill>
                            <a:srgbClr val="1A1A1A"/>
                          </a:solidFill>
                          <a:latin typeface="Open Sans"/>
                          <a:ea typeface="Open Sans"/>
                          <a:cs typeface="Open Sans"/>
                          <a:sym typeface="Open Sans"/>
                        </a:rPr>
                        <a:t>Cr</a:t>
                      </a:r>
                      <a:endParaRPr>
                        <a:solidFill>
                          <a:srgbClr val="1A1A1A"/>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extLst>
                  <a:ext uri="{0D108BD9-81ED-4DB2-BD59-A6C34878D82A}">
                    <a16:rowId xmlns:a16="http://schemas.microsoft.com/office/drawing/2014/main" val="10005"/>
                  </a:ext>
                </a:extLst>
              </a:tr>
              <a:tr h="219275">
                <a:tc>
                  <a:txBody>
                    <a:bodyPr/>
                    <a:lstStyle/>
                    <a:p>
                      <a:pPr marL="0" lvl="0" indent="0" algn="l" rtl="0">
                        <a:spcBef>
                          <a:spcPts val="0"/>
                        </a:spcBef>
                        <a:spcAft>
                          <a:spcPts val="0"/>
                        </a:spcAft>
                        <a:buNone/>
                      </a:pPr>
                      <a:r>
                        <a:rPr lang="en" b="1">
                          <a:solidFill>
                            <a:schemeClr val="lt1"/>
                          </a:solidFill>
                          <a:latin typeface="Open Sans"/>
                          <a:ea typeface="Open Sans"/>
                          <a:cs typeface="Open Sans"/>
                          <a:sym typeface="Open Sans"/>
                        </a:rPr>
                        <a:t>LFTs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0</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1</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2</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3</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4</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10PM</a:t>
                      </a:r>
                      <a:endParaRPr>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5am</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r" rtl="0">
                        <a:spcBef>
                          <a:spcPts val="0"/>
                        </a:spcBef>
                        <a:spcAft>
                          <a:spcPts val="0"/>
                        </a:spcAft>
                        <a:buNone/>
                      </a:pPr>
                      <a:r>
                        <a:rPr lang="en" b="1">
                          <a:solidFill>
                            <a:schemeClr val="lt1"/>
                          </a:solidFill>
                          <a:latin typeface="Open Sans"/>
                          <a:ea typeface="Open Sans"/>
                          <a:cs typeface="Open Sans"/>
                          <a:sym typeface="Open Sans"/>
                        </a:rPr>
                        <a:t>LFTs</a:t>
                      </a:r>
                      <a:endParaRPr>
                        <a:solidFill>
                          <a:schemeClr val="lt1"/>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6"/>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AST</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55</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60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1A1A1A"/>
                          </a:solidFill>
                          <a:latin typeface="Open Sans"/>
                          <a:ea typeface="Open Sans"/>
                          <a:cs typeface="Open Sans"/>
                          <a:sym typeface="Open Sans"/>
                        </a:rPr>
                        <a:t>87</a:t>
                      </a:r>
                      <a:endParaRPr b="1">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1A1A1A"/>
                          </a:solidFill>
                          <a:latin typeface="Open Sans"/>
                          <a:ea typeface="Open Sans"/>
                          <a:cs typeface="Open Sans"/>
                          <a:sym typeface="Open Sans"/>
                        </a:rPr>
                        <a:t>133</a:t>
                      </a:r>
                      <a:endParaRPr b="1">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199</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348</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1200</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rgbClr val="1A1A1A"/>
                          </a:solidFill>
                          <a:latin typeface="Open Sans"/>
                          <a:ea typeface="Open Sans"/>
                          <a:cs typeface="Open Sans"/>
                          <a:sym typeface="Open Sans"/>
                        </a:rPr>
                        <a:t>AST</a:t>
                      </a:r>
                      <a:endParaRPr>
                        <a:solidFill>
                          <a:srgbClr val="1A1A1A"/>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07"/>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ALT</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24</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23</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32</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43</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1A1A1A"/>
                          </a:solidFill>
                          <a:latin typeface="Open Sans"/>
                          <a:ea typeface="Open Sans"/>
                          <a:cs typeface="Open Sans"/>
                          <a:sym typeface="Open Sans"/>
                        </a:rPr>
                        <a:t>58</a:t>
                      </a:r>
                      <a:endParaRPr b="1">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410</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rgbClr val="1A1A1A"/>
                          </a:solidFill>
                          <a:latin typeface="Open Sans"/>
                          <a:ea typeface="Open Sans"/>
                          <a:cs typeface="Open Sans"/>
                          <a:sym typeface="Open Sans"/>
                        </a:rPr>
                        <a:t>ALT</a:t>
                      </a:r>
                      <a:endParaRPr>
                        <a:solidFill>
                          <a:srgbClr val="1A1A1A"/>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08"/>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AlkPhos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24</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20</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23</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32</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74</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98</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79</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chemeClr val="dk2"/>
                          </a:solidFill>
                          <a:latin typeface="Open Sans"/>
                          <a:ea typeface="Open Sans"/>
                          <a:cs typeface="Open Sans"/>
                          <a:sym typeface="Open Sans"/>
                        </a:rPr>
                        <a:t>AlkPhos</a:t>
                      </a:r>
                      <a:endParaRPr>
                        <a:solidFill>
                          <a:srgbClr val="858585"/>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09"/>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Bili total</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1A1A1A"/>
                          </a:solidFill>
                          <a:latin typeface="Open Sans"/>
                          <a:ea typeface="Open Sans"/>
                          <a:cs typeface="Open Sans"/>
                          <a:sym typeface="Open Sans"/>
                        </a:rPr>
                        <a:t>3.2</a:t>
                      </a:r>
                      <a:endParaRPr b="1">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1A1A1A"/>
                          </a:solidFill>
                          <a:latin typeface="Open Sans"/>
                          <a:ea typeface="Open Sans"/>
                          <a:cs typeface="Open Sans"/>
                          <a:sym typeface="Open Sans"/>
                        </a:rPr>
                        <a:t>3.2</a:t>
                      </a:r>
                      <a:endParaRPr b="1">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5.9</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10.9</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17.5</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26</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21</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rgbClr val="1A1A1A"/>
                          </a:solidFill>
                          <a:latin typeface="Open Sans"/>
                          <a:ea typeface="Open Sans"/>
                          <a:cs typeface="Open Sans"/>
                          <a:sym typeface="Open Sans"/>
                        </a:rPr>
                        <a:t>Bili (total)</a:t>
                      </a:r>
                      <a:endParaRPr>
                        <a:solidFill>
                          <a:srgbClr val="1A1A1A"/>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10"/>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Bili direct</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1.1</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6.1</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9.8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r" rtl="0">
                        <a:spcBef>
                          <a:spcPts val="0"/>
                        </a:spcBef>
                        <a:spcAft>
                          <a:spcPts val="0"/>
                        </a:spcAft>
                        <a:buNone/>
                      </a:pPr>
                      <a:r>
                        <a:rPr lang="en">
                          <a:solidFill>
                            <a:srgbClr val="1A1A1A"/>
                          </a:solidFill>
                          <a:latin typeface="Open Sans"/>
                          <a:ea typeface="Open Sans"/>
                          <a:cs typeface="Open Sans"/>
                          <a:sym typeface="Open Sans"/>
                        </a:rPr>
                        <a:t>Direct B</a:t>
                      </a:r>
                      <a:endParaRPr>
                        <a:solidFill>
                          <a:srgbClr val="1A1A1A"/>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extLst>
                  <a:ext uri="{0D108BD9-81ED-4DB2-BD59-A6C34878D82A}">
                    <a16:rowId xmlns:a16="http://schemas.microsoft.com/office/drawing/2014/main" val="10011"/>
                  </a:ext>
                </a:extLst>
              </a:tr>
              <a:tr h="219275">
                <a:tc>
                  <a:txBody>
                    <a:bodyPr/>
                    <a:lstStyle/>
                    <a:p>
                      <a:pPr marL="0" lvl="0" indent="0" algn="l" rtl="0">
                        <a:spcBef>
                          <a:spcPts val="0"/>
                        </a:spcBef>
                        <a:spcAft>
                          <a:spcPts val="0"/>
                        </a:spcAft>
                        <a:buNone/>
                      </a:pPr>
                      <a:r>
                        <a:rPr lang="en" b="1">
                          <a:solidFill>
                            <a:schemeClr val="lt1"/>
                          </a:solidFill>
                          <a:latin typeface="Open Sans"/>
                          <a:ea typeface="Open Sans"/>
                          <a:cs typeface="Open Sans"/>
                          <a:sym typeface="Open Sans"/>
                        </a:rPr>
                        <a:t>CBC</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0</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1</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2</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3</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4</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10PM</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5am</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r" rtl="0">
                        <a:spcBef>
                          <a:spcPts val="0"/>
                        </a:spcBef>
                        <a:spcAft>
                          <a:spcPts val="0"/>
                        </a:spcAft>
                        <a:buNone/>
                      </a:pPr>
                      <a:r>
                        <a:rPr lang="en" b="1">
                          <a:solidFill>
                            <a:schemeClr val="lt1"/>
                          </a:solidFill>
                          <a:latin typeface="Open Sans"/>
                          <a:ea typeface="Open Sans"/>
                          <a:cs typeface="Open Sans"/>
                          <a:sym typeface="Open Sans"/>
                        </a:rPr>
                        <a:t>CBC</a:t>
                      </a:r>
                      <a:endParaRPr>
                        <a:solidFill>
                          <a:schemeClr val="lt1"/>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12"/>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WBC</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10.8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8.7</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6.9</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9.5</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11.7</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26</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28</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rgbClr val="1A1A1A"/>
                          </a:solidFill>
                          <a:latin typeface="Open Sans"/>
                          <a:ea typeface="Open Sans"/>
                          <a:cs typeface="Open Sans"/>
                          <a:sym typeface="Open Sans"/>
                        </a:rPr>
                        <a:t>WBC</a:t>
                      </a:r>
                      <a:endParaRPr>
                        <a:solidFill>
                          <a:srgbClr val="1A1A1A"/>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13"/>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Hgb</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16.2</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15.0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13.3</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12.7</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11.6</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10.8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7.3</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rgbClr val="1A1A1A"/>
                          </a:solidFill>
                          <a:latin typeface="Open Sans"/>
                          <a:ea typeface="Open Sans"/>
                          <a:cs typeface="Open Sans"/>
                          <a:sym typeface="Open Sans"/>
                        </a:rPr>
                        <a:t>Hgb</a:t>
                      </a:r>
                      <a:endParaRPr>
                        <a:solidFill>
                          <a:srgbClr val="1A1A1A"/>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14"/>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Plts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111</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98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66</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1A1A1A"/>
                          </a:solidFill>
                          <a:latin typeface="Open Sans"/>
                          <a:ea typeface="Open Sans"/>
                          <a:cs typeface="Open Sans"/>
                          <a:sym typeface="Open Sans"/>
                        </a:rPr>
                        <a:t>58</a:t>
                      </a:r>
                      <a:endParaRPr b="1">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1A1A1A"/>
                          </a:solidFill>
                          <a:latin typeface="Open Sans"/>
                          <a:ea typeface="Open Sans"/>
                          <a:cs typeface="Open Sans"/>
                          <a:sym typeface="Open Sans"/>
                        </a:rPr>
                        <a:t>55</a:t>
                      </a:r>
                      <a:endParaRPr b="1">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1A1A1A"/>
                          </a:solidFill>
                          <a:latin typeface="Open Sans"/>
                          <a:ea typeface="Open Sans"/>
                          <a:cs typeface="Open Sans"/>
                          <a:sym typeface="Open Sans"/>
                        </a:rPr>
                        <a:t>85</a:t>
                      </a:r>
                      <a:endParaRPr b="1">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1A1A1A"/>
                          </a:solidFill>
                          <a:latin typeface="Open Sans"/>
                          <a:ea typeface="Open Sans"/>
                          <a:cs typeface="Open Sans"/>
                          <a:sym typeface="Open Sans"/>
                        </a:rPr>
                        <a:t>70</a:t>
                      </a:r>
                      <a:endParaRPr b="1">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rgbClr val="1A1A1A"/>
                          </a:solidFill>
                          <a:latin typeface="Open Sans"/>
                          <a:ea typeface="Open Sans"/>
                          <a:cs typeface="Open Sans"/>
                          <a:sym typeface="Open Sans"/>
                        </a:rPr>
                        <a:t>Plt</a:t>
                      </a:r>
                      <a:endParaRPr>
                        <a:solidFill>
                          <a:srgbClr val="1A1A1A"/>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15"/>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Neut %</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78%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75%</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83%</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76%</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83%</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chemeClr val="dk2"/>
                          </a:solidFill>
                          <a:latin typeface="Open Sans"/>
                          <a:ea typeface="Open Sans"/>
                          <a:cs typeface="Open Sans"/>
                          <a:sym typeface="Open Sans"/>
                        </a:rPr>
                        <a:t>Neut %</a:t>
                      </a:r>
                      <a:endParaRPr>
                        <a:solidFill>
                          <a:srgbClr val="858585"/>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16"/>
                  </a:ext>
                </a:extLst>
              </a:tr>
            </a:tbl>
          </a:graphicData>
        </a:graphic>
      </p:graphicFrame>
      <p:graphicFrame>
        <p:nvGraphicFramePr>
          <p:cNvPr id="803" name="Google Shape;803;p72"/>
          <p:cNvGraphicFramePr/>
          <p:nvPr/>
        </p:nvGraphicFramePr>
        <p:xfrm>
          <a:off x="7212088" y="1529950"/>
          <a:ext cx="3000000" cy="3000000"/>
        </p:xfrm>
        <a:graphic>
          <a:graphicData uri="http://schemas.openxmlformats.org/drawingml/2006/table">
            <a:tbl>
              <a:tblPr>
                <a:noFill/>
                <a:tableStyleId>{8B810D35-6B29-4F0E-A54C-3F1D867285BD}</a:tableStyleId>
              </a:tblPr>
              <a:tblGrid>
                <a:gridCol w="1069700">
                  <a:extLst>
                    <a:ext uri="{9D8B030D-6E8A-4147-A177-3AD203B41FA5}">
                      <a16:colId xmlns:a16="http://schemas.microsoft.com/office/drawing/2014/main" val="20000"/>
                    </a:ext>
                  </a:extLst>
                </a:gridCol>
                <a:gridCol w="709800">
                  <a:extLst>
                    <a:ext uri="{9D8B030D-6E8A-4147-A177-3AD203B41FA5}">
                      <a16:colId xmlns:a16="http://schemas.microsoft.com/office/drawing/2014/main" val="20001"/>
                    </a:ext>
                  </a:extLst>
                </a:gridCol>
              </a:tblGrid>
              <a:tr h="280950">
                <a:tc>
                  <a:txBody>
                    <a:bodyPr/>
                    <a:lstStyle/>
                    <a:p>
                      <a:pPr marL="0" lvl="0" indent="0" algn="l" rtl="0">
                        <a:spcBef>
                          <a:spcPts val="0"/>
                        </a:spcBef>
                        <a:spcAft>
                          <a:spcPts val="0"/>
                        </a:spcAft>
                        <a:buNone/>
                      </a:pPr>
                      <a:r>
                        <a:rPr lang="en">
                          <a:latin typeface="Open Sans"/>
                          <a:ea typeface="Open Sans"/>
                          <a:cs typeface="Open Sans"/>
                          <a:sym typeface="Open Sans"/>
                        </a:rPr>
                        <a:t>LDH</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3088</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Lactate</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10.3</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Direct Coombs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Positive</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BF1DD"/>
                    </a:solidFill>
                  </a:tcPr>
                </a:tc>
                <a:extLst>
                  <a:ext uri="{0D108BD9-81ED-4DB2-BD59-A6C34878D82A}">
                    <a16:rowId xmlns:a16="http://schemas.microsoft.com/office/drawing/2014/main" val="10002"/>
                  </a:ext>
                </a:extLst>
              </a:tr>
            </a:tbl>
          </a:graphicData>
        </a:graphic>
      </p:graphicFrame>
      <p:sp>
        <p:nvSpPr>
          <p:cNvPr id="804" name="Google Shape;804;p72"/>
          <p:cNvSpPr/>
          <p:nvPr/>
        </p:nvSpPr>
        <p:spPr>
          <a:xfrm>
            <a:off x="2228525" y="1749225"/>
            <a:ext cx="2763600" cy="32892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HPI</a:t>
            </a:r>
            <a:endParaRPr/>
          </a:p>
        </p:txBody>
      </p:sp>
      <p:sp>
        <p:nvSpPr>
          <p:cNvPr id="123" name="Google Shape;123;p19"/>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400"/>
              <a:t>A </a:t>
            </a:r>
            <a:r>
              <a:rPr lang="en" sz="1400" b="1">
                <a:solidFill>
                  <a:srgbClr val="2D6987"/>
                </a:solidFill>
              </a:rPr>
              <a:t>74 y/o M</a:t>
            </a:r>
            <a:r>
              <a:rPr lang="en" sz="1400"/>
              <a:t> with PMH including DM (A1c 6.5), CAD, macular degeneration p/w </a:t>
            </a:r>
            <a:r>
              <a:rPr lang="en" sz="1400" b="1"/>
              <a:t>gait instability x 2 days</a:t>
            </a:r>
            <a:endParaRPr sz="1400" b="1"/>
          </a:p>
          <a:p>
            <a:pPr marL="457200" lvl="0" indent="-317500" algn="l" rtl="0">
              <a:spcBef>
                <a:spcPts val="1200"/>
              </a:spcBef>
              <a:spcAft>
                <a:spcPts val="0"/>
              </a:spcAft>
              <a:buClr>
                <a:schemeClr val="lt1"/>
              </a:buClr>
              <a:buSzPts val="1400"/>
              <a:buChar char="●"/>
            </a:pPr>
            <a:r>
              <a:rPr lang="en" sz="1400">
                <a:solidFill>
                  <a:schemeClr val="lt1"/>
                </a:solidFill>
              </a:rPr>
              <a:t>Had a fall while trying to dump a bucket of manure</a:t>
            </a:r>
            <a:endParaRPr sz="1400">
              <a:solidFill>
                <a:schemeClr val="lt1"/>
              </a:solidFill>
            </a:endParaRPr>
          </a:p>
          <a:p>
            <a:pPr marL="457200" lvl="0" indent="-317500" algn="l" rtl="0">
              <a:spcBef>
                <a:spcPts val="0"/>
              </a:spcBef>
              <a:spcAft>
                <a:spcPts val="0"/>
              </a:spcAft>
              <a:buClr>
                <a:schemeClr val="lt1"/>
              </a:buClr>
              <a:buSzPts val="1400"/>
              <a:buChar char="●"/>
            </a:pPr>
            <a:r>
              <a:rPr lang="en" sz="1400">
                <a:solidFill>
                  <a:schemeClr val="lt1"/>
                </a:solidFill>
              </a:rPr>
              <a:t>Couldn’t get up after the fall </a:t>
            </a:r>
            <a:endParaRPr sz="1400">
              <a:solidFill>
                <a:schemeClr val="lt1"/>
              </a:solidFill>
            </a:endParaRPr>
          </a:p>
          <a:p>
            <a:pPr marL="914400" lvl="1" indent="-304800" algn="l" rtl="0">
              <a:spcBef>
                <a:spcPts val="0"/>
              </a:spcBef>
              <a:spcAft>
                <a:spcPts val="0"/>
              </a:spcAft>
              <a:buClr>
                <a:schemeClr val="lt1"/>
              </a:buClr>
              <a:buSzPts val="1200"/>
              <a:buChar char="○"/>
            </a:pPr>
            <a:r>
              <a:rPr lang="en" sz="1200">
                <a:solidFill>
                  <a:schemeClr val="lt1"/>
                </a:solidFill>
              </a:rPr>
              <a:t>Very atypical of him</a:t>
            </a:r>
            <a:endParaRPr sz="1200">
              <a:solidFill>
                <a:schemeClr val="lt1"/>
              </a:solidFill>
            </a:endParaRPr>
          </a:p>
          <a:p>
            <a:pPr marL="914400" lvl="1" indent="-304800" algn="l" rtl="0">
              <a:spcBef>
                <a:spcPts val="0"/>
              </a:spcBef>
              <a:spcAft>
                <a:spcPts val="0"/>
              </a:spcAft>
              <a:buClr>
                <a:schemeClr val="lt1"/>
              </a:buClr>
              <a:buSzPts val="1200"/>
              <a:buChar char="○"/>
            </a:pPr>
            <a:r>
              <a:rPr lang="en" sz="1200">
                <a:solidFill>
                  <a:schemeClr val="lt1"/>
                </a:solidFill>
              </a:rPr>
              <a:t>Walks &gt;4 miles a day</a:t>
            </a:r>
            <a:endParaRPr sz="1200">
              <a:solidFill>
                <a:schemeClr val="lt1"/>
              </a:solidFill>
            </a:endParaRPr>
          </a:p>
          <a:p>
            <a:pPr marL="457200" lvl="0" indent="-317500" algn="l" rtl="0">
              <a:spcBef>
                <a:spcPts val="0"/>
              </a:spcBef>
              <a:spcAft>
                <a:spcPts val="0"/>
              </a:spcAft>
              <a:buClr>
                <a:schemeClr val="lt1"/>
              </a:buClr>
              <a:buSzPts val="1400"/>
              <a:buChar char="●"/>
            </a:pPr>
            <a:r>
              <a:rPr lang="en" sz="1400">
                <a:solidFill>
                  <a:schemeClr val="lt1"/>
                </a:solidFill>
              </a:rPr>
              <a:t>No fevers, but sweating a fair amount </a:t>
            </a:r>
            <a:endParaRPr sz="1400">
              <a:solidFill>
                <a:schemeClr val="lt1"/>
              </a:solidFill>
            </a:endParaRPr>
          </a:p>
          <a:p>
            <a:pPr marL="914400" lvl="1" indent="-304800" algn="l" rtl="0">
              <a:spcBef>
                <a:spcPts val="0"/>
              </a:spcBef>
              <a:spcAft>
                <a:spcPts val="0"/>
              </a:spcAft>
              <a:buClr>
                <a:schemeClr val="lt1"/>
              </a:buClr>
              <a:buSzPts val="1200"/>
              <a:buChar char="○"/>
            </a:pPr>
            <a:r>
              <a:rPr lang="en" sz="1200">
                <a:solidFill>
                  <a:schemeClr val="lt1"/>
                </a:solidFill>
              </a:rPr>
              <a:t>As farmers do (in the summertime)</a:t>
            </a:r>
            <a:endParaRPr sz="1200">
              <a:solidFill>
                <a:schemeClr val="lt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7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Labs at Ruby</a:t>
            </a:r>
            <a:endParaRPr>
              <a:solidFill>
                <a:srgbClr val="356635"/>
              </a:solidFill>
            </a:endParaRPr>
          </a:p>
        </p:txBody>
      </p:sp>
      <p:graphicFrame>
        <p:nvGraphicFramePr>
          <p:cNvPr id="810" name="Google Shape;810;p73"/>
          <p:cNvGraphicFramePr/>
          <p:nvPr/>
        </p:nvGraphicFramePr>
        <p:xfrm>
          <a:off x="1388288" y="1310675"/>
          <a:ext cx="3000000" cy="3000000"/>
        </p:xfrm>
        <a:graphic>
          <a:graphicData uri="http://schemas.openxmlformats.org/drawingml/2006/table">
            <a:tbl>
              <a:tblPr>
                <a:noFill/>
                <a:tableStyleId>{8B810D35-6B29-4F0E-A54C-3F1D867285BD}</a:tableStyleId>
              </a:tblPr>
              <a:tblGrid>
                <a:gridCol w="847400">
                  <a:extLst>
                    <a:ext uri="{9D8B030D-6E8A-4147-A177-3AD203B41FA5}">
                      <a16:colId xmlns:a16="http://schemas.microsoft.com/office/drawing/2014/main" val="20000"/>
                    </a:ext>
                  </a:extLst>
                </a:gridCol>
                <a:gridCol w="562325">
                  <a:extLst>
                    <a:ext uri="{9D8B030D-6E8A-4147-A177-3AD203B41FA5}">
                      <a16:colId xmlns:a16="http://schemas.microsoft.com/office/drawing/2014/main" val="20001"/>
                    </a:ext>
                  </a:extLst>
                </a:gridCol>
                <a:gridCol w="562325">
                  <a:extLst>
                    <a:ext uri="{9D8B030D-6E8A-4147-A177-3AD203B41FA5}">
                      <a16:colId xmlns:a16="http://schemas.microsoft.com/office/drawing/2014/main" val="20002"/>
                    </a:ext>
                  </a:extLst>
                </a:gridCol>
                <a:gridCol w="562325">
                  <a:extLst>
                    <a:ext uri="{9D8B030D-6E8A-4147-A177-3AD203B41FA5}">
                      <a16:colId xmlns:a16="http://schemas.microsoft.com/office/drawing/2014/main" val="20003"/>
                    </a:ext>
                  </a:extLst>
                </a:gridCol>
                <a:gridCol w="562325">
                  <a:extLst>
                    <a:ext uri="{9D8B030D-6E8A-4147-A177-3AD203B41FA5}">
                      <a16:colId xmlns:a16="http://schemas.microsoft.com/office/drawing/2014/main" val="20004"/>
                    </a:ext>
                  </a:extLst>
                </a:gridCol>
                <a:gridCol w="507175">
                  <a:extLst>
                    <a:ext uri="{9D8B030D-6E8A-4147-A177-3AD203B41FA5}">
                      <a16:colId xmlns:a16="http://schemas.microsoft.com/office/drawing/2014/main" val="20005"/>
                    </a:ext>
                  </a:extLst>
                </a:gridCol>
                <a:gridCol w="504800">
                  <a:extLst>
                    <a:ext uri="{9D8B030D-6E8A-4147-A177-3AD203B41FA5}">
                      <a16:colId xmlns:a16="http://schemas.microsoft.com/office/drawing/2014/main" val="20006"/>
                    </a:ext>
                  </a:extLst>
                </a:gridCol>
                <a:gridCol w="490325">
                  <a:extLst>
                    <a:ext uri="{9D8B030D-6E8A-4147-A177-3AD203B41FA5}">
                      <a16:colId xmlns:a16="http://schemas.microsoft.com/office/drawing/2014/main" val="20007"/>
                    </a:ext>
                  </a:extLst>
                </a:gridCol>
                <a:gridCol w="928175">
                  <a:extLst>
                    <a:ext uri="{9D8B030D-6E8A-4147-A177-3AD203B41FA5}">
                      <a16:colId xmlns:a16="http://schemas.microsoft.com/office/drawing/2014/main" val="20008"/>
                    </a:ext>
                  </a:extLst>
                </a:gridCol>
              </a:tblGrid>
              <a:tr h="219275">
                <a:tc>
                  <a:txBody>
                    <a:bodyPr/>
                    <a:lstStyle/>
                    <a:p>
                      <a:pPr marL="0" lvl="0" indent="0" algn="l" rtl="0">
                        <a:spcBef>
                          <a:spcPts val="0"/>
                        </a:spcBef>
                        <a:spcAft>
                          <a:spcPts val="0"/>
                        </a:spcAft>
                        <a:buNone/>
                      </a:pPr>
                      <a:endParaRPr b="1">
                        <a:solidFill>
                          <a:srgbClr val="FFFFFF"/>
                        </a:solidFill>
                        <a:latin typeface="Open Sans"/>
                        <a:ea typeface="Open Sans"/>
                        <a:cs typeface="Open Sans"/>
                        <a:sym typeface="Open Sans"/>
                      </a:endParaRPr>
                    </a:p>
                  </a:txBody>
                  <a:tcPr marL="45700" marR="0" marT="0" marB="0" anchor="ctr">
                    <a:lnL w="9525" cap="flat" cmpd="sng">
                      <a:solidFill>
                        <a:srgbClr val="404247">
                          <a:alpha val="0"/>
                        </a:srgbClr>
                      </a:solidFill>
                      <a:prstDash val="solid"/>
                      <a:round/>
                      <a:headEnd type="none" w="sm" len="sm"/>
                      <a:tailEnd type="none" w="sm" len="sm"/>
                    </a:lnL>
                    <a:lnR w="9525" cap="flat" cmpd="sng">
                      <a:solidFill>
                        <a:srgbClr val="404247">
                          <a:alpha val="0"/>
                        </a:srgbClr>
                      </a:solidFill>
                      <a:prstDash val="solid"/>
                      <a:round/>
                      <a:headEnd type="none" w="sm" len="sm"/>
                      <a:tailEnd type="none" w="sm" len="sm"/>
                    </a:lnR>
                    <a:lnT w="9525" cap="flat" cmpd="sng">
                      <a:solidFill>
                        <a:srgbClr val="404247">
                          <a:alpha val="0"/>
                        </a:srgbClr>
                      </a:solidFill>
                      <a:prstDash val="solid"/>
                      <a:round/>
                      <a:headEnd type="none" w="sm" len="sm"/>
                      <a:tailEnd type="none" w="sm" len="sm"/>
                    </a:lnT>
                    <a:lnB w="19050" cap="flat" cmpd="sng">
                      <a:solidFill>
                        <a:srgbClr val="404247"/>
                      </a:solidFill>
                      <a:prstDash val="solid"/>
                      <a:round/>
                      <a:headEnd type="none" w="sm" len="sm"/>
                      <a:tailEnd type="none" w="sm" len="sm"/>
                    </a:lnB>
                  </a:tcPr>
                </a:tc>
                <a:tc gridSpan="5">
                  <a:txBody>
                    <a:bodyPr/>
                    <a:lstStyle/>
                    <a:p>
                      <a:pPr marL="0" lvl="0" indent="0" algn="ctr" rtl="0">
                        <a:spcBef>
                          <a:spcPts val="0"/>
                        </a:spcBef>
                        <a:spcAft>
                          <a:spcPts val="0"/>
                        </a:spcAft>
                        <a:buNone/>
                      </a:pPr>
                      <a:r>
                        <a:rPr lang="en">
                          <a:solidFill>
                            <a:srgbClr val="FFFFFF"/>
                          </a:solidFill>
                          <a:latin typeface="Open Sans"/>
                          <a:ea typeface="Open Sans"/>
                          <a:cs typeface="Open Sans"/>
                          <a:sym typeface="Open Sans"/>
                        </a:rPr>
                        <a:t>Outside hospital</a:t>
                      </a:r>
                      <a:endParaRPr>
                        <a:solidFill>
                          <a:srgbClr val="FFFFFF"/>
                        </a:solidFill>
                        <a:latin typeface="Open Sans"/>
                        <a:ea typeface="Open Sans"/>
                        <a:cs typeface="Open Sans"/>
                        <a:sym typeface="Open Sans"/>
                      </a:endParaRPr>
                    </a:p>
                  </a:txBody>
                  <a:tcPr marL="0" marR="0" marT="0" marB="0" anchor="ctr">
                    <a:lnL w="9525" cap="flat" cmpd="sng">
                      <a:solidFill>
                        <a:srgbClr val="404247">
                          <a:alpha val="0"/>
                        </a:srgbClr>
                      </a:solidFill>
                      <a:prstDash val="solid"/>
                      <a:round/>
                      <a:headEnd type="none" w="sm" len="sm"/>
                      <a:tailEnd type="none" w="sm" len="sm"/>
                    </a:lnL>
                    <a:lnR w="9525" cap="flat" cmpd="sng">
                      <a:solidFill>
                        <a:srgbClr val="404247">
                          <a:alpha val="0"/>
                        </a:srgbClr>
                      </a:solidFill>
                      <a:prstDash val="solid"/>
                      <a:round/>
                      <a:headEnd type="none" w="sm" len="sm"/>
                      <a:tailEnd type="none" w="sm" len="sm"/>
                    </a:lnR>
                    <a:lnT w="9525" cap="flat" cmpd="sng">
                      <a:solidFill>
                        <a:srgbClr val="404247">
                          <a:alpha val="0"/>
                        </a:srgbClr>
                      </a:solidFill>
                      <a:prstDash val="solid"/>
                      <a:round/>
                      <a:headEnd type="none" w="sm" len="sm"/>
                      <a:tailEnd type="none" w="sm" len="sm"/>
                    </a:lnT>
                    <a:lnB w="19050" cap="flat" cmpd="sng">
                      <a:solidFill>
                        <a:srgbClr val="404247"/>
                      </a:solidFill>
                      <a:prstDash val="solid"/>
                      <a:round/>
                      <a:headEnd type="none" w="sm" len="sm"/>
                      <a:tailEnd type="none" w="sm" len="sm"/>
                    </a:lnB>
                    <a:solidFill>
                      <a:srgbClr val="89611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D4</a:t>
                      </a:r>
                      <a:endParaRPr b="1">
                        <a:solidFill>
                          <a:srgbClr val="FFFFFF"/>
                        </a:solidFill>
                        <a:latin typeface="Open Sans"/>
                        <a:ea typeface="Open Sans"/>
                        <a:cs typeface="Open Sans"/>
                        <a:sym typeface="Open Sans"/>
                      </a:endParaRPr>
                    </a:p>
                  </a:txBody>
                  <a:tcPr marL="0" marR="0" marT="0" marB="0" anchor="ctr">
                    <a:lnL w="9525" cap="flat" cmpd="sng">
                      <a:solidFill>
                        <a:srgbClr val="404247">
                          <a:alpha val="0"/>
                        </a:srgbClr>
                      </a:solidFill>
                      <a:prstDash val="solid"/>
                      <a:round/>
                      <a:headEnd type="none" w="sm" len="sm"/>
                      <a:tailEnd type="none" w="sm" len="sm"/>
                    </a:lnL>
                    <a:lnR w="9525" cap="flat" cmpd="sng">
                      <a:solidFill>
                        <a:srgbClr val="404247">
                          <a:alpha val="0"/>
                        </a:srgbClr>
                      </a:solidFill>
                      <a:prstDash val="solid"/>
                      <a:round/>
                      <a:headEnd type="none" w="sm" len="sm"/>
                      <a:tailEnd type="none" w="sm" len="sm"/>
                    </a:lnR>
                    <a:lnT w="9525" cap="flat" cmpd="sng">
                      <a:solidFill>
                        <a:srgbClr val="404247">
                          <a:alpha val="0"/>
                        </a:srgbClr>
                      </a:solidFill>
                      <a:prstDash val="solid"/>
                      <a:round/>
                      <a:headEnd type="none" w="sm" len="sm"/>
                      <a:tailEnd type="none" w="sm" len="sm"/>
                    </a:lnT>
                    <a:lnB w="19050" cap="flat" cmpd="sng">
                      <a:solidFill>
                        <a:srgbClr val="404247"/>
                      </a:solidFill>
                      <a:prstDash val="solid"/>
                      <a:round/>
                      <a:headEnd type="none" w="sm" len="sm"/>
                      <a:tailEnd type="none" w="sm" len="sm"/>
                    </a:lnB>
                    <a:solidFill>
                      <a:srgbClr val="3B71CA"/>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D5</a:t>
                      </a:r>
                      <a:endParaRPr b="1">
                        <a:solidFill>
                          <a:srgbClr val="FFFFFF"/>
                        </a:solidFill>
                        <a:latin typeface="Open Sans"/>
                        <a:ea typeface="Open Sans"/>
                        <a:cs typeface="Open Sans"/>
                        <a:sym typeface="Open Sans"/>
                      </a:endParaRPr>
                    </a:p>
                  </a:txBody>
                  <a:tcPr marL="0" marR="0" marT="0" marB="0" anchor="ctr">
                    <a:lnL w="9525" cap="flat" cmpd="sng">
                      <a:solidFill>
                        <a:srgbClr val="404247">
                          <a:alpha val="0"/>
                        </a:srgbClr>
                      </a:solidFill>
                      <a:prstDash val="solid"/>
                      <a:round/>
                      <a:headEnd type="none" w="sm" len="sm"/>
                      <a:tailEnd type="none" w="sm" len="sm"/>
                    </a:lnL>
                    <a:lnR w="9525" cap="flat" cmpd="sng">
                      <a:solidFill>
                        <a:srgbClr val="404247">
                          <a:alpha val="0"/>
                        </a:srgbClr>
                      </a:solidFill>
                      <a:prstDash val="solid"/>
                      <a:round/>
                      <a:headEnd type="none" w="sm" len="sm"/>
                      <a:tailEnd type="none" w="sm" len="sm"/>
                    </a:lnR>
                    <a:lnT w="9525" cap="flat" cmpd="sng">
                      <a:solidFill>
                        <a:srgbClr val="404247">
                          <a:alpha val="0"/>
                        </a:srgbClr>
                      </a:solidFill>
                      <a:prstDash val="solid"/>
                      <a:round/>
                      <a:headEnd type="none" w="sm" len="sm"/>
                      <a:tailEnd type="none" w="sm" len="sm"/>
                    </a:lnT>
                    <a:lnB w="19050" cap="flat" cmpd="sng">
                      <a:solidFill>
                        <a:srgbClr val="404247"/>
                      </a:solidFill>
                      <a:prstDash val="solid"/>
                      <a:round/>
                      <a:headEnd type="none" w="sm" len="sm"/>
                      <a:tailEnd type="none" w="sm" len="sm"/>
                    </a:lnB>
                    <a:solidFill>
                      <a:srgbClr val="3B71CA"/>
                    </a:solidFill>
                  </a:tcPr>
                </a:tc>
                <a:tc>
                  <a:txBody>
                    <a:bodyPr/>
                    <a:lstStyle/>
                    <a:p>
                      <a:pPr marL="0" lvl="0" indent="0" algn="ctr" rtl="0">
                        <a:spcBef>
                          <a:spcPts val="0"/>
                        </a:spcBef>
                        <a:spcAft>
                          <a:spcPts val="0"/>
                        </a:spcAft>
                        <a:buNone/>
                      </a:pPr>
                      <a:endParaRPr b="1">
                        <a:solidFill>
                          <a:srgbClr val="FFFFFF"/>
                        </a:solidFill>
                        <a:latin typeface="Open Sans"/>
                        <a:ea typeface="Open Sans"/>
                        <a:cs typeface="Open Sans"/>
                        <a:sym typeface="Open Sans"/>
                      </a:endParaRPr>
                    </a:p>
                  </a:txBody>
                  <a:tcPr marL="0" marR="0" marT="0" marB="0" anchor="ctr">
                    <a:lnL w="9525" cap="flat" cmpd="sng">
                      <a:solidFill>
                        <a:srgbClr val="404247">
                          <a:alpha val="0"/>
                        </a:srgbClr>
                      </a:solidFill>
                      <a:prstDash val="solid"/>
                      <a:round/>
                      <a:headEnd type="none" w="sm" len="sm"/>
                      <a:tailEnd type="none" w="sm" len="sm"/>
                    </a:lnL>
                    <a:lnR w="9525" cap="flat" cmpd="sng">
                      <a:solidFill>
                        <a:srgbClr val="404247">
                          <a:alpha val="0"/>
                        </a:srgbClr>
                      </a:solidFill>
                      <a:prstDash val="solid"/>
                      <a:round/>
                      <a:headEnd type="none" w="sm" len="sm"/>
                      <a:tailEnd type="none" w="sm" len="sm"/>
                    </a:lnR>
                    <a:lnT w="9525" cap="flat" cmpd="sng">
                      <a:solidFill>
                        <a:srgbClr val="404247">
                          <a:alpha val="0"/>
                        </a:srgbClr>
                      </a:solidFill>
                      <a:prstDash val="solid"/>
                      <a:round/>
                      <a:headEnd type="none" w="sm" len="sm"/>
                      <a:tailEnd type="none" w="sm" len="sm"/>
                    </a:lnT>
                    <a:lnB w="19050" cap="flat" cmpd="sng">
                      <a:solidFill>
                        <a:srgbClr val="404247"/>
                      </a:solidFill>
                      <a:prstDash val="solid"/>
                      <a:round/>
                      <a:headEnd type="none" w="sm" len="sm"/>
                      <a:tailEnd type="none" w="sm" len="sm"/>
                    </a:lnB>
                  </a:tcPr>
                </a:tc>
                <a:extLst>
                  <a:ext uri="{0D108BD9-81ED-4DB2-BD59-A6C34878D82A}">
                    <a16:rowId xmlns:a16="http://schemas.microsoft.com/office/drawing/2014/main" val="10000"/>
                  </a:ext>
                </a:extLst>
              </a:tr>
              <a:tr h="219275">
                <a:tc>
                  <a:txBody>
                    <a:bodyPr/>
                    <a:lstStyle/>
                    <a:p>
                      <a:pPr marL="0" lvl="0" indent="0" algn="l" rtl="0">
                        <a:spcBef>
                          <a:spcPts val="0"/>
                        </a:spcBef>
                        <a:spcAft>
                          <a:spcPts val="0"/>
                        </a:spcAft>
                        <a:buNone/>
                      </a:pPr>
                      <a:r>
                        <a:rPr lang="en" b="1">
                          <a:solidFill>
                            <a:srgbClr val="FFFFFF"/>
                          </a:solidFill>
                          <a:latin typeface="Open Sans"/>
                          <a:ea typeface="Open Sans"/>
                          <a:cs typeface="Open Sans"/>
                          <a:sym typeface="Open Sans"/>
                        </a:rPr>
                        <a:t>Chem7</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Day 0</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D1</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D2</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D3</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D4</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a:solidFill>
                            <a:srgbClr val="FFFFFF"/>
                          </a:solidFill>
                          <a:latin typeface="Open Sans"/>
                          <a:ea typeface="Open Sans"/>
                          <a:cs typeface="Open Sans"/>
                          <a:sym typeface="Open Sans"/>
                        </a:rPr>
                        <a:t>10PM</a:t>
                      </a:r>
                      <a:endParaRPr>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a:solidFill>
                            <a:srgbClr val="FFFFFF"/>
                          </a:solidFill>
                          <a:latin typeface="Open Sans"/>
                          <a:ea typeface="Open Sans"/>
                          <a:cs typeface="Open Sans"/>
                          <a:sym typeface="Open Sans"/>
                        </a:rPr>
                        <a:t>5am</a:t>
                      </a:r>
                      <a:endParaRPr>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r" rtl="0">
                        <a:spcBef>
                          <a:spcPts val="0"/>
                        </a:spcBef>
                        <a:spcAft>
                          <a:spcPts val="0"/>
                        </a:spcAft>
                        <a:buNone/>
                      </a:pPr>
                      <a:r>
                        <a:rPr lang="en" b="1">
                          <a:solidFill>
                            <a:schemeClr val="lt1"/>
                          </a:solidFill>
                          <a:latin typeface="Open Sans"/>
                          <a:ea typeface="Open Sans"/>
                          <a:cs typeface="Open Sans"/>
                          <a:sym typeface="Open Sans"/>
                        </a:rPr>
                        <a:t>Chem7</a:t>
                      </a:r>
                      <a:endParaRPr>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1"/>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4.5</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4.3</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4.3</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4.4</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4.5</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5.6</a:t>
                      </a:r>
                      <a:endParaRPr b="1">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4.6</a:t>
                      </a:r>
                      <a:endParaRPr b="1">
                        <a:solidFill>
                          <a:schemeClr val="dk2"/>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chemeClr val="dk2"/>
                          </a:solidFill>
                          <a:latin typeface="Open Sans"/>
                          <a:ea typeface="Open Sans"/>
                          <a:cs typeface="Open Sans"/>
                          <a:sym typeface="Open Sans"/>
                        </a:rPr>
                        <a:t>K</a:t>
                      </a:r>
                      <a:endParaRPr>
                        <a:solidFill>
                          <a:schemeClr val="dk2"/>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02"/>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HCO3</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21</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22</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1A1A1A"/>
                          </a:solidFill>
                          <a:latin typeface="Open Sans"/>
                          <a:ea typeface="Open Sans"/>
                          <a:cs typeface="Open Sans"/>
                          <a:sym typeface="Open Sans"/>
                        </a:rPr>
                        <a:t>18</a:t>
                      </a:r>
                      <a:endParaRPr b="1">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14</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8</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10</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rgbClr val="1A1A1A"/>
                          </a:solidFill>
                          <a:latin typeface="Open Sans"/>
                          <a:ea typeface="Open Sans"/>
                          <a:cs typeface="Open Sans"/>
                          <a:sym typeface="Open Sans"/>
                        </a:rPr>
                        <a:t>HCO3</a:t>
                      </a:r>
                      <a:endParaRPr>
                        <a:solidFill>
                          <a:srgbClr val="1A1A1A"/>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03"/>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BUN</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17</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24</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44</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55</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51</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50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rgbClr val="1A1A1A"/>
                          </a:solidFill>
                          <a:latin typeface="Open Sans"/>
                          <a:ea typeface="Open Sans"/>
                          <a:cs typeface="Open Sans"/>
                          <a:sym typeface="Open Sans"/>
                        </a:rPr>
                        <a:t>BUN</a:t>
                      </a:r>
                      <a:endParaRPr>
                        <a:solidFill>
                          <a:srgbClr val="1A1A1A"/>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04"/>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Cr</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0.90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0.87</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0.88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0.88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1A1A1A"/>
                          </a:solidFill>
                          <a:latin typeface="Open Sans"/>
                          <a:ea typeface="Open Sans"/>
                          <a:cs typeface="Open Sans"/>
                          <a:sym typeface="Open Sans"/>
                        </a:rPr>
                        <a:t>1.11</a:t>
                      </a:r>
                      <a:endParaRPr b="1">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1.7</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2.0</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r" rtl="0">
                        <a:spcBef>
                          <a:spcPts val="0"/>
                        </a:spcBef>
                        <a:spcAft>
                          <a:spcPts val="0"/>
                        </a:spcAft>
                        <a:buNone/>
                      </a:pPr>
                      <a:r>
                        <a:rPr lang="en">
                          <a:solidFill>
                            <a:srgbClr val="1A1A1A"/>
                          </a:solidFill>
                          <a:latin typeface="Open Sans"/>
                          <a:ea typeface="Open Sans"/>
                          <a:cs typeface="Open Sans"/>
                          <a:sym typeface="Open Sans"/>
                        </a:rPr>
                        <a:t>Cr</a:t>
                      </a:r>
                      <a:endParaRPr>
                        <a:solidFill>
                          <a:srgbClr val="1A1A1A"/>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extLst>
                  <a:ext uri="{0D108BD9-81ED-4DB2-BD59-A6C34878D82A}">
                    <a16:rowId xmlns:a16="http://schemas.microsoft.com/office/drawing/2014/main" val="10005"/>
                  </a:ext>
                </a:extLst>
              </a:tr>
              <a:tr h="219275">
                <a:tc>
                  <a:txBody>
                    <a:bodyPr/>
                    <a:lstStyle/>
                    <a:p>
                      <a:pPr marL="0" lvl="0" indent="0" algn="l" rtl="0">
                        <a:spcBef>
                          <a:spcPts val="0"/>
                        </a:spcBef>
                        <a:spcAft>
                          <a:spcPts val="0"/>
                        </a:spcAft>
                        <a:buNone/>
                      </a:pPr>
                      <a:r>
                        <a:rPr lang="en" b="1">
                          <a:solidFill>
                            <a:schemeClr val="lt1"/>
                          </a:solidFill>
                          <a:latin typeface="Open Sans"/>
                          <a:ea typeface="Open Sans"/>
                          <a:cs typeface="Open Sans"/>
                          <a:sym typeface="Open Sans"/>
                        </a:rPr>
                        <a:t>LFTs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0</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1</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2</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3</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4</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10PM</a:t>
                      </a:r>
                      <a:endParaRPr>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5am</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r" rtl="0">
                        <a:spcBef>
                          <a:spcPts val="0"/>
                        </a:spcBef>
                        <a:spcAft>
                          <a:spcPts val="0"/>
                        </a:spcAft>
                        <a:buNone/>
                      </a:pPr>
                      <a:r>
                        <a:rPr lang="en" b="1">
                          <a:solidFill>
                            <a:schemeClr val="lt1"/>
                          </a:solidFill>
                          <a:latin typeface="Open Sans"/>
                          <a:ea typeface="Open Sans"/>
                          <a:cs typeface="Open Sans"/>
                          <a:sym typeface="Open Sans"/>
                        </a:rPr>
                        <a:t>LFTs</a:t>
                      </a:r>
                      <a:endParaRPr>
                        <a:solidFill>
                          <a:schemeClr val="lt1"/>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6"/>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AST</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55</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60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1A1A1A"/>
                          </a:solidFill>
                          <a:latin typeface="Open Sans"/>
                          <a:ea typeface="Open Sans"/>
                          <a:cs typeface="Open Sans"/>
                          <a:sym typeface="Open Sans"/>
                        </a:rPr>
                        <a:t>87</a:t>
                      </a:r>
                      <a:endParaRPr b="1">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1A1A1A"/>
                          </a:solidFill>
                          <a:latin typeface="Open Sans"/>
                          <a:ea typeface="Open Sans"/>
                          <a:cs typeface="Open Sans"/>
                          <a:sym typeface="Open Sans"/>
                        </a:rPr>
                        <a:t>133</a:t>
                      </a:r>
                      <a:endParaRPr b="1">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199</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348</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1200</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rgbClr val="1A1A1A"/>
                          </a:solidFill>
                          <a:latin typeface="Open Sans"/>
                          <a:ea typeface="Open Sans"/>
                          <a:cs typeface="Open Sans"/>
                          <a:sym typeface="Open Sans"/>
                        </a:rPr>
                        <a:t>AST</a:t>
                      </a:r>
                      <a:endParaRPr>
                        <a:solidFill>
                          <a:srgbClr val="1A1A1A"/>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07"/>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ALT</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24</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23</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32</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43</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1A1A1A"/>
                          </a:solidFill>
                          <a:latin typeface="Open Sans"/>
                          <a:ea typeface="Open Sans"/>
                          <a:cs typeface="Open Sans"/>
                          <a:sym typeface="Open Sans"/>
                        </a:rPr>
                        <a:t>58</a:t>
                      </a:r>
                      <a:endParaRPr b="1">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410</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rgbClr val="1A1A1A"/>
                          </a:solidFill>
                          <a:latin typeface="Open Sans"/>
                          <a:ea typeface="Open Sans"/>
                          <a:cs typeface="Open Sans"/>
                          <a:sym typeface="Open Sans"/>
                        </a:rPr>
                        <a:t>ALT</a:t>
                      </a:r>
                      <a:endParaRPr>
                        <a:solidFill>
                          <a:srgbClr val="1A1A1A"/>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08"/>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AlkPhos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24</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20</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23</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32</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74</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98</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79</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chemeClr val="dk2"/>
                          </a:solidFill>
                          <a:latin typeface="Open Sans"/>
                          <a:ea typeface="Open Sans"/>
                          <a:cs typeface="Open Sans"/>
                          <a:sym typeface="Open Sans"/>
                        </a:rPr>
                        <a:t>AlkPhos</a:t>
                      </a:r>
                      <a:endParaRPr>
                        <a:solidFill>
                          <a:srgbClr val="858585"/>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09"/>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Bili total</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1A1A1A"/>
                          </a:solidFill>
                          <a:latin typeface="Open Sans"/>
                          <a:ea typeface="Open Sans"/>
                          <a:cs typeface="Open Sans"/>
                          <a:sym typeface="Open Sans"/>
                        </a:rPr>
                        <a:t>3.2</a:t>
                      </a:r>
                      <a:endParaRPr b="1">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1A1A1A"/>
                          </a:solidFill>
                          <a:latin typeface="Open Sans"/>
                          <a:ea typeface="Open Sans"/>
                          <a:cs typeface="Open Sans"/>
                          <a:sym typeface="Open Sans"/>
                        </a:rPr>
                        <a:t>3.2</a:t>
                      </a:r>
                      <a:endParaRPr b="1">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5.9</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10.9</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17.5</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26</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21</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rgbClr val="1A1A1A"/>
                          </a:solidFill>
                          <a:latin typeface="Open Sans"/>
                          <a:ea typeface="Open Sans"/>
                          <a:cs typeface="Open Sans"/>
                          <a:sym typeface="Open Sans"/>
                        </a:rPr>
                        <a:t>Bili (total)</a:t>
                      </a:r>
                      <a:endParaRPr>
                        <a:solidFill>
                          <a:srgbClr val="1A1A1A"/>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10"/>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Bili direct</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1.1</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6.1</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9.8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ctr" rtl="0">
                        <a:spcBef>
                          <a:spcPts val="0"/>
                        </a:spcBef>
                        <a:spcAft>
                          <a:spcPts val="0"/>
                        </a:spcAft>
                        <a:buNone/>
                      </a:pP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tcPr>
                </a:tc>
                <a:tc>
                  <a:txBody>
                    <a:bodyPr/>
                    <a:lstStyle/>
                    <a:p>
                      <a:pPr marL="0" lvl="0" indent="0" algn="r" rtl="0">
                        <a:spcBef>
                          <a:spcPts val="0"/>
                        </a:spcBef>
                        <a:spcAft>
                          <a:spcPts val="0"/>
                        </a:spcAft>
                        <a:buNone/>
                      </a:pPr>
                      <a:r>
                        <a:rPr lang="en">
                          <a:solidFill>
                            <a:srgbClr val="1A1A1A"/>
                          </a:solidFill>
                          <a:latin typeface="Open Sans"/>
                          <a:ea typeface="Open Sans"/>
                          <a:cs typeface="Open Sans"/>
                          <a:sym typeface="Open Sans"/>
                        </a:rPr>
                        <a:t>Direct B</a:t>
                      </a:r>
                      <a:endParaRPr>
                        <a:solidFill>
                          <a:srgbClr val="1A1A1A"/>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extLst>
                  <a:ext uri="{0D108BD9-81ED-4DB2-BD59-A6C34878D82A}">
                    <a16:rowId xmlns:a16="http://schemas.microsoft.com/office/drawing/2014/main" val="10011"/>
                  </a:ext>
                </a:extLst>
              </a:tr>
              <a:tr h="219275">
                <a:tc>
                  <a:txBody>
                    <a:bodyPr/>
                    <a:lstStyle/>
                    <a:p>
                      <a:pPr marL="0" lvl="0" indent="0" algn="l" rtl="0">
                        <a:spcBef>
                          <a:spcPts val="0"/>
                        </a:spcBef>
                        <a:spcAft>
                          <a:spcPts val="0"/>
                        </a:spcAft>
                        <a:buNone/>
                      </a:pPr>
                      <a:r>
                        <a:rPr lang="en" b="1">
                          <a:solidFill>
                            <a:schemeClr val="lt1"/>
                          </a:solidFill>
                          <a:latin typeface="Open Sans"/>
                          <a:ea typeface="Open Sans"/>
                          <a:cs typeface="Open Sans"/>
                          <a:sym typeface="Open Sans"/>
                        </a:rPr>
                        <a:t>CBC</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0</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1</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2</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3</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4</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10PM</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a:solidFill>
                            <a:schemeClr val="lt1"/>
                          </a:solidFill>
                          <a:latin typeface="Open Sans"/>
                          <a:ea typeface="Open Sans"/>
                          <a:cs typeface="Open Sans"/>
                          <a:sym typeface="Open Sans"/>
                        </a:rPr>
                        <a:t>5am</a:t>
                      </a:r>
                      <a:endParaRPr b="1">
                        <a:solidFill>
                          <a:schemeClr val="lt1"/>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tc>
                  <a:txBody>
                    <a:bodyPr/>
                    <a:lstStyle/>
                    <a:p>
                      <a:pPr marL="0" lvl="0" indent="0" algn="r" rtl="0">
                        <a:spcBef>
                          <a:spcPts val="0"/>
                        </a:spcBef>
                        <a:spcAft>
                          <a:spcPts val="0"/>
                        </a:spcAft>
                        <a:buNone/>
                      </a:pPr>
                      <a:r>
                        <a:rPr lang="en" b="1">
                          <a:solidFill>
                            <a:schemeClr val="lt1"/>
                          </a:solidFill>
                          <a:latin typeface="Open Sans"/>
                          <a:ea typeface="Open Sans"/>
                          <a:cs typeface="Open Sans"/>
                          <a:sym typeface="Open Sans"/>
                        </a:rPr>
                        <a:t>CBC</a:t>
                      </a:r>
                      <a:endParaRPr>
                        <a:solidFill>
                          <a:schemeClr val="lt1"/>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12"/>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WBC</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10.8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8.7</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6.9</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9.5</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11.7</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26</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28</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rgbClr val="1A1A1A"/>
                          </a:solidFill>
                          <a:latin typeface="Open Sans"/>
                          <a:ea typeface="Open Sans"/>
                          <a:cs typeface="Open Sans"/>
                          <a:sym typeface="Open Sans"/>
                        </a:rPr>
                        <a:t>WBC</a:t>
                      </a:r>
                      <a:endParaRPr>
                        <a:solidFill>
                          <a:srgbClr val="1A1A1A"/>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13"/>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Hgb</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16.2</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15.0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13.3</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12.7</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11.6</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10.8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7.3</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rgbClr val="1A1A1A"/>
                          </a:solidFill>
                          <a:latin typeface="Open Sans"/>
                          <a:ea typeface="Open Sans"/>
                          <a:cs typeface="Open Sans"/>
                          <a:sym typeface="Open Sans"/>
                        </a:rPr>
                        <a:t>Hgb</a:t>
                      </a:r>
                      <a:endParaRPr>
                        <a:solidFill>
                          <a:srgbClr val="1A1A1A"/>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14"/>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Plts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111</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98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66</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1A1A1A"/>
                          </a:solidFill>
                          <a:latin typeface="Open Sans"/>
                          <a:ea typeface="Open Sans"/>
                          <a:cs typeface="Open Sans"/>
                          <a:sym typeface="Open Sans"/>
                        </a:rPr>
                        <a:t>58</a:t>
                      </a:r>
                      <a:endParaRPr b="1">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1A1A1A"/>
                          </a:solidFill>
                          <a:latin typeface="Open Sans"/>
                          <a:ea typeface="Open Sans"/>
                          <a:cs typeface="Open Sans"/>
                          <a:sym typeface="Open Sans"/>
                        </a:rPr>
                        <a:t>55</a:t>
                      </a:r>
                      <a:endParaRPr b="1">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1A1A1A"/>
                          </a:solidFill>
                          <a:latin typeface="Open Sans"/>
                          <a:ea typeface="Open Sans"/>
                          <a:cs typeface="Open Sans"/>
                          <a:sym typeface="Open Sans"/>
                        </a:rPr>
                        <a:t>85</a:t>
                      </a:r>
                      <a:endParaRPr b="1">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1A1A1A"/>
                          </a:solidFill>
                          <a:latin typeface="Open Sans"/>
                          <a:ea typeface="Open Sans"/>
                          <a:cs typeface="Open Sans"/>
                          <a:sym typeface="Open Sans"/>
                        </a:rPr>
                        <a:t>70</a:t>
                      </a:r>
                      <a:endParaRPr b="1">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rgbClr val="1A1A1A"/>
                          </a:solidFill>
                          <a:latin typeface="Open Sans"/>
                          <a:ea typeface="Open Sans"/>
                          <a:cs typeface="Open Sans"/>
                          <a:sym typeface="Open Sans"/>
                        </a:rPr>
                        <a:t>Plt</a:t>
                      </a:r>
                      <a:endParaRPr>
                        <a:solidFill>
                          <a:srgbClr val="1A1A1A"/>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15"/>
                  </a:ext>
                </a:extLst>
              </a:tr>
              <a:tr h="219275">
                <a:tc>
                  <a:txBody>
                    <a:bodyPr/>
                    <a:lstStyle/>
                    <a:p>
                      <a:pPr marL="0" lvl="0" indent="0" algn="l" rtl="0">
                        <a:spcBef>
                          <a:spcPts val="0"/>
                        </a:spcBef>
                        <a:spcAft>
                          <a:spcPts val="0"/>
                        </a:spcAft>
                        <a:buNone/>
                      </a:pPr>
                      <a:r>
                        <a:rPr lang="en">
                          <a:latin typeface="Open Sans"/>
                          <a:ea typeface="Open Sans"/>
                          <a:cs typeface="Open Sans"/>
                          <a:sym typeface="Open Sans"/>
                        </a:rPr>
                        <a:t>Neut %</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78%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75%</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83%</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76%</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858585"/>
                          </a:solidFill>
                          <a:latin typeface="Open Sans"/>
                          <a:ea typeface="Open Sans"/>
                          <a:cs typeface="Open Sans"/>
                          <a:sym typeface="Open Sans"/>
                        </a:rPr>
                        <a:t>83%</a:t>
                      </a: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endParaRPr>
                        <a:solidFill>
                          <a:srgbClr val="858585"/>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a:solidFill>
                            <a:schemeClr val="dk2"/>
                          </a:solidFill>
                          <a:latin typeface="Open Sans"/>
                          <a:ea typeface="Open Sans"/>
                          <a:cs typeface="Open Sans"/>
                          <a:sym typeface="Open Sans"/>
                        </a:rPr>
                        <a:t>Neut %</a:t>
                      </a:r>
                      <a:endParaRPr>
                        <a:solidFill>
                          <a:srgbClr val="858585"/>
                        </a:solidFill>
                        <a:latin typeface="Open Sans"/>
                        <a:ea typeface="Open Sans"/>
                        <a:cs typeface="Open Sans"/>
                        <a:sym typeface="Open Sans"/>
                      </a:endParaRPr>
                    </a:p>
                  </a:txBody>
                  <a:tcPr marL="0" marR="4570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1F2F3"/>
                    </a:solidFill>
                  </a:tcPr>
                </a:tc>
                <a:extLst>
                  <a:ext uri="{0D108BD9-81ED-4DB2-BD59-A6C34878D82A}">
                    <a16:rowId xmlns:a16="http://schemas.microsoft.com/office/drawing/2014/main" val="10016"/>
                  </a:ext>
                </a:extLst>
              </a:tr>
            </a:tbl>
          </a:graphicData>
        </a:graphic>
      </p:graphicFrame>
      <p:graphicFrame>
        <p:nvGraphicFramePr>
          <p:cNvPr id="811" name="Google Shape;811;p73"/>
          <p:cNvGraphicFramePr/>
          <p:nvPr/>
        </p:nvGraphicFramePr>
        <p:xfrm>
          <a:off x="7212088" y="1529950"/>
          <a:ext cx="3000000" cy="3000000"/>
        </p:xfrm>
        <a:graphic>
          <a:graphicData uri="http://schemas.openxmlformats.org/drawingml/2006/table">
            <a:tbl>
              <a:tblPr>
                <a:noFill/>
                <a:tableStyleId>{8B810D35-6B29-4F0E-A54C-3F1D867285BD}</a:tableStyleId>
              </a:tblPr>
              <a:tblGrid>
                <a:gridCol w="1069700">
                  <a:extLst>
                    <a:ext uri="{9D8B030D-6E8A-4147-A177-3AD203B41FA5}">
                      <a16:colId xmlns:a16="http://schemas.microsoft.com/office/drawing/2014/main" val="20000"/>
                    </a:ext>
                  </a:extLst>
                </a:gridCol>
                <a:gridCol w="709800">
                  <a:extLst>
                    <a:ext uri="{9D8B030D-6E8A-4147-A177-3AD203B41FA5}">
                      <a16:colId xmlns:a16="http://schemas.microsoft.com/office/drawing/2014/main" val="20001"/>
                    </a:ext>
                  </a:extLst>
                </a:gridCol>
              </a:tblGrid>
              <a:tr h="280950">
                <a:tc>
                  <a:txBody>
                    <a:bodyPr/>
                    <a:lstStyle/>
                    <a:p>
                      <a:pPr marL="0" lvl="0" indent="0" algn="l" rtl="0">
                        <a:spcBef>
                          <a:spcPts val="0"/>
                        </a:spcBef>
                        <a:spcAft>
                          <a:spcPts val="0"/>
                        </a:spcAft>
                        <a:buNone/>
                      </a:pPr>
                      <a:r>
                        <a:rPr lang="en">
                          <a:latin typeface="Open Sans"/>
                          <a:ea typeface="Open Sans"/>
                          <a:cs typeface="Open Sans"/>
                          <a:sym typeface="Open Sans"/>
                        </a:rPr>
                        <a:t>LDH</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3088</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Lactate</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10.3</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Direct Coombs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Positive</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BF1DD"/>
                    </a:solidFill>
                  </a:tcPr>
                </a:tc>
                <a:extLst>
                  <a:ext uri="{0D108BD9-81ED-4DB2-BD59-A6C34878D82A}">
                    <a16:rowId xmlns:a16="http://schemas.microsoft.com/office/drawing/2014/main" val="10002"/>
                  </a:ext>
                </a:extLst>
              </a:tr>
            </a:tbl>
          </a:graphicData>
        </a:graphic>
      </p:graphicFrame>
      <p:sp>
        <p:nvSpPr>
          <p:cNvPr id="812" name="Google Shape;812;p73"/>
          <p:cNvSpPr/>
          <p:nvPr/>
        </p:nvSpPr>
        <p:spPr>
          <a:xfrm>
            <a:off x="2228525" y="1749225"/>
            <a:ext cx="2763600" cy="32892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813" name="Google Shape;813;p73"/>
          <p:cNvSpPr txBox="1"/>
          <p:nvPr/>
        </p:nvSpPr>
        <p:spPr>
          <a:xfrm>
            <a:off x="6139950" y="490900"/>
            <a:ext cx="2381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This set of labs prompts </a:t>
            </a:r>
            <a:endParaRPr sz="1300">
              <a:solidFill>
                <a:schemeClr val="dk2"/>
              </a:solidFill>
              <a:latin typeface="Open Sans"/>
              <a:ea typeface="Open Sans"/>
              <a:cs typeface="Open Sans"/>
              <a:sym typeface="Open Sans"/>
            </a:endParaRPr>
          </a:p>
          <a:p>
            <a:pPr marL="0" lvl="0" indent="0" algn="l" rtl="0">
              <a:spcBef>
                <a:spcPts val="0"/>
              </a:spcBef>
              <a:spcAft>
                <a:spcPts val="0"/>
              </a:spcAft>
              <a:buNone/>
            </a:pPr>
            <a:r>
              <a:rPr lang="en" sz="1300">
                <a:solidFill>
                  <a:schemeClr val="dk2"/>
                </a:solidFill>
                <a:latin typeface="Open Sans"/>
                <a:ea typeface="Open Sans"/>
                <a:cs typeface="Open Sans"/>
                <a:sym typeface="Open Sans"/>
              </a:rPr>
              <a:t>ID consult</a:t>
            </a:r>
            <a:endParaRPr sz="1300">
              <a:solidFill>
                <a:schemeClr val="dk2"/>
              </a:solidFill>
              <a:latin typeface="Open Sans"/>
              <a:ea typeface="Open Sans"/>
              <a:cs typeface="Open Sans"/>
              <a:sym typeface="Open Sans"/>
            </a:endParaRPr>
          </a:p>
        </p:txBody>
      </p:sp>
      <p:cxnSp>
        <p:nvCxnSpPr>
          <p:cNvPr id="814" name="Google Shape;814;p73"/>
          <p:cNvCxnSpPr>
            <a:stCxn id="813" idx="1"/>
          </p:cNvCxnSpPr>
          <p:nvPr/>
        </p:nvCxnSpPr>
        <p:spPr>
          <a:xfrm flipH="1">
            <a:off x="5795550" y="783400"/>
            <a:ext cx="344400" cy="447600"/>
          </a:xfrm>
          <a:prstGeom prst="curvedConnector2">
            <a:avLst/>
          </a:prstGeom>
          <a:noFill/>
          <a:ln w="19050" cap="flat" cmpd="sng">
            <a:solidFill>
              <a:schemeClr val="dk2"/>
            </a:solidFill>
            <a:prstDash val="solid"/>
            <a:round/>
            <a:headEnd type="none" w="med" len="med"/>
            <a:tailEnd type="stealth" w="med" len="med"/>
          </a:ln>
        </p:spPr>
      </p:cxn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7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Early hours page</a:t>
            </a:r>
            <a:endParaRPr/>
          </a:p>
          <a:p>
            <a:pPr marL="0" lvl="0" indent="0" algn="l" rtl="0">
              <a:spcBef>
                <a:spcPts val="0"/>
              </a:spcBef>
              <a:spcAft>
                <a:spcPts val="0"/>
              </a:spcAft>
              <a:buNone/>
            </a:pPr>
            <a:endParaRPr/>
          </a:p>
        </p:txBody>
      </p:sp>
      <p:sp>
        <p:nvSpPr>
          <p:cNvPr id="820" name="Google Shape;820;p74"/>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Paged in early AM for abnormal peripheral blood smear</a:t>
            </a:r>
            <a:endParaRPr/>
          </a:p>
          <a:p>
            <a:pPr marL="0" lvl="0" indent="0" algn="l" rtl="0">
              <a:spcBef>
                <a:spcPts val="1200"/>
              </a:spcBef>
              <a:spcAft>
                <a:spcPts val="0"/>
              </a:spcAft>
              <a:buNone/>
            </a:pPr>
            <a:r>
              <a:rPr lang="en"/>
              <a:t>At this point, patient is in multi-organ failure and has been </a:t>
            </a:r>
            <a:endParaRPr/>
          </a:p>
          <a:p>
            <a:pPr marL="457200" lvl="0" indent="-311150" algn="l" rtl="0">
              <a:spcBef>
                <a:spcPts val="1200"/>
              </a:spcBef>
              <a:spcAft>
                <a:spcPts val="0"/>
              </a:spcAft>
              <a:buSzPts val="1300"/>
              <a:buChar char="●"/>
            </a:pPr>
            <a:r>
              <a:rPr lang="en"/>
              <a:t>Started on two vasopressors for shock</a:t>
            </a:r>
            <a:endParaRPr/>
          </a:p>
          <a:p>
            <a:pPr marL="457200" lvl="0" indent="-311150" algn="l" rtl="0">
              <a:spcBef>
                <a:spcPts val="0"/>
              </a:spcBef>
              <a:spcAft>
                <a:spcPts val="0"/>
              </a:spcAft>
              <a:buSzPts val="1300"/>
              <a:buChar char="●"/>
            </a:pPr>
            <a:r>
              <a:rPr lang="en"/>
              <a:t>Intubated for rapidly progressive hypoxia</a:t>
            </a:r>
            <a:endParaRPr/>
          </a:p>
          <a:p>
            <a:pPr marL="457200" lvl="0" indent="-311150" algn="l" rtl="0">
              <a:spcBef>
                <a:spcPts val="0"/>
              </a:spcBef>
              <a:spcAft>
                <a:spcPts val="0"/>
              </a:spcAft>
              <a:buSzPts val="1300"/>
              <a:buChar char="●"/>
            </a:pPr>
            <a:r>
              <a:rPr lang="en"/>
              <a:t>CRRT for renal failure and profound acidosis</a:t>
            </a:r>
            <a:endParaRPr/>
          </a:p>
          <a:p>
            <a:pPr marL="457200" lvl="0" indent="-311150" algn="l" rtl="0">
              <a:spcBef>
                <a:spcPts val="0"/>
              </a:spcBef>
              <a:spcAft>
                <a:spcPts val="0"/>
              </a:spcAft>
              <a:buSzPts val="1300"/>
              <a:buChar char="●"/>
            </a:pPr>
            <a:r>
              <a:rPr lang="en"/>
              <a:t>Receiving numerous blood products</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pic>
        <p:nvPicPr>
          <p:cNvPr id="825" name="Google Shape;825;p75" title="IMG_E3125.JPG"/>
          <p:cNvPicPr preferRelativeResize="0"/>
          <p:nvPr/>
        </p:nvPicPr>
        <p:blipFill>
          <a:blip r:embed="rId3">
            <a:alphaModFix/>
          </a:blip>
          <a:stretch>
            <a:fillRect/>
          </a:stretch>
        </p:blipFill>
        <p:spPr>
          <a:xfrm>
            <a:off x="152400" y="152400"/>
            <a:ext cx="6075817" cy="4838700"/>
          </a:xfrm>
          <a:prstGeom prst="rect">
            <a:avLst/>
          </a:prstGeom>
          <a:noFill/>
          <a:ln>
            <a:noFill/>
          </a:ln>
        </p:spPr>
      </p:pic>
      <p:pic>
        <p:nvPicPr>
          <p:cNvPr id="826" name="Google Shape;826;p75" title="IMG_E3126.JPG"/>
          <p:cNvPicPr preferRelativeResize="0"/>
          <p:nvPr/>
        </p:nvPicPr>
        <p:blipFill>
          <a:blip r:embed="rId4">
            <a:alphaModFix/>
          </a:blip>
          <a:stretch>
            <a:fillRect/>
          </a:stretch>
        </p:blipFill>
        <p:spPr>
          <a:xfrm>
            <a:off x="6380617" y="152400"/>
            <a:ext cx="2610982" cy="3167826"/>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76"/>
          <p:cNvSpPr txBox="1">
            <a:spLocks noGrp="1"/>
          </p:cNvSpPr>
          <p:nvPr>
            <p:ph type="body" idx="2"/>
          </p:nvPr>
        </p:nvSpPr>
        <p:spPr>
          <a:xfrm>
            <a:off x="730000" y="1407675"/>
            <a:ext cx="3374400" cy="3025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generally healthy </a:t>
            </a:r>
            <a:r>
              <a:rPr lang="en" b="1">
                <a:solidFill>
                  <a:srgbClr val="2D6987"/>
                </a:solidFill>
              </a:rPr>
              <a:t>85 y/o M</a:t>
            </a:r>
            <a:r>
              <a:rPr lang="en"/>
              <a:t> with PMH remote hx colon cancer p/w 10 days of </a:t>
            </a:r>
            <a:r>
              <a:rPr lang="en" b="1">
                <a:solidFill>
                  <a:srgbClr val="DC4C64"/>
                </a:solidFill>
              </a:rPr>
              <a:t>dizziness </a:t>
            </a:r>
            <a:r>
              <a:rPr lang="en"/>
              <a:t>and admitted to OSH with </a:t>
            </a:r>
            <a:r>
              <a:rPr lang="en" b="1"/>
              <a:t>fevers &amp; ↑↑ bili</a:t>
            </a:r>
            <a:endParaRPr b="1"/>
          </a:p>
          <a:p>
            <a:pPr marL="457200" lvl="0" indent="-311150" algn="l" rtl="0">
              <a:spcBef>
                <a:spcPts val="1200"/>
              </a:spcBef>
              <a:spcAft>
                <a:spcPts val="0"/>
              </a:spcAft>
              <a:buSzPts val="1300"/>
              <a:buChar char="●"/>
            </a:pPr>
            <a:r>
              <a:rPr lang="en"/>
              <a:t>Additional questions?</a:t>
            </a:r>
            <a:endParaRPr/>
          </a:p>
          <a:p>
            <a:pPr marL="457200" lvl="0" indent="-311150" algn="l" rtl="0">
              <a:spcBef>
                <a:spcPts val="0"/>
              </a:spcBef>
              <a:spcAft>
                <a:spcPts val="0"/>
              </a:spcAft>
              <a:buSzPts val="1300"/>
              <a:buChar char="●"/>
            </a:pPr>
            <a:r>
              <a:rPr lang="en"/>
              <a:t>Want to review the CT A/P again?</a:t>
            </a:r>
            <a:endParaRPr/>
          </a:p>
          <a:p>
            <a:pPr marL="457200" lvl="0" indent="-311150" algn="l" rtl="0">
              <a:spcBef>
                <a:spcPts val="0"/>
              </a:spcBef>
              <a:spcAft>
                <a:spcPts val="0"/>
              </a:spcAft>
              <a:buSzPts val="1300"/>
              <a:buChar char="●"/>
            </a:pPr>
            <a:r>
              <a:rPr lang="en"/>
              <a:t>Empiric treatment?</a:t>
            </a:r>
            <a:endParaRPr/>
          </a:p>
          <a:p>
            <a:pPr marL="0" lvl="0" indent="0" algn="l" rtl="0">
              <a:spcBef>
                <a:spcPts val="0"/>
              </a:spcBef>
              <a:spcAft>
                <a:spcPts val="1200"/>
              </a:spcAft>
              <a:buNone/>
            </a:pPr>
            <a:endParaRPr b="1"/>
          </a:p>
        </p:txBody>
      </p:sp>
      <p:sp>
        <p:nvSpPr>
          <p:cNvPr id="832" name="Google Shape;832;p76"/>
          <p:cNvSpPr txBox="1">
            <a:spLocks noGrp="1"/>
          </p:cNvSpPr>
          <p:nvPr>
            <p:ph type="title"/>
          </p:nvPr>
        </p:nvSpPr>
        <p:spPr>
          <a:xfrm>
            <a:off x="729450" y="632850"/>
            <a:ext cx="37692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Summary</a:t>
            </a:r>
            <a:endParaRPr/>
          </a:p>
        </p:txBody>
      </p:sp>
      <p:pic>
        <p:nvPicPr>
          <p:cNvPr id="833" name="Google Shape;833;p76" title="IMG_E3125.JPG"/>
          <p:cNvPicPr preferRelativeResize="0"/>
          <p:nvPr/>
        </p:nvPicPr>
        <p:blipFill>
          <a:blip r:embed="rId3">
            <a:alphaModFix/>
          </a:blip>
          <a:stretch>
            <a:fillRect/>
          </a:stretch>
        </p:blipFill>
        <p:spPr>
          <a:xfrm>
            <a:off x="4572000" y="1502429"/>
            <a:ext cx="4572001" cy="3641073"/>
          </a:xfrm>
          <a:prstGeom prst="rect">
            <a:avLst/>
          </a:prstGeom>
          <a:noFill/>
          <a:ln>
            <a:noFill/>
          </a:ln>
        </p:spPr>
      </p:pic>
      <p:sp>
        <p:nvSpPr>
          <p:cNvPr id="834" name="Google Shape;834;p76"/>
          <p:cNvSpPr txBox="1"/>
          <p:nvPr/>
        </p:nvSpPr>
        <p:spPr>
          <a:xfrm>
            <a:off x="5429250" y="0"/>
            <a:ext cx="3000000" cy="1535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300" b="1">
                <a:solidFill>
                  <a:schemeClr val="dk2"/>
                </a:solidFill>
                <a:latin typeface="Open Sans"/>
                <a:ea typeface="Open Sans"/>
                <a:cs typeface="Open Sans"/>
                <a:sym typeface="Open Sans"/>
              </a:rPr>
              <a:t># Ongoing fevers</a:t>
            </a:r>
            <a:endParaRPr sz="1300" b="1">
              <a:solidFill>
                <a:schemeClr val="dk2"/>
              </a:solidFill>
              <a:latin typeface="Open Sans"/>
              <a:ea typeface="Open Sans"/>
              <a:cs typeface="Open Sans"/>
              <a:sym typeface="Open Sans"/>
            </a:endParaRPr>
          </a:p>
          <a:p>
            <a:pPr marL="0" lvl="0" indent="0" algn="l" rtl="0">
              <a:lnSpc>
                <a:spcPct val="115000"/>
              </a:lnSpc>
              <a:spcBef>
                <a:spcPts val="0"/>
              </a:spcBef>
              <a:spcAft>
                <a:spcPts val="0"/>
              </a:spcAft>
              <a:buNone/>
            </a:pPr>
            <a:r>
              <a:rPr lang="en" sz="1300" b="1">
                <a:solidFill>
                  <a:schemeClr val="dk2"/>
                </a:solidFill>
                <a:latin typeface="Open Sans"/>
                <a:ea typeface="Open Sans"/>
                <a:cs typeface="Open Sans"/>
                <a:sym typeface="Open Sans"/>
              </a:rPr>
              <a:t># Hemolytic anemia w/ hyperbili</a:t>
            </a:r>
            <a:endParaRPr sz="1300" b="1">
              <a:solidFill>
                <a:schemeClr val="dk2"/>
              </a:solidFill>
              <a:latin typeface="Open Sans"/>
              <a:ea typeface="Open Sans"/>
              <a:cs typeface="Open Sans"/>
              <a:sym typeface="Open Sans"/>
            </a:endParaRPr>
          </a:p>
          <a:p>
            <a:pPr marL="0" lvl="0" indent="0" algn="l" rtl="0">
              <a:lnSpc>
                <a:spcPct val="115000"/>
              </a:lnSpc>
              <a:spcBef>
                <a:spcPts val="0"/>
              </a:spcBef>
              <a:spcAft>
                <a:spcPts val="0"/>
              </a:spcAft>
              <a:buNone/>
            </a:pPr>
            <a:r>
              <a:rPr lang="en" sz="1300" b="1">
                <a:solidFill>
                  <a:schemeClr val="dk2"/>
                </a:solidFill>
                <a:latin typeface="Open Sans"/>
                <a:ea typeface="Open Sans"/>
                <a:cs typeface="Open Sans"/>
                <a:sym typeface="Open Sans"/>
              </a:rPr>
              <a:t># Shock</a:t>
            </a:r>
            <a:endParaRPr sz="1300" b="1">
              <a:solidFill>
                <a:schemeClr val="dk2"/>
              </a:solidFill>
              <a:latin typeface="Open Sans"/>
              <a:ea typeface="Open Sans"/>
              <a:cs typeface="Open Sans"/>
              <a:sym typeface="Open Sans"/>
            </a:endParaRPr>
          </a:p>
          <a:p>
            <a:pPr marL="0" lvl="0" indent="0" algn="l" rtl="0">
              <a:lnSpc>
                <a:spcPct val="115000"/>
              </a:lnSpc>
              <a:spcBef>
                <a:spcPts val="0"/>
              </a:spcBef>
              <a:spcAft>
                <a:spcPts val="0"/>
              </a:spcAft>
              <a:buNone/>
            </a:pPr>
            <a:r>
              <a:rPr lang="en" sz="1300" b="1">
                <a:solidFill>
                  <a:schemeClr val="dk2"/>
                </a:solidFill>
                <a:latin typeface="Open Sans"/>
                <a:ea typeface="Open Sans"/>
                <a:cs typeface="Open Sans"/>
                <a:sym typeface="Open Sans"/>
              </a:rPr>
              <a:t># Acute renal failure</a:t>
            </a:r>
            <a:endParaRPr sz="1300" b="1">
              <a:solidFill>
                <a:schemeClr val="dk2"/>
              </a:solidFill>
              <a:latin typeface="Open Sans"/>
              <a:ea typeface="Open Sans"/>
              <a:cs typeface="Open Sans"/>
              <a:sym typeface="Open Sans"/>
            </a:endParaRPr>
          </a:p>
          <a:p>
            <a:pPr marL="0" lvl="0" indent="0" algn="l" rtl="0">
              <a:lnSpc>
                <a:spcPct val="115000"/>
              </a:lnSpc>
              <a:spcBef>
                <a:spcPts val="0"/>
              </a:spcBef>
              <a:spcAft>
                <a:spcPts val="0"/>
              </a:spcAft>
              <a:buNone/>
            </a:pPr>
            <a:r>
              <a:rPr lang="en" sz="1300" b="1">
                <a:solidFill>
                  <a:schemeClr val="dk2"/>
                </a:solidFill>
                <a:latin typeface="Open Sans"/>
                <a:ea typeface="Open Sans"/>
                <a:cs typeface="Open Sans"/>
                <a:sym typeface="Open Sans"/>
              </a:rPr>
              <a:t># Thrombocytopenia</a:t>
            </a:r>
            <a:endParaRPr sz="1300" b="1">
              <a:solidFill>
                <a:schemeClr val="dk2"/>
              </a:solidFill>
              <a:latin typeface="Open Sans"/>
              <a:ea typeface="Open Sans"/>
              <a:cs typeface="Open Sans"/>
              <a:sym typeface="Open Sans"/>
            </a:endParaRPr>
          </a:p>
          <a:p>
            <a:pPr marL="0" lvl="0" indent="0" algn="l" rtl="0">
              <a:lnSpc>
                <a:spcPct val="115000"/>
              </a:lnSpc>
              <a:spcBef>
                <a:spcPts val="0"/>
              </a:spcBef>
              <a:spcAft>
                <a:spcPts val="1200"/>
              </a:spcAft>
              <a:buNone/>
            </a:pPr>
            <a:r>
              <a:rPr lang="en" sz="1300" b="1">
                <a:solidFill>
                  <a:schemeClr val="dk2"/>
                </a:solidFill>
                <a:latin typeface="Open Sans"/>
                <a:ea typeface="Open Sans"/>
                <a:cs typeface="Open Sans"/>
                <a:sym typeface="Open Sans"/>
              </a:rPr>
              <a:t># Hypoxic respiratory failure</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p7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Social history, exposures, &amp; risk factors</a:t>
            </a:r>
            <a:endParaRPr/>
          </a:p>
        </p:txBody>
      </p:sp>
      <p:graphicFrame>
        <p:nvGraphicFramePr>
          <p:cNvPr id="840" name="Google Shape;840;p77"/>
          <p:cNvGraphicFramePr/>
          <p:nvPr/>
        </p:nvGraphicFramePr>
        <p:xfrm>
          <a:off x="583233" y="1566091"/>
          <a:ext cx="3000000" cy="3000000"/>
        </p:xfrm>
        <a:graphic>
          <a:graphicData uri="http://schemas.openxmlformats.org/drawingml/2006/table">
            <a:tbl>
              <a:tblPr>
                <a:noFill/>
                <a:tableStyleId>{8B810D35-6B29-4F0E-A54C-3F1D867285BD}</a:tableStyleId>
              </a:tblPr>
              <a:tblGrid>
                <a:gridCol w="1245900">
                  <a:extLst>
                    <a:ext uri="{9D8B030D-6E8A-4147-A177-3AD203B41FA5}">
                      <a16:colId xmlns:a16="http://schemas.microsoft.com/office/drawing/2014/main" val="20000"/>
                    </a:ext>
                  </a:extLst>
                </a:gridCol>
                <a:gridCol w="6735250">
                  <a:extLst>
                    <a:ext uri="{9D8B030D-6E8A-4147-A177-3AD203B41FA5}">
                      <a16:colId xmlns:a16="http://schemas.microsoft.com/office/drawing/2014/main" val="20001"/>
                    </a:ext>
                  </a:extLst>
                </a:gridCol>
              </a:tblGrid>
              <a:tr h="371675">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Geographic</a:t>
                      </a:r>
                      <a:endParaRPr sz="1200">
                        <a:solidFill>
                          <a:srgbClr val="1A1A1A"/>
                        </a:solidFill>
                        <a:latin typeface="Open Sans"/>
                        <a:ea typeface="Open Sans"/>
                        <a:cs typeface="Open Sans"/>
                        <a:sym typeface="Open Sans"/>
                      </a:endParaRPr>
                    </a:p>
                  </a:txBody>
                  <a:tcPr marL="91425" marR="91425" marT="91425" marB="91425"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457200" lvl="0" indent="-311150"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Lives with wife in </a:t>
                      </a:r>
                      <a:r>
                        <a:rPr lang="en" sz="1300" b="1">
                          <a:solidFill>
                            <a:schemeClr val="dk2"/>
                          </a:solidFill>
                          <a:latin typeface="Open Sans"/>
                          <a:ea typeface="Open Sans"/>
                          <a:cs typeface="Open Sans"/>
                          <a:sym typeface="Open Sans"/>
                        </a:rPr>
                        <a:t>western WV</a:t>
                      </a:r>
                      <a:r>
                        <a:rPr lang="en" sz="1300">
                          <a:solidFill>
                            <a:schemeClr val="dk2"/>
                          </a:solidFill>
                          <a:latin typeface="Open Sans"/>
                          <a:ea typeface="Open Sans"/>
                          <a:cs typeface="Open Sans"/>
                          <a:sym typeface="Open Sans"/>
                        </a:rPr>
                        <a:t> (between Wheeling and Parkersburg)</a:t>
                      </a:r>
                      <a:endParaRPr sz="1300">
                        <a:solidFill>
                          <a:schemeClr val="dk2"/>
                        </a:solidFill>
                        <a:latin typeface="Open Sans"/>
                        <a:ea typeface="Open Sans"/>
                        <a:cs typeface="Open Sans"/>
                        <a:sym typeface="Open Sans"/>
                      </a:endParaRPr>
                    </a:p>
                  </a:txBody>
                  <a:tcPr marL="91425" marR="91425" marT="91425" marB="91425">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772000">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Travel</a:t>
                      </a:r>
                      <a:endParaRPr sz="1200" b="1">
                        <a:solidFill>
                          <a:srgbClr val="404247"/>
                        </a:solidFill>
                        <a:latin typeface="Open Sans"/>
                        <a:ea typeface="Open Sans"/>
                        <a:cs typeface="Open Sans"/>
                        <a:sym typeface="Open Sans"/>
                      </a:endParaRPr>
                    </a:p>
                  </a:txBody>
                  <a:tcPr marL="91425" marR="91425" marT="91425" marB="91425"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457200" lvl="0" indent="-311150" algn="l" rtl="0">
                        <a:spcBef>
                          <a:spcPts val="0"/>
                        </a:spcBef>
                        <a:spcAft>
                          <a:spcPts val="0"/>
                        </a:spcAft>
                        <a:buClr>
                          <a:schemeClr val="dk2"/>
                        </a:buClr>
                        <a:buSzPts val="1300"/>
                        <a:buFont typeface="Open Sans"/>
                        <a:buChar char="●"/>
                      </a:pPr>
                      <a:r>
                        <a:rPr lang="en" sz="1300" b="1">
                          <a:solidFill>
                            <a:schemeClr val="dk2"/>
                          </a:solidFill>
                          <a:latin typeface="Open Sans"/>
                          <a:ea typeface="Open Sans"/>
                          <a:cs typeface="Open Sans"/>
                          <a:sym typeface="Open Sans"/>
                        </a:rPr>
                        <a:t>Never international travel</a:t>
                      </a:r>
                      <a:r>
                        <a:rPr lang="en" sz="1300">
                          <a:solidFill>
                            <a:schemeClr val="dk2"/>
                          </a:solidFill>
                          <a:latin typeface="Open Sans"/>
                          <a:ea typeface="Open Sans"/>
                          <a:cs typeface="Open Sans"/>
                          <a:sym typeface="Open Sans"/>
                        </a:rPr>
                        <a:t> </a:t>
                      </a:r>
                      <a:endParaRPr sz="1300">
                        <a:solidFill>
                          <a:schemeClr val="dk2"/>
                        </a:solidFill>
                        <a:latin typeface="Open Sans"/>
                        <a:ea typeface="Open Sans"/>
                        <a:cs typeface="Open Sans"/>
                        <a:sym typeface="Open Sans"/>
                      </a:endParaRPr>
                    </a:p>
                    <a:p>
                      <a:pPr marL="457200" lvl="0" indent="-311150"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No recent travel (farthest he has gone from his house in past 6 months was to his local church)</a:t>
                      </a:r>
                      <a:endParaRPr sz="1300">
                        <a:solidFill>
                          <a:schemeClr val="dk2"/>
                        </a:solidFill>
                        <a:latin typeface="Open Sans"/>
                        <a:ea typeface="Open Sans"/>
                        <a:cs typeface="Open Sans"/>
                        <a:sym typeface="Open Sans"/>
                      </a:endParaRPr>
                    </a:p>
                  </a:txBody>
                  <a:tcPr marL="91425" marR="91425" marT="91425" marB="91425">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514650">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Exposures</a:t>
                      </a:r>
                      <a:endParaRPr sz="1200">
                        <a:solidFill>
                          <a:srgbClr val="1A1A1A"/>
                        </a:solidFill>
                        <a:latin typeface="Open Sans"/>
                        <a:ea typeface="Open Sans"/>
                        <a:cs typeface="Open Sans"/>
                        <a:sym typeface="Open Sans"/>
                      </a:endParaRPr>
                    </a:p>
                  </a:txBody>
                  <a:tcPr marL="91425" marR="91425" marT="91425" marB="91425"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457200" lvl="0" indent="-311150"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Spends </a:t>
                      </a:r>
                      <a:r>
                        <a:rPr lang="en" sz="1300" b="1">
                          <a:solidFill>
                            <a:schemeClr val="dk2"/>
                          </a:solidFill>
                          <a:latin typeface="Open Sans"/>
                          <a:ea typeface="Open Sans"/>
                          <a:cs typeface="Open Sans"/>
                          <a:sym typeface="Open Sans"/>
                        </a:rPr>
                        <a:t>much of his time outdoors</a:t>
                      </a:r>
                      <a:r>
                        <a:rPr lang="en" sz="1300">
                          <a:solidFill>
                            <a:schemeClr val="dk2"/>
                          </a:solidFill>
                          <a:latin typeface="Open Sans"/>
                          <a:ea typeface="Open Sans"/>
                          <a:cs typeface="Open Sans"/>
                          <a:sym typeface="Open Sans"/>
                        </a:rPr>
                        <a:t>, including mowing the lawn</a:t>
                      </a:r>
                      <a:endParaRPr sz="1300">
                        <a:solidFill>
                          <a:schemeClr val="dk2"/>
                        </a:solidFill>
                        <a:latin typeface="Open Sans"/>
                        <a:ea typeface="Open Sans"/>
                        <a:cs typeface="Open Sans"/>
                        <a:sym typeface="Open Sans"/>
                      </a:endParaRPr>
                    </a:p>
                    <a:p>
                      <a:pPr marL="457200" lvl="0" indent="-311150"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Wife is unaware of any tick bites</a:t>
                      </a:r>
                      <a:endParaRPr sz="1300">
                        <a:solidFill>
                          <a:schemeClr val="dk2"/>
                        </a:solidFill>
                        <a:latin typeface="Open Sans"/>
                        <a:ea typeface="Open Sans"/>
                        <a:cs typeface="Open Sans"/>
                        <a:sym typeface="Open Sans"/>
                      </a:endParaRPr>
                    </a:p>
                  </a:txBody>
                  <a:tcPr marL="91425" marR="91425" marT="91425" marB="91425">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514650">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Animals</a:t>
                      </a:r>
                      <a:endParaRPr sz="1200">
                        <a:solidFill>
                          <a:srgbClr val="1A1A1A"/>
                        </a:solidFill>
                        <a:latin typeface="Open Sans"/>
                        <a:ea typeface="Open Sans"/>
                        <a:cs typeface="Open Sans"/>
                        <a:sym typeface="Open Sans"/>
                      </a:endParaRPr>
                    </a:p>
                  </a:txBody>
                  <a:tcPr marL="91425" marR="91425" marT="91425" marB="91425"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457200" lvl="0" indent="-311150"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No animal exposures, but does </a:t>
                      </a:r>
                      <a:r>
                        <a:rPr lang="en" sz="1300" b="1">
                          <a:solidFill>
                            <a:schemeClr val="dk2"/>
                          </a:solidFill>
                          <a:latin typeface="Open Sans"/>
                          <a:ea typeface="Open Sans"/>
                          <a:cs typeface="Open Sans"/>
                          <a:sym typeface="Open Sans"/>
                        </a:rPr>
                        <a:t>feed the deer</a:t>
                      </a:r>
                      <a:r>
                        <a:rPr lang="en" sz="1300">
                          <a:solidFill>
                            <a:schemeClr val="dk2"/>
                          </a:solidFill>
                          <a:latin typeface="Open Sans"/>
                          <a:ea typeface="Open Sans"/>
                          <a:cs typeface="Open Sans"/>
                          <a:sym typeface="Open Sans"/>
                        </a:rPr>
                        <a:t> near his property</a:t>
                      </a:r>
                      <a:endParaRPr sz="1300">
                        <a:solidFill>
                          <a:schemeClr val="dk2"/>
                        </a:solidFill>
                        <a:latin typeface="Open Sans"/>
                        <a:ea typeface="Open Sans"/>
                        <a:cs typeface="Open Sans"/>
                        <a:sym typeface="Open Sans"/>
                      </a:endParaRPr>
                    </a:p>
                    <a:p>
                      <a:pPr marL="457200" lvl="0" indent="-311150"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Wife has also noticed </a:t>
                      </a:r>
                      <a:r>
                        <a:rPr lang="en" sz="1300" b="1">
                          <a:solidFill>
                            <a:schemeClr val="dk2"/>
                          </a:solidFill>
                          <a:latin typeface="Open Sans"/>
                          <a:ea typeface="Open Sans"/>
                          <a:cs typeface="Open Sans"/>
                          <a:sym typeface="Open Sans"/>
                        </a:rPr>
                        <a:t>snakes </a:t>
                      </a:r>
                      <a:r>
                        <a:rPr lang="en" sz="1300">
                          <a:solidFill>
                            <a:schemeClr val="dk2"/>
                          </a:solidFill>
                          <a:latin typeface="Open Sans"/>
                          <a:ea typeface="Open Sans"/>
                          <a:cs typeface="Open Sans"/>
                          <a:sym typeface="Open Sans"/>
                        </a:rPr>
                        <a:t>on the property</a:t>
                      </a:r>
                      <a:endParaRPr sz="1300">
                        <a:solidFill>
                          <a:schemeClr val="dk2"/>
                        </a:solidFill>
                        <a:latin typeface="Open Sans"/>
                        <a:ea typeface="Open Sans"/>
                        <a:cs typeface="Open Sans"/>
                        <a:sym typeface="Open Sans"/>
                      </a:endParaRPr>
                    </a:p>
                  </a:txBody>
                  <a:tcPr marL="91425" marR="91425" marT="91425" marB="91425">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382225">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Misc</a:t>
                      </a:r>
                      <a:endParaRPr/>
                    </a:p>
                  </a:txBody>
                  <a:tcPr marL="91425" marR="91425" marT="91425" marB="91425"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457200" lvl="0" indent="-311150"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Never blood transfusions (prior to admission)</a:t>
                      </a:r>
                      <a:endParaRPr sz="1300">
                        <a:solidFill>
                          <a:schemeClr val="dk2"/>
                        </a:solidFill>
                        <a:latin typeface="Open Sans"/>
                        <a:ea typeface="Open Sans"/>
                        <a:cs typeface="Open Sans"/>
                        <a:sym typeface="Open Sans"/>
                      </a:endParaRPr>
                    </a:p>
                  </a:txBody>
                  <a:tcPr marL="91425" marR="91425" marT="91425" marB="91425"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7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Review of imaging</a:t>
            </a:r>
            <a:endParaRPr/>
          </a:p>
        </p:txBody>
      </p:sp>
      <p:sp>
        <p:nvSpPr>
          <p:cNvPr id="846" name="Google Shape;846;p78"/>
          <p:cNvSpPr/>
          <p:nvPr/>
        </p:nvSpPr>
        <p:spPr>
          <a:xfrm>
            <a:off x="385075" y="1391400"/>
            <a:ext cx="4971000" cy="30999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404247"/>
                </a:solidFill>
                <a:latin typeface="Open Sans"/>
                <a:ea typeface="Open Sans"/>
                <a:cs typeface="Open Sans"/>
                <a:sym typeface="Open Sans"/>
              </a:rPr>
              <a:t>FINDINGS </a:t>
            </a:r>
            <a:r>
              <a:rPr lang="en" sz="1200">
                <a:solidFill>
                  <a:srgbClr val="404247"/>
                </a:solidFill>
                <a:latin typeface="Open Sans"/>
                <a:ea typeface="Open Sans"/>
                <a:cs typeface="Open Sans"/>
                <a:sym typeface="Open Sans"/>
              </a:rPr>
              <a:t>(CT A/P)</a:t>
            </a:r>
            <a:endParaRPr sz="1200">
              <a:solidFill>
                <a:srgbClr val="1A1A1A"/>
              </a:solidFill>
              <a:latin typeface="Open Sans"/>
              <a:ea typeface="Open Sans"/>
              <a:cs typeface="Open Sans"/>
              <a:sym typeface="Open Sans"/>
            </a:endParaRPr>
          </a:p>
          <a:p>
            <a:pPr marL="0" lvl="0" indent="0" algn="l" rtl="0">
              <a:spcBef>
                <a:spcPts val="0"/>
              </a:spcBef>
              <a:spcAft>
                <a:spcPts val="0"/>
              </a:spcAft>
              <a:buNone/>
            </a:pPr>
            <a:r>
              <a:rPr lang="en" sz="1200">
                <a:solidFill>
                  <a:srgbClr val="1A1A1A"/>
                </a:solidFill>
                <a:latin typeface="PT Sans Narrow"/>
                <a:ea typeface="PT Sans Narrow"/>
                <a:cs typeface="PT Sans Narrow"/>
                <a:sym typeface="PT Sans Narrow"/>
              </a:rPr>
              <a:t>There is no confluent airspace disease in the imaged lung bases. Calcified lymph nodes are visible in the right hilum and a calcified granuloma is seen in the right middle lobe.</a:t>
            </a:r>
            <a:endParaRPr sz="1200">
              <a:solidFill>
                <a:srgbClr val="1A1A1A"/>
              </a:solidFill>
              <a:latin typeface="PT Sans Narrow"/>
              <a:ea typeface="PT Sans Narrow"/>
              <a:cs typeface="PT Sans Narrow"/>
              <a:sym typeface="PT Sans Narrow"/>
            </a:endParaRPr>
          </a:p>
          <a:p>
            <a:pPr marL="0" lvl="0" indent="0" algn="l" rtl="0">
              <a:spcBef>
                <a:spcPts val="0"/>
              </a:spcBef>
              <a:spcAft>
                <a:spcPts val="0"/>
              </a:spcAft>
              <a:buNone/>
            </a:pPr>
            <a:r>
              <a:rPr lang="en" sz="1200">
                <a:solidFill>
                  <a:srgbClr val="1A1A1A"/>
                </a:solidFill>
                <a:latin typeface="PT Sans Narrow"/>
                <a:ea typeface="PT Sans Narrow"/>
                <a:cs typeface="PT Sans Narrow"/>
                <a:sym typeface="PT Sans Narrow"/>
              </a:rPr>
              <a:t> </a:t>
            </a:r>
            <a:endParaRPr sz="1200">
              <a:solidFill>
                <a:srgbClr val="1A1A1A"/>
              </a:solidFill>
              <a:latin typeface="PT Sans Narrow"/>
              <a:ea typeface="PT Sans Narrow"/>
              <a:cs typeface="PT Sans Narrow"/>
              <a:sym typeface="PT Sans Narrow"/>
            </a:endParaRPr>
          </a:p>
          <a:p>
            <a:pPr marL="0" lvl="0" indent="0" algn="l" rtl="0">
              <a:spcBef>
                <a:spcPts val="0"/>
              </a:spcBef>
              <a:spcAft>
                <a:spcPts val="0"/>
              </a:spcAft>
              <a:buNone/>
            </a:pPr>
            <a:r>
              <a:rPr lang="en" sz="1200">
                <a:solidFill>
                  <a:srgbClr val="1A1A1A"/>
                </a:solidFill>
                <a:latin typeface="PT Sans Narrow"/>
                <a:ea typeface="PT Sans Narrow"/>
                <a:cs typeface="PT Sans Narrow"/>
                <a:sym typeface="PT Sans Narrow"/>
              </a:rPr>
              <a:t>A few scattered presumed cysts are noted in the liver. Liver is otherwise unremarkable. The gallbladder, pancreas, adrenal glands, and kidneys reveal no acute abnormalities. A punctate nonobstructing stone is visible in the mid left kidney. Small presumed bilateral renal cortical cysts are noted. </a:t>
            </a:r>
            <a:r>
              <a:rPr lang="en" sz="1200" b="1">
                <a:solidFill>
                  <a:srgbClr val="DF382C"/>
                </a:solidFill>
                <a:latin typeface="PT Sans"/>
                <a:ea typeface="PT Sans"/>
                <a:cs typeface="PT Sans"/>
                <a:sym typeface="PT Sans"/>
              </a:rPr>
              <a:t>Spleen is absent</a:t>
            </a:r>
            <a:r>
              <a:rPr lang="en" sz="1200" b="1">
                <a:solidFill>
                  <a:srgbClr val="1A1A1A"/>
                </a:solidFill>
                <a:latin typeface="PT Sans"/>
                <a:ea typeface="PT Sans"/>
                <a:cs typeface="PT Sans"/>
                <a:sym typeface="PT Sans"/>
              </a:rPr>
              <a:t> with splenules in the left upper quadrant</a:t>
            </a:r>
            <a:r>
              <a:rPr lang="en" sz="1200">
                <a:solidFill>
                  <a:srgbClr val="1A1A1A"/>
                </a:solidFill>
                <a:latin typeface="PT Sans"/>
                <a:ea typeface="PT Sans"/>
                <a:cs typeface="PT Sans"/>
                <a:sym typeface="PT Sans"/>
              </a:rPr>
              <a:t>.</a:t>
            </a:r>
            <a:r>
              <a:rPr lang="en" sz="1200">
                <a:solidFill>
                  <a:srgbClr val="1A1A1A"/>
                </a:solidFill>
                <a:latin typeface="PT Sans Narrow"/>
                <a:ea typeface="PT Sans Narrow"/>
                <a:cs typeface="PT Sans Narrow"/>
                <a:sym typeface="PT Sans Narrow"/>
              </a:rPr>
              <a:t> The stomach and the small bowel are normal in caliber and wall thickness. There are extensive postsurgical changes of the bowel with a right abdominal ileostomy. Colon appears surgically absent. The urinary bladder and the prostate gland are grossly unremarkable. The abdominal aorta is normal in caliber. There is no abdominal or pelvic free fluid or free intraperitoneal air. There are no enlarged abdominal or pelvic lymph nodes.</a:t>
            </a:r>
            <a:endParaRPr sz="1200">
              <a:solidFill>
                <a:srgbClr val="1A1A1A"/>
              </a:solidFill>
              <a:latin typeface="PT Sans Narrow"/>
              <a:ea typeface="PT Sans Narrow"/>
              <a:cs typeface="PT Sans Narrow"/>
              <a:sym typeface="PT Sans Narrow"/>
            </a:endParaRPr>
          </a:p>
          <a:p>
            <a:pPr marL="0" lvl="0" indent="0" algn="l" rtl="0">
              <a:spcBef>
                <a:spcPts val="0"/>
              </a:spcBef>
              <a:spcAft>
                <a:spcPts val="0"/>
              </a:spcAft>
              <a:buNone/>
            </a:pPr>
            <a:r>
              <a:rPr lang="en" sz="1200">
                <a:solidFill>
                  <a:srgbClr val="1A1A1A"/>
                </a:solidFill>
                <a:latin typeface="PT Sans Narrow"/>
                <a:ea typeface="PT Sans Narrow"/>
                <a:cs typeface="PT Sans Narrow"/>
                <a:sym typeface="PT Sans Narrow"/>
              </a:rPr>
              <a:t> </a:t>
            </a:r>
            <a:endParaRPr sz="1200">
              <a:solidFill>
                <a:srgbClr val="1A1A1A"/>
              </a:solidFill>
              <a:latin typeface="PT Sans Narrow"/>
              <a:ea typeface="PT Sans Narrow"/>
              <a:cs typeface="PT Sans Narrow"/>
              <a:sym typeface="PT Sans Narrow"/>
            </a:endParaRPr>
          </a:p>
          <a:p>
            <a:pPr marL="0" lvl="0" indent="0" algn="l" rtl="0">
              <a:spcBef>
                <a:spcPts val="0"/>
              </a:spcBef>
              <a:spcAft>
                <a:spcPts val="0"/>
              </a:spcAft>
              <a:buNone/>
            </a:pPr>
            <a:r>
              <a:rPr lang="en" sz="1200">
                <a:solidFill>
                  <a:srgbClr val="1A1A1A"/>
                </a:solidFill>
                <a:latin typeface="PT Sans Narrow"/>
                <a:ea typeface="PT Sans Narrow"/>
                <a:cs typeface="PT Sans Narrow"/>
                <a:sym typeface="PT Sans Narrow"/>
              </a:rPr>
              <a:t>Bone windows reveal no destructive bone lesions or evidence of acute bony abnormality.</a:t>
            </a:r>
            <a:endParaRPr sz="1200">
              <a:solidFill>
                <a:srgbClr val="1A1A1A"/>
              </a:solidFill>
              <a:latin typeface="PT Sans Narrow"/>
              <a:ea typeface="PT Sans Narrow"/>
              <a:cs typeface="PT Sans Narrow"/>
              <a:sym typeface="PT Sans Narrow"/>
            </a:endParaRPr>
          </a:p>
          <a:p>
            <a:pPr marL="0" lvl="0" indent="0" algn="l" rtl="0">
              <a:spcBef>
                <a:spcPts val="0"/>
              </a:spcBef>
              <a:spcAft>
                <a:spcPts val="0"/>
              </a:spcAft>
              <a:buNone/>
            </a:pPr>
            <a:endParaRPr sz="1200">
              <a:solidFill>
                <a:srgbClr val="1A1A1A"/>
              </a:solidFill>
              <a:latin typeface="Open Sans"/>
              <a:ea typeface="Open Sans"/>
              <a:cs typeface="Open Sans"/>
              <a:sym typeface="Open Sans"/>
            </a:endParaRPr>
          </a:p>
        </p:txBody>
      </p:sp>
      <p:pic>
        <p:nvPicPr>
          <p:cNvPr id="847" name="Google Shape;847;p78" title="IMG_E3126.JPG"/>
          <p:cNvPicPr preferRelativeResize="0"/>
          <p:nvPr/>
        </p:nvPicPr>
        <p:blipFill>
          <a:blip r:embed="rId3">
            <a:alphaModFix/>
          </a:blip>
          <a:stretch>
            <a:fillRect/>
          </a:stretch>
        </p:blipFill>
        <p:spPr>
          <a:xfrm>
            <a:off x="5557590" y="632850"/>
            <a:ext cx="3373561" cy="4093051"/>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79"/>
          <p:cNvSpPr txBox="1">
            <a:spLocks noGrp="1"/>
          </p:cNvSpPr>
          <p:nvPr>
            <p:ph type="body" idx="2"/>
          </p:nvPr>
        </p:nvSpPr>
        <p:spPr>
          <a:xfrm>
            <a:off x="730000" y="1407675"/>
            <a:ext cx="3374400" cy="3025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a:t>
            </a:r>
            <a:r>
              <a:rPr lang="en" b="1">
                <a:solidFill>
                  <a:srgbClr val="2D6987"/>
                </a:solidFill>
              </a:rPr>
              <a:t>85 y/o M</a:t>
            </a:r>
            <a:r>
              <a:rPr lang="en"/>
              <a:t> with PMH asplenia, remote hx colon cancer p/w 10 days of </a:t>
            </a:r>
            <a:r>
              <a:rPr lang="en" b="1">
                <a:solidFill>
                  <a:srgbClr val="DC4C64"/>
                </a:solidFill>
              </a:rPr>
              <a:t>dizziness </a:t>
            </a:r>
            <a:r>
              <a:rPr lang="en"/>
              <a:t>and admitted to OSH with </a:t>
            </a:r>
            <a:r>
              <a:rPr lang="en" b="1"/>
              <a:t>fevers &amp; ↑↑ bili</a:t>
            </a:r>
            <a:endParaRPr/>
          </a:p>
          <a:p>
            <a:pPr marL="457200" lvl="0" indent="-311150" algn="l" rtl="0">
              <a:spcBef>
                <a:spcPts val="1200"/>
              </a:spcBef>
              <a:spcAft>
                <a:spcPts val="0"/>
              </a:spcAft>
              <a:buSzPts val="1300"/>
              <a:buChar char="●"/>
            </a:pPr>
            <a:r>
              <a:rPr lang="en"/>
              <a:t>Empiric treatment?</a:t>
            </a:r>
            <a:endParaRPr/>
          </a:p>
          <a:p>
            <a:pPr marL="457200" lvl="0" indent="-311150" algn="l" rtl="0">
              <a:spcBef>
                <a:spcPts val="0"/>
              </a:spcBef>
              <a:spcAft>
                <a:spcPts val="0"/>
              </a:spcAft>
              <a:buSzPts val="1300"/>
              <a:buChar char="●"/>
            </a:pPr>
            <a:r>
              <a:rPr lang="en"/>
              <a:t>Anything besides antibiotics?</a:t>
            </a:r>
            <a:endParaRPr/>
          </a:p>
        </p:txBody>
      </p:sp>
      <p:sp>
        <p:nvSpPr>
          <p:cNvPr id="853" name="Google Shape;853;p79"/>
          <p:cNvSpPr txBox="1">
            <a:spLocks noGrp="1"/>
          </p:cNvSpPr>
          <p:nvPr>
            <p:ph type="title"/>
          </p:nvPr>
        </p:nvSpPr>
        <p:spPr>
          <a:xfrm>
            <a:off x="729450" y="632850"/>
            <a:ext cx="37692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Summary</a:t>
            </a:r>
            <a:endParaRPr/>
          </a:p>
        </p:txBody>
      </p:sp>
      <p:pic>
        <p:nvPicPr>
          <p:cNvPr id="854" name="Google Shape;854;p79" title="IMG_E3125.JPG"/>
          <p:cNvPicPr preferRelativeResize="0"/>
          <p:nvPr/>
        </p:nvPicPr>
        <p:blipFill>
          <a:blip r:embed="rId3">
            <a:alphaModFix/>
          </a:blip>
          <a:stretch>
            <a:fillRect/>
          </a:stretch>
        </p:blipFill>
        <p:spPr>
          <a:xfrm>
            <a:off x="4572000" y="1502429"/>
            <a:ext cx="4572001" cy="3641073"/>
          </a:xfrm>
          <a:prstGeom prst="rect">
            <a:avLst/>
          </a:prstGeom>
          <a:noFill/>
          <a:ln>
            <a:noFill/>
          </a:ln>
        </p:spPr>
      </p:pic>
      <p:sp>
        <p:nvSpPr>
          <p:cNvPr id="855" name="Google Shape;855;p79"/>
          <p:cNvSpPr txBox="1"/>
          <p:nvPr/>
        </p:nvSpPr>
        <p:spPr>
          <a:xfrm>
            <a:off x="5429250" y="0"/>
            <a:ext cx="3000000" cy="1535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300" b="1">
                <a:solidFill>
                  <a:schemeClr val="dk2"/>
                </a:solidFill>
                <a:latin typeface="Open Sans"/>
                <a:ea typeface="Open Sans"/>
                <a:cs typeface="Open Sans"/>
                <a:sym typeface="Open Sans"/>
              </a:rPr>
              <a:t># Ongoing fevers</a:t>
            </a:r>
            <a:endParaRPr sz="1300" b="1">
              <a:solidFill>
                <a:schemeClr val="dk2"/>
              </a:solidFill>
              <a:latin typeface="Open Sans"/>
              <a:ea typeface="Open Sans"/>
              <a:cs typeface="Open Sans"/>
              <a:sym typeface="Open Sans"/>
            </a:endParaRPr>
          </a:p>
          <a:p>
            <a:pPr marL="0" lvl="0" indent="0" algn="l" rtl="0">
              <a:lnSpc>
                <a:spcPct val="115000"/>
              </a:lnSpc>
              <a:spcBef>
                <a:spcPts val="0"/>
              </a:spcBef>
              <a:spcAft>
                <a:spcPts val="0"/>
              </a:spcAft>
              <a:buNone/>
            </a:pPr>
            <a:r>
              <a:rPr lang="en" sz="1300" b="1">
                <a:solidFill>
                  <a:schemeClr val="dk2"/>
                </a:solidFill>
                <a:latin typeface="Open Sans"/>
                <a:ea typeface="Open Sans"/>
                <a:cs typeface="Open Sans"/>
                <a:sym typeface="Open Sans"/>
              </a:rPr>
              <a:t># Hemolytic anemia w/ hyperbili</a:t>
            </a:r>
            <a:endParaRPr sz="1300" b="1">
              <a:solidFill>
                <a:schemeClr val="dk2"/>
              </a:solidFill>
              <a:latin typeface="Open Sans"/>
              <a:ea typeface="Open Sans"/>
              <a:cs typeface="Open Sans"/>
              <a:sym typeface="Open Sans"/>
            </a:endParaRPr>
          </a:p>
          <a:p>
            <a:pPr marL="0" lvl="0" indent="0" algn="l" rtl="0">
              <a:lnSpc>
                <a:spcPct val="115000"/>
              </a:lnSpc>
              <a:spcBef>
                <a:spcPts val="0"/>
              </a:spcBef>
              <a:spcAft>
                <a:spcPts val="0"/>
              </a:spcAft>
              <a:buNone/>
            </a:pPr>
            <a:r>
              <a:rPr lang="en" sz="1300" b="1">
                <a:solidFill>
                  <a:schemeClr val="dk2"/>
                </a:solidFill>
                <a:latin typeface="Open Sans"/>
                <a:ea typeface="Open Sans"/>
                <a:cs typeface="Open Sans"/>
                <a:sym typeface="Open Sans"/>
              </a:rPr>
              <a:t># Shock</a:t>
            </a:r>
            <a:endParaRPr sz="1300" b="1">
              <a:solidFill>
                <a:schemeClr val="dk2"/>
              </a:solidFill>
              <a:latin typeface="Open Sans"/>
              <a:ea typeface="Open Sans"/>
              <a:cs typeface="Open Sans"/>
              <a:sym typeface="Open Sans"/>
            </a:endParaRPr>
          </a:p>
          <a:p>
            <a:pPr marL="0" lvl="0" indent="0" algn="l" rtl="0">
              <a:lnSpc>
                <a:spcPct val="115000"/>
              </a:lnSpc>
              <a:spcBef>
                <a:spcPts val="0"/>
              </a:spcBef>
              <a:spcAft>
                <a:spcPts val="0"/>
              </a:spcAft>
              <a:buNone/>
            </a:pPr>
            <a:r>
              <a:rPr lang="en" sz="1300" b="1">
                <a:solidFill>
                  <a:schemeClr val="dk2"/>
                </a:solidFill>
                <a:latin typeface="Open Sans"/>
                <a:ea typeface="Open Sans"/>
                <a:cs typeface="Open Sans"/>
                <a:sym typeface="Open Sans"/>
              </a:rPr>
              <a:t># Acute renal failure</a:t>
            </a:r>
            <a:endParaRPr sz="1300" b="1">
              <a:solidFill>
                <a:schemeClr val="dk2"/>
              </a:solidFill>
              <a:latin typeface="Open Sans"/>
              <a:ea typeface="Open Sans"/>
              <a:cs typeface="Open Sans"/>
              <a:sym typeface="Open Sans"/>
            </a:endParaRPr>
          </a:p>
          <a:p>
            <a:pPr marL="0" lvl="0" indent="0" algn="l" rtl="0">
              <a:lnSpc>
                <a:spcPct val="115000"/>
              </a:lnSpc>
              <a:spcBef>
                <a:spcPts val="0"/>
              </a:spcBef>
              <a:spcAft>
                <a:spcPts val="0"/>
              </a:spcAft>
              <a:buNone/>
            </a:pPr>
            <a:r>
              <a:rPr lang="en" sz="1300" b="1">
                <a:solidFill>
                  <a:schemeClr val="dk2"/>
                </a:solidFill>
                <a:latin typeface="Open Sans"/>
                <a:ea typeface="Open Sans"/>
                <a:cs typeface="Open Sans"/>
                <a:sym typeface="Open Sans"/>
              </a:rPr>
              <a:t># Thrombocytopenia</a:t>
            </a:r>
            <a:endParaRPr sz="1300" b="1">
              <a:solidFill>
                <a:schemeClr val="dk2"/>
              </a:solidFill>
              <a:latin typeface="Open Sans"/>
              <a:ea typeface="Open Sans"/>
              <a:cs typeface="Open Sans"/>
              <a:sym typeface="Open Sans"/>
            </a:endParaRPr>
          </a:p>
          <a:p>
            <a:pPr marL="0" lvl="0" indent="0" algn="l" rtl="0">
              <a:lnSpc>
                <a:spcPct val="115000"/>
              </a:lnSpc>
              <a:spcBef>
                <a:spcPts val="0"/>
              </a:spcBef>
              <a:spcAft>
                <a:spcPts val="1200"/>
              </a:spcAft>
              <a:buNone/>
            </a:pPr>
            <a:r>
              <a:rPr lang="en" sz="1300" b="1">
                <a:solidFill>
                  <a:schemeClr val="dk2"/>
                </a:solidFill>
                <a:latin typeface="Open Sans"/>
                <a:ea typeface="Open Sans"/>
                <a:cs typeface="Open Sans"/>
                <a:sym typeface="Open Sans"/>
              </a:rPr>
              <a:t># Hypoxic respiratory failure</a:t>
            </a:r>
            <a:endParaRPr/>
          </a:p>
        </p:txBody>
      </p:sp>
      <p:sp>
        <p:nvSpPr>
          <p:cNvPr id="856" name="Google Shape;856;p79"/>
          <p:cNvSpPr/>
          <p:nvPr/>
        </p:nvSpPr>
        <p:spPr>
          <a:xfrm>
            <a:off x="7444175" y="2403225"/>
            <a:ext cx="1418100" cy="5352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34% burden of parasitemia</a:t>
            </a:r>
            <a:endParaRPr sz="1200">
              <a:solidFill>
                <a:srgbClr val="1A1A1A"/>
              </a:solidFill>
              <a:latin typeface="Open Sans"/>
              <a:ea typeface="Open Sans"/>
              <a:cs typeface="Open Sans"/>
              <a:sym typeface="Open Sans"/>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p8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Hospital course</a:t>
            </a:r>
            <a:endParaRPr/>
          </a:p>
        </p:txBody>
      </p:sp>
      <p:sp>
        <p:nvSpPr>
          <p:cNvPr id="862" name="Google Shape;862;p80"/>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MICU team started Coartem, </a:t>
            </a:r>
            <a:r>
              <a:rPr lang="en" b="1"/>
              <a:t>atovaquone</a:t>
            </a:r>
            <a:r>
              <a:rPr lang="en"/>
              <a:t>, &amp; </a:t>
            </a:r>
            <a:r>
              <a:rPr lang="en" b="1"/>
              <a:t>azithro</a:t>
            </a:r>
            <a:endParaRPr b="1"/>
          </a:p>
          <a:p>
            <a:pPr marL="914400" lvl="1" indent="-298450" algn="l" rtl="0">
              <a:spcBef>
                <a:spcPts val="0"/>
              </a:spcBef>
              <a:spcAft>
                <a:spcPts val="0"/>
              </a:spcAft>
              <a:buSzPts val="1100"/>
              <a:buChar char="○"/>
            </a:pPr>
            <a:r>
              <a:rPr lang="en"/>
              <a:t>We said to </a:t>
            </a:r>
            <a:r>
              <a:rPr lang="en" b="1"/>
              <a:t>stop Coartem</a:t>
            </a:r>
            <a:endParaRPr b="1"/>
          </a:p>
          <a:p>
            <a:pPr marL="457200" lvl="0" indent="-311150" algn="l" rtl="0">
              <a:spcBef>
                <a:spcPts val="0"/>
              </a:spcBef>
              <a:spcAft>
                <a:spcPts val="0"/>
              </a:spcAft>
              <a:buSzPts val="1300"/>
              <a:buChar char="●"/>
            </a:pPr>
            <a:r>
              <a:rPr lang="en"/>
              <a:t>Renal consulted for </a:t>
            </a:r>
            <a:r>
              <a:rPr lang="en" b="1"/>
              <a:t>exchange transfusion</a:t>
            </a:r>
            <a:endParaRPr b="1"/>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p8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Hospital course</a:t>
            </a:r>
            <a:endParaRPr/>
          </a:p>
        </p:txBody>
      </p:sp>
      <p:sp>
        <p:nvSpPr>
          <p:cNvPr id="868" name="Google Shape;868;p81"/>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MICU team started Coartem, </a:t>
            </a:r>
            <a:r>
              <a:rPr lang="en" b="1"/>
              <a:t>atovaquone</a:t>
            </a:r>
            <a:r>
              <a:rPr lang="en"/>
              <a:t>, &amp; </a:t>
            </a:r>
            <a:r>
              <a:rPr lang="en" b="1"/>
              <a:t>azithro</a:t>
            </a:r>
            <a:endParaRPr b="1"/>
          </a:p>
          <a:p>
            <a:pPr marL="914400" lvl="1" indent="-298450" algn="l" rtl="0">
              <a:spcBef>
                <a:spcPts val="0"/>
              </a:spcBef>
              <a:spcAft>
                <a:spcPts val="0"/>
              </a:spcAft>
              <a:buSzPts val="1100"/>
              <a:buChar char="○"/>
            </a:pPr>
            <a:r>
              <a:rPr lang="en"/>
              <a:t>We said to </a:t>
            </a:r>
            <a:r>
              <a:rPr lang="en" b="1"/>
              <a:t>stop Coartem</a:t>
            </a:r>
            <a:endParaRPr b="1"/>
          </a:p>
          <a:p>
            <a:pPr marL="457200" lvl="0" indent="-311150" algn="l" rtl="0">
              <a:spcBef>
                <a:spcPts val="0"/>
              </a:spcBef>
              <a:spcAft>
                <a:spcPts val="0"/>
              </a:spcAft>
              <a:buSzPts val="1300"/>
              <a:buChar char="●"/>
            </a:pPr>
            <a:r>
              <a:rPr lang="en"/>
              <a:t>Renal consulted for </a:t>
            </a:r>
            <a:r>
              <a:rPr lang="en" b="1"/>
              <a:t>exchange transfusion</a:t>
            </a:r>
            <a:endParaRPr/>
          </a:p>
          <a:p>
            <a:pPr marL="457200" lvl="0" indent="-311150" algn="l" rtl="0">
              <a:spcBef>
                <a:spcPts val="0"/>
              </a:spcBef>
              <a:spcAft>
                <a:spcPts val="0"/>
              </a:spcAft>
              <a:buSzPts val="1300"/>
              <a:buChar char="●"/>
            </a:pPr>
            <a:r>
              <a:rPr lang="en"/>
              <a:t>Patient died within 8 hours of blood smear</a:t>
            </a:r>
            <a:endParaRPr/>
          </a:p>
          <a:p>
            <a:pPr marL="914400" lvl="1" indent="-298450" algn="l" rtl="0">
              <a:spcBef>
                <a:spcPts val="0"/>
              </a:spcBef>
              <a:spcAft>
                <a:spcPts val="0"/>
              </a:spcAft>
              <a:buSzPts val="1100"/>
              <a:buChar char="○"/>
            </a:pPr>
            <a:r>
              <a:rPr lang="en"/>
              <a:t>Hgb dropped by 4.5g in last 24 hours of life</a:t>
            </a:r>
            <a:endParaRPr/>
          </a:p>
          <a:p>
            <a:pPr marL="457200" lvl="0" indent="-311150" algn="l" rtl="0">
              <a:spcBef>
                <a:spcPts val="0"/>
              </a:spcBef>
              <a:spcAft>
                <a:spcPts val="0"/>
              </a:spcAft>
              <a:buSzPts val="1300"/>
              <a:buChar char="●"/>
            </a:pPr>
            <a:r>
              <a:rPr lang="en"/>
              <a:t>PCR would eventually confirm </a:t>
            </a:r>
            <a:r>
              <a:rPr lang="en" b="1">
                <a:solidFill>
                  <a:srgbClr val="DF382C"/>
                </a:solidFill>
              </a:rPr>
              <a:t>severe babesiosis infection</a:t>
            </a:r>
            <a:endParaRPr b="1">
              <a:solidFill>
                <a:srgbClr val="DF382C"/>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82"/>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Exhibit #3</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HPI</a:t>
            </a:r>
            <a:endParaRPr/>
          </a:p>
        </p:txBody>
      </p:sp>
      <p:sp>
        <p:nvSpPr>
          <p:cNvPr id="129" name="Google Shape;129;p20"/>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1400"/>
              <a:t>A </a:t>
            </a:r>
            <a:r>
              <a:rPr lang="en" sz="1400" b="1">
                <a:solidFill>
                  <a:srgbClr val="2D6987"/>
                </a:solidFill>
              </a:rPr>
              <a:t>74 y/o M</a:t>
            </a:r>
            <a:r>
              <a:rPr lang="en" sz="1400"/>
              <a:t> with PMH including DM (A1c 6.5), CAD, macular degeneration p/w </a:t>
            </a:r>
            <a:r>
              <a:rPr lang="en" sz="1400" b="1"/>
              <a:t>gait instability x 2 days</a:t>
            </a:r>
            <a:endParaRPr sz="1200"/>
          </a:p>
        </p:txBody>
      </p:sp>
      <p:sp>
        <p:nvSpPr>
          <p:cNvPr id="130" name="Google Shape;130;p20"/>
          <p:cNvSpPr/>
          <p:nvPr/>
        </p:nvSpPr>
        <p:spPr>
          <a:xfrm>
            <a:off x="5819550" y="2131375"/>
            <a:ext cx="2598600" cy="15228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404247"/>
                </a:solidFill>
                <a:latin typeface="Open Sans"/>
                <a:ea typeface="Open Sans"/>
                <a:cs typeface="Open Sans"/>
                <a:sym typeface="Open Sans"/>
              </a:rPr>
              <a:t>Review of symptoms</a:t>
            </a:r>
            <a:endParaRPr sz="1500">
              <a:solidFill>
                <a:srgbClr val="1A1A1A"/>
              </a:solidFill>
              <a:latin typeface="Open Sans"/>
              <a:ea typeface="Open Sans"/>
              <a:cs typeface="Open Sans"/>
              <a:sym typeface="Open Sans"/>
            </a:endParaRPr>
          </a:p>
          <a:p>
            <a:pPr marL="457200" lvl="0" indent="-323850" algn="l" rtl="0">
              <a:spcBef>
                <a:spcPts val="1000"/>
              </a:spcBef>
              <a:spcAft>
                <a:spcPts val="0"/>
              </a:spcAft>
              <a:buClr>
                <a:srgbClr val="1A1A1A"/>
              </a:buClr>
              <a:buSzPts val="1500"/>
              <a:buFont typeface="Open Sans"/>
              <a:buChar char="●"/>
            </a:pPr>
            <a:r>
              <a:rPr lang="en" sz="1500">
                <a:solidFill>
                  <a:srgbClr val="1A1A1A"/>
                </a:solidFill>
                <a:latin typeface="Open Sans"/>
                <a:ea typeface="Open Sans"/>
                <a:cs typeface="Open Sans"/>
                <a:sym typeface="Open Sans"/>
              </a:rPr>
              <a:t>Gait instability</a:t>
            </a:r>
            <a:endParaRPr sz="1500">
              <a:solidFill>
                <a:srgbClr val="1A1A1A"/>
              </a:solidFill>
              <a:latin typeface="Open Sans"/>
              <a:ea typeface="Open Sans"/>
              <a:cs typeface="Open Sans"/>
              <a:sym typeface="Open Sans"/>
            </a:endParaRPr>
          </a:p>
          <a:p>
            <a:pPr marL="457200" lvl="0" indent="-323850" algn="l" rtl="0">
              <a:spcBef>
                <a:spcPts val="0"/>
              </a:spcBef>
              <a:spcAft>
                <a:spcPts val="0"/>
              </a:spcAft>
              <a:buClr>
                <a:srgbClr val="1A1A1A"/>
              </a:buClr>
              <a:buSzPts val="1500"/>
              <a:buFont typeface="Open Sans"/>
              <a:buChar char="●"/>
            </a:pPr>
            <a:r>
              <a:rPr lang="en" sz="1500">
                <a:solidFill>
                  <a:srgbClr val="1A1A1A"/>
                </a:solidFill>
                <a:latin typeface="Open Sans"/>
                <a:ea typeface="Open Sans"/>
                <a:cs typeface="Open Sans"/>
                <a:sym typeface="Open Sans"/>
              </a:rPr>
              <a:t>Dizziness</a:t>
            </a:r>
            <a:endParaRPr sz="1500">
              <a:solidFill>
                <a:srgbClr val="1A1A1A"/>
              </a:solidFill>
              <a:latin typeface="Open Sans"/>
              <a:ea typeface="Open Sans"/>
              <a:cs typeface="Open Sans"/>
              <a:sym typeface="Open Sans"/>
            </a:endParaRPr>
          </a:p>
          <a:p>
            <a:pPr marL="457200" lvl="0" indent="-323850" algn="l" rtl="0">
              <a:spcBef>
                <a:spcPts val="0"/>
              </a:spcBef>
              <a:spcAft>
                <a:spcPts val="0"/>
              </a:spcAft>
              <a:buClr>
                <a:srgbClr val="1A1A1A"/>
              </a:buClr>
              <a:buSzPts val="1500"/>
              <a:buFont typeface="Open Sans"/>
              <a:buChar char="●"/>
            </a:pPr>
            <a:r>
              <a:rPr lang="en" sz="1500">
                <a:solidFill>
                  <a:srgbClr val="1A1A1A"/>
                </a:solidFill>
                <a:latin typeface="Open Sans"/>
                <a:ea typeface="Open Sans"/>
                <a:cs typeface="Open Sans"/>
                <a:sym typeface="Open Sans"/>
              </a:rPr>
              <a:t>Headache (occipital)</a:t>
            </a:r>
            <a:endParaRPr sz="1500">
              <a:solidFill>
                <a:srgbClr val="1A1A1A"/>
              </a:solidFill>
              <a:latin typeface="Open Sans"/>
              <a:ea typeface="Open Sans"/>
              <a:cs typeface="Open Sans"/>
              <a:sym typeface="Open Sans"/>
            </a:endParaRPr>
          </a:p>
          <a:p>
            <a:pPr marL="457200" lvl="0" indent="-323850" algn="l" rtl="0">
              <a:spcBef>
                <a:spcPts val="0"/>
              </a:spcBef>
              <a:spcAft>
                <a:spcPts val="0"/>
              </a:spcAft>
              <a:buClr>
                <a:srgbClr val="1A1A1A"/>
              </a:buClr>
              <a:buSzPts val="1500"/>
              <a:buFont typeface="Open Sans"/>
              <a:buChar char="●"/>
            </a:pPr>
            <a:r>
              <a:rPr lang="en" sz="1500">
                <a:solidFill>
                  <a:srgbClr val="1A1A1A"/>
                </a:solidFill>
                <a:latin typeface="Open Sans"/>
                <a:ea typeface="Open Sans"/>
                <a:cs typeface="Open Sans"/>
                <a:sym typeface="Open Sans"/>
              </a:rPr>
              <a:t>General malaise</a:t>
            </a:r>
            <a:endParaRPr sz="1500">
              <a:solidFill>
                <a:srgbClr val="1A1A1A"/>
              </a:solidFill>
              <a:latin typeface="Open Sans"/>
              <a:ea typeface="Open Sans"/>
              <a:cs typeface="Open Sans"/>
              <a:sym typeface="Open Sans"/>
            </a:endParaRPr>
          </a:p>
          <a:p>
            <a:pPr marL="0" lvl="0" indent="0" algn="l" rtl="0">
              <a:spcBef>
                <a:spcPts val="0"/>
              </a:spcBef>
              <a:spcAft>
                <a:spcPts val="0"/>
              </a:spcAft>
              <a:buNone/>
            </a:pPr>
            <a:endParaRPr sz="1500">
              <a:solidFill>
                <a:srgbClr val="1A1A1A"/>
              </a:solidFill>
              <a:latin typeface="Open Sans"/>
              <a:ea typeface="Open Sans"/>
              <a:cs typeface="Open Sans"/>
              <a:sym typeface="Open Sans"/>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83"/>
          <p:cNvSpPr txBox="1">
            <a:spLocks noGrp="1"/>
          </p:cNvSpPr>
          <p:nvPr>
            <p:ph type="body" idx="1"/>
          </p:nvPr>
        </p:nvSpPr>
        <p:spPr>
          <a:xfrm>
            <a:off x="152400" y="4677500"/>
            <a:ext cx="3393900" cy="4605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b="1"/>
              <a:t>Black bear</a:t>
            </a:r>
            <a:r>
              <a:rPr lang="en"/>
              <a:t> (even though it looks brown)</a:t>
            </a:r>
            <a:endParaRPr/>
          </a:p>
        </p:txBody>
      </p:sp>
      <p:pic>
        <p:nvPicPr>
          <p:cNvPr id="879" name="Google Shape;879;p83" title="IMG_4292.png"/>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152400" y="152400"/>
            <a:ext cx="3393827" cy="4525102"/>
          </a:xfrm>
          <a:prstGeom prst="rect">
            <a:avLst/>
          </a:prstGeom>
          <a:noFill/>
          <a:ln>
            <a:noFill/>
          </a:ln>
        </p:spPr>
      </p:pic>
      <p:pic>
        <p:nvPicPr>
          <p:cNvPr id="880" name="Google Shape;880;p83" title="IMG_9283.png"/>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831975" y="152400"/>
            <a:ext cx="5040927" cy="4131800"/>
          </a:xfrm>
          <a:prstGeom prst="rect">
            <a:avLst/>
          </a:prstGeom>
          <a:noFill/>
          <a:ln>
            <a:noFill/>
          </a:ln>
        </p:spPr>
      </p:pic>
      <p:sp>
        <p:nvSpPr>
          <p:cNvPr id="881" name="Google Shape;881;p83"/>
          <p:cNvSpPr txBox="1">
            <a:spLocks noGrp="1"/>
          </p:cNvSpPr>
          <p:nvPr>
            <p:ph type="body" idx="1"/>
          </p:nvPr>
        </p:nvSpPr>
        <p:spPr>
          <a:xfrm>
            <a:off x="3831975" y="4353650"/>
            <a:ext cx="5040900" cy="4605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b="1"/>
              <a:t>Porcupine </a:t>
            </a:r>
            <a:r>
              <a:rPr lang="en"/>
              <a:t>(they climb trees!)</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pic>
        <p:nvPicPr>
          <p:cNvPr id="886" name="Google Shape;886;p84" title="IMG_9283.png"/>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65950" y="1855900"/>
            <a:ext cx="3609149" cy="2958248"/>
          </a:xfrm>
          <a:prstGeom prst="rect">
            <a:avLst/>
          </a:prstGeom>
          <a:noFill/>
          <a:ln>
            <a:noFill/>
          </a:ln>
        </p:spPr>
      </p:pic>
      <p:pic>
        <p:nvPicPr>
          <p:cNvPr id="887" name="Google Shape;887;p84" title="IMG_9291.png"/>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474614" y="152400"/>
            <a:ext cx="3398260" cy="4661750"/>
          </a:xfrm>
          <a:prstGeom prst="rect">
            <a:avLst/>
          </a:prstGeom>
          <a:noFill/>
          <a:ln>
            <a:noFill/>
          </a:ln>
        </p:spPr>
      </p:pic>
      <p:sp>
        <p:nvSpPr>
          <p:cNvPr id="888" name="Google Shape;888;p84"/>
          <p:cNvSpPr/>
          <p:nvPr/>
        </p:nvSpPr>
        <p:spPr>
          <a:xfrm>
            <a:off x="783450" y="289325"/>
            <a:ext cx="4167300" cy="494700"/>
          </a:xfrm>
          <a:prstGeom prst="rect">
            <a:avLst/>
          </a:prstGeom>
          <a:solidFill>
            <a:srgbClr val="E2EAF7"/>
          </a:solidFill>
          <a:ln w="9525" cap="flat" cmpd="sng">
            <a:solidFill>
              <a:srgbClr val="2F5AA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2F5AA2"/>
                </a:solidFill>
                <a:latin typeface="Open Sans"/>
                <a:ea typeface="Open Sans"/>
                <a:cs typeface="Open Sans"/>
                <a:sym typeface="Open Sans"/>
              </a:rPr>
              <a:t>Tularemia </a:t>
            </a:r>
            <a:r>
              <a:rPr lang="en" sz="1600" i="1">
                <a:solidFill>
                  <a:srgbClr val="2F5AA2"/>
                </a:solidFill>
                <a:latin typeface="Open Sans"/>
                <a:ea typeface="Open Sans"/>
                <a:cs typeface="Open Sans"/>
                <a:sym typeface="Open Sans"/>
              </a:rPr>
              <a:t>(Francisella tularensis)</a:t>
            </a:r>
            <a:endParaRPr sz="1600" i="1">
              <a:solidFill>
                <a:srgbClr val="3B71CA"/>
              </a:solidFill>
              <a:latin typeface="Open Sans"/>
              <a:ea typeface="Open Sans"/>
              <a:cs typeface="Open Sans"/>
              <a:sym typeface="Open Sans"/>
            </a:endParaRPr>
          </a:p>
          <a:p>
            <a:pPr marL="0" lvl="0" indent="0" algn="ctr" rtl="0">
              <a:spcBef>
                <a:spcPts val="0"/>
              </a:spcBef>
              <a:spcAft>
                <a:spcPts val="0"/>
              </a:spcAft>
              <a:buNone/>
            </a:pPr>
            <a:r>
              <a:rPr lang="en" sz="1200">
                <a:solidFill>
                  <a:schemeClr val="dk2"/>
                </a:solidFill>
                <a:latin typeface="Open Sans"/>
                <a:ea typeface="Open Sans"/>
                <a:cs typeface="Open Sans"/>
                <a:sym typeface="Open Sans"/>
              </a:rPr>
              <a:t>[PMID </a:t>
            </a:r>
            <a:r>
              <a:rPr lang="en" sz="1200">
                <a:solidFill>
                  <a:schemeClr val="hlink"/>
                </a:solidFill>
                <a:uFill>
                  <a:noFill/>
                </a:uFill>
                <a:latin typeface="Open Sans"/>
                <a:ea typeface="Open Sans"/>
                <a:cs typeface="Open Sans"/>
                <a:sym typeface="Open Sans"/>
                <a:hlinkClick r:id="rId5"/>
              </a:rPr>
              <a:t>37916743</a:t>
            </a:r>
            <a:r>
              <a:rPr lang="en" sz="1200">
                <a:solidFill>
                  <a:schemeClr val="dk2"/>
                </a:solidFill>
                <a:latin typeface="Open Sans"/>
                <a:ea typeface="Open Sans"/>
                <a:cs typeface="Open Sans"/>
                <a:sym typeface="Open Sans"/>
              </a:rPr>
              <a:t>]</a:t>
            </a:r>
            <a:endParaRPr sz="1100">
              <a:solidFill>
                <a:srgbClr val="1A1A1A"/>
              </a:solidFill>
              <a:latin typeface="Open Sans"/>
              <a:ea typeface="Open Sans"/>
              <a:cs typeface="Open Sans"/>
              <a:sym typeface="Open Sans"/>
            </a:endParaRPr>
          </a:p>
        </p:txBody>
      </p:sp>
      <p:sp>
        <p:nvSpPr>
          <p:cNvPr id="889" name="Google Shape;889;p84"/>
          <p:cNvSpPr txBox="1"/>
          <p:nvPr/>
        </p:nvSpPr>
        <p:spPr>
          <a:xfrm>
            <a:off x="783450" y="784025"/>
            <a:ext cx="4167300" cy="12315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dk2"/>
              </a:buClr>
              <a:buSzPts val="1400"/>
              <a:buFont typeface="Open Sans"/>
              <a:buChar char="●"/>
            </a:pPr>
            <a:r>
              <a:rPr lang="en">
                <a:solidFill>
                  <a:schemeClr val="dk2"/>
                </a:solidFill>
                <a:latin typeface="Open Sans"/>
                <a:ea typeface="Open Sans"/>
                <a:cs typeface="Open Sans"/>
                <a:sym typeface="Open Sans"/>
              </a:rPr>
              <a:t>Has been isolated from porcupines</a:t>
            </a:r>
            <a:endParaRPr>
              <a:solidFill>
                <a:schemeClr val="dk2"/>
              </a:solidFill>
              <a:latin typeface="Open Sans"/>
              <a:ea typeface="Open Sans"/>
              <a:cs typeface="Open Sans"/>
              <a:sym typeface="Open Sans"/>
            </a:endParaRPr>
          </a:p>
          <a:p>
            <a:pPr marL="914400" lvl="1" indent="-317500" algn="l" rtl="0">
              <a:spcBef>
                <a:spcPts val="0"/>
              </a:spcBef>
              <a:spcAft>
                <a:spcPts val="0"/>
              </a:spcAft>
              <a:buClr>
                <a:schemeClr val="accent1"/>
              </a:buClr>
              <a:buSzPts val="1400"/>
              <a:buFont typeface="Open Sans"/>
              <a:buChar char="○"/>
            </a:pPr>
            <a:r>
              <a:rPr lang="en">
                <a:solidFill>
                  <a:schemeClr val="accent1"/>
                </a:solidFill>
                <a:latin typeface="Open Sans"/>
                <a:ea typeface="Open Sans"/>
                <a:cs typeface="Open Sans"/>
                <a:sym typeface="Open Sans"/>
              </a:rPr>
              <a:t>Porcupines = Rabbits + spikes</a:t>
            </a:r>
            <a:endParaRPr>
              <a:solidFill>
                <a:schemeClr val="accent1"/>
              </a:solidFill>
              <a:latin typeface="Open Sans"/>
              <a:ea typeface="Open Sans"/>
              <a:cs typeface="Open Sans"/>
              <a:sym typeface="Open Sans"/>
            </a:endParaRPr>
          </a:p>
          <a:p>
            <a:pPr marL="457200" lvl="0" indent="-317500" algn="l" rtl="0">
              <a:spcBef>
                <a:spcPts val="0"/>
              </a:spcBef>
              <a:spcAft>
                <a:spcPts val="0"/>
              </a:spcAft>
              <a:buClr>
                <a:schemeClr val="dk2"/>
              </a:buClr>
              <a:buSzPts val="1400"/>
              <a:buFont typeface="Open Sans"/>
              <a:buChar char="●"/>
            </a:pPr>
            <a:r>
              <a:rPr lang="en">
                <a:solidFill>
                  <a:schemeClr val="dk2"/>
                </a:solidFill>
                <a:latin typeface="Open Sans"/>
                <a:ea typeface="Open Sans"/>
                <a:cs typeface="Open Sans"/>
                <a:sym typeface="Open Sans"/>
              </a:rPr>
              <a:t>However, main disease in humans is probably bacterial from puncture injury</a:t>
            </a:r>
            <a:endParaRPr>
              <a:solidFill>
                <a:schemeClr val="dk2"/>
              </a:solidFill>
              <a:latin typeface="Open Sans"/>
              <a:ea typeface="Open Sans"/>
              <a:cs typeface="Open Sans"/>
              <a:sym typeface="Open Sans"/>
            </a:endParaRPr>
          </a:p>
          <a:p>
            <a:pPr marL="0" lvl="0" indent="0" algn="l" rtl="0">
              <a:spcBef>
                <a:spcPts val="0"/>
              </a:spcBef>
              <a:spcAft>
                <a:spcPts val="0"/>
              </a:spcAft>
              <a:buNone/>
            </a:pPr>
            <a:endParaRPr sz="1200">
              <a:solidFill>
                <a:schemeClr val="dk2"/>
              </a:solidFill>
              <a:latin typeface="Open Sans"/>
              <a:ea typeface="Open Sans"/>
              <a:cs typeface="Open Sans"/>
              <a:sym typeface="Open Sans"/>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pic>
        <p:nvPicPr>
          <p:cNvPr id="894" name="Google Shape;894;p85" title="IMG_4292.png"/>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52400" y="284075"/>
            <a:ext cx="4668749" cy="4641101"/>
          </a:xfrm>
          <a:prstGeom prst="rect">
            <a:avLst/>
          </a:prstGeom>
          <a:noFill/>
          <a:ln>
            <a:noFill/>
          </a:ln>
        </p:spPr>
      </p:pic>
      <p:sp>
        <p:nvSpPr>
          <p:cNvPr id="895" name="Google Shape;895;p85"/>
          <p:cNvSpPr/>
          <p:nvPr/>
        </p:nvSpPr>
        <p:spPr>
          <a:xfrm>
            <a:off x="5084875" y="284075"/>
            <a:ext cx="3768600" cy="494700"/>
          </a:xfrm>
          <a:prstGeom prst="rect">
            <a:avLst/>
          </a:prstGeom>
          <a:solidFill>
            <a:srgbClr val="E2EAF7"/>
          </a:solidFill>
          <a:ln w="9525" cap="flat" cmpd="sng">
            <a:solidFill>
              <a:srgbClr val="2F5AA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2F5AA2"/>
                </a:solidFill>
                <a:latin typeface="Open Sans"/>
                <a:ea typeface="Open Sans"/>
                <a:cs typeface="Open Sans"/>
                <a:sym typeface="Open Sans"/>
              </a:rPr>
              <a:t>Tularemia, brucellosis, toxoplasmosis</a:t>
            </a:r>
            <a:endParaRPr i="1">
              <a:solidFill>
                <a:srgbClr val="3B71CA"/>
              </a:solidFill>
              <a:latin typeface="Open Sans"/>
              <a:ea typeface="Open Sans"/>
              <a:cs typeface="Open Sans"/>
              <a:sym typeface="Open Sans"/>
            </a:endParaRPr>
          </a:p>
          <a:p>
            <a:pPr marL="0" lvl="0" indent="0" algn="ctr" rtl="0">
              <a:spcBef>
                <a:spcPts val="0"/>
              </a:spcBef>
              <a:spcAft>
                <a:spcPts val="0"/>
              </a:spcAft>
              <a:buNone/>
            </a:pPr>
            <a:r>
              <a:rPr lang="en" sz="1200">
                <a:solidFill>
                  <a:schemeClr val="dk2"/>
                </a:solidFill>
                <a:latin typeface="Open Sans"/>
                <a:ea typeface="Open Sans"/>
                <a:cs typeface="Open Sans"/>
                <a:sym typeface="Open Sans"/>
              </a:rPr>
              <a:t>[PMID </a:t>
            </a:r>
            <a:r>
              <a:rPr lang="en" sz="1200">
                <a:solidFill>
                  <a:schemeClr val="hlink"/>
                </a:solidFill>
                <a:uFill>
                  <a:noFill/>
                </a:uFill>
                <a:latin typeface="Open Sans"/>
                <a:ea typeface="Open Sans"/>
                <a:cs typeface="Open Sans"/>
                <a:sym typeface="Open Sans"/>
                <a:hlinkClick r:id="rId4"/>
              </a:rPr>
              <a:t>31828973</a:t>
            </a:r>
            <a:r>
              <a:rPr lang="en" sz="1200">
                <a:solidFill>
                  <a:schemeClr val="dk2"/>
                </a:solidFill>
                <a:latin typeface="Open Sans"/>
                <a:ea typeface="Open Sans"/>
                <a:cs typeface="Open Sans"/>
                <a:sym typeface="Open Sans"/>
              </a:rPr>
              <a:t>]</a:t>
            </a:r>
            <a:endParaRPr sz="1100">
              <a:solidFill>
                <a:srgbClr val="1A1A1A"/>
              </a:solidFill>
              <a:latin typeface="Open Sans"/>
              <a:ea typeface="Open Sans"/>
              <a:cs typeface="Open Sans"/>
              <a:sym typeface="Open Sans"/>
            </a:endParaRPr>
          </a:p>
        </p:txBody>
      </p:sp>
      <p:sp>
        <p:nvSpPr>
          <p:cNvPr id="896" name="Google Shape;896;p85"/>
          <p:cNvSpPr txBox="1"/>
          <p:nvPr/>
        </p:nvSpPr>
        <p:spPr>
          <a:xfrm>
            <a:off x="5084775" y="778775"/>
            <a:ext cx="3768600" cy="1267200"/>
          </a:xfrm>
          <a:prstGeom prst="rect">
            <a:avLst/>
          </a:prstGeom>
          <a:noFill/>
          <a:ln>
            <a:noFill/>
          </a:ln>
        </p:spPr>
        <p:txBody>
          <a:bodyPr spcFirstLastPara="1" wrap="square" lIns="91425" tIns="91425" rIns="91425" bIns="91425" anchor="t" anchorCtr="0">
            <a:spAutoFit/>
          </a:bodyPr>
          <a:lstStyle/>
          <a:p>
            <a:pPr marL="457200" lvl="0" indent="-311150"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Let’s be honest, zoonotic diseases are the least of your concerns here</a:t>
            </a:r>
            <a:endParaRPr sz="1300">
              <a:solidFill>
                <a:schemeClr val="dk2"/>
              </a:solidFill>
              <a:latin typeface="Open Sans"/>
              <a:ea typeface="Open Sans"/>
              <a:cs typeface="Open Sans"/>
              <a:sym typeface="Open Sans"/>
            </a:endParaRPr>
          </a:p>
          <a:p>
            <a:pPr marL="457200" lvl="0" indent="-304800" algn="l" rtl="0">
              <a:spcBef>
                <a:spcPts val="1000"/>
              </a:spcBef>
              <a:spcAft>
                <a:spcPts val="1000"/>
              </a:spcAft>
              <a:buClr>
                <a:schemeClr val="dk2"/>
              </a:buClr>
              <a:buSzPts val="1200"/>
              <a:buFont typeface="Open Sans"/>
              <a:buChar char="●"/>
            </a:pPr>
            <a:r>
              <a:rPr lang="en" sz="1200">
                <a:solidFill>
                  <a:schemeClr val="dk2"/>
                </a:solidFill>
                <a:latin typeface="Open Sans"/>
                <a:ea typeface="Open Sans"/>
                <a:cs typeface="Open Sans"/>
                <a:sym typeface="Open Sans"/>
              </a:rPr>
              <a:t>If you survive the trauma of a bear attack, you may need antibiotics for superimposed infection</a:t>
            </a:r>
            <a:endParaRPr sz="1200">
              <a:solidFill>
                <a:schemeClr val="dk2"/>
              </a:solidFill>
              <a:latin typeface="Open Sans"/>
              <a:ea typeface="Open Sans"/>
              <a:cs typeface="Open Sans"/>
              <a:sym typeface="Open Sans"/>
            </a:endParaRPr>
          </a:p>
        </p:txBody>
      </p:sp>
      <p:pic>
        <p:nvPicPr>
          <p:cNvPr id="897" name="Google Shape;897;p85" title="IMG_4290-2.png"/>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5084875" y="2098800"/>
            <a:ext cx="3768499" cy="2826374"/>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p86"/>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Discussion</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Google Shape;907;p8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West Nile Virus</a:t>
            </a:r>
            <a:endParaRPr/>
          </a:p>
        </p:txBody>
      </p:sp>
      <p:sp>
        <p:nvSpPr>
          <p:cNvPr id="908" name="Google Shape;908;p87"/>
          <p:cNvSpPr txBox="1">
            <a:spLocks noGrp="1"/>
          </p:cNvSpPr>
          <p:nvPr>
            <p:ph type="body" idx="1"/>
          </p:nvPr>
        </p:nvSpPr>
        <p:spPr>
          <a:xfrm>
            <a:off x="729450" y="1393075"/>
            <a:ext cx="4686600" cy="30405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First isolated in </a:t>
            </a:r>
            <a:r>
              <a:rPr lang="en" b="1">
                <a:solidFill>
                  <a:srgbClr val="3B71CA"/>
                </a:solidFill>
              </a:rPr>
              <a:t>1937</a:t>
            </a:r>
            <a:r>
              <a:rPr lang="en"/>
              <a:t> in the </a:t>
            </a:r>
            <a:r>
              <a:rPr lang="en" b="1">
                <a:solidFill>
                  <a:srgbClr val="3B71CA"/>
                </a:solidFill>
              </a:rPr>
              <a:t>West Nile region</a:t>
            </a:r>
            <a:r>
              <a:rPr lang="en" b="1"/>
              <a:t> of </a:t>
            </a:r>
            <a:r>
              <a:rPr lang="en" b="1">
                <a:solidFill>
                  <a:srgbClr val="3B71CA"/>
                </a:solidFill>
              </a:rPr>
              <a:t>Uganda</a:t>
            </a:r>
            <a:endParaRPr/>
          </a:p>
        </p:txBody>
      </p:sp>
      <p:pic>
        <p:nvPicPr>
          <p:cNvPr id="909" name="Google Shape;909;p87" title="Screenshot 2025-08-23 at 2.40.34 PM.png"/>
          <p:cNvPicPr preferRelativeResize="0"/>
          <p:nvPr/>
        </p:nvPicPr>
        <p:blipFill>
          <a:blip r:embed="rId3">
            <a:alphaModFix/>
          </a:blip>
          <a:stretch>
            <a:fillRect/>
          </a:stretch>
        </p:blipFill>
        <p:spPr>
          <a:xfrm>
            <a:off x="3178600" y="2849900"/>
            <a:ext cx="3082474" cy="2190400"/>
          </a:xfrm>
          <a:prstGeom prst="rect">
            <a:avLst/>
          </a:prstGeom>
          <a:noFill/>
          <a:ln>
            <a:noFill/>
          </a:ln>
        </p:spPr>
      </p:pic>
      <p:pic>
        <p:nvPicPr>
          <p:cNvPr id="910" name="Google Shape;910;p87" title="Uganda map (1).png"/>
          <p:cNvPicPr preferRelativeResize="0"/>
          <p:nvPr/>
        </p:nvPicPr>
        <p:blipFill>
          <a:blip r:embed="rId4">
            <a:alphaModFix/>
          </a:blip>
          <a:stretch>
            <a:fillRect/>
          </a:stretch>
        </p:blipFill>
        <p:spPr>
          <a:xfrm>
            <a:off x="6520800" y="422150"/>
            <a:ext cx="2503050" cy="466802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p8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West Nile Virus</a:t>
            </a:r>
            <a:endParaRPr/>
          </a:p>
        </p:txBody>
      </p:sp>
      <p:sp>
        <p:nvSpPr>
          <p:cNvPr id="916" name="Google Shape;916;p88"/>
          <p:cNvSpPr txBox="1">
            <a:spLocks noGrp="1"/>
          </p:cNvSpPr>
          <p:nvPr>
            <p:ph type="body" idx="1"/>
          </p:nvPr>
        </p:nvSpPr>
        <p:spPr>
          <a:xfrm>
            <a:off x="729450" y="1393075"/>
            <a:ext cx="4686600" cy="3040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First isolated in </a:t>
            </a:r>
            <a:r>
              <a:rPr lang="en" b="1">
                <a:solidFill>
                  <a:srgbClr val="3B71CA"/>
                </a:solidFill>
              </a:rPr>
              <a:t>1937</a:t>
            </a:r>
            <a:r>
              <a:rPr lang="en"/>
              <a:t> in the </a:t>
            </a:r>
            <a:r>
              <a:rPr lang="en" b="1">
                <a:solidFill>
                  <a:srgbClr val="3B71CA"/>
                </a:solidFill>
              </a:rPr>
              <a:t>West Nile region</a:t>
            </a:r>
            <a:r>
              <a:rPr lang="en" b="1"/>
              <a:t> of </a:t>
            </a:r>
            <a:r>
              <a:rPr lang="en" b="1">
                <a:solidFill>
                  <a:srgbClr val="3B71CA"/>
                </a:solidFill>
              </a:rPr>
              <a:t>Uganda</a:t>
            </a:r>
            <a:endParaRPr b="1">
              <a:solidFill>
                <a:srgbClr val="3B71CA"/>
              </a:solidFill>
            </a:endParaRPr>
          </a:p>
          <a:p>
            <a:pPr marL="0" lvl="0" indent="0" algn="l" rtl="0">
              <a:spcBef>
                <a:spcPts val="1200"/>
              </a:spcBef>
              <a:spcAft>
                <a:spcPts val="0"/>
              </a:spcAft>
              <a:buNone/>
            </a:pPr>
            <a:r>
              <a:rPr lang="en"/>
              <a:t>No neurologic disease was seen clinically (at first)</a:t>
            </a:r>
            <a:endParaRPr/>
          </a:p>
          <a:p>
            <a:pPr marL="457200" lvl="0" indent="-311150" algn="l" rtl="0">
              <a:spcBef>
                <a:spcPts val="0"/>
              </a:spcBef>
              <a:spcAft>
                <a:spcPts val="0"/>
              </a:spcAft>
              <a:buSzPts val="1300"/>
              <a:buChar char="●"/>
            </a:pPr>
            <a:r>
              <a:rPr lang="en"/>
              <a:t>But did notice </a:t>
            </a:r>
            <a:r>
              <a:rPr lang="en" b="1"/>
              <a:t>cross reactivity</a:t>
            </a:r>
            <a:r>
              <a:rPr lang="en"/>
              <a:t> with </a:t>
            </a:r>
            <a:r>
              <a:rPr lang="en" b="1"/>
              <a:t>other neurotropic viruses</a:t>
            </a:r>
            <a:r>
              <a:rPr lang="en"/>
              <a:t>, like St Louis encephalitis)</a:t>
            </a:r>
            <a:endParaRPr/>
          </a:p>
          <a:p>
            <a:pPr marL="457200" lvl="0" indent="-311150" algn="l" rtl="0">
              <a:spcBef>
                <a:spcPts val="0"/>
              </a:spcBef>
              <a:spcAft>
                <a:spcPts val="0"/>
              </a:spcAft>
              <a:buSzPts val="1300"/>
              <a:buChar char="●"/>
            </a:pPr>
            <a:r>
              <a:rPr lang="en"/>
              <a:t>First case of </a:t>
            </a:r>
            <a:r>
              <a:rPr lang="en" b="1">
                <a:solidFill>
                  <a:srgbClr val="DF382C"/>
                </a:solidFill>
              </a:rPr>
              <a:t>encephalitis</a:t>
            </a:r>
            <a:r>
              <a:rPr lang="en"/>
              <a:t> noticed in Israeli patients in </a:t>
            </a:r>
            <a:r>
              <a:rPr lang="en" b="1">
                <a:solidFill>
                  <a:srgbClr val="DF382C"/>
                </a:solidFill>
              </a:rPr>
              <a:t>1950s</a:t>
            </a:r>
            <a:endParaRPr/>
          </a:p>
        </p:txBody>
      </p:sp>
      <p:pic>
        <p:nvPicPr>
          <p:cNvPr id="917" name="Google Shape;917;p88" title="Screenshot 2025-08-23 at 2.40.34 PM.png"/>
          <p:cNvPicPr preferRelativeResize="0"/>
          <p:nvPr/>
        </p:nvPicPr>
        <p:blipFill>
          <a:blip r:embed="rId3">
            <a:alphaModFix/>
          </a:blip>
          <a:stretch>
            <a:fillRect/>
          </a:stretch>
        </p:blipFill>
        <p:spPr>
          <a:xfrm>
            <a:off x="3178600" y="2849900"/>
            <a:ext cx="3082474" cy="2190400"/>
          </a:xfrm>
          <a:prstGeom prst="rect">
            <a:avLst/>
          </a:prstGeom>
          <a:noFill/>
          <a:ln>
            <a:noFill/>
          </a:ln>
        </p:spPr>
      </p:pic>
      <p:pic>
        <p:nvPicPr>
          <p:cNvPr id="918" name="Google Shape;918;p88" title="Uganda map (1).png"/>
          <p:cNvPicPr preferRelativeResize="0"/>
          <p:nvPr/>
        </p:nvPicPr>
        <p:blipFill>
          <a:blip r:embed="rId4">
            <a:alphaModFix/>
          </a:blip>
          <a:stretch>
            <a:fillRect/>
          </a:stretch>
        </p:blipFill>
        <p:spPr>
          <a:xfrm>
            <a:off x="6520800" y="422150"/>
            <a:ext cx="2503050" cy="466802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p8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West Nile Virus</a:t>
            </a:r>
            <a:endParaRPr/>
          </a:p>
        </p:txBody>
      </p:sp>
      <p:pic>
        <p:nvPicPr>
          <p:cNvPr id="924" name="Google Shape;924;p89"/>
          <p:cNvPicPr preferRelativeResize="0"/>
          <p:nvPr/>
        </p:nvPicPr>
        <p:blipFill rotWithShape="1">
          <a:blip r:embed="rId3">
            <a:alphaModFix/>
          </a:blip>
          <a:srcRect l="3269" t="52878" r="51693" b="2671"/>
          <a:stretch/>
        </p:blipFill>
        <p:spPr>
          <a:xfrm>
            <a:off x="5317000" y="734775"/>
            <a:ext cx="3632527" cy="2559374"/>
          </a:xfrm>
          <a:prstGeom prst="rect">
            <a:avLst/>
          </a:prstGeom>
          <a:noFill/>
          <a:ln>
            <a:noFill/>
          </a:ln>
        </p:spPr>
      </p:pic>
      <p:sp>
        <p:nvSpPr>
          <p:cNvPr id="925" name="Google Shape;925;p89"/>
          <p:cNvSpPr txBox="1"/>
          <p:nvPr/>
        </p:nvSpPr>
        <p:spPr>
          <a:xfrm>
            <a:off x="5366425" y="3393225"/>
            <a:ext cx="3797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2"/>
                </a:solidFill>
                <a:latin typeface="Open Sans"/>
                <a:ea typeface="Open Sans"/>
                <a:cs typeface="Open Sans"/>
                <a:sym typeface="Open Sans"/>
              </a:rPr>
              <a:t>Geographic distribution of West Nile virus (Mandell 9e)</a:t>
            </a:r>
            <a:endParaRPr sz="1200">
              <a:solidFill>
                <a:schemeClr val="dk2"/>
              </a:solidFill>
              <a:latin typeface="Open Sans"/>
              <a:ea typeface="Open Sans"/>
              <a:cs typeface="Open Sans"/>
              <a:sym typeface="Open Sans"/>
            </a:endParaRPr>
          </a:p>
        </p:txBody>
      </p:sp>
      <p:sp>
        <p:nvSpPr>
          <p:cNvPr id="926" name="Google Shape;926;p89"/>
          <p:cNvSpPr txBox="1">
            <a:spLocks noGrp="1"/>
          </p:cNvSpPr>
          <p:nvPr>
            <p:ph type="body" idx="1"/>
          </p:nvPr>
        </p:nvSpPr>
        <p:spPr>
          <a:xfrm>
            <a:off x="729450" y="1393075"/>
            <a:ext cx="4686600" cy="3040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rgbClr val="858585"/>
                </a:solidFill>
              </a:rPr>
              <a:t>First isolated in </a:t>
            </a:r>
            <a:r>
              <a:rPr lang="en" b="1">
                <a:solidFill>
                  <a:srgbClr val="2D6987"/>
                </a:solidFill>
              </a:rPr>
              <a:t>1937</a:t>
            </a:r>
            <a:r>
              <a:rPr lang="en">
                <a:solidFill>
                  <a:srgbClr val="858585"/>
                </a:solidFill>
              </a:rPr>
              <a:t> in the </a:t>
            </a:r>
            <a:r>
              <a:rPr lang="en" b="1">
                <a:solidFill>
                  <a:srgbClr val="858585"/>
                </a:solidFill>
              </a:rPr>
              <a:t>West Nile region of Uganda</a:t>
            </a:r>
            <a:endParaRPr b="1">
              <a:solidFill>
                <a:srgbClr val="858585"/>
              </a:solidFill>
            </a:endParaRPr>
          </a:p>
          <a:p>
            <a:pPr marL="457200" lvl="0" indent="-311150" algn="l" rtl="0">
              <a:spcBef>
                <a:spcPts val="0"/>
              </a:spcBef>
              <a:spcAft>
                <a:spcPts val="0"/>
              </a:spcAft>
              <a:buClr>
                <a:srgbClr val="858585"/>
              </a:buClr>
              <a:buSzPts val="1300"/>
              <a:buChar char="●"/>
            </a:pPr>
            <a:r>
              <a:rPr lang="en">
                <a:solidFill>
                  <a:srgbClr val="858585"/>
                </a:solidFill>
              </a:rPr>
              <a:t>First case of </a:t>
            </a:r>
            <a:r>
              <a:rPr lang="en" b="1">
                <a:solidFill>
                  <a:srgbClr val="B03D50"/>
                </a:solidFill>
              </a:rPr>
              <a:t>encephalitis</a:t>
            </a:r>
            <a:r>
              <a:rPr lang="en">
                <a:solidFill>
                  <a:srgbClr val="858585"/>
                </a:solidFill>
              </a:rPr>
              <a:t> noticed in Israeli patients in </a:t>
            </a:r>
            <a:r>
              <a:rPr lang="en" b="1">
                <a:solidFill>
                  <a:srgbClr val="B03D50"/>
                </a:solidFill>
              </a:rPr>
              <a:t>1950s</a:t>
            </a:r>
            <a:endParaRPr b="1">
              <a:solidFill>
                <a:srgbClr val="B03D50"/>
              </a:solidFill>
            </a:endParaRPr>
          </a:p>
          <a:p>
            <a:pPr marL="0" lvl="0" indent="0" algn="l" rtl="0">
              <a:spcBef>
                <a:spcPts val="1200"/>
              </a:spcBef>
              <a:spcAft>
                <a:spcPts val="0"/>
              </a:spcAft>
              <a:buNone/>
            </a:pPr>
            <a:r>
              <a:rPr lang="en"/>
              <a:t>Epidemiology of </a:t>
            </a:r>
            <a:r>
              <a:rPr lang="en" b="1"/>
              <a:t>WNV shifted in </a:t>
            </a:r>
            <a:r>
              <a:rPr lang="en" b="1">
                <a:solidFill>
                  <a:srgbClr val="8E44AD"/>
                </a:solidFill>
              </a:rPr>
              <a:t>1990s</a:t>
            </a:r>
            <a:r>
              <a:rPr lang="en"/>
              <a:t> → world wide spread</a:t>
            </a:r>
            <a:endParaRPr/>
          </a:p>
          <a:p>
            <a:pPr marL="457200" lvl="0" indent="-311150" algn="l" rtl="0">
              <a:spcBef>
                <a:spcPts val="0"/>
              </a:spcBef>
              <a:spcAft>
                <a:spcPts val="0"/>
              </a:spcAft>
              <a:buSzPts val="1300"/>
              <a:buChar char="●"/>
            </a:pPr>
            <a:r>
              <a:rPr lang="en"/>
              <a:t>First outbreak in </a:t>
            </a:r>
            <a:r>
              <a:rPr lang="en" b="1">
                <a:solidFill>
                  <a:srgbClr val="8E44AD"/>
                </a:solidFill>
              </a:rPr>
              <a:t>western hemisphere</a:t>
            </a:r>
            <a:r>
              <a:rPr lang="en"/>
              <a:t> in Northeast United States (</a:t>
            </a:r>
            <a:r>
              <a:rPr lang="en" b="1">
                <a:solidFill>
                  <a:srgbClr val="8E44AD"/>
                </a:solidFill>
              </a:rPr>
              <a:t>1999</a:t>
            </a:r>
            <a:r>
              <a:rPr lang="en"/>
              <a:t>)</a:t>
            </a:r>
            <a:endParaRPr/>
          </a:p>
          <a:p>
            <a:pPr marL="457200" lvl="0" indent="-311150" algn="l" rtl="0">
              <a:spcBef>
                <a:spcPts val="0"/>
              </a:spcBef>
              <a:spcAft>
                <a:spcPts val="0"/>
              </a:spcAft>
              <a:buSzPts val="1300"/>
              <a:buChar char="●"/>
            </a:pPr>
            <a:r>
              <a:rPr lang="en"/>
              <a:t>Now, WNV is one of the most distributed arboviruses worldwide</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pic>
        <p:nvPicPr>
          <p:cNvPr id="931" name="Google Shape;931;p90"/>
          <p:cNvPicPr preferRelativeResize="0"/>
          <p:nvPr/>
        </p:nvPicPr>
        <p:blipFill>
          <a:blip r:embed="rId3">
            <a:alphaModFix/>
          </a:blip>
          <a:stretch>
            <a:fillRect/>
          </a:stretch>
        </p:blipFill>
        <p:spPr>
          <a:xfrm>
            <a:off x="152400" y="152400"/>
            <a:ext cx="8839198" cy="4200186"/>
          </a:xfrm>
          <a:prstGeom prst="rect">
            <a:avLst/>
          </a:prstGeom>
          <a:noFill/>
          <a:ln>
            <a:noFill/>
          </a:ln>
        </p:spPr>
      </p:pic>
      <p:sp>
        <p:nvSpPr>
          <p:cNvPr id="932" name="Google Shape;932;p90"/>
          <p:cNvSpPr/>
          <p:nvPr/>
        </p:nvSpPr>
        <p:spPr>
          <a:xfrm>
            <a:off x="1618175" y="908174"/>
            <a:ext cx="916500" cy="379800"/>
          </a:xfrm>
          <a:prstGeom prst="rect">
            <a:avLst/>
          </a:prstGeom>
          <a:solidFill>
            <a:srgbClr val="027B91"/>
          </a:solidFill>
          <a:ln w="9525" cap="flat" cmpd="sng">
            <a:solidFill>
              <a:srgbClr val="027B9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Deaths</a:t>
            </a:r>
            <a:endParaRPr b="1">
              <a:solidFill>
                <a:schemeClr val="lt1"/>
              </a:solidFill>
              <a:latin typeface="Open Sans"/>
              <a:ea typeface="Open Sans"/>
              <a:cs typeface="Open Sans"/>
              <a:sym typeface="Open Sans"/>
            </a:endParaRPr>
          </a:p>
        </p:txBody>
      </p:sp>
      <p:sp>
        <p:nvSpPr>
          <p:cNvPr id="933" name="Google Shape;933;p90"/>
          <p:cNvSpPr/>
          <p:nvPr/>
        </p:nvSpPr>
        <p:spPr>
          <a:xfrm>
            <a:off x="1618175" y="495350"/>
            <a:ext cx="916500" cy="379800"/>
          </a:xfrm>
          <a:prstGeom prst="rect">
            <a:avLst/>
          </a:prstGeom>
          <a:solidFill>
            <a:srgbClr val="027B91"/>
          </a:solidFill>
          <a:ln w="9525" cap="flat" cmpd="sng">
            <a:solidFill>
              <a:srgbClr val="027B9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Cases</a:t>
            </a:r>
            <a:endParaRPr b="1">
              <a:solidFill>
                <a:schemeClr val="lt1"/>
              </a:solidFill>
              <a:latin typeface="Open Sans"/>
              <a:ea typeface="Open Sans"/>
              <a:cs typeface="Open Sans"/>
              <a:sym typeface="Open Sans"/>
            </a:endParaRPr>
          </a:p>
        </p:txBody>
      </p:sp>
      <p:sp>
        <p:nvSpPr>
          <p:cNvPr id="934" name="Google Shape;934;p90"/>
          <p:cNvSpPr/>
          <p:nvPr/>
        </p:nvSpPr>
        <p:spPr>
          <a:xfrm>
            <a:off x="2534675" y="495350"/>
            <a:ext cx="916500" cy="379800"/>
          </a:xfrm>
          <a:prstGeom prst="rect">
            <a:avLst/>
          </a:prstGeom>
          <a:solidFill>
            <a:schemeClr val="lt2"/>
          </a:solidFill>
          <a:ln w="9525" cap="flat" cmpd="sng">
            <a:solidFill>
              <a:srgbClr val="027B9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027B91"/>
                </a:solidFill>
                <a:latin typeface="Open Sans"/>
                <a:ea typeface="Open Sans"/>
                <a:cs typeface="Open Sans"/>
                <a:sym typeface="Open Sans"/>
              </a:rPr>
              <a:t>60,992</a:t>
            </a:r>
            <a:endParaRPr b="1">
              <a:solidFill>
                <a:srgbClr val="027B91"/>
              </a:solidFill>
              <a:latin typeface="Open Sans"/>
              <a:ea typeface="Open Sans"/>
              <a:cs typeface="Open Sans"/>
              <a:sym typeface="Open Sans"/>
            </a:endParaRPr>
          </a:p>
        </p:txBody>
      </p:sp>
      <p:sp>
        <p:nvSpPr>
          <p:cNvPr id="935" name="Google Shape;935;p90"/>
          <p:cNvSpPr/>
          <p:nvPr/>
        </p:nvSpPr>
        <p:spPr>
          <a:xfrm>
            <a:off x="2534675" y="908175"/>
            <a:ext cx="916500" cy="379800"/>
          </a:xfrm>
          <a:prstGeom prst="rect">
            <a:avLst/>
          </a:prstGeom>
          <a:solidFill>
            <a:schemeClr val="lt2"/>
          </a:solidFill>
          <a:ln w="9525" cap="flat" cmpd="sng">
            <a:solidFill>
              <a:srgbClr val="027B9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027B91"/>
                </a:solidFill>
                <a:latin typeface="Open Sans"/>
                <a:ea typeface="Open Sans"/>
                <a:cs typeface="Open Sans"/>
                <a:sym typeface="Open Sans"/>
              </a:rPr>
              <a:t>3,134</a:t>
            </a:r>
            <a:endParaRPr b="1">
              <a:solidFill>
                <a:srgbClr val="027B91"/>
              </a:solidFill>
              <a:latin typeface="Open Sans"/>
              <a:ea typeface="Open Sans"/>
              <a:cs typeface="Open Sans"/>
              <a:sym typeface="Open Sans"/>
            </a:endParaRPr>
          </a:p>
        </p:txBody>
      </p:sp>
      <p:sp>
        <p:nvSpPr>
          <p:cNvPr id="936" name="Google Shape;936;p90"/>
          <p:cNvSpPr/>
          <p:nvPr/>
        </p:nvSpPr>
        <p:spPr>
          <a:xfrm>
            <a:off x="0" y="4590300"/>
            <a:ext cx="9144000" cy="5532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Data from 1999 - 2024</a:t>
            </a:r>
            <a:endParaRPr b="1">
              <a:solidFill>
                <a:schemeClr val="dk2"/>
              </a:solidFill>
              <a:latin typeface="Open Sans"/>
              <a:ea typeface="Open Sans"/>
              <a:cs typeface="Open Sans"/>
              <a:sym typeface="Open Sans"/>
            </a:endParaRPr>
          </a:p>
          <a:p>
            <a:pPr marL="0" lvl="0" indent="0" algn="ctr" rtl="0">
              <a:spcBef>
                <a:spcPts val="0"/>
              </a:spcBef>
              <a:spcAft>
                <a:spcPts val="0"/>
              </a:spcAft>
              <a:buNone/>
            </a:pPr>
            <a:r>
              <a:rPr lang="en" sz="1000" u="sng">
                <a:solidFill>
                  <a:schemeClr val="dk2"/>
                </a:solidFill>
                <a:latin typeface="Open Sans"/>
                <a:ea typeface="Open Sans"/>
                <a:cs typeface="Open Sans"/>
                <a:sym typeface="Open Sans"/>
              </a:rPr>
              <a:t>Source</a:t>
            </a:r>
            <a:r>
              <a:rPr lang="en" sz="1000">
                <a:solidFill>
                  <a:schemeClr val="dk2"/>
                </a:solidFill>
                <a:latin typeface="Open Sans"/>
                <a:ea typeface="Open Sans"/>
                <a:cs typeface="Open Sans"/>
                <a:sym typeface="Open Sans"/>
              </a:rPr>
              <a:t>: CDC ArboNET</a:t>
            </a:r>
            <a:endParaRPr sz="1000">
              <a:solidFill>
                <a:schemeClr val="dk2"/>
              </a:solidFill>
              <a:latin typeface="Open Sans"/>
              <a:ea typeface="Open Sans"/>
              <a:cs typeface="Open Sans"/>
              <a:sym typeface="Open Sans"/>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pic>
        <p:nvPicPr>
          <p:cNvPr id="941" name="Google Shape;941;p91"/>
          <p:cNvPicPr preferRelativeResize="0"/>
          <p:nvPr/>
        </p:nvPicPr>
        <p:blipFill>
          <a:blip r:embed="rId3">
            <a:alphaModFix/>
          </a:blip>
          <a:stretch>
            <a:fillRect/>
          </a:stretch>
        </p:blipFill>
        <p:spPr>
          <a:xfrm>
            <a:off x="280513" y="157475"/>
            <a:ext cx="8582973" cy="4828550"/>
          </a:xfrm>
          <a:prstGeom prst="rect">
            <a:avLst/>
          </a:prstGeom>
          <a:noFill/>
          <a:ln>
            <a:noFill/>
          </a:ln>
        </p:spPr>
      </p:pic>
      <p:sp>
        <p:nvSpPr>
          <p:cNvPr id="942" name="Google Shape;942;p91"/>
          <p:cNvSpPr txBox="1"/>
          <p:nvPr/>
        </p:nvSpPr>
        <p:spPr>
          <a:xfrm>
            <a:off x="5473729" y="1675975"/>
            <a:ext cx="23778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Dallas County, TX outbreak</a:t>
            </a:r>
            <a:endParaRPr sz="1300">
              <a:solidFill>
                <a:schemeClr val="dk2"/>
              </a:solidFill>
              <a:latin typeface="Open Sans"/>
              <a:ea typeface="Open Sans"/>
              <a:cs typeface="Open Sans"/>
              <a:sym typeface="Open Sans"/>
            </a:endParaRPr>
          </a:p>
        </p:txBody>
      </p:sp>
      <p:cxnSp>
        <p:nvCxnSpPr>
          <p:cNvPr id="943" name="Google Shape;943;p91"/>
          <p:cNvCxnSpPr>
            <a:stCxn id="942" idx="1"/>
          </p:cNvCxnSpPr>
          <p:nvPr/>
        </p:nvCxnSpPr>
        <p:spPr>
          <a:xfrm flipH="1">
            <a:off x="5126929" y="1868425"/>
            <a:ext cx="346800" cy="501000"/>
          </a:xfrm>
          <a:prstGeom prst="curvedConnector2">
            <a:avLst/>
          </a:prstGeom>
          <a:noFill/>
          <a:ln w="19050" cap="flat" cmpd="sng">
            <a:solidFill>
              <a:schemeClr val="dk2"/>
            </a:solidFill>
            <a:prstDash val="solid"/>
            <a:round/>
            <a:headEnd type="none" w="med" len="med"/>
            <a:tailEnd type="triangle" w="med" len="med"/>
          </a:ln>
        </p:spPr>
      </p:cxn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pic>
        <p:nvPicPr>
          <p:cNvPr id="948" name="Google Shape;948;p92"/>
          <p:cNvPicPr preferRelativeResize="0"/>
          <p:nvPr/>
        </p:nvPicPr>
        <p:blipFill>
          <a:blip r:embed="rId3">
            <a:alphaModFix/>
          </a:blip>
          <a:stretch>
            <a:fillRect/>
          </a:stretch>
        </p:blipFill>
        <p:spPr>
          <a:xfrm>
            <a:off x="152400" y="152400"/>
            <a:ext cx="8839199" cy="481762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HPI</a:t>
            </a:r>
            <a:endParaRPr/>
          </a:p>
        </p:txBody>
      </p:sp>
      <p:sp>
        <p:nvSpPr>
          <p:cNvPr id="136" name="Google Shape;136;p21"/>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400"/>
              <a:t>A </a:t>
            </a:r>
            <a:r>
              <a:rPr lang="en" sz="1400" b="1">
                <a:solidFill>
                  <a:srgbClr val="2D6987"/>
                </a:solidFill>
              </a:rPr>
              <a:t>74 y/o M</a:t>
            </a:r>
            <a:r>
              <a:rPr lang="en" sz="1400"/>
              <a:t> with PMH including DM (A1c 6.5), CAD, macular degeneration p/w </a:t>
            </a:r>
            <a:r>
              <a:rPr lang="en" sz="1400" b="1"/>
              <a:t>gait instability x 2 days</a:t>
            </a:r>
            <a:endParaRPr sz="1400"/>
          </a:p>
          <a:p>
            <a:pPr marL="457200" lvl="0" indent="-317500" algn="l" rtl="0">
              <a:spcBef>
                <a:spcPts val="1200"/>
              </a:spcBef>
              <a:spcAft>
                <a:spcPts val="0"/>
              </a:spcAft>
              <a:buSzPts val="1400"/>
              <a:buChar char="●"/>
            </a:pPr>
            <a:r>
              <a:rPr lang="en" sz="1400" b="1"/>
              <a:t>No fevers</a:t>
            </a:r>
            <a:r>
              <a:rPr lang="en" sz="1400"/>
              <a:t>, but </a:t>
            </a:r>
            <a:r>
              <a:rPr lang="en" sz="1400" b="1">
                <a:solidFill>
                  <a:srgbClr val="896110"/>
                </a:solidFill>
              </a:rPr>
              <a:t>sweating</a:t>
            </a:r>
            <a:r>
              <a:rPr lang="en" sz="1400"/>
              <a:t> a fair amount x </a:t>
            </a:r>
            <a:r>
              <a:rPr lang="en" sz="1400" b="1"/>
              <a:t>1-2 weeks</a:t>
            </a:r>
            <a:endParaRPr sz="1400" b="1"/>
          </a:p>
          <a:p>
            <a:pPr marL="914400" lvl="1" indent="-304800" algn="l" rtl="0">
              <a:spcBef>
                <a:spcPts val="0"/>
              </a:spcBef>
              <a:spcAft>
                <a:spcPts val="0"/>
              </a:spcAft>
              <a:buSzPts val="1200"/>
              <a:buChar char="○"/>
            </a:pPr>
            <a:r>
              <a:rPr lang="en" sz="1200"/>
              <a:t>As farmers do (in the summertime)</a:t>
            </a:r>
            <a:endParaRPr sz="1200"/>
          </a:p>
          <a:p>
            <a:pPr marL="914400" lvl="1" indent="-304800" algn="l" rtl="0">
              <a:spcBef>
                <a:spcPts val="0"/>
              </a:spcBef>
              <a:spcAft>
                <a:spcPts val="0"/>
              </a:spcAft>
              <a:buSzPts val="1200"/>
              <a:buChar char="○"/>
            </a:pPr>
            <a:r>
              <a:rPr lang="en" sz="1200"/>
              <a:t>But these episodes do </a:t>
            </a:r>
            <a:r>
              <a:rPr lang="en" sz="1200" b="1">
                <a:solidFill>
                  <a:srgbClr val="896110"/>
                </a:solidFill>
              </a:rPr>
              <a:t>happen indoors too</a:t>
            </a:r>
            <a:r>
              <a:rPr lang="en" sz="1200"/>
              <a:t>…</a:t>
            </a:r>
            <a:endParaRPr sz="1200"/>
          </a:p>
          <a:p>
            <a:pPr marL="457200" lvl="0" indent="-317500" algn="l" rtl="0">
              <a:spcBef>
                <a:spcPts val="0"/>
              </a:spcBef>
              <a:spcAft>
                <a:spcPts val="0"/>
              </a:spcAft>
              <a:buSzPts val="1400"/>
              <a:buChar char="●"/>
            </a:pPr>
            <a:r>
              <a:rPr lang="en" sz="1400"/>
              <a:t>Mild upper back pain</a:t>
            </a:r>
            <a:endParaRPr sz="1400"/>
          </a:p>
          <a:p>
            <a:pPr marL="457200" lvl="0" indent="-317500" algn="l" rtl="0">
              <a:spcBef>
                <a:spcPts val="0"/>
              </a:spcBef>
              <a:spcAft>
                <a:spcPts val="0"/>
              </a:spcAft>
              <a:buSzPts val="1400"/>
              <a:buChar char="●"/>
            </a:pPr>
            <a:r>
              <a:rPr lang="en" sz="1400"/>
              <a:t>No vision changes, face droop, confusion</a:t>
            </a:r>
            <a:endParaRPr sz="1400"/>
          </a:p>
          <a:p>
            <a:pPr marL="457200" lvl="0" indent="-317500" algn="l" rtl="0">
              <a:spcBef>
                <a:spcPts val="0"/>
              </a:spcBef>
              <a:spcAft>
                <a:spcPts val="0"/>
              </a:spcAft>
              <a:buSzPts val="1400"/>
              <a:buChar char="●"/>
            </a:pPr>
            <a:r>
              <a:rPr lang="en" sz="1400"/>
              <a:t>No ENT/pulm/GI symptoms</a:t>
            </a:r>
            <a:endParaRPr sz="1400"/>
          </a:p>
        </p:txBody>
      </p:sp>
      <p:sp>
        <p:nvSpPr>
          <p:cNvPr id="137" name="Google Shape;137;p21"/>
          <p:cNvSpPr/>
          <p:nvPr/>
        </p:nvSpPr>
        <p:spPr>
          <a:xfrm>
            <a:off x="5819550" y="2131375"/>
            <a:ext cx="2598600" cy="15228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404247"/>
                </a:solidFill>
                <a:latin typeface="Open Sans"/>
                <a:ea typeface="Open Sans"/>
                <a:cs typeface="Open Sans"/>
                <a:sym typeface="Open Sans"/>
              </a:rPr>
              <a:t>Review of symptoms</a:t>
            </a:r>
            <a:endParaRPr sz="1500">
              <a:solidFill>
                <a:srgbClr val="1A1A1A"/>
              </a:solidFill>
              <a:latin typeface="Open Sans"/>
              <a:ea typeface="Open Sans"/>
              <a:cs typeface="Open Sans"/>
              <a:sym typeface="Open Sans"/>
            </a:endParaRPr>
          </a:p>
          <a:p>
            <a:pPr marL="457200" lvl="0" indent="-323850" algn="l" rtl="0">
              <a:spcBef>
                <a:spcPts val="1000"/>
              </a:spcBef>
              <a:spcAft>
                <a:spcPts val="0"/>
              </a:spcAft>
              <a:buClr>
                <a:srgbClr val="1A1A1A"/>
              </a:buClr>
              <a:buSzPts val="1500"/>
              <a:buFont typeface="Open Sans"/>
              <a:buChar char="●"/>
            </a:pPr>
            <a:r>
              <a:rPr lang="en" sz="1500">
                <a:solidFill>
                  <a:srgbClr val="1A1A1A"/>
                </a:solidFill>
                <a:latin typeface="Open Sans"/>
                <a:ea typeface="Open Sans"/>
                <a:cs typeface="Open Sans"/>
                <a:sym typeface="Open Sans"/>
              </a:rPr>
              <a:t>Gait instability</a:t>
            </a:r>
            <a:endParaRPr sz="1500">
              <a:solidFill>
                <a:srgbClr val="1A1A1A"/>
              </a:solidFill>
              <a:latin typeface="Open Sans"/>
              <a:ea typeface="Open Sans"/>
              <a:cs typeface="Open Sans"/>
              <a:sym typeface="Open Sans"/>
            </a:endParaRPr>
          </a:p>
          <a:p>
            <a:pPr marL="457200" lvl="0" indent="-323850" algn="l" rtl="0">
              <a:spcBef>
                <a:spcPts val="0"/>
              </a:spcBef>
              <a:spcAft>
                <a:spcPts val="0"/>
              </a:spcAft>
              <a:buClr>
                <a:srgbClr val="1A1A1A"/>
              </a:buClr>
              <a:buSzPts val="1500"/>
              <a:buFont typeface="Open Sans"/>
              <a:buChar char="●"/>
            </a:pPr>
            <a:r>
              <a:rPr lang="en" sz="1500">
                <a:solidFill>
                  <a:srgbClr val="1A1A1A"/>
                </a:solidFill>
                <a:latin typeface="Open Sans"/>
                <a:ea typeface="Open Sans"/>
                <a:cs typeface="Open Sans"/>
                <a:sym typeface="Open Sans"/>
              </a:rPr>
              <a:t>Dizziness</a:t>
            </a:r>
            <a:endParaRPr sz="1500">
              <a:solidFill>
                <a:srgbClr val="1A1A1A"/>
              </a:solidFill>
              <a:latin typeface="Open Sans"/>
              <a:ea typeface="Open Sans"/>
              <a:cs typeface="Open Sans"/>
              <a:sym typeface="Open Sans"/>
            </a:endParaRPr>
          </a:p>
          <a:p>
            <a:pPr marL="457200" lvl="0" indent="-323850" algn="l" rtl="0">
              <a:spcBef>
                <a:spcPts val="0"/>
              </a:spcBef>
              <a:spcAft>
                <a:spcPts val="0"/>
              </a:spcAft>
              <a:buClr>
                <a:srgbClr val="1A1A1A"/>
              </a:buClr>
              <a:buSzPts val="1500"/>
              <a:buFont typeface="Open Sans"/>
              <a:buChar char="●"/>
            </a:pPr>
            <a:r>
              <a:rPr lang="en" sz="1500">
                <a:solidFill>
                  <a:srgbClr val="1A1A1A"/>
                </a:solidFill>
                <a:latin typeface="Open Sans"/>
                <a:ea typeface="Open Sans"/>
                <a:cs typeface="Open Sans"/>
                <a:sym typeface="Open Sans"/>
              </a:rPr>
              <a:t>Headache (occipital)</a:t>
            </a:r>
            <a:endParaRPr sz="1500">
              <a:solidFill>
                <a:srgbClr val="1A1A1A"/>
              </a:solidFill>
              <a:latin typeface="Open Sans"/>
              <a:ea typeface="Open Sans"/>
              <a:cs typeface="Open Sans"/>
              <a:sym typeface="Open Sans"/>
            </a:endParaRPr>
          </a:p>
          <a:p>
            <a:pPr marL="457200" lvl="0" indent="-323850" algn="l" rtl="0">
              <a:spcBef>
                <a:spcPts val="0"/>
              </a:spcBef>
              <a:spcAft>
                <a:spcPts val="0"/>
              </a:spcAft>
              <a:buClr>
                <a:srgbClr val="1A1A1A"/>
              </a:buClr>
              <a:buSzPts val="1500"/>
              <a:buFont typeface="Open Sans"/>
              <a:buChar char="●"/>
            </a:pPr>
            <a:r>
              <a:rPr lang="en" sz="1500">
                <a:solidFill>
                  <a:srgbClr val="1A1A1A"/>
                </a:solidFill>
                <a:latin typeface="Open Sans"/>
                <a:ea typeface="Open Sans"/>
                <a:cs typeface="Open Sans"/>
                <a:sym typeface="Open Sans"/>
              </a:rPr>
              <a:t>General malaise</a:t>
            </a:r>
            <a:endParaRPr sz="1500">
              <a:solidFill>
                <a:srgbClr val="1A1A1A"/>
              </a:solidFill>
              <a:latin typeface="Open Sans"/>
              <a:ea typeface="Open Sans"/>
              <a:cs typeface="Open Sans"/>
              <a:sym typeface="Open Sans"/>
            </a:endParaRPr>
          </a:p>
          <a:p>
            <a:pPr marL="0" lvl="0" indent="0" algn="l" rtl="0">
              <a:spcBef>
                <a:spcPts val="0"/>
              </a:spcBef>
              <a:spcAft>
                <a:spcPts val="0"/>
              </a:spcAft>
              <a:buNone/>
            </a:pPr>
            <a:endParaRPr sz="1500">
              <a:solidFill>
                <a:srgbClr val="1A1A1A"/>
              </a:solidFill>
              <a:latin typeface="Open Sans"/>
              <a:ea typeface="Open Sans"/>
              <a:cs typeface="Open Sans"/>
              <a:sym typeface="Open Sans"/>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Google Shape;953;p9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954" name="Google Shape;954;p93"/>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955" name="Google Shape;955;p93" title="WNV_total_600x350.png"/>
          <p:cNvPicPr preferRelativeResize="0"/>
          <p:nvPr/>
        </p:nvPicPr>
        <p:blipFill rotWithShape="1">
          <a:blip r:embed="rId3">
            <a:alphaModFix/>
          </a:blip>
          <a:srcRect b="1642"/>
          <a:stretch/>
        </p:blipFill>
        <p:spPr>
          <a:xfrm>
            <a:off x="509425" y="568950"/>
            <a:ext cx="7972725" cy="457455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p9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961" name="Google Shape;961;p94"/>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962" name="Google Shape;962;p94" title="WNV_perCapita_600x350.png"/>
          <p:cNvPicPr preferRelativeResize="0"/>
          <p:nvPr/>
        </p:nvPicPr>
        <p:blipFill rotWithShape="1">
          <a:blip r:embed="rId3">
            <a:alphaModFix/>
          </a:blip>
          <a:srcRect t="5290" b="4277"/>
          <a:stretch/>
        </p:blipFill>
        <p:spPr>
          <a:xfrm>
            <a:off x="499221" y="601675"/>
            <a:ext cx="8609979" cy="454182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9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968" name="Google Shape;968;p95"/>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969" name="Google Shape;969;p95" title="WNV_perCapita_600x350.png"/>
          <p:cNvPicPr preferRelativeResize="0"/>
          <p:nvPr/>
        </p:nvPicPr>
        <p:blipFill rotWithShape="1">
          <a:blip r:embed="rId3">
            <a:alphaModFix/>
          </a:blip>
          <a:srcRect t="5287" b="8875"/>
          <a:stretch/>
        </p:blipFill>
        <p:spPr>
          <a:xfrm>
            <a:off x="499225" y="601675"/>
            <a:ext cx="8609975" cy="4310950"/>
          </a:xfrm>
          <a:prstGeom prst="rect">
            <a:avLst/>
          </a:prstGeom>
          <a:noFill/>
          <a:ln>
            <a:noFill/>
          </a:ln>
        </p:spPr>
      </p:pic>
      <p:pic>
        <p:nvPicPr>
          <p:cNvPr id="970" name="Google Shape;970;p95"/>
          <p:cNvPicPr preferRelativeResize="0"/>
          <p:nvPr/>
        </p:nvPicPr>
        <p:blipFill rotWithShape="1">
          <a:blip r:embed="rId4">
            <a:alphaModFix/>
          </a:blip>
          <a:srcRect l="17730" r="35039"/>
          <a:stretch/>
        </p:blipFill>
        <p:spPr>
          <a:xfrm>
            <a:off x="5181275" y="505300"/>
            <a:ext cx="3894451" cy="4638200"/>
          </a:xfrm>
          <a:prstGeom prst="rect">
            <a:avLst/>
          </a:prstGeom>
          <a:noFill/>
          <a:ln>
            <a:noFill/>
          </a:ln>
        </p:spPr>
      </p:pic>
      <p:sp>
        <p:nvSpPr>
          <p:cNvPr id="971" name="Google Shape;971;p95"/>
          <p:cNvSpPr txBox="1"/>
          <p:nvPr/>
        </p:nvSpPr>
        <p:spPr>
          <a:xfrm>
            <a:off x="5334800" y="4384900"/>
            <a:ext cx="38283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Blackbird migratory </a:t>
            </a:r>
            <a:endParaRPr sz="1300">
              <a:solidFill>
                <a:schemeClr val="dk2"/>
              </a:solidFill>
              <a:latin typeface="Open Sans"/>
              <a:ea typeface="Open Sans"/>
              <a:cs typeface="Open Sans"/>
              <a:sym typeface="Open Sans"/>
            </a:endParaRPr>
          </a:p>
          <a:p>
            <a:pPr marL="0" lvl="0" indent="0" algn="l" rtl="0">
              <a:spcBef>
                <a:spcPts val="0"/>
              </a:spcBef>
              <a:spcAft>
                <a:spcPts val="0"/>
              </a:spcAft>
              <a:buNone/>
            </a:pPr>
            <a:r>
              <a:rPr lang="en" sz="1300">
                <a:solidFill>
                  <a:schemeClr val="dk2"/>
                </a:solidFill>
                <a:latin typeface="Open Sans"/>
                <a:ea typeface="Open Sans"/>
                <a:cs typeface="Open Sans"/>
                <a:sym typeface="Open Sans"/>
              </a:rPr>
              <a:t>pattern  [</a:t>
            </a:r>
            <a:r>
              <a:rPr lang="en" sz="1300">
                <a:solidFill>
                  <a:schemeClr val="hlink"/>
                </a:solidFill>
                <a:uFill>
                  <a:noFill/>
                </a:uFill>
                <a:latin typeface="Open Sans"/>
                <a:ea typeface="Open Sans"/>
                <a:cs typeface="Open Sans"/>
                <a:sym typeface="Open Sans"/>
                <a:hlinkClick r:id="rId5"/>
              </a:rPr>
              <a:t>40115967</a:t>
            </a:r>
            <a:r>
              <a:rPr lang="en" sz="1300">
                <a:solidFill>
                  <a:schemeClr val="dk2"/>
                </a:solidFill>
                <a:latin typeface="Open Sans"/>
                <a:ea typeface="Open Sans"/>
                <a:cs typeface="Open Sans"/>
                <a:sym typeface="Open Sans"/>
              </a:rPr>
              <a:t>]</a:t>
            </a:r>
            <a:endParaRPr sz="1300">
              <a:solidFill>
                <a:schemeClr val="dk2"/>
              </a:solidFill>
              <a:latin typeface="Open Sans"/>
              <a:ea typeface="Open Sans"/>
              <a:cs typeface="Open Sans"/>
              <a:sym typeface="Open Sans"/>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pic>
        <p:nvPicPr>
          <p:cNvPr id="976" name="Google Shape;976;p96"/>
          <p:cNvPicPr preferRelativeResize="0"/>
          <p:nvPr/>
        </p:nvPicPr>
        <p:blipFill>
          <a:blip r:embed="rId3">
            <a:alphaModFix/>
          </a:blip>
          <a:stretch>
            <a:fillRect/>
          </a:stretch>
        </p:blipFill>
        <p:spPr>
          <a:xfrm>
            <a:off x="2000250" y="0"/>
            <a:ext cx="5143500" cy="5143500"/>
          </a:xfrm>
          <a:prstGeom prst="rect">
            <a:avLst/>
          </a:prstGeom>
          <a:noFill/>
          <a:ln>
            <a:noFill/>
          </a:ln>
        </p:spPr>
      </p:pic>
      <p:pic>
        <p:nvPicPr>
          <p:cNvPr id="977" name="Google Shape;977;p96"/>
          <p:cNvPicPr preferRelativeResize="0"/>
          <p:nvPr/>
        </p:nvPicPr>
        <p:blipFill rotWithShape="1">
          <a:blip r:embed="rId3">
            <a:alphaModFix/>
          </a:blip>
          <a:srcRect t="78535" r="75836"/>
          <a:stretch/>
        </p:blipFill>
        <p:spPr>
          <a:xfrm>
            <a:off x="2000250" y="4039475"/>
            <a:ext cx="1242849" cy="1104024"/>
          </a:xfrm>
          <a:prstGeom prst="rect">
            <a:avLst/>
          </a:prstGeom>
          <a:noFill/>
          <a:ln>
            <a:noFill/>
          </a:ln>
        </p:spPr>
      </p:pic>
      <p:pic>
        <p:nvPicPr>
          <p:cNvPr id="978" name="Google Shape;978;p96"/>
          <p:cNvPicPr preferRelativeResize="0"/>
          <p:nvPr/>
        </p:nvPicPr>
        <p:blipFill rotWithShape="1">
          <a:blip r:embed="rId3">
            <a:alphaModFix/>
          </a:blip>
          <a:srcRect t="95641" r="75836"/>
          <a:stretch/>
        </p:blipFill>
        <p:spPr>
          <a:xfrm>
            <a:off x="2000250" y="4087450"/>
            <a:ext cx="1242849" cy="1056051"/>
          </a:xfrm>
          <a:prstGeom prst="rect">
            <a:avLst/>
          </a:prstGeom>
          <a:noFill/>
          <a:ln>
            <a:noFill/>
          </a:ln>
        </p:spPr>
      </p:pic>
      <p:pic>
        <p:nvPicPr>
          <p:cNvPr id="979" name="Google Shape;979;p96"/>
          <p:cNvPicPr preferRelativeResize="0"/>
          <p:nvPr/>
        </p:nvPicPr>
        <p:blipFill rotWithShape="1">
          <a:blip r:embed="rId3">
            <a:alphaModFix/>
          </a:blip>
          <a:srcRect t="78535" r="75836"/>
          <a:stretch/>
        </p:blipFill>
        <p:spPr>
          <a:xfrm>
            <a:off x="390175" y="2897675"/>
            <a:ext cx="2528226" cy="2245824"/>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Google Shape;984;p9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985" name="Google Shape;985;p97"/>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986" name="Google Shape;986;p97" title="WNV_total_subset_600x350.png"/>
          <p:cNvPicPr preferRelativeResize="0"/>
          <p:nvPr/>
        </p:nvPicPr>
        <p:blipFill>
          <a:blip r:embed="rId3">
            <a:alphaModFix/>
          </a:blip>
          <a:stretch>
            <a:fillRect/>
          </a:stretch>
        </p:blipFill>
        <p:spPr>
          <a:xfrm>
            <a:off x="427964" y="484500"/>
            <a:ext cx="7986875" cy="465900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Google Shape;991;p9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992" name="Google Shape;992;p98"/>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993" name="Google Shape;993;p98" title="WNV_perCapita_subset_600x350.png"/>
          <p:cNvPicPr preferRelativeResize="0"/>
          <p:nvPr/>
        </p:nvPicPr>
        <p:blipFill>
          <a:blip r:embed="rId3">
            <a:alphaModFix/>
          </a:blip>
          <a:stretch>
            <a:fillRect/>
          </a:stretch>
        </p:blipFill>
        <p:spPr>
          <a:xfrm>
            <a:off x="705810" y="490550"/>
            <a:ext cx="7976475" cy="465295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8" name="Google Shape;998;p9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West Nile Virus</a:t>
            </a:r>
            <a:endParaRPr/>
          </a:p>
        </p:txBody>
      </p:sp>
      <p:sp>
        <p:nvSpPr>
          <p:cNvPr id="999" name="Google Shape;999;p99"/>
          <p:cNvSpPr txBox="1">
            <a:spLocks noGrp="1"/>
          </p:cNvSpPr>
          <p:nvPr>
            <p:ph type="body" idx="1"/>
          </p:nvPr>
        </p:nvSpPr>
        <p:spPr>
          <a:xfrm>
            <a:off x="729450" y="1393075"/>
            <a:ext cx="4306800" cy="1499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Why wide spread distribution? Because it can infect…</a:t>
            </a:r>
            <a:endParaRPr/>
          </a:p>
          <a:p>
            <a:pPr marL="457200" lvl="0" indent="-311150" algn="l" rtl="0">
              <a:spcBef>
                <a:spcPts val="1200"/>
              </a:spcBef>
              <a:spcAft>
                <a:spcPts val="0"/>
              </a:spcAft>
              <a:buSzPts val="1300"/>
              <a:buChar char="●"/>
            </a:pPr>
            <a:r>
              <a:rPr lang="en" b="1"/>
              <a:t>&gt;62 species</a:t>
            </a:r>
            <a:r>
              <a:rPr lang="en"/>
              <a:t> of </a:t>
            </a:r>
            <a:r>
              <a:rPr lang="en" b="1"/>
              <a:t>mosquitoes</a:t>
            </a:r>
            <a:endParaRPr b="1"/>
          </a:p>
          <a:p>
            <a:pPr marL="457200" lvl="0" indent="-311150" algn="l" rtl="0">
              <a:spcBef>
                <a:spcPts val="0"/>
              </a:spcBef>
              <a:spcAft>
                <a:spcPts val="0"/>
              </a:spcAft>
              <a:buSzPts val="1300"/>
              <a:buChar char="●"/>
            </a:pPr>
            <a:r>
              <a:rPr lang="en" b="1"/>
              <a:t>&gt;300 species</a:t>
            </a:r>
            <a:r>
              <a:rPr lang="en"/>
              <a:t> of</a:t>
            </a:r>
            <a:r>
              <a:rPr lang="en" b="1"/>
              <a:t> birds</a:t>
            </a:r>
            <a:r>
              <a:rPr lang="en"/>
              <a:t>  (jays, blackbirds, finches, warblers, sparrows, crows)</a:t>
            </a:r>
            <a:endParaRPr/>
          </a:p>
          <a:p>
            <a:pPr marL="914400" lvl="1" indent="-298450" algn="l" rtl="0">
              <a:spcBef>
                <a:spcPts val="0"/>
              </a:spcBef>
              <a:spcAft>
                <a:spcPts val="0"/>
              </a:spcAft>
              <a:buSzPts val="1100"/>
              <a:buChar char="○"/>
            </a:pPr>
            <a:r>
              <a:rPr lang="en" b="1">
                <a:solidFill>
                  <a:srgbClr val="DF382C"/>
                </a:solidFill>
              </a:rPr>
              <a:t>Crows</a:t>
            </a:r>
            <a:r>
              <a:rPr lang="en"/>
              <a:t> and </a:t>
            </a:r>
            <a:r>
              <a:rPr lang="en" b="1">
                <a:solidFill>
                  <a:srgbClr val="DF382C"/>
                </a:solidFill>
              </a:rPr>
              <a:t>blue jays</a:t>
            </a:r>
            <a:r>
              <a:rPr lang="en"/>
              <a:t> are the most susceptible</a:t>
            </a:r>
            <a:endParaRPr/>
          </a:p>
        </p:txBody>
      </p:sp>
      <p:pic>
        <p:nvPicPr>
          <p:cNvPr id="1000" name="Google Shape;1000;p99"/>
          <p:cNvPicPr preferRelativeResize="0"/>
          <p:nvPr/>
        </p:nvPicPr>
        <p:blipFill>
          <a:blip r:embed="rId3">
            <a:alphaModFix/>
          </a:blip>
          <a:stretch>
            <a:fillRect/>
          </a:stretch>
        </p:blipFill>
        <p:spPr>
          <a:xfrm>
            <a:off x="5036150" y="734775"/>
            <a:ext cx="3992276" cy="2245651"/>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05" name="Google Shape;1005;p10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West Nile Virus</a:t>
            </a:r>
            <a:endParaRPr/>
          </a:p>
        </p:txBody>
      </p:sp>
      <p:sp>
        <p:nvSpPr>
          <p:cNvPr id="1006" name="Google Shape;1006;p100"/>
          <p:cNvSpPr txBox="1">
            <a:spLocks noGrp="1"/>
          </p:cNvSpPr>
          <p:nvPr>
            <p:ph type="body" idx="1"/>
          </p:nvPr>
        </p:nvSpPr>
        <p:spPr>
          <a:xfrm>
            <a:off x="729450" y="1393075"/>
            <a:ext cx="4306800" cy="1499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Why wide spread distribution? Because it can infect…</a:t>
            </a:r>
            <a:endParaRPr/>
          </a:p>
          <a:p>
            <a:pPr marL="457200" lvl="0" indent="-311150" algn="l" rtl="0">
              <a:spcBef>
                <a:spcPts val="1200"/>
              </a:spcBef>
              <a:spcAft>
                <a:spcPts val="0"/>
              </a:spcAft>
              <a:buSzPts val="1300"/>
              <a:buChar char="●"/>
            </a:pPr>
            <a:r>
              <a:rPr lang="en" b="1"/>
              <a:t>&gt;62 species</a:t>
            </a:r>
            <a:r>
              <a:rPr lang="en"/>
              <a:t> of </a:t>
            </a:r>
            <a:r>
              <a:rPr lang="en" b="1"/>
              <a:t>mosquitoes</a:t>
            </a:r>
            <a:endParaRPr b="1"/>
          </a:p>
          <a:p>
            <a:pPr marL="457200" lvl="0" indent="-311150" algn="l" rtl="0">
              <a:spcBef>
                <a:spcPts val="0"/>
              </a:spcBef>
              <a:spcAft>
                <a:spcPts val="0"/>
              </a:spcAft>
              <a:buSzPts val="1300"/>
              <a:buChar char="●"/>
            </a:pPr>
            <a:r>
              <a:rPr lang="en" b="1"/>
              <a:t>&gt;300 species</a:t>
            </a:r>
            <a:r>
              <a:rPr lang="en"/>
              <a:t> of</a:t>
            </a:r>
            <a:r>
              <a:rPr lang="en" b="1"/>
              <a:t> birds</a:t>
            </a:r>
            <a:r>
              <a:rPr lang="en"/>
              <a:t>  (</a:t>
            </a:r>
            <a:r>
              <a:rPr lang="en" b="1">
                <a:solidFill>
                  <a:srgbClr val="3B71CA"/>
                </a:solidFill>
              </a:rPr>
              <a:t>jays</a:t>
            </a:r>
            <a:r>
              <a:rPr lang="en"/>
              <a:t>, blackbirds, finches, warblers, sparrows, </a:t>
            </a:r>
            <a:r>
              <a:rPr lang="en" b="1">
                <a:solidFill>
                  <a:srgbClr val="3B71CA"/>
                </a:solidFill>
              </a:rPr>
              <a:t>crows</a:t>
            </a:r>
            <a:r>
              <a:rPr lang="en"/>
              <a:t>)</a:t>
            </a:r>
            <a:endParaRPr/>
          </a:p>
        </p:txBody>
      </p:sp>
      <p:pic>
        <p:nvPicPr>
          <p:cNvPr id="1007" name="Google Shape;1007;p100"/>
          <p:cNvPicPr preferRelativeResize="0"/>
          <p:nvPr/>
        </p:nvPicPr>
        <p:blipFill>
          <a:blip r:embed="rId3">
            <a:alphaModFix/>
          </a:blip>
          <a:stretch>
            <a:fillRect/>
          </a:stretch>
        </p:blipFill>
        <p:spPr>
          <a:xfrm>
            <a:off x="5036150" y="734775"/>
            <a:ext cx="3992276" cy="2245651"/>
          </a:xfrm>
          <a:prstGeom prst="rect">
            <a:avLst/>
          </a:prstGeom>
          <a:noFill/>
          <a:ln>
            <a:noFill/>
          </a:ln>
        </p:spPr>
      </p:pic>
      <p:sp>
        <p:nvSpPr>
          <p:cNvPr id="1008" name="Google Shape;1008;p100"/>
          <p:cNvSpPr txBox="1">
            <a:spLocks noGrp="1"/>
          </p:cNvSpPr>
          <p:nvPr>
            <p:ph type="body" idx="1"/>
          </p:nvPr>
        </p:nvSpPr>
        <p:spPr>
          <a:xfrm>
            <a:off x="729450" y="2980425"/>
            <a:ext cx="7688700" cy="1469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What happened when it came to the US?</a:t>
            </a:r>
            <a:endParaRPr/>
          </a:p>
          <a:p>
            <a:pPr marL="457200" lvl="0" indent="-311150" algn="l" rtl="0">
              <a:spcBef>
                <a:spcPts val="1200"/>
              </a:spcBef>
              <a:spcAft>
                <a:spcPts val="0"/>
              </a:spcAft>
              <a:buSzPts val="1300"/>
              <a:buChar char="●"/>
            </a:pPr>
            <a:r>
              <a:rPr lang="en"/>
              <a:t>Was </a:t>
            </a:r>
            <a:r>
              <a:rPr lang="en" b="1"/>
              <a:t>devastating to the North American avian population</a:t>
            </a:r>
            <a:r>
              <a:rPr lang="en"/>
              <a:t>. Unlike the birds in Africa, these birds had no immunity</a:t>
            </a:r>
            <a:endParaRPr/>
          </a:p>
          <a:p>
            <a:pPr marL="914400" lvl="1" indent="-298450" algn="l" rtl="0">
              <a:spcBef>
                <a:spcPts val="0"/>
              </a:spcBef>
              <a:spcAft>
                <a:spcPts val="0"/>
              </a:spcAft>
              <a:buSzPts val="1100"/>
              <a:buChar char="○"/>
            </a:pPr>
            <a:r>
              <a:rPr lang="en"/>
              <a:t>Arrival of the virus in America literally had</a:t>
            </a:r>
            <a:r>
              <a:rPr lang="en">
                <a:solidFill>
                  <a:srgbClr val="DF382C"/>
                </a:solidFill>
              </a:rPr>
              <a:t> </a:t>
            </a:r>
            <a:r>
              <a:rPr lang="en" b="1">
                <a:solidFill>
                  <a:srgbClr val="DF382C"/>
                </a:solidFill>
              </a:rPr>
              <a:t>dying birds falling from the sky</a:t>
            </a:r>
            <a:endParaRPr b="1">
              <a:solidFill>
                <a:srgbClr val="DF382C"/>
              </a:solidFill>
            </a:endParaRPr>
          </a:p>
          <a:p>
            <a:pPr marL="457200" lvl="0" indent="-311150" algn="l" rtl="0">
              <a:spcBef>
                <a:spcPts val="0"/>
              </a:spcBef>
              <a:spcAft>
                <a:spcPts val="0"/>
              </a:spcAft>
              <a:buSzPts val="1300"/>
              <a:buChar char="●"/>
            </a:pPr>
            <a:r>
              <a:rPr lang="en"/>
              <a:t>Molecular analysis suggests it came from a </a:t>
            </a:r>
            <a:r>
              <a:rPr lang="en" b="1">
                <a:solidFill>
                  <a:srgbClr val="3B71CA"/>
                </a:solidFill>
              </a:rPr>
              <a:t>single viral strain</a:t>
            </a:r>
            <a:r>
              <a:rPr lang="en"/>
              <a:t> (perhaps from </a:t>
            </a:r>
            <a:r>
              <a:rPr lang="en" b="1"/>
              <a:t>Egypt</a:t>
            </a:r>
            <a:r>
              <a:rPr lang="en"/>
              <a:t>)</a:t>
            </a:r>
            <a:endParaRPr/>
          </a:p>
        </p:txBody>
      </p:sp>
      <p:sp>
        <p:nvSpPr>
          <p:cNvPr id="1009" name="Google Shape;1009;p100"/>
          <p:cNvSpPr/>
          <p:nvPr/>
        </p:nvSpPr>
        <p:spPr>
          <a:xfrm>
            <a:off x="776075" y="1444800"/>
            <a:ext cx="4169400" cy="14694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pic>
        <p:nvPicPr>
          <p:cNvPr id="1014" name="Google Shape;1014;p101" title="IMG_9339.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235927" y="152400"/>
            <a:ext cx="3227376" cy="4838702"/>
          </a:xfrm>
          <a:prstGeom prst="rect">
            <a:avLst/>
          </a:prstGeom>
          <a:noFill/>
          <a:ln>
            <a:noFill/>
          </a:ln>
        </p:spPr>
      </p:pic>
      <p:pic>
        <p:nvPicPr>
          <p:cNvPr id="1015" name="Google Shape;1015;p101" title="IMG_9332.png"/>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692775" y="152400"/>
            <a:ext cx="5165476" cy="1473292"/>
          </a:xfrm>
          <a:prstGeom prst="rect">
            <a:avLst/>
          </a:prstGeom>
          <a:noFill/>
          <a:ln>
            <a:noFill/>
          </a:ln>
        </p:spPr>
      </p:pic>
      <p:pic>
        <p:nvPicPr>
          <p:cNvPr id="1016" name="Google Shape;1016;p101" title="IMG_9315.png"/>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3692775" y="1736473"/>
            <a:ext cx="5165476" cy="2828202"/>
          </a:xfrm>
          <a:prstGeom prst="rect">
            <a:avLst/>
          </a:prstGeom>
          <a:noFill/>
          <a:ln>
            <a:noFill/>
          </a:ln>
        </p:spPr>
      </p:pic>
      <p:sp>
        <p:nvSpPr>
          <p:cNvPr id="1017" name="Google Shape;1017;p101"/>
          <p:cNvSpPr txBox="1">
            <a:spLocks noGrp="1"/>
          </p:cNvSpPr>
          <p:nvPr>
            <p:ph type="body" idx="1"/>
          </p:nvPr>
        </p:nvSpPr>
        <p:spPr>
          <a:xfrm>
            <a:off x="3692775" y="4564675"/>
            <a:ext cx="5165400" cy="4605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Both ravens &amp; eagles are amplifying hosts for WNV</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1022" name="Google Shape;1022;p10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West Nile Virus: Transmission</a:t>
            </a:r>
            <a:endParaRPr/>
          </a:p>
        </p:txBody>
      </p:sp>
      <p:sp>
        <p:nvSpPr>
          <p:cNvPr id="1023" name="Google Shape;1023;p102"/>
          <p:cNvSpPr txBox="1">
            <a:spLocks noGrp="1"/>
          </p:cNvSpPr>
          <p:nvPr>
            <p:ph type="body" idx="1"/>
          </p:nvPr>
        </p:nvSpPr>
        <p:spPr>
          <a:xfrm>
            <a:off x="729450" y="1393075"/>
            <a:ext cx="3124200" cy="30165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Enzootic cycle between birds and mosquitos</a:t>
            </a:r>
            <a:endParaRPr/>
          </a:p>
        </p:txBody>
      </p:sp>
      <p:grpSp>
        <p:nvGrpSpPr>
          <p:cNvPr id="1024" name="Google Shape;1024;p102"/>
          <p:cNvGrpSpPr/>
          <p:nvPr/>
        </p:nvGrpSpPr>
        <p:grpSpPr>
          <a:xfrm>
            <a:off x="3853741" y="1393078"/>
            <a:ext cx="4842336" cy="3269152"/>
            <a:chOff x="2606250" y="1393075"/>
            <a:chExt cx="4593375" cy="3101074"/>
          </a:xfrm>
        </p:grpSpPr>
        <p:pic>
          <p:nvPicPr>
            <p:cNvPr id="1025" name="Google Shape;1025;p102"/>
            <p:cNvPicPr preferRelativeResize="0"/>
            <p:nvPr/>
          </p:nvPicPr>
          <p:blipFill rotWithShape="1">
            <a:blip r:embed="rId3">
              <a:alphaModFix/>
            </a:blip>
            <a:srcRect r="25584"/>
            <a:stretch/>
          </p:blipFill>
          <p:spPr>
            <a:xfrm>
              <a:off x="2606250" y="1393075"/>
              <a:ext cx="4592998" cy="3101074"/>
            </a:xfrm>
            <a:prstGeom prst="rect">
              <a:avLst/>
            </a:prstGeom>
            <a:noFill/>
            <a:ln>
              <a:noFill/>
            </a:ln>
          </p:spPr>
        </p:pic>
        <p:sp>
          <p:nvSpPr>
            <p:cNvPr id="1026" name="Google Shape;1026;p102"/>
            <p:cNvSpPr/>
            <p:nvPr/>
          </p:nvSpPr>
          <p:spPr>
            <a:xfrm>
              <a:off x="5886525" y="1393075"/>
              <a:ext cx="1312800" cy="340800"/>
            </a:xfrm>
            <a:prstGeom prst="rect">
              <a:avLst/>
            </a:prstGeom>
            <a:solidFill>
              <a:schemeClr val="lt1"/>
            </a:solidFill>
            <a:ln>
              <a:noFill/>
            </a:ln>
          </p:spPr>
          <p:txBody>
            <a:bodyPr spcFirstLastPara="1" wrap="square" lIns="96400" tIns="96400" rIns="96400" bIns="96400" anchor="ctr" anchorCtr="0">
              <a:noAutofit/>
            </a:bodyPr>
            <a:lstStyle/>
            <a:p>
              <a:pPr marL="0" lvl="0" indent="0" algn="ctr" rtl="0">
                <a:spcBef>
                  <a:spcPts val="0"/>
                </a:spcBef>
                <a:spcAft>
                  <a:spcPts val="0"/>
                </a:spcAft>
                <a:buNone/>
              </a:pPr>
              <a:endParaRPr sz="1475">
                <a:latin typeface="Open Sans"/>
                <a:ea typeface="Open Sans"/>
                <a:cs typeface="Open Sans"/>
                <a:sym typeface="Open Sans"/>
              </a:endParaRPr>
            </a:p>
          </p:txBody>
        </p:sp>
        <p:sp>
          <p:nvSpPr>
            <p:cNvPr id="1027" name="Google Shape;1027;p102"/>
            <p:cNvSpPr/>
            <p:nvPr/>
          </p:nvSpPr>
          <p:spPr>
            <a:xfrm>
              <a:off x="6872725" y="1895100"/>
              <a:ext cx="326700" cy="252000"/>
            </a:xfrm>
            <a:prstGeom prst="rect">
              <a:avLst/>
            </a:prstGeom>
            <a:solidFill>
              <a:schemeClr val="lt1"/>
            </a:solidFill>
            <a:ln>
              <a:noFill/>
            </a:ln>
          </p:spPr>
          <p:txBody>
            <a:bodyPr spcFirstLastPara="1" wrap="square" lIns="96400" tIns="96400" rIns="96400" bIns="96400" anchor="ctr" anchorCtr="0">
              <a:noAutofit/>
            </a:bodyPr>
            <a:lstStyle/>
            <a:p>
              <a:pPr marL="0" lvl="0" indent="0" algn="ctr" rtl="0">
                <a:spcBef>
                  <a:spcPts val="0"/>
                </a:spcBef>
                <a:spcAft>
                  <a:spcPts val="0"/>
                </a:spcAft>
                <a:buNone/>
              </a:pPr>
              <a:endParaRPr sz="1475">
                <a:latin typeface="Open Sans"/>
                <a:ea typeface="Open Sans"/>
                <a:cs typeface="Open Sans"/>
                <a:sym typeface="Open Sans"/>
              </a:endParaRPr>
            </a:p>
          </p:txBody>
        </p:sp>
        <p:sp>
          <p:nvSpPr>
            <p:cNvPr id="1028" name="Google Shape;1028;p102"/>
            <p:cNvSpPr/>
            <p:nvPr/>
          </p:nvSpPr>
          <p:spPr>
            <a:xfrm>
              <a:off x="7041125" y="2352950"/>
              <a:ext cx="158400" cy="252000"/>
            </a:xfrm>
            <a:prstGeom prst="rect">
              <a:avLst/>
            </a:prstGeom>
            <a:solidFill>
              <a:schemeClr val="lt1"/>
            </a:solidFill>
            <a:ln>
              <a:noFill/>
            </a:ln>
          </p:spPr>
          <p:txBody>
            <a:bodyPr spcFirstLastPara="1" wrap="square" lIns="96400" tIns="96400" rIns="96400" bIns="96400" anchor="ctr" anchorCtr="0">
              <a:noAutofit/>
            </a:bodyPr>
            <a:lstStyle/>
            <a:p>
              <a:pPr marL="0" lvl="0" indent="0" algn="ctr" rtl="0">
                <a:spcBef>
                  <a:spcPts val="0"/>
                </a:spcBef>
                <a:spcAft>
                  <a:spcPts val="0"/>
                </a:spcAft>
                <a:buNone/>
              </a:pPr>
              <a:endParaRPr sz="1475">
                <a:latin typeface="Open Sans"/>
                <a:ea typeface="Open Sans"/>
                <a:cs typeface="Open Sans"/>
                <a:sym typeface="Open Sans"/>
              </a:endParaRPr>
            </a:p>
          </p:txBody>
        </p:sp>
        <p:sp>
          <p:nvSpPr>
            <p:cNvPr id="1029" name="Google Shape;1029;p102"/>
            <p:cNvSpPr/>
            <p:nvPr/>
          </p:nvSpPr>
          <p:spPr>
            <a:xfrm>
              <a:off x="6393850" y="1733925"/>
              <a:ext cx="158400" cy="471000"/>
            </a:xfrm>
            <a:prstGeom prst="rect">
              <a:avLst/>
            </a:prstGeom>
            <a:solidFill>
              <a:schemeClr val="lt1"/>
            </a:solidFill>
            <a:ln>
              <a:noFill/>
            </a:ln>
          </p:spPr>
          <p:txBody>
            <a:bodyPr spcFirstLastPara="1" wrap="square" lIns="96400" tIns="96400" rIns="96400" bIns="96400" anchor="ctr" anchorCtr="0">
              <a:noAutofit/>
            </a:bodyPr>
            <a:lstStyle/>
            <a:p>
              <a:pPr marL="0" lvl="0" indent="0" algn="ctr" rtl="0">
                <a:spcBef>
                  <a:spcPts val="0"/>
                </a:spcBef>
                <a:spcAft>
                  <a:spcPts val="0"/>
                </a:spcAft>
                <a:buNone/>
              </a:pPr>
              <a:endParaRPr sz="1475">
                <a:latin typeface="Open Sans"/>
                <a:ea typeface="Open Sans"/>
                <a:cs typeface="Open Sans"/>
                <a:sym typeface="Open Sans"/>
              </a:endParaRPr>
            </a:p>
          </p:txBody>
        </p:sp>
        <p:sp>
          <p:nvSpPr>
            <p:cNvPr id="1030" name="Google Shape;1030;p102"/>
            <p:cNvSpPr/>
            <p:nvPr/>
          </p:nvSpPr>
          <p:spPr>
            <a:xfrm>
              <a:off x="7083225" y="2810800"/>
              <a:ext cx="116400" cy="209700"/>
            </a:xfrm>
            <a:prstGeom prst="rect">
              <a:avLst/>
            </a:prstGeom>
            <a:solidFill>
              <a:schemeClr val="lt1"/>
            </a:solidFill>
            <a:ln>
              <a:noFill/>
            </a:ln>
          </p:spPr>
          <p:txBody>
            <a:bodyPr spcFirstLastPara="1" wrap="square" lIns="96400" tIns="96400" rIns="96400" bIns="96400" anchor="ctr" anchorCtr="0">
              <a:noAutofit/>
            </a:bodyPr>
            <a:lstStyle/>
            <a:p>
              <a:pPr marL="0" lvl="0" indent="0" algn="ctr" rtl="0">
                <a:spcBef>
                  <a:spcPts val="0"/>
                </a:spcBef>
                <a:spcAft>
                  <a:spcPts val="0"/>
                </a:spcAft>
                <a:buNone/>
              </a:pPr>
              <a:endParaRPr sz="1475">
                <a:latin typeface="Open Sans"/>
                <a:ea typeface="Open Sans"/>
                <a:cs typeface="Open Sans"/>
                <a:sym typeface="Open Sans"/>
              </a:endParaRPr>
            </a:p>
          </p:txBody>
        </p:sp>
      </p:grpSp>
      <p:sp>
        <p:nvSpPr>
          <p:cNvPr id="1031" name="Google Shape;1031;p102"/>
          <p:cNvSpPr txBox="1"/>
          <p:nvPr/>
        </p:nvSpPr>
        <p:spPr>
          <a:xfrm>
            <a:off x="4806550" y="4705475"/>
            <a:ext cx="37977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chemeClr val="accent1"/>
                </a:solidFill>
                <a:latin typeface="Open Sans"/>
                <a:ea typeface="Open Sans"/>
                <a:cs typeface="Open Sans"/>
                <a:sym typeface="Open Sans"/>
              </a:rPr>
              <a:t>Adapted from figure 160.3 (Mandell 9e)</a:t>
            </a:r>
            <a:endParaRPr sz="1200">
              <a:solidFill>
                <a:schemeClr val="accent1"/>
              </a:solidFill>
              <a:latin typeface="Open Sans"/>
              <a:ea typeface="Open Sans"/>
              <a:cs typeface="Open Sans"/>
              <a:sym typeface="Open Sans"/>
            </a:endParaRPr>
          </a:p>
        </p:txBody>
      </p:sp>
      <p:sp>
        <p:nvSpPr>
          <p:cNvPr id="1032" name="Google Shape;1032;p102"/>
          <p:cNvSpPr/>
          <p:nvPr/>
        </p:nvSpPr>
        <p:spPr>
          <a:xfrm>
            <a:off x="549050" y="2609750"/>
            <a:ext cx="2834100" cy="835800"/>
          </a:xfrm>
          <a:prstGeom prst="rect">
            <a:avLst/>
          </a:prstGeom>
          <a:solidFill>
            <a:srgbClr val="FAE4E8"/>
          </a:solidFill>
          <a:ln w="9525" cap="flat" cmpd="sng">
            <a:solidFill>
              <a:srgbClr val="B03D5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B03D50"/>
                </a:solidFill>
                <a:latin typeface="Open Sans"/>
                <a:ea typeface="Open Sans"/>
                <a:cs typeface="Open Sans"/>
                <a:sym typeface="Open Sans"/>
              </a:rPr>
              <a:t>Additional exposure Hx</a:t>
            </a:r>
            <a:endParaRPr>
              <a:solidFill>
                <a:srgbClr val="DC4C64"/>
              </a:solidFill>
              <a:latin typeface="Open Sans"/>
              <a:ea typeface="Open Sans"/>
              <a:cs typeface="Open Sans"/>
              <a:sym typeface="Open Sans"/>
            </a:endParaRPr>
          </a:p>
          <a:p>
            <a:pPr marL="457200" lvl="0" indent="-317500" algn="l" rtl="0">
              <a:spcBef>
                <a:spcPts val="0"/>
              </a:spcBef>
              <a:spcAft>
                <a:spcPts val="0"/>
              </a:spcAft>
              <a:buClr>
                <a:srgbClr val="1A1A1A"/>
              </a:buClr>
              <a:buSzPts val="1400"/>
              <a:buFont typeface="Open Sans"/>
              <a:buChar char="●"/>
            </a:pPr>
            <a:r>
              <a:rPr lang="en">
                <a:solidFill>
                  <a:srgbClr val="1A1A1A"/>
                </a:solidFill>
                <a:latin typeface="Open Sans"/>
                <a:ea typeface="Open Sans"/>
                <a:cs typeface="Open Sans"/>
                <a:sym typeface="Open Sans"/>
              </a:rPr>
              <a:t>Dead birds</a:t>
            </a:r>
            <a:endParaRPr>
              <a:solidFill>
                <a:srgbClr val="1A1A1A"/>
              </a:solidFill>
              <a:latin typeface="Open Sans"/>
              <a:ea typeface="Open Sans"/>
              <a:cs typeface="Open Sans"/>
              <a:sym typeface="Open Sans"/>
            </a:endParaRPr>
          </a:p>
          <a:p>
            <a:pPr marL="457200" lvl="0" indent="-317500" algn="l" rtl="0">
              <a:spcBef>
                <a:spcPts val="0"/>
              </a:spcBef>
              <a:spcAft>
                <a:spcPts val="0"/>
              </a:spcAft>
              <a:buClr>
                <a:srgbClr val="1A1A1A"/>
              </a:buClr>
              <a:buSzPts val="1400"/>
              <a:buFont typeface="Open Sans"/>
              <a:buChar char="●"/>
            </a:pPr>
            <a:r>
              <a:rPr lang="en">
                <a:solidFill>
                  <a:srgbClr val="1A1A1A"/>
                </a:solidFill>
                <a:latin typeface="Open Sans"/>
                <a:ea typeface="Open Sans"/>
                <a:cs typeface="Open Sans"/>
                <a:sym typeface="Open Sans"/>
              </a:rPr>
              <a:t>Dead racoons</a:t>
            </a:r>
            <a:endParaRPr>
              <a:solidFill>
                <a:srgbClr val="1A1A1A"/>
              </a:solidFill>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HPI</a:t>
            </a:r>
            <a:endParaRPr/>
          </a:p>
        </p:txBody>
      </p:sp>
      <p:sp>
        <p:nvSpPr>
          <p:cNvPr id="143" name="Google Shape;143;p22"/>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400"/>
              <a:t>A </a:t>
            </a:r>
            <a:r>
              <a:rPr lang="en" sz="1400" b="1">
                <a:solidFill>
                  <a:srgbClr val="2D6987"/>
                </a:solidFill>
              </a:rPr>
              <a:t>74 y/o M</a:t>
            </a:r>
            <a:r>
              <a:rPr lang="en" sz="1400"/>
              <a:t> with PMH including DM (A1c 6.5), CAD, macular degeneration p/w </a:t>
            </a:r>
            <a:r>
              <a:rPr lang="en" sz="1400" b="1"/>
              <a:t>gait instability x 2 days</a:t>
            </a:r>
            <a:endParaRPr sz="1400" b="1"/>
          </a:p>
          <a:p>
            <a:pPr marL="457200" lvl="0" indent="-317500" algn="l" rtl="0">
              <a:spcBef>
                <a:spcPts val="1200"/>
              </a:spcBef>
              <a:spcAft>
                <a:spcPts val="0"/>
              </a:spcAft>
              <a:buSzPts val="1400"/>
              <a:buChar char="●"/>
            </a:pPr>
            <a:r>
              <a:rPr lang="en" sz="1400"/>
              <a:t>Had a fall while trying to </a:t>
            </a:r>
            <a:r>
              <a:rPr lang="en" sz="1400" b="1"/>
              <a:t>dump a bucket</a:t>
            </a:r>
            <a:r>
              <a:rPr lang="en" sz="1400"/>
              <a:t> of manure</a:t>
            </a:r>
            <a:endParaRPr sz="1400"/>
          </a:p>
          <a:p>
            <a:pPr marL="457200" lvl="0" indent="-317500" algn="l" rtl="0">
              <a:spcBef>
                <a:spcPts val="0"/>
              </a:spcBef>
              <a:spcAft>
                <a:spcPts val="0"/>
              </a:spcAft>
              <a:buSzPts val="1400"/>
              <a:buChar char="●"/>
            </a:pPr>
            <a:r>
              <a:rPr lang="en" sz="1400"/>
              <a:t>Couldn’t get up after the fall </a:t>
            </a:r>
            <a:endParaRPr sz="1400"/>
          </a:p>
          <a:p>
            <a:pPr marL="914400" lvl="1" indent="-304800" algn="l" rtl="0">
              <a:spcBef>
                <a:spcPts val="0"/>
              </a:spcBef>
              <a:spcAft>
                <a:spcPts val="0"/>
              </a:spcAft>
              <a:buSzPts val="1200"/>
              <a:buChar char="○"/>
            </a:pPr>
            <a:r>
              <a:rPr lang="en" sz="1200" b="1"/>
              <a:t>Very atypical</a:t>
            </a:r>
            <a:r>
              <a:rPr lang="en" sz="1200"/>
              <a:t> of him</a:t>
            </a:r>
            <a:endParaRPr sz="1200"/>
          </a:p>
          <a:p>
            <a:pPr marL="914400" lvl="1" indent="-304800" algn="l" rtl="0">
              <a:spcBef>
                <a:spcPts val="0"/>
              </a:spcBef>
              <a:spcAft>
                <a:spcPts val="0"/>
              </a:spcAft>
              <a:buSzPts val="1200"/>
              <a:buChar char="○"/>
            </a:pPr>
            <a:r>
              <a:rPr lang="en" sz="1200"/>
              <a:t>Walks &gt;4 miles a day</a:t>
            </a:r>
            <a:endParaRPr sz="1200"/>
          </a:p>
        </p:txBody>
      </p:sp>
      <p:sp>
        <p:nvSpPr>
          <p:cNvPr id="144" name="Google Shape;144;p22"/>
          <p:cNvSpPr/>
          <p:nvPr/>
        </p:nvSpPr>
        <p:spPr>
          <a:xfrm>
            <a:off x="5819550" y="2131375"/>
            <a:ext cx="2598600" cy="17271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404247"/>
                </a:solidFill>
                <a:latin typeface="Open Sans"/>
                <a:ea typeface="Open Sans"/>
                <a:cs typeface="Open Sans"/>
                <a:sym typeface="Open Sans"/>
              </a:rPr>
              <a:t>Review of symptoms</a:t>
            </a:r>
            <a:endParaRPr sz="1500">
              <a:solidFill>
                <a:srgbClr val="1A1A1A"/>
              </a:solidFill>
              <a:latin typeface="Open Sans"/>
              <a:ea typeface="Open Sans"/>
              <a:cs typeface="Open Sans"/>
              <a:sym typeface="Open Sans"/>
            </a:endParaRPr>
          </a:p>
          <a:p>
            <a:pPr marL="457200" lvl="0" indent="-323850" algn="l" rtl="0">
              <a:spcBef>
                <a:spcPts val="1000"/>
              </a:spcBef>
              <a:spcAft>
                <a:spcPts val="0"/>
              </a:spcAft>
              <a:buClr>
                <a:srgbClr val="1A1A1A"/>
              </a:buClr>
              <a:buSzPts val="1500"/>
              <a:buFont typeface="Open Sans"/>
              <a:buChar char="●"/>
            </a:pPr>
            <a:r>
              <a:rPr lang="en" sz="1500">
                <a:solidFill>
                  <a:srgbClr val="1A1A1A"/>
                </a:solidFill>
                <a:latin typeface="Open Sans"/>
                <a:ea typeface="Open Sans"/>
                <a:cs typeface="Open Sans"/>
                <a:sym typeface="Open Sans"/>
              </a:rPr>
              <a:t>Gait instability</a:t>
            </a:r>
            <a:endParaRPr sz="1500">
              <a:solidFill>
                <a:srgbClr val="1A1A1A"/>
              </a:solidFill>
              <a:latin typeface="Open Sans"/>
              <a:ea typeface="Open Sans"/>
              <a:cs typeface="Open Sans"/>
              <a:sym typeface="Open Sans"/>
            </a:endParaRPr>
          </a:p>
          <a:p>
            <a:pPr marL="457200" lvl="0" indent="-323850" algn="l" rtl="0">
              <a:spcBef>
                <a:spcPts val="0"/>
              </a:spcBef>
              <a:spcAft>
                <a:spcPts val="0"/>
              </a:spcAft>
              <a:buClr>
                <a:srgbClr val="1A1A1A"/>
              </a:buClr>
              <a:buSzPts val="1500"/>
              <a:buFont typeface="Open Sans"/>
              <a:buChar char="●"/>
            </a:pPr>
            <a:r>
              <a:rPr lang="en" sz="1500">
                <a:solidFill>
                  <a:srgbClr val="1A1A1A"/>
                </a:solidFill>
                <a:latin typeface="Open Sans"/>
                <a:ea typeface="Open Sans"/>
                <a:cs typeface="Open Sans"/>
                <a:sym typeface="Open Sans"/>
              </a:rPr>
              <a:t>Dizziness</a:t>
            </a:r>
            <a:endParaRPr sz="1500">
              <a:solidFill>
                <a:srgbClr val="1A1A1A"/>
              </a:solidFill>
              <a:latin typeface="Open Sans"/>
              <a:ea typeface="Open Sans"/>
              <a:cs typeface="Open Sans"/>
              <a:sym typeface="Open Sans"/>
            </a:endParaRPr>
          </a:p>
          <a:p>
            <a:pPr marL="457200" lvl="0" indent="-323850" algn="l" rtl="0">
              <a:spcBef>
                <a:spcPts val="0"/>
              </a:spcBef>
              <a:spcAft>
                <a:spcPts val="0"/>
              </a:spcAft>
              <a:buClr>
                <a:srgbClr val="1A1A1A"/>
              </a:buClr>
              <a:buSzPts val="1500"/>
              <a:buFont typeface="Open Sans"/>
              <a:buChar char="●"/>
            </a:pPr>
            <a:r>
              <a:rPr lang="en" sz="1500">
                <a:solidFill>
                  <a:srgbClr val="1A1A1A"/>
                </a:solidFill>
                <a:latin typeface="Open Sans"/>
                <a:ea typeface="Open Sans"/>
                <a:cs typeface="Open Sans"/>
                <a:sym typeface="Open Sans"/>
              </a:rPr>
              <a:t>Headache (occipital)</a:t>
            </a:r>
            <a:endParaRPr sz="1500">
              <a:solidFill>
                <a:srgbClr val="1A1A1A"/>
              </a:solidFill>
              <a:latin typeface="Open Sans"/>
              <a:ea typeface="Open Sans"/>
              <a:cs typeface="Open Sans"/>
              <a:sym typeface="Open Sans"/>
            </a:endParaRPr>
          </a:p>
          <a:p>
            <a:pPr marL="457200" lvl="0" indent="-323850" algn="l" rtl="0">
              <a:spcBef>
                <a:spcPts val="0"/>
              </a:spcBef>
              <a:spcAft>
                <a:spcPts val="0"/>
              </a:spcAft>
              <a:buClr>
                <a:srgbClr val="1A1A1A"/>
              </a:buClr>
              <a:buSzPts val="1500"/>
              <a:buFont typeface="Open Sans"/>
              <a:buChar char="●"/>
            </a:pPr>
            <a:r>
              <a:rPr lang="en" sz="1500">
                <a:solidFill>
                  <a:srgbClr val="1A1A1A"/>
                </a:solidFill>
                <a:latin typeface="Open Sans"/>
                <a:ea typeface="Open Sans"/>
                <a:cs typeface="Open Sans"/>
                <a:sym typeface="Open Sans"/>
              </a:rPr>
              <a:t>General malaise</a:t>
            </a:r>
            <a:endParaRPr sz="1500">
              <a:solidFill>
                <a:srgbClr val="1A1A1A"/>
              </a:solidFill>
              <a:latin typeface="Open Sans"/>
              <a:ea typeface="Open Sans"/>
              <a:cs typeface="Open Sans"/>
              <a:sym typeface="Open Sans"/>
            </a:endParaRPr>
          </a:p>
          <a:p>
            <a:pPr marL="457200" lvl="0" indent="-323850" algn="l" rtl="0">
              <a:spcBef>
                <a:spcPts val="0"/>
              </a:spcBef>
              <a:spcAft>
                <a:spcPts val="0"/>
              </a:spcAft>
              <a:buClr>
                <a:srgbClr val="1A1A1A"/>
              </a:buClr>
              <a:buSzPts val="1500"/>
              <a:buFont typeface="Open Sans"/>
              <a:buChar char="●"/>
            </a:pPr>
            <a:r>
              <a:rPr lang="en" sz="1500">
                <a:solidFill>
                  <a:srgbClr val="1A1A1A"/>
                </a:solidFill>
                <a:latin typeface="Open Sans"/>
                <a:ea typeface="Open Sans"/>
                <a:cs typeface="Open Sans"/>
                <a:sym typeface="Open Sans"/>
              </a:rPr>
              <a:t>?</a:t>
            </a:r>
            <a:r>
              <a:rPr lang="en" sz="1500" b="1">
                <a:solidFill>
                  <a:srgbClr val="896110"/>
                </a:solidFill>
                <a:latin typeface="Open Sans"/>
                <a:ea typeface="Open Sans"/>
                <a:cs typeface="Open Sans"/>
                <a:sym typeface="Open Sans"/>
              </a:rPr>
              <a:t>Diaphoresis</a:t>
            </a:r>
            <a:endParaRPr sz="1500" b="1">
              <a:solidFill>
                <a:srgbClr val="896110"/>
              </a:solidFill>
              <a:latin typeface="Open Sans"/>
              <a:ea typeface="Open Sans"/>
              <a:cs typeface="Open Sans"/>
              <a:sym typeface="Open Sans"/>
            </a:endParaRPr>
          </a:p>
          <a:p>
            <a:pPr marL="0" lvl="0" indent="0" algn="l" rtl="0">
              <a:spcBef>
                <a:spcPts val="0"/>
              </a:spcBef>
              <a:spcAft>
                <a:spcPts val="0"/>
              </a:spcAft>
              <a:buNone/>
            </a:pPr>
            <a:endParaRPr sz="1500">
              <a:solidFill>
                <a:srgbClr val="1A1A1A"/>
              </a:solidFill>
              <a:latin typeface="Open Sans"/>
              <a:ea typeface="Open Sans"/>
              <a:cs typeface="Open Sans"/>
              <a:sym typeface="Open Sans"/>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Google Shape;1037;p10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West Nile Virus: Transmission</a:t>
            </a:r>
            <a:endParaRPr/>
          </a:p>
        </p:txBody>
      </p:sp>
      <p:sp>
        <p:nvSpPr>
          <p:cNvPr id="1038" name="Google Shape;1038;p103"/>
          <p:cNvSpPr txBox="1">
            <a:spLocks noGrp="1"/>
          </p:cNvSpPr>
          <p:nvPr>
            <p:ph type="body" idx="1"/>
          </p:nvPr>
        </p:nvSpPr>
        <p:spPr>
          <a:xfrm>
            <a:off x="729450" y="1393075"/>
            <a:ext cx="3124200" cy="3016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rgbClr val="858585"/>
                </a:solidFill>
              </a:rPr>
              <a:t>Enzootic cycle between birds and mosquitos</a:t>
            </a:r>
            <a:endParaRPr>
              <a:solidFill>
                <a:srgbClr val="858585"/>
              </a:solidFill>
            </a:endParaRPr>
          </a:p>
          <a:p>
            <a:pPr marL="457200" lvl="0" indent="-311150" algn="l" rtl="0">
              <a:spcBef>
                <a:spcPts val="1200"/>
              </a:spcBef>
              <a:spcAft>
                <a:spcPts val="0"/>
              </a:spcAft>
              <a:buSzPts val="1300"/>
              <a:buChar char="●"/>
            </a:pPr>
            <a:r>
              <a:rPr lang="en"/>
              <a:t>Other animals (including us) can be infected</a:t>
            </a:r>
            <a:endParaRPr/>
          </a:p>
          <a:p>
            <a:pPr marL="457200" lvl="0" indent="-311150" algn="l" rtl="0">
              <a:spcBef>
                <a:spcPts val="0"/>
              </a:spcBef>
              <a:spcAft>
                <a:spcPts val="0"/>
              </a:spcAft>
              <a:buSzPts val="1300"/>
              <a:buChar char="●"/>
            </a:pPr>
            <a:r>
              <a:rPr lang="en"/>
              <a:t>We have insufficient viremia to spread to mosquitos → dead-end hosts</a:t>
            </a:r>
            <a:endParaRPr/>
          </a:p>
        </p:txBody>
      </p:sp>
      <p:grpSp>
        <p:nvGrpSpPr>
          <p:cNvPr id="1039" name="Google Shape;1039;p103"/>
          <p:cNvGrpSpPr/>
          <p:nvPr/>
        </p:nvGrpSpPr>
        <p:grpSpPr>
          <a:xfrm>
            <a:off x="3853741" y="1393078"/>
            <a:ext cx="4842336" cy="3269152"/>
            <a:chOff x="2606250" y="1393075"/>
            <a:chExt cx="4593375" cy="3101074"/>
          </a:xfrm>
        </p:grpSpPr>
        <p:pic>
          <p:nvPicPr>
            <p:cNvPr id="1040" name="Google Shape;1040;p103"/>
            <p:cNvPicPr preferRelativeResize="0"/>
            <p:nvPr/>
          </p:nvPicPr>
          <p:blipFill rotWithShape="1">
            <a:blip r:embed="rId3">
              <a:alphaModFix/>
            </a:blip>
            <a:srcRect r="25584"/>
            <a:stretch/>
          </p:blipFill>
          <p:spPr>
            <a:xfrm>
              <a:off x="2606250" y="1393075"/>
              <a:ext cx="4592998" cy="3101074"/>
            </a:xfrm>
            <a:prstGeom prst="rect">
              <a:avLst/>
            </a:prstGeom>
            <a:noFill/>
            <a:ln>
              <a:noFill/>
            </a:ln>
          </p:spPr>
        </p:pic>
        <p:sp>
          <p:nvSpPr>
            <p:cNvPr id="1041" name="Google Shape;1041;p103"/>
            <p:cNvSpPr/>
            <p:nvPr/>
          </p:nvSpPr>
          <p:spPr>
            <a:xfrm>
              <a:off x="5886525" y="1393075"/>
              <a:ext cx="1312800" cy="340800"/>
            </a:xfrm>
            <a:prstGeom prst="rect">
              <a:avLst/>
            </a:prstGeom>
            <a:solidFill>
              <a:schemeClr val="lt1"/>
            </a:solidFill>
            <a:ln>
              <a:noFill/>
            </a:ln>
          </p:spPr>
          <p:txBody>
            <a:bodyPr spcFirstLastPara="1" wrap="square" lIns="96400" tIns="96400" rIns="96400" bIns="96400" anchor="ctr" anchorCtr="0">
              <a:noAutofit/>
            </a:bodyPr>
            <a:lstStyle/>
            <a:p>
              <a:pPr marL="0" lvl="0" indent="0" algn="ctr" rtl="0">
                <a:spcBef>
                  <a:spcPts val="0"/>
                </a:spcBef>
                <a:spcAft>
                  <a:spcPts val="0"/>
                </a:spcAft>
                <a:buNone/>
              </a:pPr>
              <a:endParaRPr sz="1475">
                <a:latin typeface="Open Sans"/>
                <a:ea typeface="Open Sans"/>
                <a:cs typeface="Open Sans"/>
                <a:sym typeface="Open Sans"/>
              </a:endParaRPr>
            </a:p>
          </p:txBody>
        </p:sp>
        <p:sp>
          <p:nvSpPr>
            <p:cNvPr id="1042" name="Google Shape;1042;p103"/>
            <p:cNvSpPr/>
            <p:nvPr/>
          </p:nvSpPr>
          <p:spPr>
            <a:xfrm>
              <a:off x="6872725" y="1895100"/>
              <a:ext cx="326700" cy="252000"/>
            </a:xfrm>
            <a:prstGeom prst="rect">
              <a:avLst/>
            </a:prstGeom>
            <a:solidFill>
              <a:schemeClr val="lt1"/>
            </a:solidFill>
            <a:ln>
              <a:noFill/>
            </a:ln>
          </p:spPr>
          <p:txBody>
            <a:bodyPr spcFirstLastPara="1" wrap="square" lIns="96400" tIns="96400" rIns="96400" bIns="96400" anchor="ctr" anchorCtr="0">
              <a:noAutofit/>
            </a:bodyPr>
            <a:lstStyle/>
            <a:p>
              <a:pPr marL="0" lvl="0" indent="0" algn="ctr" rtl="0">
                <a:spcBef>
                  <a:spcPts val="0"/>
                </a:spcBef>
                <a:spcAft>
                  <a:spcPts val="0"/>
                </a:spcAft>
                <a:buNone/>
              </a:pPr>
              <a:endParaRPr sz="1475">
                <a:latin typeface="Open Sans"/>
                <a:ea typeface="Open Sans"/>
                <a:cs typeface="Open Sans"/>
                <a:sym typeface="Open Sans"/>
              </a:endParaRPr>
            </a:p>
          </p:txBody>
        </p:sp>
        <p:sp>
          <p:nvSpPr>
            <p:cNvPr id="1043" name="Google Shape;1043;p103"/>
            <p:cNvSpPr/>
            <p:nvPr/>
          </p:nvSpPr>
          <p:spPr>
            <a:xfrm>
              <a:off x="7041125" y="2352950"/>
              <a:ext cx="158400" cy="252000"/>
            </a:xfrm>
            <a:prstGeom prst="rect">
              <a:avLst/>
            </a:prstGeom>
            <a:solidFill>
              <a:schemeClr val="lt1"/>
            </a:solidFill>
            <a:ln>
              <a:noFill/>
            </a:ln>
          </p:spPr>
          <p:txBody>
            <a:bodyPr spcFirstLastPara="1" wrap="square" lIns="96400" tIns="96400" rIns="96400" bIns="96400" anchor="ctr" anchorCtr="0">
              <a:noAutofit/>
            </a:bodyPr>
            <a:lstStyle/>
            <a:p>
              <a:pPr marL="0" lvl="0" indent="0" algn="ctr" rtl="0">
                <a:spcBef>
                  <a:spcPts val="0"/>
                </a:spcBef>
                <a:spcAft>
                  <a:spcPts val="0"/>
                </a:spcAft>
                <a:buNone/>
              </a:pPr>
              <a:endParaRPr sz="1475">
                <a:latin typeface="Open Sans"/>
                <a:ea typeface="Open Sans"/>
                <a:cs typeface="Open Sans"/>
                <a:sym typeface="Open Sans"/>
              </a:endParaRPr>
            </a:p>
          </p:txBody>
        </p:sp>
        <p:sp>
          <p:nvSpPr>
            <p:cNvPr id="1044" name="Google Shape;1044;p103"/>
            <p:cNvSpPr/>
            <p:nvPr/>
          </p:nvSpPr>
          <p:spPr>
            <a:xfrm>
              <a:off x="6393850" y="1733925"/>
              <a:ext cx="158400" cy="471000"/>
            </a:xfrm>
            <a:prstGeom prst="rect">
              <a:avLst/>
            </a:prstGeom>
            <a:solidFill>
              <a:schemeClr val="lt1"/>
            </a:solidFill>
            <a:ln>
              <a:noFill/>
            </a:ln>
          </p:spPr>
          <p:txBody>
            <a:bodyPr spcFirstLastPara="1" wrap="square" lIns="96400" tIns="96400" rIns="96400" bIns="96400" anchor="ctr" anchorCtr="0">
              <a:noAutofit/>
            </a:bodyPr>
            <a:lstStyle/>
            <a:p>
              <a:pPr marL="0" lvl="0" indent="0" algn="ctr" rtl="0">
                <a:spcBef>
                  <a:spcPts val="0"/>
                </a:spcBef>
                <a:spcAft>
                  <a:spcPts val="0"/>
                </a:spcAft>
                <a:buNone/>
              </a:pPr>
              <a:endParaRPr sz="1475">
                <a:latin typeface="Open Sans"/>
                <a:ea typeface="Open Sans"/>
                <a:cs typeface="Open Sans"/>
                <a:sym typeface="Open Sans"/>
              </a:endParaRPr>
            </a:p>
          </p:txBody>
        </p:sp>
        <p:sp>
          <p:nvSpPr>
            <p:cNvPr id="1045" name="Google Shape;1045;p103"/>
            <p:cNvSpPr/>
            <p:nvPr/>
          </p:nvSpPr>
          <p:spPr>
            <a:xfrm>
              <a:off x="7083225" y="2810800"/>
              <a:ext cx="116400" cy="209700"/>
            </a:xfrm>
            <a:prstGeom prst="rect">
              <a:avLst/>
            </a:prstGeom>
            <a:solidFill>
              <a:schemeClr val="lt1"/>
            </a:solidFill>
            <a:ln>
              <a:noFill/>
            </a:ln>
          </p:spPr>
          <p:txBody>
            <a:bodyPr spcFirstLastPara="1" wrap="square" lIns="96400" tIns="96400" rIns="96400" bIns="96400" anchor="ctr" anchorCtr="0">
              <a:noAutofit/>
            </a:bodyPr>
            <a:lstStyle/>
            <a:p>
              <a:pPr marL="0" lvl="0" indent="0" algn="ctr" rtl="0">
                <a:spcBef>
                  <a:spcPts val="0"/>
                </a:spcBef>
                <a:spcAft>
                  <a:spcPts val="0"/>
                </a:spcAft>
                <a:buNone/>
              </a:pPr>
              <a:endParaRPr sz="1475">
                <a:latin typeface="Open Sans"/>
                <a:ea typeface="Open Sans"/>
                <a:cs typeface="Open Sans"/>
                <a:sym typeface="Open Sans"/>
              </a:endParaRPr>
            </a:p>
          </p:txBody>
        </p:sp>
      </p:grpSp>
      <p:sp>
        <p:nvSpPr>
          <p:cNvPr id="1046" name="Google Shape;1046;p103"/>
          <p:cNvSpPr txBox="1"/>
          <p:nvPr/>
        </p:nvSpPr>
        <p:spPr>
          <a:xfrm>
            <a:off x="4806550" y="4705475"/>
            <a:ext cx="37977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chemeClr val="accent1"/>
                </a:solidFill>
                <a:latin typeface="Open Sans"/>
                <a:ea typeface="Open Sans"/>
                <a:cs typeface="Open Sans"/>
                <a:sym typeface="Open Sans"/>
              </a:rPr>
              <a:t>Adapted from figure 160.3 (Mandell 9e)</a:t>
            </a:r>
            <a:endParaRPr sz="1200">
              <a:solidFill>
                <a:schemeClr val="accent1"/>
              </a:solidFill>
              <a:latin typeface="Open Sans"/>
              <a:ea typeface="Open Sans"/>
              <a:cs typeface="Open Sans"/>
              <a:sym typeface="Open Sans"/>
            </a:endParaRPr>
          </a:p>
        </p:txBody>
      </p:sp>
      <p:sp>
        <p:nvSpPr>
          <p:cNvPr id="1047" name="Google Shape;1047;p103"/>
          <p:cNvSpPr/>
          <p:nvPr/>
        </p:nvSpPr>
        <p:spPr>
          <a:xfrm>
            <a:off x="3797775" y="1444800"/>
            <a:ext cx="4842300" cy="36300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10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West Nile Virus: Transmission</a:t>
            </a:r>
            <a:endParaRPr/>
          </a:p>
        </p:txBody>
      </p:sp>
      <p:sp>
        <p:nvSpPr>
          <p:cNvPr id="1053" name="Google Shape;1053;p104"/>
          <p:cNvSpPr txBox="1">
            <a:spLocks noGrp="1"/>
          </p:cNvSpPr>
          <p:nvPr>
            <p:ph type="body" idx="1"/>
          </p:nvPr>
        </p:nvSpPr>
        <p:spPr>
          <a:xfrm>
            <a:off x="729450" y="1393075"/>
            <a:ext cx="3124200" cy="3016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rgbClr val="858585"/>
                </a:solidFill>
              </a:rPr>
              <a:t>Enzootic cycle between birds and mosquitos</a:t>
            </a:r>
            <a:endParaRPr>
              <a:solidFill>
                <a:srgbClr val="858585"/>
              </a:solidFill>
            </a:endParaRPr>
          </a:p>
          <a:p>
            <a:pPr marL="457200" lvl="0" indent="-311150" algn="l" rtl="0">
              <a:spcBef>
                <a:spcPts val="1200"/>
              </a:spcBef>
              <a:spcAft>
                <a:spcPts val="0"/>
              </a:spcAft>
              <a:buSzPts val="1300"/>
              <a:buChar char="●"/>
            </a:pPr>
            <a:r>
              <a:rPr lang="en"/>
              <a:t>Other animals (including us) can be infected</a:t>
            </a:r>
            <a:endParaRPr/>
          </a:p>
          <a:p>
            <a:pPr marL="457200" lvl="0" indent="-311150" algn="l" rtl="0">
              <a:spcBef>
                <a:spcPts val="0"/>
              </a:spcBef>
              <a:spcAft>
                <a:spcPts val="0"/>
              </a:spcAft>
              <a:buSzPts val="1300"/>
              <a:buChar char="●"/>
            </a:pPr>
            <a:r>
              <a:rPr lang="en"/>
              <a:t>We have insufficient viremia to spread to mosquitos → dead-end hosts</a:t>
            </a:r>
            <a:endParaRPr/>
          </a:p>
        </p:txBody>
      </p:sp>
      <p:grpSp>
        <p:nvGrpSpPr>
          <p:cNvPr id="1054" name="Google Shape;1054;p104"/>
          <p:cNvGrpSpPr/>
          <p:nvPr/>
        </p:nvGrpSpPr>
        <p:grpSpPr>
          <a:xfrm>
            <a:off x="3853741" y="1393078"/>
            <a:ext cx="4842336" cy="3269152"/>
            <a:chOff x="2606250" y="1393075"/>
            <a:chExt cx="4593375" cy="3101074"/>
          </a:xfrm>
        </p:grpSpPr>
        <p:pic>
          <p:nvPicPr>
            <p:cNvPr id="1055" name="Google Shape;1055;p104"/>
            <p:cNvPicPr preferRelativeResize="0"/>
            <p:nvPr/>
          </p:nvPicPr>
          <p:blipFill rotWithShape="1">
            <a:blip r:embed="rId3">
              <a:alphaModFix/>
            </a:blip>
            <a:srcRect r="25584"/>
            <a:stretch/>
          </p:blipFill>
          <p:spPr>
            <a:xfrm>
              <a:off x="2606250" y="1393075"/>
              <a:ext cx="4592998" cy="3101074"/>
            </a:xfrm>
            <a:prstGeom prst="rect">
              <a:avLst/>
            </a:prstGeom>
            <a:noFill/>
            <a:ln>
              <a:noFill/>
            </a:ln>
          </p:spPr>
        </p:pic>
        <p:sp>
          <p:nvSpPr>
            <p:cNvPr id="1056" name="Google Shape;1056;p104"/>
            <p:cNvSpPr/>
            <p:nvPr/>
          </p:nvSpPr>
          <p:spPr>
            <a:xfrm>
              <a:off x="5886525" y="1393075"/>
              <a:ext cx="1312800" cy="340800"/>
            </a:xfrm>
            <a:prstGeom prst="rect">
              <a:avLst/>
            </a:prstGeom>
            <a:solidFill>
              <a:schemeClr val="lt1"/>
            </a:solidFill>
            <a:ln>
              <a:noFill/>
            </a:ln>
          </p:spPr>
          <p:txBody>
            <a:bodyPr spcFirstLastPara="1" wrap="square" lIns="96400" tIns="96400" rIns="96400" bIns="96400" anchor="ctr" anchorCtr="0">
              <a:noAutofit/>
            </a:bodyPr>
            <a:lstStyle/>
            <a:p>
              <a:pPr marL="0" lvl="0" indent="0" algn="ctr" rtl="0">
                <a:spcBef>
                  <a:spcPts val="0"/>
                </a:spcBef>
                <a:spcAft>
                  <a:spcPts val="0"/>
                </a:spcAft>
                <a:buNone/>
              </a:pPr>
              <a:endParaRPr sz="1475">
                <a:latin typeface="Open Sans"/>
                <a:ea typeface="Open Sans"/>
                <a:cs typeface="Open Sans"/>
                <a:sym typeface="Open Sans"/>
              </a:endParaRPr>
            </a:p>
          </p:txBody>
        </p:sp>
        <p:sp>
          <p:nvSpPr>
            <p:cNvPr id="1057" name="Google Shape;1057;p104"/>
            <p:cNvSpPr/>
            <p:nvPr/>
          </p:nvSpPr>
          <p:spPr>
            <a:xfrm>
              <a:off x="6872725" y="1895100"/>
              <a:ext cx="326700" cy="252000"/>
            </a:xfrm>
            <a:prstGeom prst="rect">
              <a:avLst/>
            </a:prstGeom>
            <a:solidFill>
              <a:schemeClr val="lt1"/>
            </a:solidFill>
            <a:ln>
              <a:noFill/>
            </a:ln>
          </p:spPr>
          <p:txBody>
            <a:bodyPr spcFirstLastPara="1" wrap="square" lIns="96400" tIns="96400" rIns="96400" bIns="96400" anchor="ctr" anchorCtr="0">
              <a:noAutofit/>
            </a:bodyPr>
            <a:lstStyle/>
            <a:p>
              <a:pPr marL="0" lvl="0" indent="0" algn="ctr" rtl="0">
                <a:spcBef>
                  <a:spcPts val="0"/>
                </a:spcBef>
                <a:spcAft>
                  <a:spcPts val="0"/>
                </a:spcAft>
                <a:buNone/>
              </a:pPr>
              <a:endParaRPr sz="1475">
                <a:latin typeface="Open Sans"/>
                <a:ea typeface="Open Sans"/>
                <a:cs typeface="Open Sans"/>
                <a:sym typeface="Open Sans"/>
              </a:endParaRPr>
            </a:p>
          </p:txBody>
        </p:sp>
        <p:sp>
          <p:nvSpPr>
            <p:cNvPr id="1058" name="Google Shape;1058;p104"/>
            <p:cNvSpPr/>
            <p:nvPr/>
          </p:nvSpPr>
          <p:spPr>
            <a:xfrm>
              <a:off x="7041125" y="2352950"/>
              <a:ext cx="158400" cy="252000"/>
            </a:xfrm>
            <a:prstGeom prst="rect">
              <a:avLst/>
            </a:prstGeom>
            <a:solidFill>
              <a:schemeClr val="lt1"/>
            </a:solidFill>
            <a:ln>
              <a:noFill/>
            </a:ln>
          </p:spPr>
          <p:txBody>
            <a:bodyPr spcFirstLastPara="1" wrap="square" lIns="96400" tIns="96400" rIns="96400" bIns="96400" anchor="ctr" anchorCtr="0">
              <a:noAutofit/>
            </a:bodyPr>
            <a:lstStyle/>
            <a:p>
              <a:pPr marL="0" lvl="0" indent="0" algn="ctr" rtl="0">
                <a:spcBef>
                  <a:spcPts val="0"/>
                </a:spcBef>
                <a:spcAft>
                  <a:spcPts val="0"/>
                </a:spcAft>
                <a:buNone/>
              </a:pPr>
              <a:endParaRPr sz="1475">
                <a:latin typeface="Open Sans"/>
                <a:ea typeface="Open Sans"/>
                <a:cs typeface="Open Sans"/>
                <a:sym typeface="Open Sans"/>
              </a:endParaRPr>
            </a:p>
          </p:txBody>
        </p:sp>
        <p:sp>
          <p:nvSpPr>
            <p:cNvPr id="1059" name="Google Shape;1059;p104"/>
            <p:cNvSpPr/>
            <p:nvPr/>
          </p:nvSpPr>
          <p:spPr>
            <a:xfrm>
              <a:off x="6393850" y="1733925"/>
              <a:ext cx="158400" cy="471000"/>
            </a:xfrm>
            <a:prstGeom prst="rect">
              <a:avLst/>
            </a:prstGeom>
            <a:solidFill>
              <a:schemeClr val="lt1"/>
            </a:solidFill>
            <a:ln>
              <a:noFill/>
            </a:ln>
          </p:spPr>
          <p:txBody>
            <a:bodyPr spcFirstLastPara="1" wrap="square" lIns="96400" tIns="96400" rIns="96400" bIns="96400" anchor="ctr" anchorCtr="0">
              <a:noAutofit/>
            </a:bodyPr>
            <a:lstStyle/>
            <a:p>
              <a:pPr marL="0" lvl="0" indent="0" algn="ctr" rtl="0">
                <a:spcBef>
                  <a:spcPts val="0"/>
                </a:spcBef>
                <a:spcAft>
                  <a:spcPts val="0"/>
                </a:spcAft>
                <a:buNone/>
              </a:pPr>
              <a:endParaRPr sz="1475">
                <a:latin typeface="Open Sans"/>
                <a:ea typeface="Open Sans"/>
                <a:cs typeface="Open Sans"/>
                <a:sym typeface="Open Sans"/>
              </a:endParaRPr>
            </a:p>
          </p:txBody>
        </p:sp>
        <p:sp>
          <p:nvSpPr>
            <p:cNvPr id="1060" name="Google Shape;1060;p104"/>
            <p:cNvSpPr/>
            <p:nvPr/>
          </p:nvSpPr>
          <p:spPr>
            <a:xfrm>
              <a:off x="7083225" y="2810800"/>
              <a:ext cx="116400" cy="209700"/>
            </a:xfrm>
            <a:prstGeom prst="rect">
              <a:avLst/>
            </a:prstGeom>
            <a:solidFill>
              <a:schemeClr val="lt1"/>
            </a:solidFill>
            <a:ln>
              <a:noFill/>
            </a:ln>
          </p:spPr>
          <p:txBody>
            <a:bodyPr spcFirstLastPara="1" wrap="square" lIns="96400" tIns="96400" rIns="96400" bIns="96400" anchor="ctr" anchorCtr="0">
              <a:noAutofit/>
            </a:bodyPr>
            <a:lstStyle/>
            <a:p>
              <a:pPr marL="0" lvl="0" indent="0" algn="ctr" rtl="0">
                <a:spcBef>
                  <a:spcPts val="0"/>
                </a:spcBef>
                <a:spcAft>
                  <a:spcPts val="0"/>
                </a:spcAft>
                <a:buNone/>
              </a:pPr>
              <a:endParaRPr sz="1475">
                <a:latin typeface="Open Sans"/>
                <a:ea typeface="Open Sans"/>
                <a:cs typeface="Open Sans"/>
                <a:sym typeface="Open Sans"/>
              </a:endParaRPr>
            </a:p>
          </p:txBody>
        </p:sp>
      </p:grpSp>
      <p:sp>
        <p:nvSpPr>
          <p:cNvPr id="1061" name="Google Shape;1061;p104"/>
          <p:cNvSpPr txBox="1"/>
          <p:nvPr/>
        </p:nvSpPr>
        <p:spPr>
          <a:xfrm>
            <a:off x="4806550" y="4705475"/>
            <a:ext cx="37977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chemeClr val="accent1"/>
                </a:solidFill>
                <a:latin typeface="Open Sans"/>
                <a:ea typeface="Open Sans"/>
                <a:cs typeface="Open Sans"/>
                <a:sym typeface="Open Sans"/>
              </a:rPr>
              <a:t>Adapted from figure 160.3 (Mandell 9e)</a:t>
            </a:r>
            <a:endParaRPr sz="1200">
              <a:solidFill>
                <a:schemeClr val="accent1"/>
              </a:solidFill>
              <a:latin typeface="Open Sans"/>
              <a:ea typeface="Open Sans"/>
              <a:cs typeface="Open Sans"/>
              <a:sym typeface="Open Sans"/>
            </a:endParaRPr>
          </a:p>
        </p:txBody>
      </p:sp>
      <p:sp>
        <p:nvSpPr>
          <p:cNvPr id="1062" name="Google Shape;1062;p104"/>
          <p:cNvSpPr/>
          <p:nvPr/>
        </p:nvSpPr>
        <p:spPr>
          <a:xfrm>
            <a:off x="1175100" y="3626925"/>
            <a:ext cx="2232900" cy="9057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 sz="1300">
                <a:solidFill>
                  <a:schemeClr val="dk2"/>
                </a:solidFill>
                <a:latin typeface="Open Sans"/>
                <a:ea typeface="Open Sans"/>
                <a:cs typeface="Open Sans"/>
                <a:sym typeface="Open Sans"/>
              </a:rPr>
              <a:t>Prior spread from blood transfusions, but ↓↓↓ with screening PCRs</a:t>
            </a:r>
            <a:endParaRPr sz="1200">
              <a:solidFill>
                <a:srgbClr val="1A1A1A"/>
              </a:solidFill>
              <a:latin typeface="Open Sans"/>
              <a:ea typeface="Open Sans"/>
              <a:cs typeface="Open Sans"/>
              <a:sym typeface="Open Sans"/>
            </a:endParaRPr>
          </a:p>
        </p:txBody>
      </p:sp>
      <p:sp>
        <p:nvSpPr>
          <p:cNvPr id="1063" name="Google Shape;1063;p104"/>
          <p:cNvSpPr/>
          <p:nvPr/>
        </p:nvSpPr>
        <p:spPr>
          <a:xfrm>
            <a:off x="3797775" y="1444800"/>
            <a:ext cx="4842300" cy="36300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Google Shape;1068;p10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Spectrum of disease</a:t>
            </a:r>
            <a:endParaRPr/>
          </a:p>
        </p:txBody>
      </p:sp>
      <p:sp>
        <p:nvSpPr>
          <p:cNvPr id="1069" name="Google Shape;1069;p105"/>
          <p:cNvSpPr/>
          <p:nvPr/>
        </p:nvSpPr>
        <p:spPr>
          <a:xfrm>
            <a:off x="729450" y="1446000"/>
            <a:ext cx="2044500" cy="939900"/>
          </a:xfrm>
          <a:prstGeom prst="rect">
            <a:avLst/>
          </a:prstGeom>
          <a:solidFill>
            <a:srgbClr val="DCF1E4"/>
          </a:solidFill>
          <a:ln w="9525" cap="flat" cmpd="sng">
            <a:solidFill>
              <a:srgbClr val="0C622E"/>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0C622E"/>
                </a:solidFill>
                <a:latin typeface="Open Sans"/>
                <a:ea typeface="Open Sans"/>
                <a:cs typeface="Open Sans"/>
                <a:sym typeface="Open Sans"/>
              </a:rPr>
              <a:t>Asymptomatic </a:t>
            </a:r>
            <a:r>
              <a:rPr lang="en" sz="1200">
                <a:solidFill>
                  <a:srgbClr val="14A44D"/>
                </a:solidFill>
                <a:latin typeface="Open Sans"/>
                <a:ea typeface="Open Sans"/>
                <a:cs typeface="Open Sans"/>
                <a:sym typeface="Open Sans"/>
              </a:rPr>
              <a:t>(~80%)</a:t>
            </a:r>
            <a:endParaRPr sz="1200">
              <a:solidFill>
                <a:srgbClr val="14A44D"/>
              </a:solidFill>
              <a:latin typeface="Open Sans"/>
              <a:ea typeface="Open Sans"/>
              <a:cs typeface="Open Sans"/>
              <a:sym typeface="Open Sans"/>
            </a:endParaRPr>
          </a:p>
          <a:p>
            <a:pPr marL="0" lvl="0" indent="0" algn="l" rtl="0">
              <a:spcBef>
                <a:spcPts val="0"/>
              </a:spcBef>
              <a:spcAft>
                <a:spcPts val="0"/>
              </a:spcAft>
              <a:buNone/>
            </a:pPr>
            <a:r>
              <a:rPr lang="en" sz="1200">
                <a:solidFill>
                  <a:srgbClr val="1A1A1A"/>
                </a:solidFill>
                <a:latin typeface="Open Sans"/>
                <a:ea typeface="Open Sans"/>
                <a:cs typeface="Open Sans"/>
                <a:sym typeface="Open Sans"/>
              </a:rPr>
              <a:t>Only </a:t>
            </a:r>
            <a:r>
              <a:rPr lang="en" sz="1200" b="1">
                <a:solidFill>
                  <a:srgbClr val="1A1A1A"/>
                </a:solidFill>
                <a:latin typeface="Open Sans"/>
                <a:ea typeface="Open Sans"/>
                <a:cs typeface="Open Sans"/>
                <a:sym typeface="Open Sans"/>
              </a:rPr>
              <a:t>one in 4-5</a:t>
            </a:r>
            <a:r>
              <a:rPr lang="en" sz="1200">
                <a:solidFill>
                  <a:srgbClr val="1A1A1A"/>
                </a:solidFill>
                <a:latin typeface="Open Sans"/>
                <a:ea typeface="Open Sans"/>
                <a:cs typeface="Open Sans"/>
                <a:sym typeface="Open Sans"/>
              </a:rPr>
              <a:t> of those who are infected develop any symptoms</a:t>
            </a:r>
            <a:endParaRPr sz="1200">
              <a:solidFill>
                <a:srgbClr val="1A1A1A"/>
              </a:solidFill>
              <a:latin typeface="Open Sans"/>
              <a:ea typeface="Open Sans"/>
              <a:cs typeface="Open Sans"/>
              <a:sym typeface="Open Sans"/>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Google Shape;1074;p10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Spectrum of disease</a:t>
            </a:r>
            <a:endParaRPr/>
          </a:p>
        </p:txBody>
      </p:sp>
      <p:sp>
        <p:nvSpPr>
          <p:cNvPr id="1075" name="Google Shape;1075;p106"/>
          <p:cNvSpPr/>
          <p:nvPr/>
        </p:nvSpPr>
        <p:spPr>
          <a:xfrm>
            <a:off x="729450" y="1446000"/>
            <a:ext cx="2044500" cy="939900"/>
          </a:xfrm>
          <a:prstGeom prst="rect">
            <a:avLst/>
          </a:prstGeom>
          <a:solidFill>
            <a:srgbClr val="DCF1E4"/>
          </a:solidFill>
          <a:ln w="9525" cap="flat" cmpd="sng">
            <a:solidFill>
              <a:srgbClr val="0C622E"/>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0C622E"/>
                </a:solidFill>
                <a:latin typeface="Open Sans"/>
                <a:ea typeface="Open Sans"/>
                <a:cs typeface="Open Sans"/>
                <a:sym typeface="Open Sans"/>
              </a:rPr>
              <a:t>Asymptomatic </a:t>
            </a:r>
            <a:r>
              <a:rPr lang="en" sz="1200">
                <a:solidFill>
                  <a:srgbClr val="14A44D"/>
                </a:solidFill>
                <a:latin typeface="Open Sans"/>
                <a:ea typeface="Open Sans"/>
                <a:cs typeface="Open Sans"/>
                <a:sym typeface="Open Sans"/>
              </a:rPr>
              <a:t>(~80%)</a:t>
            </a:r>
            <a:endParaRPr sz="1200">
              <a:solidFill>
                <a:srgbClr val="14A44D"/>
              </a:solidFill>
              <a:latin typeface="Open Sans"/>
              <a:ea typeface="Open Sans"/>
              <a:cs typeface="Open Sans"/>
              <a:sym typeface="Open Sans"/>
            </a:endParaRPr>
          </a:p>
          <a:p>
            <a:pPr marL="0" lvl="0" indent="0" algn="l" rtl="0">
              <a:spcBef>
                <a:spcPts val="0"/>
              </a:spcBef>
              <a:spcAft>
                <a:spcPts val="0"/>
              </a:spcAft>
              <a:buNone/>
            </a:pPr>
            <a:r>
              <a:rPr lang="en" sz="1200">
                <a:solidFill>
                  <a:srgbClr val="1A1A1A"/>
                </a:solidFill>
                <a:latin typeface="Open Sans"/>
                <a:ea typeface="Open Sans"/>
                <a:cs typeface="Open Sans"/>
                <a:sym typeface="Open Sans"/>
              </a:rPr>
              <a:t>Only </a:t>
            </a:r>
            <a:r>
              <a:rPr lang="en" sz="1200" b="1">
                <a:solidFill>
                  <a:srgbClr val="1A1A1A"/>
                </a:solidFill>
                <a:latin typeface="Open Sans"/>
                <a:ea typeface="Open Sans"/>
                <a:cs typeface="Open Sans"/>
                <a:sym typeface="Open Sans"/>
              </a:rPr>
              <a:t>one in 4-5</a:t>
            </a:r>
            <a:r>
              <a:rPr lang="en" sz="1200">
                <a:solidFill>
                  <a:srgbClr val="1A1A1A"/>
                </a:solidFill>
                <a:latin typeface="Open Sans"/>
                <a:ea typeface="Open Sans"/>
                <a:cs typeface="Open Sans"/>
                <a:sym typeface="Open Sans"/>
              </a:rPr>
              <a:t> of those who are infected develop any symptoms</a:t>
            </a:r>
            <a:endParaRPr sz="1200">
              <a:solidFill>
                <a:srgbClr val="1A1A1A"/>
              </a:solidFill>
              <a:latin typeface="Open Sans"/>
              <a:ea typeface="Open Sans"/>
              <a:cs typeface="Open Sans"/>
              <a:sym typeface="Open Sans"/>
            </a:endParaRPr>
          </a:p>
        </p:txBody>
      </p:sp>
      <p:sp>
        <p:nvSpPr>
          <p:cNvPr id="1076" name="Google Shape;1076;p106"/>
          <p:cNvSpPr/>
          <p:nvPr/>
        </p:nvSpPr>
        <p:spPr>
          <a:xfrm>
            <a:off x="2986025" y="1446000"/>
            <a:ext cx="2713200" cy="939900"/>
          </a:xfrm>
          <a:prstGeom prst="rect">
            <a:avLst/>
          </a:prstGeom>
          <a:solidFill>
            <a:srgbClr val="FBF1DD"/>
          </a:solidFill>
          <a:ln w="9525" cap="flat" cmpd="sng">
            <a:solidFill>
              <a:srgbClr val="89611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896110"/>
                </a:solidFill>
                <a:latin typeface="Open Sans"/>
                <a:ea typeface="Open Sans"/>
                <a:cs typeface="Open Sans"/>
                <a:sym typeface="Open Sans"/>
              </a:rPr>
              <a:t>West Nile Fever</a:t>
            </a:r>
            <a:endParaRPr sz="1200">
              <a:solidFill>
                <a:srgbClr val="E4A11B"/>
              </a:solidFill>
              <a:latin typeface="Open Sans"/>
              <a:ea typeface="Open Sans"/>
              <a:cs typeface="Open Sans"/>
              <a:sym typeface="Open Sans"/>
            </a:endParaRPr>
          </a:p>
          <a:p>
            <a:pPr marL="0" lvl="0" indent="0" algn="l" rtl="0">
              <a:spcBef>
                <a:spcPts val="0"/>
              </a:spcBef>
              <a:spcAft>
                <a:spcPts val="0"/>
              </a:spcAft>
              <a:buNone/>
            </a:pPr>
            <a:r>
              <a:rPr lang="en" sz="1200">
                <a:solidFill>
                  <a:srgbClr val="1A1A1A"/>
                </a:solidFill>
                <a:latin typeface="Open Sans"/>
                <a:ea typeface="Open Sans"/>
                <a:cs typeface="Open Sans"/>
                <a:sym typeface="Open Sans"/>
              </a:rPr>
              <a:t>Sudden onset of an acute, </a:t>
            </a:r>
            <a:r>
              <a:rPr lang="en" sz="1200" b="1">
                <a:solidFill>
                  <a:srgbClr val="1A1A1A"/>
                </a:solidFill>
                <a:latin typeface="Open Sans"/>
                <a:ea typeface="Open Sans"/>
                <a:cs typeface="Open Sans"/>
                <a:sym typeface="Open Sans"/>
              </a:rPr>
              <a:t>flu-like illness</a:t>
            </a:r>
            <a:r>
              <a:rPr lang="en" sz="1200">
                <a:solidFill>
                  <a:srgbClr val="1A1A1A"/>
                </a:solidFill>
                <a:latin typeface="Open Sans"/>
                <a:ea typeface="Open Sans"/>
                <a:cs typeface="Open Sans"/>
                <a:sym typeface="Open Sans"/>
              </a:rPr>
              <a:t> </a:t>
            </a:r>
            <a:r>
              <a:rPr lang="en" sz="1200">
                <a:solidFill>
                  <a:srgbClr val="858585"/>
                </a:solidFill>
                <a:latin typeface="Open Sans Light"/>
                <a:ea typeface="Open Sans Light"/>
                <a:cs typeface="Open Sans Light"/>
                <a:sym typeface="Open Sans Light"/>
              </a:rPr>
              <a:t>(e.g. f/c, headache, mayagia, retro-orbital pain)</a:t>
            </a:r>
            <a:endParaRPr sz="1200">
              <a:solidFill>
                <a:srgbClr val="1A1A1A"/>
              </a:solidFill>
              <a:latin typeface="Open Sans"/>
              <a:ea typeface="Open Sans"/>
              <a:cs typeface="Open Sans"/>
              <a:sym typeface="Open Sans"/>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sp>
        <p:nvSpPr>
          <p:cNvPr id="1081" name="Google Shape;1081;p10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Spectrum of disease</a:t>
            </a:r>
            <a:endParaRPr/>
          </a:p>
        </p:txBody>
      </p:sp>
      <p:sp>
        <p:nvSpPr>
          <p:cNvPr id="1082" name="Google Shape;1082;p107"/>
          <p:cNvSpPr/>
          <p:nvPr/>
        </p:nvSpPr>
        <p:spPr>
          <a:xfrm>
            <a:off x="729450" y="1446000"/>
            <a:ext cx="2044500" cy="939900"/>
          </a:xfrm>
          <a:prstGeom prst="rect">
            <a:avLst/>
          </a:prstGeom>
          <a:solidFill>
            <a:srgbClr val="DCF1E4"/>
          </a:solidFill>
          <a:ln w="9525" cap="flat" cmpd="sng">
            <a:solidFill>
              <a:srgbClr val="0C622E"/>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0C622E"/>
                </a:solidFill>
                <a:latin typeface="Open Sans"/>
                <a:ea typeface="Open Sans"/>
                <a:cs typeface="Open Sans"/>
                <a:sym typeface="Open Sans"/>
              </a:rPr>
              <a:t>Asymptomatic </a:t>
            </a:r>
            <a:r>
              <a:rPr lang="en" sz="1200">
                <a:solidFill>
                  <a:srgbClr val="14A44D"/>
                </a:solidFill>
                <a:latin typeface="Open Sans"/>
                <a:ea typeface="Open Sans"/>
                <a:cs typeface="Open Sans"/>
                <a:sym typeface="Open Sans"/>
              </a:rPr>
              <a:t>(~80%)</a:t>
            </a:r>
            <a:endParaRPr sz="1200">
              <a:solidFill>
                <a:srgbClr val="14A44D"/>
              </a:solidFill>
              <a:latin typeface="Open Sans"/>
              <a:ea typeface="Open Sans"/>
              <a:cs typeface="Open Sans"/>
              <a:sym typeface="Open Sans"/>
            </a:endParaRPr>
          </a:p>
          <a:p>
            <a:pPr marL="0" lvl="0" indent="0" algn="l" rtl="0">
              <a:spcBef>
                <a:spcPts val="0"/>
              </a:spcBef>
              <a:spcAft>
                <a:spcPts val="0"/>
              </a:spcAft>
              <a:buNone/>
            </a:pPr>
            <a:r>
              <a:rPr lang="en" sz="1200">
                <a:solidFill>
                  <a:srgbClr val="1A1A1A"/>
                </a:solidFill>
                <a:latin typeface="Open Sans"/>
                <a:ea typeface="Open Sans"/>
                <a:cs typeface="Open Sans"/>
                <a:sym typeface="Open Sans"/>
              </a:rPr>
              <a:t>Only </a:t>
            </a:r>
            <a:r>
              <a:rPr lang="en" sz="1200" b="1">
                <a:solidFill>
                  <a:srgbClr val="1A1A1A"/>
                </a:solidFill>
                <a:latin typeface="Open Sans"/>
                <a:ea typeface="Open Sans"/>
                <a:cs typeface="Open Sans"/>
                <a:sym typeface="Open Sans"/>
              </a:rPr>
              <a:t>one in 4-5</a:t>
            </a:r>
            <a:r>
              <a:rPr lang="en" sz="1200">
                <a:solidFill>
                  <a:srgbClr val="1A1A1A"/>
                </a:solidFill>
                <a:latin typeface="Open Sans"/>
                <a:ea typeface="Open Sans"/>
                <a:cs typeface="Open Sans"/>
                <a:sym typeface="Open Sans"/>
              </a:rPr>
              <a:t> of those who are infected develop any symptoms</a:t>
            </a:r>
            <a:endParaRPr sz="1200">
              <a:solidFill>
                <a:srgbClr val="1A1A1A"/>
              </a:solidFill>
              <a:latin typeface="Open Sans"/>
              <a:ea typeface="Open Sans"/>
              <a:cs typeface="Open Sans"/>
              <a:sym typeface="Open Sans"/>
            </a:endParaRPr>
          </a:p>
        </p:txBody>
      </p:sp>
      <p:sp>
        <p:nvSpPr>
          <p:cNvPr id="1083" name="Google Shape;1083;p107"/>
          <p:cNvSpPr/>
          <p:nvPr/>
        </p:nvSpPr>
        <p:spPr>
          <a:xfrm>
            <a:off x="2986025" y="1446000"/>
            <a:ext cx="2713200" cy="1889400"/>
          </a:xfrm>
          <a:prstGeom prst="rect">
            <a:avLst/>
          </a:prstGeom>
          <a:solidFill>
            <a:srgbClr val="FBF1DD"/>
          </a:solidFill>
          <a:ln w="9525" cap="flat" cmpd="sng">
            <a:solidFill>
              <a:srgbClr val="89611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896110"/>
                </a:solidFill>
                <a:latin typeface="Open Sans"/>
                <a:ea typeface="Open Sans"/>
                <a:cs typeface="Open Sans"/>
                <a:sym typeface="Open Sans"/>
              </a:rPr>
              <a:t>West Nile Fever</a:t>
            </a:r>
            <a:endParaRPr sz="1200">
              <a:solidFill>
                <a:srgbClr val="E4A11B"/>
              </a:solidFill>
              <a:latin typeface="Open Sans"/>
              <a:ea typeface="Open Sans"/>
              <a:cs typeface="Open Sans"/>
              <a:sym typeface="Open Sans"/>
            </a:endParaRPr>
          </a:p>
          <a:p>
            <a:pPr marL="0" lvl="0" indent="0" algn="l" rtl="0">
              <a:spcBef>
                <a:spcPts val="0"/>
              </a:spcBef>
              <a:spcAft>
                <a:spcPts val="0"/>
              </a:spcAft>
              <a:buNone/>
            </a:pPr>
            <a:r>
              <a:rPr lang="en" sz="1200">
                <a:solidFill>
                  <a:srgbClr val="1A1A1A"/>
                </a:solidFill>
                <a:latin typeface="Open Sans"/>
                <a:ea typeface="Open Sans"/>
                <a:cs typeface="Open Sans"/>
                <a:sym typeface="Open Sans"/>
              </a:rPr>
              <a:t>Sudden onset of an acute, </a:t>
            </a:r>
            <a:r>
              <a:rPr lang="en" sz="1200" b="1">
                <a:solidFill>
                  <a:srgbClr val="1A1A1A"/>
                </a:solidFill>
                <a:latin typeface="Open Sans"/>
                <a:ea typeface="Open Sans"/>
                <a:cs typeface="Open Sans"/>
                <a:sym typeface="Open Sans"/>
              </a:rPr>
              <a:t>flu-like illness</a:t>
            </a:r>
            <a:r>
              <a:rPr lang="en" sz="1200">
                <a:solidFill>
                  <a:srgbClr val="1A1A1A"/>
                </a:solidFill>
                <a:latin typeface="Open Sans"/>
                <a:ea typeface="Open Sans"/>
                <a:cs typeface="Open Sans"/>
                <a:sym typeface="Open Sans"/>
              </a:rPr>
              <a:t> </a:t>
            </a:r>
            <a:r>
              <a:rPr lang="en" sz="1200">
                <a:solidFill>
                  <a:srgbClr val="858585"/>
                </a:solidFill>
                <a:latin typeface="Open Sans Light"/>
                <a:ea typeface="Open Sans Light"/>
                <a:cs typeface="Open Sans Light"/>
                <a:sym typeface="Open Sans Light"/>
              </a:rPr>
              <a:t>(e.g. f/c, headache, mayagia, retro-orbital pain)</a:t>
            </a:r>
            <a:endParaRPr sz="1200">
              <a:solidFill>
                <a:srgbClr val="858585"/>
              </a:solidFill>
              <a:latin typeface="Open Sans Light"/>
              <a:ea typeface="Open Sans Light"/>
              <a:cs typeface="Open Sans Light"/>
              <a:sym typeface="Open Sans Light"/>
            </a:endParaRPr>
          </a:p>
          <a:p>
            <a:pPr marL="457200" lvl="0" indent="-304800" algn="l" rtl="0">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Last 3-6 days</a:t>
            </a:r>
            <a:endParaRPr sz="1200">
              <a:solidFill>
                <a:srgbClr val="1A1A1A"/>
              </a:solidFill>
              <a:latin typeface="Open Sans"/>
              <a:ea typeface="Open Sans"/>
              <a:cs typeface="Open Sans"/>
              <a:sym typeface="Open Sans"/>
            </a:endParaRPr>
          </a:p>
          <a:p>
            <a:pPr marL="457200" lvl="0" indent="-304800" algn="l" rtl="0">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Not everyone has a fever</a:t>
            </a:r>
            <a:endParaRPr sz="1200">
              <a:solidFill>
                <a:srgbClr val="1A1A1A"/>
              </a:solidFill>
              <a:latin typeface="Open Sans"/>
              <a:ea typeface="Open Sans"/>
              <a:cs typeface="Open Sans"/>
              <a:sym typeface="Open Sans"/>
            </a:endParaRPr>
          </a:p>
          <a:p>
            <a:pPr marL="457200" lvl="0" indent="-304800" algn="l" rtl="0">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25-50% may develop rash</a:t>
            </a:r>
            <a:endParaRPr sz="1200">
              <a:solidFill>
                <a:srgbClr val="1A1A1A"/>
              </a:solidFill>
              <a:latin typeface="Open Sans"/>
              <a:ea typeface="Open Sans"/>
              <a:cs typeface="Open Sans"/>
              <a:sym typeface="Open Sans"/>
            </a:endParaRPr>
          </a:p>
          <a:p>
            <a:pPr marL="685800" lvl="1" indent="-304800" algn="l" rtl="0">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Perhaps lower risk of CNS disease if rash?</a:t>
            </a:r>
            <a:endParaRPr sz="1200">
              <a:solidFill>
                <a:srgbClr val="1A1A1A"/>
              </a:solidFill>
              <a:latin typeface="Open Sans"/>
              <a:ea typeface="Open Sans"/>
              <a:cs typeface="Open Sans"/>
              <a:sym typeface="Open Sans"/>
            </a:endParaRPr>
          </a:p>
        </p:txBody>
      </p:sp>
      <p:sp>
        <p:nvSpPr>
          <p:cNvPr id="1084" name="Google Shape;1084;p107"/>
          <p:cNvSpPr txBox="1"/>
          <p:nvPr/>
        </p:nvSpPr>
        <p:spPr>
          <a:xfrm>
            <a:off x="5391200" y="776300"/>
            <a:ext cx="21465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No neurologic symptoms</a:t>
            </a:r>
            <a:endParaRPr sz="1300">
              <a:solidFill>
                <a:schemeClr val="dk2"/>
              </a:solidFill>
              <a:latin typeface="Open Sans"/>
              <a:ea typeface="Open Sans"/>
              <a:cs typeface="Open Sans"/>
              <a:sym typeface="Open Sans"/>
            </a:endParaRPr>
          </a:p>
        </p:txBody>
      </p:sp>
      <p:cxnSp>
        <p:nvCxnSpPr>
          <p:cNvPr id="1085" name="Google Shape;1085;p107"/>
          <p:cNvCxnSpPr>
            <a:stCxn id="1084" idx="1"/>
            <a:endCxn id="1083" idx="0"/>
          </p:cNvCxnSpPr>
          <p:nvPr/>
        </p:nvCxnSpPr>
        <p:spPr>
          <a:xfrm flipH="1">
            <a:off x="4342700" y="968750"/>
            <a:ext cx="1048500" cy="477300"/>
          </a:xfrm>
          <a:prstGeom prst="curvedConnector2">
            <a:avLst/>
          </a:prstGeom>
          <a:noFill/>
          <a:ln w="19050" cap="flat" cmpd="sng">
            <a:solidFill>
              <a:schemeClr val="dk2"/>
            </a:solidFill>
            <a:prstDash val="solid"/>
            <a:round/>
            <a:headEnd type="none" w="med" len="med"/>
            <a:tailEnd type="triangle" w="med" len="med"/>
          </a:ln>
        </p:spPr>
      </p:cxn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10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Spectrum of disease</a:t>
            </a:r>
            <a:endParaRPr/>
          </a:p>
        </p:txBody>
      </p:sp>
      <p:sp>
        <p:nvSpPr>
          <p:cNvPr id="1091" name="Google Shape;1091;p108"/>
          <p:cNvSpPr/>
          <p:nvPr/>
        </p:nvSpPr>
        <p:spPr>
          <a:xfrm>
            <a:off x="729450" y="1446000"/>
            <a:ext cx="2044500" cy="939900"/>
          </a:xfrm>
          <a:prstGeom prst="rect">
            <a:avLst/>
          </a:prstGeom>
          <a:solidFill>
            <a:srgbClr val="DCF1E4"/>
          </a:solidFill>
          <a:ln w="9525" cap="flat" cmpd="sng">
            <a:solidFill>
              <a:srgbClr val="0C622E"/>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0C622E"/>
                </a:solidFill>
                <a:latin typeface="Open Sans"/>
                <a:ea typeface="Open Sans"/>
                <a:cs typeface="Open Sans"/>
                <a:sym typeface="Open Sans"/>
              </a:rPr>
              <a:t>Asymptomatic </a:t>
            </a:r>
            <a:r>
              <a:rPr lang="en" sz="1200">
                <a:solidFill>
                  <a:srgbClr val="14A44D"/>
                </a:solidFill>
                <a:latin typeface="Open Sans"/>
                <a:ea typeface="Open Sans"/>
                <a:cs typeface="Open Sans"/>
                <a:sym typeface="Open Sans"/>
              </a:rPr>
              <a:t>(~80%)</a:t>
            </a:r>
            <a:endParaRPr sz="1200">
              <a:solidFill>
                <a:srgbClr val="14A44D"/>
              </a:solidFill>
              <a:latin typeface="Open Sans"/>
              <a:ea typeface="Open Sans"/>
              <a:cs typeface="Open Sans"/>
              <a:sym typeface="Open Sans"/>
            </a:endParaRPr>
          </a:p>
          <a:p>
            <a:pPr marL="0" lvl="0" indent="0" algn="l" rtl="0">
              <a:spcBef>
                <a:spcPts val="0"/>
              </a:spcBef>
              <a:spcAft>
                <a:spcPts val="0"/>
              </a:spcAft>
              <a:buNone/>
            </a:pPr>
            <a:r>
              <a:rPr lang="en" sz="1200">
                <a:solidFill>
                  <a:srgbClr val="1A1A1A"/>
                </a:solidFill>
                <a:latin typeface="Open Sans"/>
                <a:ea typeface="Open Sans"/>
                <a:cs typeface="Open Sans"/>
                <a:sym typeface="Open Sans"/>
              </a:rPr>
              <a:t>Only </a:t>
            </a:r>
            <a:r>
              <a:rPr lang="en" sz="1200" b="1">
                <a:solidFill>
                  <a:srgbClr val="1A1A1A"/>
                </a:solidFill>
                <a:latin typeface="Open Sans"/>
                <a:ea typeface="Open Sans"/>
                <a:cs typeface="Open Sans"/>
                <a:sym typeface="Open Sans"/>
              </a:rPr>
              <a:t>one in 4-5</a:t>
            </a:r>
            <a:r>
              <a:rPr lang="en" sz="1200">
                <a:solidFill>
                  <a:srgbClr val="1A1A1A"/>
                </a:solidFill>
                <a:latin typeface="Open Sans"/>
                <a:ea typeface="Open Sans"/>
                <a:cs typeface="Open Sans"/>
                <a:sym typeface="Open Sans"/>
              </a:rPr>
              <a:t> of those who are infected develop any symptoms</a:t>
            </a:r>
            <a:endParaRPr sz="1200">
              <a:solidFill>
                <a:srgbClr val="1A1A1A"/>
              </a:solidFill>
              <a:latin typeface="Open Sans"/>
              <a:ea typeface="Open Sans"/>
              <a:cs typeface="Open Sans"/>
              <a:sym typeface="Open Sans"/>
            </a:endParaRPr>
          </a:p>
        </p:txBody>
      </p:sp>
      <p:sp>
        <p:nvSpPr>
          <p:cNvPr id="1092" name="Google Shape;1092;p108"/>
          <p:cNvSpPr/>
          <p:nvPr/>
        </p:nvSpPr>
        <p:spPr>
          <a:xfrm>
            <a:off x="2986025" y="1446000"/>
            <a:ext cx="2713200" cy="1889400"/>
          </a:xfrm>
          <a:prstGeom prst="rect">
            <a:avLst/>
          </a:prstGeom>
          <a:solidFill>
            <a:srgbClr val="FBF1DD"/>
          </a:solidFill>
          <a:ln w="9525" cap="flat" cmpd="sng">
            <a:solidFill>
              <a:srgbClr val="89611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896110"/>
                </a:solidFill>
                <a:latin typeface="Open Sans"/>
                <a:ea typeface="Open Sans"/>
                <a:cs typeface="Open Sans"/>
                <a:sym typeface="Open Sans"/>
              </a:rPr>
              <a:t>West Nile Fever</a:t>
            </a:r>
            <a:endParaRPr sz="1200">
              <a:solidFill>
                <a:srgbClr val="E4A11B"/>
              </a:solidFill>
              <a:latin typeface="Open Sans"/>
              <a:ea typeface="Open Sans"/>
              <a:cs typeface="Open Sans"/>
              <a:sym typeface="Open Sans"/>
            </a:endParaRPr>
          </a:p>
          <a:p>
            <a:pPr marL="0" lvl="0" indent="0" algn="l" rtl="0">
              <a:spcBef>
                <a:spcPts val="0"/>
              </a:spcBef>
              <a:spcAft>
                <a:spcPts val="0"/>
              </a:spcAft>
              <a:buNone/>
            </a:pPr>
            <a:r>
              <a:rPr lang="en" sz="1200">
                <a:solidFill>
                  <a:srgbClr val="1A1A1A"/>
                </a:solidFill>
                <a:latin typeface="Open Sans"/>
                <a:ea typeface="Open Sans"/>
                <a:cs typeface="Open Sans"/>
                <a:sym typeface="Open Sans"/>
              </a:rPr>
              <a:t>Sudden onset of an acute, </a:t>
            </a:r>
            <a:r>
              <a:rPr lang="en" sz="1200" b="1">
                <a:solidFill>
                  <a:srgbClr val="1A1A1A"/>
                </a:solidFill>
                <a:latin typeface="Open Sans"/>
                <a:ea typeface="Open Sans"/>
                <a:cs typeface="Open Sans"/>
                <a:sym typeface="Open Sans"/>
              </a:rPr>
              <a:t>flu-like illness</a:t>
            </a:r>
            <a:r>
              <a:rPr lang="en" sz="1200">
                <a:solidFill>
                  <a:srgbClr val="1A1A1A"/>
                </a:solidFill>
                <a:latin typeface="Open Sans"/>
                <a:ea typeface="Open Sans"/>
                <a:cs typeface="Open Sans"/>
                <a:sym typeface="Open Sans"/>
              </a:rPr>
              <a:t> </a:t>
            </a:r>
            <a:r>
              <a:rPr lang="en" sz="1200">
                <a:solidFill>
                  <a:srgbClr val="858585"/>
                </a:solidFill>
                <a:latin typeface="Open Sans Light"/>
                <a:ea typeface="Open Sans Light"/>
                <a:cs typeface="Open Sans Light"/>
                <a:sym typeface="Open Sans Light"/>
              </a:rPr>
              <a:t>(e.g. f/c, headache, mayagia, retro-orbital pain)</a:t>
            </a:r>
            <a:endParaRPr sz="1200">
              <a:solidFill>
                <a:srgbClr val="858585"/>
              </a:solidFill>
              <a:latin typeface="Open Sans Light"/>
              <a:ea typeface="Open Sans Light"/>
              <a:cs typeface="Open Sans Light"/>
              <a:sym typeface="Open Sans Light"/>
            </a:endParaRPr>
          </a:p>
          <a:p>
            <a:pPr marL="457200" lvl="0" indent="-304800" algn="l" rtl="0">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Last 3-6 days</a:t>
            </a:r>
            <a:endParaRPr sz="1200">
              <a:solidFill>
                <a:srgbClr val="1A1A1A"/>
              </a:solidFill>
              <a:latin typeface="Open Sans"/>
              <a:ea typeface="Open Sans"/>
              <a:cs typeface="Open Sans"/>
              <a:sym typeface="Open Sans"/>
            </a:endParaRPr>
          </a:p>
          <a:p>
            <a:pPr marL="457200" lvl="0" indent="-304800" algn="l" rtl="0">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Not everyone has a fever</a:t>
            </a:r>
            <a:endParaRPr sz="1200">
              <a:solidFill>
                <a:srgbClr val="1A1A1A"/>
              </a:solidFill>
              <a:latin typeface="Open Sans"/>
              <a:ea typeface="Open Sans"/>
              <a:cs typeface="Open Sans"/>
              <a:sym typeface="Open Sans"/>
            </a:endParaRPr>
          </a:p>
          <a:p>
            <a:pPr marL="457200" lvl="0" indent="-304800" algn="l" rtl="0">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25-50% may develop rash</a:t>
            </a:r>
            <a:endParaRPr sz="1200">
              <a:solidFill>
                <a:srgbClr val="1A1A1A"/>
              </a:solidFill>
              <a:latin typeface="Open Sans"/>
              <a:ea typeface="Open Sans"/>
              <a:cs typeface="Open Sans"/>
              <a:sym typeface="Open Sans"/>
            </a:endParaRPr>
          </a:p>
          <a:p>
            <a:pPr marL="685800" lvl="1" indent="-304800" algn="l" rtl="0">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Perhaps lower risk of CNS disease if rash?</a:t>
            </a:r>
            <a:endParaRPr sz="1200">
              <a:solidFill>
                <a:srgbClr val="1A1A1A"/>
              </a:solidFill>
              <a:latin typeface="Open Sans"/>
              <a:ea typeface="Open Sans"/>
              <a:cs typeface="Open Sans"/>
              <a:sym typeface="Open Sans"/>
            </a:endParaRPr>
          </a:p>
        </p:txBody>
      </p:sp>
      <p:sp>
        <p:nvSpPr>
          <p:cNvPr id="1093" name="Google Shape;1093;p108"/>
          <p:cNvSpPr/>
          <p:nvPr/>
        </p:nvSpPr>
        <p:spPr>
          <a:xfrm>
            <a:off x="5911300" y="1446000"/>
            <a:ext cx="2713200" cy="1319700"/>
          </a:xfrm>
          <a:prstGeom prst="rect">
            <a:avLst/>
          </a:prstGeom>
          <a:solidFill>
            <a:srgbClr val="FAE4E8"/>
          </a:solidFill>
          <a:ln w="9525" cap="flat" cmpd="sng">
            <a:solidFill>
              <a:srgbClr val="B03D5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B03D50"/>
                </a:solidFill>
                <a:latin typeface="Open Sans"/>
                <a:ea typeface="Open Sans"/>
                <a:cs typeface="Open Sans"/>
                <a:sym typeface="Open Sans"/>
              </a:rPr>
              <a:t>CNS involvement </a:t>
            </a:r>
            <a:r>
              <a:rPr lang="en" sz="1200">
                <a:solidFill>
                  <a:srgbClr val="DC4C64"/>
                </a:solidFill>
                <a:latin typeface="Open Sans"/>
                <a:ea typeface="Open Sans"/>
                <a:cs typeface="Open Sans"/>
                <a:sym typeface="Open Sans"/>
              </a:rPr>
              <a:t>(1 in 150)</a:t>
            </a:r>
            <a:endParaRPr sz="1200">
              <a:solidFill>
                <a:srgbClr val="DC4C64"/>
              </a:solidFill>
              <a:latin typeface="Open Sans"/>
              <a:ea typeface="Open Sans"/>
              <a:cs typeface="Open Sans"/>
              <a:sym typeface="Open Sans"/>
            </a:endParaRPr>
          </a:p>
          <a:p>
            <a:pPr marL="0" lvl="0" indent="0" algn="l" rtl="0">
              <a:spcBef>
                <a:spcPts val="0"/>
              </a:spcBef>
              <a:spcAft>
                <a:spcPts val="0"/>
              </a:spcAft>
              <a:buNone/>
            </a:pPr>
            <a:r>
              <a:rPr lang="en" sz="1200" b="1">
                <a:solidFill>
                  <a:srgbClr val="1A1A1A"/>
                </a:solidFill>
                <a:latin typeface="Open Sans"/>
                <a:ea typeface="Open Sans"/>
                <a:cs typeface="Open Sans"/>
                <a:sym typeface="Open Sans"/>
              </a:rPr>
              <a:t>Fever</a:t>
            </a:r>
            <a:r>
              <a:rPr lang="en" sz="1200">
                <a:solidFill>
                  <a:srgbClr val="1A1A1A"/>
                </a:solidFill>
                <a:latin typeface="Open Sans"/>
                <a:ea typeface="Open Sans"/>
                <a:cs typeface="Open Sans"/>
                <a:sym typeface="Open Sans"/>
              </a:rPr>
              <a:t> –and– (any of)</a:t>
            </a:r>
            <a:endParaRPr sz="1200">
              <a:solidFill>
                <a:srgbClr val="1A1A1A"/>
              </a:solidFill>
              <a:latin typeface="Open Sans"/>
              <a:ea typeface="Open Sans"/>
              <a:cs typeface="Open Sans"/>
              <a:sym typeface="Open Sans"/>
            </a:endParaRPr>
          </a:p>
          <a:p>
            <a:pPr marL="457200" lvl="0" indent="-304800" algn="l" rtl="0">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Meningitis</a:t>
            </a:r>
            <a:endParaRPr sz="1200">
              <a:solidFill>
                <a:srgbClr val="1A1A1A"/>
              </a:solidFill>
              <a:latin typeface="Open Sans"/>
              <a:ea typeface="Open Sans"/>
              <a:cs typeface="Open Sans"/>
              <a:sym typeface="Open Sans"/>
            </a:endParaRPr>
          </a:p>
          <a:p>
            <a:pPr marL="457200" lvl="0" indent="-304800" algn="l" rtl="0">
              <a:spcBef>
                <a:spcPts val="0"/>
              </a:spcBef>
              <a:spcAft>
                <a:spcPts val="0"/>
              </a:spcAft>
              <a:buClr>
                <a:srgbClr val="1A1A1A"/>
              </a:buClr>
              <a:buSzPts val="1200"/>
              <a:buFont typeface="Open Sans"/>
              <a:buChar char="●"/>
            </a:pPr>
            <a:r>
              <a:rPr lang="en" sz="1200" b="1">
                <a:solidFill>
                  <a:srgbClr val="1A1A1A"/>
                </a:solidFill>
                <a:latin typeface="Open Sans"/>
                <a:ea typeface="Open Sans"/>
                <a:cs typeface="Open Sans"/>
                <a:sym typeface="Open Sans"/>
              </a:rPr>
              <a:t>Encephalitis</a:t>
            </a:r>
            <a:r>
              <a:rPr lang="en" sz="1200">
                <a:solidFill>
                  <a:srgbClr val="1A1A1A"/>
                </a:solidFill>
                <a:latin typeface="Open Sans"/>
                <a:ea typeface="Open Sans"/>
                <a:cs typeface="Open Sans"/>
                <a:sym typeface="Open Sans"/>
              </a:rPr>
              <a:t> </a:t>
            </a:r>
            <a:r>
              <a:rPr lang="en" sz="1200">
                <a:solidFill>
                  <a:srgbClr val="1A1A1A"/>
                </a:solidFill>
                <a:latin typeface="Open Sans Light"/>
                <a:ea typeface="Open Sans Light"/>
                <a:cs typeface="Open Sans Light"/>
                <a:sym typeface="Open Sans Light"/>
              </a:rPr>
              <a:t>(</a:t>
            </a:r>
            <a:r>
              <a:rPr lang="en" sz="1200">
                <a:solidFill>
                  <a:srgbClr val="1A1A1A"/>
                </a:solidFill>
                <a:latin typeface="Open Sans Medium"/>
                <a:ea typeface="Open Sans Medium"/>
                <a:cs typeface="Open Sans Medium"/>
                <a:sym typeface="Open Sans Medium"/>
              </a:rPr>
              <a:t>WNE</a:t>
            </a:r>
            <a:r>
              <a:rPr lang="en" sz="1200">
                <a:solidFill>
                  <a:srgbClr val="1A1A1A"/>
                </a:solidFill>
                <a:latin typeface="Open Sans Light"/>
                <a:ea typeface="Open Sans Light"/>
                <a:cs typeface="Open Sans Light"/>
                <a:sym typeface="Open Sans Light"/>
              </a:rPr>
              <a:t>, most common)</a:t>
            </a:r>
            <a:endParaRPr sz="1200">
              <a:solidFill>
                <a:srgbClr val="1A1A1A"/>
              </a:solidFill>
              <a:latin typeface="Open Sans Light"/>
              <a:ea typeface="Open Sans Light"/>
              <a:cs typeface="Open Sans Light"/>
              <a:sym typeface="Open Sans Light"/>
            </a:endParaRPr>
          </a:p>
          <a:p>
            <a:pPr marL="457200" lvl="0" indent="-304800" algn="l" rtl="0">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Flaccid paralysis</a:t>
            </a:r>
            <a:endParaRPr sz="1200">
              <a:solidFill>
                <a:srgbClr val="1A1A1A"/>
              </a:solidFill>
              <a:latin typeface="Open Sans"/>
              <a:ea typeface="Open Sans"/>
              <a:cs typeface="Open Sans"/>
              <a:sym typeface="Open Sans"/>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098" name="Google Shape;1098;p10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Spectrum of disease</a:t>
            </a:r>
            <a:endParaRPr/>
          </a:p>
        </p:txBody>
      </p:sp>
      <p:sp>
        <p:nvSpPr>
          <p:cNvPr id="1099" name="Google Shape;1099;p109"/>
          <p:cNvSpPr/>
          <p:nvPr/>
        </p:nvSpPr>
        <p:spPr>
          <a:xfrm>
            <a:off x="729450" y="1446000"/>
            <a:ext cx="2044500" cy="939900"/>
          </a:xfrm>
          <a:prstGeom prst="rect">
            <a:avLst/>
          </a:prstGeom>
          <a:solidFill>
            <a:srgbClr val="DCF1E4"/>
          </a:solidFill>
          <a:ln w="9525" cap="flat" cmpd="sng">
            <a:solidFill>
              <a:srgbClr val="0C622E"/>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0C622E"/>
                </a:solidFill>
                <a:latin typeface="Open Sans"/>
                <a:ea typeface="Open Sans"/>
                <a:cs typeface="Open Sans"/>
                <a:sym typeface="Open Sans"/>
              </a:rPr>
              <a:t>Asymptomatic </a:t>
            </a:r>
            <a:r>
              <a:rPr lang="en" sz="1200">
                <a:solidFill>
                  <a:srgbClr val="14A44D"/>
                </a:solidFill>
                <a:latin typeface="Open Sans"/>
                <a:ea typeface="Open Sans"/>
                <a:cs typeface="Open Sans"/>
                <a:sym typeface="Open Sans"/>
              </a:rPr>
              <a:t>(~80%)</a:t>
            </a:r>
            <a:endParaRPr sz="1200">
              <a:solidFill>
                <a:srgbClr val="14A44D"/>
              </a:solidFill>
              <a:latin typeface="Open Sans"/>
              <a:ea typeface="Open Sans"/>
              <a:cs typeface="Open Sans"/>
              <a:sym typeface="Open Sans"/>
            </a:endParaRPr>
          </a:p>
          <a:p>
            <a:pPr marL="0" lvl="0" indent="0" algn="l" rtl="0">
              <a:spcBef>
                <a:spcPts val="0"/>
              </a:spcBef>
              <a:spcAft>
                <a:spcPts val="0"/>
              </a:spcAft>
              <a:buNone/>
            </a:pPr>
            <a:r>
              <a:rPr lang="en" sz="1200">
                <a:solidFill>
                  <a:srgbClr val="1A1A1A"/>
                </a:solidFill>
                <a:latin typeface="Open Sans"/>
                <a:ea typeface="Open Sans"/>
                <a:cs typeface="Open Sans"/>
                <a:sym typeface="Open Sans"/>
              </a:rPr>
              <a:t>Only </a:t>
            </a:r>
            <a:r>
              <a:rPr lang="en" sz="1200" b="1">
                <a:solidFill>
                  <a:srgbClr val="1A1A1A"/>
                </a:solidFill>
                <a:latin typeface="Open Sans"/>
                <a:ea typeface="Open Sans"/>
                <a:cs typeface="Open Sans"/>
                <a:sym typeface="Open Sans"/>
              </a:rPr>
              <a:t>one in 4-5</a:t>
            </a:r>
            <a:r>
              <a:rPr lang="en" sz="1200">
                <a:solidFill>
                  <a:srgbClr val="1A1A1A"/>
                </a:solidFill>
                <a:latin typeface="Open Sans"/>
                <a:ea typeface="Open Sans"/>
                <a:cs typeface="Open Sans"/>
                <a:sym typeface="Open Sans"/>
              </a:rPr>
              <a:t> of those who are infected develop any symptoms</a:t>
            </a:r>
            <a:endParaRPr sz="1200">
              <a:solidFill>
                <a:srgbClr val="1A1A1A"/>
              </a:solidFill>
              <a:latin typeface="Open Sans"/>
              <a:ea typeface="Open Sans"/>
              <a:cs typeface="Open Sans"/>
              <a:sym typeface="Open Sans"/>
            </a:endParaRPr>
          </a:p>
        </p:txBody>
      </p:sp>
      <p:sp>
        <p:nvSpPr>
          <p:cNvPr id="1100" name="Google Shape;1100;p109"/>
          <p:cNvSpPr/>
          <p:nvPr/>
        </p:nvSpPr>
        <p:spPr>
          <a:xfrm>
            <a:off x="2986025" y="1446000"/>
            <a:ext cx="2713200" cy="1889400"/>
          </a:xfrm>
          <a:prstGeom prst="rect">
            <a:avLst/>
          </a:prstGeom>
          <a:solidFill>
            <a:srgbClr val="FBF1DD"/>
          </a:solidFill>
          <a:ln w="9525" cap="flat" cmpd="sng">
            <a:solidFill>
              <a:srgbClr val="89611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896110"/>
                </a:solidFill>
                <a:latin typeface="Open Sans"/>
                <a:ea typeface="Open Sans"/>
                <a:cs typeface="Open Sans"/>
                <a:sym typeface="Open Sans"/>
              </a:rPr>
              <a:t>West Nile Fever</a:t>
            </a:r>
            <a:endParaRPr sz="1200">
              <a:solidFill>
                <a:srgbClr val="E4A11B"/>
              </a:solidFill>
              <a:latin typeface="Open Sans"/>
              <a:ea typeface="Open Sans"/>
              <a:cs typeface="Open Sans"/>
              <a:sym typeface="Open Sans"/>
            </a:endParaRPr>
          </a:p>
          <a:p>
            <a:pPr marL="0" lvl="0" indent="0" algn="l" rtl="0">
              <a:spcBef>
                <a:spcPts val="0"/>
              </a:spcBef>
              <a:spcAft>
                <a:spcPts val="0"/>
              </a:spcAft>
              <a:buNone/>
            </a:pPr>
            <a:r>
              <a:rPr lang="en" sz="1200">
                <a:solidFill>
                  <a:srgbClr val="1A1A1A"/>
                </a:solidFill>
                <a:latin typeface="Open Sans"/>
                <a:ea typeface="Open Sans"/>
                <a:cs typeface="Open Sans"/>
                <a:sym typeface="Open Sans"/>
              </a:rPr>
              <a:t>Sudden onset of an acute, </a:t>
            </a:r>
            <a:r>
              <a:rPr lang="en" sz="1200" b="1">
                <a:solidFill>
                  <a:srgbClr val="1A1A1A"/>
                </a:solidFill>
                <a:latin typeface="Open Sans"/>
                <a:ea typeface="Open Sans"/>
                <a:cs typeface="Open Sans"/>
                <a:sym typeface="Open Sans"/>
              </a:rPr>
              <a:t>flu-like illness</a:t>
            </a:r>
            <a:r>
              <a:rPr lang="en" sz="1200">
                <a:solidFill>
                  <a:srgbClr val="1A1A1A"/>
                </a:solidFill>
                <a:latin typeface="Open Sans"/>
                <a:ea typeface="Open Sans"/>
                <a:cs typeface="Open Sans"/>
                <a:sym typeface="Open Sans"/>
              </a:rPr>
              <a:t> </a:t>
            </a:r>
            <a:r>
              <a:rPr lang="en" sz="1200">
                <a:solidFill>
                  <a:srgbClr val="858585"/>
                </a:solidFill>
                <a:latin typeface="Open Sans Light"/>
                <a:ea typeface="Open Sans Light"/>
                <a:cs typeface="Open Sans Light"/>
                <a:sym typeface="Open Sans Light"/>
              </a:rPr>
              <a:t>(e.g. f/c, headache, mayagia, retro-orbital pain)</a:t>
            </a:r>
            <a:endParaRPr sz="1200">
              <a:solidFill>
                <a:srgbClr val="858585"/>
              </a:solidFill>
              <a:latin typeface="Open Sans Light"/>
              <a:ea typeface="Open Sans Light"/>
              <a:cs typeface="Open Sans Light"/>
              <a:sym typeface="Open Sans Light"/>
            </a:endParaRPr>
          </a:p>
          <a:p>
            <a:pPr marL="457200" lvl="0" indent="-304800" algn="l" rtl="0">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Last 3-6 days</a:t>
            </a:r>
            <a:endParaRPr sz="1200">
              <a:solidFill>
                <a:srgbClr val="1A1A1A"/>
              </a:solidFill>
              <a:latin typeface="Open Sans"/>
              <a:ea typeface="Open Sans"/>
              <a:cs typeface="Open Sans"/>
              <a:sym typeface="Open Sans"/>
            </a:endParaRPr>
          </a:p>
          <a:p>
            <a:pPr marL="457200" lvl="0" indent="-304800" algn="l" rtl="0">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Not everyone has a fever</a:t>
            </a:r>
            <a:endParaRPr sz="1200">
              <a:solidFill>
                <a:srgbClr val="1A1A1A"/>
              </a:solidFill>
              <a:latin typeface="Open Sans"/>
              <a:ea typeface="Open Sans"/>
              <a:cs typeface="Open Sans"/>
              <a:sym typeface="Open Sans"/>
            </a:endParaRPr>
          </a:p>
          <a:p>
            <a:pPr marL="457200" lvl="0" indent="-304800" algn="l" rtl="0">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25-50% may develop rash</a:t>
            </a:r>
            <a:endParaRPr sz="1200">
              <a:solidFill>
                <a:srgbClr val="1A1A1A"/>
              </a:solidFill>
              <a:latin typeface="Open Sans"/>
              <a:ea typeface="Open Sans"/>
              <a:cs typeface="Open Sans"/>
              <a:sym typeface="Open Sans"/>
            </a:endParaRPr>
          </a:p>
          <a:p>
            <a:pPr marL="685800" lvl="1" indent="-304800" algn="l" rtl="0">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Perhaps lower risk of CNS disease if rash?</a:t>
            </a:r>
            <a:endParaRPr sz="1200">
              <a:solidFill>
                <a:srgbClr val="1A1A1A"/>
              </a:solidFill>
              <a:latin typeface="Open Sans"/>
              <a:ea typeface="Open Sans"/>
              <a:cs typeface="Open Sans"/>
              <a:sym typeface="Open Sans"/>
            </a:endParaRPr>
          </a:p>
        </p:txBody>
      </p:sp>
      <p:sp>
        <p:nvSpPr>
          <p:cNvPr id="1101" name="Google Shape;1101;p109"/>
          <p:cNvSpPr/>
          <p:nvPr/>
        </p:nvSpPr>
        <p:spPr>
          <a:xfrm>
            <a:off x="5911300" y="1446000"/>
            <a:ext cx="2713200" cy="2161800"/>
          </a:xfrm>
          <a:prstGeom prst="rect">
            <a:avLst/>
          </a:prstGeom>
          <a:solidFill>
            <a:srgbClr val="FAE4E8"/>
          </a:solidFill>
          <a:ln w="9525" cap="flat" cmpd="sng">
            <a:solidFill>
              <a:srgbClr val="B03D5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B03D50"/>
                </a:solidFill>
                <a:latin typeface="Open Sans"/>
                <a:ea typeface="Open Sans"/>
                <a:cs typeface="Open Sans"/>
                <a:sym typeface="Open Sans"/>
              </a:rPr>
              <a:t>CNS involvement </a:t>
            </a:r>
            <a:r>
              <a:rPr lang="en" sz="1200">
                <a:solidFill>
                  <a:srgbClr val="DC4C64"/>
                </a:solidFill>
                <a:latin typeface="Open Sans"/>
                <a:ea typeface="Open Sans"/>
                <a:cs typeface="Open Sans"/>
                <a:sym typeface="Open Sans"/>
              </a:rPr>
              <a:t>(1 in 150)</a:t>
            </a:r>
            <a:endParaRPr sz="1200">
              <a:solidFill>
                <a:srgbClr val="DC4C64"/>
              </a:solidFill>
              <a:latin typeface="Open Sans"/>
              <a:ea typeface="Open Sans"/>
              <a:cs typeface="Open Sans"/>
              <a:sym typeface="Open Sans"/>
            </a:endParaRPr>
          </a:p>
          <a:p>
            <a:pPr marL="0" lvl="0" indent="0" algn="l" rtl="0">
              <a:spcBef>
                <a:spcPts val="0"/>
              </a:spcBef>
              <a:spcAft>
                <a:spcPts val="0"/>
              </a:spcAft>
              <a:buNone/>
            </a:pPr>
            <a:r>
              <a:rPr lang="en" sz="1200" b="1">
                <a:solidFill>
                  <a:srgbClr val="1A1A1A"/>
                </a:solidFill>
                <a:latin typeface="Open Sans"/>
                <a:ea typeface="Open Sans"/>
                <a:cs typeface="Open Sans"/>
                <a:sym typeface="Open Sans"/>
              </a:rPr>
              <a:t>Fever</a:t>
            </a:r>
            <a:r>
              <a:rPr lang="en" sz="1200">
                <a:solidFill>
                  <a:srgbClr val="1A1A1A"/>
                </a:solidFill>
                <a:latin typeface="Open Sans"/>
                <a:ea typeface="Open Sans"/>
                <a:cs typeface="Open Sans"/>
                <a:sym typeface="Open Sans"/>
              </a:rPr>
              <a:t> –and– (any of)</a:t>
            </a:r>
            <a:endParaRPr sz="1200">
              <a:solidFill>
                <a:srgbClr val="1A1A1A"/>
              </a:solidFill>
              <a:latin typeface="Open Sans"/>
              <a:ea typeface="Open Sans"/>
              <a:cs typeface="Open Sans"/>
              <a:sym typeface="Open Sans"/>
            </a:endParaRPr>
          </a:p>
          <a:p>
            <a:pPr marL="457200" lvl="0" indent="-304800" algn="l" rtl="0">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Meningitis</a:t>
            </a:r>
            <a:endParaRPr sz="1200">
              <a:solidFill>
                <a:srgbClr val="1A1A1A"/>
              </a:solidFill>
              <a:latin typeface="Open Sans"/>
              <a:ea typeface="Open Sans"/>
              <a:cs typeface="Open Sans"/>
              <a:sym typeface="Open Sans"/>
            </a:endParaRPr>
          </a:p>
          <a:p>
            <a:pPr marL="457200" lvl="0" indent="-304800" algn="l" rtl="0">
              <a:spcBef>
                <a:spcPts val="0"/>
              </a:spcBef>
              <a:spcAft>
                <a:spcPts val="0"/>
              </a:spcAft>
              <a:buClr>
                <a:srgbClr val="1A1A1A"/>
              </a:buClr>
              <a:buSzPts val="1200"/>
              <a:buFont typeface="Open Sans"/>
              <a:buChar char="●"/>
            </a:pPr>
            <a:r>
              <a:rPr lang="en" sz="1200" b="1">
                <a:solidFill>
                  <a:srgbClr val="1A1A1A"/>
                </a:solidFill>
                <a:latin typeface="Open Sans"/>
                <a:ea typeface="Open Sans"/>
                <a:cs typeface="Open Sans"/>
                <a:sym typeface="Open Sans"/>
              </a:rPr>
              <a:t>Encephalitis</a:t>
            </a:r>
            <a:r>
              <a:rPr lang="en" sz="1200">
                <a:solidFill>
                  <a:srgbClr val="1A1A1A"/>
                </a:solidFill>
                <a:latin typeface="Open Sans"/>
                <a:ea typeface="Open Sans"/>
                <a:cs typeface="Open Sans"/>
                <a:sym typeface="Open Sans"/>
              </a:rPr>
              <a:t> </a:t>
            </a:r>
            <a:r>
              <a:rPr lang="en" sz="1200">
                <a:solidFill>
                  <a:srgbClr val="1A1A1A"/>
                </a:solidFill>
                <a:latin typeface="Open Sans Light"/>
                <a:ea typeface="Open Sans Light"/>
                <a:cs typeface="Open Sans Light"/>
                <a:sym typeface="Open Sans Light"/>
              </a:rPr>
              <a:t>(</a:t>
            </a:r>
            <a:r>
              <a:rPr lang="en" sz="1200">
                <a:solidFill>
                  <a:srgbClr val="1A1A1A"/>
                </a:solidFill>
                <a:latin typeface="Open Sans Medium"/>
                <a:ea typeface="Open Sans Medium"/>
                <a:cs typeface="Open Sans Medium"/>
                <a:sym typeface="Open Sans Medium"/>
              </a:rPr>
              <a:t>WNE</a:t>
            </a:r>
            <a:r>
              <a:rPr lang="en" sz="1200">
                <a:solidFill>
                  <a:srgbClr val="1A1A1A"/>
                </a:solidFill>
                <a:latin typeface="Open Sans Light"/>
                <a:ea typeface="Open Sans Light"/>
                <a:cs typeface="Open Sans Light"/>
                <a:sym typeface="Open Sans Light"/>
              </a:rPr>
              <a:t>, most common)</a:t>
            </a:r>
            <a:endParaRPr sz="1200">
              <a:solidFill>
                <a:srgbClr val="1A1A1A"/>
              </a:solidFill>
              <a:latin typeface="Open Sans Light"/>
              <a:ea typeface="Open Sans Light"/>
              <a:cs typeface="Open Sans Light"/>
              <a:sym typeface="Open Sans Light"/>
            </a:endParaRPr>
          </a:p>
          <a:p>
            <a:pPr marL="457200" lvl="0" indent="-304800" algn="l" rtl="0">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Flaccid paralysis</a:t>
            </a:r>
            <a:endParaRPr sz="1200">
              <a:solidFill>
                <a:srgbClr val="1A1A1A"/>
              </a:solidFill>
              <a:latin typeface="Open Sans"/>
              <a:ea typeface="Open Sans"/>
              <a:cs typeface="Open Sans"/>
              <a:sym typeface="Open Sans"/>
            </a:endParaRPr>
          </a:p>
          <a:p>
            <a:pPr marL="0" lvl="0" indent="0" algn="l" rtl="0">
              <a:spcBef>
                <a:spcPts val="0"/>
              </a:spcBef>
              <a:spcAft>
                <a:spcPts val="0"/>
              </a:spcAft>
              <a:buNone/>
            </a:pPr>
            <a:endParaRPr sz="1200">
              <a:solidFill>
                <a:srgbClr val="1A1A1A"/>
              </a:solidFill>
              <a:latin typeface="Open Sans"/>
              <a:ea typeface="Open Sans"/>
              <a:cs typeface="Open Sans"/>
              <a:sym typeface="Open Sans"/>
            </a:endParaRPr>
          </a:p>
          <a:p>
            <a:pPr marL="0" lvl="0" indent="0" algn="l" rtl="0">
              <a:spcBef>
                <a:spcPts val="0"/>
              </a:spcBef>
              <a:spcAft>
                <a:spcPts val="0"/>
              </a:spcAft>
              <a:buNone/>
            </a:pPr>
            <a:r>
              <a:rPr lang="en" sz="1200">
                <a:solidFill>
                  <a:srgbClr val="1A1A1A"/>
                </a:solidFill>
                <a:latin typeface="Open Sans"/>
                <a:ea typeface="Open Sans"/>
                <a:cs typeface="Open Sans"/>
                <a:sym typeface="Open Sans"/>
              </a:rPr>
              <a:t>Age-dependent risk of death (especially WNE)</a:t>
            </a:r>
            <a:endParaRPr sz="1200">
              <a:solidFill>
                <a:srgbClr val="1A1A1A"/>
              </a:solidFill>
              <a:latin typeface="Open Sans"/>
              <a:ea typeface="Open Sans"/>
              <a:cs typeface="Open Sans"/>
              <a:sym typeface="Open Sans"/>
            </a:endParaRPr>
          </a:p>
          <a:p>
            <a:pPr marL="457200" lvl="0" indent="-304800" algn="l" rtl="0">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Under age 50: &lt;4% mortality</a:t>
            </a:r>
            <a:endParaRPr sz="1200">
              <a:solidFill>
                <a:srgbClr val="1A1A1A"/>
              </a:solidFill>
              <a:latin typeface="Open Sans"/>
              <a:ea typeface="Open Sans"/>
              <a:cs typeface="Open Sans"/>
              <a:sym typeface="Open Sans"/>
            </a:endParaRPr>
          </a:p>
          <a:p>
            <a:pPr marL="457200" lvl="0" indent="-304800" algn="l" rtl="0">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Over age 70: &gt;20% mortality</a:t>
            </a:r>
            <a:endParaRPr sz="1200">
              <a:solidFill>
                <a:srgbClr val="1A1A1A"/>
              </a:solidFill>
              <a:latin typeface="Open Sans"/>
              <a:ea typeface="Open Sans"/>
              <a:cs typeface="Open Sans"/>
              <a:sym typeface="Open Sans"/>
            </a:endParaRPr>
          </a:p>
        </p:txBody>
      </p:sp>
      <p:sp>
        <p:nvSpPr>
          <p:cNvPr id="1102" name="Google Shape;1102;p109"/>
          <p:cNvSpPr txBox="1"/>
          <p:nvPr/>
        </p:nvSpPr>
        <p:spPr>
          <a:xfrm>
            <a:off x="3438300" y="4216050"/>
            <a:ext cx="21465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Unclear exact mechanism of spread</a:t>
            </a:r>
            <a:endParaRPr sz="1300">
              <a:solidFill>
                <a:schemeClr val="dk2"/>
              </a:solidFill>
              <a:latin typeface="Open Sans"/>
              <a:ea typeface="Open Sans"/>
              <a:cs typeface="Open Sans"/>
              <a:sym typeface="Open Sans"/>
            </a:endParaRPr>
          </a:p>
        </p:txBody>
      </p:sp>
      <p:cxnSp>
        <p:nvCxnSpPr>
          <p:cNvPr id="1103" name="Google Shape;1103;p109"/>
          <p:cNvCxnSpPr>
            <a:stCxn id="1102" idx="3"/>
            <a:endCxn id="1101" idx="2"/>
          </p:cNvCxnSpPr>
          <p:nvPr/>
        </p:nvCxnSpPr>
        <p:spPr>
          <a:xfrm rot="10800000" flipH="1">
            <a:off x="5584800" y="3607950"/>
            <a:ext cx="1683000" cy="900600"/>
          </a:xfrm>
          <a:prstGeom prst="curvedConnector2">
            <a:avLst/>
          </a:prstGeom>
          <a:noFill/>
          <a:ln w="19050" cap="flat" cmpd="sng">
            <a:solidFill>
              <a:schemeClr val="dk2"/>
            </a:solidFill>
            <a:prstDash val="solid"/>
            <a:round/>
            <a:headEnd type="none" w="med" len="med"/>
            <a:tailEnd type="triangle" w="med" len="med"/>
          </a:ln>
        </p:spPr>
      </p:cxn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sp>
        <p:nvSpPr>
          <p:cNvPr id="1108" name="Google Shape;1108;p110"/>
          <p:cNvSpPr txBox="1">
            <a:spLocks noGrp="1"/>
          </p:cNvSpPr>
          <p:nvPr>
            <p:ph type="body" idx="1"/>
          </p:nvPr>
        </p:nvSpPr>
        <p:spPr>
          <a:xfrm>
            <a:off x="729325" y="1393075"/>
            <a:ext cx="3774300" cy="2261100"/>
          </a:xfrm>
          <a:prstGeom prst="rect">
            <a:avLst/>
          </a:prstGeom>
        </p:spPr>
        <p:txBody>
          <a:bodyPr spcFirstLastPara="1" wrap="square" lIns="91425" tIns="91425" rIns="91425" bIns="91425" anchor="t" anchorCtr="0">
            <a:normAutofit/>
          </a:bodyPr>
          <a:lstStyle/>
          <a:p>
            <a:pPr marL="457200" lvl="0" indent="-323850" algn="l" rtl="0">
              <a:spcBef>
                <a:spcPts val="0"/>
              </a:spcBef>
              <a:spcAft>
                <a:spcPts val="0"/>
              </a:spcAft>
              <a:buSzPts val="1500"/>
              <a:buChar char="●"/>
            </a:pPr>
            <a:r>
              <a:rPr lang="en" sz="1500" b="1"/>
              <a:t>Age</a:t>
            </a:r>
            <a:endParaRPr sz="1500" b="1"/>
          </a:p>
        </p:txBody>
      </p:sp>
      <p:sp>
        <p:nvSpPr>
          <p:cNvPr id="1109" name="Google Shape;1109;p110"/>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Risk factors for CNS disease</a:t>
            </a:r>
            <a:endParaRPr/>
          </a:p>
        </p:txBody>
      </p:sp>
      <p:sp>
        <p:nvSpPr>
          <p:cNvPr id="1110" name="Google Shape;1110;p110"/>
          <p:cNvSpPr/>
          <p:nvPr/>
        </p:nvSpPr>
        <p:spPr>
          <a:xfrm>
            <a:off x="4643600" y="1393075"/>
            <a:ext cx="3774300" cy="458700"/>
          </a:xfrm>
          <a:prstGeom prst="rect">
            <a:avLst/>
          </a:prstGeom>
          <a:solidFill>
            <a:srgbClr val="E2EAF7"/>
          </a:solidFill>
          <a:ln w="9525" cap="flat" cmpd="sng">
            <a:solidFill>
              <a:srgbClr val="2F5AA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rgbClr val="1A1A1A"/>
                </a:solidFill>
                <a:latin typeface="Open Sans"/>
                <a:ea typeface="Open Sans"/>
                <a:cs typeface="Open Sans"/>
                <a:sym typeface="Open Sans"/>
              </a:rPr>
              <a:t>We already talked about this…</a:t>
            </a:r>
            <a:endParaRPr sz="1500">
              <a:solidFill>
                <a:srgbClr val="1A1A1A"/>
              </a:solidFill>
              <a:latin typeface="Open Sans"/>
              <a:ea typeface="Open Sans"/>
              <a:cs typeface="Open Sans"/>
              <a:sym typeface="Open Sans"/>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Google Shape;1115;p111"/>
          <p:cNvSpPr txBox="1">
            <a:spLocks noGrp="1"/>
          </p:cNvSpPr>
          <p:nvPr>
            <p:ph type="body" idx="1"/>
          </p:nvPr>
        </p:nvSpPr>
        <p:spPr>
          <a:xfrm>
            <a:off x="729325" y="1393075"/>
            <a:ext cx="3774300" cy="2261100"/>
          </a:xfrm>
          <a:prstGeom prst="rect">
            <a:avLst/>
          </a:prstGeom>
        </p:spPr>
        <p:txBody>
          <a:bodyPr spcFirstLastPara="1" wrap="square" lIns="91425" tIns="91425" rIns="91425" bIns="91425" anchor="t" anchorCtr="0">
            <a:normAutofit/>
          </a:bodyPr>
          <a:lstStyle/>
          <a:p>
            <a:pPr marL="457200" lvl="0" indent="-323850" algn="l" rtl="0">
              <a:spcBef>
                <a:spcPts val="0"/>
              </a:spcBef>
              <a:spcAft>
                <a:spcPts val="0"/>
              </a:spcAft>
              <a:buClr>
                <a:srgbClr val="858585"/>
              </a:buClr>
              <a:buSzPts val="1500"/>
              <a:buChar char="●"/>
            </a:pPr>
            <a:r>
              <a:rPr lang="en" sz="1500">
                <a:solidFill>
                  <a:srgbClr val="858585"/>
                </a:solidFill>
              </a:rPr>
              <a:t>Age</a:t>
            </a:r>
            <a:endParaRPr sz="1500">
              <a:solidFill>
                <a:srgbClr val="858585"/>
              </a:solidFill>
            </a:endParaRPr>
          </a:p>
          <a:p>
            <a:pPr marL="457200" lvl="0" indent="-323850" algn="l" rtl="0">
              <a:spcBef>
                <a:spcPts val="0"/>
              </a:spcBef>
              <a:spcAft>
                <a:spcPts val="0"/>
              </a:spcAft>
              <a:buSzPts val="1500"/>
              <a:buChar char="●"/>
            </a:pPr>
            <a:r>
              <a:rPr lang="en" sz="1500" b="1"/>
              <a:t>Hematologic abnormalities / malignancy</a:t>
            </a:r>
            <a:r>
              <a:rPr lang="en" sz="1500"/>
              <a:t> </a:t>
            </a:r>
            <a:endParaRPr sz="1500"/>
          </a:p>
        </p:txBody>
      </p:sp>
      <p:sp>
        <p:nvSpPr>
          <p:cNvPr id="1116" name="Google Shape;1116;p111"/>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Risk factors for CNS disease</a:t>
            </a:r>
            <a:endParaRPr/>
          </a:p>
        </p:txBody>
      </p:sp>
      <p:sp>
        <p:nvSpPr>
          <p:cNvPr id="1117" name="Google Shape;1117;p111"/>
          <p:cNvSpPr/>
          <p:nvPr/>
        </p:nvSpPr>
        <p:spPr>
          <a:xfrm>
            <a:off x="4643600" y="1393075"/>
            <a:ext cx="3774300" cy="1869300"/>
          </a:xfrm>
          <a:prstGeom prst="rect">
            <a:avLst/>
          </a:prstGeom>
          <a:solidFill>
            <a:srgbClr val="E2EAF7"/>
          </a:solidFill>
          <a:ln w="9525" cap="flat" cmpd="sng">
            <a:solidFill>
              <a:srgbClr val="2F5AA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rgbClr val="1A1A1A"/>
                </a:solidFill>
                <a:latin typeface="Open Sans"/>
                <a:ea typeface="Open Sans"/>
                <a:cs typeface="Open Sans"/>
                <a:sym typeface="Open Sans"/>
              </a:rPr>
              <a:t>Chemotherapy for cancer increases risk of </a:t>
            </a:r>
            <a:r>
              <a:rPr lang="en" sz="1500">
                <a:solidFill>
                  <a:schemeClr val="dk2"/>
                </a:solidFill>
                <a:latin typeface="Open Sans"/>
                <a:ea typeface="Open Sans"/>
                <a:cs typeface="Open Sans"/>
                <a:sym typeface="Open Sans"/>
              </a:rPr>
              <a:t>CNS disease </a:t>
            </a:r>
            <a:r>
              <a:rPr lang="en" sz="1500" b="1">
                <a:solidFill>
                  <a:schemeClr val="dk2"/>
                </a:solidFill>
                <a:latin typeface="Open Sans"/>
                <a:ea typeface="Open Sans"/>
                <a:cs typeface="Open Sans"/>
                <a:sym typeface="Open Sans"/>
              </a:rPr>
              <a:t>six-fold</a:t>
            </a:r>
            <a:endParaRPr sz="1500" b="1">
              <a:solidFill>
                <a:srgbClr val="1A1A1A"/>
              </a:solidFill>
              <a:latin typeface="Open Sans"/>
              <a:ea typeface="Open Sans"/>
              <a:cs typeface="Open Sans"/>
              <a:sym typeface="Open Sans"/>
            </a:endParaRPr>
          </a:p>
          <a:p>
            <a:pPr marL="0" lvl="0" indent="0" algn="l" rtl="0">
              <a:spcBef>
                <a:spcPts val="0"/>
              </a:spcBef>
              <a:spcAft>
                <a:spcPts val="0"/>
              </a:spcAft>
              <a:buNone/>
            </a:pPr>
            <a:endParaRPr sz="1500">
              <a:solidFill>
                <a:srgbClr val="1A1A1A"/>
              </a:solidFill>
              <a:latin typeface="Open Sans"/>
              <a:ea typeface="Open Sans"/>
              <a:cs typeface="Open Sans"/>
              <a:sym typeface="Open Sans"/>
            </a:endParaRPr>
          </a:p>
          <a:p>
            <a:pPr marL="0" lvl="0" indent="0" algn="l" rtl="0">
              <a:spcBef>
                <a:spcPts val="0"/>
              </a:spcBef>
              <a:spcAft>
                <a:spcPts val="0"/>
              </a:spcAft>
              <a:buNone/>
            </a:pPr>
            <a:r>
              <a:rPr lang="en" sz="1500" b="1">
                <a:solidFill>
                  <a:srgbClr val="1A1A1A"/>
                </a:solidFill>
                <a:latin typeface="Open Sans"/>
                <a:ea typeface="Open Sans"/>
                <a:cs typeface="Open Sans"/>
                <a:sym typeface="Open Sans"/>
              </a:rPr>
              <a:t>Defective B-cells</a:t>
            </a:r>
            <a:endParaRPr sz="1500" b="1">
              <a:solidFill>
                <a:srgbClr val="1A1A1A"/>
              </a:solidFill>
              <a:latin typeface="Open Sans"/>
              <a:ea typeface="Open Sans"/>
              <a:cs typeface="Open Sans"/>
              <a:sym typeface="Open Sans"/>
            </a:endParaRPr>
          </a:p>
          <a:p>
            <a:pPr marL="0" lvl="0" indent="0" algn="l" rtl="0">
              <a:spcBef>
                <a:spcPts val="0"/>
              </a:spcBef>
              <a:spcAft>
                <a:spcPts val="0"/>
              </a:spcAft>
              <a:buNone/>
            </a:pPr>
            <a:r>
              <a:rPr lang="en" sz="1500">
                <a:solidFill>
                  <a:srgbClr val="1A1A1A"/>
                </a:solidFill>
                <a:latin typeface="Open Sans"/>
                <a:ea typeface="Open Sans"/>
                <a:cs typeface="Open Sans"/>
                <a:sym typeface="Open Sans"/>
              </a:rPr>
              <a:t>Series of patients receiving Rituxan found 86% developed CNS disease &amp; 79% died </a:t>
            </a:r>
            <a:endParaRPr sz="1500">
              <a:solidFill>
                <a:srgbClr val="1A1A1A"/>
              </a:solidFill>
              <a:latin typeface="Open Sans"/>
              <a:ea typeface="Open Sans"/>
              <a:cs typeface="Open Sans"/>
              <a:sym typeface="Open Sans"/>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sp>
        <p:nvSpPr>
          <p:cNvPr id="1122" name="Google Shape;1122;p112"/>
          <p:cNvSpPr txBox="1">
            <a:spLocks noGrp="1"/>
          </p:cNvSpPr>
          <p:nvPr>
            <p:ph type="body" idx="1"/>
          </p:nvPr>
        </p:nvSpPr>
        <p:spPr>
          <a:xfrm>
            <a:off x="729325" y="1393075"/>
            <a:ext cx="3774300" cy="2261100"/>
          </a:xfrm>
          <a:prstGeom prst="rect">
            <a:avLst/>
          </a:prstGeom>
        </p:spPr>
        <p:txBody>
          <a:bodyPr spcFirstLastPara="1" wrap="square" lIns="91425" tIns="91425" rIns="91425" bIns="91425" anchor="t" anchorCtr="0">
            <a:normAutofit/>
          </a:bodyPr>
          <a:lstStyle/>
          <a:p>
            <a:pPr marL="457200" lvl="0" indent="-323850" algn="l" rtl="0">
              <a:spcBef>
                <a:spcPts val="0"/>
              </a:spcBef>
              <a:spcAft>
                <a:spcPts val="0"/>
              </a:spcAft>
              <a:buClr>
                <a:srgbClr val="858585"/>
              </a:buClr>
              <a:buSzPts val="1500"/>
              <a:buChar char="●"/>
            </a:pPr>
            <a:r>
              <a:rPr lang="en" sz="1500">
                <a:solidFill>
                  <a:srgbClr val="858585"/>
                </a:solidFill>
              </a:rPr>
              <a:t>Age</a:t>
            </a:r>
            <a:endParaRPr sz="1500">
              <a:solidFill>
                <a:srgbClr val="858585"/>
              </a:solidFill>
            </a:endParaRPr>
          </a:p>
          <a:p>
            <a:pPr marL="457200" lvl="0" indent="-323850" algn="l" rtl="0">
              <a:spcBef>
                <a:spcPts val="0"/>
              </a:spcBef>
              <a:spcAft>
                <a:spcPts val="0"/>
              </a:spcAft>
              <a:buClr>
                <a:srgbClr val="858585"/>
              </a:buClr>
              <a:buSzPts val="1500"/>
              <a:buChar char="●"/>
            </a:pPr>
            <a:r>
              <a:rPr lang="en" sz="1500">
                <a:solidFill>
                  <a:srgbClr val="858585"/>
                </a:solidFill>
              </a:rPr>
              <a:t>Hematologic abnormalities / malignancy </a:t>
            </a:r>
            <a:endParaRPr sz="1500">
              <a:solidFill>
                <a:srgbClr val="858585"/>
              </a:solidFill>
            </a:endParaRPr>
          </a:p>
          <a:p>
            <a:pPr marL="457200" lvl="0" indent="-323850" algn="l" rtl="0">
              <a:spcBef>
                <a:spcPts val="0"/>
              </a:spcBef>
              <a:spcAft>
                <a:spcPts val="0"/>
              </a:spcAft>
              <a:buSzPts val="1500"/>
              <a:buChar char="●"/>
            </a:pPr>
            <a:r>
              <a:rPr lang="en" sz="1500" b="1"/>
              <a:t>Transplant</a:t>
            </a:r>
            <a:endParaRPr sz="1500" b="1"/>
          </a:p>
        </p:txBody>
      </p:sp>
      <p:sp>
        <p:nvSpPr>
          <p:cNvPr id="1123" name="Google Shape;1123;p112"/>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Risk factors for CNS disease</a:t>
            </a:r>
            <a:endParaRPr/>
          </a:p>
        </p:txBody>
      </p:sp>
      <p:sp>
        <p:nvSpPr>
          <p:cNvPr id="1124" name="Google Shape;1124;p112"/>
          <p:cNvSpPr/>
          <p:nvPr/>
        </p:nvSpPr>
        <p:spPr>
          <a:xfrm>
            <a:off x="4643600" y="1393075"/>
            <a:ext cx="3774300" cy="1571700"/>
          </a:xfrm>
          <a:prstGeom prst="rect">
            <a:avLst/>
          </a:prstGeom>
          <a:solidFill>
            <a:srgbClr val="E2EAF7"/>
          </a:solidFill>
          <a:ln w="9525" cap="flat" cmpd="sng">
            <a:solidFill>
              <a:srgbClr val="2F5AA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rgbClr val="1A1A1A"/>
                </a:solidFill>
                <a:latin typeface="Open Sans"/>
                <a:ea typeface="Open Sans"/>
                <a:cs typeface="Open Sans"/>
                <a:sym typeface="Open Sans"/>
              </a:rPr>
              <a:t>Very limited data, but one case series of </a:t>
            </a:r>
            <a:r>
              <a:rPr lang="en" sz="1500" b="1">
                <a:solidFill>
                  <a:srgbClr val="1A1A1A"/>
                </a:solidFill>
                <a:latin typeface="Open Sans"/>
                <a:ea typeface="Open Sans"/>
                <a:cs typeface="Open Sans"/>
                <a:sym typeface="Open Sans"/>
              </a:rPr>
              <a:t>SOT</a:t>
            </a:r>
            <a:r>
              <a:rPr lang="en" sz="1500">
                <a:solidFill>
                  <a:srgbClr val="1A1A1A"/>
                </a:solidFill>
                <a:latin typeface="Open Sans"/>
                <a:ea typeface="Open Sans"/>
                <a:cs typeface="Open Sans"/>
                <a:sym typeface="Open Sans"/>
              </a:rPr>
              <a:t> had </a:t>
            </a:r>
            <a:r>
              <a:rPr lang="en" sz="1500" b="1">
                <a:solidFill>
                  <a:srgbClr val="DF382C"/>
                </a:solidFill>
                <a:latin typeface="Open Sans"/>
                <a:ea typeface="Open Sans"/>
                <a:cs typeface="Open Sans"/>
                <a:sym typeface="Open Sans"/>
              </a:rPr>
              <a:t>40%</a:t>
            </a:r>
            <a:r>
              <a:rPr lang="en" sz="1500" b="1">
                <a:solidFill>
                  <a:srgbClr val="1A1A1A"/>
                </a:solidFill>
                <a:latin typeface="Open Sans"/>
                <a:ea typeface="Open Sans"/>
                <a:cs typeface="Open Sans"/>
                <a:sym typeface="Open Sans"/>
              </a:rPr>
              <a:t> with neuroinvasive disease</a:t>
            </a:r>
            <a:r>
              <a:rPr lang="en" sz="1500">
                <a:solidFill>
                  <a:srgbClr val="1A1A1A"/>
                </a:solidFill>
                <a:latin typeface="Open Sans"/>
                <a:ea typeface="Open Sans"/>
                <a:cs typeface="Open Sans"/>
                <a:sym typeface="Open Sans"/>
              </a:rPr>
              <a:t> [PMID </a:t>
            </a:r>
            <a:r>
              <a:rPr lang="en" sz="1500" u="sng">
                <a:solidFill>
                  <a:schemeClr val="hlink"/>
                </a:solidFill>
                <a:latin typeface="Open Sans"/>
                <a:ea typeface="Open Sans"/>
                <a:cs typeface="Open Sans"/>
                <a:sym typeface="Open Sans"/>
                <a:hlinkClick r:id="rId3"/>
              </a:rPr>
              <a:t>39599892</a:t>
            </a:r>
            <a:r>
              <a:rPr lang="en" sz="1500">
                <a:solidFill>
                  <a:srgbClr val="1A1A1A"/>
                </a:solidFill>
                <a:latin typeface="Open Sans"/>
                <a:ea typeface="Open Sans"/>
                <a:cs typeface="Open Sans"/>
                <a:sym typeface="Open Sans"/>
              </a:rPr>
              <a:t>]</a:t>
            </a:r>
            <a:endParaRPr sz="1500">
              <a:solidFill>
                <a:srgbClr val="1A1A1A"/>
              </a:solidFill>
              <a:latin typeface="Open Sans"/>
              <a:ea typeface="Open Sans"/>
              <a:cs typeface="Open Sans"/>
              <a:sym typeface="Open Sans"/>
            </a:endParaRPr>
          </a:p>
          <a:p>
            <a:pPr marL="0" lvl="0" indent="0" algn="l" rtl="0">
              <a:spcBef>
                <a:spcPts val="0"/>
              </a:spcBef>
              <a:spcAft>
                <a:spcPts val="0"/>
              </a:spcAft>
              <a:buNone/>
            </a:pPr>
            <a:endParaRPr sz="1500">
              <a:solidFill>
                <a:srgbClr val="1A1A1A"/>
              </a:solidFill>
              <a:latin typeface="Open Sans"/>
              <a:ea typeface="Open Sans"/>
              <a:cs typeface="Open Sans"/>
              <a:sym typeface="Open Sans"/>
            </a:endParaRPr>
          </a:p>
          <a:p>
            <a:pPr marL="0" lvl="0" indent="0" algn="l" rtl="0">
              <a:spcBef>
                <a:spcPts val="0"/>
              </a:spcBef>
              <a:spcAft>
                <a:spcPts val="0"/>
              </a:spcAft>
              <a:buNone/>
            </a:pPr>
            <a:r>
              <a:rPr lang="en" sz="1500">
                <a:solidFill>
                  <a:srgbClr val="1A1A1A"/>
                </a:solidFill>
                <a:latin typeface="Open Sans"/>
                <a:ea typeface="Open Sans"/>
                <a:cs typeface="Open Sans"/>
                <a:sym typeface="Open Sans"/>
              </a:rPr>
              <a:t>Also, WNV can be transmitted via transplant</a:t>
            </a:r>
            <a:endParaRPr sz="1500">
              <a:solidFill>
                <a:srgbClr val="1A1A1A"/>
              </a:solidFill>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7224</Words>
  <Application>Microsoft Office PowerPoint</Application>
  <PresentationFormat>On-screen Show (16:9)</PresentationFormat>
  <Paragraphs>2557</Paragraphs>
  <Slides>134</Slides>
  <Notes>134</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134</vt:i4>
      </vt:variant>
    </vt:vector>
  </HeadingPairs>
  <TitlesOfParts>
    <vt:vector size="143" baseType="lpstr">
      <vt:lpstr>Open Sans Medium</vt:lpstr>
      <vt:lpstr>Arial</vt:lpstr>
      <vt:lpstr>PT Sans Narrow</vt:lpstr>
      <vt:lpstr>PT Sans</vt:lpstr>
      <vt:lpstr>Lato</vt:lpstr>
      <vt:lpstr>Raleway</vt:lpstr>
      <vt:lpstr>Open Sans Light</vt:lpstr>
      <vt:lpstr>Open Sans</vt:lpstr>
      <vt:lpstr>Streamline</vt:lpstr>
      <vt:lpstr>PowerPoint Presentation</vt:lpstr>
      <vt:lpstr>Exhibit #1</vt:lpstr>
      <vt:lpstr>PowerPoint Presentation</vt:lpstr>
      <vt:lpstr>PowerPoint Presentation</vt:lpstr>
      <vt:lpstr>Case #1</vt:lpstr>
      <vt:lpstr>Case 1: HPI</vt:lpstr>
      <vt:lpstr>Case 1: HPI</vt:lpstr>
      <vt:lpstr>Case 1: HPI</vt:lpstr>
      <vt:lpstr>Case 1: HPI</vt:lpstr>
      <vt:lpstr>Case 1: HPI</vt:lpstr>
      <vt:lpstr>Case 1: Social history, exposures, &amp; risk factors</vt:lpstr>
      <vt:lpstr>Case 1: Physical exam</vt:lpstr>
      <vt:lpstr>Case 1: Labs</vt:lpstr>
      <vt:lpstr>Case 1: Summary</vt:lpstr>
      <vt:lpstr>Case 1: Stroke work up</vt:lpstr>
      <vt:lpstr>Case 1: Lumbar puncture</vt:lpstr>
      <vt:lpstr>Case 1: Lumbar puncture</vt:lpstr>
      <vt:lpstr>Case 1: Hospital course</vt:lpstr>
      <vt:lpstr>Case 1: Hospital course</vt:lpstr>
      <vt:lpstr>Case 1: Hospital course</vt:lpstr>
      <vt:lpstr>Case 1: Hospital course</vt:lpstr>
      <vt:lpstr>Case 1: Hospital course</vt:lpstr>
      <vt:lpstr>Case 1: Hospital course</vt:lpstr>
      <vt:lpstr>Case 1: What now??</vt:lpstr>
      <vt:lpstr>Case 1: Hospital course</vt:lpstr>
      <vt:lpstr>Case 1: Hospital course</vt:lpstr>
      <vt:lpstr>Case 1: Hospital course</vt:lpstr>
      <vt:lpstr>Case 1: Lumbar puncture, take 2</vt:lpstr>
      <vt:lpstr>Case 1: Lumbar puncture, take 2</vt:lpstr>
      <vt:lpstr>Case 1: Lumbar puncture, take 2</vt:lpstr>
      <vt:lpstr>Case 1: Lumbar puncture, take 2</vt:lpstr>
      <vt:lpstr>Case 1: Lumbar puncture, take 2</vt:lpstr>
      <vt:lpstr>Case 1: Lumbar puncture, take 2</vt:lpstr>
      <vt:lpstr>Case 1: Hospital course</vt:lpstr>
      <vt:lpstr>Case 1: Hospital course</vt:lpstr>
      <vt:lpstr>Case 1: Hospital course</vt:lpstr>
      <vt:lpstr>Case 1: Hospital course</vt:lpstr>
      <vt:lpstr>Case 1: Hospital course</vt:lpstr>
      <vt:lpstr>Exhibit #2</vt:lpstr>
      <vt:lpstr>PowerPoint Presentation</vt:lpstr>
      <vt:lpstr>PowerPoint Presentation</vt:lpstr>
      <vt:lpstr>Zoonosis</vt:lpstr>
      <vt:lpstr>Case #2</vt:lpstr>
      <vt:lpstr>Case 2: HPI</vt:lpstr>
      <vt:lpstr>Case 2: HPI</vt:lpstr>
      <vt:lpstr>Case 2: HPI</vt:lpstr>
      <vt:lpstr>Case 2: Social history, exposures, &amp; risk factors</vt:lpstr>
      <vt:lpstr>Case 1: Admission physical exam</vt:lpstr>
      <vt:lpstr>Case 2: Labs</vt:lpstr>
      <vt:lpstr>Case 2: Labs</vt:lpstr>
      <vt:lpstr>Case 2: Labs</vt:lpstr>
      <vt:lpstr>Case 2: Labs</vt:lpstr>
      <vt:lpstr>Case 2: Outside hospital course</vt:lpstr>
      <vt:lpstr>Case 2: Outside hospital course</vt:lpstr>
      <vt:lpstr>Case 2: Outside hospital course</vt:lpstr>
      <vt:lpstr>Case 2: Outside hospital course</vt:lpstr>
      <vt:lpstr>Case 2: Summary</vt:lpstr>
      <vt:lpstr>Case 2: Labs at Ruby</vt:lpstr>
      <vt:lpstr>Case 2: Labs at Ruby</vt:lpstr>
      <vt:lpstr>Case 2: Labs at Ruby</vt:lpstr>
      <vt:lpstr>Case 2: Early hours page </vt:lpstr>
      <vt:lpstr>PowerPoint Presentation</vt:lpstr>
      <vt:lpstr>Case 2: Summary</vt:lpstr>
      <vt:lpstr>Case 2: Social history, exposures, &amp; risk factors</vt:lpstr>
      <vt:lpstr>Case 2: Review of imaging</vt:lpstr>
      <vt:lpstr>Case 2: Summary</vt:lpstr>
      <vt:lpstr>Case 2: Hospital course</vt:lpstr>
      <vt:lpstr>Case 2: Hospital course</vt:lpstr>
      <vt:lpstr>Exhibit #3</vt:lpstr>
      <vt:lpstr>PowerPoint Presentation</vt:lpstr>
      <vt:lpstr>PowerPoint Presentation</vt:lpstr>
      <vt:lpstr>PowerPoint Presentation</vt:lpstr>
      <vt:lpstr>Discussion</vt:lpstr>
      <vt:lpstr>West Nile Virus</vt:lpstr>
      <vt:lpstr>West Nile Virus</vt:lpstr>
      <vt:lpstr>West Nile Virus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West Nile Virus</vt:lpstr>
      <vt:lpstr>West Nile Virus</vt:lpstr>
      <vt:lpstr>PowerPoint Presentation</vt:lpstr>
      <vt:lpstr>West Nile Virus: Transmission</vt:lpstr>
      <vt:lpstr>West Nile Virus: Transmission</vt:lpstr>
      <vt:lpstr>West Nile Virus: Transmission</vt:lpstr>
      <vt:lpstr>Spectrum of disease</vt:lpstr>
      <vt:lpstr>Spectrum of disease</vt:lpstr>
      <vt:lpstr>Spectrum of disease</vt:lpstr>
      <vt:lpstr>Spectrum of disease</vt:lpstr>
      <vt:lpstr>Spectrum of disease</vt:lpstr>
      <vt:lpstr>Risk factors for CNS disease</vt:lpstr>
      <vt:lpstr>Risk factors for CNS disease</vt:lpstr>
      <vt:lpstr>Risk factors for CNS disease</vt:lpstr>
      <vt:lpstr>Risk factors for CNS disease</vt:lpstr>
      <vt:lpstr>Risk factors for CNS disease</vt:lpstr>
      <vt:lpstr>Diagnosis</vt:lpstr>
      <vt:lpstr>Diagnosis</vt:lpstr>
      <vt:lpstr>Diagnosis</vt:lpstr>
      <vt:lpstr>Diagnosis</vt:lpstr>
      <vt:lpstr>Diagnosis</vt:lpstr>
      <vt:lpstr>Persistent symptoms</vt:lpstr>
      <vt:lpstr>Persistent symptoms</vt:lpstr>
      <vt:lpstr>Persistent symptoms</vt:lpstr>
      <vt:lpstr>Babesiosis</vt:lpstr>
      <vt:lpstr>PowerPoint Presentation</vt:lpstr>
      <vt:lpstr>PowerPoint Presentation</vt:lpstr>
      <vt:lpstr>Babesiosis</vt:lpstr>
      <vt:lpstr>Babesiosis</vt:lpstr>
      <vt:lpstr>Babesia microti</vt:lpstr>
      <vt:lpstr>Babesia microti</vt:lpstr>
      <vt:lpstr>Tick table</vt:lpstr>
      <vt:lpstr>Tick table</vt:lpstr>
      <vt:lpstr>Babesiosis vs anaplasmosis</vt:lpstr>
      <vt:lpstr>Babesiosis vs anaplasmosis</vt:lpstr>
      <vt:lpstr>Babesiosis vs anaplasmosis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Babesiosis vs anaplasmosis</vt:lpstr>
      <vt:lpstr>PowerPoint Presentation</vt:lpstr>
      <vt:lpstr>Babesiosis</vt:lpstr>
      <vt:lpstr>Babesiosis: Treatment [33501959, IDSA 2020]</vt:lpstr>
      <vt:lpstr>Babesiosis: Treatment [33501959, IDSA 2020]</vt:lpstr>
      <vt:lpstr>Babesiosis: Treatment [33501959, IDSA 2020]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Hunter RATLIFF</cp:lastModifiedBy>
  <cp:revision>7</cp:revision>
  <dcterms:modified xsi:type="dcterms:W3CDTF">2025-08-28T03:14:30Z</dcterms:modified>
</cp:coreProperties>
</file>