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</p:sldIdLst>
  <p:sldSz cy="5143500" cx="9144000"/>
  <p:notesSz cx="6858000" cy="9144000"/>
  <p:embeddedFontLst>
    <p:embeddedFont>
      <p:font typeface="Raleway"/>
      <p:regular r:id="rId127"/>
      <p:bold r:id="rId128"/>
      <p:italic r:id="rId129"/>
      <p:boldItalic r:id="rId130"/>
    </p:embeddedFont>
    <p:embeddedFont>
      <p:font typeface="Merriweather Light"/>
      <p:regular r:id="rId131"/>
      <p:bold r:id="rId132"/>
      <p:italic r:id="rId133"/>
      <p:boldItalic r:id="rId134"/>
    </p:embeddedFont>
    <p:embeddedFont>
      <p:font typeface="Bitter"/>
      <p:regular r:id="rId135"/>
      <p:bold r:id="rId136"/>
      <p:italic r:id="rId137"/>
      <p:boldItalic r:id="rId138"/>
    </p:embeddedFont>
    <p:embeddedFont>
      <p:font typeface="Raleway Medium"/>
      <p:regular r:id="rId139"/>
      <p:bold r:id="rId140"/>
      <p:italic r:id="rId141"/>
      <p:boldItalic r:id="rId142"/>
    </p:embeddedFont>
    <p:embeddedFont>
      <p:font typeface="Merriweather Black"/>
      <p:bold r:id="rId143"/>
      <p:boldItalic r:id="rId144"/>
    </p:embeddedFont>
    <p:embeddedFont>
      <p:font typeface="Raleway ExtraLight"/>
      <p:regular r:id="rId145"/>
      <p:bold r:id="rId146"/>
      <p:italic r:id="rId147"/>
      <p:boldItalic r:id="rId148"/>
    </p:embeddedFont>
    <p:embeddedFont>
      <p:font typeface="Raleway SemiBold"/>
      <p:regular r:id="rId149"/>
      <p:bold r:id="rId150"/>
      <p:italic r:id="rId151"/>
      <p:boldItalic r:id="rId152"/>
    </p:embeddedFont>
    <p:embeddedFont>
      <p:font typeface="Lato"/>
      <p:regular r:id="rId153"/>
      <p:bold r:id="rId154"/>
      <p:italic r:id="rId155"/>
      <p:boldItalic r:id="rId156"/>
    </p:embeddedFont>
    <p:embeddedFont>
      <p:font typeface="PT Sans Narrow"/>
      <p:regular r:id="rId157"/>
      <p:bold r:id="rId158"/>
    </p:embeddedFont>
    <p:embeddedFont>
      <p:font typeface="Merriweather Medium"/>
      <p:regular r:id="rId159"/>
      <p:bold r:id="rId160"/>
      <p:italic r:id="rId161"/>
      <p:boldItalic r:id="rId162"/>
    </p:embeddedFont>
    <p:embeddedFont>
      <p:font typeface="Raleway Light"/>
      <p:regular r:id="rId163"/>
      <p:bold r:id="rId164"/>
      <p:italic r:id="rId165"/>
      <p:boldItalic r:id="rId166"/>
    </p:embeddedFont>
    <p:embeddedFont>
      <p:font typeface="PT Sans"/>
      <p:regular r:id="rId167"/>
      <p:bold r:id="rId168"/>
      <p:italic r:id="rId169"/>
      <p:boldItalic r:id="rId170"/>
    </p:embeddedFont>
    <p:embeddedFont>
      <p:font typeface="Bitter Medium"/>
      <p:regular r:id="rId171"/>
      <p:bold r:id="rId172"/>
      <p:italic r:id="rId173"/>
      <p:boldItalic r:id="rId174"/>
    </p:embeddedFont>
    <p:embeddedFont>
      <p:font typeface="Merriweather"/>
      <p:regular r:id="rId175"/>
      <p:bold r:id="rId176"/>
      <p:italic r:id="rId177"/>
      <p:boldItalic r:id="rId178"/>
    </p:embeddedFont>
    <p:embeddedFont>
      <p:font typeface="Open Sans Light"/>
      <p:regular r:id="rId179"/>
      <p:bold r:id="rId180"/>
      <p:italic r:id="rId181"/>
      <p:boldItalic r:id="rId182"/>
    </p:embeddedFont>
    <p:embeddedFont>
      <p:font typeface="Open Sans"/>
      <p:regular r:id="rId183"/>
      <p:bold r:id="rId184"/>
      <p:italic r:id="rId185"/>
      <p:boldItalic r:id="rId18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DD30F3B-1C2B-46FF-B50B-C05523D543BE}">
  <a:tblStyle styleId="{CDD30F3B-1C2B-46FF-B50B-C05523D543B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186" Type="http://schemas.openxmlformats.org/officeDocument/2006/relationships/font" Target="fonts/OpenSans-boldItalic.fntdata"/><Relationship Id="rId185" Type="http://schemas.openxmlformats.org/officeDocument/2006/relationships/font" Target="fonts/OpenSans-italic.fntdata"/><Relationship Id="rId49" Type="http://schemas.openxmlformats.org/officeDocument/2006/relationships/slide" Target="slides/slide43.xml"/><Relationship Id="rId184" Type="http://schemas.openxmlformats.org/officeDocument/2006/relationships/font" Target="fonts/OpenSans-bold.fntdata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183" Type="http://schemas.openxmlformats.org/officeDocument/2006/relationships/font" Target="fonts/OpenSans-regular.fntdata"/><Relationship Id="rId32" Type="http://schemas.openxmlformats.org/officeDocument/2006/relationships/slide" Target="slides/slide26.xml"/><Relationship Id="rId182" Type="http://schemas.openxmlformats.org/officeDocument/2006/relationships/font" Target="fonts/OpenSansLight-boldItalic.fntdata"/><Relationship Id="rId35" Type="http://schemas.openxmlformats.org/officeDocument/2006/relationships/slide" Target="slides/slide29.xml"/><Relationship Id="rId181" Type="http://schemas.openxmlformats.org/officeDocument/2006/relationships/font" Target="fonts/OpenSansLight-italic.fntdata"/><Relationship Id="rId34" Type="http://schemas.openxmlformats.org/officeDocument/2006/relationships/slide" Target="slides/slide28.xml"/><Relationship Id="rId180" Type="http://schemas.openxmlformats.org/officeDocument/2006/relationships/font" Target="fonts/OpenSansLight-bold.fntdata"/><Relationship Id="rId37" Type="http://schemas.openxmlformats.org/officeDocument/2006/relationships/slide" Target="slides/slide31.xml"/><Relationship Id="rId176" Type="http://schemas.openxmlformats.org/officeDocument/2006/relationships/font" Target="fonts/Merriweather-bold.fntdata"/><Relationship Id="rId36" Type="http://schemas.openxmlformats.org/officeDocument/2006/relationships/slide" Target="slides/slide30.xml"/><Relationship Id="rId175" Type="http://schemas.openxmlformats.org/officeDocument/2006/relationships/font" Target="fonts/Merriweather-regular.fntdata"/><Relationship Id="rId39" Type="http://schemas.openxmlformats.org/officeDocument/2006/relationships/slide" Target="slides/slide33.xml"/><Relationship Id="rId174" Type="http://schemas.openxmlformats.org/officeDocument/2006/relationships/font" Target="fonts/BitterMedium-boldItalic.fntdata"/><Relationship Id="rId38" Type="http://schemas.openxmlformats.org/officeDocument/2006/relationships/slide" Target="slides/slide32.xml"/><Relationship Id="rId173" Type="http://schemas.openxmlformats.org/officeDocument/2006/relationships/font" Target="fonts/BitterMedium-italic.fntdata"/><Relationship Id="rId179" Type="http://schemas.openxmlformats.org/officeDocument/2006/relationships/font" Target="fonts/OpenSansLight-regular.fntdata"/><Relationship Id="rId178" Type="http://schemas.openxmlformats.org/officeDocument/2006/relationships/font" Target="fonts/Merriweather-boldItalic.fntdata"/><Relationship Id="rId177" Type="http://schemas.openxmlformats.org/officeDocument/2006/relationships/font" Target="fonts/Merriweather-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29" Type="http://schemas.openxmlformats.org/officeDocument/2006/relationships/font" Target="fonts/Raleway-italic.fntdata"/><Relationship Id="rId128" Type="http://schemas.openxmlformats.org/officeDocument/2006/relationships/font" Target="fonts/Raleway-bold.fntdata"/><Relationship Id="rId127" Type="http://schemas.openxmlformats.org/officeDocument/2006/relationships/font" Target="fonts/Raleway-regular.fntdata"/><Relationship Id="rId126" Type="http://schemas.openxmlformats.org/officeDocument/2006/relationships/slide" Target="slides/slide120.xml"/><Relationship Id="rId26" Type="http://schemas.openxmlformats.org/officeDocument/2006/relationships/slide" Target="slides/slide20.xml"/><Relationship Id="rId121" Type="http://schemas.openxmlformats.org/officeDocument/2006/relationships/slide" Target="slides/slide115.xml"/><Relationship Id="rId25" Type="http://schemas.openxmlformats.org/officeDocument/2006/relationships/slide" Target="slides/slide19.xml"/><Relationship Id="rId120" Type="http://schemas.openxmlformats.org/officeDocument/2006/relationships/slide" Target="slides/slide114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125" Type="http://schemas.openxmlformats.org/officeDocument/2006/relationships/slide" Target="slides/slide119.xml"/><Relationship Id="rId29" Type="http://schemas.openxmlformats.org/officeDocument/2006/relationships/slide" Target="slides/slide23.xml"/><Relationship Id="rId124" Type="http://schemas.openxmlformats.org/officeDocument/2006/relationships/slide" Target="slides/slide118.xml"/><Relationship Id="rId123" Type="http://schemas.openxmlformats.org/officeDocument/2006/relationships/slide" Target="slides/slide117.xml"/><Relationship Id="rId122" Type="http://schemas.openxmlformats.org/officeDocument/2006/relationships/slide" Target="slides/slide116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slide" Target="slides/slide112.xml"/><Relationship Id="rId117" Type="http://schemas.openxmlformats.org/officeDocument/2006/relationships/slide" Target="slides/slide111.xml"/><Relationship Id="rId116" Type="http://schemas.openxmlformats.org/officeDocument/2006/relationships/slide" Target="slides/slide110.xml"/><Relationship Id="rId115" Type="http://schemas.openxmlformats.org/officeDocument/2006/relationships/slide" Target="slides/slide109.xml"/><Relationship Id="rId119" Type="http://schemas.openxmlformats.org/officeDocument/2006/relationships/slide" Target="slides/slide113.xml"/><Relationship Id="rId15" Type="http://schemas.openxmlformats.org/officeDocument/2006/relationships/slide" Target="slides/slide9.xml"/><Relationship Id="rId110" Type="http://schemas.openxmlformats.org/officeDocument/2006/relationships/slide" Target="slides/slide104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slide" Target="slides/slide108.xml"/><Relationship Id="rId18" Type="http://schemas.openxmlformats.org/officeDocument/2006/relationships/slide" Target="slides/slide12.xml"/><Relationship Id="rId113" Type="http://schemas.openxmlformats.org/officeDocument/2006/relationships/slide" Target="slides/slide107.xml"/><Relationship Id="rId112" Type="http://schemas.openxmlformats.org/officeDocument/2006/relationships/slide" Target="slides/slide106.xml"/><Relationship Id="rId111" Type="http://schemas.openxmlformats.org/officeDocument/2006/relationships/slide" Target="slides/slide105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150" Type="http://schemas.openxmlformats.org/officeDocument/2006/relationships/font" Target="fonts/RalewaySemiBold-bold.fntdata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font" Target="fonts/RalewaySemiBold-regular.fntdata"/><Relationship Id="rId4" Type="http://schemas.openxmlformats.org/officeDocument/2006/relationships/tableStyles" Target="tableStyles.xml"/><Relationship Id="rId148" Type="http://schemas.openxmlformats.org/officeDocument/2006/relationships/font" Target="fonts/RalewayExtraLight-boldItalic.fntdata"/><Relationship Id="rId9" Type="http://schemas.openxmlformats.org/officeDocument/2006/relationships/slide" Target="slides/slide3.xml"/><Relationship Id="rId143" Type="http://schemas.openxmlformats.org/officeDocument/2006/relationships/font" Target="fonts/MerriweatherBlack-bold.fntdata"/><Relationship Id="rId142" Type="http://schemas.openxmlformats.org/officeDocument/2006/relationships/font" Target="fonts/RalewayMedium-boldItalic.fntdata"/><Relationship Id="rId141" Type="http://schemas.openxmlformats.org/officeDocument/2006/relationships/font" Target="fonts/RalewayMedium-italic.fntdata"/><Relationship Id="rId140" Type="http://schemas.openxmlformats.org/officeDocument/2006/relationships/font" Target="fonts/RalewayMedium-bold.fntdata"/><Relationship Id="rId5" Type="http://schemas.openxmlformats.org/officeDocument/2006/relationships/slideMaster" Target="slideMasters/slideMaster1.xml"/><Relationship Id="rId147" Type="http://schemas.openxmlformats.org/officeDocument/2006/relationships/font" Target="fonts/RalewayExtraLight-italic.fntdata"/><Relationship Id="rId6" Type="http://schemas.openxmlformats.org/officeDocument/2006/relationships/notesMaster" Target="notesMasters/notesMaster1.xml"/><Relationship Id="rId146" Type="http://schemas.openxmlformats.org/officeDocument/2006/relationships/font" Target="fonts/RalewayExtraLight-bold.fntdata"/><Relationship Id="rId7" Type="http://schemas.openxmlformats.org/officeDocument/2006/relationships/slide" Target="slides/slide1.xml"/><Relationship Id="rId145" Type="http://schemas.openxmlformats.org/officeDocument/2006/relationships/font" Target="fonts/RalewayExtraLight-regular.fntdata"/><Relationship Id="rId8" Type="http://schemas.openxmlformats.org/officeDocument/2006/relationships/slide" Target="slides/slide2.xml"/><Relationship Id="rId144" Type="http://schemas.openxmlformats.org/officeDocument/2006/relationships/font" Target="fonts/MerriweatherBlack-boldItalic.fntdata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139" Type="http://schemas.openxmlformats.org/officeDocument/2006/relationships/font" Target="fonts/RalewayMedium-regular.fntdata"/><Relationship Id="rId138" Type="http://schemas.openxmlformats.org/officeDocument/2006/relationships/font" Target="fonts/Bitter-boldItalic.fntdata"/><Relationship Id="rId137" Type="http://schemas.openxmlformats.org/officeDocument/2006/relationships/font" Target="fonts/Bitter-italic.fntdata"/><Relationship Id="rId132" Type="http://schemas.openxmlformats.org/officeDocument/2006/relationships/font" Target="fonts/MerriweatherLight-bold.fntdata"/><Relationship Id="rId131" Type="http://schemas.openxmlformats.org/officeDocument/2006/relationships/font" Target="fonts/MerriweatherLight-regular.fntdata"/><Relationship Id="rId130" Type="http://schemas.openxmlformats.org/officeDocument/2006/relationships/font" Target="fonts/Raleway-boldItalic.fntdata"/><Relationship Id="rId136" Type="http://schemas.openxmlformats.org/officeDocument/2006/relationships/font" Target="fonts/Bitter-bold.fntdata"/><Relationship Id="rId135" Type="http://schemas.openxmlformats.org/officeDocument/2006/relationships/font" Target="fonts/Bitter-regular.fntdata"/><Relationship Id="rId134" Type="http://schemas.openxmlformats.org/officeDocument/2006/relationships/font" Target="fonts/MerriweatherLight-boldItalic.fntdata"/><Relationship Id="rId133" Type="http://schemas.openxmlformats.org/officeDocument/2006/relationships/font" Target="fonts/MerriweatherLight-italic.fntdata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172" Type="http://schemas.openxmlformats.org/officeDocument/2006/relationships/font" Target="fonts/BitterMedium-bold.fntdata"/><Relationship Id="rId65" Type="http://schemas.openxmlformats.org/officeDocument/2006/relationships/slide" Target="slides/slide59.xml"/><Relationship Id="rId171" Type="http://schemas.openxmlformats.org/officeDocument/2006/relationships/font" Target="fonts/BitterMedium-regular.fntdata"/><Relationship Id="rId68" Type="http://schemas.openxmlformats.org/officeDocument/2006/relationships/slide" Target="slides/slide62.xml"/><Relationship Id="rId170" Type="http://schemas.openxmlformats.org/officeDocument/2006/relationships/font" Target="fonts/PTSans-boldItalic.fntdata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165" Type="http://schemas.openxmlformats.org/officeDocument/2006/relationships/font" Target="fonts/RalewayLight-italic.fntdata"/><Relationship Id="rId69" Type="http://schemas.openxmlformats.org/officeDocument/2006/relationships/slide" Target="slides/slide63.xml"/><Relationship Id="rId164" Type="http://schemas.openxmlformats.org/officeDocument/2006/relationships/font" Target="fonts/RalewayLight-bold.fntdata"/><Relationship Id="rId163" Type="http://schemas.openxmlformats.org/officeDocument/2006/relationships/font" Target="fonts/RalewayLight-regular.fntdata"/><Relationship Id="rId162" Type="http://schemas.openxmlformats.org/officeDocument/2006/relationships/font" Target="fonts/MerriweatherMedium-boldItalic.fntdata"/><Relationship Id="rId169" Type="http://schemas.openxmlformats.org/officeDocument/2006/relationships/font" Target="fonts/PTSans-italic.fntdata"/><Relationship Id="rId168" Type="http://schemas.openxmlformats.org/officeDocument/2006/relationships/font" Target="fonts/PTSans-bold.fntdata"/><Relationship Id="rId167" Type="http://schemas.openxmlformats.org/officeDocument/2006/relationships/font" Target="fonts/PTSans-regular.fntdata"/><Relationship Id="rId166" Type="http://schemas.openxmlformats.org/officeDocument/2006/relationships/font" Target="fonts/RalewayLight-boldItalic.fntdata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161" Type="http://schemas.openxmlformats.org/officeDocument/2006/relationships/font" Target="fonts/MerriweatherMedium-italic.fntdata"/><Relationship Id="rId54" Type="http://schemas.openxmlformats.org/officeDocument/2006/relationships/slide" Target="slides/slide48.xml"/><Relationship Id="rId160" Type="http://schemas.openxmlformats.org/officeDocument/2006/relationships/font" Target="fonts/MerriweatherMedium-bold.fntdata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159" Type="http://schemas.openxmlformats.org/officeDocument/2006/relationships/font" Target="fonts/MerriweatherMedium-regular.fntdata"/><Relationship Id="rId59" Type="http://schemas.openxmlformats.org/officeDocument/2006/relationships/slide" Target="slides/slide53.xml"/><Relationship Id="rId154" Type="http://schemas.openxmlformats.org/officeDocument/2006/relationships/font" Target="fonts/Lato-bold.fntdata"/><Relationship Id="rId58" Type="http://schemas.openxmlformats.org/officeDocument/2006/relationships/slide" Target="slides/slide52.xml"/><Relationship Id="rId153" Type="http://schemas.openxmlformats.org/officeDocument/2006/relationships/font" Target="fonts/Lato-regular.fntdata"/><Relationship Id="rId152" Type="http://schemas.openxmlformats.org/officeDocument/2006/relationships/font" Target="fonts/RalewaySemiBold-boldItalic.fntdata"/><Relationship Id="rId151" Type="http://schemas.openxmlformats.org/officeDocument/2006/relationships/font" Target="fonts/RalewaySemiBold-italic.fntdata"/><Relationship Id="rId158" Type="http://schemas.openxmlformats.org/officeDocument/2006/relationships/font" Target="fonts/PTSansNarrow-bold.fntdata"/><Relationship Id="rId157" Type="http://schemas.openxmlformats.org/officeDocument/2006/relationships/font" Target="fonts/PTSansNarrow-regular.fntdata"/><Relationship Id="rId156" Type="http://schemas.openxmlformats.org/officeDocument/2006/relationships/font" Target="fonts/Lato-boldItalic.fntdata"/><Relationship Id="rId155" Type="http://schemas.openxmlformats.org/officeDocument/2006/relationships/font" Target="fonts/Lato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272017477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27201747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fab4437b88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fab4437b8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0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g38475f250ef_1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2" name="Google Shape;1762;g38475f250ef_1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5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g384c1b48b0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7" name="Google Shape;1777;g384c1b48b0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4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g384c1b48b0f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6" name="Google Shape;1786;g384c1b48b0f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3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384c1b48b0f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Google Shape;1795;g384c1b48b0f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3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384c1b48b0f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384c1b48b0f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5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g38475f250ef_1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7" name="Google Shape;1817;g38475f250ef_1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4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g38338512205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6" name="Google Shape;1826;g38338512205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4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384c1b48b0f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384c1b48b0f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4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g384c1b48b0f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6" name="Google Shape;1846;g384c1b48b0f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5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g384c1b48b0f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7" name="Google Shape;1857;g384c1b48b0f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8338512205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8338512205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7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384c1b48b0f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384c1b48b0f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8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384c1b48b0f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384c1b48b0f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5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g384c1b48b0f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7" name="Google Shape;1887;g384c1b48b0f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6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g38338512205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8" name="Google Shape;1898;g38338512205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7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g39ca38ed576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9" name="Google Shape;1909;g39ca38ed576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6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g38c499c7636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8" name="Google Shape;1918;g38c499c7636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3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g38c499c7636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5" name="Google Shape;1925;g38c499c7636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2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38c499c7636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38c499c7636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Google Shape;1942;g38c499c7636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3" name="Google Shape;1943;g38c499c7636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Google Shape;1952;g3075796cf05_1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3" name="Google Shape;1953;g3075796cf05_1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434b6f2c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6434b6f2c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6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3075796cf05_1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3075796cf05_1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8338512205_1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8338512205_1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9478fbf897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9478fbf897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8338512205_1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8338512205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8338512205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8338512205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8338512205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8338512205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8338512205_1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8338512205_1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075796cf05_1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075796cf05_1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075796cf0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075796cf0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8338512205_1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8338512205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8338512205_1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8338512205_1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8338512205_1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8338512205_1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8338512205_1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8338512205_1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8338512205_1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8338512205_1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833851220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83385122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8338512205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8338512205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8338512205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8338512205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8338512205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8338512205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9478fbf897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9478fbf897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075796cf05_1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075796cf05_1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9ca38ed576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9ca38ed57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9ca38ed576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9ca38ed576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075796cf05_1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075796cf05_1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075796cf05_1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075796cf05_1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8338512205_1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8338512205_1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9478fbf897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9478fbf897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88c6a1b37d_2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88c6a1b37d_2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88c6a1b37d_2_5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88c6a1b37d_2_5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88c6a1b37d_2_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88c6a1b37d_2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88c6a1b37d_2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88c6a1b37d_2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833851220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833851220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88c6a1b37d_2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388c6a1b37d_2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388c6a1b37d_2_6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388c6a1b37d_2_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88c6a1b37d_2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88c6a1b37d_2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88c6a1b37d_2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388c6a1b37d_2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388c6a1b37d_2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388c6a1b37d_2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388c6a1b37d_2_7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388c6a1b37d_2_7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388c6a1b37d_2_8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388c6a1b37d_2_8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388c6a1b37d_2_7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388c6a1b37d_2_7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388c6a1b37d_2_9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388c6a1b37d_2_9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388c6a1b37d_2_9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388c6a1b37d_2_9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9ca38ed57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9ca38ed5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388c6a1b37d_2_9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8" name="Google Shape;1118;g388c6a1b37d_2_9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39478fbf89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39478fbf89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388c6a1b37d_2_10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388c6a1b37d_2_10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39478fbf897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39478fbf897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39478fbf897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39478fbf897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388c6a1b37d_2_9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388c6a1b37d_2_9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388c6a1b37d_2_10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388c6a1b37d_2_10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39478fbf897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39478fbf897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39478fbf897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Google Shape;1270;g39478fbf897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39478fbf897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39478fbf897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9ca38ed57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9ca38ed57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39478fbf897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39478fbf897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39478fbf897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39478fbf897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39478fbf897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8" name="Google Shape;1318;g39478fbf897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39478fbf897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7" name="Google Shape;1337;g39478fbf897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39478fbf897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39478fbf897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39478fbf897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5" name="Google Shape;1375;g39478fbf897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39478fbf897_0_3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39478fbf897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39478fbf897_0_3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4" name="Google Shape;1414;g39478fbf897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3075796cf05_1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3075796cf05_1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8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38c499c763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0" name="Google Shape;1440;g38c499c763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8338512205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8338512205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39ca38ed576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8" name="Google Shape;1448;g39ca38ed576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38475f250ef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38475f250ef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2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g38475f250ef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4" name="Google Shape;1464;g38475f250ef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g38475f250ef_3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2" name="Google Shape;1472;g38475f250ef_3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38475f250ef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4" name="Google Shape;1484;g38475f250ef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2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g38475f250ef_3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4" name="Google Shape;1494;g38475f250ef_3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38475f250ef_3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38475f250ef_3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38338512205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9" name="Google Shape;1519;g38338512205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3075796cf05_1_5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3075796cf05_1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g38475f250ef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7" name="Google Shape;1537;g38475f250ef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6434b6f2c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6434b6f2c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g38475f250ef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Google Shape;1553;g38475f250ef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38475f250ef_1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" name="Google Shape;1568;g38475f250ef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g38475f250ef_1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5" name="Google Shape;1575;g38475f250ef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38475f250ef_1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38475f250ef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4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g38475f250ef_1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6" name="Google Shape;1596;g38475f250ef_1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2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g38475f250ef_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Google Shape;1604;g38475f250ef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39ca38ed576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39ca38ed576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38475f250ef_1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38475f250ef_1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7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g38475f250ef_1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9" name="Google Shape;1649;g38475f250ef_1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4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g38475f250ef_1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6" name="Google Shape;1656;g38475f250ef_1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6434b6f2c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6434b6f2c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39ca38ed576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39ca38ed576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2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g38475f250ef_1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4" name="Google Shape;1674;g38475f250ef_1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9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g38475f250ef_1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1" name="Google Shape;1681;g38475f250ef_1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g38475f250ef_1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8" name="Google Shape;1688;g38475f250ef_1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4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38475f250ef_1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38475f250ef_1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3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384c1b48b0f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384c1b48b0f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3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38475f250ef_1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38475f250ef_1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3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g38475f250ef_1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5" name="Google Shape;1725;g38475f250ef_1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3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g38475f250ef_1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5" name="Google Shape;1735;g38475f250ef_1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4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g38475f250ef_1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6" name="Google Shape;1746;g38475f250ef_1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eamline2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2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2" name="Google Shape;82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12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2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6" name="Google Shape;86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6328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0959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ntimeter question">
  <p:cSld name="SECTION_TITLE_AND_DESCRIPTION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0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3" name="Google Shape;73;p10"/>
          <p:cNvSpPr txBox="1"/>
          <p:nvPr>
            <p:ph idx="1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4" name="Google Shape;74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" name="Google Shape;75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87088" y="-1"/>
            <a:ext cx="4148674" cy="15946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0"/>
          <p:cNvSpPr txBox="1"/>
          <p:nvPr>
            <p:ph idx="2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0.xml"/><Relationship Id="rId3" Type="http://schemas.openxmlformats.org/officeDocument/2006/relationships/hyperlink" Target="https://pubmed.ncbi.nlm.nih.gov/17081163" TargetMode="External"/><Relationship Id="rId4" Type="http://schemas.openxmlformats.org/officeDocument/2006/relationships/hyperlink" Target="https://pubmed.ncbi.nlm.nih.gov/37787556" TargetMode="External"/><Relationship Id="rId5" Type="http://schemas.openxmlformats.org/officeDocument/2006/relationships/image" Target="../media/image20.png"/><Relationship Id="rId6" Type="http://schemas.openxmlformats.org/officeDocument/2006/relationships/image" Target="../media/image18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8.png"/><Relationship Id="rId4" Type="http://schemas.openxmlformats.org/officeDocument/2006/relationships/hyperlink" Target="http://nct03395405" TargetMode="External"/><Relationship Id="rId5" Type="http://schemas.openxmlformats.org/officeDocument/2006/relationships/image" Target="../media/image20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hyperlink" Target="http://nct03395405" TargetMode="External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hyperlink" Target="http://nct03395405" TargetMode="External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5.xml"/><Relationship Id="rId3" Type="http://schemas.openxmlformats.org/officeDocument/2006/relationships/hyperlink" Target="https://pubmed.ncbi.nlm.nih.gov/17081163" TargetMode="External"/><Relationship Id="rId4" Type="http://schemas.openxmlformats.org/officeDocument/2006/relationships/hyperlink" Target="https://clinicaltrials.gov/study/NCT03395405" TargetMode="External"/><Relationship Id="rId5" Type="http://schemas.openxmlformats.org/officeDocument/2006/relationships/image" Target="../media/image20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6.xml"/><Relationship Id="rId3" Type="http://schemas.openxmlformats.org/officeDocument/2006/relationships/hyperlink" Target="https://pubmed.ncbi.nlm.nih.gov/17081163" TargetMode="External"/><Relationship Id="rId4" Type="http://schemas.openxmlformats.org/officeDocument/2006/relationships/hyperlink" Target="https://clinicaltrials.gov/study/NCT03395405" TargetMode="External"/><Relationship Id="rId5" Type="http://schemas.openxmlformats.org/officeDocument/2006/relationships/image" Target="../media/image20.png"/><Relationship Id="rId6" Type="http://schemas.openxmlformats.org/officeDocument/2006/relationships/hyperlink" Target="https://pubmed.ncbi.nlm.nih.gov/33660657" TargetMode="External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7.xml"/><Relationship Id="rId3" Type="http://schemas.openxmlformats.org/officeDocument/2006/relationships/hyperlink" Target="https://pubmed.ncbi.nlm.nih.gov/17081163" TargetMode="External"/><Relationship Id="rId4" Type="http://schemas.openxmlformats.org/officeDocument/2006/relationships/hyperlink" Target="https://clinicaltrials.gov/study/NCT03395405" TargetMode="External"/><Relationship Id="rId5" Type="http://schemas.openxmlformats.org/officeDocument/2006/relationships/image" Target="../media/image20.png"/><Relationship Id="rId6" Type="http://schemas.openxmlformats.org/officeDocument/2006/relationships/hyperlink" Target="https://pubmed.ncbi.nlm.nih.gov/33660657" TargetMode="External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8.xml"/><Relationship Id="rId3" Type="http://schemas.openxmlformats.org/officeDocument/2006/relationships/hyperlink" Target="https://pubmed.ncbi.nlm.nih.gov/17081163" TargetMode="External"/><Relationship Id="rId4" Type="http://schemas.openxmlformats.org/officeDocument/2006/relationships/hyperlink" Target="https://clinicaltrials.gov/study/NCT03395405" TargetMode="External"/><Relationship Id="rId9" Type="http://schemas.openxmlformats.org/officeDocument/2006/relationships/hyperlink" Target="https://pubmed.ncbi.nlm.nih.gov/36374209" TargetMode="External"/><Relationship Id="rId5" Type="http://schemas.openxmlformats.org/officeDocument/2006/relationships/image" Target="../media/image20.png"/><Relationship Id="rId6" Type="http://schemas.openxmlformats.org/officeDocument/2006/relationships/hyperlink" Target="https://pubmed.ncbi.nlm.nih.gov/33660657" TargetMode="External"/><Relationship Id="rId7" Type="http://schemas.openxmlformats.org/officeDocument/2006/relationships/hyperlink" Target="https://pubmed.ncbi.nlm.nih.gov/36374209" TargetMode="External"/><Relationship Id="rId8" Type="http://schemas.openxmlformats.org/officeDocument/2006/relationships/hyperlink" Target="https://pubmed.ncbi.nlm.nih.gov/33660657" TargetMode="External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9.xml"/><Relationship Id="rId3" Type="http://schemas.openxmlformats.org/officeDocument/2006/relationships/hyperlink" Target="https://pubmed.ncbi.nlm.nih.gov/17081163" TargetMode="External"/><Relationship Id="rId4" Type="http://schemas.openxmlformats.org/officeDocument/2006/relationships/hyperlink" Target="https://clinicaltrials.gov/study/NCT03395405" TargetMode="External"/><Relationship Id="rId9" Type="http://schemas.openxmlformats.org/officeDocument/2006/relationships/hyperlink" Target="https://pubmed.ncbi.nlm.nih.gov/36374209" TargetMode="External"/><Relationship Id="rId5" Type="http://schemas.openxmlformats.org/officeDocument/2006/relationships/image" Target="../media/image20.png"/><Relationship Id="rId6" Type="http://schemas.openxmlformats.org/officeDocument/2006/relationships/hyperlink" Target="https://pubmed.ncbi.nlm.nih.gov/33660657" TargetMode="External"/><Relationship Id="rId7" Type="http://schemas.openxmlformats.org/officeDocument/2006/relationships/hyperlink" Target="https://pubmed.ncbi.nlm.nih.gov/36374209" TargetMode="External"/><Relationship Id="rId8" Type="http://schemas.openxmlformats.org/officeDocument/2006/relationships/hyperlink" Target="https://pubmed.ncbi.nlm.nih.gov/33660657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0.xml"/><Relationship Id="rId3" Type="http://schemas.openxmlformats.org/officeDocument/2006/relationships/hyperlink" Target="https://pubmed.ncbi.nlm.nih.gov/17081163" TargetMode="External"/><Relationship Id="rId4" Type="http://schemas.openxmlformats.org/officeDocument/2006/relationships/hyperlink" Target="https://clinicaltrials.gov/study/NCT03395405" TargetMode="External"/><Relationship Id="rId9" Type="http://schemas.openxmlformats.org/officeDocument/2006/relationships/hyperlink" Target="https://pubmed.ncbi.nlm.nih.gov/36374209" TargetMode="External"/><Relationship Id="rId5" Type="http://schemas.openxmlformats.org/officeDocument/2006/relationships/image" Target="../media/image20.png"/><Relationship Id="rId6" Type="http://schemas.openxmlformats.org/officeDocument/2006/relationships/hyperlink" Target="https://pubmed.ncbi.nlm.nih.gov/" TargetMode="External"/><Relationship Id="rId7" Type="http://schemas.openxmlformats.org/officeDocument/2006/relationships/hyperlink" Target="https://www.amjtransplant.org/article/S1600-6135(25)01806-4/fulltext" TargetMode="External"/><Relationship Id="rId8" Type="http://schemas.openxmlformats.org/officeDocument/2006/relationships/hyperlink" Target="https://pubmed.ncbi.nlm.nih.gov/33660657" TargetMode="External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1.xml"/><Relationship Id="rId3" Type="http://schemas.openxmlformats.org/officeDocument/2006/relationships/hyperlink" Target="https://pubmed.ncbi.nlm.nih.gov/21883746" TargetMode="External"/><Relationship Id="rId4" Type="http://schemas.openxmlformats.org/officeDocument/2006/relationships/hyperlink" Target="https://pubmed.ncbi.nlm.nih.gov/25498097" TargetMode="External"/><Relationship Id="rId5" Type="http://schemas.openxmlformats.org/officeDocument/2006/relationships/hyperlink" Target="https://pubmed.ncbi.nlm.nih.gov/31999825" TargetMode="External"/><Relationship Id="rId6" Type="http://schemas.openxmlformats.org/officeDocument/2006/relationships/hyperlink" Target="https://www.amjtransplant.org/article/S1600-6135(25)01806-4/fulltext" TargetMode="External"/><Relationship Id="rId7" Type="http://schemas.openxmlformats.org/officeDocument/2006/relationships/hyperlink" Target="https://www.amjtransplant.org/article/S1600-6135(25)01806-4/fulltext" TargetMode="External"/><Relationship Id="rId8" Type="http://schemas.openxmlformats.org/officeDocument/2006/relationships/image" Target="../media/image20.png"/></Relationships>
</file>

<file path=ppt/slides/_rels/slide112.xml.rels><?xml version="1.0" encoding="UTF-8" standalone="yes"?><Relationships xmlns="http://schemas.openxmlformats.org/package/2006/relationships"><Relationship Id="rId11" Type="http://schemas.openxmlformats.org/officeDocument/2006/relationships/hyperlink" Target="https://pubmed.ncbi.nlm.nih.gov/33660657" TargetMode="External"/><Relationship Id="rId10" Type="http://schemas.openxmlformats.org/officeDocument/2006/relationships/hyperlink" Target="https://pubmed.ncbi.nlm.nih.gov/27623481" TargetMode="External"/><Relationship Id="rId12" Type="http://schemas.openxmlformats.org/officeDocument/2006/relationships/hyperlink" Target="https://pubmed.ncbi.nlm.nih.gov/36374209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2.xml"/><Relationship Id="rId3" Type="http://schemas.openxmlformats.org/officeDocument/2006/relationships/hyperlink" Target="https://pubmed.ncbi.nlm.nih.gov/17081163" TargetMode="External"/><Relationship Id="rId4" Type="http://schemas.openxmlformats.org/officeDocument/2006/relationships/hyperlink" Target="https://clinicaltrials.gov/study/NCT03395405" TargetMode="External"/><Relationship Id="rId9" Type="http://schemas.openxmlformats.org/officeDocument/2006/relationships/hyperlink" Target="https://www.amjtransplant.org/article/S1600-6135(25)01806-4/fulltext" TargetMode="External"/><Relationship Id="rId5" Type="http://schemas.openxmlformats.org/officeDocument/2006/relationships/image" Target="../media/image20.png"/><Relationship Id="rId6" Type="http://schemas.openxmlformats.org/officeDocument/2006/relationships/hyperlink" Target="https://pubmed.ncbi.nlm.nih.gov/21883746" TargetMode="External"/><Relationship Id="rId7" Type="http://schemas.openxmlformats.org/officeDocument/2006/relationships/hyperlink" Target="https://pubmed.ncbi.nlm.nih.gov/25498097" TargetMode="External"/><Relationship Id="rId8" Type="http://schemas.openxmlformats.org/officeDocument/2006/relationships/hyperlink" Target="https://pubmed.ncbi.nlm.nih.gov/31999825" TargetMode="External"/></Relationships>
</file>

<file path=ppt/slides/_rels/slide113.xml.rels><?xml version="1.0" encoding="UTF-8" standalone="yes"?><Relationships xmlns="http://schemas.openxmlformats.org/package/2006/relationships"><Relationship Id="rId11" Type="http://schemas.openxmlformats.org/officeDocument/2006/relationships/hyperlink" Target="https://pubmed.ncbi.nlm.nih.gov/33660657" TargetMode="External"/><Relationship Id="rId10" Type="http://schemas.openxmlformats.org/officeDocument/2006/relationships/hyperlink" Target="https://pubmed.ncbi.nlm.nih.gov/27623481" TargetMode="External"/><Relationship Id="rId12" Type="http://schemas.openxmlformats.org/officeDocument/2006/relationships/hyperlink" Target="https://pubmed.ncbi.nlm.nih.gov/36374209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3.xml"/><Relationship Id="rId3" Type="http://schemas.openxmlformats.org/officeDocument/2006/relationships/hyperlink" Target="https://pubmed.ncbi.nlm.nih.gov/17081163" TargetMode="External"/><Relationship Id="rId4" Type="http://schemas.openxmlformats.org/officeDocument/2006/relationships/hyperlink" Target="https://clinicaltrials.gov/study/NCT03395405" TargetMode="External"/><Relationship Id="rId9" Type="http://schemas.openxmlformats.org/officeDocument/2006/relationships/hyperlink" Target="https://www.amjtransplant.org/article/S1600-6135(25)01806-4/fulltext" TargetMode="External"/><Relationship Id="rId5" Type="http://schemas.openxmlformats.org/officeDocument/2006/relationships/image" Target="../media/image20.png"/><Relationship Id="rId6" Type="http://schemas.openxmlformats.org/officeDocument/2006/relationships/hyperlink" Target="https://pubmed.ncbi.nlm.nih.gov/21883746" TargetMode="External"/><Relationship Id="rId7" Type="http://schemas.openxmlformats.org/officeDocument/2006/relationships/hyperlink" Target="https://pubmed.ncbi.nlm.nih.gov/25498097" TargetMode="External"/><Relationship Id="rId8" Type="http://schemas.openxmlformats.org/officeDocument/2006/relationships/hyperlink" Target="https://pubmed.ncbi.nlm.nih.gov/31999825" TargetMode="External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9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23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hyperlink" Target="https://dailymed.nlm.nih.gov/dailymed/drugInfo.cfm?setid=94b01b1e-794b-4bea-8e24-2e54683fc023" TargetMode="External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hyperlink" Target="https://dailymed.nlm.nih.gov/dailymed/drugInfo.cfm?setid=94b01b1e-794b-4bea-8e24-2e54683fc023" TargetMode="External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23.png"/><Relationship Id="rId4" Type="http://schemas.openxmlformats.org/officeDocument/2006/relationships/hyperlink" Target="https://dailymed.nlm.nih.gov/dailymed/drugInfo.cfm?setid=626dc9e5-c6b4-4f9c-9bf4-774fd3ae619a" TargetMode="External"/><Relationship Id="rId5" Type="http://schemas.openxmlformats.org/officeDocument/2006/relationships/image" Target="../media/image22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9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hyperlink" Target="https://www.hunterratliff1.com/talk/" TargetMode="External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0.xml"/><Relationship Id="rId3" Type="http://schemas.openxmlformats.org/officeDocument/2006/relationships/hyperlink" Target="https://pubmed.ncbi.nlm.nih.gov/29053792" TargetMode="External"/><Relationship Id="rId4" Type="http://schemas.openxmlformats.org/officeDocument/2006/relationships/hyperlink" Target="https://www.cdc.gov/ncezid/dfwed/beam-dashboard.html" TargetMode="External"/><Relationship Id="rId9" Type="http://schemas.openxmlformats.org/officeDocument/2006/relationships/hyperlink" Target="https://www.amjtransplant.org/article/S1600-6135(25)01806-4/fulltext" TargetMode="External"/><Relationship Id="rId5" Type="http://schemas.openxmlformats.org/officeDocument/2006/relationships/hyperlink" Target="https://pubmed.ncbi.nlm.nih.gov/39296338" TargetMode="External"/><Relationship Id="rId6" Type="http://schemas.openxmlformats.org/officeDocument/2006/relationships/hyperlink" Target="https://pubmed.ncbi.nlm.nih.gov/17081163" TargetMode="External"/><Relationship Id="rId7" Type="http://schemas.openxmlformats.org/officeDocument/2006/relationships/hyperlink" Target="https://clinicaltrials.gov/study/NCT03395405" TargetMode="External"/><Relationship Id="rId8" Type="http://schemas.openxmlformats.org/officeDocument/2006/relationships/hyperlink" Target="https://pubmed.ncbi.nlm.nih.gov/37787556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pubmed.ncbi.nlm.nih.gov/21945976/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pubmed.ncbi.nlm.nih.gov/21945976/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pubmed.ncbi.nlm.nih.gov/21945976/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pubmed.ncbi.nlm.nih.gov/21945976/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pubmed.ncbi.nlm.nih.gov/21945976/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9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9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1.xml"/><Relationship Id="rId3" Type="http://schemas.openxmlformats.org/officeDocument/2006/relationships/hyperlink" Target="https://pubmed.ncbi.nlm.nih.gov/29053792" TargetMode="External"/><Relationship Id="rId4" Type="http://schemas.openxmlformats.org/officeDocument/2006/relationships/image" Target="../media/image16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2.xml"/><Relationship Id="rId3" Type="http://schemas.openxmlformats.org/officeDocument/2006/relationships/hyperlink" Target="https://pubmed.ncbi.nlm.nih.gov/29053792" TargetMode="External"/><Relationship Id="rId4" Type="http://schemas.openxmlformats.org/officeDocument/2006/relationships/image" Target="../media/image16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Relationship Id="rId3" Type="http://schemas.openxmlformats.org/officeDocument/2006/relationships/hyperlink" Target="https://pubmed.ncbi.nlm.nih.gov/29053792" TargetMode="External"/><Relationship Id="rId4" Type="http://schemas.openxmlformats.org/officeDocument/2006/relationships/image" Target="../media/image16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4.xml"/><Relationship Id="rId3" Type="http://schemas.openxmlformats.org/officeDocument/2006/relationships/hyperlink" Target="https://pubmed.ncbi.nlm.nih.gov/29053792" TargetMode="External"/><Relationship Id="rId4" Type="http://schemas.openxmlformats.org/officeDocument/2006/relationships/image" Target="../media/image16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5.xml"/><Relationship Id="rId3" Type="http://schemas.openxmlformats.org/officeDocument/2006/relationships/hyperlink" Target="https://pubmed.ncbi.nlm.nih.gov/29053792" TargetMode="External"/><Relationship Id="rId4" Type="http://schemas.openxmlformats.org/officeDocument/2006/relationships/image" Target="../media/image16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<Relationship Id="rId3" Type="http://schemas.openxmlformats.org/officeDocument/2006/relationships/hyperlink" Target="https://pubmed.ncbi.nlm.nih.gov/29053792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16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9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hyperlink" Target="https://www.cdc.gov/ncezid/dfwed/beam-dashboard.html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hyperlink" Target="https://www.cdc.gov/ncezid/dfwed/beam-dashboard.html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1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hyperlink" Target="https://pubmed.ncbi.nlm.nih.gov/39296338" TargetMode="External"/><Relationship Id="rId4" Type="http://schemas.openxmlformats.org/officeDocument/2006/relationships/image" Target="../media/image12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hyperlink" Target="https://pubmed.ncbi.nlm.nih.gov/39296338" TargetMode="External"/><Relationship Id="rId4" Type="http://schemas.openxmlformats.org/officeDocument/2006/relationships/image" Target="../media/image12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hyperlink" Target="https://pubmed.ncbi.nlm.nih.gov/39296338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hyperlink" Target="https://pubmed.ncbi.nlm.nih.gov/39296338" TargetMode="External"/><Relationship Id="rId4" Type="http://schemas.openxmlformats.org/officeDocument/2006/relationships/image" Target="../media/image12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hyperlink" Target="https://pubmed.ncbi.nlm.nih.gov/39296338" TargetMode="External"/><Relationship Id="rId4" Type="http://schemas.openxmlformats.org/officeDocument/2006/relationships/image" Target="../media/image12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hyperlink" Target="https://pubmed.ncbi.nlm.nih.gov/39296338" TargetMode="External"/><Relationship Id="rId4" Type="http://schemas.openxmlformats.org/officeDocument/2006/relationships/image" Target="../media/image12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hyperlink" Target="https://pubmed.ncbi.nlm.nih.gov/39296338" TargetMode="External"/><Relationship Id="rId4" Type="http://schemas.openxmlformats.org/officeDocument/2006/relationships/image" Target="../media/image12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8.xml"/><Relationship Id="rId3" Type="http://schemas.openxmlformats.org/officeDocument/2006/relationships/hyperlink" Target="https://pubmed.ncbi.nlm.nih.gov/39296338" TargetMode="External"/><Relationship Id="rId4" Type="http://schemas.openxmlformats.org/officeDocument/2006/relationships/image" Target="../media/image12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9.xml"/><Relationship Id="rId3" Type="http://schemas.openxmlformats.org/officeDocument/2006/relationships/hyperlink" Target="https://pubmed.ncbi.nlm.nih.gov/39296338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20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20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20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hyperlink" Target="https://pubmed.ncbi.nlm.nih.gov/17081163" TargetMode="External"/><Relationship Id="rId4" Type="http://schemas.openxmlformats.org/officeDocument/2006/relationships/image" Target="../media/image20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hyperlink" Target="https://pubmed.ncbi.nlm.nih.gov/17081163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20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6.xml"/><Relationship Id="rId3" Type="http://schemas.openxmlformats.org/officeDocument/2006/relationships/hyperlink" Target="https://pubmed.ncbi.nlm.nih.gov/17081163" TargetMode="External"/><Relationship Id="rId4" Type="http://schemas.openxmlformats.org/officeDocument/2006/relationships/image" Target="../media/image20.png"/><Relationship Id="rId5" Type="http://schemas.openxmlformats.org/officeDocument/2006/relationships/hyperlink" Target="https://pubmed.ncbi.nlm.nih.gov/37787556" TargetMode="Externa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7.xml"/><Relationship Id="rId3" Type="http://schemas.openxmlformats.org/officeDocument/2006/relationships/hyperlink" Target="https://pubmed.ncbi.nlm.nih.gov/17081163" TargetMode="External"/><Relationship Id="rId4" Type="http://schemas.openxmlformats.org/officeDocument/2006/relationships/image" Target="../media/image20.png"/><Relationship Id="rId5" Type="http://schemas.openxmlformats.org/officeDocument/2006/relationships/hyperlink" Target="https://pubmed.ncbi.nlm.nih.gov/37787556" TargetMode="External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8.xml"/><Relationship Id="rId3" Type="http://schemas.openxmlformats.org/officeDocument/2006/relationships/hyperlink" Target="https://pubmed.ncbi.nlm.nih.gov/17081163" TargetMode="External"/><Relationship Id="rId4" Type="http://schemas.openxmlformats.org/officeDocument/2006/relationships/image" Target="../media/image20.png"/><Relationship Id="rId5" Type="http://schemas.openxmlformats.org/officeDocument/2006/relationships/hyperlink" Target="https://pubmed.ncbi.nlm.nih.gov/37787556" TargetMode="External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9.xml"/><Relationship Id="rId3" Type="http://schemas.openxmlformats.org/officeDocument/2006/relationships/hyperlink" Target="https://pubmed.ncbi.nlm.nih.gov/17081163" TargetMode="External"/><Relationship Id="rId4" Type="http://schemas.openxmlformats.org/officeDocument/2006/relationships/hyperlink" Target="https://pubmed.ncbi.nlm.nih.gov/37787556" TargetMode="External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/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Gut Reactions </a:t>
            </a:r>
            <a:r>
              <a:rPr lang="en" sz="3800">
                <a:solidFill>
                  <a:srgbClr val="858585"/>
                </a:solidFill>
                <a:latin typeface="Raleway"/>
                <a:ea typeface="Raleway"/>
                <a:cs typeface="Raleway"/>
                <a:sym typeface="Raleway"/>
              </a:rPr>
              <a:t>(in TxID)</a:t>
            </a:r>
            <a:endParaRPr sz="3800">
              <a:solidFill>
                <a:srgbClr val="85858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729625" y="2987150"/>
            <a:ext cx="7688100" cy="13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CLINID </a:t>
            </a:r>
            <a:r>
              <a:rPr b="1"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conference</a:t>
            </a:r>
            <a:endParaRPr b="1" sz="1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Hunter Ratliff</a:t>
            </a:r>
            <a:endParaRPr sz="1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10/30/2025</a:t>
            </a:r>
            <a:endParaRPr sz="1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Ages, dates, and other identifying information may have been changed</a:t>
            </a:r>
            <a:endParaRPr i="1" sz="16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I have no conflict of interest in relation to this presentation</a:t>
            </a:r>
            <a:endParaRPr i="1" sz="16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8975" y="696075"/>
            <a:ext cx="24384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>
            <p:ph idx="2" type="body"/>
          </p:nvPr>
        </p:nvSpPr>
        <p:spPr>
          <a:xfrm>
            <a:off x="730000" y="140767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47 y/o F</a:t>
            </a:r>
            <a:r>
              <a:rPr lang="en"/>
              <a:t> with PMH including ESRD s/p DDKT (2021) p/w </a:t>
            </a:r>
            <a:r>
              <a:rPr b="1" lang="en"/>
              <a:t>one month of watery </a:t>
            </a:r>
            <a:r>
              <a:rPr b="1" lang="en">
                <a:solidFill>
                  <a:srgbClr val="DC4C64"/>
                </a:solidFill>
              </a:rPr>
              <a:t>diarrhea</a:t>
            </a:r>
            <a:r>
              <a:rPr lang="en">
                <a:solidFill>
                  <a:srgbClr val="1A1A1A"/>
                </a:solidFill>
              </a:rPr>
              <a:t>. </a:t>
            </a:r>
            <a:endParaRPr>
              <a:solidFill>
                <a:srgbClr val="1A1A1A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1A1A1A"/>
              </a:buClr>
              <a:buSzPts val="1300"/>
              <a:buChar char="●"/>
            </a:pPr>
            <a:r>
              <a:rPr lang="en">
                <a:solidFill>
                  <a:srgbClr val="1A1A1A"/>
                </a:solidFill>
              </a:rPr>
              <a:t>No systemic symptoms (besides 15# wt loss)</a:t>
            </a:r>
            <a:endParaRPr>
              <a:solidFill>
                <a:srgbClr val="1A1A1A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Char char="○"/>
            </a:pPr>
            <a:r>
              <a:rPr lang="en">
                <a:solidFill>
                  <a:srgbClr val="1A1A1A"/>
                </a:solidFill>
              </a:rPr>
              <a:t>Perhaps confounded by </a:t>
            </a:r>
            <a:r>
              <a:rPr i="1" lang="en">
                <a:solidFill>
                  <a:srgbClr val="1A1A1A"/>
                </a:solidFill>
              </a:rPr>
              <a:t>Ozempic</a:t>
            </a:r>
            <a:endParaRPr>
              <a:solidFill>
                <a:srgbClr val="1A1A1A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Char char="●"/>
            </a:pPr>
            <a:r>
              <a:rPr lang="en">
                <a:solidFill>
                  <a:srgbClr val="1A1A1A"/>
                </a:solidFill>
              </a:rPr>
              <a:t>Looks good on exam</a:t>
            </a:r>
            <a:endParaRPr>
              <a:solidFill>
                <a:srgbClr val="1A1A1A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Char char="○"/>
            </a:pPr>
            <a:r>
              <a:rPr lang="en">
                <a:solidFill>
                  <a:srgbClr val="1A1A1A"/>
                </a:solidFill>
              </a:rPr>
              <a:t>Only here because of labs</a:t>
            </a:r>
            <a:endParaRPr>
              <a:solidFill>
                <a:srgbClr val="1A1A1A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Char char="●"/>
            </a:pPr>
            <a:r>
              <a:rPr lang="en">
                <a:solidFill>
                  <a:srgbClr val="1A1A1A"/>
                </a:solidFill>
              </a:rPr>
              <a:t>Cursory exposure history is unrevealing</a:t>
            </a:r>
            <a:endParaRPr>
              <a:solidFill>
                <a:srgbClr val="1A1A1A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Char char="○"/>
            </a:pPr>
            <a:r>
              <a:rPr lang="en">
                <a:solidFill>
                  <a:srgbClr val="1A1A1A"/>
                </a:solidFill>
              </a:rPr>
              <a:t>Rabbit → Cryptosporidium (?)</a:t>
            </a:r>
            <a:endParaRPr>
              <a:solidFill>
                <a:srgbClr val="1A1A1A"/>
              </a:solidFill>
            </a:endParaRPr>
          </a:p>
        </p:txBody>
      </p:sp>
      <p:sp>
        <p:nvSpPr>
          <p:cNvPr id="152" name="Google Shape;152;p23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Summary</a:t>
            </a:r>
            <a:endParaRPr/>
          </a:p>
        </p:txBody>
      </p:sp>
      <p:pic>
        <p:nvPicPr>
          <p:cNvPr id="153" name="Google Shape;153;p23"/>
          <p:cNvPicPr preferRelativeResize="0"/>
          <p:nvPr/>
        </p:nvPicPr>
        <p:blipFill rotWithShape="1">
          <a:blip r:embed="rId3">
            <a:alphaModFix/>
          </a:blip>
          <a:srcRect b="0" l="16388" r="16415" t="0"/>
          <a:stretch/>
        </p:blipFill>
        <p:spPr>
          <a:xfrm>
            <a:off x="5348200" y="237175"/>
            <a:ext cx="3181651" cy="315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/>
          <p:nvPr/>
        </p:nvSpPr>
        <p:spPr>
          <a:xfrm>
            <a:off x="5348275" y="3687975"/>
            <a:ext cx="3181500" cy="74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Do you want </a:t>
            </a:r>
            <a:r>
              <a:rPr b="1" lang="en" sz="16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additional HPI info</a:t>
            </a:r>
            <a:r>
              <a:rPr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or </a:t>
            </a:r>
            <a:r>
              <a:rPr b="1" lang="en" sz="16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a GI biofire</a:t>
            </a:r>
            <a:r>
              <a:rPr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sz="1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3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p113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&amp; nitazoxanide</a:t>
            </a:r>
            <a:endParaRPr/>
          </a:p>
        </p:txBody>
      </p:sp>
      <p:sp>
        <p:nvSpPr>
          <p:cNvPr id="1765" name="Google Shape;1765;p113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data is…</a:t>
            </a:r>
            <a:r>
              <a:rPr b="1" lang="en"/>
              <a:t>not great</a:t>
            </a:r>
            <a:endParaRPr b="1"/>
          </a:p>
        </p:txBody>
      </p:sp>
      <p:sp>
        <p:nvSpPr>
          <p:cNvPr id="1766" name="Google Shape;1766;p113"/>
          <p:cNvSpPr/>
          <p:nvPr/>
        </p:nvSpPr>
        <p:spPr>
          <a:xfrm>
            <a:off x="729450" y="1895400"/>
            <a:ext cx="3027900" cy="361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Reducing immunosuppression?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7" name="Google Shape;1767;p113"/>
          <p:cNvSpPr/>
          <p:nvPr/>
        </p:nvSpPr>
        <p:spPr>
          <a:xfrm>
            <a:off x="729450" y="2390875"/>
            <a:ext cx="3027900" cy="9279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Nitazoxanide? (NTZ) [</a:t>
            </a:r>
            <a:r>
              <a:rPr b="1" lang="en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4</a:t>
            </a: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In 13 healthy adults w/ norovirus, RCT found NTZ x3 days reduced symptom duration 2.5 → 1.5 days (p=0.03)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8" name="Google Shape;1768;p113"/>
          <p:cNvSpPr txBox="1"/>
          <p:nvPr>
            <p:ph idx="2" type="body"/>
          </p:nvPr>
        </p:nvSpPr>
        <p:spPr>
          <a:xfrm>
            <a:off x="4643600" y="1393075"/>
            <a:ext cx="3774300" cy="29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DF382C"/>
                </a:solidFill>
              </a:rPr>
              <a:t>Issues &amp; limitations with NTZ</a:t>
            </a:r>
            <a:endParaRPr b="1" u="sng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Data in SOT limited by </a:t>
            </a:r>
            <a:endParaRPr>
              <a:solidFill>
                <a:srgbClr val="C1443C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b="1" lang="en">
                <a:solidFill>
                  <a:srgbClr val="858585"/>
                </a:solidFill>
              </a:rPr>
              <a:t>No plausible mechanism</a:t>
            </a:r>
            <a:r>
              <a:rPr lang="en"/>
              <a:t>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4"/>
              </a:rPr>
              <a:t>5</a:t>
            </a:r>
            <a:r>
              <a:rPr lang="en"/>
              <a:t>]</a:t>
            </a:r>
            <a:endParaRPr/>
          </a:p>
        </p:txBody>
      </p:sp>
      <p:sp>
        <p:nvSpPr>
          <p:cNvPr id="1769" name="Google Shape;1769;p113"/>
          <p:cNvSpPr/>
          <p:nvPr/>
        </p:nvSpPr>
        <p:spPr>
          <a:xfrm>
            <a:off x="5144300" y="2509075"/>
            <a:ext cx="2772900" cy="6915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Somebody should </a:t>
            </a:r>
            <a:endParaRPr b="1" sz="18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do a trial</a:t>
            </a:r>
            <a:endParaRPr sz="18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70" name="Google Shape;1770;p1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1" name="Google Shape;1771;p113"/>
          <p:cNvSpPr/>
          <p:nvPr/>
        </p:nvSpPr>
        <p:spPr>
          <a:xfrm>
            <a:off x="587125" y="1462825"/>
            <a:ext cx="7867500" cy="23280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72" name="Google Shape;1772;p1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0800" y="2202550"/>
            <a:ext cx="7505700" cy="234315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73" name="Google Shape;1773;p113"/>
          <p:cNvSpPr/>
          <p:nvPr/>
        </p:nvSpPr>
        <p:spPr>
          <a:xfrm>
            <a:off x="2493475" y="4209646"/>
            <a:ext cx="809700" cy="2763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4" name="Google Shape;1774;p113"/>
          <p:cNvSpPr txBox="1"/>
          <p:nvPr/>
        </p:nvSpPr>
        <p:spPr>
          <a:xfrm>
            <a:off x="6845250" y="1774350"/>
            <a:ext cx="168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300">
                <a:solidFill>
                  <a:srgbClr val="C1443C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publication bias</a:t>
            </a:r>
            <a:endParaRPr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8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&amp; nitazoxanide</a:t>
            </a:r>
            <a:endParaRPr/>
          </a:p>
        </p:txBody>
      </p:sp>
      <p:pic>
        <p:nvPicPr>
          <p:cNvPr id="1780" name="Google Shape;1780;p114"/>
          <p:cNvPicPr preferRelativeResize="0"/>
          <p:nvPr/>
        </p:nvPicPr>
        <p:blipFill rotWithShape="1">
          <a:blip r:embed="rId3">
            <a:alphaModFix/>
          </a:blip>
          <a:srcRect b="61756" l="0" r="0" t="0"/>
          <a:stretch/>
        </p:blipFill>
        <p:spPr>
          <a:xfrm>
            <a:off x="744600" y="1364350"/>
            <a:ext cx="7505700" cy="89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1" name="Google Shape;1781;p114"/>
          <p:cNvSpPr txBox="1"/>
          <p:nvPr>
            <p:ph idx="1" type="body"/>
          </p:nvPr>
        </p:nvSpPr>
        <p:spPr>
          <a:xfrm>
            <a:off x="729450" y="2260475"/>
            <a:ext cx="7688700" cy="21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2, multicenter (including UPMC) </a:t>
            </a:r>
            <a:r>
              <a:rPr b="1" lang="en"/>
              <a:t>double blinded RCT</a:t>
            </a:r>
            <a:r>
              <a:rPr lang="en"/>
              <a:t>; </a:t>
            </a:r>
            <a:r>
              <a:rPr lang="en">
                <a:solidFill>
                  <a:srgbClr val="DF382C"/>
                </a:solidFill>
              </a:rPr>
              <a:t>completed in 2021</a:t>
            </a:r>
            <a:endParaRPr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Randomized to </a:t>
            </a:r>
            <a:r>
              <a:rPr b="1" lang="en">
                <a:solidFill>
                  <a:srgbClr val="3B71CA"/>
                </a:solidFill>
              </a:rPr>
              <a:t>28 days of NTZ</a:t>
            </a:r>
            <a:r>
              <a:rPr lang="en"/>
              <a:t> vs placebo</a:t>
            </a:r>
            <a:endParaRPr/>
          </a:p>
        </p:txBody>
      </p:sp>
      <p:sp>
        <p:nvSpPr>
          <p:cNvPr id="1782" name="Google Shape;1782;p114"/>
          <p:cNvSpPr/>
          <p:nvPr/>
        </p:nvSpPr>
        <p:spPr>
          <a:xfrm>
            <a:off x="587125" y="1364400"/>
            <a:ext cx="7788900" cy="8961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83" name="Google Shape;1783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7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p11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&amp; nitazoxanide</a:t>
            </a:r>
            <a:endParaRPr/>
          </a:p>
        </p:txBody>
      </p:sp>
      <p:pic>
        <p:nvPicPr>
          <p:cNvPr id="1789" name="Google Shape;1789;p115"/>
          <p:cNvPicPr preferRelativeResize="0"/>
          <p:nvPr/>
        </p:nvPicPr>
        <p:blipFill rotWithShape="1">
          <a:blip r:embed="rId3">
            <a:alphaModFix/>
          </a:blip>
          <a:srcRect b="61756" l="0" r="0" t="0"/>
          <a:stretch/>
        </p:blipFill>
        <p:spPr>
          <a:xfrm>
            <a:off x="744600" y="1364350"/>
            <a:ext cx="7505700" cy="89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0" name="Google Shape;1790;p115"/>
          <p:cNvSpPr txBox="1"/>
          <p:nvPr>
            <p:ph idx="1" type="body"/>
          </p:nvPr>
        </p:nvSpPr>
        <p:spPr>
          <a:xfrm>
            <a:off x="729450" y="2260475"/>
            <a:ext cx="7688700" cy="21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2, multicenter (including UPMC) </a:t>
            </a:r>
            <a:r>
              <a:rPr b="1" lang="en"/>
              <a:t>double blinded RCT</a:t>
            </a:r>
            <a:r>
              <a:rPr lang="en"/>
              <a:t>; </a:t>
            </a:r>
            <a:r>
              <a:rPr lang="en">
                <a:solidFill>
                  <a:srgbClr val="DF382C"/>
                </a:solidFill>
              </a:rPr>
              <a:t>completed in 2021</a:t>
            </a:r>
            <a:endParaRPr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Randomized to </a:t>
            </a:r>
            <a:r>
              <a:rPr b="1" lang="en">
                <a:solidFill>
                  <a:srgbClr val="3B71CA"/>
                </a:solidFill>
              </a:rPr>
              <a:t>28 days of NTZ</a:t>
            </a:r>
            <a:r>
              <a:rPr lang="en"/>
              <a:t> vs placebo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Enrollment </a:t>
            </a:r>
            <a:r>
              <a:rPr b="1" i="1" lang="en"/>
              <a:t>stopped early</a:t>
            </a:r>
            <a:r>
              <a:rPr lang="en"/>
              <a:t> due to COVID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Original target: </a:t>
            </a:r>
            <a:r>
              <a:rPr b="1" lang="en"/>
              <a:t>160</a:t>
            </a:r>
            <a:r>
              <a:rPr lang="en"/>
              <a:t> (total)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Actual: </a:t>
            </a:r>
            <a:r>
              <a:rPr b="1" lang="en">
                <a:solidFill>
                  <a:srgbClr val="3B71CA"/>
                </a:solidFill>
              </a:rPr>
              <a:t>31 patients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Results are </a:t>
            </a:r>
            <a:r>
              <a:rPr lang="en">
                <a:solidFill>
                  <a:srgbClr val="DF382C"/>
                </a:solidFill>
              </a:rPr>
              <a:t>not published</a:t>
            </a:r>
            <a:r>
              <a:rPr lang="en"/>
              <a:t>, but available on clinicaltrials.gov (ID: </a:t>
            </a:r>
            <a:r>
              <a:rPr lang="en" u="sng">
                <a:solidFill>
                  <a:schemeClr val="hlink"/>
                </a:solidFill>
                <a:hlinkClick r:id="rId4"/>
              </a:rPr>
              <a:t>NCT03395405</a:t>
            </a:r>
            <a:r>
              <a:rPr lang="en"/>
              <a:t>)</a:t>
            </a:r>
            <a:endParaRPr/>
          </a:p>
        </p:txBody>
      </p:sp>
      <p:sp>
        <p:nvSpPr>
          <p:cNvPr id="1791" name="Google Shape;1791;p115"/>
          <p:cNvSpPr/>
          <p:nvPr/>
        </p:nvSpPr>
        <p:spPr>
          <a:xfrm>
            <a:off x="587125" y="1364400"/>
            <a:ext cx="7788900" cy="8961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92" name="Google Shape;1792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6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11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&amp; nitazoxanide</a:t>
            </a:r>
            <a:endParaRPr/>
          </a:p>
        </p:txBody>
      </p:sp>
      <p:pic>
        <p:nvPicPr>
          <p:cNvPr id="1798" name="Google Shape;1798;p116"/>
          <p:cNvPicPr preferRelativeResize="0"/>
          <p:nvPr/>
        </p:nvPicPr>
        <p:blipFill rotWithShape="1">
          <a:blip r:embed="rId3">
            <a:alphaModFix/>
          </a:blip>
          <a:srcRect b="61756" l="0" r="0" t="0"/>
          <a:stretch/>
        </p:blipFill>
        <p:spPr>
          <a:xfrm>
            <a:off x="744600" y="1364350"/>
            <a:ext cx="7505700" cy="89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9" name="Google Shape;1799;p116"/>
          <p:cNvSpPr/>
          <p:nvPr/>
        </p:nvSpPr>
        <p:spPr>
          <a:xfrm>
            <a:off x="587125" y="1364400"/>
            <a:ext cx="7788900" cy="8961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00" name="Google Shape;1800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1" name="Google Shape;1801;p116"/>
          <p:cNvSpPr txBox="1"/>
          <p:nvPr/>
        </p:nvSpPr>
        <p:spPr>
          <a:xfrm>
            <a:off x="1999000" y="136435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 u="sng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NCT03395405</a:t>
            </a:r>
            <a:endParaRPr/>
          </a:p>
        </p:txBody>
      </p:sp>
      <p:graphicFrame>
        <p:nvGraphicFramePr>
          <p:cNvPr id="1802" name="Google Shape;1802;p116"/>
          <p:cNvGraphicFramePr/>
          <p:nvPr/>
        </p:nvGraphicFramePr>
        <p:xfrm>
          <a:off x="2405588" y="2311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1487025"/>
                <a:gridCol w="1268800"/>
                <a:gridCol w="1577000"/>
              </a:tblGrid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NTZ </a:t>
                      </a:r>
                      <a:r>
                        <a:rPr lang="en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(n=16)</a:t>
                      </a:r>
                      <a:endParaRPr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Placebo </a:t>
                      </a:r>
                      <a:r>
                        <a:rPr lang="en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(n=15)</a:t>
                      </a:r>
                      <a:endParaRPr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Completed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12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Death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 </a:t>
                      </a:r>
                      <a:r>
                        <a:rPr lang="en" sz="1300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(0%)</a:t>
                      </a:r>
                      <a:endParaRPr sz="1300">
                        <a:solidFill>
                          <a:srgbClr val="85858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 </a:t>
                      </a:r>
                      <a:r>
                        <a:rPr lang="en" sz="1300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(13%)</a:t>
                      </a:r>
                      <a:endParaRPr sz="1300">
                        <a:solidFill>
                          <a:srgbClr val="85858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Solid organ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15</a:t>
                      </a:r>
                      <a:r>
                        <a:rPr lang="en" sz="1300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(94%)</a:t>
                      </a:r>
                      <a:endParaRPr sz="1300">
                        <a:solidFill>
                          <a:srgbClr val="85858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15 </a:t>
                      </a:r>
                      <a:r>
                        <a:rPr lang="en" sz="1300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(100%)</a:t>
                      </a:r>
                      <a:endParaRPr sz="1300">
                        <a:solidFill>
                          <a:srgbClr val="85858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Time to resolution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(95% CI)</a:t>
                      </a:r>
                      <a:endParaRPr sz="1300">
                        <a:solidFill>
                          <a:srgbClr val="85858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19 days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(1 - 31)</a:t>
                      </a:r>
                      <a:endParaRPr sz="1300">
                        <a:solidFill>
                          <a:srgbClr val="85858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11 days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(2 - 14)</a:t>
                      </a:r>
                      <a:endParaRPr sz="1300">
                        <a:solidFill>
                          <a:srgbClr val="85858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Serious side effects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 </a:t>
                      </a:r>
                      <a:r>
                        <a:rPr lang="en" sz="1300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(0%)</a:t>
                      </a:r>
                      <a:endParaRPr sz="1300">
                        <a:solidFill>
                          <a:srgbClr val="85858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 </a:t>
                      </a:r>
                      <a:r>
                        <a:rPr lang="en" sz="1300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(13%)</a:t>
                      </a:r>
                      <a:endParaRPr sz="1300">
                        <a:solidFill>
                          <a:srgbClr val="85858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6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117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&amp; nitazoxanide</a:t>
            </a:r>
            <a:endParaRPr/>
          </a:p>
        </p:txBody>
      </p:sp>
      <p:pic>
        <p:nvPicPr>
          <p:cNvPr id="1808" name="Google Shape;1808;p117"/>
          <p:cNvPicPr preferRelativeResize="0"/>
          <p:nvPr/>
        </p:nvPicPr>
        <p:blipFill rotWithShape="1">
          <a:blip r:embed="rId3">
            <a:alphaModFix/>
          </a:blip>
          <a:srcRect b="61756" l="0" r="0" t="0"/>
          <a:stretch/>
        </p:blipFill>
        <p:spPr>
          <a:xfrm>
            <a:off x="744600" y="1364350"/>
            <a:ext cx="7505700" cy="89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9" name="Google Shape;1809;p117"/>
          <p:cNvSpPr/>
          <p:nvPr/>
        </p:nvSpPr>
        <p:spPr>
          <a:xfrm>
            <a:off x="587125" y="1364400"/>
            <a:ext cx="7788900" cy="8961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10" name="Google Shape;1810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1" name="Google Shape;1811;p117"/>
          <p:cNvSpPr txBox="1"/>
          <p:nvPr/>
        </p:nvSpPr>
        <p:spPr>
          <a:xfrm>
            <a:off x="1999000" y="136435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 u="sng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NCT03395405</a:t>
            </a:r>
            <a:endParaRPr/>
          </a:p>
        </p:txBody>
      </p:sp>
      <p:graphicFrame>
        <p:nvGraphicFramePr>
          <p:cNvPr id="1812" name="Google Shape;1812;p117"/>
          <p:cNvGraphicFramePr/>
          <p:nvPr/>
        </p:nvGraphicFramePr>
        <p:xfrm>
          <a:off x="2405588" y="2311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1487025"/>
                <a:gridCol w="1268800"/>
                <a:gridCol w="1577000"/>
              </a:tblGrid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NTZ </a:t>
                      </a:r>
                      <a:r>
                        <a:rPr lang="en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(n=16)</a:t>
                      </a:r>
                      <a:endParaRPr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Placebo </a:t>
                      </a:r>
                      <a:r>
                        <a:rPr lang="en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(n=15)</a:t>
                      </a:r>
                      <a:endParaRPr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Completed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12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Death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 </a:t>
                      </a:r>
                      <a:r>
                        <a:rPr lang="en" sz="1300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(0%)</a:t>
                      </a:r>
                      <a:endParaRPr sz="1300">
                        <a:solidFill>
                          <a:srgbClr val="85858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 </a:t>
                      </a:r>
                      <a:r>
                        <a:rPr lang="en" sz="1300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(13%)</a:t>
                      </a:r>
                      <a:endParaRPr sz="1300">
                        <a:solidFill>
                          <a:srgbClr val="85858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Solid organ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15</a:t>
                      </a:r>
                      <a:r>
                        <a:rPr lang="en" sz="1300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(94%)</a:t>
                      </a:r>
                      <a:endParaRPr sz="1300">
                        <a:solidFill>
                          <a:srgbClr val="85858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15 </a:t>
                      </a:r>
                      <a:r>
                        <a:rPr lang="en" sz="1300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(100%)</a:t>
                      </a:r>
                      <a:endParaRPr sz="1300">
                        <a:solidFill>
                          <a:srgbClr val="85858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DF382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Time to resolution</a:t>
                      </a:r>
                      <a:endParaRPr sz="1300">
                        <a:solidFill>
                          <a:srgbClr val="DF382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(95% CI)</a:t>
                      </a:r>
                      <a:endParaRPr sz="1300">
                        <a:solidFill>
                          <a:srgbClr val="85858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DF382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19 days</a:t>
                      </a:r>
                      <a:endParaRPr b="1" sz="1300">
                        <a:solidFill>
                          <a:srgbClr val="DF382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(1 - 31)</a:t>
                      </a:r>
                      <a:endParaRPr sz="1300">
                        <a:solidFill>
                          <a:srgbClr val="85858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11 days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(2 - 14)</a:t>
                      </a:r>
                      <a:endParaRPr sz="1300">
                        <a:solidFill>
                          <a:srgbClr val="85858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Serious side effects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 </a:t>
                      </a:r>
                      <a:r>
                        <a:rPr lang="en" sz="1300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(0%)</a:t>
                      </a:r>
                      <a:endParaRPr sz="1300">
                        <a:solidFill>
                          <a:srgbClr val="85858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 </a:t>
                      </a:r>
                      <a:r>
                        <a:rPr lang="en" sz="1300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(13%)</a:t>
                      </a:r>
                      <a:endParaRPr sz="1300">
                        <a:solidFill>
                          <a:srgbClr val="85858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13" name="Google Shape;1813;p117"/>
          <p:cNvSpPr/>
          <p:nvPr/>
        </p:nvSpPr>
        <p:spPr>
          <a:xfrm>
            <a:off x="120775" y="3828550"/>
            <a:ext cx="18324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Hazard ratio</a:t>
            </a:r>
            <a:endParaRPr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0.74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(0.33 - 1.64)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p=0.459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814" name="Google Shape;1814;p117"/>
          <p:cNvCxnSpPr>
            <a:stCxn id="1813" idx="0"/>
          </p:cNvCxnSpPr>
          <p:nvPr/>
        </p:nvCxnSpPr>
        <p:spPr>
          <a:xfrm rot="-5400000">
            <a:off x="1598425" y="3068200"/>
            <a:ext cx="198900" cy="13218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8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118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in transplant</a:t>
            </a:r>
            <a:endParaRPr/>
          </a:p>
        </p:txBody>
      </p:sp>
      <p:sp>
        <p:nvSpPr>
          <p:cNvPr id="1820" name="Google Shape;1820;p118"/>
          <p:cNvSpPr/>
          <p:nvPr/>
        </p:nvSpPr>
        <p:spPr>
          <a:xfrm>
            <a:off x="729450" y="1393075"/>
            <a:ext cx="3399600" cy="361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Reducing immunosuppression?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1" name="Google Shape;1821;p118"/>
          <p:cNvSpPr/>
          <p:nvPr/>
        </p:nvSpPr>
        <p:spPr>
          <a:xfrm>
            <a:off x="729450" y="1891600"/>
            <a:ext cx="3399600" cy="588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Nitazoxanide? (NTZ)</a:t>
            </a:r>
            <a:endParaRPr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Mixed data in limited trials 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4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6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22" name="Google Shape;1822;p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3" name="Google Shape;1823;p118"/>
          <p:cNvSpPr/>
          <p:nvPr/>
        </p:nvSpPr>
        <p:spPr>
          <a:xfrm>
            <a:off x="729450" y="2617225"/>
            <a:ext cx="3399600" cy="4278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Intravenous </a:t>
            </a: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immunoglobulins</a:t>
            </a: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 (IVIG)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7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11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in transplant</a:t>
            </a:r>
            <a:endParaRPr/>
          </a:p>
        </p:txBody>
      </p:sp>
      <p:sp>
        <p:nvSpPr>
          <p:cNvPr id="1829" name="Google Shape;1829;p119"/>
          <p:cNvSpPr/>
          <p:nvPr/>
        </p:nvSpPr>
        <p:spPr>
          <a:xfrm>
            <a:off x="729450" y="1393075"/>
            <a:ext cx="3399600" cy="361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Reducing immunosuppression?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0" name="Google Shape;1830;p119"/>
          <p:cNvSpPr/>
          <p:nvPr/>
        </p:nvSpPr>
        <p:spPr>
          <a:xfrm>
            <a:off x="729450" y="1891600"/>
            <a:ext cx="3399600" cy="588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Nitazoxanide? (NTZ)</a:t>
            </a:r>
            <a:endParaRPr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Mixed data in limited trials 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4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6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31" name="Google Shape;1831;p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2" name="Google Shape;1832;p119"/>
          <p:cNvSpPr txBox="1"/>
          <p:nvPr>
            <p:ph idx="2" type="body"/>
          </p:nvPr>
        </p:nvSpPr>
        <p:spPr>
          <a:xfrm>
            <a:off x="4366825" y="1393075"/>
            <a:ext cx="4319400" cy="29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14A44D"/>
                </a:solidFill>
              </a:rPr>
              <a:t>Gackler</a:t>
            </a:r>
            <a:r>
              <a:rPr b="1" lang="en"/>
              <a:t> </a:t>
            </a:r>
            <a:r>
              <a:rPr lang="en"/>
              <a:t>(2021): IVIG </a:t>
            </a:r>
            <a:r>
              <a:rPr b="1" lang="en"/>
              <a:t>might work</a:t>
            </a:r>
            <a:r>
              <a:rPr lang="en"/>
              <a:t>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6"/>
              </a:rPr>
              <a:t>7</a:t>
            </a:r>
            <a:r>
              <a:rPr lang="en"/>
              <a:t>]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60 kidney transplants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31 with chronic norovirus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18 of the patients received IVIG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20 g/day x 3 days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All the patients had chronic norovirus</a:t>
            </a:r>
            <a:endParaRPr/>
          </a:p>
        </p:txBody>
      </p:sp>
      <p:sp>
        <p:nvSpPr>
          <p:cNvPr id="1833" name="Google Shape;1833;p119"/>
          <p:cNvSpPr/>
          <p:nvPr/>
        </p:nvSpPr>
        <p:spPr>
          <a:xfrm>
            <a:off x="729450" y="2617225"/>
            <a:ext cx="3399600" cy="4278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Intravenous immunoglobulins (IVIG)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7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120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in transplant</a:t>
            </a:r>
            <a:endParaRPr/>
          </a:p>
        </p:txBody>
      </p:sp>
      <p:sp>
        <p:nvSpPr>
          <p:cNvPr id="1839" name="Google Shape;1839;p120"/>
          <p:cNvSpPr/>
          <p:nvPr/>
        </p:nvSpPr>
        <p:spPr>
          <a:xfrm>
            <a:off x="729450" y="1393075"/>
            <a:ext cx="3399600" cy="361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Reducing immunosuppression?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0" name="Google Shape;1840;p120"/>
          <p:cNvSpPr/>
          <p:nvPr/>
        </p:nvSpPr>
        <p:spPr>
          <a:xfrm>
            <a:off x="729450" y="1891600"/>
            <a:ext cx="3399600" cy="588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Nitazoxanide? (NTZ)</a:t>
            </a:r>
            <a:endParaRPr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Mixed data in limited trials 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4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6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41" name="Google Shape;1841;p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2" name="Google Shape;1842;p120"/>
          <p:cNvSpPr txBox="1"/>
          <p:nvPr>
            <p:ph idx="2" type="body"/>
          </p:nvPr>
        </p:nvSpPr>
        <p:spPr>
          <a:xfrm>
            <a:off x="4366825" y="1393075"/>
            <a:ext cx="4319400" cy="29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14A44D"/>
                </a:solidFill>
              </a:rPr>
              <a:t>Gackler</a:t>
            </a:r>
            <a:r>
              <a:rPr b="1" lang="en"/>
              <a:t> </a:t>
            </a:r>
            <a:r>
              <a:rPr lang="en"/>
              <a:t>(2021): IVIG </a:t>
            </a:r>
            <a:r>
              <a:rPr b="1" lang="en"/>
              <a:t>might work</a:t>
            </a:r>
            <a:r>
              <a:rPr lang="en"/>
              <a:t>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6"/>
              </a:rPr>
              <a:t>7</a:t>
            </a:r>
            <a:r>
              <a:rPr lang="en"/>
              <a:t>]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60 kidney transplants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31 with chronic norovirus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18 of the patients received IVIG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20 g/day x 3 days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All the patients had chronic norovirus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72% (n=13) of IVIG patients had no further symptoms or readmissions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Most of them (10 in 13) still had positive PCR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 side effects of IVIG</a:t>
            </a:r>
            <a:endParaRPr/>
          </a:p>
        </p:txBody>
      </p:sp>
      <p:sp>
        <p:nvSpPr>
          <p:cNvPr id="1843" name="Google Shape;1843;p120"/>
          <p:cNvSpPr/>
          <p:nvPr/>
        </p:nvSpPr>
        <p:spPr>
          <a:xfrm>
            <a:off x="729450" y="2617225"/>
            <a:ext cx="3399600" cy="4278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Intravenous immunoglobulins (IVIG)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7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p121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in transplant</a:t>
            </a:r>
            <a:endParaRPr/>
          </a:p>
        </p:txBody>
      </p:sp>
      <p:sp>
        <p:nvSpPr>
          <p:cNvPr id="1849" name="Google Shape;1849;p121"/>
          <p:cNvSpPr/>
          <p:nvPr/>
        </p:nvSpPr>
        <p:spPr>
          <a:xfrm>
            <a:off x="729450" y="1393075"/>
            <a:ext cx="3399600" cy="361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Reducing immunosuppression?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50" name="Google Shape;1850;p121"/>
          <p:cNvSpPr/>
          <p:nvPr/>
        </p:nvSpPr>
        <p:spPr>
          <a:xfrm>
            <a:off x="729450" y="1891600"/>
            <a:ext cx="3399600" cy="588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Nitazoxanide? (NTZ)</a:t>
            </a:r>
            <a:endParaRPr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Mixed data in limited trials 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4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6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51" name="Google Shape;1851;p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2" name="Google Shape;1852;p121"/>
          <p:cNvSpPr txBox="1"/>
          <p:nvPr>
            <p:ph idx="2" type="body"/>
          </p:nvPr>
        </p:nvSpPr>
        <p:spPr>
          <a:xfrm>
            <a:off x="4366825" y="1393075"/>
            <a:ext cx="4319400" cy="29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14A44D"/>
                </a:solidFill>
              </a:rPr>
              <a:t>Gackler</a:t>
            </a:r>
            <a:r>
              <a:rPr b="1" lang="en"/>
              <a:t> </a:t>
            </a:r>
            <a:r>
              <a:rPr lang="en"/>
              <a:t>(2021): IVIG </a:t>
            </a:r>
            <a:r>
              <a:rPr b="1" lang="en"/>
              <a:t>might work</a:t>
            </a:r>
            <a:r>
              <a:rPr lang="en"/>
              <a:t>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6"/>
              </a:rPr>
              <a:t>7</a:t>
            </a:r>
            <a:r>
              <a:rPr lang="en"/>
              <a:t>]. 72% of chronic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had no further symptoms after IVIG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DF382C"/>
                </a:solidFill>
              </a:rPr>
              <a:t>Nair</a:t>
            </a:r>
            <a:r>
              <a:rPr lang="en"/>
              <a:t> (2023): </a:t>
            </a:r>
            <a:r>
              <a:rPr b="1" lang="en"/>
              <a:t>No difference at 6 months</a:t>
            </a:r>
            <a:r>
              <a:rPr lang="en"/>
              <a:t>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7"/>
              </a:rPr>
              <a:t>8</a:t>
            </a:r>
            <a:r>
              <a:rPr lang="en"/>
              <a:t>]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79 solid SOT patients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48% had baseline diarrhea</a:t>
            </a:r>
            <a:endParaRPr/>
          </a:p>
        </p:txBody>
      </p:sp>
      <p:sp>
        <p:nvSpPr>
          <p:cNvPr id="1853" name="Google Shape;1853;p121"/>
          <p:cNvSpPr/>
          <p:nvPr/>
        </p:nvSpPr>
        <p:spPr>
          <a:xfrm>
            <a:off x="729450" y="2617225"/>
            <a:ext cx="3399600" cy="5889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Intravenous immunoglobulins (IVIG)</a:t>
            </a:r>
            <a:endParaRPr sz="1200">
              <a:solidFill>
                <a:srgbClr val="54B4D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 trials, mixed results 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8"/>
              </a:rPr>
              <a:t>7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9"/>
              </a:rPr>
              <a:t>8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54" name="Google Shape;1854;p121"/>
          <p:cNvSpPr/>
          <p:nvPr/>
        </p:nvSpPr>
        <p:spPr>
          <a:xfrm>
            <a:off x="4366825" y="1466175"/>
            <a:ext cx="4319400" cy="5352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8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p122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in transplant</a:t>
            </a:r>
            <a:endParaRPr/>
          </a:p>
        </p:txBody>
      </p:sp>
      <p:sp>
        <p:nvSpPr>
          <p:cNvPr id="1860" name="Google Shape;1860;p122"/>
          <p:cNvSpPr/>
          <p:nvPr/>
        </p:nvSpPr>
        <p:spPr>
          <a:xfrm>
            <a:off x="729450" y="1393075"/>
            <a:ext cx="3399600" cy="361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Reducing immunosuppression?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1" name="Google Shape;1861;p122"/>
          <p:cNvSpPr/>
          <p:nvPr/>
        </p:nvSpPr>
        <p:spPr>
          <a:xfrm>
            <a:off x="729450" y="1891600"/>
            <a:ext cx="3399600" cy="588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Nitazoxanide? (NTZ)</a:t>
            </a:r>
            <a:endParaRPr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Mixed data in limited trials 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4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6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62" name="Google Shape;1862;p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3" name="Google Shape;1863;p122"/>
          <p:cNvSpPr txBox="1"/>
          <p:nvPr>
            <p:ph idx="2" type="body"/>
          </p:nvPr>
        </p:nvSpPr>
        <p:spPr>
          <a:xfrm>
            <a:off x="4366825" y="1393075"/>
            <a:ext cx="4319400" cy="29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14A44D"/>
                </a:solidFill>
              </a:rPr>
              <a:t>Gackler</a:t>
            </a:r>
            <a:r>
              <a:rPr b="1" lang="en"/>
              <a:t> </a:t>
            </a:r>
            <a:r>
              <a:rPr lang="en"/>
              <a:t>(2021): IVIG </a:t>
            </a:r>
            <a:r>
              <a:rPr b="1" lang="en"/>
              <a:t>might work</a:t>
            </a:r>
            <a:r>
              <a:rPr lang="en"/>
              <a:t>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6"/>
              </a:rPr>
              <a:t>7</a:t>
            </a:r>
            <a:r>
              <a:rPr lang="en"/>
              <a:t>]. 72% of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had no further symptoms after IVIG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DF382C"/>
                </a:solidFill>
              </a:rPr>
              <a:t>Nair</a:t>
            </a:r>
            <a:r>
              <a:rPr lang="en"/>
              <a:t> (2023): </a:t>
            </a:r>
            <a:r>
              <a:rPr b="1" lang="en"/>
              <a:t>No difference at 6 months</a:t>
            </a:r>
            <a:r>
              <a:rPr lang="en"/>
              <a:t>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7"/>
              </a:rPr>
              <a:t>8</a:t>
            </a:r>
            <a:r>
              <a:rPr lang="en"/>
              <a:t>]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79 solid SOT patients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48% had baseline diarrhea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9% received IVIG (n=7)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Does </a:t>
            </a:r>
            <a:r>
              <a:rPr b="1" lang="en">
                <a:solidFill>
                  <a:srgbClr val="DF382C"/>
                </a:solidFill>
              </a:rPr>
              <a:t>not specify</a:t>
            </a:r>
            <a:r>
              <a:rPr lang="en"/>
              <a:t> breakdown between </a:t>
            </a:r>
            <a:r>
              <a:rPr b="1" lang="en">
                <a:solidFill>
                  <a:srgbClr val="3B71CA"/>
                </a:solidFill>
              </a:rPr>
              <a:t>chronic &amp; acute norovirus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Improvement at 6 months (p=0.24)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u="sng"/>
              <a:t>IVIG</a:t>
            </a:r>
            <a:r>
              <a:rPr lang="en"/>
              <a:t>: 71%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u="sng"/>
              <a:t>No IVIG</a:t>
            </a:r>
            <a:r>
              <a:rPr lang="en"/>
              <a:t>: 88%</a:t>
            </a:r>
            <a:endParaRPr/>
          </a:p>
        </p:txBody>
      </p:sp>
      <p:sp>
        <p:nvSpPr>
          <p:cNvPr id="1864" name="Google Shape;1864;p122"/>
          <p:cNvSpPr/>
          <p:nvPr/>
        </p:nvSpPr>
        <p:spPr>
          <a:xfrm>
            <a:off x="729450" y="2617225"/>
            <a:ext cx="3399600" cy="5889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Intravenous immunoglobulins (IVIG)</a:t>
            </a:r>
            <a:endParaRPr sz="1200">
              <a:solidFill>
                <a:srgbClr val="54B4D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 trials, mixed results 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8"/>
              </a:rPr>
              <a:t>7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9"/>
              </a:rPr>
              <a:t>8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5" name="Google Shape;1865;p122"/>
          <p:cNvSpPr/>
          <p:nvPr/>
        </p:nvSpPr>
        <p:spPr>
          <a:xfrm>
            <a:off x="4366825" y="1466175"/>
            <a:ext cx="4319400" cy="5352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6" name="Google Shape;1866;p122"/>
          <p:cNvSpPr txBox="1"/>
          <p:nvPr/>
        </p:nvSpPr>
        <p:spPr>
          <a:xfrm>
            <a:off x="7799699" y="1389450"/>
            <a:ext cx="814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300" u="sng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chronic </a:t>
            </a:r>
            <a:endParaRPr b="1" u="sng">
              <a:solidFill>
                <a:srgbClr val="3B71CA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Additional HPI</a:t>
            </a:r>
            <a:endParaRPr/>
          </a:p>
        </p:txBody>
      </p:sp>
      <p:sp>
        <p:nvSpPr>
          <p:cNvPr id="160" name="Google Shape;160;p24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 week before onset of diarrhea, there was </a:t>
            </a:r>
            <a:r>
              <a:rPr b="1" lang="en" sz="1500"/>
              <a:t>major flooding</a:t>
            </a:r>
            <a:r>
              <a:rPr lang="en" sz="1500"/>
              <a:t> around her home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After the flood, </a:t>
            </a:r>
            <a:r>
              <a:rPr b="1" lang="en" sz="1500"/>
              <a:t>her spring water was cloudy</a:t>
            </a:r>
            <a:endParaRPr b="1" sz="15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They sanitize their water using UV light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Didn’t boil the water</a:t>
            </a:r>
            <a:endParaRPr sz="13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No issues with her septic tank</a:t>
            </a:r>
            <a:endParaRPr sz="15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Most of her neighbors also use septic tanks</a:t>
            </a:r>
            <a:endParaRPr sz="130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0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p123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in transplant</a:t>
            </a:r>
            <a:endParaRPr/>
          </a:p>
        </p:txBody>
      </p:sp>
      <p:sp>
        <p:nvSpPr>
          <p:cNvPr id="1872" name="Google Shape;1872;p123"/>
          <p:cNvSpPr/>
          <p:nvPr/>
        </p:nvSpPr>
        <p:spPr>
          <a:xfrm>
            <a:off x="729450" y="1393075"/>
            <a:ext cx="3399600" cy="361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Reducing immunosuppression?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3" name="Google Shape;1873;p123"/>
          <p:cNvSpPr/>
          <p:nvPr/>
        </p:nvSpPr>
        <p:spPr>
          <a:xfrm>
            <a:off x="729450" y="1891600"/>
            <a:ext cx="3399600" cy="588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Nitazoxanide? (NTZ)</a:t>
            </a:r>
            <a:endParaRPr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Mixed data in limited trials 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4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6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74" name="Google Shape;1874;p1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5" name="Google Shape;1875;p123"/>
          <p:cNvSpPr txBox="1"/>
          <p:nvPr>
            <p:ph idx="2" type="body"/>
          </p:nvPr>
        </p:nvSpPr>
        <p:spPr>
          <a:xfrm>
            <a:off x="4366825" y="1393075"/>
            <a:ext cx="4479300" cy="29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Oral immunoglobulins</a:t>
            </a:r>
            <a:r>
              <a:rPr lang="en"/>
              <a:t> have also been used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6"/>
              </a:rPr>
              <a:t>9</a:t>
            </a:r>
            <a:r>
              <a:rPr lang="en"/>
              <a:t>]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Usual dosing is </a:t>
            </a:r>
            <a:r>
              <a:rPr b="1" lang="en"/>
              <a:t>25 mg/kg</a:t>
            </a:r>
            <a:r>
              <a:rPr lang="en"/>
              <a:t> given </a:t>
            </a:r>
            <a:r>
              <a:rPr b="1" lang="en"/>
              <a:t>q6h for 8 doses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Must be given </a:t>
            </a:r>
            <a:r>
              <a:rPr b="1" lang="en">
                <a:solidFill>
                  <a:srgbClr val="DF382C"/>
                </a:solidFill>
              </a:rPr>
              <a:t>post-pylorically</a:t>
            </a:r>
            <a:r>
              <a:rPr lang="en"/>
              <a:t> (via </a:t>
            </a:r>
            <a:r>
              <a:rPr lang="en"/>
              <a:t>dobhoff) to avoid stomach acid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7"/>
              </a:rPr>
              <a:t>13</a:t>
            </a:r>
            <a:r>
              <a:rPr lang="en"/>
              <a:t>]</a:t>
            </a:r>
            <a:endParaRPr/>
          </a:p>
        </p:txBody>
      </p:sp>
      <p:sp>
        <p:nvSpPr>
          <p:cNvPr id="1876" name="Google Shape;1876;p123"/>
          <p:cNvSpPr/>
          <p:nvPr/>
        </p:nvSpPr>
        <p:spPr>
          <a:xfrm>
            <a:off x="729450" y="2617225"/>
            <a:ext cx="3399600" cy="588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Intravenous immunoglobulins (IVIG)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 trials, mixed results 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8"/>
              </a:rPr>
              <a:t>7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9"/>
              </a:rPr>
              <a:t>8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7" name="Google Shape;1877;p123"/>
          <p:cNvSpPr/>
          <p:nvPr/>
        </p:nvSpPr>
        <p:spPr>
          <a:xfrm>
            <a:off x="729450" y="3342850"/>
            <a:ext cx="3399600" cy="4011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Oral</a:t>
            </a: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 immunoglobulins (POIG)</a:t>
            </a:r>
            <a:endParaRPr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p12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in transplant: POIG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883" name="Google Shape;1883;p124"/>
          <p:cNvGraphicFramePr/>
          <p:nvPr/>
        </p:nvGraphicFramePr>
        <p:xfrm>
          <a:off x="216550" y="13727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1198600"/>
                <a:gridCol w="2187725"/>
                <a:gridCol w="1317700"/>
                <a:gridCol w="1837875"/>
                <a:gridCol w="19123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Author</a:t>
                      </a:r>
                      <a:endParaRPr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Population</a:t>
                      </a:r>
                      <a:endParaRPr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Results</a:t>
                      </a:r>
                      <a:endParaRPr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Notes</a:t>
                      </a:r>
                      <a:endParaRPr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Florescu </a:t>
                      </a:r>
                      <a:endParaRPr b="1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2011 </a:t>
                      </a:r>
                      <a:r>
                        <a:rPr baseline="30000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[</a:t>
                      </a:r>
                      <a:r>
                        <a:rPr b="1" baseline="30000" lang="en" sz="12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Raleway"/>
                          <a:ea typeface="Raleway"/>
                          <a:cs typeface="Raleway"/>
                          <a:sym typeface="Raleway"/>
                          <a:hlinkClick r:id="rId3"/>
                        </a:rPr>
                        <a:t>10</a:t>
                      </a:r>
                      <a:r>
                        <a:rPr baseline="30000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]</a:t>
                      </a:r>
                      <a:endParaRPr baseline="30000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B71C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12 immunocompromised</a:t>
                      </a: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*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Matched</a:t>
                      </a: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to w/o POIG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Favored resolution at </a:t>
                      </a:r>
                      <a:r>
                        <a:rPr b="1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 days</a:t>
                      </a: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r>
                        <a:rPr lang="en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</a:t>
                      </a:r>
                      <a:r>
                        <a:rPr b="1" lang="en" sz="1000">
                          <a:solidFill>
                            <a:srgbClr val="89611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OR 65</a:t>
                      </a:r>
                      <a:r>
                        <a:rPr lang="en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; p=.</a:t>
                      </a:r>
                      <a:r>
                        <a:rPr lang="en" sz="1000">
                          <a:solidFill>
                            <a:srgbClr val="DF382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078</a:t>
                      </a:r>
                      <a:r>
                        <a:rPr lang="en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)</a:t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89611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No change in total duration</a:t>
                      </a: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r>
                        <a:rPr lang="en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(12.1 vs 11.9 day)</a:t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*</a:t>
                      </a: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Mostly </a:t>
                      </a:r>
                      <a:r>
                        <a:rPr b="1" lang="en" sz="1200">
                          <a:solidFill>
                            <a:srgbClr val="3B71C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kids with SOT</a:t>
                      </a: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(small bowel mostly)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Gairard </a:t>
                      </a:r>
                      <a:endParaRPr b="1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2014 </a:t>
                      </a:r>
                      <a:r>
                        <a:rPr baseline="30000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[</a:t>
                      </a:r>
                      <a:r>
                        <a:rPr b="1" baseline="30000" lang="en" sz="12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Raleway"/>
                          <a:ea typeface="Raleway"/>
                          <a:cs typeface="Raleway"/>
                          <a:sym typeface="Raleway"/>
                          <a:hlinkClick r:id="rId4"/>
                        </a:rPr>
                        <a:t>11</a:t>
                      </a:r>
                      <a:r>
                        <a:rPr baseline="30000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]</a:t>
                      </a:r>
                      <a:endParaRPr baseline="30000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Case series of </a:t>
                      </a:r>
                      <a:r>
                        <a:rPr b="1" lang="en" sz="1200">
                          <a:solidFill>
                            <a:srgbClr val="3B71C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12 BOLT</a:t>
                      </a:r>
                      <a:endParaRPr b="1" sz="1200">
                        <a:solidFill>
                          <a:srgbClr val="3B71C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89611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11 / 12 successfully treated</a:t>
                      </a:r>
                      <a:endParaRPr b="1" sz="1200">
                        <a:solidFill>
                          <a:srgbClr val="89611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 only mildly improved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F382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 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patients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had 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recurrence</a:t>
                      </a: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later on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Nussbaum </a:t>
                      </a: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2020 </a:t>
                      </a:r>
                      <a:r>
                        <a:rPr baseline="30000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[</a:t>
                      </a:r>
                      <a:r>
                        <a:rPr b="1" baseline="30000" lang="en" sz="12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Raleway"/>
                          <a:ea typeface="Raleway"/>
                          <a:cs typeface="Raleway"/>
                          <a:sym typeface="Raleway"/>
                          <a:hlinkClick r:id="rId5"/>
                        </a:rPr>
                        <a:t>12</a:t>
                      </a:r>
                      <a:r>
                        <a:rPr baseline="30000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]</a:t>
                      </a:r>
                      <a:endParaRPr baseline="30000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Case series of </a:t>
                      </a:r>
                      <a:r>
                        <a:rPr b="1" lang="en" sz="1200">
                          <a:solidFill>
                            <a:srgbClr val="3B71C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 SOT</a:t>
                      </a:r>
                      <a:endParaRPr b="1" sz="1200">
                        <a:solidFill>
                          <a:srgbClr val="3B71C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2/3rds had complete resolution by d/c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89611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All patients</a:t>
                      </a: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had </a:t>
                      </a:r>
                      <a:r>
                        <a:rPr b="1" lang="en" sz="1200">
                          <a:solidFill>
                            <a:srgbClr val="89611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resolution by 90 days</a:t>
                      </a:r>
                      <a:endParaRPr b="1" sz="1200">
                        <a:solidFill>
                          <a:srgbClr val="89611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Didn’t clear the PCR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Buskandar </a:t>
                      </a: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2025 </a:t>
                      </a:r>
                      <a:r>
                        <a:rPr baseline="30000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[</a:t>
                      </a:r>
                      <a:r>
                        <a:rPr b="1" baseline="30000" lang="en" sz="120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Raleway"/>
                          <a:ea typeface="Raleway"/>
                          <a:cs typeface="Raleway"/>
                          <a:sym typeface="Raleway"/>
                          <a:hlinkClick r:id="rId6"/>
                        </a:rPr>
                        <a:t>13</a:t>
                      </a:r>
                      <a:r>
                        <a:rPr baseline="30000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]</a:t>
                      </a:r>
                      <a:endParaRPr baseline="30000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Case series of </a:t>
                      </a:r>
                      <a:r>
                        <a:rPr b="1" lang="en" sz="1200">
                          <a:solidFill>
                            <a:srgbClr val="3B71C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 SOT</a:t>
                      </a:r>
                      <a:endParaRPr b="1" sz="1200">
                        <a:solidFill>
                          <a:srgbClr val="3B71C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All had </a:t>
                      </a:r>
                      <a:r>
                        <a:rPr b="1" lang="en" sz="1200">
                          <a:solidFill>
                            <a:srgbClr val="DF382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failed NTZ</a:t>
                      </a: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therapy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89611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All had resolution</a:t>
                      </a: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r>
                        <a:rPr b="1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without </a:t>
                      </a:r>
                      <a:r>
                        <a:rPr b="1"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recurrence</a:t>
                      </a:r>
                      <a:endParaRPr b="1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No </a:t>
                      </a: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safety</a:t>
                      </a: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issues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 grid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All studies used </a:t>
                      </a:r>
                      <a:r>
                        <a:rPr lang="en" sz="1200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25 mg/kg q6h x 8 doses, with the exception of </a:t>
                      </a:r>
                      <a:r>
                        <a:rPr lang="en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Buskandar [</a:t>
                      </a:r>
                      <a:r>
                        <a:rPr lang="en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Raleway"/>
                          <a:ea typeface="Raleway"/>
                          <a:cs typeface="Raleway"/>
                          <a:sym typeface="Raleway"/>
                          <a:hlinkClick r:id="rId7"/>
                        </a:rPr>
                        <a:t>13</a:t>
                      </a:r>
                      <a:r>
                        <a:rPr lang="en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] (used 50 mg/kg)</a:t>
                      </a:r>
                      <a:endParaRPr>
                        <a:solidFill>
                          <a:srgbClr val="85858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</a:tbl>
          </a:graphicData>
        </a:graphic>
      </p:graphicFrame>
      <p:pic>
        <p:nvPicPr>
          <p:cNvPr id="1884" name="Google Shape;1884;p1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8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p12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in transplant</a:t>
            </a:r>
            <a:endParaRPr/>
          </a:p>
        </p:txBody>
      </p:sp>
      <p:sp>
        <p:nvSpPr>
          <p:cNvPr id="1890" name="Google Shape;1890;p125"/>
          <p:cNvSpPr/>
          <p:nvPr/>
        </p:nvSpPr>
        <p:spPr>
          <a:xfrm>
            <a:off x="729450" y="1393075"/>
            <a:ext cx="3399600" cy="361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Reducing immunosuppression?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1" name="Google Shape;1891;p125"/>
          <p:cNvSpPr/>
          <p:nvPr/>
        </p:nvSpPr>
        <p:spPr>
          <a:xfrm>
            <a:off x="729450" y="1891600"/>
            <a:ext cx="3399600" cy="588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Nitazoxanide? (NTZ)</a:t>
            </a:r>
            <a:endParaRPr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Mixed data in limited trials 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4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6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92" name="Google Shape;1892;p1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3" name="Google Shape;1893;p125"/>
          <p:cNvSpPr txBox="1"/>
          <p:nvPr>
            <p:ph idx="2" type="body"/>
          </p:nvPr>
        </p:nvSpPr>
        <p:spPr>
          <a:xfrm>
            <a:off x="4366825" y="1393075"/>
            <a:ext cx="4479300" cy="29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58585"/>
                </a:solidFill>
              </a:rPr>
              <a:t>Oral immunoglobulins</a:t>
            </a:r>
            <a:r>
              <a:rPr lang="en">
                <a:solidFill>
                  <a:srgbClr val="858585"/>
                </a:solidFill>
              </a:rPr>
              <a:t> have also been used with promising results in one case-control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6"/>
              </a:rPr>
              <a:t>10</a:t>
            </a:r>
            <a:r>
              <a:rPr lang="en">
                <a:solidFill>
                  <a:srgbClr val="858585"/>
                </a:solidFill>
              </a:rPr>
              <a:t>] and small (n&lt;15) case series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7"/>
              </a:rPr>
              <a:t>11</a:t>
            </a:r>
            <a:r>
              <a:rPr lang="en">
                <a:solidFill>
                  <a:srgbClr val="858585"/>
                </a:solidFill>
              </a:rPr>
              <a:t>,</a:t>
            </a:r>
            <a:r>
              <a:rPr lang="en"/>
              <a:t> 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8"/>
              </a:rPr>
              <a:t>12</a:t>
            </a:r>
            <a:r>
              <a:rPr lang="en">
                <a:solidFill>
                  <a:srgbClr val="858585"/>
                </a:solidFill>
              </a:rPr>
              <a:t>,</a:t>
            </a:r>
            <a:r>
              <a:rPr lang="en"/>
              <a:t> 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9"/>
              </a:rPr>
              <a:t>13</a:t>
            </a:r>
            <a:r>
              <a:rPr lang="en">
                <a:solidFill>
                  <a:srgbClr val="858585"/>
                </a:solidFill>
              </a:rPr>
              <a:t>]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But, </a:t>
            </a:r>
            <a:r>
              <a:rPr b="1" lang="en"/>
              <a:t>larger </a:t>
            </a:r>
            <a:r>
              <a:rPr b="1" lang="en"/>
              <a:t>retrospective</a:t>
            </a:r>
            <a:r>
              <a:rPr b="1" lang="en"/>
              <a:t> studies</a:t>
            </a:r>
            <a:r>
              <a:rPr lang="en"/>
              <a:t>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10"/>
              </a:rPr>
              <a:t>14</a:t>
            </a:r>
            <a:r>
              <a:rPr lang="en"/>
              <a:t>] have </a:t>
            </a:r>
            <a:r>
              <a:rPr b="1" lang="en">
                <a:solidFill>
                  <a:srgbClr val="DF382C"/>
                </a:solidFill>
              </a:rPr>
              <a:t>not shown </a:t>
            </a:r>
            <a:r>
              <a:rPr b="1" i="1" lang="en">
                <a:solidFill>
                  <a:srgbClr val="DF382C"/>
                </a:solidFill>
              </a:rPr>
              <a:t>clear</a:t>
            </a:r>
            <a:r>
              <a:rPr b="1" lang="en">
                <a:solidFill>
                  <a:srgbClr val="DF382C"/>
                </a:solidFill>
              </a:rPr>
              <a:t> </a:t>
            </a:r>
            <a:r>
              <a:rPr b="1" lang="en">
                <a:solidFill>
                  <a:srgbClr val="DF382C"/>
                </a:solidFill>
              </a:rPr>
              <a:t>benefit</a:t>
            </a:r>
            <a:r>
              <a:rPr lang="en"/>
              <a:t> </a:t>
            </a:r>
            <a:endParaRPr/>
          </a:p>
        </p:txBody>
      </p:sp>
      <p:sp>
        <p:nvSpPr>
          <p:cNvPr id="1894" name="Google Shape;1894;p125"/>
          <p:cNvSpPr/>
          <p:nvPr/>
        </p:nvSpPr>
        <p:spPr>
          <a:xfrm>
            <a:off x="729450" y="2617225"/>
            <a:ext cx="3399600" cy="588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Intravenous immunoglobulins (IVIG)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 trials, mixed results 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11"/>
              </a:rPr>
              <a:t>7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12"/>
              </a:rPr>
              <a:t>8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5" name="Google Shape;1895;p125"/>
          <p:cNvSpPr/>
          <p:nvPr/>
        </p:nvSpPr>
        <p:spPr>
          <a:xfrm>
            <a:off x="729450" y="3342850"/>
            <a:ext cx="3399600" cy="5889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Oral immunoglobulins (POIG)</a:t>
            </a:r>
            <a:endParaRPr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 trials, generally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positive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results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9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12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in transplant</a:t>
            </a:r>
            <a:endParaRPr/>
          </a:p>
        </p:txBody>
      </p:sp>
      <p:sp>
        <p:nvSpPr>
          <p:cNvPr id="1901" name="Google Shape;1901;p126"/>
          <p:cNvSpPr/>
          <p:nvPr/>
        </p:nvSpPr>
        <p:spPr>
          <a:xfrm>
            <a:off x="729450" y="1393075"/>
            <a:ext cx="3399600" cy="361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Reducing immunosuppression?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2" name="Google Shape;1902;p126"/>
          <p:cNvSpPr/>
          <p:nvPr/>
        </p:nvSpPr>
        <p:spPr>
          <a:xfrm>
            <a:off x="729450" y="1891600"/>
            <a:ext cx="3399600" cy="588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Nitazoxanide? (NTZ)</a:t>
            </a:r>
            <a:endParaRPr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Mixed data in limited trials 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4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6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03" name="Google Shape;1903;p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4" name="Google Shape;1904;p126"/>
          <p:cNvSpPr txBox="1"/>
          <p:nvPr>
            <p:ph idx="2" type="body"/>
          </p:nvPr>
        </p:nvSpPr>
        <p:spPr>
          <a:xfrm>
            <a:off x="4366825" y="1393075"/>
            <a:ext cx="4479300" cy="29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58585"/>
                </a:solidFill>
              </a:rPr>
              <a:t>Oral immunoglobulins</a:t>
            </a:r>
            <a:r>
              <a:rPr lang="en">
                <a:solidFill>
                  <a:srgbClr val="858585"/>
                </a:solidFill>
              </a:rPr>
              <a:t> have also been used with promising results in one case-control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6"/>
              </a:rPr>
              <a:t>10</a:t>
            </a:r>
            <a:r>
              <a:rPr lang="en">
                <a:solidFill>
                  <a:srgbClr val="858585"/>
                </a:solidFill>
              </a:rPr>
              <a:t>] and small (n&lt;15) case series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7"/>
              </a:rPr>
              <a:t>11</a:t>
            </a:r>
            <a:r>
              <a:rPr lang="en">
                <a:solidFill>
                  <a:srgbClr val="858585"/>
                </a:solidFill>
              </a:rPr>
              <a:t>,</a:t>
            </a:r>
            <a:r>
              <a:rPr lang="en"/>
              <a:t> 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8"/>
              </a:rPr>
              <a:t>12</a:t>
            </a:r>
            <a:r>
              <a:rPr lang="en">
                <a:solidFill>
                  <a:srgbClr val="858585"/>
                </a:solidFill>
              </a:rPr>
              <a:t>,</a:t>
            </a:r>
            <a:r>
              <a:rPr lang="en"/>
              <a:t> 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9"/>
              </a:rPr>
              <a:t>13</a:t>
            </a:r>
            <a:r>
              <a:rPr lang="en">
                <a:solidFill>
                  <a:srgbClr val="858585"/>
                </a:solidFill>
              </a:rPr>
              <a:t>]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But, </a:t>
            </a:r>
            <a:r>
              <a:rPr b="1" lang="en"/>
              <a:t>larger retrospective studies</a:t>
            </a:r>
            <a:r>
              <a:rPr lang="en"/>
              <a:t>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10"/>
              </a:rPr>
              <a:t>14</a:t>
            </a:r>
            <a:r>
              <a:rPr lang="en"/>
              <a:t>] have </a:t>
            </a:r>
            <a:r>
              <a:rPr b="1" lang="en">
                <a:solidFill>
                  <a:srgbClr val="DF382C"/>
                </a:solidFill>
              </a:rPr>
              <a:t>not shown </a:t>
            </a:r>
            <a:r>
              <a:rPr b="1" i="1" lang="en">
                <a:solidFill>
                  <a:srgbClr val="DF382C"/>
                </a:solidFill>
              </a:rPr>
              <a:t>clear</a:t>
            </a:r>
            <a:r>
              <a:rPr b="1" lang="en">
                <a:solidFill>
                  <a:srgbClr val="DF382C"/>
                </a:solidFill>
              </a:rPr>
              <a:t> benefit</a:t>
            </a:r>
            <a:r>
              <a:rPr lang="en"/>
              <a:t>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 the 152 SOT patients, only 9 received POIG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So still not a “large” study </a:t>
            </a:r>
            <a:r>
              <a:rPr i="1" lang="en"/>
              <a:t>of POIG</a:t>
            </a:r>
            <a:endParaRPr i="1"/>
          </a:p>
        </p:txBody>
      </p:sp>
      <p:sp>
        <p:nvSpPr>
          <p:cNvPr id="1905" name="Google Shape;1905;p126"/>
          <p:cNvSpPr/>
          <p:nvPr/>
        </p:nvSpPr>
        <p:spPr>
          <a:xfrm>
            <a:off x="729450" y="2617225"/>
            <a:ext cx="3399600" cy="5889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Intravenous immunoglobulins (IVIG)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 trials, mixed results 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11"/>
              </a:rPr>
              <a:t>7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][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12"/>
              </a:rPr>
              <a:t>8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6" name="Google Shape;1906;p126"/>
          <p:cNvSpPr/>
          <p:nvPr/>
        </p:nvSpPr>
        <p:spPr>
          <a:xfrm>
            <a:off x="729450" y="3342850"/>
            <a:ext cx="3399600" cy="5889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Oral immunoglobulins (POIG)</a:t>
            </a:r>
            <a:endParaRPr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 trials, generally positive results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0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127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Fever from IV iron?</a:t>
            </a:r>
            <a:endParaRPr/>
          </a:p>
        </p:txBody>
      </p:sp>
      <p:sp>
        <p:nvSpPr>
          <p:cNvPr id="1912" name="Google Shape;1912;p127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3" name="Google Shape;1913;p127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Recognize some pitfalls of </a:t>
            </a:r>
            <a:r>
              <a:rPr b="1" lang="en">
                <a:latin typeface="Raleway"/>
                <a:ea typeface="Raleway"/>
                <a:cs typeface="Raleway"/>
                <a:sym typeface="Raleway"/>
              </a:rPr>
              <a:t>molecular testing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for</a:t>
            </a: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 infectious diarrhea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, </a:t>
            </a:r>
            <a:r>
              <a:rPr lang="en">
                <a:latin typeface="Raleway ExtraLight"/>
                <a:ea typeface="Raleway ExtraLight"/>
                <a:cs typeface="Raleway ExtraLight"/>
                <a:sym typeface="Raleway ExtraLight"/>
              </a:rPr>
              <a:t>per the 2017 IDSA guidelines</a:t>
            </a:r>
            <a:endParaRPr>
              <a:latin typeface="Raleway ExtraLight"/>
              <a:ea typeface="Raleway ExtraLight"/>
              <a:cs typeface="Raleway ExtraLight"/>
              <a:sym typeface="Raleway ExtraLigh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Review </a:t>
            </a:r>
            <a:r>
              <a:rPr b="1" lang="en">
                <a:latin typeface="Raleway"/>
                <a:ea typeface="Raleway"/>
                <a:cs typeface="Raleway"/>
                <a:sym typeface="Raleway"/>
              </a:rPr>
              <a:t>Campylobacter enteritis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in kidney transplants, with a focus on </a:t>
            </a: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treatment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and </a:t>
            </a: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risk factors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Font typeface="Raleway ExtraLight"/>
              <a:buChar char="●"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Appraise the literature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regarding </a:t>
            </a:r>
            <a:r>
              <a:rPr b="1" lang="en">
                <a:latin typeface="Raleway"/>
                <a:ea typeface="Raleway"/>
                <a:cs typeface="Raleway"/>
                <a:sym typeface="Raleway"/>
              </a:rPr>
              <a:t>treatment of norovirus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in solid organ transplant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1000"/>
              </a:spcAft>
              <a:buSzPts val="1300"/>
              <a:buFont typeface="Raleway Light"/>
              <a:buChar char="●"/>
            </a:pP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Evaluate if </a:t>
            </a:r>
            <a:r>
              <a:rPr b="1" lang="en">
                <a:solidFill>
                  <a:srgbClr val="DF382C"/>
                </a:solidFill>
                <a:latin typeface="Raleway"/>
                <a:ea typeface="Raleway"/>
                <a:cs typeface="Raleway"/>
                <a:sym typeface="Raleway"/>
              </a:rPr>
              <a:t>delayed fever</a:t>
            </a:r>
            <a:r>
              <a:rPr b="1" lang="en">
                <a:latin typeface="Raleway"/>
                <a:ea typeface="Raleway"/>
                <a:cs typeface="Raleway"/>
                <a:sym typeface="Raleway"/>
              </a:rPr>
              <a:t> from IV iron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may have been the cause of case #2's fever</a:t>
            </a:r>
            <a:endParaRPr b="1"/>
          </a:p>
        </p:txBody>
      </p:sp>
      <p:pic>
        <p:nvPicPr>
          <p:cNvPr id="1914" name="Google Shape;1914;p127" title="CID-2025-10_QR_citations.png"/>
          <p:cNvPicPr preferRelativeResize="0"/>
          <p:nvPr/>
        </p:nvPicPr>
        <p:blipFill rotWithShape="1">
          <a:blip r:embed="rId3">
            <a:alphaModFix/>
          </a:blip>
          <a:srcRect b="11467" l="11652" r="12388" t="11467"/>
          <a:stretch/>
        </p:blipFill>
        <p:spPr>
          <a:xfrm>
            <a:off x="7683800" y="102225"/>
            <a:ext cx="1300500" cy="1319318"/>
          </a:xfrm>
          <a:prstGeom prst="rect">
            <a:avLst/>
          </a:prstGeom>
          <a:noFill/>
          <a:ln>
            <a:noFill/>
          </a:ln>
        </p:spPr>
      </p:pic>
      <p:sp>
        <p:nvSpPr>
          <p:cNvPr id="1915" name="Google Shape;1915;p127"/>
          <p:cNvSpPr/>
          <p:nvPr/>
        </p:nvSpPr>
        <p:spPr>
          <a:xfrm>
            <a:off x="5347975" y="1462825"/>
            <a:ext cx="3106800" cy="21627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9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p12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Fevers with IV iron</a:t>
            </a:r>
            <a:endParaRPr/>
          </a:p>
        </p:txBody>
      </p:sp>
      <p:sp>
        <p:nvSpPr>
          <p:cNvPr id="1921" name="Google Shape;1921;p128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Not the most common side effect, but has been documented</a:t>
            </a:r>
            <a:endParaRPr/>
          </a:p>
        </p:txBody>
      </p:sp>
      <p:pic>
        <p:nvPicPr>
          <p:cNvPr id="1922" name="Google Shape;1922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7550" y="133350"/>
            <a:ext cx="1438150" cy="143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6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12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Fevers with IV iron</a:t>
            </a:r>
            <a:endParaRPr/>
          </a:p>
        </p:txBody>
      </p:sp>
      <p:sp>
        <p:nvSpPr>
          <p:cNvPr id="1928" name="Google Shape;1928;p129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Not the most common side effect, but has been documented</a:t>
            </a:r>
            <a:endParaRPr/>
          </a:p>
        </p:txBody>
      </p:sp>
      <p:pic>
        <p:nvPicPr>
          <p:cNvPr id="1929" name="Google Shape;1929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7550" y="133350"/>
            <a:ext cx="1438150" cy="1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0" name="Google Shape;1930;p129"/>
          <p:cNvPicPr preferRelativeResize="0"/>
          <p:nvPr/>
        </p:nvPicPr>
        <p:blipFill rotWithShape="1">
          <a:blip r:embed="rId4">
            <a:alphaModFix/>
          </a:blip>
          <a:srcRect b="6478" l="1029" r="66282" t="4774"/>
          <a:stretch/>
        </p:blipFill>
        <p:spPr>
          <a:xfrm>
            <a:off x="5849475" y="1938175"/>
            <a:ext cx="3027350" cy="14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1" name="Google Shape;1931;p129"/>
          <p:cNvSpPr/>
          <p:nvPr/>
        </p:nvSpPr>
        <p:spPr>
          <a:xfrm>
            <a:off x="729450" y="1938175"/>
            <a:ext cx="4906200" cy="18234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5.2  Delayed Reactions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Large intravenous doses</a:t>
            </a:r>
            <a:r>
              <a:rPr lang="en" sz="1200">
                <a:solidFill>
                  <a:srgbClr val="858585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…have been associated with an increased incidence of adverse reactions.</a:t>
            </a:r>
            <a:r>
              <a:rPr lang="en" sz="1200">
                <a:solidFill>
                  <a:srgbClr val="1A1A1A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 The adverse reactions are </a:t>
            </a:r>
            <a:r>
              <a:rPr b="1" lang="en" sz="1200">
                <a:solidFill>
                  <a:srgbClr val="1A1A1A"/>
                </a:solidFill>
                <a:latin typeface="Merriweather"/>
                <a:ea typeface="Merriweather"/>
                <a:cs typeface="Merriweather"/>
                <a:sym typeface="Merriweather"/>
              </a:rPr>
              <a:t>frequently delayed </a:t>
            </a:r>
            <a:r>
              <a:rPr lang="en" sz="1200">
                <a:solidFill>
                  <a:srgbClr val="858585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  <a:t>(1 to 2 days)</a:t>
            </a:r>
            <a:r>
              <a:rPr lang="en" sz="1200">
                <a:solidFill>
                  <a:srgbClr val="858585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 reactions typified by one or more of the following symptoms: </a:t>
            </a:r>
            <a:r>
              <a:rPr lang="en" sz="1200">
                <a:solidFill>
                  <a:srgbClr val="1A1A1A"/>
                </a:solidFill>
                <a:latin typeface="Merriweather"/>
                <a:ea typeface="Merriweather"/>
                <a:cs typeface="Merriweather"/>
                <a:sym typeface="Merriweather"/>
              </a:rPr>
              <a:t>arthralgia, </a:t>
            </a:r>
            <a:r>
              <a:rPr b="1" lang="en" sz="1200">
                <a:solidFill>
                  <a:srgbClr val="1A1A1A"/>
                </a:solidFill>
                <a:latin typeface="Merriweather"/>
                <a:ea typeface="Merriweather"/>
                <a:cs typeface="Merriweather"/>
                <a:sym typeface="Merriweather"/>
              </a:rPr>
              <a:t>backache</a:t>
            </a:r>
            <a:r>
              <a:rPr lang="en" sz="1200">
                <a:solidFill>
                  <a:srgbClr val="1A1A1A"/>
                </a:solidFill>
                <a:latin typeface="Merriweather"/>
                <a:ea typeface="Merriweather"/>
                <a:cs typeface="Merriweather"/>
                <a:sym typeface="Merriweather"/>
              </a:rPr>
              <a:t>, chills, dizziness, </a:t>
            </a:r>
            <a:r>
              <a:rPr lang="en" sz="1200">
                <a:solidFill>
                  <a:srgbClr val="DF382C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moderate to high fever</a:t>
            </a:r>
            <a:r>
              <a:rPr lang="en" sz="1200">
                <a:solidFill>
                  <a:srgbClr val="1A1A1A"/>
                </a:solidFill>
                <a:latin typeface="Merriweather"/>
                <a:ea typeface="Merriweather"/>
                <a:cs typeface="Merriweather"/>
                <a:sym typeface="Merriweather"/>
              </a:rPr>
              <a:t>, </a:t>
            </a:r>
            <a:r>
              <a:rPr b="1" lang="en" sz="1200">
                <a:solidFill>
                  <a:srgbClr val="1A1A1A"/>
                </a:solidFill>
                <a:latin typeface="Merriweather"/>
                <a:ea typeface="Merriweather"/>
                <a:cs typeface="Merriweather"/>
                <a:sym typeface="Merriweather"/>
              </a:rPr>
              <a:t>headache</a:t>
            </a:r>
            <a:r>
              <a:rPr lang="en" sz="1200">
                <a:solidFill>
                  <a:srgbClr val="1A1A1A"/>
                </a:solidFill>
                <a:latin typeface="Merriweather"/>
                <a:ea typeface="Merriweather"/>
                <a:cs typeface="Merriweather"/>
                <a:sym typeface="Merriweather"/>
              </a:rPr>
              <a:t>, malaise, myalgia, nausea, and vomiting.</a:t>
            </a:r>
            <a:r>
              <a:rPr lang="en" sz="1200">
                <a:solidFill>
                  <a:srgbClr val="1A1A1A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 </a:t>
            </a:r>
            <a:endParaRPr sz="1200">
              <a:solidFill>
                <a:srgbClr val="1A1A1A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-"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Iron dextran package insert </a:t>
            </a:r>
            <a:r>
              <a:rPr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[</a:t>
            </a:r>
            <a:r>
              <a:rPr lang="en" sz="1200" u="sng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</a:t>
            </a:r>
            <a:r>
              <a:rPr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5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Google Shape;1936;p13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Fevers with IV iron</a:t>
            </a:r>
            <a:endParaRPr/>
          </a:p>
        </p:txBody>
      </p:sp>
      <p:sp>
        <p:nvSpPr>
          <p:cNvPr id="1937" name="Google Shape;1937;p130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Not the most common side effect, but has been documented</a:t>
            </a:r>
            <a:endParaRPr/>
          </a:p>
        </p:txBody>
      </p:sp>
      <p:pic>
        <p:nvPicPr>
          <p:cNvPr id="1938" name="Google Shape;1938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7550" y="133350"/>
            <a:ext cx="1438150" cy="1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9" name="Google Shape;1939;p130"/>
          <p:cNvPicPr preferRelativeResize="0"/>
          <p:nvPr/>
        </p:nvPicPr>
        <p:blipFill rotWithShape="1">
          <a:blip r:embed="rId4">
            <a:alphaModFix/>
          </a:blip>
          <a:srcRect b="6478" l="1029" r="66282" t="4774"/>
          <a:stretch/>
        </p:blipFill>
        <p:spPr>
          <a:xfrm>
            <a:off x="5849475" y="1938175"/>
            <a:ext cx="3027350" cy="14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0" name="Google Shape;1940;p130"/>
          <p:cNvSpPr/>
          <p:nvPr/>
        </p:nvSpPr>
        <p:spPr>
          <a:xfrm>
            <a:off x="729450" y="1938175"/>
            <a:ext cx="4906200" cy="23694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5.2  Delayed Reactions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58585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Large intravenous doses…have been associated with an increased incidence of adverse reactions. The adverse reactions are </a:t>
            </a:r>
            <a:r>
              <a:rPr b="1" lang="en" sz="1200">
                <a:solidFill>
                  <a:srgbClr val="858585"/>
                </a:solidFill>
                <a:latin typeface="Merriweather"/>
                <a:ea typeface="Merriweather"/>
                <a:cs typeface="Merriweather"/>
                <a:sym typeface="Merriweather"/>
              </a:rPr>
              <a:t>frequently delayed </a:t>
            </a:r>
            <a:r>
              <a:rPr lang="en" sz="1200">
                <a:solidFill>
                  <a:srgbClr val="858585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  <a:t>(1 to 2 days)</a:t>
            </a:r>
            <a:r>
              <a:rPr lang="en" sz="1200">
                <a:solidFill>
                  <a:srgbClr val="858585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 reactions typified by one or more of the following symptoms: </a:t>
            </a:r>
            <a:r>
              <a:rPr lang="en" sz="1200">
                <a:solidFill>
                  <a:srgbClr val="858585"/>
                </a:solidFill>
                <a:latin typeface="Merriweather"/>
                <a:ea typeface="Merriweather"/>
                <a:cs typeface="Merriweather"/>
                <a:sym typeface="Merriweather"/>
              </a:rPr>
              <a:t>arthralgia, </a:t>
            </a:r>
            <a:r>
              <a:rPr b="1" lang="en" sz="1200">
                <a:solidFill>
                  <a:srgbClr val="858585"/>
                </a:solidFill>
                <a:latin typeface="Merriweather"/>
                <a:ea typeface="Merriweather"/>
                <a:cs typeface="Merriweather"/>
                <a:sym typeface="Merriweather"/>
              </a:rPr>
              <a:t>backache</a:t>
            </a:r>
            <a:r>
              <a:rPr lang="en" sz="1200">
                <a:solidFill>
                  <a:srgbClr val="858585"/>
                </a:solidFill>
                <a:latin typeface="Merriweather"/>
                <a:ea typeface="Merriweather"/>
                <a:cs typeface="Merriweather"/>
                <a:sym typeface="Merriweather"/>
              </a:rPr>
              <a:t>, chills, dizziness, </a:t>
            </a:r>
            <a:r>
              <a:rPr lang="en" sz="1200">
                <a:solidFill>
                  <a:srgbClr val="DF382C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moderate to high fever</a:t>
            </a:r>
            <a:r>
              <a:rPr lang="en" sz="1200">
                <a:solidFill>
                  <a:srgbClr val="858585"/>
                </a:solidFill>
                <a:latin typeface="Merriweather"/>
                <a:ea typeface="Merriweather"/>
                <a:cs typeface="Merriweather"/>
                <a:sym typeface="Merriweather"/>
              </a:rPr>
              <a:t>, </a:t>
            </a:r>
            <a:r>
              <a:rPr b="1" lang="en" sz="1200">
                <a:solidFill>
                  <a:srgbClr val="858585"/>
                </a:solidFill>
                <a:latin typeface="Merriweather"/>
                <a:ea typeface="Merriweather"/>
                <a:cs typeface="Merriweather"/>
                <a:sym typeface="Merriweather"/>
              </a:rPr>
              <a:t>headache</a:t>
            </a:r>
            <a:r>
              <a:rPr lang="en" sz="1200">
                <a:solidFill>
                  <a:srgbClr val="858585"/>
                </a:solidFill>
                <a:latin typeface="Merriweather"/>
                <a:ea typeface="Merriweather"/>
                <a:cs typeface="Merriweather"/>
                <a:sym typeface="Merriweather"/>
              </a:rPr>
              <a:t>, malaise, myalgia, nausea, and vomiting.</a:t>
            </a:r>
            <a:r>
              <a:rPr lang="en" sz="1200">
                <a:solidFill>
                  <a:srgbClr val="1A1A1A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 </a:t>
            </a:r>
            <a:endParaRPr sz="1200">
              <a:solidFill>
                <a:srgbClr val="1A1A1A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The </a:t>
            </a:r>
            <a:r>
              <a:rPr b="1" lang="en" sz="1200">
                <a:solidFill>
                  <a:srgbClr val="3B71CA"/>
                </a:solidFill>
                <a:latin typeface="Merriweather"/>
                <a:ea typeface="Merriweather"/>
                <a:cs typeface="Merriweather"/>
                <a:sym typeface="Merriweather"/>
              </a:rPr>
              <a:t>onset</a:t>
            </a:r>
            <a:r>
              <a:rPr lang="en" sz="1200">
                <a:solidFill>
                  <a:srgbClr val="1A1A1A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 is usually </a:t>
            </a:r>
            <a:r>
              <a:rPr lang="en" sz="1200">
                <a:solidFill>
                  <a:srgbClr val="3B71CA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24 to 48 hours</a:t>
            </a:r>
            <a:r>
              <a:rPr b="1" lang="en" sz="1200">
                <a:solidFill>
                  <a:srgbClr val="1A1A1A"/>
                </a:solidFill>
                <a:latin typeface="Merriweather"/>
                <a:ea typeface="Merriweather"/>
                <a:cs typeface="Merriweather"/>
                <a:sym typeface="Merriweather"/>
              </a:rPr>
              <a:t> after administration</a:t>
            </a:r>
            <a:r>
              <a:rPr lang="en" sz="1200">
                <a:solidFill>
                  <a:srgbClr val="1A1A1A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 and symptoms </a:t>
            </a:r>
            <a:r>
              <a:rPr b="1" lang="en" sz="1200">
                <a:solidFill>
                  <a:srgbClr val="0C622E"/>
                </a:solidFill>
                <a:latin typeface="Merriweather"/>
                <a:ea typeface="Merriweather"/>
                <a:cs typeface="Merriweather"/>
                <a:sym typeface="Merriweather"/>
              </a:rPr>
              <a:t>generally subside</a:t>
            </a:r>
            <a:r>
              <a:rPr b="1" lang="en" sz="1200">
                <a:solidFill>
                  <a:srgbClr val="1A1A1A"/>
                </a:solidFill>
                <a:latin typeface="Merriweather"/>
                <a:ea typeface="Merriweather"/>
                <a:cs typeface="Merriweather"/>
                <a:sym typeface="Merriweather"/>
              </a:rPr>
              <a:t> within </a:t>
            </a:r>
            <a:r>
              <a:rPr b="1" lang="en" sz="1200">
                <a:solidFill>
                  <a:srgbClr val="0C622E"/>
                </a:solidFill>
                <a:latin typeface="Merriweather"/>
                <a:ea typeface="Merriweather"/>
                <a:cs typeface="Merriweather"/>
                <a:sym typeface="Merriweather"/>
              </a:rPr>
              <a:t>3 to 4 days</a:t>
            </a:r>
            <a:r>
              <a:rPr lang="en" sz="1200">
                <a:solidFill>
                  <a:srgbClr val="1A1A1A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. </a:t>
            </a:r>
            <a:r>
              <a:rPr lang="en" sz="1200">
                <a:solidFill>
                  <a:srgbClr val="858585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The etiology of these reactions is not known.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-"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Iron dextran package insert </a:t>
            </a:r>
            <a:r>
              <a:rPr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[</a:t>
            </a:r>
            <a:r>
              <a:rPr lang="en" sz="1200" u="sng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</a:t>
            </a:r>
            <a:r>
              <a:rPr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4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p13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Fevers with IV iron</a:t>
            </a:r>
            <a:endParaRPr/>
          </a:p>
        </p:txBody>
      </p:sp>
      <p:sp>
        <p:nvSpPr>
          <p:cNvPr id="1946" name="Google Shape;1946;p131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Not the most common side effect, but has been documented</a:t>
            </a:r>
            <a:endParaRPr/>
          </a:p>
        </p:txBody>
      </p:sp>
      <p:pic>
        <p:nvPicPr>
          <p:cNvPr id="1947" name="Google Shape;1947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7550" y="133350"/>
            <a:ext cx="1438150" cy="1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8" name="Google Shape;1948;p131"/>
          <p:cNvSpPr/>
          <p:nvPr/>
        </p:nvSpPr>
        <p:spPr>
          <a:xfrm>
            <a:off x="729450" y="1938175"/>
            <a:ext cx="4906200" cy="2500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6.1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Adverse Reactions in Clinical Trials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From six trials of patients with CKD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-"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Iron </a:t>
            </a: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sucrose</a:t>
            </a: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 package insert </a:t>
            </a:r>
            <a:r>
              <a:rPr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[</a:t>
            </a:r>
            <a:r>
              <a:rPr lang="en" sz="1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link</a:t>
            </a:r>
            <a:r>
              <a:rPr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49" name="Google Shape;1949;p131"/>
          <p:cNvPicPr preferRelativeResize="0"/>
          <p:nvPr/>
        </p:nvPicPr>
        <p:blipFill rotWithShape="1">
          <a:blip r:embed="rId5">
            <a:alphaModFix/>
          </a:blip>
          <a:srcRect b="0" l="0" r="57323" t="0"/>
          <a:stretch/>
        </p:blipFill>
        <p:spPr>
          <a:xfrm>
            <a:off x="5766214" y="1904056"/>
            <a:ext cx="3207751" cy="25815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50" name="Google Shape;1950;p131"/>
          <p:cNvGraphicFramePr/>
          <p:nvPr/>
        </p:nvGraphicFramePr>
        <p:xfrm>
          <a:off x="1681988" y="252989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934225"/>
                <a:gridCol w="659625"/>
                <a:gridCol w="634875"/>
                <a:gridCol w="9248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HD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PD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CKD alone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# Patients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231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75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139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</a:t>
                      </a:r>
                      <a:r>
                        <a:rPr b="1"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yrexia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3.0%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1.3%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0.7% *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8100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* The rate of fevers with PO iron was 0.7%</a:t>
                      </a:r>
                      <a:endParaRPr sz="1300">
                        <a:solidFill>
                          <a:srgbClr val="85858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4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p132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points &amp; take aways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Labs</a:t>
            </a:r>
            <a:endParaRPr/>
          </a:p>
        </p:txBody>
      </p:sp>
      <p:graphicFrame>
        <p:nvGraphicFramePr>
          <p:cNvPr id="166" name="Google Shape;166;p25"/>
          <p:cNvGraphicFramePr/>
          <p:nvPr/>
        </p:nvGraphicFramePr>
        <p:xfrm>
          <a:off x="249338" y="1475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1109475"/>
                <a:gridCol w="736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CBC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WBC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6.0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Hgb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10.7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Platelets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244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Neut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76%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Lymph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9%</a:t>
                      </a:r>
                      <a:endParaRPr b="1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Eos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67" name="Google Shape;167;p25"/>
          <p:cNvGraphicFramePr/>
          <p:nvPr/>
        </p:nvGraphicFramePr>
        <p:xfrm>
          <a:off x="2328588" y="1475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946375"/>
                <a:gridCol w="62797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Chem7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137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4.1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HCO3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17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BUN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28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2.16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Baseline Cr</a:t>
                      </a:r>
                      <a:endParaRPr b="1" sz="1200">
                        <a:solidFill>
                          <a:srgbClr val="3B71C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0.95</a:t>
                      </a:r>
                      <a:endParaRPr b="1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9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p133"/>
          <p:cNvSpPr txBox="1"/>
          <p:nvPr>
            <p:ph type="title"/>
          </p:nvPr>
        </p:nvSpPr>
        <p:spPr>
          <a:xfrm>
            <a:off x="729450" y="632850"/>
            <a:ext cx="5310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points &amp; take aways</a:t>
            </a:r>
            <a:endParaRPr/>
          </a:p>
        </p:txBody>
      </p:sp>
      <p:sp>
        <p:nvSpPr>
          <p:cNvPr id="1961" name="Google Shape;1961;p133"/>
          <p:cNvSpPr txBox="1"/>
          <p:nvPr>
            <p:ph idx="1" type="body"/>
          </p:nvPr>
        </p:nvSpPr>
        <p:spPr>
          <a:xfrm>
            <a:off x="729450" y="1393075"/>
            <a:ext cx="7688700" cy="32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Stool PCRs</a:t>
            </a:r>
            <a:r>
              <a:rPr lang="en"/>
              <a:t> are great, but </a:t>
            </a:r>
            <a:r>
              <a:rPr b="1" lang="en"/>
              <a:t>clinical context</a:t>
            </a:r>
            <a:r>
              <a:rPr lang="en"/>
              <a:t> and </a:t>
            </a:r>
            <a:r>
              <a:rPr b="1" lang="en"/>
              <a:t>cultures are still needed</a:t>
            </a:r>
            <a:r>
              <a:rPr lang="en"/>
              <a:t>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1</a:t>
            </a:r>
            <a:r>
              <a:rPr lang="en"/>
              <a:t>]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Campylobacter is a common etiology of bacterial enteritis in KT, </a:t>
            </a:r>
            <a:r>
              <a:rPr lang="en"/>
              <a:t>especially</a:t>
            </a:r>
            <a:r>
              <a:rPr lang="en"/>
              <a:t> if on steroids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Treat </a:t>
            </a:r>
            <a:r>
              <a:rPr b="1" lang="en">
                <a:solidFill>
                  <a:srgbClr val="0C622E"/>
                </a:solidFill>
              </a:rPr>
              <a:t>Campylobacter in KT</a:t>
            </a:r>
            <a:r>
              <a:rPr lang="en"/>
              <a:t> similar to immunocompetent folks: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0C622E"/>
                </a:solidFill>
              </a:rPr>
              <a:t>Macrolides first line</a:t>
            </a:r>
            <a:r>
              <a:rPr lang="en"/>
              <a:t>, still send for susceptibilities (↑ rates of MDR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4"/>
              </a:rPr>
              <a:t>2</a:t>
            </a:r>
            <a:r>
              <a:rPr lang="en"/>
              <a:t>])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Limited data suggests </a:t>
            </a:r>
            <a:r>
              <a:rPr b="1" lang="en">
                <a:solidFill>
                  <a:srgbClr val="0C622E"/>
                </a:solidFill>
              </a:rPr>
              <a:t>does not need longer duration</a:t>
            </a:r>
            <a:r>
              <a:rPr lang="en"/>
              <a:t> and non-severe cases may not need abx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5"/>
              </a:rPr>
              <a:t>3</a:t>
            </a:r>
            <a:r>
              <a:rPr lang="en"/>
              <a:t>]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Treatment of </a:t>
            </a:r>
            <a:r>
              <a:rPr b="1" lang="en">
                <a:solidFill>
                  <a:srgbClr val="DF382C"/>
                </a:solidFill>
              </a:rPr>
              <a:t>Norovirus in SOT</a:t>
            </a:r>
            <a:r>
              <a:rPr lang="en"/>
              <a:t> really </a:t>
            </a:r>
            <a:r>
              <a:rPr b="1" lang="en"/>
              <a:t>doesn’t have great data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Literature is limited by </a:t>
            </a:r>
            <a:r>
              <a:rPr b="1" lang="en">
                <a:solidFill>
                  <a:srgbClr val="DF382C"/>
                </a:solidFill>
              </a:rPr>
              <a:t>publication bias</a:t>
            </a:r>
            <a:r>
              <a:rPr lang="en"/>
              <a:t> and being</a:t>
            </a:r>
            <a:r>
              <a:rPr b="1" lang="en"/>
              <a:t> underpowered</a:t>
            </a:r>
            <a:r>
              <a:rPr lang="en"/>
              <a:t>. That said, interventions seem to be </a:t>
            </a:r>
            <a:r>
              <a:rPr b="1" lang="en"/>
              <a:t>generally safe</a:t>
            </a:r>
            <a:r>
              <a:rPr lang="en"/>
              <a:t> (exception: reducing immunosuppression), but </a:t>
            </a:r>
            <a:r>
              <a:rPr b="1" lang="en"/>
              <a:t>maybe not effective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3B71CA"/>
                </a:solidFill>
              </a:rPr>
              <a:t>Nitazoxanide</a:t>
            </a:r>
            <a:r>
              <a:rPr lang="en"/>
              <a:t> had promising trial data for immunocompetent patients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6"/>
              </a:rPr>
              <a:t>4</a:t>
            </a:r>
            <a:r>
              <a:rPr lang="en"/>
              <a:t>] but </a:t>
            </a:r>
            <a:r>
              <a:rPr b="1" lang="en"/>
              <a:t>?worse than </a:t>
            </a:r>
            <a:r>
              <a:rPr b="1" lang="en"/>
              <a:t>placebo</a:t>
            </a:r>
            <a:r>
              <a:rPr lang="en"/>
              <a:t> in trial of SOT (unpublished)</a:t>
            </a:r>
            <a:r>
              <a:rPr lang="en"/>
              <a:t>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7"/>
              </a:rPr>
              <a:t>6</a:t>
            </a:r>
            <a:r>
              <a:rPr lang="en"/>
              <a:t>]</a:t>
            </a:r>
            <a:r>
              <a:rPr lang="en"/>
              <a:t>. In vitro studies suggest it doesn’t even help the immune system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8"/>
              </a:rPr>
              <a:t>5</a:t>
            </a:r>
            <a:r>
              <a:rPr lang="en"/>
              <a:t>]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3B71CA"/>
                </a:solidFill>
              </a:rPr>
              <a:t>IVIG</a:t>
            </a:r>
            <a:r>
              <a:rPr lang="en"/>
              <a:t> and </a:t>
            </a:r>
            <a:r>
              <a:rPr b="1" lang="en">
                <a:solidFill>
                  <a:srgbClr val="3B71CA"/>
                </a:solidFill>
              </a:rPr>
              <a:t>oral IG</a:t>
            </a:r>
            <a:r>
              <a:rPr lang="en"/>
              <a:t> (post-pyloric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9"/>
              </a:rPr>
              <a:t>13</a:t>
            </a:r>
            <a:r>
              <a:rPr lang="en"/>
              <a:t>]) have plausible mechanisms and could help avoiding changes in </a:t>
            </a:r>
            <a:r>
              <a:rPr lang="en"/>
              <a:t>immunosuppression</a:t>
            </a:r>
            <a:r>
              <a:rPr lang="en"/>
              <a:t>. But data is mostly limited to case reports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IV iron</a:t>
            </a:r>
            <a:r>
              <a:rPr lang="en"/>
              <a:t> has been reported to cause </a:t>
            </a:r>
            <a:r>
              <a:rPr b="1" lang="en"/>
              <a:t>delayed reactions</a:t>
            </a:r>
            <a:r>
              <a:rPr lang="en"/>
              <a:t> (1-2 days later), including </a:t>
            </a:r>
            <a:r>
              <a:rPr b="1" lang="en"/>
              <a:t>self-resolving fevers</a:t>
            </a:r>
            <a:r>
              <a:rPr lang="en"/>
              <a:t> </a:t>
            </a:r>
            <a:endParaRPr/>
          </a:p>
        </p:txBody>
      </p:sp>
      <p:sp>
        <p:nvSpPr>
          <p:cNvPr id="1962" name="Google Shape;1962;p133"/>
          <p:cNvSpPr txBox="1"/>
          <p:nvPr/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Slides available on </a:t>
            </a:r>
            <a:r>
              <a:rPr lang="en" sz="1200" u="sng">
                <a:solidFill>
                  <a:srgbClr val="1C3678"/>
                </a:solidFill>
                <a:latin typeface="Open Sans"/>
                <a:ea typeface="Open Sans"/>
                <a:cs typeface="Open Sans"/>
                <a:sym typeface="Open Sans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hunterratliff1.com/talk/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; Citations available via QR code or via the  “citations” button on the website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63" name="Google Shape;1963;p1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23525" y="110650"/>
            <a:ext cx="1360500" cy="13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4" name="Google Shape;1964;p133" title="CID-2025-10_QR_citations.png"/>
          <p:cNvPicPr preferRelativeResize="0"/>
          <p:nvPr/>
        </p:nvPicPr>
        <p:blipFill rotWithShape="1">
          <a:blip r:embed="rId12">
            <a:alphaModFix/>
          </a:blip>
          <a:srcRect b="11467" l="11652" r="12388" t="11467"/>
          <a:stretch/>
        </p:blipFill>
        <p:spPr>
          <a:xfrm>
            <a:off x="7683800" y="102225"/>
            <a:ext cx="1300500" cy="1319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Labs</a:t>
            </a:r>
            <a:endParaRPr/>
          </a:p>
        </p:txBody>
      </p:sp>
      <p:graphicFrame>
        <p:nvGraphicFramePr>
          <p:cNvPr id="173" name="Google Shape;173;p26"/>
          <p:cNvGraphicFramePr/>
          <p:nvPr/>
        </p:nvGraphicFramePr>
        <p:xfrm>
          <a:off x="249338" y="1475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1109475"/>
                <a:gridCol w="736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CBC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WBC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6.0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Hgb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10.7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Platelets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244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Neut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76%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Lymph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9%</a:t>
                      </a:r>
                      <a:endParaRPr b="1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Eos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74" name="Google Shape;174;p26"/>
          <p:cNvGraphicFramePr/>
          <p:nvPr/>
        </p:nvGraphicFramePr>
        <p:xfrm>
          <a:off x="2328588" y="1475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946375"/>
                <a:gridCol w="62797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Chem7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137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4.1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HCO3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17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BUN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28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2.16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B71C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Baseline Cr</a:t>
                      </a:r>
                      <a:endParaRPr b="1" sz="1200">
                        <a:solidFill>
                          <a:srgbClr val="3B71C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0.95</a:t>
                      </a:r>
                      <a:endParaRPr b="1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5" name="Google Shape;175;p26"/>
          <p:cNvGraphicFramePr/>
          <p:nvPr/>
        </p:nvGraphicFramePr>
        <p:xfrm>
          <a:off x="4136513" y="1475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1556775"/>
                <a:gridCol w="68545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Biofire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Adenovirus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Astrovirus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Cyclospora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Campylobacter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Cryptosporidium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 histolytica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 coli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Giardia lamblia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76" name="Google Shape;176;p26"/>
          <p:cNvGraphicFramePr/>
          <p:nvPr/>
        </p:nvGraphicFramePr>
        <p:xfrm>
          <a:off x="6612313" y="1475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1454375"/>
                <a:gridCol w="82795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Biofire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Norovirus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Rotavirus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Salmonella spp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Sapovirus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Shigella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Vibrio cholerae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Yersinia spp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77" name="Google Shape;177;p26"/>
          <p:cNvSpPr/>
          <p:nvPr/>
        </p:nvSpPr>
        <p:spPr>
          <a:xfrm>
            <a:off x="148150" y="1398375"/>
            <a:ext cx="3843900" cy="2121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[1.1] Guess the biofire</a:t>
            </a:r>
            <a:endParaRPr/>
          </a:p>
        </p:txBody>
      </p:sp>
      <p:sp>
        <p:nvSpPr>
          <p:cNvPr id="183" name="Google Shape;183;p27"/>
          <p:cNvSpPr txBox="1"/>
          <p:nvPr>
            <p:ph idx="1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Adenovirus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Astrovirus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Norovirus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Rotavirus or sapovirus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Campylobacter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EAEC / EPEC / ETEC / EIEC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Shigella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Salmonella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Vibrio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Yersinia enterocolitica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 histolytica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Giardia or cryptosporidium</a:t>
            </a:r>
            <a:endParaRPr/>
          </a:p>
        </p:txBody>
      </p:sp>
      <p:sp>
        <p:nvSpPr>
          <p:cNvPr id="184" name="Google Shape;184;p27"/>
          <p:cNvSpPr txBox="1"/>
          <p:nvPr>
            <p:ph idx="2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Labs</a:t>
            </a:r>
            <a:endParaRPr/>
          </a:p>
        </p:txBody>
      </p:sp>
      <p:graphicFrame>
        <p:nvGraphicFramePr>
          <p:cNvPr id="190" name="Google Shape;190;p28"/>
          <p:cNvGraphicFramePr/>
          <p:nvPr/>
        </p:nvGraphicFramePr>
        <p:xfrm>
          <a:off x="249338" y="1475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1109475"/>
                <a:gridCol w="736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CBC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WBC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6.0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Hgb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10.7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Platelets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244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Neut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76%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Lymph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9%</a:t>
                      </a:r>
                      <a:endParaRPr b="1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Eos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91" name="Google Shape;191;p28"/>
          <p:cNvGraphicFramePr/>
          <p:nvPr/>
        </p:nvGraphicFramePr>
        <p:xfrm>
          <a:off x="2328588" y="1475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946375"/>
                <a:gridCol w="62797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Chem7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137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4.1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HCO3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17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BUN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28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2.16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Baseline Cr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0.95</a:t>
                      </a:r>
                      <a:endParaRPr b="1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92" name="Google Shape;192;p28"/>
          <p:cNvGraphicFramePr/>
          <p:nvPr/>
        </p:nvGraphicFramePr>
        <p:xfrm>
          <a:off x="4136513" y="1475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1556775"/>
                <a:gridCol w="68545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Biofire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Adenovirus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Astrovirus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Cyclospora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Campylobacter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Cryptosporidium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 histolytica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 coli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EPEC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Giardia lamblia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93" name="Google Shape;193;p28"/>
          <p:cNvGraphicFramePr/>
          <p:nvPr/>
        </p:nvGraphicFramePr>
        <p:xfrm>
          <a:off x="6612313" y="1475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1454375"/>
                <a:gridCol w="82795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Biofire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Norovirus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Rotavirus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Salmonella spp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Sapovirus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Shigella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Vibrio cholerae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Yersinia spp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94" name="Google Shape;194;p28"/>
          <p:cNvSpPr/>
          <p:nvPr/>
        </p:nvSpPr>
        <p:spPr>
          <a:xfrm>
            <a:off x="148150" y="1398375"/>
            <a:ext cx="3843900" cy="2121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Labs</a:t>
            </a:r>
            <a:endParaRPr/>
          </a:p>
        </p:txBody>
      </p:sp>
      <p:graphicFrame>
        <p:nvGraphicFramePr>
          <p:cNvPr id="200" name="Google Shape;200;p29"/>
          <p:cNvGraphicFramePr/>
          <p:nvPr/>
        </p:nvGraphicFramePr>
        <p:xfrm>
          <a:off x="249338" y="1475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1109475"/>
                <a:gridCol w="73620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CBC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WBC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6.0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Hgb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10.7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Platelets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244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Neut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76%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Lymph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9%</a:t>
                      </a:r>
                      <a:endParaRPr b="1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Eos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01" name="Google Shape;201;p29"/>
          <p:cNvGraphicFramePr/>
          <p:nvPr/>
        </p:nvGraphicFramePr>
        <p:xfrm>
          <a:off x="2328588" y="1475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946375"/>
                <a:gridCol w="62797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Chem7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137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4.1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HCO3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17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BUN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28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2.16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Baseline Cr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0.95</a:t>
                      </a:r>
                      <a:endParaRPr b="1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02" name="Google Shape;202;p29"/>
          <p:cNvGraphicFramePr/>
          <p:nvPr/>
        </p:nvGraphicFramePr>
        <p:xfrm>
          <a:off x="4136513" y="1475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1556775"/>
                <a:gridCol w="68545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Biofire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Adenovirus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Astrovirus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Cyclospora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Campylobacter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Cryptosporidium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 histolytica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 coli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EPEC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Giardia lamblia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03" name="Google Shape;203;p29"/>
          <p:cNvGraphicFramePr/>
          <p:nvPr/>
        </p:nvGraphicFramePr>
        <p:xfrm>
          <a:off x="6612313" y="1475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1454375"/>
                <a:gridCol w="82795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Biofire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Norovirus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Rotavirus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Salmonella spp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Sapovirus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Shigella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Vibrio cholerae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Yersinia spp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Neg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04" name="Google Shape;204;p29"/>
          <p:cNvSpPr/>
          <p:nvPr/>
        </p:nvSpPr>
        <p:spPr>
          <a:xfrm>
            <a:off x="729450" y="3750000"/>
            <a:ext cx="25971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Stool Cx: </a:t>
            </a:r>
            <a:r>
              <a:rPr i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Campylobacter jejuni</a:t>
            </a:r>
            <a:endParaRPr i="1" sz="12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Normal flora, heavy growth on the Campylobacter plate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5" name="Google Shape;205;p29"/>
          <p:cNvSpPr/>
          <p:nvPr/>
        </p:nvSpPr>
        <p:spPr>
          <a:xfrm>
            <a:off x="148150" y="1398375"/>
            <a:ext cx="3843900" cy="2121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6" name="Google Shape;206;p29"/>
          <p:cNvSpPr/>
          <p:nvPr/>
        </p:nvSpPr>
        <p:spPr>
          <a:xfrm>
            <a:off x="4070750" y="1398375"/>
            <a:ext cx="4902600" cy="2670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/>
          <p:nvPr>
            <p:ph idx="2" type="body"/>
          </p:nvPr>
        </p:nvSpPr>
        <p:spPr>
          <a:xfrm>
            <a:off x="730000" y="140767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 </a:t>
            </a:r>
            <a:r>
              <a:rPr b="1" lang="en" sz="1400">
                <a:solidFill>
                  <a:srgbClr val="2D6987"/>
                </a:solidFill>
              </a:rPr>
              <a:t>47 y/o F</a:t>
            </a:r>
            <a:r>
              <a:rPr lang="en" sz="1400"/>
              <a:t> with PMH including ESRD s/p DDKT (2021, CMV -/-) p/w </a:t>
            </a:r>
            <a:r>
              <a:rPr b="1" lang="en" sz="1400"/>
              <a:t>one month of watery </a:t>
            </a:r>
            <a:r>
              <a:rPr b="1" lang="en" sz="1400">
                <a:solidFill>
                  <a:srgbClr val="DC4C64"/>
                </a:solidFill>
              </a:rPr>
              <a:t>diarrhea</a:t>
            </a:r>
            <a:r>
              <a:rPr lang="en" sz="1400"/>
              <a:t> → AKI. Occurred after recent flooding of her spring water</a:t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 u="sng"/>
              <a:t>Biofire</a:t>
            </a:r>
            <a:r>
              <a:rPr lang="en" sz="1400"/>
              <a:t>: norovirus, Campylobacter, Enteropathogenic E coli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u="sng"/>
              <a:t>Stool Cx</a:t>
            </a:r>
            <a:r>
              <a:rPr lang="en" sz="1400"/>
              <a:t>: Campylobacter jejuni</a:t>
            </a:r>
            <a:endParaRPr sz="1400"/>
          </a:p>
        </p:txBody>
      </p:sp>
      <p:sp>
        <p:nvSpPr>
          <p:cNvPr id="212" name="Google Shape;212;p30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Summary</a:t>
            </a:r>
            <a:endParaRPr/>
          </a:p>
        </p:txBody>
      </p:sp>
      <p:sp>
        <p:nvSpPr>
          <p:cNvPr id="213" name="Google Shape;213;p30"/>
          <p:cNvSpPr/>
          <p:nvPr/>
        </p:nvSpPr>
        <p:spPr>
          <a:xfrm>
            <a:off x="4991750" y="806940"/>
            <a:ext cx="3374400" cy="5352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Treatment?</a:t>
            </a:r>
            <a:endParaRPr sz="2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" name="Google Shape;214;p30"/>
          <p:cNvSpPr/>
          <p:nvPr/>
        </p:nvSpPr>
        <p:spPr>
          <a:xfrm>
            <a:off x="4991750" y="2005140"/>
            <a:ext cx="3374400" cy="5352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Additional diagnostics?</a:t>
            </a:r>
            <a:endParaRPr sz="20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1"/>
          <p:cNvSpPr txBox="1"/>
          <p:nvPr>
            <p:ph idx="2" type="body"/>
          </p:nvPr>
        </p:nvSpPr>
        <p:spPr>
          <a:xfrm>
            <a:off x="730000" y="140767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 </a:t>
            </a:r>
            <a:r>
              <a:rPr b="1" lang="en" sz="1400">
                <a:solidFill>
                  <a:srgbClr val="2D6987"/>
                </a:solidFill>
              </a:rPr>
              <a:t>47 y/o F</a:t>
            </a:r>
            <a:r>
              <a:rPr lang="en" sz="1400"/>
              <a:t> with PMH including ESRD s/p DDKT (2021</a:t>
            </a:r>
            <a:r>
              <a:rPr lang="en" sz="1400"/>
              <a:t>, CMV -/-</a:t>
            </a:r>
            <a:r>
              <a:rPr lang="en" sz="1400"/>
              <a:t>) p/w </a:t>
            </a:r>
            <a:r>
              <a:rPr b="1" lang="en" sz="1400"/>
              <a:t>one month of watery </a:t>
            </a:r>
            <a:r>
              <a:rPr b="1" lang="en" sz="1400">
                <a:solidFill>
                  <a:srgbClr val="DC4C64"/>
                </a:solidFill>
              </a:rPr>
              <a:t>diarrhea</a:t>
            </a:r>
            <a:r>
              <a:rPr lang="en" sz="1400"/>
              <a:t> → AKI. Occurred after recent flooding of her spring water</a:t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 u="sng"/>
              <a:t>Biofire</a:t>
            </a:r>
            <a:r>
              <a:rPr lang="en" sz="1400"/>
              <a:t>: norovirus, Campylobacter, Enteropathogenic E coli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u="sng"/>
              <a:t>Stool Cx</a:t>
            </a:r>
            <a:r>
              <a:rPr lang="en" sz="1400"/>
              <a:t>: Campylobacter jejuni</a:t>
            </a:r>
            <a:endParaRPr sz="1400"/>
          </a:p>
        </p:txBody>
      </p:sp>
      <p:sp>
        <p:nvSpPr>
          <p:cNvPr id="220" name="Google Shape;220;p31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Summary</a:t>
            </a:r>
            <a:endParaRPr/>
          </a:p>
        </p:txBody>
      </p:sp>
      <p:sp>
        <p:nvSpPr>
          <p:cNvPr id="221" name="Google Shape;221;p31"/>
          <p:cNvSpPr/>
          <p:nvPr/>
        </p:nvSpPr>
        <p:spPr>
          <a:xfrm>
            <a:off x="4991750" y="806940"/>
            <a:ext cx="3374400" cy="5352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Treatment?</a:t>
            </a:r>
            <a:endParaRPr sz="2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2" name="Google Shape;222;p31"/>
          <p:cNvSpPr/>
          <p:nvPr/>
        </p:nvSpPr>
        <p:spPr>
          <a:xfrm>
            <a:off x="4991750" y="2005140"/>
            <a:ext cx="3374400" cy="5352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Additional diagnostics?</a:t>
            </a:r>
            <a:endParaRPr sz="20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3" name="Google Shape;223;p31"/>
          <p:cNvSpPr/>
          <p:nvPr/>
        </p:nvSpPr>
        <p:spPr>
          <a:xfrm>
            <a:off x="4991750" y="3203350"/>
            <a:ext cx="3374400" cy="6009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What to do if worsens or</a:t>
            </a:r>
            <a:endParaRPr b="1" sz="18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no improvement?</a:t>
            </a:r>
            <a:endParaRPr sz="18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sp>
        <p:nvSpPr>
          <p:cNvPr id="229" name="Google Shape;229;p32"/>
          <p:cNvSpPr txBox="1"/>
          <p:nvPr>
            <p:ph idx="1" type="body"/>
          </p:nvPr>
        </p:nvSpPr>
        <p:spPr>
          <a:xfrm>
            <a:off x="729325" y="1393075"/>
            <a:ext cx="3774300" cy="29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Started antimicrobial therapy: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Azithromycin 500 q24h x 3 days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Nitazoxanide 500 q12h x 3 days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Did </a:t>
            </a:r>
            <a:r>
              <a:rPr lang="en" u="sng"/>
              <a:t>not</a:t>
            </a:r>
            <a:r>
              <a:rPr lang="en"/>
              <a:t> test for: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 diff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CMV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sp>
        <p:nvSpPr>
          <p:cNvPr id="235" name="Google Shape;235;p33"/>
          <p:cNvSpPr txBox="1"/>
          <p:nvPr>
            <p:ph idx="1" type="body"/>
          </p:nvPr>
        </p:nvSpPr>
        <p:spPr>
          <a:xfrm>
            <a:off x="729325" y="1393075"/>
            <a:ext cx="3774300" cy="29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Started antimicrobial therapy: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lang="en">
                <a:solidFill>
                  <a:srgbClr val="858585"/>
                </a:solidFill>
              </a:rPr>
              <a:t>Azithromycin 500 q24h x 3 days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lang="en">
                <a:solidFill>
                  <a:srgbClr val="858585"/>
                </a:solidFill>
              </a:rPr>
              <a:t>Nitazoxanide 500 q12h x 3 days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Did not test for: C diff, CMV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Reconsulted the </a:t>
            </a:r>
            <a:r>
              <a:rPr b="1" lang="en"/>
              <a:t>next morning</a:t>
            </a:r>
            <a:r>
              <a:rPr lang="en"/>
              <a:t> since </a:t>
            </a:r>
            <a:r>
              <a:rPr b="1" lang="en">
                <a:solidFill>
                  <a:srgbClr val="DF382C"/>
                </a:solidFill>
              </a:rPr>
              <a:t>diarrhea had gotten worse</a:t>
            </a:r>
            <a:endParaRPr b="1">
              <a:solidFill>
                <a:srgbClr val="DF382C"/>
              </a:solidFill>
            </a:endParaRPr>
          </a:p>
        </p:txBody>
      </p:sp>
      <p:sp>
        <p:nvSpPr>
          <p:cNvPr id="236" name="Google Shape;236;p33"/>
          <p:cNvSpPr/>
          <p:nvPr/>
        </p:nvSpPr>
        <p:spPr>
          <a:xfrm>
            <a:off x="5043450" y="1480325"/>
            <a:ext cx="3374400" cy="6009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What to do if worsens or</a:t>
            </a:r>
            <a:endParaRPr b="1" sz="18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no improvement?</a:t>
            </a:r>
            <a:endParaRPr sz="18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sp>
        <p:nvSpPr>
          <p:cNvPr id="242" name="Google Shape;242;p34"/>
          <p:cNvSpPr txBox="1"/>
          <p:nvPr>
            <p:ph idx="1" type="body"/>
          </p:nvPr>
        </p:nvSpPr>
        <p:spPr>
          <a:xfrm>
            <a:off x="729325" y="1393075"/>
            <a:ext cx="3774300" cy="29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Started antimicrobial therapy: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lang="en">
                <a:solidFill>
                  <a:srgbClr val="858585"/>
                </a:solidFill>
              </a:rPr>
              <a:t>Azithromycin 500 q24h x 3 days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lang="en">
                <a:solidFill>
                  <a:srgbClr val="858585"/>
                </a:solidFill>
              </a:rPr>
              <a:t>Nitazoxanide 500 q12h x 3 days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Did not test for: C diff, CMV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Reconsulted the </a:t>
            </a:r>
            <a:r>
              <a:rPr b="1" lang="en"/>
              <a:t>next morning</a:t>
            </a:r>
            <a:r>
              <a:rPr lang="en"/>
              <a:t> since </a:t>
            </a:r>
            <a:r>
              <a:rPr b="1" lang="en"/>
              <a:t>diarrhea had gotten worse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Therapeutic ID consult</a:t>
            </a:r>
            <a:r>
              <a:rPr lang="en"/>
              <a:t>: </a:t>
            </a:r>
            <a:r>
              <a:rPr b="1" lang="en">
                <a:solidFill>
                  <a:srgbClr val="14A44D"/>
                </a:solidFill>
              </a:rPr>
              <a:t>All better</a:t>
            </a:r>
            <a:r>
              <a:rPr lang="en"/>
              <a:t> by the time we saw the patient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sp>
        <p:nvSpPr>
          <p:cNvPr id="248" name="Google Shape;248;p35"/>
          <p:cNvSpPr txBox="1"/>
          <p:nvPr>
            <p:ph idx="1" type="body"/>
          </p:nvPr>
        </p:nvSpPr>
        <p:spPr>
          <a:xfrm>
            <a:off x="729325" y="1393075"/>
            <a:ext cx="3774300" cy="29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Started antimicrobial therapy: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lang="en">
                <a:solidFill>
                  <a:srgbClr val="858585"/>
                </a:solidFill>
              </a:rPr>
              <a:t>Azithromycin 500 q24h x 3 days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lang="en">
                <a:solidFill>
                  <a:srgbClr val="858585"/>
                </a:solidFill>
              </a:rPr>
              <a:t>Nitazoxanide 500 q12h x 3 days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Did not test for: C diff, CMV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Reconsulted the </a:t>
            </a:r>
            <a:r>
              <a:rPr b="1" lang="en"/>
              <a:t>next morning</a:t>
            </a:r>
            <a:r>
              <a:rPr lang="en"/>
              <a:t> since </a:t>
            </a:r>
            <a:r>
              <a:rPr b="1" lang="en"/>
              <a:t>diarrhea had gotten worse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Therapeutic ID consult</a:t>
            </a:r>
            <a:r>
              <a:rPr lang="en"/>
              <a:t>: </a:t>
            </a:r>
            <a:r>
              <a:rPr b="1" lang="en"/>
              <a:t>All better</a:t>
            </a:r>
            <a:r>
              <a:rPr lang="en"/>
              <a:t> by the time we saw the patient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Seemed to be transient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Perhaps related to </a:t>
            </a:r>
            <a:r>
              <a:rPr b="1" lang="en">
                <a:solidFill>
                  <a:srgbClr val="DF382C"/>
                </a:solidFill>
              </a:rPr>
              <a:t>azithromycin</a:t>
            </a:r>
            <a:endParaRPr b="1">
              <a:solidFill>
                <a:srgbClr val="DF382C"/>
              </a:solidFill>
            </a:endParaRPr>
          </a:p>
        </p:txBody>
      </p:sp>
      <p:pic>
        <p:nvPicPr>
          <p:cNvPr id="249" name="Google Shape;249;p35"/>
          <p:cNvPicPr preferRelativeResize="0"/>
          <p:nvPr/>
        </p:nvPicPr>
        <p:blipFill rotWithShape="1">
          <a:blip r:embed="rId3">
            <a:alphaModFix/>
          </a:blip>
          <a:srcRect b="0" l="0" r="2903" t="0"/>
          <a:stretch/>
        </p:blipFill>
        <p:spPr>
          <a:xfrm>
            <a:off x="4503625" y="1344963"/>
            <a:ext cx="4508876" cy="3095925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/>
          <p:nvPr/>
        </p:nvSpPr>
        <p:spPr>
          <a:xfrm>
            <a:off x="7202111" y="2807507"/>
            <a:ext cx="1468200" cy="1376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Discharge Pharmacy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5" name="Google Shape;255;p36"/>
          <p:cNvSpPr txBox="1"/>
          <p:nvPr>
            <p:ph type="title"/>
          </p:nvPr>
        </p:nvSpPr>
        <p:spPr>
          <a:xfrm>
            <a:off x="729450" y="632850"/>
            <a:ext cx="4393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sp>
        <p:nvSpPr>
          <p:cNvPr id="256" name="Google Shape;256;p36"/>
          <p:cNvSpPr txBox="1"/>
          <p:nvPr>
            <p:ph idx="1" type="body"/>
          </p:nvPr>
        </p:nvSpPr>
        <p:spPr>
          <a:xfrm>
            <a:off x="729325" y="1393075"/>
            <a:ext cx="3774300" cy="29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Ready to go home by evening of day 2, but found out that we are </a:t>
            </a:r>
            <a:r>
              <a:rPr b="1" lang="en">
                <a:solidFill>
                  <a:srgbClr val="DF382C"/>
                </a:solidFill>
              </a:rPr>
              <a:t>one dose</a:t>
            </a:r>
            <a:r>
              <a:rPr b="1" lang="en"/>
              <a:t> short of nitazoxanide</a:t>
            </a:r>
            <a:endParaRPr b="1"/>
          </a:p>
        </p:txBody>
      </p:sp>
      <p:cxnSp>
        <p:nvCxnSpPr>
          <p:cNvPr id="257" name="Google Shape;257;p36"/>
          <p:cNvCxnSpPr/>
          <p:nvPr/>
        </p:nvCxnSpPr>
        <p:spPr>
          <a:xfrm>
            <a:off x="5520250" y="1392350"/>
            <a:ext cx="0" cy="101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8" name="Google Shape;258;p36"/>
          <p:cNvCxnSpPr/>
          <p:nvPr/>
        </p:nvCxnSpPr>
        <p:spPr>
          <a:xfrm>
            <a:off x="7109050" y="1392350"/>
            <a:ext cx="0" cy="101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9" name="Google Shape;259;p36"/>
          <p:cNvCxnSpPr/>
          <p:nvPr/>
        </p:nvCxnSpPr>
        <p:spPr>
          <a:xfrm>
            <a:off x="6314650" y="1392350"/>
            <a:ext cx="0" cy="101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0" name="Google Shape;260;p36"/>
          <p:cNvCxnSpPr/>
          <p:nvPr/>
        </p:nvCxnSpPr>
        <p:spPr>
          <a:xfrm>
            <a:off x="7903450" y="1392350"/>
            <a:ext cx="0" cy="101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1" name="Google Shape;261;p36"/>
          <p:cNvCxnSpPr/>
          <p:nvPr/>
        </p:nvCxnSpPr>
        <p:spPr>
          <a:xfrm>
            <a:off x="8697850" y="1392350"/>
            <a:ext cx="0" cy="101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2" name="Google Shape;262;p36"/>
          <p:cNvSpPr txBox="1"/>
          <p:nvPr/>
        </p:nvSpPr>
        <p:spPr>
          <a:xfrm>
            <a:off x="5520250" y="895960"/>
            <a:ext cx="802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Day 1</a:t>
            </a:r>
            <a:endParaRPr b="1"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3" name="Google Shape;263;p36"/>
          <p:cNvSpPr txBox="1"/>
          <p:nvPr/>
        </p:nvSpPr>
        <p:spPr>
          <a:xfrm>
            <a:off x="6310600" y="895960"/>
            <a:ext cx="802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Day 2</a:t>
            </a:r>
            <a:endParaRPr b="1"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4" name="Google Shape;264;p36"/>
          <p:cNvSpPr txBox="1"/>
          <p:nvPr/>
        </p:nvSpPr>
        <p:spPr>
          <a:xfrm>
            <a:off x="7105000" y="895960"/>
            <a:ext cx="802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Day 3</a:t>
            </a:r>
            <a:endParaRPr b="1"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5" name="Google Shape;265;p36"/>
          <p:cNvSpPr txBox="1"/>
          <p:nvPr/>
        </p:nvSpPr>
        <p:spPr>
          <a:xfrm>
            <a:off x="7895350" y="895960"/>
            <a:ext cx="802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Day 4</a:t>
            </a:r>
            <a:endParaRPr b="1"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6" name="Google Shape;266;p36"/>
          <p:cNvPicPr preferRelativeResize="0"/>
          <p:nvPr/>
        </p:nvPicPr>
        <p:blipFill rotWithShape="1">
          <a:blip r:embed="rId3">
            <a:alphaModFix/>
          </a:blip>
          <a:srcRect b="0" l="42686" r="0" t="28341"/>
          <a:stretch/>
        </p:blipFill>
        <p:spPr>
          <a:xfrm>
            <a:off x="7367643" y="3474529"/>
            <a:ext cx="536831" cy="59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6"/>
          <p:cNvPicPr preferRelativeResize="0"/>
          <p:nvPr/>
        </p:nvPicPr>
        <p:blipFill rotWithShape="1">
          <a:blip r:embed="rId3">
            <a:alphaModFix/>
          </a:blip>
          <a:srcRect b="0" l="42686" r="0" t="28341"/>
          <a:stretch/>
        </p:blipFill>
        <p:spPr>
          <a:xfrm>
            <a:off x="5649032" y="1963647"/>
            <a:ext cx="536831" cy="59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6"/>
          <p:cNvPicPr preferRelativeResize="0"/>
          <p:nvPr/>
        </p:nvPicPr>
        <p:blipFill rotWithShape="1">
          <a:blip r:embed="rId4">
            <a:alphaModFix/>
          </a:blip>
          <a:srcRect b="0" l="42686" r="0" t="28346"/>
          <a:stretch/>
        </p:blipFill>
        <p:spPr>
          <a:xfrm>
            <a:off x="6443425" y="1963650"/>
            <a:ext cx="536831" cy="59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6"/>
          <p:cNvPicPr preferRelativeResize="0"/>
          <p:nvPr/>
        </p:nvPicPr>
        <p:blipFill rotWithShape="1">
          <a:blip r:embed="rId3">
            <a:alphaModFix/>
          </a:blip>
          <a:srcRect b="0" l="42686" r="0" t="28341"/>
          <a:stretch/>
        </p:blipFill>
        <p:spPr>
          <a:xfrm>
            <a:off x="6443432" y="1239947"/>
            <a:ext cx="536831" cy="59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6"/>
          <p:cNvPicPr preferRelativeResize="0"/>
          <p:nvPr/>
        </p:nvPicPr>
        <p:blipFill rotWithShape="1">
          <a:blip r:embed="rId4">
            <a:alphaModFix/>
          </a:blip>
          <a:srcRect b="0" l="42686" r="0" t="28346"/>
          <a:stretch/>
        </p:blipFill>
        <p:spPr>
          <a:xfrm>
            <a:off x="7239863" y="1239950"/>
            <a:ext cx="536831" cy="59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6"/>
          <p:cNvPicPr preferRelativeResize="0"/>
          <p:nvPr/>
        </p:nvPicPr>
        <p:blipFill rotWithShape="1">
          <a:blip r:embed="rId4">
            <a:alphaModFix/>
          </a:blip>
          <a:srcRect b="0" l="42686" r="0" t="28346"/>
          <a:stretch/>
        </p:blipFill>
        <p:spPr>
          <a:xfrm>
            <a:off x="7237825" y="1963650"/>
            <a:ext cx="536831" cy="59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6"/>
          <p:cNvPicPr preferRelativeResize="0"/>
          <p:nvPr/>
        </p:nvPicPr>
        <p:blipFill rotWithShape="1">
          <a:blip r:embed="rId4">
            <a:alphaModFix/>
          </a:blip>
          <a:srcRect b="0" l="42686" r="0" t="28346"/>
          <a:stretch/>
        </p:blipFill>
        <p:spPr>
          <a:xfrm>
            <a:off x="8034263" y="1239950"/>
            <a:ext cx="536831" cy="596603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6"/>
          <p:cNvSpPr/>
          <p:nvPr/>
        </p:nvSpPr>
        <p:spPr>
          <a:xfrm>
            <a:off x="5544836" y="2807507"/>
            <a:ext cx="1468200" cy="1376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Inpatient Pharmacy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4" name="Google Shape;274;p36"/>
          <p:cNvPicPr preferRelativeResize="0"/>
          <p:nvPr/>
        </p:nvPicPr>
        <p:blipFill rotWithShape="1">
          <a:blip r:embed="rId3">
            <a:alphaModFix/>
          </a:blip>
          <a:srcRect b="0" l="42686" r="0" t="28341"/>
          <a:stretch/>
        </p:blipFill>
        <p:spPr>
          <a:xfrm>
            <a:off x="7967968" y="3474529"/>
            <a:ext cx="536831" cy="59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6"/>
          <p:cNvPicPr preferRelativeResize="0"/>
          <p:nvPr/>
        </p:nvPicPr>
        <p:blipFill rotWithShape="1">
          <a:blip r:embed="rId3">
            <a:alphaModFix/>
          </a:blip>
          <a:srcRect b="0" l="42686" r="0" t="28341"/>
          <a:stretch/>
        </p:blipFill>
        <p:spPr>
          <a:xfrm>
            <a:off x="6010530" y="3474529"/>
            <a:ext cx="536831" cy="596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7"/>
          <p:cNvSpPr txBox="1"/>
          <p:nvPr>
            <p:ph type="title"/>
          </p:nvPr>
        </p:nvSpPr>
        <p:spPr>
          <a:xfrm>
            <a:off x="729450" y="632850"/>
            <a:ext cx="4677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sp>
        <p:nvSpPr>
          <p:cNvPr id="281" name="Google Shape;281;p37"/>
          <p:cNvSpPr txBox="1"/>
          <p:nvPr>
            <p:ph idx="1" type="body"/>
          </p:nvPr>
        </p:nvSpPr>
        <p:spPr>
          <a:xfrm>
            <a:off x="729325" y="1393075"/>
            <a:ext cx="3774300" cy="29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Ready to go home by evening of day 2, but found out that we are </a:t>
            </a:r>
            <a:r>
              <a:rPr b="1" lang="en">
                <a:solidFill>
                  <a:srgbClr val="858585"/>
                </a:solidFill>
              </a:rPr>
              <a:t>one dose short of nitazoxanide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After </a:t>
            </a:r>
            <a:r>
              <a:rPr i="1" lang="en"/>
              <a:t>extensive</a:t>
            </a:r>
            <a:r>
              <a:rPr lang="en"/>
              <a:t> Epic chats </a:t>
            </a:r>
            <a:r>
              <a:rPr lang="en">
                <a:solidFill>
                  <a:srgbClr val="858585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(during the 6pm hour)</a:t>
            </a:r>
            <a:r>
              <a:rPr lang="en"/>
              <a:t>, will be able to get the last dose to Ruby, but will be 24h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So there are </a:t>
            </a:r>
            <a:r>
              <a:rPr b="1" lang="en"/>
              <a:t>two options</a:t>
            </a:r>
            <a:r>
              <a:rPr lang="en"/>
              <a:t>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Stay in the </a:t>
            </a:r>
            <a:r>
              <a:rPr lang="en"/>
              <a:t>hospital</a:t>
            </a:r>
            <a:r>
              <a:rPr lang="en"/>
              <a:t> an </a:t>
            </a:r>
            <a:r>
              <a:rPr b="1" lang="en">
                <a:solidFill>
                  <a:srgbClr val="DF382C"/>
                </a:solidFill>
              </a:rPr>
              <a:t>extra day</a:t>
            </a:r>
            <a:r>
              <a:rPr lang="en"/>
              <a:t> to get the medication Meds-to-bed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Discharge home, </a:t>
            </a:r>
            <a:r>
              <a:rPr b="1" lang="en">
                <a:solidFill>
                  <a:srgbClr val="3B71CA"/>
                </a:solidFill>
              </a:rPr>
              <a:t>drive back on day 4</a:t>
            </a:r>
            <a:r>
              <a:rPr lang="en"/>
              <a:t> to get last dose from discharge pharmacy </a:t>
            </a:r>
            <a:endParaRPr/>
          </a:p>
        </p:txBody>
      </p:sp>
      <p:pic>
        <p:nvPicPr>
          <p:cNvPr id="282" name="Google Shape;282;p37"/>
          <p:cNvPicPr preferRelativeResize="0"/>
          <p:nvPr/>
        </p:nvPicPr>
        <p:blipFill rotWithShape="1">
          <a:blip r:embed="rId3">
            <a:alphaModFix/>
          </a:blip>
          <a:srcRect b="0" l="16388" r="16415" t="0"/>
          <a:stretch/>
        </p:blipFill>
        <p:spPr>
          <a:xfrm>
            <a:off x="4968693" y="841900"/>
            <a:ext cx="3647933" cy="3619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3" name="Google Shape;283;p37"/>
          <p:cNvCxnSpPr/>
          <p:nvPr/>
        </p:nvCxnSpPr>
        <p:spPr>
          <a:xfrm>
            <a:off x="1382450" y="4226570"/>
            <a:ext cx="0" cy="735300"/>
          </a:xfrm>
          <a:prstGeom prst="straightConnector1">
            <a:avLst/>
          </a:prstGeom>
          <a:noFill/>
          <a:ln cap="flat" cmpd="sng" w="69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4" name="Google Shape;284;p37"/>
          <p:cNvCxnSpPr/>
          <p:nvPr/>
        </p:nvCxnSpPr>
        <p:spPr>
          <a:xfrm>
            <a:off x="2532774" y="4226570"/>
            <a:ext cx="0" cy="735300"/>
          </a:xfrm>
          <a:prstGeom prst="straightConnector1">
            <a:avLst/>
          </a:prstGeom>
          <a:noFill/>
          <a:ln cap="flat" cmpd="sng" w="69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5" name="Google Shape;285;p37"/>
          <p:cNvCxnSpPr/>
          <p:nvPr/>
        </p:nvCxnSpPr>
        <p:spPr>
          <a:xfrm>
            <a:off x="1957612" y="4226570"/>
            <a:ext cx="0" cy="735300"/>
          </a:xfrm>
          <a:prstGeom prst="straightConnector1">
            <a:avLst/>
          </a:prstGeom>
          <a:noFill/>
          <a:ln cap="flat" cmpd="sng" w="69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6" name="Google Shape;286;p37"/>
          <p:cNvCxnSpPr/>
          <p:nvPr/>
        </p:nvCxnSpPr>
        <p:spPr>
          <a:xfrm>
            <a:off x="3107935" y="4226570"/>
            <a:ext cx="0" cy="735300"/>
          </a:xfrm>
          <a:prstGeom prst="straightConnector1">
            <a:avLst/>
          </a:prstGeom>
          <a:noFill/>
          <a:ln cap="flat" cmpd="sng" w="69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7" name="Google Shape;287;p37"/>
          <p:cNvCxnSpPr/>
          <p:nvPr/>
        </p:nvCxnSpPr>
        <p:spPr>
          <a:xfrm>
            <a:off x="3683097" y="4226570"/>
            <a:ext cx="0" cy="735300"/>
          </a:xfrm>
          <a:prstGeom prst="straightConnector1">
            <a:avLst/>
          </a:prstGeom>
          <a:noFill/>
          <a:ln cap="flat" cmpd="sng" w="69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8" name="Google Shape;288;p37"/>
          <p:cNvSpPr txBox="1"/>
          <p:nvPr/>
        </p:nvSpPr>
        <p:spPr>
          <a:xfrm>
            <a:off x="1382450" y="3867175"/>
            <a:ext cx="5811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6200" lIns="66200" spcFirstLastPara="1" rIns="66200" wrap="square" tIns="662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4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Day 1</a:t>
            </a:r>
            <a:endParaRPr b="1" sz="94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9" name="Google Shape;289;p37"/>
          <p:cNvSpPr txBox="1"/>
          <p:nvPr/>
        </p:nvSpPr>
        <p:spPr>
          <a:xfrm>
            <a:off x="1954680" y="3867175"/>
            <a:ext cx="5811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6200" lIns="66200" spcFirstLastPara="1" rIns="66200" wrap="square" tIns="662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4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Day 2</a:t>
            </a:r>
            <a:endParaRPr b="1" sz="94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0" name="Google Shape;290;p37"/>
          <p:cNvSpPr txBox="1"/>
          <p:nvPr/>
        </p:nvSpPr>
        <p:spPr>
          <a:xfrm>
            <a:off x="2529841" y="3867175"/>
            <a:ext cx="5811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6200" lIns="66200" spcFirstLastPara="1" rIns="66200" wrap="square" tIns="662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4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Day 3</a:t>
            </a:r>
            <a:endParaRPr b="1" sz="94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1" name="Google Shape;291;p37"/>
          <p:cNvSpPr txBox="1"/>
          <p:nvPr/>
        </p:nvSpPr>
        <p:spPr>
          <a:xfrm>
            <a:off x="3102071" y="3867175"/>
            <a:ext cx="5811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6200" lIns="66200" spcFirstLastPara="1" rIns="66200" wrap="square" tIns="662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4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Day 4</a:t>
            </a:r>
            <a:endParaRPr b="1" sz="94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2" name="Google Shape;292;p37"/>
          <p:cNvPicPr preferRelativeResize="0"/>
          <p:nvPr/>
        </p:nvPicPr>
        <p:blipFill rotWithShape="1">
          <a:blip r:embed="rId4">
            <a:alphaModFix/>
          </a:blip>
          <a:srcRect b="0" l="42686" r="0" t="28346"/>
          <a:stretch/>
        </p:blipFill>
        <p:spPr>
          <a:xfrm>
            <a:off x="2050848" y="4640200"/>
            <a:ext cx="388676" cy="43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7"/>
          <p:cNvPicPr preferRelativeResize="0"/>
          <p:nvPr/>
        </p:nvPicPr>
        <p:blipFill rotWithShape="1">
          <a:blip r:embed="rId4">
            <a:alphaModFix/>
          </a:blip>
          <a:srcRect b="0" l="42686" r="0" t="28346"/>
          <a:stretch/>
        </p:blipFill>
        <p:spPr>
          <a:xfrm>
            <a:off x="2627484" y="4116230"/>
            <a:ext cx="388676" cy="43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7"/>
          <p:cNvPicPr preferRelativeResize="0"/>
          <p:nvPr/>
        </p:nvPicPr>
        <p:blipFill rotWithShape="1">
          <a:blip r:embed="rId4">
            <a:alphaModFix/>
          </a:blip>
          <a:srcRect b="0" l="42686" r="0" t="28346"/>
          <a:stretch/>
        </p:blipFill>
        <p:spPr>
          <a:xfrm>
            <a:off x="2626009" y="4640200"/>
            <a:ext cx="388676" cy="43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7"/>
          <p:cNvPicPr preferRelativeResize="0"/>
          <p:nvPr/>
        </p:nvPicPr>
        <p:blipFill rotWithShape="1">
          <a:blip r:embed="rId4">
            <a:alphaModFix/>
          </a:blip>
          <a:srcRect b="0" l="42686" r="0" t="28346"/>
          <a:stretch/>
        </p:blipFill>
        <p:spPr>
          <a:xfrm>
            <a:off x="2053834" y="4116230"/>
            <a:ext cx="388676" cy="43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7"/>
          <p:cNvPicPr preferRelativeResize="0"/>
          <p:nvPr/>
        </p:nvPicPr>
        <p:blipFill rotWithShape="1">
          <a:blip r:embed="rId4">
            <a:alphaModFix/>
          </a:blip>
          <a:srcRect b="0" l="42686" r="0" t="28346"/>
          <a:stretch/>
        </p:blipFill>
        <p:spPr>
          <a:xfrm>
            <a:off x="1475697" y="4640205"/>
            <a:ext cx="388676" cy="43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7"/>
          <p:cNvPicPr preferRelativeResize="0"/>
          <p:nvPr/>
        </p:nvPicPr>
        <p:blipFill rotWithShape="1">
          <a:blip r:embed="rId5">
            <a:alphaModFix/>
          </a:blip>
          <a:srcRect b="0" l="42686" r="0" t="28341"/>
          <a:stretch/>
        </p:blipFill>
        <p:spPr>
          <a:xfrm>
            <a:off x="3202690" y="4116228"/>
            <a:ext cx="388676" cy="43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8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if there is a third choice?</a:t>
            </a:r>
            <a:endParaRPr/>
          </a:p>
        </p:txBody>
      </p:sp>
      <p:sp>
        <p:nvSpPr>
          <p:cNvPr id="303" name="Google Shape;303;p38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8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5" name="Google Shape;305;p38"/>
          <p:cNvPicPr preferRelativeResize="0"/>
          <p:nvPr/>
        </p:nvPicPr>
        <p:blipFill rotWithShape="1">
          <a:blip r:embed="rId3">
            <a:alphaModFix/>
          </a:blip>
          <a:srcRect b="21826" l="0" r="0" t="18798"/>
          <a:stretch/>
        </p:blipFill>
        <p:spPr>
          <a:xfrm flipH="1">
            <a:off x="647826" y="1393075"/>
            <a:ext cx="7770024" cy="307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Three choices</a:t>
            </a:r>
            <a:endParaRPr/>
          </a:p>
        </p:txBody>
      </p:sp>
      <p:sp>
        <p:nvSpPr>
          <p:cNvPr id="311" name="Google Shape;311;p39"/>
          <p:cNvSpPr/>
          <p:nvPr/>
        </p:nvSpPr>
        <p:spPr>
          <a:xfrm>
            <a:off x="729425" y="1393075"/>
            <a:ext cx="2349600" cy="691500"/>
          </a:xfrm>
          <a:prstGeom prst="rect">
            <a:avLst/>
          </a:prstGeom>
          <a:solidFill>
            <a:srgbClr val="FAE4E8"/>
          </a:solidFill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Stay in the hospital an extra day</a:t>
            </a:r>
            <a:endParaRPr sz="17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2" name="Google Shape;312;p39"/>
          <p:cNvSpPr/>
          <p:nvPr/>
        </p:nvSpPr>
        <p:spPr>
          <a:xfrm>
            <a:off x="729425" y="3921475"/>
            <a:ext cx="2349600" cy="554100"/>
          </a:xfrm>
          <a:prstGeom prst="rect">
            <a:avLst/>
          </a:prstGeom>
          <a:solidFill>
            <a:srgbClr val="F1F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Hauck &amp; Zhao (2011)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PMID </a:t>
            </a:r>
            <a:r>
              <a:rPr lang="en" sz="1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21945976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3" name="Google Shape;313;p39"/>
          <p:cNvSpPr txBox="1"/>
          <p:nvPr>
            <p:ph idx="1" type="body"/>
          </p:nvPr>
        </p:nvSpPr>
        <p:spPr>
          <a:xfrm>
            <a:off x="729325" y="2084575"/>
            <a:ext cx="2349600" cy="18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day in the hospital has estimated daily risk of…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Adverse drug reaction: </a:t>
            </a:r>
            <a:r>
              <a:rPr b="1" lang="en"/>
              <a:t>0.5%</a:t>
            </a:r>
            <a:r>
              <a:rPr lang="en"/>
              <a:t> (1:200)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Infection: </a:t>
            </a:r>
            <a:r>
              <a:rPr b="1" lang="en"/>
              <a:t>1.6%</a:t>
            </a:r>
            <a:r>
              <a:rPr lang="en"/>
              <a:t> (1:60)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Ulcer: </a:t>
            </a:r>
            <a:r>
              <a:rPr b="1" lang="en"/>
              <a:t>0.5%</a:t>
            </a:r>
            <a:r>
              <a:rPr lang="en"/>
              <a:t> (1:200)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9"/>
          <p:cNvSpPr txBox="1"/>
          <p:nvPr/>
        </p:nvSpPr>
        <p:spPr>
          <a:xfrm>
            <a:off x="729325" y="3499775"/>
            <a:ext cx="2349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Any AE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~ 1 in 50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0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Three choices</a:t>
            </a:r>
            <a:endParaRPr/>
          </a:p>
        </p:txBody>
      </p:sp>
      <p:sp>
        <p:nvSpPr>
          <p:cNvPr id="320" name="Google Shape;320;p40"/>
          <p:cNvSpPr/>
          <p:nvPr/>
        </p:nvSpPr>
        <p:spPr>
          <a:xfrm>
            <a:off x="729425" y="1393075"/>
            <a:ext cx="2349600" cy="691500"/>
          </a:xfrm>
          <a:prstGeom prst="rect">
            <a:avLst/>
          </a:prstGeom>
          <a:solidFill>
            <a:srgbClr val="FAE4E8"/>
          </a:solidFill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Stay in the hospital an extra day</a:t>
            </a:r>
            <a:endParaRPr sz="17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1" name="Google Shape;321;p40"/>
          <p:cNvSpPr/>
          <p:nvPr/>
        </p:nvSpPr>
        <p:spPr>
          <a:xfrm>
            <a:off x="3398804" y="1393075"/>
            <a:ext cx="2349600" cy="6915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Drive for 3 hours to pick up dose</a:t>
            </a:r>
            <a:endParaRPr sz="17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2" name="Google Shape;322;p40"/>
          <p:cNvSpPr txBox="1"/>
          <p:nvPr>
            <p:ph idx="2" type="body"/>
          </p:nvPr>
        </p:nvSpPr>
        <p:spPr>
          <a:xfrm>
            <a:off x="3398750" y="2084575"/>
            <a:ext cx="2349600" cy="156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Around </a:t>
            </a:r>
            <a:r>
              <a:rPr b="1" lang="en"/>
              <a:t>0.08% to 0.125%</a:t>
            </a:r>
            <a:r>
              <a:rPr lang="en"/>
              <a:t> chance of motor vehicle crash</a:t>
            </a:r>
            <a:endParaRPr/>
          </a:p>
        </p:txBody>
      </p:sp>
      <p:sp>
        <p:nvSpPr>
          <p:cNvPr id="323" name="Google Shape;323;p40"/>
          <p:cNvSpPr/>
          <p:nvPr/>
        </p:nvSpPr>
        <p:spPr>
          <a:xfrm>
            <a:off x="729425" y="3921475"/>
            <a:ext cx="2349600" cy="554100"/>
          </a:xfrm>
          <a:prstGeom prst="rect">
            <a:avLst/>
          </a:prstGeom>
          <a:solidFill>
            <a:srgbClr val="F1F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Hauck &amp; Zhao (2011)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PMID </a:t>
            </a:r>
            <a:r>
              <a:rPr lang="en" sz="1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21945976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4" name="Google Shape;324;p40"/>
          <p:cNvSpPr/>
          <p:nvPr/>
        </p:nvSpPr>
        <p:spPr>
          <a:xfrm>
            <a:off x="3398850" y="3921475"/>
            <a:ext cx="2349600" cy="554100"/>
          </a:xfrm>
          <a:prstGeom prst="rect">
            <a:avLst/>
          </a:prstGeom>
          <a:solidFill>
            <a:srgbClr val="F1F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ChatGPT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(insurance and DOT data)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5" name="Google Shape;325;p40"/>
          <p:cNvSpPr txBox="1"/>
          <p:nvPr/>
        </p:nvSpPr>
        <p:spPr>
          <a:xfrm>
            <a:off x="3398800" y="3499775"/>
            <a:ext cx="2349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Crash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~ 1 in 1000 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6" name="Google Shape;326;p40"/>
          <p:cNvSpPr txBox="1"/>
          <p:nvPr>
            <p:ph idx="1" type="body"/>
          </p:nvPr>
        </p:nvSpPr>
        <p:spPr>
          <a:xfrm>
            <a:off x="729325" y="2084575"/>
            <a:ext cx="2349600" cy="18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day in the hospital has estimated daily risk of…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Adverse drug reaction: </a:t>
            </a:r>
            <a:r>
              <a:rPr b="1" lang="en"/>
              <a:t>0.5%</a:t>
            </a:r>
            <a:r>
              <a:rPr lang="en"/>
              <a:t> (1:200)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Infection: </a:t>
            </a:r>
            <a:r>
              <a:rPr b="1" lang="en"/>
              <a:t>1.6%</a:t>
            </a:r>
            <a:r>
              <a:rPr lang="en"/>
              <a:t> (1:60)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Ulcer: </a:t>
            </a:r>
            <a:r>
              <a:rPr b="1" lang="en"/>
              <a:t>0.5%</a:t>
            </a:r>
            <a:r>
              <a:rPr lang="en"/>
              <a:t> (1:200)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40"/>
          <p:cNvSpPr txBox="1"/>
          <p:nvPr/>
        </p:nvSpPr>
        <p:spPr>
          <a:xfrm>
            <a:off x="729325" y="3499775"/>
            <a:ext cx="2349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Any AE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~ 1 in 50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8" name="Google Shape;328;p40"/>
          <p:cNvSpPr/>
          <p:nvPr/>
        </p:nvSpPr>
        <p:spPr>
          <a:xfrm>
            <a:off x="729325" y="2099975"/>
            <a:ext cx="2518800" cy="13998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1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Three choices</a:t>
            </a:r>
            <a:endParaRPr/>
          </a:p>
        </p:txBody>
      </p:sp>
      <p:sp>
        <p:nvSpPr>
          <p:cNvPr id="334" name="Google Shape;334;p41"/>
          <p:cNvSpPr txBox="1"/>
          <p:nvPr>
            <p:ph idx="2" type="body"/>
          </p:nvPr>
        </p:nvSpPr>
        <p:spPr>
          <a:xfrm>
            <a:off x="6068275" y="2084575"/>
            <a:ext cx="2349600" cy="156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????</a:t>
            </a:r>
            <a:endParaRPr b="1"/>
          </a:p>
        </p:txBody>
      </p:sp>
      <p:sp>
        <p:nvSpPr>
          <p:cNvPr id="335" name="Google Shape;335;p41"/>
          <p:cNvSpPr txBox="1"/>
          <p:nvPr>
            <p:ph idx="1" type="body"/>
          </p:nvPr>
        </p:nvSpPr>
        <p:spPr>
          <a:xfrm>
            <a:off x="729325" y="2084575"/>
            <a:ext cx="2349600" cy="18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day in the hospital has estimated daily risk of…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Adverse drug reaction: </a:t>
            </a:r>
            <a:r>
              <a:rPr b="1" lang="en"/>
              <a:t>0.5%</a:t>
            </a:r>
            <a:r>
              <a:rPr lang="en"/>
              <a:t> (1:200)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Infection: </a:t>
            </a:r>
            <a:r>
              <a:rPr b="1" lang="en"/>
              <a:t>1.6%</a:t>
            </a:r>
            <a:r>
              <a:rPr lang="en"/>
              <a:t> (1:60)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Ulcer: </a:t>
            </a:r>
            <a:r>
              <a:rPr b="1" lang="en"/>
              <a:t>0.5%</a:t>
            </a:r>
            <a:r>
              <a:rPr lang="en"/>
              <a:t> (1:200)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1"/>
          <p:cNvSpPr/>
          <p:nvPr/>
        </p:nvSpPr>
        <p:spPr>
          <a:xfrm>
            <a:off x="729425" y="1393075"/>
            <a:ext cx="2349600" cy="691500"/>
          </a:xfrm>
          <a:prstGeom prst="rect">
            <a:avLst/>
          </a:prstGeom>
          <a:solidFill>
            <a:srgbClr val="FAE4E8"/>
          </a:solidFill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Stay in the hospital an extra day</a:t>
            </a:r>
            <a:endParaRPr sz="17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7" name="Google Shape;337;p41"/>
          <p:cNvSpPr/>
          <p:nvPr/>
        </p:nvSpPr>
        <p:spPr>
          <a:xfrm>
            <a:off x="3398804" y="1393075"/>
            <a:ext cx="2349600" cy="6915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Drive for 3 hours to pick up dose</a:t>
            </a:r>
            <a:endParaRPr sz="17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8" name="Google Shape;338;p41"/>
          <p:cNvSpPr/>
          <p:nvPr/>
        </p:nvSpPr>
        <p:spPr>
          <a:xfrm>
            <a:off x="6068182" y="1393075"/>
            <a:ext cx="2349600" cy="6915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Skip the 6th dose</a:t>
            </a:r>
            <a:endParaRPr sz="17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9" name="Google Shape;339;p41"/>
          <p:cNvSpPr txBox="1"/>
          <p:nvPr>
            <p:ph idx="2" type="body"/>
          </p:nvPr>
        </p:nvSpPr>
        <p:spPr>
          <a:xfrm>
            <a:off x="3398750" y="2084575"/>
            <a:ext cx="2349600" cy="156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Around </a:t>
            </a:r>
            <a:r>
              <a:rPr b="1" lang="en"/>
              <a:t>0.08% to 0.125%</a:t>
            </a:r>
            <a:r>
              <a:rPr lang="en"/>
              <a:t> chance of motor vehicle crash</a:t>
            </a:r>
            <a:endParaRPr/>
          </a:p>
        </p:txBody>
      </p:sp>
      <p:sp>
        <p:nvSpPr>
          <p:cNvPr id="340" name="Google Shape;340;p41"/>
          <p:cNvSpPr/>
          <p:nvPr/>
        </p:nvSpPr>
        <p:spPr>
          <a:xfrm>
            <a:off x="729425" y="3921475"/>
            <a:ext cx="2349600" cy="554100"/>
          </a:xfrm>
          <a:prstGeom prst="rect">
            <a:avLst/>
          </a:prstGeom>
          <a:solidFill>
            <a:srgbClr val="F1F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Hauck &amp; Zhao (2011)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PMID </a:t>
            </a:r>
            <a:r>
              <a:rPr lang="en" sz="1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21945976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1" name="Google Shape;341;p41"/>
          <p:cNvSpPr/>
          <p:nvPr/>
        </p:nvSpPr>
        <p:spPr>
          <a:xfrm>
            <a:off x="3398850" y="3921475"/>
            <a:ext cx="2349600" cy="554100"/>
          </a:xfrm>
          <a:prstGeom prst="rect">
            <a:avLst/>
          </a:prstGeom>
          <a:solidFill>
            <a:srgbClr val="F1F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ChatGPT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(insurance and DOT data)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2" name="Google Shape;342;p41"/>
          <p:cNvSpPr txBox="1"/>
          <p:nvPr/>
        </p:nvSpPr>
        <p:spPr>
          <a:xfrm>
            <a:off x="729325" y="3499775"/>
            <a:ext cx="2349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Any AE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~ 1 in 50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3" name="Google Shape;343;p41"/>
          <p:cNvSpPr txBox="1"/>
          <p:nvPr/>
        </p:nvSpPr>
        <p:spPr>
          <a:xfrm>
            <a:off x="3398800" y="3499775"/>
            <a:ext cx="2349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Crash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~ 1 in 1000 </a:t>
            </a:r>
            <a:endParaRPr sz="13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4" name="Google Shape;344;p41"/>
          <p:cNvSpPr/>
          <p:nvPr/>
        </p:nvSpPr>
        <p:spPr>
          <a:xfrm>
            <a:off x="729325" y="2099975"/>
            <a:ext cx="5019000" cy="13998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5" name="Google Shape;345;p41"/>
          <p:cNvSpPr txBox="1"/>
          <p:nvPr/>
        </p:nvSpPr>
        <p:spPr>
          <a:xfrm>
            <a:off x="6068275" y="3499775"/>
            <a:ext cx="2349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Noro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???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[1.2] Which is more dangerous: healthcare, driving or norovirus?</a:t>
            </a:r>
            <a:endParaRPr/>
          </a:p>
        </p:txBody>
      </p:sp>
      <p:sp>
        <p:nvSpPr>
          <p:cNvPr id="351" name="Google Shape;351;p42"/>
          <p:cNvSpPr txBox="1"/>
          <p:nvPr>
            <p:ph idx="1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42"/>
          <p:cNvSpPr txBox="1"/>
          <p:nvPr>
            <p:ph idx="2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106" name="Google Shape;106;p16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47 </a:t>
            </a:r>
            <a:r>
              <a:rPr b="1" lang="en">
                <a:solidFill>
                  <a:srgbClr val="2D6987"/>
                </a:solidFill>
              </a:rPr>
              <a:t>y/o F</a:t>
            </a:r>
            <a:r>
              <a:rPr lang="en"/>
              <a:t> with PMH including ESRD s/p DDKT (2021) p/w </a:t>
            </a:r>
            <a:r>
              <a:rPr b="1" lang="en">
                <a:solidFill>
                  <a:srgbClr val="DC4C64"/>
                </a:solidFill>
              </a:rPr>
              <a:t>diarrhea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3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Three choices</a:t>
            </a:r>
            <a:endParaRPr/>
          </a:p>
        </p:txBody>
      </p:sp>
      <p:sp>
        <p:nvSpPr>
          <p:cNvPr id="358" name="Google Shape;358;p43"/>
          <p:cNvSpPr txBox="1"/>
          <p:nvPr>
            <p:ph idx="2" type="body"/>
          </p:nvPr>
        </p:nvSpPr>
        <p:spPr>
          <a:xfrm>
            <a:off x="6068275" y="2084575"/>
            <a:ext cx="2349600" cy="156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????</a:t>
            </a:r>
            <a:endParaRPr b="1"/>
          </a:p>
        </p:txBody>
      </p:sp>
      <p:sp>
        <p:nvSpPr>
          <p:cNvPr id="359" name="Google Shape;359;p43"/>
          <p:cNvSpPr txBox="1"/>
          <p:nvPr>
            <p:ph idx="1" type="body"/>
          </p:nvPr>
        </p:nvSpPr>
        <p:spPr>
          <a:xfrm>
            <a:off x="729325" y="2084575"/>
            <a:ext cx="2349600" cy="18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day in the hospital has estimated daily risk of…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Adverse drug reaction: </a:t>
            </a:r>
            <a:r>
              <a:rPr b="1" lang="en"/>
              <a:t>0.5%</a:t>
            </a:r>
            <a:r>
              <a:rPr lang="en"/>
              <a:t> (1:200)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Infection: </a:t>
            </a:r>
            <a:r>
              <a:rPr b="1" lang="en"/>
              <a:t>1.6%</a:t>
            </a:r>
            <a:r>
              <a:rPr lang="en"/>
              <a:t> (1:60)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Ulcer: </a:t>
            </a:r>
            <a:r>
              <a:rPr b="1" lang="en"/>
              <a:t>0.5%</a:t>
            </a:r>
            <a:r>
              <a:rPr lang="en"/>
              <a:t> (1:200)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43"/>
          <p:cNvSpPr/>
          <p:nvPr/>
        </p:nvSpPr>
        <p:spPr>
          <a:xfrm>
            <a:off x="729425" y="1393075"/>
            <a:ext cx="2349600" cy="691500"/>
          </a:xfrm>
          <a:prstGeom prst="rect">
            <a:avLst/>
          </a:prstGeom>
          <a:solidFill>
            <a:srgbClr val="FAE4E8"/>
          </a:solidFill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Stay in the hospital an extra day</a:t>
            </a:r>
            <a:endParaRPr sz="17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1" name="Google Shape;361;p43"/>
          <p:cNvSpPr/>
          <p:nvPr/>
        </p:nvSpPr>
        <p:spPr>
          <a:xfrm>
            <a:off x="3398804" y="1393075"/>
            <a:ext cx="2349600" cy="6915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Drive for 3 hours to pick up dose</a:t>
            </a:r>
            <a:endParaRPr sz="17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2" name="Google Shape;362;p43"/>
          <p:cNvSpPr/>
          <p:nvPr/>
        </p:nvSpPr>
        <p:spPr>
          <a:xfrm>
            <a:off x="6068182" y="1393075"/>
            <a:ext cx="2349600" cy="6915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Skip the 6th dose</a:t>
            </a:r>
            <a:endParaRPr sz="17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3" name="Google Shape;363;p43"/>
          <p:cNvSpPr txBox="1"/>
          <p:nvPr>
            <p:ph idx="2" type="body"/>
          </p:nvPr>
        </p:nvSpPr>
        <p:spPr>
          <a:xfrm>
            <a:off x="3398750" y="2084575"/>
            <a:ext cx="2349600" cy="156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Around </a:t>
            </a:r>
            <a:r>
              <a:rPr b="1" lang="en"/>
              <a:t>0.08% to 0.125%</a:t>
            </a:r>
            <a:r>
              <a:rPr lang="en"/>
              <a:t> chance of motor vehicle crash</a:t>
            </a:r>
            <a:endParaRPr/>
          </a:p>
        </p:txBody>
      </p:sp>
      <p:sp>
        <p:nvSpPr>
          <p:cNvPr id="364" name="Google Shape;364;p43"/>
          <p:cNvSpPr/>
          <p:nvPr/>
        </p:nvSpPr>
        <p:spPr>
          <a:xfrm>
            <a:off x="729425" y="3921475"/>
            <a:ext cx="2349600" cy="554100"/>
          </a:xfrm>
          <a:prstGeom prst="rect">
            <a:avLst/>
          </a:prstGeom>
          <a:solidFill>
            <a:srgbClr val="F1F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Hauck &amp; Zhao (2011)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PMID </a:t>
            </a:r>
            <a:r>
              <a:rPr lang="en" sz="1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21945976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5" name="Google Shape;365;p43"/>
          <p:cNvSpPr/>
          <p:nvPr/>
        </p:nvSpPr>
        <p:spPr>
          <a:xfrm>
            <a:off x="3398850" y="3921475"/>
            <a:ext cx="2349600" cy="554100"/>
          </a:xfrm>
          <a:prstGeom prst="rect">
            <a:avLst/>
          </a:prstGeom>
          <a:solidFill>
            <a:srgbClr val="F1F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ChatGPT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(insurance and DOT data)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6" name="Google Shape;366;p43"/>
          <p:cNvSpPr txBox="1"/>
          <p:nvPr/>
        </p:nvSpPr>
        <p:spPr>
          <a:xfrm>
            <a:off x="729325" y="3499775"/>
            <a:ext cx="2349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Any AE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~ 1 in 50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7" name="Google Shape;367;p43"/>
          <p:cNvSpPr txBox="1"/>
          <p:nvPr/>
        </p:nvSpPr>
        <p:spPr>
          <a:xfrm>
            <a:off x="3398800" y="3499775"/>
            <a:ext cx="2349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Crash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~ 1 in 1000 </a:t>
            </a:r>
            <a:endParaRPr sz="13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8" name="Google Shape;368;p43"/>
          <p:cNvSpPr/>
          <p:nvPr/>
        </p:nvSpPr>
        <p:spPr>
          <a:xfrm>
            <a:off x="729325" y="2099975"/>
            <a:ext cx="5019000" cy="13998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4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Three choices</a:t>
            </a:r>
            <a:endParaRPr/>
          </a:p>
        </p:txBody>
      </p:sp>
      <p:sp>
        <p:nvSpPr>
          <p:cNvPr id="374" name="Google Shape;374;p44"/>
          <p:cNvSpPr txBox="1"/>
          <p:nvPr>
            <p:ph idx="1" type="body"/>
          </p:nvPr>
        </p:nvSpPr>
        <p:spPr>
          <a:xfrm>
            <a:off x="729325" y="2084575"/>
            <a:ext cx="2349600" cy="18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day in the hospital has estimated daily risk of…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Adverse drug reaction: </a:t>
            </a:r>
            <a:r>
              <a:rPr b="1" lang="en"/>
              <a:t>0.5%</a:t>
            </a:r>
            <a:r>
              <a:rPr lang="en"/>
              <a:t> (1:200)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Infection: </a:t>
            </a:r>
            <a:r>
              <a:rPr b="1" lang="en"/>
              <a:t>1.6%</a:t>
            </a:r>
            <a:r>
              <a:rPr lang="en"/>
              <a:t> (1:60)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Ulcer: </a:t>
            </a:r>
            <a:r>
              <a:rPr b="1" lang="en"/>
              <a:t>0.5%</a:t>
            </a:r>
            <a:r>
              <a:rPr lang="en"/>
              <a:t> (1:200)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44"/>
          <p:cNvSpPr/>
          <p:nvPr/>
        </p:nvSpPr>
        <p:spPr>
          <a:xfrm>
            <a:off x="729425" y="1393075"/>
            <a:ext cx="2349600" cy="691500"/>
          </a:xfrm>
          <a:prstGeom prst="rect">
            <a:avLst/>
          </a:prstGeom>
          <a:solidFill>
            <a:srgbClr val="FAE4E8"/>
          </a:solidFill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Stay in the hospital an extra day</a:t>
            </a:r>
            <a:endParaRPr sz="17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6" name="Google Shape;376;p44"/>
          <p:cNvSpPr/>
          <p:nvPr/>
        </p:nvSpPr>
        <p:spPr>
          <a:xfrm>
            <a:off x="3398804" y="1393075"/>
            <a:ext cx="2349600" cy="6915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Drive for 3 hours to pick up dose</a:t>
            </a:r>
            <a:endParaRPr sz="17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7" name="Google Shape;377;p44"/>
          <p:cNvSpPr txBox="1"/>
          <p:nvPr>
            <p:ph idx="2" type="body"/>
          </p:nvPr>
        </p:nvSpPr>
        <p:spPr>
          <a:xfrm>
            <a:off x="3398750" y="2084575"/>
            <a:ext cx="2349600" cy="156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Around </a:t>
            </a:r>
            <a:r>
              <a:rPr b="1" lang="en"/>
              <a:t>0.08% to 0.125%</a:t>
            </a:r>
            <a:r>
              <a:rPr lang="en"/>
              <a:t> chance of motor vehicle crash</a:t>
            </a:r>
            <a:endParaRPr/>
          </a:p>
        </p:txBody>
      </p:sp>
      <p:sp>
        <p:nvSpPr>
          <p:cNvPr id="378" name="Google Shape;378;p44"/>
          <p:cNvSpPr/>
          <p:nvPr/>
        </p:nvSpPr>
        <p:spPr>
          <a:xfrm>
            <a:off x="729425" y="3921475"/>
            <a:ext cx="2349600" cy="554100"/>
          </a:xfrm>
          <a:prstGeom prst="rect">
            <a:avLst/>
          </a:prstGeom>
          <a:solidFill>
            <a:srgbClr val="F1F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Hauck &amp; Zhao (2011)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PMID </a:t>
            </a:r>
            <a:r>
              <a:rPr lang="en" sz="1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21945976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9" name="Google Shape;379;p44"/>
          <p:cNvSpPr/>
          <p:nvPr/>
        </p:nvSpPr>
        <p:spPr>
          <a:xfrm>
            <a:off x="3398850" y="3921475"/>
            <a:ext cx="2349600" cy="554100"/>
          </a:xfrm>
          <a:prstGeom prst="rect">
            <a:avLst/>
          </a:prstGeom>
          <a:solidFill>
            <a:srgbClr val="F1F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ChatGPT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(insurance and DOT data)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0" name="Google Shape;380;p44"/>
          <p:cNvSpPr txBox="1"/>
          <p:nvPr/>
        </p:nvSpPr>
        <p:spPr>
          <a:xfrm>
            <a:off x="729325" y="3499775"/>
            <a:ext cx="2349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Any AE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~ 1 in 50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1" name="Google Shape;381;p44"/>
          <p:cNvSpPr txBox="1"/>
          <p:nvPr/>
        </p:nvSpPr>
        <p:spPr>
          <a:xfrm>
            <a:off x="3398800" y="3499775"/>
            <a:ext cx="2349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Crash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~ 1 in 1000 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2" name="Google Shape;382;p44"/>
          <p:cNvSpPr txBox="1"/>
          <p:nvPr>
            <p:ph idx="2" type="body"/>
          </p:nvPr>
        </p:nvSpPr>
        <p:spPr>
          <a:xfrm>
            <a:off x="6068275" y="2084575"/>
            <a:ext cx="2349600" cy="156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This is what the patient picked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Didn’t keep her follow up with transplant, but seems to have done fine</a:t>
            </a:r>
            <a:endParaRPr/>
          </a:p>
        </p:txBody>
      </p:sp>
      <p:sp>
        <p:nvSpPr>
          <p:cNvPr id="383" name="Google Shape;383;p44"/>
          <p:cNvSpPr/>
          <p:nvPr/>
        </p:nvSpPr>
        <p:spPr>
          <a:xfrm>
            <a:off x="6068182" y="1393075"/>
            <a:ext cx="2349600" cy="6915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Skip the 6th dose</a:t>
            </a:r>
            <a:endParaRPr sz="17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4" name="Google Shape;384;p44"/>
          <p:cNvSpPr/>
          <p:nvPr/>
        </p:nvSpPr>
        <p:spPr>
          <a:xfrm>
            <a:off x="6068275" y="3921475"/>
            <a:ext cx="2349600" cy="554100"/>
          </a:xfrm>
          <a:prstGeom prst="rect">
            <a:avLst/>
          </a:prstGeom>
          <a:solidFill>
            <a:srgbClr val="F1F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 source, but this is what ended up happening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5" name="Google Shape;385;p44"/>
          <p:cNvSpPr/>
          <p:nvPr/>
        </p:nvSpPr>
        <p:spPr>
          <a:xfrm>
            <a:off x="587125" y="1306550"/>
            <a:ext cx="5275800" cy="3231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#2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HPI</a:t>
            </a:r>
            <a:endParaRPr/>
          </a:p>
        </p:txBody>
      </p:sp>
      <p:sp>
        <p:nvSpPr>
          <p:cNvPr id="396" name="Google Shape;396;p46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</a:t>
            </a:r>
            <a:r>
              <a:rPr b="1" lang="en">
                <a:solidFill>
                  <a:srgbClr val="2D6987"/>
                </a:solidFill>
              </a:rPr>
              <a:t> y/o M</a:t>
            </a:r>
            <a:r>
              <a:rPr lang="en"/>
              <a:t> with PMH including cirrhosis s/p OLT (2 years ago) w/ recurrent C diff p/w </a:t>
            </a:r>
            <a:r>
              <a:rPr b="1" lang="en">
                <a:solidFill>
                  <a:srgbClr val="DC4C64"/>
                </a:solidFill>
              </a:rPr>
              <a:t>fever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HPI</a:t>
            </a:r>
            <a:endParaRPr/>
          </a:p>
        </p:txBody>
      </p:sp>
      <p:sp>
        <p:nvSpPr>
          <p:cNvPr id="402" name="Google Shape;402;p47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with PMH including cirrhosis s/p OLT (2 years ago) w/ recurrent C diff p/w </a:t>
            </a:r>
            <a:r>
              <a:rPr b="1" lang="en">
                <a:solidFill>
                  <a:srgbClr val="DC4C64"/>
                </a:solidFill>
              </a:rPr>
              <a:t>fever</a:t>
            </a:r>
            <a:endParaRPr/>
          </a:p>
        </p:txBody>
      </p:sp>
      <p:sp>
        <p:nvSpPr>
          <p:cNvPr id="403" name="Google Shape;403;p47"/>
          <p:cNvSpPr/>
          <p:nvPr/>
        </p:nvSpPr>
        <p:spPr>
          <a:xfrm>
            <a:off x="829475" y="2060100"/>
            <a:ext cx="2908200" cy="20598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Transplant history</a:t>
            </a:r>
            <a:endParaRPr sz="16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NASH cirrhosis w/ portal hypertension, hx SBP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Transplant 20 months ago c/b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Explant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hemorrhage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DVT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An episode of C diff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CMV D(neg) / R(neg)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EBV +/+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On tacro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HPI</a:t>
            </a:r>
            <a:endParaRPr/>
          </a:p>
        </p:txBody>
      </p:sp>
      <p:sp>
        <p:nvSpPr>
          <p:cNvPr id="409" name="Google Shape;409;p48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with PMH including cirrhosis s/p OLT (2 years ago) w/ recurrent C diff p/w </a:t>
            </a:r>
            <a:r>
              <a:rPr b="1" lang="en">
                <a:solidFill>
                  <a:srgbClr val="DC4C64"/>
                </a:solidFill>
              </a:rPr>
              <a:t>fever</a:t>
            </a:r>
            <a:endParaRPr/>
          </a:p>
        </p:txBody>
      </p:sp>
      <p:sp>
        <p:nvSpPr>
          <p:cNvPr id="410" name="Google Shape;410;p48"/>
          <p:cNvSpPr/>
          <p:nvPr/>
        </p:nvSpPr>
        <p:spPr>
          <a:xfrm>
            <a:off x="829475" y="2060100"/>
            <a:ext cx="2908200" cy="15942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Transplant history</a:t>
            </a:r>
            <a:endParaRPr sz="16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NASH cirrhosis w/ portal hypertension, hx SBP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Transplant 20 months ago c/b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Explant hemorrhage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DVT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An episode of C diff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1" name="Google Shape;411;p48"/>
          <p:cNvSpPr/>
          <p:nvPr/>
        </p:nvSpPr>
        <p:spPr>
          <a:xfrm>
            <a:off x="829475" y="3879200"/>
            <a:ext cx="2908200" cy="1024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Splenectomy</a:t>
            </a:r>
            <a:endParaRPr sz="12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Had splenic artery rupture a year ago, requiring splenectomy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…also had C diff at that time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9"/>
          <p:cNvSpPr txBox="1"/>
          <p:nvPr>
            <p:ph type="title"/>
          </p:nvPr>
        </p:nvSpPr>
        <p:spPr>
          <a:xfrm>
            <a:off x="729450" y="632850"/>
            <a:ext cx="5489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Infectious Hx</a:t>
            </a:r>
            <a:endParaRPr/>
          </a:p>
        </p:txBody>
      </p:sp>
      <p:sp>
        <p:nvSpPr>
          <p:cNvPr id="417" name="Google Shape;417;p49"/>
          <p:cNvSpPr txBox="1"/>
          <p:nvPr>
            <p:ph idx="1" type="body"/>
          </p:nvPr>
        </p:nvSpPr>
        <p:spPr>
          <a:xfrm>
            <a:off x="729450" y="1393075"/>
            <a:ext cx="54891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s/p OLT (2 years ago) w/ recurrent C diff p/w </a:t>
            </a:r>
            <a:r>
              <a:rPr b="1" lang="en">
                <a:solidFill>
                  <a:srgbClr val="DC4C64"/>
                </a:solidFill>
              </a:rPr>
              <a:t>fever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49"/>
          <p:cNvSpPr/>
          <p:nvPr/>
        </p:nvSpPr>
        <p:spPr>
          <a:xfrm>
            <a:off x="7315200" y="1188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9" name="Google Shape;419;p49"/>
          <p:cNvSpPr/>
          <p:nvPr/>
        </p:nvSpPr>
        <p:spPr>
          <a:xfrm>
            <a:off x="7315200" y="1371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0" name="Google Shape;420;p49"/>
          <p:cNvSpPr/>
          <p:nvPr/>
        </p:nvSpPr>
        <p:spPr>
          <a:xfrm>
            <a:off x="7315200" y="1554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1" name="Google Shape;421;p49"/>
          <p:cNvSpPr/>
          <p:nvPr/>
        </p:nvSpPr>
        <p:spPr>
          <a:xfrm>
            <a:off x="7315200" y="1737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2" name="Google Shape;422;p49"/>
          <p:cNvSpPr/>
          <p:nvPr/>
        </p:nvSpPr>
        <p:spPr>
          <a:xfrm>
            <a:off x="7315200" y="1920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3" name="Google Shape;423;p49"/>
          <p:cNvSpPr/>
          <p:nvPr/>
        </p:nvSpPr>
        <p:spPr>
          <a:xfrm>
            <a:off x="7315200" y="2103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4" name="Google Shape;424;p49"/>
          <p:cNvSpPr/>
          <p:nvPr/>
        </p:nvSpPr>
        <p:spPr>
          <a:xfrm>
            <a:off x="7315200" y="2286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5" name="Google Shape;425;p49"/>
          <p:cNvSpPr/>
          <p:nvPr/>
        </p:nvSpPr>
        <p:spPr>
          <a:xfrm>
            <a:off x="7315200" y="2469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6" name="Google Shape;426;p49"/>
          <p:cNvSpPr/>
          <p:nvPr/>
        </p:nvSpPr>
        <p:spPr>
          <a:xfrm>
            <a:off x="7315200" y="2652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7" name="Google Shape;427;p49"/>
          <p:cNvSpPr/>
          <p:nvPr/>
        </p:nvSpPr>
        <p:spPr>
          <a:xfrm>
            <a:off x="7315200" y="2835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8" name="Google Shape;428;p49"/>
          <p:cNvSpPr/>
          <p:nvPr/>
        </p:nvSpPr>
        <p:spPr>
          <a:xfrm>
            <a:off x="7315200" y="3018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9" name="Google Shape;429;p49"/>
          <p:cNvSpPr/>
          <p:nvPr/>
        </p:nvSpPr>
        <p:spPr>
          <a:xfrm>
            <a:off x="7315200" y="3201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0" name="Google Shape;430;p49"/>
          <p:cNvSpPr/>
          <p:nvPr/>
        </p:nvSpPr>
        <p:spPr>
          <a:xfrm>
            <a:off x="7315200" y="3384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1" name="Google Shape;431;p49"/>
          <p:cNvSpPr/>
          <p:nvPr/>
        </p:nvSpPr>
        <p:spPr>
          <a:xfrm>
            <a:off x="7315200" y="3567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2" name="Google Shape;432;p49"/>
          <p:cNvSpPr/>
          <p:nvPr/>
        </p:nvSpPr>
        <p:spPr>
          <a:xfrm>
            <a:off x="7315200" y="3750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3" name="Google Shape;433;p49"/>
          <p:cNvSpPr/>
          <p:nvPr/>
        </p:nvSpPr>
        <p:spPr>
          <a:xfrm>
            <a:off x="7315200" y="3933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4" name="Google Shape;434;p49"/>
          <p:cNvSpPr/>
          <p:nvPr/>
        </p:nvSpPr>
        <p:spPr>
          <a:xfrm>
            <a:off x="7315200" y="4116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5" name="Google Shape;435;p49"/>
          <p:cNvSpPr/>
          <p:nvPr/>
        </p:nvSpPr>
        <p:spPr>
          <a:xfrm>
            <a:off x="7315200" y="4299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6" name="Google Shape;436;p49"/>
          <p:cNvSpPr/>
          <p:nvPr/>
        </p:nvSpPr>
        <p:spPr>
          <a:xfrm>
            <a:off x="7315200" y="4482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7" name="Google Shape;437;p49"/>
          <p:cNvSpPr/>
          <p:nvPr/>
        </p:nvSpPr>
        <p:spPr>
          <a:xfrm>
            <a:off x="7315200" y="4665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38" name="Google Shape;438;p49"/>
          <p:cNvCxnSpPr/>
          <p:nvPr/>
        </p:nvCxnSpPr>
        <p:spPr>
          <a:xfrm rot="10800000">
            <a:off x="7039942" y="2651758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9" name="Google Shape;439;p49"/>
          <p:cNvCxnSpPr/>
          <p:nvPr/>
        </p:nvCxnSpPr>
        <p:spPr>
          <a:xfrm rot="10800000">
            <a:off x="7039942" y="3750737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0" name="Google Shape;440;p49"/>
          <p:cNvCxnSpPr/>
          <p:nvPr/>
        </p:nvCxnSpPr>
        <p:spPr>
          <a:xfrm rot="10800000">
            <a:off x="7039942" y="484632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1" name="Google Shape;441;p49"/>
          <p:cNvCxnSpPr/>
          <p:nvPr/>
        </p:nvCxnSpPr>
        <p:spPr>
          <a:xfrm rot="10800000">
            <a:off x="7039942" y="155447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2" name="Google Shape;442;p49"/>
          <p:cNvSpPr txBox="1"/>
          <p:nvPr/>
        </p:nvSpPr>
        <p:spPr>
          <a:xfrm>
            <a:off x="6415342" y="4663471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Now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3" name="Google Shape;443;p49"/>
          <p:cNvSpPr txBox="1"/>
          <p:nvPr/>
        </p:nvSpPr>
        <p:spPr>
          <a:xfrm>
            <a:off x="6415342" y="35661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-6 mo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4" name="Google Shape;444;p49"/>
          <p:cNvSpPr txBox="1"/>
          <p:nvPr/>
        </p:nvSpPr>
        <p:spPr>
          <a:xfrm>
            <a:off x="6415342" y="246888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5" name="Google Shape;445;p49"/>
          <p:cNvSpPr txBox="1"/>
          <p:nvPr/>
        </p:nvSpPr>
        <p:spPr>
          <a:xfrm>
            <a:off x="6415342" y="137160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-1.5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6" name="Google Shape;446;p49"/>
          <p:cNvSpPr txBox="1"/>
          <p:nvPr/>
        </p:nvSpPr>
        <p:spPr>
          <a:xfrm>
            <a:off x="8153400" y="100584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OLT 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447" name="Google Shape;447;p49"/>
          <p:cNvCxnSpPr>
            <a:stCxn id="446" idx="1"/>
          </p:cNvCxnSpPr>
          <p:nvPr/>
        </p:nvCxnSpPr>
        <p:spPr>
          <a:xfrm rot="10800000">
            <a:off x="7850100" y="1188690"/>
            <a:ext cx="303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8" name="Google Shape;448;p49"/>
          <p:cNvSpPr/>
          <p:nvPr/>
        </p:nvSpPr>
        <p:spPr>
          <a:xfrm>
            <a:off x="829475" y="2060100"/>
            <a:ext cx="2908200" cy="15942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Transplant history</a:t>
            </a:r>
            <a:endParaRPr sz="16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NASH cirrhosis w/ portal hypertension, hx SBP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Transplant 20 months ago c/b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Explant hemorrhage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DVT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An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episode of C diff</a:t>
            </a:r>
            <a:endParaRPr b="1"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0"/>
          <p:cNvSpPr txBox="1"/>
          <p:nvPr>
            <p:ph idx="1" type="body"/>
          </p:nvPr>
        </p:nvSpPr>
        <p:spPr>
          <a:xfrm>
            <a:off x="729450" y="1393075"/>
            <a:ext cx="54891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s/p OLT (2 years ago) w/ recurrent C diff p/w </a:t>
            </a:r>
            <a:r>
              <a:rPr b="1" lang="en">
                <a:solidFill>
                  <a:srgbClr val="DC4C64"/>
                </a:solidFill>
              </a:rPr>
              <a:t>fever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After transplant, </a:t>
            </a:r>
            <a:r>
              <a:rPr b="1" lang="en">
                <a:solidFill>
                  <a:srgbClr val="DF382C"/>
                </a:solidFill>
              </a:rPr>
              <a:t>two more</a:t>
            </a:r>
            <a:r>
              <a:rPr b="1" lang="en"/>
              <a:t> C diff episodes</a:t>
            </a:r>
            <a:endParaRPr b="1"/>
          </a:p>
        </p:txBody>
      </p:sp>
      <p:sp>
        <p:nvSpPr>
          <p:cNvPr id="454" name="Google Shape;454;p50"/>
          <p:cNvSpPr/>
          <p:nvPr/>
        </p:nvSpPr>
        <p:spPr>
          <a:xfrm>
            <a:off x="7315200" y="1188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5" name="Google Shape;455;p50"/>
          <p:cNvSpPr/>
          <p:nvPr/>
        </p:nvSpPr>
        <p:spPr>
          <a:xfrm>
            <a:off x="7315200" y="1371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6" name="Google Shape;456;p50"/>
          <p:cNvSpPr/>
          <p:nvPr/>
        </p:nvSpPr>
        <p:spPr>
          <a:xfrm>
            <a:off x="7315200" y="1554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7" name="Google Shape;457;p50"/>
          <p:cNvSpPr/>
          <p:nvPr/>
        </p:nvSpPr>
        <p:spPr>
          <a:xfrm>
            <a:off x="7315200" y="1737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8" name="Google Shape;458;p50"/>
          <p:cNvSpPr/>
          <p:nvPr/>
        </p:nvSpPr>
        <p:spPr>
          <a:xfrm>
            <a:off x="7315200" y="1920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9" name="Google Shape;459;p50"/>
          <p:cNvSpPr/>
          <p:nvPr/>
        </p:nvSpPr>
        <p:spPr>
          <a:xfrm>
            <a:off x="7315200" y="2103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0" name="Google Shape;460;p50"/>
          <p:cNvSpPr/>
          <p:nvPr/>
        </p:nvSpPr>
        <p:spPr>
          <a:xfrm>
            <a:off x="7315200" y="2286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1" name="Google Shape;461;p50"/>
          <p:cNvSpPr/>
          <p:nvPr/>
        </p:nvSpPr>
        <p:spPr>
          <a:xfrm>
            <a:off x="7315200" y="2469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2" name="Google Shape;462;p50"/>
          <p:cNvSpPr/>
          <p:nvPr/>
        </p:nvSpPr>
        <p:spPr>
          <a:xfrm>
            <a:off x="7315200" y="2652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3" name="Google Shape;463;p50"/>
          <p:cNvSpPr/>
          <p:nvPr/>
        </p:nvSpPr>
        <p:spPr>
          <a:xfrm>
            <a:off x="7315200" y="2835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4" name="Google Shape;464;p50"/>
          <p:cNvSpPr/>
          <p:nvPr/>
        </p:nvSpPr>
        <p:spPr>
          <a:xfrm>
            <a:off x="7315200" y="3018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5" name="Google Shape;465;p50"/>
          <p:cNvSpPr/>
          <p:nvPr/>
        </p:nvSpPr>
        <p:spPr>
          <a:xfrm>
            <a:off x="7315200" y="3201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6" name="Google Shape;466;p50"/>
          <p:cNvSpPr/>
          <p:nvPr/>
        </p:nvSpPr>
        <p:spPr>
          <a:xfrm>
            <a:off x="7315200" y="3384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7" name="Google Shape;467;p50"/>
          <p:cNvSpPr/>
          <p:nvPr/>
        </p:nvSpPr>
        <p:spPr>
          <a:xfrm>
            <a:off x="7315200" y="3567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8" name="Google Shape;468;p50"/>
          <p:cNvSpPr/>
          <p:nvPr/>
        </p:nvSpPr>
        <p:spPr>
          <a:xfrm>
            <a:off x="7315200" y="3750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9" name="Google Shape;469;p50"/>
          <p:cNvSpPr/>
          <p:nvPr/>
        </p:nvSpPr>
        <p:spPr>
          <a:xfrm>
            <a:off x="7315200" y="3933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0" name="Google Shape;470;p50"/>
          <p:cNvSpPr/>
          <p:nvPr/>
        </p:nvSpPr>
        <p:spPr>
          <a:xfrm>
            <a:off x="7315200" y="4116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1" name="Google Shape;471;p50"/>
          <p:cNvSpPr/>
          <p:nvPr/>
        </p:nvSpPr>
        <p:spPr>
          <a:xfrm>
            <a:off x="7315200" y="4299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2" name="Google Shape;472;p50"/>
          <p:cNvSpPr/>
          <p:nvPr/>
        </p:nvSpPr>
        <p:spPr>
          <a:xfrm>
            <a:off x="7315200" y="4482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3" name="Google Shape;473;p50"/>
          <p:cNvSpPr/>
          <p:nvPr/>
        </p:nvSpPr>
        <p:spPr>
          <a:xfrm>
            <a:off x="7315200" y="4665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74" name="Google Shape;474;p50"/>
          <p:cNvCxnSpPr/>
          <p:nvPr/>
        </p:nvCxnSpPr>
        <p:spPr>
          <a:xfrm rot="10800000">
            <a:off x="7039942" y="2651758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5" name="Google Shape;475;p50"/>
          <p:cNvCxnSpPr/>
          <p:nvPr/>
        </p:nvCxnSpPr>
        <p:spPr>
          <a:xfrm rot="10800000">
            <a:off x="7039942" y="3750737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6" name="Google Shape;476;p50"/>
          <p:cNvCxnSpPr/>
          <p:nvPr/>
        </p:nvCxnSpPr>
        <p:spPr>
          <a:xfrm rot="10800000">
            <a:off x="7039942" y="484632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7" name="Google Shape;477;p50"/>
          <p:cNvCxnSpPr/>
          <p:nvPr/>
        </p:nvCxnSpPr>
        <p:spPr>
          <a:xfrm rot="10800000">
            <a:off x="7039942" y="2103117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8" name="Google Shape;478;p50"/>
          <p:cNvCxnSpPr/>
          <p:nvPr/>
        </p:nvCxnSpPr>
        <p:spPr>
          <a:xfrm rot="10800000">
            <a:off x="7039942" y="155447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9" name="Google Shape;479;p50"/>
          <p:cNvSpPr txBox="1"/>
          <p:nvPr/>
        </p:nvSpPr>
        <p:spPr>
          <a:xfrm>
            <a:off x="6415342" y="4663471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Now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0" name="Google Shape;480;p50"/>
          <p:cNvSpPr txBox="1"/>
          <p:nvPr/>
        </p:nvSpPr>
        <p:spPr>
          <a:xfrm>
            <a:off x="6415342" y="35661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-6 mo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1" name="Google Shape;481;p50"/>
          <p:cNvSpPr txBox="1"/>
          <p:nvPr/>
        </p:nvSpPr>
        <p:spPr>
          <a:xfrm>
            <a:off x="6415342" y="246888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2" name="Google Shape;482;p50"/>
          <p:cNvSpPr txBox="1"/>
          <p:nvPr/>
        </p:nvSpPr>
        <p:spPr>
          <a:xfrm>
            <a:off x="6347567" y="1920250"/>
            <a:ext cx="670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-15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3" name="Google Shape;483;p50"/>
          <p:cNvSpPr txBox="1"/>
          <p:nvPr/>
        </p:nvSpPr>
        <p:spPr>
          <a:xfrm>
            <a:off x="6415342" y="137160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-1.5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4" name="Google Shape;484;p50"/>
          <p:cNvSpPr txBox="1"/>
          <p:nvPr/>
        </p:nvSpPr>
        <p:spPr>
          <a:xfrm>
            <a:off x="8153400" y="100584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OLT 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85" name="Google Shape;485;p50"/>
          <p:cNvSpPr txBox="1"/>
          <p:nvPr/>
        </p:nvSpPr>
        <p:spPr>
          <a:xfrm>
            <a:off x="8153400" y="173736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86" name="Google Shape;486;p50"/>
          <p:cNvSpPr txBox="1"/>
          <p:nvPr/>
        </p:nvSpPr>
        <p:spPr>
          <a:xfrm>
            <a:off x="8153400" y="201168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487" name="Google Shape;487;p50"/>
          <p:cNvCxnSpPr>
            <a:stCxn id="484" idx="1"/>
          </p:cNvCxnSpPr>
          <p:nvPr/>
        </p:nvCxnSpPr>
        <p:spPr>
          <a:xfrm rot="10800000">
            <a:off x="7850100" y="1188690"/>
            <a:ext cx="303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8" name="Google Shape;488;p50"/>
          <p:cNvCxnSpPr>
            <a:stCxn id="485" idx="1"/>
          </p:cNvCxnSpPr>
          <p:nvPr/>
        </p:nvCxnSpPr>
        <p:spPr>
          <a:xfrm rot="10800000">
            <a:off x="7853100" y="1916610"/>
            <a:ext cx="300300" cy="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9" name="Google Shape;489;p50"/>
          <p:cNvCxnSpPr>
            <a:stCxn id="486" idx="1"/>
          </p:cNvCxnSpPr>
          <p:nvPr/>
        </p:nvCxnSpPr>
        <p:spPr>
          <a:xfrm rot="10800000">
            <a:off x="7851600" y="219453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0" name="Google Shape;490;p50"/>
          <p:cNvSpPr txBox="1"/>
          <p:nvPr>
            <p:ph type="title"/>
          </p:nvPr>
        </p:nvSpPr>
        <p:spPr>
          <a:xfrm>
            <a:off x="729450" y="632850"/>
            <a:ext cx="5489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Infectious Hx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1"/>
          <p:cNvSpPr txBox="1"/>
          <p:nvPr>
            <p:ph idx="1" type="body"/>
          </p:nvPr>
        </p:nvSpPr>
        <p:spPr>
          <a:xfrm>
            <a:off x="729450" y="1393075"/>
            <a:ext cx="54891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s/p OLT (2 years ago) w/ recurrent C diff p/w </a:t>
            </a:r>
            <a:r>
              <a:rPr b="1" lang="en">
                <a:solidFill>
                  <a:srgbClr val="DC4C64"/>
                </a:solidFill>
              </a:rPr>
              <a:t>fever</a:t>
            </a:r>
            <a:endParaRPr b="1">
              <a:solidFill>
                <a:srgbClr val="DC4C6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After transplant, </a:t>
            </a:r>
            <a:r>
              <a:rPr b="1" lang="en">
                <a:solidFill>
                  <a:srgbClr val="DF382C"/>
                </a:solidFill>
              </a:rPr>
              <a:t>two more</a:t>
            </a:r>
            <a:r>
              <a:rPr b="1" lang="en"/>
              <a:t> C diff episodes</a:t>
            </a:r>
            <a:endParaRPr b="1">
              <a:solidFill>
                <a:srgbClr val="DC4C6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51"/>
          <p:cNvSpPr/>
          <p:nvPr/>
        </p:nvSpPr>
        <p:spPr>
          <a:xfrm>
            <a:off x="7315200" y="1188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7" name="Google Shape;497;p51"/>
          <p:cNvSpPr/>
          <p:nvPr/>
        </p:nvSpPr>
        <p:spPr>
          <a:xfrm>
            <a:off x="7315200" y="1371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8" name="Google Shape;498;p51"/>
          <p:cNvSpPr/>
          <p:nvPr/>
        </p:nvSpPr>
        <p:spPr>
          <a:xfrm>
            <a:off x="7315200" y="1554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9" name="Google Shape;499;p51"/>
          <p:cNvSpPr/>
          <p:nvPr/>
        </p:nvSpPr>
        <p:spPr>
          <a:xfrm>
            <a:off x="7315200" y="1737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0" name="Google Shape;500;p51"/>
          <p:cNvSpPr/>
          <p:nvPr/>
        </p:nvSpPr>
        <p:spPr>
          <a:xfrm>
            <a:off x="7315200" y="1920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1" name="Google Shape;501;p51"/>
          <p:cNvSpPr/>
          <p:nvPr/>
        </p:nvSpPr>
        <p:spPr>
          <a:xfrm>
            <a:off x="7315200" y="2103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2" name="Google Shape;502;p51"/>
          <p:cNvSpPr/>
          <p:nvPr/>
        </p:nvSpPr>
        <p:spPr>
          <a:xfrm>
            <a:off x="7315200" y="2286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3" name="Google Shape;503;p51"/>
          <p:cNvSpPr/>
          <p:nvPr/>
        </p:nvSpPr>
        <p:spPr>
          <a:xfrm>
            <a:off x="7315200" y="2469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4" name="Google Shape;504;p51"/>
          <p:cNvSpPr/>
          <p:nvPr/>
        </p:nvSpPr>
        <p:spPr>
          <a:xfrm>
            <a:off x="7315200" y="2652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5" name="Google Shape;505;p51"/>
          <p:cNvSpPr/>
          <p:nvPr/>
        </p:nvSpPr>
        <p:spPr>
          <a:xfrm>
            <a:off x="7315200" y="2835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6" name="Google Shape;506;p51"/>
          <p:cNvSpPr/>
          <p:nvPr/>
        </p:nvSpPr>
        <p:spPr>
          <a:xfrm>
            <a:off x="7315200" y="3018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7" name="Google Shape;507;p51"/>
          <p:cNvSpPr/>
          <p:nvPr/>
        </p:nvSpPr>
        <p:spPr>
          <a:xfrm>
            <a:off x="7315200" y="3201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8" name="Google Shape;508;p51"/>
          <p:cNvSpPr/>
          <p:nvPr/>
        </p:nvSpPr>
        <p:spPr>
          <a:xfrm>
            <a:off x="7315200" y="3384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9" name="Google Shape;509;p51"/>
          <p:cNvSpPr/>
          <p:nvPr/>
        </p:nvSpPr>
        <p:spPr>
          <a:xfrm>
            <a:off x="7315200" y="3567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0" name="Google Shape;510;p51"/>
          <p:cNvSpPr/>
          <p:nvPr/>
        </p:nvSpPr>
        <p:spPr>
          <a:xfrm>
            <a:off x="7315200" y="3750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1" name="Google Shape;511;p51"/>
          <p:cNvSpPr/>
          <p:nvPr/>
        </p:nvSpPr>
        <p:spPr>
          <a:xfrm>
            <a:off x="7315200" y="3933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2" name="Google Shape;512;p51"/>
          <p:cNvSpPr/>
          <p:nvPr/>
        </p:nvSpPr>
        <p:spPr>
          <a:xfrm>
            <a:off x="7315200" y="4116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3" name="Google Shape;513;p51"/>
          <p:cNvSpPr/>
          <p:nvPr/>
        </p:nvSpPr>
        <p:spPr>
          <a:xfrm>
            <a:off x="7315200" y="4299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4" name="Google Shape;514;p51"/>
          <p:cNvSpPr/>
          <p:nvPr/>
        </p:nvSpPr>
        <p:spPr>
          <a:xfrm>
            <a:off x="7315200" y="4482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5" name="Google Shape;515;p51"/>
          <p:cNvSpPr/>
          <p:nvPr/>
        </p:nvSpPr>
        <p:spPr>
          <a:xfrm>
            <a:off x="7315200" y="4665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16" name="Google Shape;516;p51"/>
          <p:cNvCxnSpPr/>
          <p:nvPr/>
        </p:nvCxnSpPr>
        <p:spPr>
          <a:xfrm rot="10800000">
            <a:off x="7039942" y="2651758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7" name="Google Shape;517;p51"/>
          <p:cNvCxnSpPr/>
          <p:nvPr/>
        </p:nvCxnSpPr>
        <p:spPr>
          <a:xfrm rot="10800000">
            <a:off x="7039942" y="3750737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8" name="Google Shape;518;p51"/>
          <p:cNvCxnSpPr/>
          <p:nvPr/>
        </p:nvCxnSpPr>
        <p:spPr>
          <a:xfrm rot="10800000">
            <a:off x="7039942" y="484632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9" name="Google Shape;519;p51"/>
          <p:cNvCxnSpPr/>
          <p:nvPr/>
        </p:nvCxnSpPr>
        <p:spPr>
          <a:xfrm rot="10800000">
            <a:off x="7039942" y="2103117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0" name="Google Shape;520;p51"/>
          <p:cNvCxnSpPr/>
          <p:nvPr/>
        </p:nvCxnSpPr>
        <p:spPr>
          <a:xfrm rot="10800000">
            <a:off x="7039942" y="155447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1" name="Google Shape;521;p51"/>
          <p:cNvSpPr txBox="1"/>
          <p:nvPr/>
        </p:nvSpPr>
        <p:spPr>
          <a:xfrm>
            <a:off x="6415342" y="4663471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Now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2" name="Google Shape;522;p51"/>
          <p:cNvSpPr txBox="1"/>
          <p:nvPr/>
        </p:nvSpPr>
        <p:spPr>
          <a:xfrm>
            <a:off x="6415342" y="35661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-6 mo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3" name="Google Shape;523;p51"/>
          <p:cNvSpPr txBox="1"/>
          <p:nvPr/>
        </p:nvSpPr>
        <p:spPr>
          <a:xfrm>
            <a:off x="6415342" y="246888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4" name="Google Shape;524;p51"/>
          <p:cNvSpPr txBox="1"/>
          <p:nvPr/>
        </p:nvSpPr>
        <p:spPr>
          <a:xfrm>
            <a:off x="6347567" y="1920250"/>
            <a:ext cx="670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-15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5" name="Google Shape;525;p51"/>
          <p:cNvSpPr txBox="1"/>
          <p:nvPr/>
        </p:nvSpPr>
        <p:spPr>
          <a:xfrm>
            <a:off x="6415342" y="137160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-1.5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6" name="Google Shape;526;p51"/>
          <p:cNvSpPr txBox="1"/>
          <p:nvPr/>
        </p:nvSpPr>
        <p:spPr>
          <a:xfrm>
            <a:off x="8153400" y="100584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OLT 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27" name="Google Shape;527;p51"/>
          <p:cNvSpPr txBox="1"/>
          <p:nvPr/>
        </p:nvSpPr>
        <p:spPr>
          <a:xfrm>
            <a:off x="8153400" y="173736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28" name="Google Shape;528;p51"/>
          <p:cNvSpPr txBox="1"/>
          <p:nvPr/>
        </p:nvSpPr>
        <p:spPr>
          <a:xfrm>
            <a:off x="8153400" y="201168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29" name="Google Shape;529;p51"/>
          <p:cNvSpPr txBox="1"/>
          <p:nvPr/>
        </p:nvSpPr>
        <p:spPr>
          <a:xfrm>
            <a:off x="8153400" y="2377450"/>
            <a:ext cx="9918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Spleen 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530" name="Google Shape;530;p51"/>
          <p:cNvCxnSpPr>
            <a:stCxn id="526" idx="1"/>
          </p:cNvCxnSpPr>
          <p:nvPr/>
        </p:nvCxnSpPr>
        <p:spPr>
          <a:xfrm rot="10800000">
            <a:off x="7850100" y="1188690"/>
            <a:ext cx="303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1" name="Google Shape;531;p51"/>
          <p:cNvCxnSpPr>
            <a:stCxn id="527" idx="1"/>
          </p:cNvCxnSpPr>
          <p:nvPr/>
        </p:nvCxnSpPr>
        <p:spPr>
          <a:xfrm rot="10800000">
            <a:off x="7853100" y="1916610"/>
            <a:ext cx="300300" cy="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2" name="Google Shape;532;p51"/>
          <p:cNvCxnSpPr>
            <a:stCxn id="528" idx="1"/>
          </p:cNvCxnSpPr>
          <p:nvPr/>
        </p:nvCxnSpPr>
        <p:spPr>
          <a:xfrm rot="10800000">
            <a:off x="7851600" y="219453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3" name="Google Shape;533;p51"/>
          <p:cNvCxnSpPr>
            <a:stCxn id="529" idx="1"/>
          </p:cNvCxnSpPr>
          <p:nvPr/>
        </p:nvCxnSpPr>
        <p:spPr>
          <a:xfrm rot="10800000">
            <a:off x="7852200" y="2560300"/>
            <a:ext cx="301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4" name="Google Shape;534;p51"/>
          <p:cNvSpPr txBox="1"/>
          <p:nvPr>
            <p:ph type="title"/>
          </p:nvPr>
        </p:nvSpPr>
        <p:spPr>
          <a:xfrm>
            <a:off x="729450" y="632850"/>
            <a:ext cx="5489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Infectious Hx</a:t>
            </a:r>
            <a:endParaRPr/>
          </a:p>
        </p:txBody>
      </p:sp>
      <p:sp>
        <p:nvSpPr>
          <p:cNvPr id="535" name="Google Shape;535;p51"/>
          <p:cNvSpPr/>
          <p:nvPr/>
        </p:nvSpPr>
        <p:spPr>
          <a:xfrm>
            <a:off x="729450" y="2225525"/>
            <a:ext cx="2908200" cy="1024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Splenectomy</a:t>
            </a:r>
            <a:endParaRPr sz="12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Had splenic artery rupture a year ago, requiring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splenectomy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also had C diff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at that time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6" name="Google Shape;536;p51"/>
          <p:cNvSpPr/>
          <p:nvPr/>
        </p:nvSpPr>
        <p:spPr>
          <a:xfrm>
            <a:off x="587125" y="1296275"/>
            <a:ext cx="5275800" cy="8982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2"/>
          <p:cNvSpPr txBox="1"/>
          <p:nvPr>
            <p:ph idx="1" type="body"/>
          </p:nvPr>
        </p:nvSpPr>
        <p:spPr>
          <a:xfrm>
            <a:off x="729450" y="1393075"/>
            <a:ext cx="54891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s/p OLT (2 years ago) w/ recurrent C diff p/w </a:t>
            </a:r>
            <a:r>
              <a:rPr b="1" lang="en">
                <a:solidFill>
                  <a:srgbClr val="DC4C64"/>
                </a:solidFill>
              </a:rPr>
              <a:t>fever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 the </a:t>
            </a:r>
            <a:r>
              <a:rPr lang="en" u="sng"/>
              <a:t>first 6 months</a:t>
            </a:r>
            <a:r>
              <a:rPr lang="en"/>
              <a:t> after transplant, </a:t>
            </a:r>
            <a:r>
              <a:rPr b="1" lang="en"/>
              <a:t>4 episodes : </a:t>
            </a: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Peritransplant (-20mo), (-16 mo), diverticulitis episode (-14.5 mo), splenectomy (-12 mo)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Episode #5</a:t>
            </a:r>
            <a:r>
              <a:rPr lang="en"/>
              <a:t>: Insurance still denying fidaxomicin, so started on prolonged vanc taper</a:t>
            </a:r>
            <a:endParaRPr/>
          </a:p>
        </p:txBody>
      </p:sp>
      <p:sp>
        <p:nvSpPr>
          <p:cNvPr id="542" name="Google Shape;542;p52"/>
          <p:cNvSpPr/>
          <p:nvPr/>
        </p:nvSpPr>
        <p:spPr>
          <a:xfrm>
            <a:off x="7315200" y="1188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3" name="Google Shape;543;p52"/>
          <p:cNvSpPr/>
          <p:nvPr/>
        </p:nvSpPr>
        <p:spPr>
          <a:xfrm>
            <a:off x="7315200" y="1371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4" name="Google Shape;544;p52"/>
          <p:cNvSpPr/>
          <p:nvPr/>
        </p:nvSpPr>
        <p:spPr>
          <a:xfrm>
            <a:off x="7315200" y="1554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5" name="Google Shape;545;p52"/>
          <p:cNvSpPr/>
          <p:nvPr/>
        </p:nvSpPr>
        <p:spPr>
          <a:xfrm>
            <a:off x="7315200" y="1737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6" name="Google Shape;546;p52"/>
          <p:cNvSpPr/>
          <p:nvPr/>
        </p:nvSpPr>
        <p:spPr>
          <a:xfrm>
            <a:off x="7315200" y="1920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7" name="Google Shape;547;p52"/>
          <p:cNvSpPr/>
          <p:nvPr/>
        </p:nvSpPr>
        <p:spPr>
          <a:xfrm>
            <a:off x="7315200" y="2103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8" name="Google Shape;548;p52"/>
          <p:cNvSpPr/>
          <p:nvPr/>
        </p:nvSpPr>
        <p:spPr>
          <a:xfrm>
            <a:off x="7315200" y="2286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9" name="Google Shape;549;p52"/>
          <p:cNvSpPr/>
          <p:nvPr/>
        </p:nvSpPr>
        <p:spPr>
          <a:xfrm>
            <a:off x="7315200" y="2469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0" name="Google Shape;550;p52"/>
          <p:cNvSpPr/>
          <p:nvPr/>
        </p:nvSpPr>
        <p:spPr>
          <a:xfrm>
            <a:off x="7315200" y="2652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1" name="Google Shape;551;p52"/>
          <p:cNvSpPr/>
          <p:nvPr/>
        </p:nvSpPr>
        <p:spPr>
          <a:xfrm>
            <a:off x="7315200" y="2835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2" name="Google Shape;552;p52"/>
          <p:cNvSpPr/>
          <p:nvPr/>
        </p:nvSpPr>
        <p:spPr>
          <a:xfrm>
            <a:off x="7315200" y="3018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3" name="Google Shape;553;p52"/>
          <p:cNvSpPr/>
          <p:nvPr/>
        </p:nvSpPr>
        <p:spPr>
          <a:xfrm>
            <a:off x="7315200" y="3201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4" name="Google Shape;554;p52"/>
          <p:cNvSpPr/>
          <p:nvPr/>
        </p:nvSpPr>
        <p:spPr>
          <a:xfrm>
            <a:off x="7315200" y="3384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5" name="Google Shape;555;p52"/>
          <p:cNvSpPr/>
          <p:nvPr/>
        </p:nvSpPr>
        <p:spPr>
          <a:xfrm>
            <a:off x="7315200" y="3567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6" name="Google Shape;556;p52"/>
          <p:cNvSpPr/>
          <p:nvPr/>
        </p:nvSpPr>
        <p:spPr>
          <a:xfrm>
            <a:off x="7315200" y="3750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7" name="Google Shape;557;p52"/>
          <p:cNvSpPr/>
          <p:nvPr/>
        </p:nvSpPr>
        <p:spPr>
          <a:xfrm>
            <a:off x="7315200" y="3933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8" name="Google Shape;558;p52"/>
          <p:cNvSpPr/>
          <p:nvPr/>
        </p:nvSpPr>
        <p:spPr>
          <a:xfrm>
            <a:off x="7315200" y="4116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9" name="Google Shape;559;p52"/>
          <p:cNvSpPr/>
          <p:nvPr/>
        </p:nvSpPr>
        <p:spPr>
          <a:xfrm>
            <a:off x="7315200" y="4299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0" name="Google Shape;560;p52"/>
          <p:cNvSpPr/>
          <p:nvPr/>
        </p:nvSpPr>
        <p:spPr>
          <a:xfrm>
            <a:off x="7315200" y="4482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1" name="Google Shape;561;p52"/>
          <p:cNvSpPr/>
          <p:nvPr/>
        </p:nvSpPr>
        <p:spPr>
          <a:xfrm>
            <a:off x="7315200" y="4665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62" name="Google Shape;562;p52"/>
          <p:cNvCxnSpPr/>
          <p:nvPr/>
        </p:nvCxnSpPr>
        <p:spPr>
          <a:xfrm rot="10800000">
            <a:off x="7039942" y="2651758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3" name="Google Shape;563;p52"/>
          <p:cNvCxnSpPr/>
          <p:nvPr/>
        </p:nvCxnSpPr>
        <p:spPr>
          <a:xfrm rot="10800000">
            <a:off x="7039942" y="3750737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4" name="Google Shape;564;p52"/>
          <p:cNvCxnSpPr/>
          <p:nvPr/>
        </p:nvCxnSpPr>
        <p:spPr>
          <a:xfrm rot="10800000">
            <a:off x="7039942" y="484632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5" name="Google Shape;565;p52"/>
          <p:cNvCxnSpPr/>
          <p:nvPr/>
        </p:nvCxnSpPr>
        <p:spPr>
          <a:xfrm rot="10800000">
            <a:off x="7039942" y="3200400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6" name="Google Shape;566;p52"/>
          <p:cNvCxnSpPr/>
          <p:nvPr/>
        </p:nvCxnSpPr>
        <p:spPr>
          <a:xfrm rot="10800000">
            <a:off x="7039942" y="2103117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7" name="Google Shape;567;p52"/>
          <p:cNvCxnSpPr/>
          <p:nvPr/>
        </p:nvCxnSpPr>
        <p:spPr>
          <a:xfrm rot="10800000">
            <a:off x="7039942" y="155447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8" name="Google Shape;568;p52"/>
          <p:cNvSpPr txBox="1"/>
          <p:nvPr/>
        </p:nvSpPr>
        <p:spPr>
          <a:xfrm>
            <a:off x="6415342" y="4663471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Now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9" name="Google Shape;569;p52"/>
          <p:cNvSpPr txBox="1"/>
          <p:nvPr/>
        </p:nvSpPr>
        <p:spPr>
          <a:xfrm>
            <a:off x="6415342" y="35661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-6 mo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0" name="Google Shape;570;p52"/>
          <p:cNvSpPr txBox="1"/>
          <p:nvPr/>
        </p:nvSpPr>
        <p:spPr>
          <a:xfrm>
            <a:off x="6415342" y="30327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-9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1" name="Google Shape;571;p52"/>
          <p:cNvSpPr txBox="1"/>
          <p:nvPr/>
        </p:nvSpPr>
        <p:spPr>
          <a:xfrm>
            <a:off x="6415342" y="246888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2" name="Google Shape;572;p52"/>
          <p:cNvSpPr txBox="1"/>
          <p:nvPr/>
        </p:nvSpPr>
        <p:spPr>
          <a:xfrm>
            <a:off x="6347567" y="1920250"/>
            <a:ext cx="670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-15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3" name="Google Shape;573;p52"/>
          <p:cNvSpPr txBox="1"/>
          <p:nvPr/>
        </p:nvSpPr>
        <p:spPr>
          <a:xfrm>
            <a:off x="6415342" y="137160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-1.5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4" name="Google Shape;574;p52"/>
          <p:cNvSpPr txBox="1"/>
          <p:nvPr/>
        </p:nvSpPr>
        <p:spPr>
          <a:xfrm>
            <a:off x="8153400" y="100584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OLT 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75" name="Google Shape;575;p52"/>
          <p:cNvSpPr txBox="1"/>
          <p:nvPr/>
        </p:nvSpPr>
        <p:spPr>
          <a:xfrm>
            <a:off x="8153400" y="173736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76" name="Google Shape;576;p52"/>
          <p:cNvSpPr txBox="1"/>
          <p:nvPr/>
        </p:nvSpPr>
        <p:spPr>
          <a:xfrm>
            <a:off x="8153400" y="201168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77" name="Google Shape;577;p52"/>
          <p:cNvSpPr txBox="1"/>
          <p:nvPr/>
        </p:nvSpPr>
        <p:spPr>
          <a:xfrm>
            <a:off x="8153400" y="2377450"/>
            <a:ext cx="9918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Spleen 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578" name="Google Shape;578;p52"/>
          <p:cNvCxnSpPr>
            <a:stCxn id="574" idx="1"/>
          </p:cNvCxnSpPr>
          <p:nvPr/>
        </p:nvCxnSpPr>
        <p:spPr>
          <a:xfrm rot="10800000">
            <a:off x="7850100" y="1188690"/>
            <a:ext cx="303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9" name="Google Shape;579;p52"/>
          <p:cNvCxnSpPr>
            <a:stCxn id="575" idx="1"/>
          </p:cNvCxnSpPr>
          <p:nvPr/>
        </p:nvCxnSpPr>
        <p:spPr>
          <a:xfrm rot="10800000">
            <a:off x="7853100" y="1916610"/>
            <a:ext cx="300300" cy="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80" name="Google Shape;580;p52"/>
          <p:cNvCxnSpPr>
            <a:stCxn id="576" idx="1"/>
          </p:cNvCxnSpPr>
          <p:nvPr/>
        </p:nvCxnSpPr>
        <p:spPr>
          <a:xfrm rot="10800000">
            <a:off x="7851600" y="219453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81" name="Google Shape;581;p52"/>
          <p:cNvCxnSpPr>
            <a:stCxn id="577" idx="1"/>
          </p:cNvCxnSpPr>
          <p:nvPr/>
        </p:nvCxnSpPr>
        <p:spPr>
          <a:xfrm rot="10800000">
            <a:off x="7852200" y="2560300"/>
            <a:ext cx="301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82" name="Google Shape;582;p52"/>
          <p:cNvSpPr txBox="1"/>
          <p:nvPr/>
        </p:nvSpPr>
        <p:spPr>
          <a:xfrm>
            <a:off x="8153400" y="265176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8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(vanc taper)</a:t>
            </a:r>
            <a:endParaRPr sz="8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583" name="Google Shape;583;p52"/>
          <p:cNvCxnSpPr>
            <a:stCxn id="582" idx="1"/>
          </p:cNvCxnSpPr>
          <p:nvPr/>
        </p:nvCxnSpPr>
        <p:spPr>
          <a:xfrm rot="10800000">
            <a:off x="7851600" y="283461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84" name="Google Shape;584;p52"/>
          <p:cNvSpPr txBox="1"/>
          <p:nvPr>
            <p:ph type="title"/>
          </p:nvPr>
        </p:nvSpPr>
        <p:spPr>
          <a:xfrm>
            <a:off x="729450" y="632850"/>
            <a:ext cx="5489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Infectious Hx</a:t>
            </a:r>
            <a:endParaRPr/>
          </a:p>
        </p:txBody>
      </p:sp>
      <p:sp>
        <p:nvSpPr>
          <p:cNvPr id="585" name="Google Shape;585;p52"/>
          <p:cNvSpPr/>
          <p:nvPr/>
        </p:nvSpPr>
        <p:spPr>
          <a:xfrm>
            <a:off x="729450" y="1296275"/>
            <a:ext cx="5388900" cy="11211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86" name="Google Shape;586;p52"/>
          <p:cNvPicPr preferRelativeResize="0"/>
          <p:nvPr/>
        </p:nvPicPr>
        <p:blipFill rotWithShape="1">
          <a:blip r:embed="rId3">
            <a:alphaModFix/>
          </a:blip>
          <a:srcRect b="29151" l="0" r="0" t="29973"/>
          <a:stretch/>
        </p:blipFill>
        <p:spPr>
          <a:xfrm>
            <a:off x="1675406" y="3933727"/>
            <a:ext cx="3597194" cy="791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112" name="Google Shape;112;p17"/>
          <p:cNvSpPr txBox="1"/>
          <p:nvPr>
            <p:ph idx="1" type="body"/>
          </p:nvPr>
        </p:nvSpPr>
        <p:spPr>
          <a:xfrm>
            <a:off x="729450" y="1393075"/>
            <a:ext cx="7688700" cy="28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47 y/o F</a:t>
            </a:r>
            <a:r>
              <a:rPr lang="en"/>
              <a:t> with PMH including ESRD s/p DDKT (2021) p/w </a:t>
            </a:r>
            <a:r>
              <a:rPr b="1" lang="en">
                <a:solidFill>
                  <a:srgbClr val="DC4C64"/>
                </a:solidFill>
              </a:rPr>
              <a:t>diarrhea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Watery diarrhea x 1 month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Pretty bad for first week, stable in past 3 weeks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Never any blood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Associated with stomach cramps, rare nausea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53"/>
          <p:cNvSpPr txBox="1"/>
          <p:nvPr>
            <p:ph idx="1" type="body"/>
          </p:nvPr>
        </p:nvSpPr>
        <p:spPr>
          <a:xfrm>
            <a:off x="729450" y="1393075"/>
            <a:ext cx="54891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s/p OLT (2 years ago) w/ recurrent C diff p/w </a:t>
            </a:r>
            <a:r>
              <a:rPr b="1" lang="en">
                <a:solidFill>
                  <a:srgbClr val="DC4C64"/>
                </a:solidFill>
              </a:rPr>
              <a:t>fever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 the </a:t>
            </a:r>
            <a:r>
              <a:rPr lang="en" u="sng"/>
              <a:t>first 6 months</a:t>
            </a:r>
            <a:r>
              <a:rPr lang="en"/>
              <a:t> after transplant, </a:t>
            </a:r>
            <a:r>
              <a:rPr b="1" lang="en"/>
              <a:t>4 episodes : </a:t>
            </a: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Peritransplant (-20mo), (-16 mo), diverticulitis episode (-14.5 mo), splenectomy (-12 mo)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Episode #5</a:t>
            </a:r>
            <a:r>
              <a:rPr lang="en"/>
              <a:t>: Insurance still denying fidaxomicin, so started on prolonged vanc taper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Gets a </a:t>
            </a:r>
            <a:r>
              <a:rPr b="1" lang="en">
                <a:solidFill>
                  <a:srgbClr val="3B71CA"/>
                </a:solidFill>
              </a:rPr>
              <a:t>fecal microbiota transplant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92" name="Google Shape;592;p53"/>
          <p:cNvSpPr/>
          <p:nvPr/>
        </p:nvSpPr>
        <p:spPr>
          <a:xfrm>
            <a:off x="7315200" y="1188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3" name="Google Shape;593;p53"/>
          <p:cNvSpPr/>
          <p:nvPr/>
        </p:nvSpPr>
        <p:spPr>
          <a:xfrm>
            <a:off x="7315200" y="1371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4" name="Google Shape;594;p53"/>
          <p:cNvSpPr/>
          <p:nvPr/>
        </p:nvSpPr>
        <p:spPr>
          <a:xfrm>
            <a:off x="7315200" y="1554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5" name="Google Shape;595;p53"/>
          <p:cNvSpPr/>
          <p:nvPr/>
        </p:nvSpPr>
        <p:spPr>
          <a:xfrm>
            <a:off x="7315200" y="1737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6" name="Google Shape;596;p53"/>
          <p:cNvSpPr/>
          <p:nvPr/>
        </p:nvSpPr>
        <p:spPr>
          <a:xfrm>
            <a:off x="7315200" y="1920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7" name="Google Shape;597;p53"/>
          <p:cNvSpPr/>
          <p:nvPr/>
        </p:nvSpPr>
        <p:spPr>
          <a:xfrm>
            <a:off x="7315200" y="2103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8" name="Google Shape;598;p53"/>
          <p:cNvSpPr/>
          <p:nvPr/>
        </p:nvSpPr>
        <p:spPr>
          <a:xfrm>
            <a:off x="7315200" y="2286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9" name="Google Shape;599;p53"/>
          <p:cNvSpPr/>
          <p:nvPr/>
        </p:nvSpPr>
        <p:spPr>
          <a:xfrm>
            <a:off x="7315200" y="2469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0" name="Google Shape;600;p53"/>
          <p:cNvSpPr/>
          <p:nvPr/>
        </p:nvSpPr>
        <p:spPr>
          <a:xfrm>
            <a:off x="7315200" y="2652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1" name="Google Shape;601;p53"/>
          <p:cNvSpPr/>
          <p:nvPr/>
        </p:nvSpPr>
        <p:spPr>
          <a:xfrm>
            <a:off x="7315200" y="2835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2" name="Google Shape;602;p53"/>
          <p:cNvSpPr/>
          <p:nvPr/>
        </p:nvSpPr>
        <p:spPr>
          <a:xfrm>
            <a:off x="7315200" y="3018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3" name="Google Shape;603;p53"/>
          <p:cNvSpPr/>
          <p:nvPr/>
        </p:nvSpPr>
        <p:spPr>
          <a:xfrm>
            <a:off x="7315200" y="3201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4" name="Google Shape;604;p53"/>
          <p:cNvSpPr/>
          <p:nvPr/>
        </p:nvSpPr>
        <p:spPr>
          <a:xfrm>
            <a:off x="7315200" y="3384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5" name="Google Shape;605;p53"/>
          <p:cNvSpPr/>
          <p:nvPr/>
        </p:nvSpPr>
        <p:spPr>
          <a:xfrm>
            <a:off x="7315200" y="3567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6" name="Google Shape;606;p53"/>
          <p:cNvSpPr/>
          <p:nvPr/>
        </p:nvSpPr>
        <p:spPr>
          <a:xfrm>
            <a:off x="7315200" y="3750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7" name="Google Shape;607;p53"/>
          <p:cNvSpPr/>
          <p:nvPr/>
        </p:nvSpPr>
        <p:spPr>
          <a:xfrm>
            <a:off x="7315200" y="3933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8" name="Google Shape;608;p53"/>
          <p:cNvSpPr/>
          <p:nvPr/>
        </p:nvSpPr>
        <p:spPr>
          <a:xfrm>
            <a:off x="7315200" y="4116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9" name="Google Shape;609;p53"/>
          <p:cNvSpPr/>
          <p:nvPr/>
        </p:nvSpPr>
        <p:spPr>
          <a:xfrm>
            <a:off x="7315200" y="4299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0" name="Google Shape;610;p53"/>
          <p:cNvSpPr/>
          <p:nvPr/>
        </p:nvSpPr>
        <p:spPr>
          <a:xfrm>
            <a:off x="7315200" y="4482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1" name="Google Shape;611;p53"/>
          <p:cNvSpPr/>
          <p:nvPr/>
        </p:nvSpPr>
        <p:spPr>
          <a:xfrm>
            <a:off x="7315200" y="4665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12" name="Google Shape;612;p53"/>
          <p:cNvCxnSpPr/>
          <p:nvPr/>
        </p:nvCxnSpPr>
        <p:spPr>
          <a:xfrm rot="10800000">
            <a:off x="7039942" y="2651758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3" name="Google Shape;613;p53"/>
          <p:cNvCxnSpPr/>
          <p:nvPr/>
        </p:nvCxnSpPr>
        <p:spPr>
          <a:xfrm rot="10800000">
            <a:off x="7039942" y="3750737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4" name="Google Shape;614;p53"/>
          <p:cNvCxnSpPr/>
          <p:nvPr/>
        </p:nvCxnSpPr>
        <p:spPr>
          <a:xfrm rot="10800000">
            <a:off x="7039942" y="484632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5" name="Google Shape;615;p53"/>
          <p:cNvCxnSpPr/>
          <p:nvPr/>
        </p:nvCxnSpPr>
        <p:spPr>
          <a:xfrm rot="10800000">
            <a:off x="7039942" y="3200400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6" name="Google Shape;616;p53"/>
          <p:cNvCxnSpPr/>
          <p:nvPr/>
        </p:nvCxnSpPr>
        <p:spPr>
          <a:xfrm rot="10800000">
            <a:off x="7039942" y="2103117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7" name="Google Shape;617;p53"/>
          <p:cNvCxnSpPr/>
          <p:nvPr/>
        </p:nvCxnSpPr>
        <p:spPr>
          <a:xfrm rot="10800000">
            <a:off x="7039942" y="155447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8" name="Google Shape;618;p53"/>
          <p:cNvSpPr txBox="1"/>
          <p:nvPr/>
        </p:nvSpPr>
        <p:spPr>
          <a:xfrm>
            <a:off x="6415342" y="4663471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Now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9" name="Google Shape;619;p53"/>
          <p:cNvSpPr txBox="1"/>
          <p:nvPr/>
        </p:nvSpPr>
        <p:spPr>
          <a:xfrm>
            <a:off x="6415342" y="35661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-6 mo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0" name="Google Shape;620;p53"/>
          <p:cNvSpPr txBox="1"/>
          <p:nvPr/>
        </p:nvSpPr>
        <p:spPr>
          <a:xfrm>
            <a:off x="6415342" y="30327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-9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1" name="Google Shape;621;p53"/>
          <p:cNvSpPr txBox="1"/>
          <p:nvPr/>
        </p:nvSpPr>
        <p:spPr>
          <a:xfrm>
            <a:off x="6415342" y="246888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2" name="Google Shape;622;p53"/>
          <p:cNvSpPr txBox="1"/>
          <p:nvPr/>
        </p:nvSpPr>
        <p:spPr>
          <a:xfrm>
            <a:off x="6347567" y="1920250"/>
            <a:ext cx="670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-15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3" name="Google Shape;623;p53"/>
          <p:cNvSpPr txBox="1"/>
          <p:nvPr/>
        </p:nvSpPr>
        <p:spPr>
          <a:xfrm>
            <a:off x="6415342" y="137160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-1.5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4" name="Google Shape;624;p53"/>
          <p:cNvSpPr txBox="1"/>
          <p:nvPr/>
        </p:nvSpPr>
        <p:spPr>
          <a:xfrm>
            <a:off x="8153400" y="100584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OLT 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25" name="Google Shape;625;p53"/>
          <p:cNvSpPr txBox="1"/>
          <p:nvPr/>
        </p:nvSpPr>
        <p:spPr>
          <a:xfrm>
            <a:off x="8153400" y="173736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26" name="Google Shape;626;p53"/>
          <p:cNvSpPr txBox="1"/>
          <p:nvPr/>
        </p:nvSpPr>
        <p:spPr>
          <a:xfrm>
            <a:off x="8153400" y="201168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27" name="Google Shape;627;p53"/>
          <p:cNvSpPr txBox="1"/>
          <p:nvPr/>
        </p:nvSpPr>
        <p:spPr>
          <a:xfrm>
            <a:off x="8153400" y="2377450"/>
            <a:ext cx="9918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Spleen 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628" name="Google Shape;628;p53"/>
          <p:cNvCxnSpPr>
            <a:stCxn id="624" idx="1"/>
          </p:cNvCxnSpPr>
          <p:nvPr/>
        </p:nvCxnSpPr>
        <p:spPr>
          <a:xfrm rot="10800000">
            <a:off x="7850100" y="1188690"/>
            <a:ext cx="303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9" name="Google Shape;629;p53"/>
          <p:cNvCxnSpPr>
            <a:stCxn id="625" idx="1"/>
          </p:cNvCxnSpPr>
          <p:nvPr/>
        </p:nvCxnSpPr>
        <p:spPr>
          <a:xfrm rot="10800000">
            <a:off x="7853100" y="1916610"/>
            <a:ext cx="300300" cy="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30" name="Google Shape;630;p53"/>
          <p:cNvCxnSpPr>
            <a:stCxn id="626" idx="1"/>
          </p:cNvCxnSpPr>
          <p:nvPr/>
        </p:nvCxnSpPr>
        <p:spPr>
          <a:xfrm rot="10800000">
            <a:off x="7851600" y="219453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31" name="Google Shape;631;p53"/>
          <p:cNvCxnSpPr>
            <a:stCxn id="627" idx="1"/>
          </p:cNvCxnSpPr>
          <p:nvPr/>
        </p:nvCxnSpPr>
        <p:spPr>
          <a:xfrm rot="10800000">
            <a:off x="7852200" y="2560300"/>
            <a:ext cx="301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2" name="Google Shape;632;p53"/>
          <p:cNvSpPr txBox="1"/>
          <p:nvPr/>
        </p:nvSpPr>
        <p:spPr>
          <a:xfrm>
            <a:off x="8153400" y="265176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8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(vanc taper)</a:t>
            </a:r>
            <a:endParaRPr sz="8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633" name="Google Shape;633;p53"/>
          <p:cNvCxnSpPr>
            <a:stCxn id="632" idx="1"/>
          </p:cNvCxnSpPr>
          <p:nvPr/>
        </p:nvCxnSpPr>
        <p:spPr>
          <a:xfrm rot="10800000">
            <a:off x="7851600" y="283461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4" name="Google Shape;634;p53"/>
          <p:cNvSpPr txBox="1"/>
          <p:nvPr/>
        </p:nvSpPr>
        <p:spPr>
          <a:xfrm>
            <a:off x="8153400" y="320040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635" name="Google Shape;635;p53"/>
          <p:cNvCxnSpPr>
            <a:stCxn id="634" idx="1"/>
          </p:cNvCxnSpPr>
          <p:nvPr/>
        </p:nvCxnSpPr>
        <p:spPr>
          <a:xfrm rot="10800000">
            <a:off x="7851600" y="338325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6" name="Google Shape;636;p53"/>
          <p:cNvSpPr txBox="1"/>
          <p:nvPr>
            <p:ph type="title"/>
          </p:nvPr>
        </p:nvSpPr>
        <p:spPr>
          <a:xfrm>
            <a:off x="729450" y="632850"/>
            <a:ext cx="5489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Infectious Hx</a:t>
            </a:r>
            <a:endParaRPr/>
          </a:p>
        </p:txBody>
      </p:sp>
      <p:sp>
        <p:nvSpPr>
          <p:cNvPr id="637" name="Google Shape;637;p53"/>
          <p:cNvSpPr/>
          <p:nvPr/>
        </p:nvSpPr>
        <p:spPr>
          <a:xfrm>
            <a:off x="729450" y="1296275"/>
            <a:ext cx="5388900" cy="16641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54"/>
          <p:cNvSpPr txBox="1"/>
          <p:nvPr>
            <p:ph idx="1" type="body"/>
          </p:nvPr>
        </p:nvSpPr>
        <p:spPr>
          <a:xfrm>
            <a:off x="729450" y="1393075"/>
            <a:ext cx="54891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s/p OLT (2 years ago) w/ recurrent C diff p/w </a:t>
            </a:r>
            <a:r>
              <a:rPr b="1" lang="en">
                <a:solidFill>
                  <a:srgbClr val="DC4C64"/>
                </a:solidFill>
              </a:rPr>
              <a:t>fever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 the </a:t>
            </a:r>
            <a:r>
              <a:rPr lang="en" u="sng"/>
              <a:t>first 6 months</a:t>
            </a:r>
            <a:r>
              <a:rPr lang="en"/>
              <a:t> after transplant, </a:t>
            </a:r>
            <a:r>
              <a:rPr b="1" lang="en"/>
              <a:t>4 episodes : </a:t>
            </a: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Peritransplant (-20mo), (-16 mo), diverticulitis episode (-14.5 mo), splenectomy (-12 mo)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Episode #5</a:t>
            </a:r>
            <a:r>
              <a:rPr lang="en"/>
              <a:t>: Insurance still denying fidaxomicin, so started on prolonged vanc taper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Gets a </a:t>
            </a:r>
            <a:r>
              <a:rPr b="1" lang="en">
                <a:solidFill>
                  <a:srgbClr val="3B71CA"/>
                </a:solidFill>
              </a:rPr>
              <a:t>fecal microbiota transplant</a:t>
            </a:r>
            <a:r>
              <a:rPr lang="en"/>
              <a:t> </a:t>
            </a: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(insurance doesn’t pay for commercial products, so he gets frozen FMT)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43" name="Google Shape;643;p54"/>
          <p:cNvSpPr/>
          <p:nvPr/>
        </p:nvSpPr>
        <p:spPr>
          <a:xfrm>
            <a:off x="7315200" y="1188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4" name="Google Shape;644;p54"/>
          <p:cNvSpPr/>
          <p:nvPr/>
        </p:nvSpPr>
        <p:spPr>
          <a:xfrm>
            <a:off x="7315200" y="1371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5" name="Google Shape;645;p54"/>
          <p:cNvSpPr/>
          <p:nvPr/>
        </p:nvSpPr>
        <p:spPr>
          <a:xfrm>
            <a:off x="7315200" y="1554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6" name="Google Shape;646;p54"/>
          <p:cNvSpPr/>
          <p:nvPr/>
        </p:nvSpPr>
        <p:spPr>
          <a:xfrm>
            <a:off x="7315200" y="1737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7" name="Google Shape;647;p54"/>
          <p:cNvSpPr/>
          <p:nvPr/>
        </p:nvSpPr>
        <p:spPr>
          <a:xfrm>
            <a:off x="7315200" y="1920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8" name="Google Shape;648;p54"/>
          <p:cNvSpPr/>
          <p:nvPr/>
        </p:nvSpPr>
        <p:spPr>
          <a:xfrm>
            <a:off x="7315200" y="2103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9" name="Google Shape;649;p54"/>
          <p:cNvSpPr/>
          <p:nvPr/>
        </p:nvSpPr>
        <p:spPr>
          <a:xfrm>
            <a:off x="7315200" y="2286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0" name="Google Shape;650;p54"/>
          <p:cNvSpPr/>
          <p:nvPr/>
        </p:nvSpPr>
        <p:spPr>
          <a:xfrm>
            <a:off x="7315200" y="2469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1" name="Google Shape;651;p54"/>
          <p:cNvSpPr/>
          <p:nvPr/>
        </p:nvSpPr>
        <p:spPr>
          <a:xfrm>
            <a:off x="7315200" y="2652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2" name="Google Shape;652;p54"/>
          <p:cNvSpPr/>
          <p:nvPr/>
        </p:nvSpPr>
        <p:spPr>
          <a:xfrm>
            <a:off x="7315200" y="2835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3" name="Google Shape;653;p54"/>
          <p:cNvSpPr/>
          <p:nvPr/>
        </p:nvSpPr>
        <p:spPr>
          <a:xfrm>
            <a:off x="7315200" y="3018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4" name="Google Shape;654;p54"/>
          <p:cNvSpPr/>
          <p:nvPr/>
        </p:nvSpPr>
        <p:spPr>
          <a:xfrm>
            <a:off x="7315200" y="3201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5" name="Google Shape;655;p54"/>
          <p:cNvSpPr/>
          <p:nvPr/>
        </p:nvSpPr>
        <p:spPr>
          <a:xfrm>
            <a:off x="7315200" y="3384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6" name="Google Shape;656;p54"/>
          <p:cNvSpPr/>
          <p:nvPr/>
        </p:nvSpPr>
        <p:spPr>
          <a:xfrm>
            <a:off x="7315200" y="3567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7" name="Google Shape;657;p54"/>
          <p:cNvSpPr/>
          <p:nvPr/>
        </p:nvSpPr>
        <p:spPr>
          <a:xfrm>
            <a:off x="7315200" y="3750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8" name="Google Shape;658;p54"/>
          <p:cNvSpPr/>
          <p:nvPr/>
        </p:nvSpPr>
        <p:spPr>
          <a:xfrm>
            <a:off x="7315200" y="3933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9" name="Google Shape;659;p54"/>
          <p:cNvSpPr/>
          <p:nvPr/>
        </p:nvSpPr>
        <p:spPr>
          <a:xfrm>
            <a:off x="7315200" y="4116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0" name="Google Shape;660;p54"/>
          <p:cNvSpPr/>
          <p:nvPr/>
        </p:nvSpPr>
        <p:spPr>
          <a:xfrm>
            <a:off x="7315200" y="4299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1" name="Google Shape;661;p54"/>
          <p:cNvSpPr/>
          <p:nvPr/>
        </p:nvSpPr>
        <p:spPr>
          <a:xfrm>
            <a:off x="7315200" y="4482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2" name="Google Shape;662;p54"/>
          <p:cNvSpPr/>
          <p:nvPr/>
        </p:nvSpPr>
        <p:spPr>
          <a:xfrm>
            <a:off x="7315200" y="4665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63" name="Google Shape;663;p54"/>
          <p:cNvCxnSpPr/>
          <p:nvPr/>
        </p:nvCxnSpPr>
        <p:spPr>
          <a:xfrm rot="10800000">
            <a:off x="7039942" y="2651758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4" name="Google Shape;664;p54"/>
          <p:cNvCxnSpPr/>
          <p:nvPr/>
        </p:nvCxnSpPr>
        <p:spPr>
          <a:xfrm rot="10800000">
            <a:off x="7039942" y="3750737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5" name="Google Shape;665;p54"/>
          <p:cNvCxnSpPr/>
          <p:nvPr/>
        </p:nvCxnSpPr>
        <p:spPr>
          <a:xfrm rot="10800000">
            <a:off x="7039942" y="484632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6" name="Google Shape;666;p54"/>
          <p:cNvCxnSpPr/>
          <p:nvPr/>
        </p:nvCxnSpPr>
        <p:spPr>
          <a:xfrm rot="10800000">
            <a:off x="7039942" y="3200400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7" name="Google Shape;667;p54"/>
          <p:cNvCxnSpPr/>
          <p:nvPr/>
        </p:nvCxnSpPr>
        <p:spPr>
          <a:xfrm rot="10800000">
            <a:off x="7039942" y="2103117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8" name="Google Shape;668;p54"/>
          <p:cNvCxnSpPr/>
          <p:nvPr/>
        </p:nvCxnSpPr>
        <p:spPr>
          <a:xfrm rot="10800000">
            <a:off x="7039942" y="155447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9" name="Google Shape;669;p54"/>
          <p:cNvSpPr txBox="1"/>
          <p:nvPr/>
        </p:nvSpPr>
        <p:spPr>
          <a:xfrm>
            <a:off x="6415342" y="4663471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Now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0" name="Google Shape;670;p54"/>
          <p:cNvSpPr txBox="1"/>
          <p:nvPr/>
        </p:nvSpPr>
        <p:spPr>
          <a:xfrm>
            <a:off x="6415342" y="35661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-6 mo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1" name="Google Shape;671;p54"/>
          <p:cNvSpPr txBox="1"/>
          <p:nvPr/>
        </p:nvSpPr>
        <p:spPr>
          <a:xfrm>
            <a:off x="6415342" y="30327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-9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2" name="Google Shape;672;p54"/>
          <p:cNvSpPr txBox="1"/>
          <p:nvPr/>
        </p:nvSpPr>
        <p:spPr>
          <a:xfrm>
            <a:off x="6415342" y="246888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3" name="Google Shape;673;p54"/>
          <p:cNvSpPr txBox="1"/>
          <p:nvPr/>
        </p:nvSpPr>
        <p:spPr>
          <a:xfrm>
            <a:off x="6347567" y="1920250"/>
            <a:ext cx="670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-15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4" name="Google Shape;674;p54"/>
          <p:cNvSpPr txBox="1"/>
          <p:nvPr/>
        </p:nvSpPr>
        <p:spPr>
          <a:xfrm>
            <a:off x="6415342" y="137160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-1.5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5" name="Google Shape;675;p54"/>
          <p:cNvSpPr txBox="1"/>
          <p:nvPr/>
        </p:nvSpPr>
        <p:spPr>
          <a:xfrm>
            <a:off x="8153400" y="100584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OLT 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76" name="Google Shape;676;p54"/>
          <p:cNvSpPr txBox="1"/>
          <p:nvPr/>
        </p:nvSpPr>
        <p:spPr>
          <a:xfrm>
            <a:off x="8153400" y="173736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77" name="Google Shape;677;p54"/>
          <p:cNvSpPr txBox="1"/>
          <p:nvPr/>
        </p:nvSpPr>
        <p:spPr>
          <a:xfrm>
            <a:off x="8153400" y="201168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78" name="Google Shape;678;p54"/>
          <p:cNvSpPr txBox="1"/>
          <p:nvPr/>
        </p:nvSpPr>
        <p:spPr>
          <a:xfrm>
            <a:off x="8153400" y="2377450"/>
            <a:ext cx="9918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Spleen 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679" name="Google Shape;679;p54"/>
          <p:cNvCxnSpPr>
            <a:stCxn id="675" idx="1"/>
          </p:cNvCxnSpPr>
          <p:nvPr/>
        </p:nvCxnSpPr>
        <p:spPr>
          <a:xfrm rot="10800000">
            <a:off x="7850100" y="1188690"/>
            <a:ext cx="303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0" name="Google Shape;680;p54"/>
          <p:cNvCxnSpPr>
            <a:stCxn id="676" idx="1"/>
          </p:cNvCxnSpPr>
          <p:nvPr/>
        </p:nvCxnSpPr>
        <p:spPr>
          <a:xfrm rot="10800000">
            <a:off x="7853100" y="1916610"/>
            <a:ext cx="300300" cy="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1" name="Google Shape;681;p54"/>
          <p:cNvCxnSpPr>
            <a:stCxn id="677" idx="1"/>
          </p:cNvCxnSpPr>
          <p:nvPr/>
        </p:nvCxnSpPr>
        <p:spPr>
          <a:xfrm rot="10800000">
            <a:off x="7851600" y="219453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2" name="Google Shape;682;p54"/>
          <p:cNvCxnSpPr>
            <a:stCxn id="678" idx="1"/>
          </p:cNvCxnSpPr>
          <p:nvPr/>
        </p:nvCxnSpPr>
        <p:spPr>
          <a:xfrm rot="10800000">
            <a:off x="7852200" y="2560300"/>
            <a:ext cx="301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83" name="Google Shape;683;p54"/>
          <p:cNvSpPr txBox="1"/>
          <p:nvPr/>
        </p:nvSpPr>
        <p:spPr>
          <a:xfrm>
            <a:off x="8153400" y="265176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8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(vanc taper)</a:t>
            </a:r>
            <a:endParaRPr sz="8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684" name="Google Shape;684;p54"/>
          <p:cNvCxnSpPr>
            <a:stCxn id="683" idx="1"/>
          </p:cNvCxnSpPr>
          <p:nvPr/>
        </p:nvCxnSpPr>
        <p:spPr>
          <a:xfrm rot="10800000">
            <a:off x="7851600" y="283461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85" name="Google Shape;685;p54"/>
          <p:cNvSpPr txBox="1"/>
          <p:nvPr/>
        </p:nvSpPr>
        <p:spPr>
          <a:xfrm>
            <a:off x="8153400" y="320040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686" name="Google Shape;686;p54"/>
          <p:cNvCxnSpPr>
            <a:stCxn id="685" idx="1"/>
          </p:cNvCxnSpPr>
          <p:nvPr/>
        </p:nvCxnSpPr>
        <p:spPr>
          <a:xfrm rot="10800000">
            <a:off x="7851600" y="338325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87" name="Google Shape;687;p54"/>
          <p:cNvSpPr txBox="1"/>
          <p:nvPr>
            <p:ph type="title"/>
          </p:nvPr>
        </p:nvSpPr>
        <p:spPr>
          <a:xfrm>
            <a:off x="729450" y="632850"/>
            <a:ext cx="5489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Infectious Hx</a:t>
            </a:r>
            <a:endParaRPr/>
          </a:p>
        </p:txBody>
      </p:sp>
      <p:sp>
        <p:nvSpPr>
          <p:cNvPr id="688" name="Google Shape;688;p54"/>
          <p:cNvSpPr/>
          <p:nvPr/>
        </p:nvSpPr>
        <p:spPr>
          <a:xfrm>
            <a:off x="729450" y="1296275"/>
            <a:ext cx="5388900" cy="16641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89" name="Google Shape;689;p54"/>
          <p:cNvPicPr preferRelativeResize="0"/>
          <p:nvPr/>
        </p:nvPicPr>
        <p:blipFill rotWithShape="1">
          <a:blip r:embed="rId3">
            <a:alphaModFix/>
          </a:blip>
          <a:srcRect b="29151" l="0" r="0" t="29973"/>
          <a:stretch/>
        </p:blipFill>
        <p:spPr>
          <a:xfrm>
            <a:off x="1675406" y="3933727"/>
            <a:ext cx="3597194" cy="791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55"/>
          <p:cNvSpPr txBox="1"/>
          <p:nvPr/>
        </p:nvSpPr>
        <p:spPr>
          <a:xfrm>
            <a:off x="8153400" y="376428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+ </a:t>
            </a: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95" name="Google Shape;695;p55"/>
          <p:cNvSpPr txBox="1"/>
          <p:nvPr>
            <p:ph idx="1" type="body"/>
          </p:nvPr>
        </p:nvSpPr>
        <p:spPr>
          <a:xfrm>
            <a:off x="729450" y="1393075"/>
            <a:ext cx="5489100" cy="31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s/p OLT (2 years ago) w/ recurrent C diff p/w </a:t>
            </a:r>
            <a:r>
              <a:rPr b="1" lang="en">
                <a:solidFill>
                  <a:srgbClr val="DC4C64"/>
                </a:solidFill>
              </a:rPr>
              <a:t>fever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 the </a:t>
            </a:r>
            <a:r>
              <a:rPr lang="en" u="sng"/>
              <a:t>first 6 months</a:t>
            </a:r>
            <a:r>
              <a:rPr lang="en"/>
              <a:t> after transplant, </a:t>
            </a:r>
            <a:r>
              <a:rPr b="1" lang="en"/>
              <a:t>4 episodes : </a:t>
            </a: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Peritransplant (-20mo), (-16 mo), diverticulitis episode (-14.5 mo), splenectomy (-12 mo)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Episode #5</a:t>
            </a:r>
            <a:r>
              <a:rPr lang="en"/>
              <a:t>: Insurance still denying fidaxomicin, so started on prolonged vanc taper → </a:t>
            </a:r>
            <a:r>
              <a:rPr b="1" lang="en">
                <a:solidFill>
                  <a:srgbClr val="3B71CA"/>
                </a:solidFill>
              </a:rPr>
              <a:t>FMT #1</a:t>
            </a:r>
            <a:endParaRPr b="1">
              <a:solidFill>
                <a:srgbClr val="3B71C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4 months later, ED </a:t>
            </a:r>
            <a:r>
              <a:rPr b="1" lang="en"/>
              <a:t>Rx Keflex </a:t>
            </a:r>
            <a:r>
              <a:rPr lang="en"/>
              <a:t>for toe injury → </a:t>
            </a:r>
            <a:r>
              <a:rPr b="1" lang="en">
                <a:solidFill>
                  <a:srgbClr val="DF382C"/>
                </a:solidFill>
              </a:rPr>
              <a:t>fulminant C diff</a:t>
            </a:r>
            <a:r>
              <a:rPr lang="en"/>
              <a:t> → gets </a:t>
            </a:r>
            <a:r>
              <a:rPr b="1" lang="en">
                <a:solidFill>
                  <a:srgbClr val="3B71CA"/>
                </a:solidFill>
              </a:rPr>
              <a:t>FMT #2</a:t>
            </a:r>
            <a:r>
              <a:rPr lang="en"/>
              <a:t> (Rebyota)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55"/>
          <p:cNvSpPr/>
          <p:nvPr/>
        </p:nvSpPr>
        <p:spPr>
          <a:xfrm>
            <a:off x="7315200" y="1188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7" name="Google Shape;697;p55"/>
          <p:cNvSpPr/>
          <p:nvPr/>
        </p:nvSpPr>
        <p:spPr>
          <a:xfrm>
            <a:off x="7315200" y="1371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8" name="Google Shape;698;p55"/>
          <p:cNvSpPr/>
          <p:nvPr/>
        </p:nvSpPr>
        <p:spPr>
          <a:xfrm>
            <a:off x="7315200" y="1554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9" name="Google Shape;699;p55"/>
          <p:cNvSpPr/>
          <p:nvPr/>
        </p:nvSpPr>
        <p:spPr>
          <a:xfrm>
            <a:off x="7315200" y="1737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0" name="Google Shape;700;p55"/>
          <p:cNvSpPr/>
          <p:nvPr/>
        </p:nvSpPr>
        <p:spPr>
          <a:xfrm>
            <a:off x="7315200" y="1920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1" name="Google Shape;701;p55"/>
          <p:cNvSpPr/>
          <p:nvPr/>
        </p:nvSpPr>
        <p:spPr>
          <a:xfrm>
            <a:off x="7315200" y="2103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2" name="Google Shape;702;p55"/>
          <p:cNvSpPr/>
          <p:nvPr/>
        </p:nvSpPr>
        <p:spPr>
          <a:xfrm>
            <a:off x="7315200" y="2286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3" name="Google Shape;703;p55"/>
          <p:cNvSpPr/>
          <p:nvPr/>
        </p:nvSpPr>
        <p:spPr>
          <a:xfrm>
            <a:off x="7315200" y="2469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4" name="Google Shape;704;p55"/>
          <p:cNvSpPr/>
          <p:nvPr/>
        </p:nvSpPr>
        <p:spPr>
          <a:xfrm>
            <a:off x="7315200" y="2652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5" name="Google Shape;705;p55"/>
          <p:cNvSpPr/>
          <p:nvPr/>
        </p:nvSpPr>
        <p:spPr>
          <a:xfrm>
            <a:off x="7315200" y="2835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6" name="Google Shape;706;p55"/>
          <p:cNvSpPr/>
          <p:nvPr/>
        </p:nvSpPr>
        <p:spPr>
          <a:xfrm>
            <a:off x="7315200" y="3018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7" name="Google Shape;707;p55"/>
          <p:cNvSpPr/>
          <p:nvPr/>
        </p:nvSpPr>
        <p:spPr>
          <a:xfrm>
            <a:off x="7315200" y="3201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8" name="Google Shape;708;p55"/>
          <p:cNvSpPr/>
          <p:nvPr/>
        </p:nvSpPr>
        <p:spPr>
          <a:xfrm>
            <a:off x="7315200" y="3384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9" name="Google Shape;709;p55"/>
          <p:cNvSpPr/>
          <p:nvPr/>
        </p:nvSpPr>
        <p:spPr>
          <a:xfrm>
            <a:off x="7315200" y="3567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0" name="Google Shape;710;p55"/>
          <p:cNvSpPr/>
          <p:nvPr/>
        </p:nvSpPr>
        <p:spPr>
          <a:xfrm>
            <a:off x="7315200" y="3750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1" name="Google Shape;711;p55"/>
          <p:cNvSpPr/>
          <p:nvPr/>
        </p:nvSpPr>
        <p:spPr>
          <a:xfrm>
            <a:off x="7315200" y="3933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2" name="Google Shape;712;p55"/>
          <p:cNvSpPr/>
          <p:nvPr/>
        </p:nvSpPr>
        <p:spPr>
          <a:xfrm>
            <a:off x="7315200" y="4116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3" name="Google Shape;713;p55"/>
          <p:cNvSpPr/>
          <p:nvPr/>
        </p:nvSpPr>
        <p:spPr>
          <a:xfrm>
            <a:off x="7315200" y="4299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4" name="Google Shape;714;p55"/>
          <p:cNvSpPr/>
          <p:nvPr/>
        </p:nvSpPr>
        <p:spPr>
          <a:xfrm>
            <a:off x="7315200" y="4482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5" name="Google Shape;715;p55"/>
          <p:cNvSpPr/>
          <p:nvPr/>
        </p:nvSpPr>
        <p:spPr>
          <a:xfrm>
            <a:off x="7315200" y="4665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16" name="Google Shape;716;p55"/>
          <p:cNvCxnSpPr/>
          <p:nvPr/>
        </p:nvCxnSpPr>
        <p:spPr>
          <a:xfrm rot="10800000">
            <a:off x="7039942" y="2651758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7" name="Google Shape;717;p55"/>
          <p:cNvCxnSpPr/>
          <p:nvPr/>
        </p:nvCxnSpPr>
        <p:spPr>
          <a:xfrm rot="10800000">
            <a:off x="7039942" y="3750737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8" name="Google Shape;718;p55"/>
          <p:cNvCxnSpPr/>
          <p:nvPr/>
        </p:nvCxnSpPr>
        <p:spPr>
          <a:xfrm rot="10800000">
            <a:off x="7039942" y="4297683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9" name="Google Shape;719;p55"/>
          <p:cNvCxnSpPr/>
          <p:nvPr/>
        </p:nvCxnSpPr>
        <p:spPr>
          <a:xfrm rot="10800000">
            <a:off x="7039942" y="484632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0" name="Google Shape;720;p55"/>
          <p:cNvCxnSpPr/>
          <p:nvPr/>
        </p:nvCxnSpPr>
        <p:spPr>
          <a:xfrm rot="10800000">
            <a:off x="7039942" y="3200400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1" name="Google Shape;721;p55"/>
          <p:cNvCxnSpPr/>
          <p:nvPr/>
        </p:nvCxnSpPr>
        <p:spPr>
          <a:xfrm rot="10800000">
            <a:off x="7039942" y="2103117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2" name="Google Shape;722;p55"/>
          <p:cNvCxnSpPr/>
          <p:nvPr/>
        </p:nvCxnSpPr>
        <p:spPr>
          <a:xfrm rot="10800000">
            <a:off x="7039942" y="155447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3" name="Google Shape;723;p55"/>
          <p:cNvSpPr txBox="1"/>
          <p:nvPr/>
        </p:nvSpPr>
        <p:spPr>
          <a:xfrm>
            <a:off x="6415342" y="4663471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Now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4" name="Google Shape;724;p55"/>
          <p:cNvSpPr txBox="1"/>
          <p:nvPr/>
        </p:nvSpPr>
        <p:spPr>
          <a:xfrm>
            <a:off x="6415342" y="411480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-3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5" name="Google Shape;725;p55"/>
          <p:cNvSpPr txBox="1"/>
          <p:nvPr/>
        </p:nvSpPr>
        <p:spPr>
          <a:xfrm>
            <a:off x="6415342" y="35661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-6 mo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6" name="Google Shape;726;p55"/>
          <p:cNvSpPr txBox="1"/>
          <p:nvPr/>
        </p:nvSpPr>
        <p:spPr>
          <a:xfrm>
            <a:off x="6415342" y="30327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-9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7" name="Google Shape;727;p55"/>
          <p:cNvSpPr txBox="1"/>
          <p:nvPr/>
        </p:nvSpPr>
        <p:spPr>
          <a:xfrm>
            <a:off x="6415342" y="246888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8" name="Google Shape;728;p55"/>
          <p:cNvSpPr txBox="1"/>
          <p:nvPr/>
        </p:nvSpPr>
        <p:spPr>
          <a:xfrm>
            <a:off x="6347567" y="1920250"/>
            <a:ext cx="670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-15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9" name="Google Shape;729;p55"/>
          <p:cNvSpPr txBox="1"/>
          <p:nvPr/>
        </p:nvSpPr>
        <p:spPr>
          <a:xfrm>
            <a:off x="6415342" y="137160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-1.5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0" name="Google Shape;730;p55"/>
          <p:cNvSpPr txBox="1"/>
          <p:nvPr/>
        </p:nvSpPr>
        <p:spPr>
          <a:xfrm>
            <a:off x="8153400" y="100584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OLT 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31" name="Google Shape;731;p55"/>
          <p:cNvSpPr txBox="1"/>
          <p:nvPr/>
        </p:nvSpPr>
        <p:spPr>
          <a:xfrm>
            <a:off x="8153400" y="173736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32" name="Google Shape;732;p55"/>
          <p:cNvSpPr txBox="1"/>
          <p:nvPr/>
        </p:nvSpPr>
        <p:spPr>
          <a:xfrm>
            <a:off x="8153400" y="201168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33" name="Google Shape;733;p55"/>
          <p:cNvSpPr txBox="1"/>
          <p:nvPr/>
        </p:nvSpPr>
        <p:spPr>
          <a:xfrm>
            <a:off x="8153400" y="2377450"/>
            <a:ext cx="9918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Spleen 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734" name="Google Shape;734;p55"/>
          <p:cNvCxnSpPr>
            <a:stCxn id="730" idx="1"/>
          </p:cNvCxnSpPr>
          <p:nvPr/>
        </p:nvCxnSpPr>
        <p:spPr>
          <a:xfrm rot="10800000">
            <a:off x="7850100" y="1188690"/>
            <a:ext cx="303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35" name="Google Shape;735;p55"/>
          <p:cNvCxnSpPr>
            <a:stCxn id="731" idx="1"/>
          </p:cNvCxnSpPr>
          <p:nvPr/>
        </p:nvCxnSpPr>
        <p:spPr>
          <a:xfrm rot="10800000">
            <a:off x="7853100" y="1916610"/>
            <a:ext cx="300300" cy="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36" name="Google Shape;736;p55"/>
          <p:cNvCxnSpPr>
            <a:stCxn id="732" idx="1"/>
          </p:cNvCxnSpPr>
          <p:nvPr/>
        </p:nvCxnSpPr>
        <p:spPr>
          <a:xfrm rot="10800000">
            <a:off x="7851600" y="219453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37" name="Google Shape;737;p55"/>
          <p:cNvCxnSpPr>
            <a:stCxn id="733" idx="1"/>
          </p:cNvCxnSpPr>
          <p:nvPr/>
        </p:nvCxnSpPr>
        <p:spPr>
          <a:xfrm rot="10800000">
            <a:off x="7852200" y="2560300"/>
            <a:ext cx="301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38" name="Google Shape;738;p55"/>
          <p:cNvSpPr txBox="1"/>
          <p:nvPr/>
        </p:nvSpPr>
        <p:spPr>
          <a:xfrm>
            <a:off x="8153400" y="265176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8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(vanc taper)</a:t>
            </a:r>
            <a:endParaRPr sz="8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739" name="Google Shape;739;p55"/>
          <p:cNvCxnSpPr>
            <a:stCxn id="738" idx="1"/>
          </p:cNvCxnSpPr>
          <p:nvPr/>
        </p:nvCxnSpPr>
        <p:spPr>
          <a:xfrm rot="10800000">
            <a:off x="7851600" y="283461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40" name="Google Shape;740;p55"/>
          <p:cNvSpPr txBox="1"/>
          <p:nvPr/>
        </p:nvSpPr>
        <p:spPr>
          <a:xfrm>
            <a:off x="8153400" y="320040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741" name="Google Shape;741;p55"/>
          <p:cNvCxnSpPr>
            <a:stCxn id="740" idx="1"/>
          </p:cNvCxnSpPr>
          <p:nvPr/>
        </p:nvCxnSpPr>
        <p:spPr>
          <a:xfrm rot="10800000">
            <a:off x="7851600" y="338325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42" name="Google Shape;742;p55"/>
          <p:cNvCxnSpPr>
            <a:stCxn id="694" idx="1"/>
          </p:cNvCxnSpPr>
          <p:nvPr/>
        </p:nvCxnSpPr>
        <p:spPr>
          <a:xfrm flipH="1">
            <a:off x="7862100" y="3947130"/>
            <a:ext cx="291300" cy="75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43" name="Google Shape;743;p55"/>
          <p:cNvSpPr txBox="1"/>
          <p:nvPr>
            <p:ph type="title"/>
          </p:nvPr>
        </p:nvSpPr>
        <p:spPr>
          <a:xfrm>
            <a:off x="729450" y="632850"/>
            <a:ext cx="5489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Infectious Hx</a:t>
            </a:r>
            <a:endParaRPr/>
          </a:p>
        </p:txBody>
      </p:sp>
      <p:sp>
        <p:nvSpPr>
          <p:cNvPr id="744" name="Google Shape;744;p55"/>
          <p:cNvSpPr/>
          <p:nvPr/>
        </p:nvSpPr>
        <p:spPr>
          <a:xfrm>
            <a:off x="729450" y="1296275"/>
            <a:ext cx="5388900" cy="16641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56"/>
          <p:cNvSpPr txBox="1"/>
          <p:nvPr/>
        </p:nvSpPr>
        <p:spPr>
          <a:xfrm>
            <a:off x="8153400" y="376428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+ </a:t>
            </a: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50" name="Google Shape;750;p56"/>
          <p:cNvSpPr txBox="1"/>
          <p:nvPr>
            <p:ph idx="1" type="body"/>
          </p:nvPr>
        </p:nvSpPr>
        <p:spPr>
          <a:xfrm>
            <a:off x="729450" y="1393075"/>
            <a:ext cx="5489100" cy="32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s/p OLT (2 years ago) w/ recurrent C diff p/w </a:t>
            </a:r>
            <a:r>
              <a:rPr b="1" lang="en">
                <a:solidFill>
                  <a:srgbClr val="DC4C64"/>
                </a:solidFill>
              </a:rPr>
              <a:t>fever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 the </a:t>
            </a:r>
            <a:r>
              <a:rPr lang="en" u="sng"/>
              <a:t>first 6 months</a:t>
            </a:r>
            <a:r>
              <a:rPr lang="en"/>
              <a:t> after transplant, </a:t>
            </a:r>
            <a:r>
              <a:rPr b="1" lang="en"/>
              <a:t>4 episodes : </a:t>
            </a: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Peritransplant (-20mo), (-16 mo), diverticulitis episode (-14.5 mo), splenectomy (-12 mo)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Episode #5</a:t>
            </a:r>
            <a:r>
              <a:rPr lang="en"/>
              <a:t>: Insurance still denying fidaxomicin, so started on prolonged vanc taper → </a:t>
            </a:r>
            <a:r>
              <a:rPr b="1" lang="en">
                <a:solidFill>
                  <a:srgbClr val="3B71CA"/>
                </a:solidFill>
              </a:rPr>
              <a:t>FMT #1</a:t>
            </a:r>
            <a:endParaRPr b="1">
              <a:solidFill>
                <a:srgbClr val="3B71C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858585"/>
                </a:solidFill>
              </a:rPr>
              <a:t>4 months later, ED </a:t>
            </a:r>
            <a:r>
              <a:rPr b="1" lang="en">
                <a:solidFill>
                  <a:srgbClr val="858585"/>
                </a:solidFill>
              </a:rPr>
              <a:t>Rx Keflex </a:t>
            </a:r>
            <a:r>
              <a:rPr lang="en">
                <a:solidFill>
                  <a:srgbClr val="858585"/>
                </a:solidFill>
              </a:rPr>
              <a:t>for toe injury → </a:t>
            </a:r>
            <a:r>
              <a:rPr b="1" lang="en">
                <a:solidFill>
                  <a:srgbClr val="C1443C"/>
                </a:solidFill>
              </a:rPr>
              <a:t>fulminant C diff</a:t>
            </a:r>
            <a:r>
              <a:rPr lang="en">
                <a:solidFill>
                  <a:srgbClr val="C1443C"/>
                </a:solidFill>
              </a:rPr>
              <a:t> </a:t>
            </a:r>
            <a:r>
              <a:rPr lang="en">
                <a:solidFill>
                  <a:srgbClr val="858585"/>
                </a:solidFill>
              </a:rPr>
              <a:t>→ gets </a:t>
            </a:r>
            <a:r>
              <a:rPr b="1" lang="en">
                <a:solidFill>
                  <a:srgbClr val="3B71CA"/>
                </a:solidFill>
              </a:rPr>
              <a:t>FMT #2</a:t>
            </a:r>
            <a:r>
              <a:rPr lang="en"/>
              <a:t> </a:t>
            </a:r>
            <a:r>
              <a:rPr lang="en">
                <a:solidFill>
                  <a:srgbClr val="858585"/>
                </a:solidFill>
              </a:rPr>
              <a:t>(Rebyota).</a:t>
            </a:r>
            <a:r>
              <a:rPr lang="en"/>
              <a:t> Doesn’t seem to help so gets prolonged vanc taper → </a:t>
            </a:r>
            <a:r>
              <a:rPr b="1" lang="en">
                <a:solidFill>
                  <a:srgbClr val="3B71CA"/>
                </a:solidFill>
              </a:rPr>
              <a:t>FMT #3</a:t>
            </a:r>
            <a:r>
              <a:rPr lang="en"/>
              <a:t> (VOWST)</a:t>
            </a:r>
            <a:endParaRPr/>
          </a:p>
        </p:txBody>
      </p:sp>
      <p:sp>
        <p:nvSpPr>
          <p:cNvPr id="751" name="Google Shape;751;p56"/>
          <p:cNvSpPr/>
          <p:nvPr/>
        </p:nvSpPr>
        <p:spPr>
          <a:xfrm>
            <a:off x="7315200" y="1188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2" name="Google Shape;752;p56"/>
          <p:cNvSpPr/>
          <p:nvPr/>
        </p:nvSpPr>
        <p:spPr>
          <a:xfrm>
            <a:off x="7315200" y="1371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3" name="Google Shape;753;p56"/>
          <p:cNvSpPr/>
          <p:nvPr/>
        </p:nvSpPr>
        <p:spPr>
          <a:xfrm>
            <a:off x="7315200" y="1554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4" name="Google Shape;754;p56"/>
          <p:cNvSpPr/>
          <p:nvPr/>
        </p:nvSpPr>
        <p:spPr>
          <a:xfrm>
            <a:off x="7315200" y="1737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5" name="Google Shape;755;p56"/>
          <p:cNvSpPr/>
          <p:nvPr/>
        </p:nvSpPr>
        <p:spPr>
          <a:xfrm>
            <a:off x="7315200" y="1920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6" name="Google Shape;756;p56"/>
          <p:cNvSpPr/>
          <p:nvPr/>
        </p:nvSpPr>
        <p:spPr>
          <a:xfrm>
            <a:off x="7315200" y="2103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7" name="Google Shape;757;p56"/>
          <p:cNvSpPr/>
          <p:nvPr/>
        </p:nvSpPr>
        <p:spPr>
          <a:xfrm>
            <a:off x="7315200" y="2286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8" name="Google Shape;758;p56"/>
          <p:cNvSpPr/>
          <p:nvPr/>
        </p:nvSpPr>
        <p:spPr>
          <a:xfrm>
            <a:off x="7315200" y="2469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9" name="Google Shape;759;p56"/>
          <p:cNvSpPr/>
          <p:nvPr/>
        </p:nvSpPr>
        <p:spPr>
          <a:xfrm>
            <a:off x="7315200" y="2652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0" name="Google Shape;760;p56"/>
          <p:cNvSpPr/>
          <p:nvPr/>
        </p:nvSpPr>
        <p:spPr>
          <a:xfrm>
            <a:off x="7315200" y="2835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1" name="Google Shape;761;p56"/>
          <p:cNvSpPr/>
          <p:nvPr/>
        </p:nvSpPr>
        <p:spPr>
          <a:xfrm>
            <a:off x="7315200" y="3018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2" name="Google Shape;762;p56"/>
          <p:cNvSpPr/>
          <p:nvPr/>
        </p:nvSpPr>
        <p:spPr>
          <a:xfrm>
            <a:off x="7315200" y="3201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3" name="Google Shape;763;p56"/>
          <p:cNvSpPr/>
          <p:nvPr/>
        </p:nvSpPr>
        <p:spPr>
          <a:xfrm>
            <a:off x="7315200" y="3384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4" name="Google Shape;764;p56"/>
          <p:cNvSpPr/>
          <p:nvPr/>
        </p:nvSpPr>
        <p:spPr>
          <a:xfrm>
            <a:off x="7315200" y="3567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5" name="Google Shape;765;p56"/>
          <p:cNvSpPr/>
          <p:nvPr/>
        </p:nvSpPr>
        <p:spPr>
          <a:xfrm>
            <a:off x="7315200" y="3750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6" name="Google Shape;766;p56"/>
          <p:cNvSpPr/>
          <p:nvPr/>
        </p:nvSpPr>
        <p:spPr>
          <a:xfrm>
            <a:off x="7315200" y="3933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7" name="Google Shape;767;p56"/>
          <p:cNvSpPr/>
          <p:nvPr/>
        </p:nvSpPr>
        <p:spPr>
          <a:xfrm>
            <a:off x="7315200" y="4116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8" name="Google Shape;768;p56"/>
          <p:cNvSpPr/>
          <p:nvPr/>
        </p:nvSpPr>
        <p:spPr>
          <a:xfrm>
            <a:off x="7315200" y="4299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9" name="Google Shape;769;p56"/>
          <p:cNvSpPr/>
          <p:nvPr/>
        </p:nvSpPr>
        <p:spPr>
          <a:xfrm>
            <a:off x="7315200" y="4482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0" name="Google Shape;770;p56"/>
          <p:cNvSpPr/>
          <p:nvPr/>
        </p:nvSpPr>
        <p:spPr>
          <a:xfrm>
            <a:off x="7315200" y="4665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71" name="Google Shape;771;p56"/>
          <p:cNvCxnSpPr/>
          <p:nvPr/>
        </p:nvCxnSpPr>
        <p:spPr>
          <a:xfrm rot="10800000">
            <a:off x="7039942" y="2651758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2" name="Google Shape;772;p56"/>
          <p:cNvCxnSpPr/>
          <p:nvPr/>
        </p:nvCxnSpPr>
        <p:spPr>
          <a:xfrm rot="10800000">
            <a:off x="7039942" y="3750737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3" name="Google Shape;773;p56"/>
          <p:cNvCxnSpPr/>
          <p:nvPr/>
        </p:nvCxnSpPr>
        <p:spPr>
          <a:xfrm rot="10800000">
            <a:off x="7039942" y="4297683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4" name="Google Shape;774;p56"/>
          <p:cNvCxnSpPr/>
          <p:nvPr/>
        </p:nvCxnSpPr>
        <p:spPr>
          <a:xfrm rot="10800000">
            <a:off x="7039942" y="484632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5" name="Google Shape;775;p56"/>
          <p:cNvCxnSpPr/>
          <p:nvPr/>
        </p:nvCxnSpPr>
        <p:spPr>
          <a:xfrm rot="10800000">
            <a:off x="7039942" y="3200400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6" name="Google Shape;776;p56"/>
          <p:cNvCxnSpPr/>
          <p:nvPr/>
        </p:nvCxnSpPr>
        <p:spPr>
          <a:xfrm rot="10800000">
            <a:off x="7039942" y="2103117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7" name="Google Shape;777;p56"/>
          <p:cNvCxnSpPr/>
          <p:nvPr/>
        </p:nvCxnSpPr>
        <p:spPr>
          <a:xfrm rot="10800000">
            <a:off x="7039942" y="155447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8" name="Google Shape;778;p56"/>
          <p:cNvSpPr txBox="1"/>
          <p:nvPr/>
        </p:nvSpPr>
        <p:spPr>
          <a:xfrm>
            <a:off x="6415342" y="4663471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Now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9" name="Google Shape;779;p56"/>
          <p:cNvSpPr txBox="1"/>
          <p:nvPr/>
        </p:nvSpPr>
        <p:spPr>
          <a:xfrm>
            <a:off x="6415342" y="411480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-3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0" name="Google Shape;780;p56"/>
          <p:cNvSpPr txBox="1"/>
          <p:nvPr/>
        </p:nvSpPr>
        <p:spPr>
          <a:xfrm>
            <a:off x="6415342" y="35661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-6 mo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1" name="Google Shape;781;p56"/>
          <p:cNvSpPr txBox="1"/>
          <p:nvPr/>
        </p:nvSpPr>
        <p:spPr>
          <a:xfrm>
            <a:off x="6415342" y="30327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-9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2" name="Google Shape;782;p56"/>
          <p:cNvSpPr txBox="1"/>
          <p:nvPr/>
        </p:nvSpPr>
        <p:spPr>
          <a:xfrm>
            <a:off x="6415342" y="246888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3" name="Google Shape;783;p56"/>
          <p:cNvSpPr txBox="1"/>
          <p:nvPr/>
        </p:nvSpPr>
        <p:spPr>
          <a:xfrm>
            <a:off x="6347567" y="1920250"/>
            <a:ext cx="670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-15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4" name="Google Shape;784;p56"/>
          <p:cNvSpPr txBox="1"/>
          <p:nvPr/>
        </p:nvSpPr>
        <p:spPr>
          <a:xfrm>
            <a:off x="6415342" y="137160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-1.5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5" name="Google Shape;785;p56"/>
          <p:cNvSpPr txBox="1"/>
          <p:nvPr/>
        </p:nvSpPr>
        <p:spPr>
          <a:xfrm>
            <a:off x="8153400" y="100584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OLT 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86" name="Google Shape;786;p56"/>
          <p:cNvSpPr txBox="1"/>
          <p:nvPr/>
        </p:nvSpPr>
        <p:spPr>
          <a:xfrm>
            <a:off x="8153400" y="173736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87" name="Google Shape;787;p56"/>
          <p:cNvSpPr txBox="1"/>
          <p:nvPr/>
        </p:nvSpPr>
        <p:spPr>
          <a:xfrm>
            <a:off x="8153400" y="201168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88" name="Google Shape;788;p56"/>
          <p:cNvSpPr txBox="1"/>
          <p:nvPr/>
        </p:nvSpPr>
        <p:spPr>
          <a:xfrm>
            <a:off x="8153400" y="2377450"/>
            <a:ext cx="9918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Spleen 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789" name="Google Shape;789;p56"/>
          <p:cNvCxnSpPr>
            <a:stCxn id="785" idx="1"/>
          </p:cNvCxnSpPr>
          <p:nvPr/>
        </p:nvCxnSpPr>
        <p:spPr>
          <a:xfrm rot="10800000">
            <a:off x="7850100" y="1188690"/>
            <a:ext cx="303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0" name="Google Shape;790;p56"/>
          <p:cNvCxnSpPr>
            <a:stCxn id="786" idx="1"/>
          </p:cNvCxnSpPr>
          <p:nvPr/>
        </p:nvCxnSpPr>
        <p:spPr>
          <a:xfrm rot="10800000">
            <a:off x="7853100" y="1916610"/>
            <a:ext cx="300300" cy="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1" name="Google Shape;791;p56"/>
          <p:cNvCxnSpPr>
            <a:stCxn id="787" idx="1"/>
          </p:cNvCxnSpPr>
          <p:nvPr/>
        </p:nvCxnSpPr>
        <p:spPr>
          <a:xfrm rot="10800000">
            <a:off x="7851600" y="219453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2" name="Google Shape;792;p56"/>
          <p:cNvCxnSpPr>
            <a:stCxn id="788" idx="1"/>
          </p:cNvCxnSpPr>
          <p:nvPr/>
        </p:nvCxnSpPr>
        <p:spPr>
          <a:xfrm rot="10800000">
            <a:off x="7852200" y="2560300"/>
            <a:ext cx="301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93" name="Google Shape;793;p56"/>
          <p:cNvSpPr txBox="1"/>
          <p:nvPr/>
        </p:nvSpPr>
        <p:spPr>
          <a:xfrm>
            <a:off x="8153400" y="265176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8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(vanc taper)</a:t>
            </a:r>
            <a:endParaRPr sz="8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794" name="Google Shape;794;p56"/>
          <p:cNvCxnSpPr>
            <a:stCxn id="793" idx="1"/>
          </p:cNvCxnSpPr>
          <p:nvPr/>
        </p:nvCxnSpPr>
        <p:spPr>
          <a:xfrm rot="10800000">
            <a:off x="7851600" y="283461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95" name="Google Shape;795;p56"/>
          <p:cNvSpPr txBox="1"/>
          <p:nvPr/>
        </p:nvSpPr>
        <p:spPr>
          <a:xfrm>
            <a:off x="8153400" y="320040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796" name="Google Shape;796;p56"/>
          <p:cNvCxnSpPr>
            <a:stCxn id="795" idx="1"/>
          </p:cNvCxnSpPr>
          <p:nvPr/>
        </p:nvCxnSpPr>
        <p:spPr>
          <a:xfrm rot="10800000">
            <a:off x="7851600" y="338325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97" name="Google Shape;797;p56"/>
          <p:cNvSpPr txBox="1"/>
          <p:nvPr/>
        </p:nvSpPr>
        <p:spPr>
          <a:xfrm>
            <a:off x="8153400" y="393192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8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798" name="Google Shape;798;p56"/>
          <p:cNvCxnSpPr>
            <a:stCxn id="797" idx="1"/>
          </p:cNvCxnSpPr>
          <p:nvPr/>
        </p:nvCxnSpPr>
        <p:spPr>
          <a:xfrm rot="10800000">
            <a:off x="7851600" y="411477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9" name="Google Shape;799;p56"/>
          <p:cNvCxnSpPr>
            <a:stCxn id="749" idx="1"/>
          </p:cNvCxnSpPr>
          <p:nvPr/>
        </p:nvCxnSpPr>
        <p:spPr>
          <a:xfrm flipH="1">
            <a:off x="7862100" y="3947130"/>
            <a:ext cx="291300" cy="75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00" name="Google Shape;800;p56"/>
          <p:cNvSpPr txBox="1"/>
          <p:nvPr/>
        </p:nvSpPr>
        <p:spPr>
          <a:xfrm>
            <a:off x="8153400" y="411480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801" name="Google Shape;801;p56"/>
          <p:cNvCxnSpPr>
            <a:stCxn id="800" idx="1"/>
          </p:cNvCxnSpPr>
          <p:nvPr/>
        </p:nvCxnSpPr>
        <p:spPr>
          <a:xfrm rot="10800000">
            <a:off x="7851600" y="429765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02" name="Google Shape;802;p56"/>
          <p:cNvSpPr txBox="1"/>
          <p:nvPr>
            <p:ph type="title"/>
          </p:nvPr>
        </p:nvSpPr>
        <p:spPr>
          <a:xfrm>
            <a:off x="729450" y="632850"/>
            <a:ext cx="5489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Infectious Hx</a:t>
            </a:r>
            <a:endParaRPr/>
          </a:p>
        </p:txBody>
      </p:sp>
      <p:sp>
        <p:nvSpPr>
          <p:cNvPr id="803" name="Google Shape;803;p56"/>
          <p:cNvSpPr/>
          <p:nvPr/>
        </p:nvSpPr>
        <p:spPr>
          <a:xfrm>
            <a:off x="729450" y="1296275"/>
            <a:ext cx="5388900" cy="16641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57"/>
          <p:cNvSpPr txBox="1"/>
          <p:nvPr/>
        </p:nvSpPr>
        <p:spPr>
          <a:xfrm>
            <a:off x="8153400" y="376428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+ </a:t>
            </a: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09" name="Google Shape;809;p57"/>
          <p:cNvSpPr txBox="1"/>
          <p:nvPr>
            <p:ph idx="1" type="body"/>
          </p:nvPr>
        </p:nvSpPr>
        <p:spPr>
          <a:xfrm>
            <a:off x="729450" y="1393075"/>
            <a:ext cx="5489100" cy="308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s/p OLT (2 years ago) w/ recurrent C diff p/w </a:t>
            </a:r>
            <a:r>
              <a:rPr b="1" lang="en">
                <a:solidFill>
                  <a:srgbClr val="DC4C64"/>
                </a:solidFill>
              </a:rPr>
              <a:t>fever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 the </a:t>
            </a:r>
            <a:r>
              <a:rPr lang="en" u="sng"/>
              <a:t>first 6 months</a:t>
            </a:r>
            <a:r>
              <a:rPr lang="en"/>
              <a:t> after transplant, </a:t>
            </a:r>
            <a:r>
              <a:rPr b="1" lang="en"/>
              <a:t>4 episodes : </a:t>
            </a: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Peritransplant (-20mo), (-16 mo), diverticulitis episode (-14.5 mo), splenectomy (-12 mo)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Episode #5</a:t>
            </a:r>
            <a:r>
              <a:rPr lang="en"/>
              <a:t>: Insurance still denying fidaxomicin, so started on prolonged vanc taper → </a:t>
            </a:r>
            <a:r>
              <a:rPr b="1" lang="en">
                <a:solidFill>
                  <a:srgbClr val="3B71CA"/>
                </a:solidFill>
              </a:rPr>
              <a:t>FMT #1</a:t>
            </a:r>
            <a:endParaRPr b="1">
              <a:solidFill>
                <a:srgbClr val="3B71C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4 months later, ED </a:t>
            </a:r>
            <a:r>
              <a:rPr b="1" lang="en"/>
              <a:t>Rx Keflex </a:t>
            </a:r>
            <a:r>
              <a:rPr lang="en"/>
              <a:t>for toe injury → </a:t>
            </a:r>
            <a:r>
              <a:rPr b="1" lang="en">
                <a:solidFill>
                  <a:srgbClr val="DF382C"/>
                </a:solidFill>
              </a:rPr>
              <a:t>fulminant C diff</a:t>
            </a:r>
            <a:r>
              <a:rPr lang="en"/>
              <a:t> → gets </a:t>
            </a:r>
            <a:r>
              <a:rPr b="1" lang="en">
                <a:solidFill>
                  <a:srgbClr val="3B71CA"/>
                </a:solidFill>
              </a:rPr>
              <a:t>FMT #2</a:t>
            </a:r>
            <a:r>
              <a:rPr lang="en"/>
              <a:t> (Rebyota)</a:t>
            </a:r>
            <a:r>
              <a:rPr lang="en">
                <a:solidFill>
                  <a:srgbClr val="858585"/>
                </a:solidFill>
              </a:rPr>
              <a:t>.</a:t>
            </a:r>
            <a:r>
              <a:rPr lang="en"/>
              <a:t> Doesn’t seem to help so gets prolonged vanc taper → </a:t>
            </a:r>
            <a:r>
              <a:rPr b="1" lang="en">
                <a:solidFill>
                  <a:srgbClr val="3B71CA"/>
                </a:solidFill>
              </a:rPr>
              <a:t>FMT #3</a:t>
            </a:r>
            <a:r>
              <a:rPr lang="en"/>
              <a:t> (VOWST)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Does well for 6 weeks but then has his </a:t>
            </a:r>
            <a:r>
              <a:rPr b="1" lang="en">
                <a:solidFill>
                  <a:srgbClr val="DF382C"/>
                </a:solidFill>
              </a:rPr>
              <a:t>eighth episode</a:t>
            </a:r>
            <a:r>
              <a:rPr b="1" lang="en"/>
              <a:t> of C diff </a:t>
            </a:r>
            <a:r>
              <a:rPr lang="en"/>
              <a:t>→ prolonged vanc taper followed by </a:t>
            </a:r>
            <a:r>
              <a:rPr b="1" lang="en"/>
              <a:t>indefinite</a:t>
            </a:r>
            <a:r>
              <a:rPr b="1" lang="en"/>
              <a:t> BID vanco</a:t>
            </a:r>
            <a:endParaRPr b="1"/>
          </a:p>
        </p:txBody>
      </p:sp>
      <p:sp>
        <p:nvSpPr>
          <p:cNvPr id="810" name="Google Shape;810;p57"/>
          <p:cNvSpPr/>
          <p:nvPr/>
        </p:nvSpPr>
        <p:spPr>
          <a:xfrm>
            <a:off x="7315200" y="1188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1" name="Google Shape;811;p57"/>
          <p:cNvSpPr/>
          <p:nvPr/>
        </p:nvSpPr>
        <p:spPr>
          <a:xfrm>
            <a:off x="7315200" y="1371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2" name="Google Shape;812;p57"/>
          <p:cNvSpPr/>
          <p:nvPr/>
        </p:nvSpPr>
        <p:spPr>
          <a:xfrm>
            <a:off x="7315200" y="1554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3" name="Google Shape;813;p57"/>
          <p:cNvSpPr/>
          <p:nvPr/>
        </p:nvSpPr>
        <p:spPr>
          <a:xfrm>
            <a:off x="7315200" y="1737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4" name="Google Shape;814;p57"/>
          <p:cNvSpPr/>
          <p:nvPr/>
        </p:nvSpPr>
        <p:spPr>
          <a:xfrm>
            <a:off x="7315200" y="1920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5" name="Google Shape;815;p57"/>
          <p:cNvSpPr/>
          <p:nvPr/>
        </p:nvSpPr>
        <p:spPr>
          <a:xfrm>
            <a:off x="7315200" y="2103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6" name="Google Shape;816;p57"/>
          <p:cNvSpPr/>
          <p:nvPr/>
        </p:nvSpPr>
        <p:spPr>
          <a:xfrm>
            <a:off x="7315200" y="2286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7" name="Google Shape;817;p57"/>
          <p:cNvSpPr/>
          <p:nvPr/>
        </p:nvSpPr>
        <p:spPr>
          <a:xfrm>
            <a:off x="7315200" y="2469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8" name="Google Shape;818;p57"/>
          <p:cNvSpPr/>
          <p:nvPr/>
        </p:nvSpPr>
        <p:spPr>
          <a:xfrm>
            <a:off x="7315200" y="2652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9" name="Google Shape;819;p57"/>
          <p:cNvSpPr/>
          <p:nvPr/>
        </p:nvSpPr>
        <p:spPr>
          <a:xfrm>
            <a:off x="7315200" y="2835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0" name="Google Shape;820;p57"/>
          <p:cNvSpPr/>
          <p:nvPr/>
        </p:nvSpPr>
        <p:spPr>
          <a:xfrm>
            <a:off x="7315200" y="3018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1" name="Google Shape;821;p57"/>
          <p:cNvSpPr/>
          <p:nvPr/>
        </p:nvSpPr>
        <p:spPr>
          <a:xfrm>
            <a:off x="7315200" y="3201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2" name="Google Shape;822;p57"/>
          <p:cNvSpPr/>
          <p:nvPr/>
        </p:nvSpPr>
        <p:spPr>
          <a:xfrm>
            <a:off x="7315200" y="3384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3" name="Google Shape;823;p57"/>
          <p:cNvSpPr/>
          <p:nvPr/>
        </p:nvSpPr>
        <p:spPr>
          <a:xfrm>
            <a:off x="7315200" y="3567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4" name="Google Shape;824;p57"/>
          <p:cNvSpPr/>
          <p:nvPr/>
        </p:nvSpPr>
        <p:spPr>
          <a:xfrm>
            <a:off x="7315200" y="3750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5" name="Google Shape;825;p57"/>
          <p:cNvSpPr/>
          <p:nvPr/>
        </p:nvSpPr>
        <p:spPr>
          <a:xfrm>
            <a:off x="7315200" y="3933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6" name="Google Shape;826;p57"/>
          <p:cNvSpPr/>
          <p:nvPr/>
        </p:nvSpPr>
        <p:spPr>
          <a:xfrm>
            <a:off x="7315200" y="4116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7" name="Google Shape;827;p57"/>
          <p:cNvSpPr/>
          <p:nvPr/>
        </p:nvSpPr>
        <p:spPr>
          <a:xfrm>
            <a:off x="7315200" y="4299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8" name="Google Shape;828;p57"/>
          <p:cNvSpPr/>
          <p:nvPr/>
        </p:nvSpPr>
        <p:spPr>
          <a:xfrm>
            <a:off x="7315200" y="4482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9" name="Google Shape;829;p57"/>
          <p:cNvSpPr/>
          <p:nvPr/>
        </p:nvSpPr>
        <p:spPr>
          <a:xfrm>
            <a:off x="7315200" y="4665720"/>
            <a:ext cx="4572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830" name="Google Shape;830;p57"/>
          <p:cNvCxnSpPr/>
          <p:nvPr/>
        </p:nvCxnSpPr>
        <p:spPr>
          <a:xfrm rot="10800000">
            <a:off x="7039942" y="2651758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1" name="Google Shape;831;p57"/>
          <p:cNvCxnSpPr/>
          <p:nvPr/>
        </p:nvCxnSpPr>
        <p:spPr>
          <a:xfrm rot="10800000">
            <a:off x="7039942" y="3750737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2" name="Google Shape;832;p57"/>
          <p:cNvCxnSpPr/>
          <p:nvPr/>
        </p:nvCxnSpPr>
        <p:spPr>
          <a:xfrm rot="10800000">
            <a:off x="7039942" y="4297683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3" name="Google Shape;833;p57"/>
          <p:cNvCxnSpPr/>
          <p:nvPr/>
        </p:nvCxnSpPr>
        <p:spPr>
          <a:xfrm rot="10800000">
            <a:off x="7039942" y="484632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4" name="Google Shape;834;p57"/>
          <p:cNvCxnSpPr/>
          <p:nvPr/>
        </p:nvCxnSpPr>
        <p:spPr>
          <a:xfrm rot="10800000">
            <a:off x="7039942" y="3200400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5" name="Google Shape;835;p57"/>
          <p:cNvCxnSpPr/>
          <p:nvPr/>
        </p:nvCxnSpPr>
        <p:spPr>
          <a:xfrm rot="10800000">
            <a:off x="7039942" y="2103117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6" name="Google Shape;836;p57"/>
          <p:cNvCxnSpPr/>
          <p:nvPr/>
        </p:nvCxnSpPr>
        <p:spPr>
          <a:xfrm rot="10800000">
            <a:off x="7039942" y="155447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7" name="Google Shape;837;p57"/>
          <p:cNvSpPr txBox="1"/>
          <p:nvPr/>
        </p:nvSpPr>
        <p:spPr>
          <a:xfrm>
            <a:off x="6415342" y="4663471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Now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8" name="Google Shape;838;p57"/>
          <p:cNvSpPr txBox="1"/>
          <p:nvPr/>
        </p:nvSpPr>
        <p:spPr>
          <a:xfrm>
            <a:off x="6415342" y="411480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-3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9" name="Google Shape;839;p57"/>
          <p:cNvSpPr txBox="1"/>
          <p:nvPr/>
        </p:nvSpPr>
        <p:spPr>
          <a:xfrm>
            <a:off x="6415342" y="35661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-6 mo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0" name="Google Shape;840;p57"/>
          <p:cNvSpPr txBox="1"/>
          <p:nvPr/>
        </p:nvSpPr>
        <p:spPr>
          <a:xfrm>
            <a:off x="6415342" y="30327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-9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1" name="Google Shape;841;p57"/>
          <p:cNvSpPr txBox="1"/>
          <p:nvPr/>
        </p:nvSpPr>
        <p:spPr>
          <a:xfrm>
            <a:off x="6415342" y="246888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2" name="Google Shape;842;p57"/>
          <p:cNvSpPr txBox="1"/>
          <p:nvPr/>
        </p:nvSpPr>
        <p:spPr>
          <a:xfrm>
            <a:off x="6347567" y="1920250"/>
            <a:ext cx="670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-15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3" name="Google Shape;843;p57"/>
          <p:cNvSpPr txBox="1"/>
          <p:nvPr/>
        </p:nvSpPr>
        <p:spPr>
          <a:xfrm>
            <a:off x="6415342" y="137160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-1.5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4" name="Google Shape;844;p57"/>
          <p:cNvSpPr txBox="1"/>
          <p:nvPr/>
        </p:nvSpPr>
        <p:spPr>
          <a:xfrm>
            <a:off x="8153400" y="100584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OLT 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45" name="Google Shape;845;p57"/>
          <p:cNvSpPr txBox="1"/>
          <p:nvPr/>
        </p:nvSpPr>
        <p:spPr>
          <a:xfrm>
            <a:off x="8153400" y="173736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46" name="Google Shape;846;p57"/>
          <p:cNvSpPr txBox="1"/>
          <p:nvPr/>
        </p:nvSpPr>
        <p:spPr>
          <a:xfrm>
            <a:off x="8153400" y="201168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47" name="Google Shape;847;p57"/>
          <p:cNvSpPr txBox="1"/>
          <p:nvPr/>
        </p:nvSpPr>
        <p:spPr>
          <a:xfrm>
            <a:off x="8153400" y="2377450"/>
            <a:ext cx="9918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Spleen 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848" name="Google Shape;848;p57"/>
          <p:cNvCxnSpPr>
            <a:stCxn id="844" idx="1"/>
          </p:cNvCxnSpPr>
          <p:nvPr/>
        </p:nvCxnSpPr>
        <p:spPr>
          <a:xfrm rot="10800000">
            <a:off x="7850100" y="1188690"/>
            <a:ext cx="303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49" name="Google Shape;849;p57"/>
          <p:cNvCxnSpPr>
            <a:stCxn id="845" idx="1"/>
          </p:cNvCxnSpPr>
          <p:nvPr/>
        </p:nvCxnSpPr>
        <p:spPr>
          <a:xfrm rot="10800000">
            <a:off x="7853100" y="1916610"/>
            <a:ext cx="300300" cy="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0" name="Google Shape;850;p57"/>
          <p:cNvCxnSpPr>
            <a:stCxn id="846" idx="1"/>
          </p:cNvCxnSpPr>
          <p:nvPr/>
        </p:nvCxnSpPr>
        <p:spPr>
          <a:xfrm rot="10800000">
            <a:off x="7851600" y="219453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1" name="Google Shape;851;p57"/>
          <p:cNvCxnSpPr>
            <a:stCxn id="847" idx="1"/>
          </p:cNvCxnSpPr>
          <p:nvPr/>
        </p:nvCxnSpPr>
        <p:spPr>
          <a:xfrm rot="10800000">
            <a:off x="7852200" y="2560300"/>
            <a:ext cx="301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2" name="Google Shape;852;p57"/>
          <p:cNvSpPr txBox="1"/>
          <p:nvPr/>
        </p:nvSpPr>
        <p:spPr>
          <a:xfrm>
            <a:off x="8153400" y="265176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8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(vanc taper)</a:t>
            </a:r>
            <a:endParaRPr sz="8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853" name="Google Shape;853;p57"/>
          <p:cNvCxnSpPr>
            <a:stCxn id="852" idx="1"/>
          </p:cNvCxnSpPr>
          <p:nvPr/>
        </p:nvCxnSpPr>
        <p:spPr>
          <a:xfrm rot="10800000">
            <a:off x="7851600" y="283461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4" name="Google Shape;854;p57"/>
          <p:cNvSpPr txBox="1"/>
          <p:nvPr/>
        </p:nvSpPr>
        <p:spPr>
          <a:xfrm>
            <a:off x="8153400" y="320040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855" name="Google Shape;855;p57"/>
          <p:cNvCxnSpPr>
            <a:stCxn id="854" idx="1"/>
          </p:cNvCxnSpPr>
          <p:nvPr/>
        </p:nvCxnSpPr>
        <p:spPr>
          <a:xfrm rot="10800000">
            <a:off x="7851600" y="338325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6" name="Google Shape;856;p57"/>
          <p:cNvSpPr txBox="1"/>
          <p:nvPr/>
        </p:nvSpPr>
        <p:spPr>
          <a:xfrm>
            <a:off x="8153400" y="393192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8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857" name="Google Shape;857;p57"/>
          <p:cNvCxnSpPr>
            <a:stCxn id="856" idx="1"/>
          </p:cNvCxnSpPr>
          <p:nvPr/>
        </p:nvCxnSpPr>
        <p:spPr>
          <a:xfrm rot="10800000">
            <a:off x="7851600" y="411477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8" name="Google Shape;858;p57"/>
          <p:cNvCxnSpPr>
            <a:stCxn id="808" idx="1"/>
          </p:cNvCxnSpPr>
          <p:nvPr/>
        </p:nvCxnSpPr>
        <p:spPr>
          <a:xfrm flipH="1">
            <a:off x="7862100" y="3947130"/>
            <a:ext cx="291300" cy="75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9" name="Google Shape;859;p57"/>
          <p:cNvSpPr txBox="1"/>
          <p:nvPr/>
        </p:nvSpPr>
        <p:spPr>
          <a:xfrm>
            <a:off x="8153400" y="411480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860" name="Google Shape;860;p57"/>
          <p:cNvCxnSpPr>
            <a:stCxn id="859" idx="1"/>
          </p:cNvCxnSpPr>
          <p:nvPr/>
        </p:nvCxnSpPr>
        <p:spPr>
          <a:xfrm rot="10800000">
            <a:off x="7851600" y="429765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61" name="Google Shape;861;p57"/>
          <p:cNvSpPr txBox="1"/>
          <p:nvPr/>
        </p:nvSpPr>
        <p:spPr>
          <a:xfrm>
            <a:off x="8153400" y="438912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 </a:t>
            </a:r>
            <a:r>
              <a:rPr lang="en" sz="8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(vanc ppx)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862" name="Google Shape;862;p57"/>
          <p:cNvCxnSpPr>
            <a:stCxn id="861" idx="1"/>
          </p:cNvCxnSpPr>
          <p:nvPr/>
        </p:nvCxnSpPr>
        <p:spPr>
          <a:xfrm rot="10800000">
            <a:off x="7851600" y="457197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63" name="Google Shape;863;p57"/>
          <p:cNvSpPr txBox="1"/>
          <p:nvPr>
            <p:ph type="title"/>
          </p:nvPr>
        </p:nvSpPr>
        <p:spPr>
          <a:xfrm>
            <a:off x="729450" y="632850"/>
            <a:ext cx="5489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Infectious Hx</a:t>
            </a:r>
            <a:endParaRPr/>
          </a:p>
        </p:txBody>
      </p:sp>
      <p:sp>
        <p:nvSpPr>
          <p:cNvPr id="864" name="Google Shape;864;p57"/>
          <p:cNvSpPr/>
          <p:nvPr/>
        </p:nvSpPr>
        <p:spPr>
          <a:xfrm>
            <a:off x="729450" y="1296275"/>
            <a:ext cx="5388900" cy="2454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58"/>
          <p:cNvSpPr txBox="1"/>
          <p:nvPr>
            <p:ph type="title"/>
          </p:nvPr>
        </p:nvSpPr>
        <p:spPr>
          <a:xfrm>
            <a:off x="729450" y="632850"/>
            <a:ext cx="5685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HPI</a:t>
            </a:r>
            <a:endParaRPr/>
          </a:p>
        </p:txBody>
      </p:sp>
      <p:sp>
        <p:nvSpPr>
          <p:cNvPr id="870" name="Google Shape;870;p58"/>
          <p:cNvSpPr txBox="1"/>
          <p:nvPr/>
        </p:nvSpPr>
        <p:spPr>
          <a:xfrm>
            <a:off x="8238359" y="376428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+ </a:t>
            </a: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71" name="Google Shape;871;p58"/>
          <p:cNvSpPr/>
          <p:nvPr/>
        </p:nvSpPr>
        <p:spPr>
          <a:xfrm>
            <a:off x="7645259" y="1188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2" name="Google Shape;872;p58"/>
          <p:cNvSpPr/>
          <p:nvPr/>
        </p:nvSpPr>
        <p:spPr>
          <a:xfrm>
            <a:off x="7645259" y="1371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3" name="Google Shape;873;p58"/>
          <p:cNvSpPr/>
          <p:nvPr/>
        </p:nvSpPr>
        <p:spPr>
          <a:xfrm>
            <a:off x="7645259" y="1554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4" name="Google Shape;874;p58"/>
          <p:cNvSpPr/>
          <p:nvPr/>
        </p:nvSpPr>
        <p:spPr>
          <a:xfrm>
            <a:off x="7645259" y="1737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5" name="Google Shape;875;p58"/>
          <p:cNvSpPr/>
          <p:nvPr/>
        </p:nvSpPr>
        <p:spPr>
          <a:xfrm>
            <a:off x="7645259" y="1920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6" name="Google Shape;876;p58"/>
          <p:cNvSpPr/>
          <p:nvPr/>
        </p:nvSpPr>
        <p:spPr>
          <a:xfrm>
            <a:off x="7645259" y="2103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7" name="Google Shape;877;p58"/>
          <p:cNvSpPr/>
          <p:nvPr/>
        </p:nvSpPr>
        <p:spPr>
          <a:xfrm>
            <a:off x="7645259" y="2286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8" name="Google Shape;878;p58"/>
          <p:cNvSpPr/>
          <p:nvPr/>
        </p:nvSpPr>
        <p:spPr>
          <a:xfrm>
            <a:off x="7645259" y="2469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9" name="Google Shape;879;p58"/>
          <p:cNvSpPr/>
          <p:nvPr/>
        </p:nvSpPr>
        <p:spPr>
          <a:xfrm>
            <a:off x="7645259" y="2652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0" name="Google Shape;880;p58"/>
          <p:cNvSpPr/>
          <p:nvPr/>
        </p:nvSpPr>
        <p:spPr>
          <a:xfrm>
            <a:off x="7645259" y="2835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1" name="Google Shape;881;p58"/>
          <p:cNvSpPr/>
          <p:nvPr/>
        </p:nvSpPr>
        <p:spPr>
          <a:xfrm>
            <a:off x="7645259" y="3018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2" name="Google Shape;882;p58"/>
          <p:cNvSpPr/>
          <p:nvPr/>
        </p:nvSpPr>
        <p:spPr>
          <a:xfrm>
            <a:off x="7645259" y="3201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3" name="Google Shape;883;p58"/>
          <p:cNvSpPr/>
          <p:nvPr/>
        </p:nvSpPr>
        <p:spPr>
          <a:xfrm>
            <a:off x="7645259" y="3384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4" name="Google Shape;884;p58"/>
          <p:cNvSpPr/>
          <p:nvPr/>
        </p:nvSpPr>
        <p:spPr>
          <a:xfrm>
            <a:off x="7645259" y="3567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5" name="Google Shape;885;p58"/>
          <p:cNvSpPr/>
          <p:nvPr/>
        </p:nvSpPr>
        <p:spPr>
          <a:xfrm>
            <a:off x="7645259" y="3750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6" name="Google Shape;886;p58"/>
          <p:cNvSpPr/>
          <p:nvPr/>
        </p:nvSpPr>
        <p:spPr>
          <a:xfrm>
            <a:off x="7645259" y="3933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7" name="Google Shape;887;p58"/>
          <p:cNvSpPr/>
          <p:nvPr/>
        </p:nvSpPr>
        <p:spPr>
          <a:xfrm>
            <a:off x="7645259" y="4116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8" name="Google Shape;888;p58"/>
          <p:cNvSpPr/>
          <p:nvPr/>
        </p:nvSpPr>
        <p:spPr>
          <a:xfrm>
            <a:off x="7645259" y="4299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9" name="Google Shape;889;p58"/>
          <p:cNvSpPr/>
          <p:nvPr/>
        </p:nvSpPr>
        <p:spPr>
          <a:xfrm>
            <a:off x="7645259" y="4482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0" name="Google Shape;890;p58"/>
          <p:cNvSpPr/>
          <p:nvPr/>
        </p:nvSpPr>
        <p:spPr>
          <a:xfrm>
            <a:off x="7645259" y="4665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891" name="Google Shape;891;p58"/>
          <p:cNvCxnSpPr/>
          <p:nvPr/>
        </p:nvCxnSpPr>
        <p:spPr>
          <a:xfrm rot="10800000">
            <a:off x="7353501" y="2651758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2" name="Google Shape;892;p58"/>
          <p:cNvCxnSpPr/>
          <p:nvPr/>
        </p:nvCxnSpPr>
        <p:spPr>
          <a:xfrm rot="10800000">
            <a:off x="7353501" y="3750737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3" name="Google Shape;893;p58"/>
          <p:cNvCxnSpPr/>
          <p:nvPr/>
        </p:nvCxnSpPr>
        <p:spPr>
          <a:xfrm rot="10800000">
            <a:off x="7353501" y="4297683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4" name="Google Shape;894;p58"/>
          <p:cNvCxnSpPr/>
          <p:nvPr/>
        </p:nvCxnSpPr>
        <p:spPr>
          <a:xfrm rot="10800000">
            <a:off x="7353501" y="3200400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5" name="Google Shape;895;p58"/>
          <p:cNvCxnSpPr/>
          <p:nvPr/>
        </p:nvCxnSpPr>
        <p:spPr>
          <a:xfrm rot="10800000">
            <a:off x="7353501" y="2103117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6" name="Google Shape;896;p58"/>
          <p:cNvCxnSpPr/>
          <p:nvPr/>
        </p:nvCxnSpPr>
        <p:spPr>
          <a:xfrm rot="10800000">
            <a:off x="7353501" y="155447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97" name="Google Shape;897;p58"/>
          <p:cNvSpPr txBox="1"/>
          <p:nvPr/>
        </p:nvSpPr>
        <p:spPr>
          <a:xfrm>
            <a:off x="6728901" y="411480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-3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8" name="Google Shape;898;p58"/>
          <p:cNvSpPr txBox="1"/>
          <p:nvPr/>
        </p:nvSpPr>
        <p:spPr>
          <a:xfrm>
            <a:off x="6728901" y="35661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-6 mo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9" name="Google Shape;899;p58"/>
          <p:cNvSpPr txBox="1"/>
          <p:nvPr/>
        </p:nvSpPr>
        <p:spPr>
          <a:xfrm>
            <a:off x="6728901" y="30327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-9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0" name="Google Shape;900;p58"/>
          <p:cNvSpPr txBox="1"/>
          <p:nvPr/>
        </p:nvSpPr>
        <p:spPr>
          <a:xfrm>
            <a:off x="6728901" y="246888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1" name="Google Shape;901;p58"/>
          <p:cNvSpPr txBox="1"/>
          <p:nvPr/>
        </p:nvSpPr>
        <p:spPr>
          <a:xfrm>
            <a:off x="6661126" y="1920250"/>
            <a:ext cx="670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-15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2" name="Google Shape;902;p58"/>
          <p:cNvSpPr txBox="1"/>
          <p:nvPr/>
        </p:nvSpPr>
        <p:spPr>
          <a:xfrm>
            <a:off x="6728901" y="137160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-1.5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3" name="Google Shape;903;p58"/>
          <p:cNvSpPr txBox="1"/>
          <p:nvPr/>
        </p:nvSpPr>
        <p:spPr>
          <a:xfrm>
            <a:off x="8238359" y="100584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OLT 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04" name="Google Shape;904;p58"/>
          <p:cNvSpPr txBox="1"/>
          <p:nvPr/>
        </p:nvSpPr>
        <p:spPr>
          <a:xfrm>
            <a:off x="8238359" y="173736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05" name="Google Shape;905;p58"/>
          <p:cNvSpPr txBox="1"/>
          <p:nvPr/>
        </p:nvSpPr>
        <p:spPr>
          <a:xfrm>
            <a:off x="8238359" y="201168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06" name="Google Shape;906;p58"/>
          <p:cNvSpPr txBox="1"/>
          <p:nvPr/>
        </p:nvSpPr>
        <p:spPr>
          <a:xfrm>
            <a:off x="8238359" y="2377450"/>
            <a:ext cx="9918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Spleen 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907" name="Google Shape;907;p58"/>
          <p:cNvCxnSpPr>
            <a:stCxn id="903" idx="1"/>
          </p:cNvCxnSpPr>
          <p:nvPr/>
        </p:nvCxnSpPr>
        <p:spPr>
          <a:xfrm rot="10800000">
            <a:off x="7935059" y="1188690"/>
            <a:ext cx="303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08" name="Google Shape;908;p58"/>
          <p:cNvCxnSpPr>
            <a:stCxn id="904" idx="1"/>
          </p:cNvCxnSpPr>
          <p:nvPr/>
        </p:nvCxnSpPr>
        <p:spPr>
          <a:xfrm rot="10800000">
            <a:off x="7938059" y="1916610"/>
            <a:ext cx="300300" cy="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09" name="Google Shape;909;p58"/>
          <p:cNvCxnSpPr>
            <a:stCxn id="905" idx="1"/>
          </p:cNvCxnSpPr>
          <p:nvPr/>
        </p:nvCxnSpPr>
        <p:spPr>
          <a:xfrm rot="10800000">
            <a:off x="7936559" y="219453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10" name="Google Shape;910;p58"/>
          <p:cNvCxnSpPr>
            <a:stCxn id="906" idx="1"/>
          </p:cNvCxnSpPr>
          <p:nvPr/>
        </p:nvCxnSpPr>
        <p:spPr>
          <a:xfrm rot="10800000">
            <a:off x="7937159" y="2560300"/>
            <a:ext cx="301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11" name="Google Shape;911;p58"/>
          <p:cNvSpPr txBox="1"/>
          <p:nvPr/>
        </p:nvSpPr>
        <p:spPr>
          <a:xfrm>
            <a:off x="8238359" y="265176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8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(vanc taper)</a:t>
            </a:r>
            <a:endParaRPr sz="8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912" name="Google Shape;912;p58"/>
          <p:cNvCxnSpPr>
            <a:stCxn id="911" idx="1"/>
          </p:cNvCxnSpPr>
          <p:nvPr/>
        </p:nvCxnSpPr>
        <p:spPr>
          <a:xfrm rot="10800000">
            <a:off x="7936559" y="283461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13" name="Google Shape;913;p58"/>
          <p:cNvSpPr txBox="1"/>
          <p:nvPr/>
        </p:nvSpPr>
        <p:spPr>
          <a:xfrm>
            <a:off x="8238359" y="320040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914" name="Google Shape;914;p58"/>
          <p:cNvCxnSpPr>
            <a:stCxn id="913" idx="1"/>
          </p:cNvCxnSpPr>
          <p:nvPr/>
        </p:nvCxnSpPr>
        <p:spPr>
          <a:xfrm rot="10800000">
            <a:off x="7936559" y="338325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15" name="Google Shape;915;p58"/>
          <p:cNvSpPr txBox="1"/>
          <p:nvPr/>
        </p:nvSpPr>
        <p:spPr>
          <a:xfrm>
            <a:off x="8238359" y="393192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8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916" name="Google Shape;916;p58"/>
          <p:cNvCxnSpPr>
            <a:stCxn id="915" idx="1"/>
          </p:cNvCxnSpPr>
          <p:nvPr/>
        </p:nvCxnSpPr>
        <p:spPr>
          <a:xfrm rot="10800000">
            <a:off x="7936559" y="411477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17" name="Google Shape;917;p58"/>
          <p:cNvCxnSpPr>
            <a:stCxn id="870" idx="1"/>
          </p:cNvCxnSpPr>
          <p:nvPr/>
        </p:nvCxnSpPr>
        <p:spPr>
          <a:xfrm flipH="1">
            <a:off x="7947059" y="3947130"/>
            <a:ext cx="291300" cy="75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18" name="Google Shape;918;p58"/>
          <p:cNvSpPr txBox="1"/>
          <p:nvPr/>
        </p:nvSpPr>
        <p:spPr>
          <a:xfrm>
            <a:off x="8238359" y="411480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919" name="Google Shape;919;p58"/>
          <p:cNvCxnSpPr>
            <a:stCxn id="918" idx="1"/>
          </p:cNvCxnSpPr>
          <p:nvPr/>
        </p:nvCxnSpPr>
        <p:spPr>
          <a:xfrm rot="10800000">
            <a:off x="7936559" y="429765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20" name="Google Shape;920;p58"/>
          <p:cNvSpPr txBox="1"/>
          <p:nvPr/>
        </p:nvSpPr>
        <p:spPr>
          <a:xfrm>
            <a:off x="8238359" y="438912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 </a:t>
            </a:r>
            <a:r>
              <a:rPr lang="en" sz="8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(vanc ppx)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921" name="Google Shape;921;p58"/>
          <p:cNvCxnSpPr>
            <a:stCxn id="920" idx="1"/>
          </p:cNvCxnSpPr>
          <p:nvPr/>
        </p:nvCxnSpPr>
        <p:spPr>
          <a:xfrm rot="10800000">
            <a:off x="7936559" y="457197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22" name="Google Shape;922;p58"/>
          <p:cNvSpPr/>
          <p:nvPr/>
        </p:nvSpPr>
        <p:spPr>
          <a:xfrm>
            <a:off x="6661125" y="693050"/>
            <a:ext cx="2482800" cy="4299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923" name="Google Shape;923;p58"/>
          <p:cNvCxnSpPr/>
          <p:nvPr/>
        </p:nvCxnSpPr>
        <p:spPr>
          <a:xfrm rot="10800000">
            <a:off x="7353501" y="484632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24" name="Google Shape;924;p58"/>
          <p:cNvSpPr txBox="1"/>
          <p:nvPr/>
        </p:nvSpPr>
        <p:spPr>
          <a:xfrm>
            <a:off x="6728901" y="4663471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Now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5" name="Google Shape;925;p58"/>
          <p:cNvSpPr txBox="1"/>
          <p:nvPr>
            <p:ph idx="1" type="body"/>
          </p:nvPr>
        </p:nvSpPr>
        <p:spPr>
          <a:xfrm>
            <a:off x="729450" y="1393075"/>
            <a:ext cx="6058500" cy="26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with PMH including cirrhosis s/p OLT (2 years ago) w/ </a:t>
            </a:r>
            <a:r>
              <a:rPr b="1" lang="en">
                <a:solidFill>
                  <a:srgbClr val="B03D50"/>
                </a:solidFill>
              </a:rPr>
              <a:t>recurrent C diff</a:t>
            </a:r>
            <a:r>
              <a:rPr lang="en"/>
              <a:t>, s/p splenectomy who p/w </a:t>
            </a:r>
            <a:r>
              <a:rPr b="1" lang="en"/>
              <a:t>fever</a:t>
            </a:r>
            <a:r>
              <a:rPr lang="en"/>
              <a:t>.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F382C"/>
                </a:solidFill>
              </a:rPr>
              <a:t>Fevers</a:t>
            </a:r>
            <a:r>
              <a:rPr lang="en"/>
              <a:t> started yesterday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Tmax 102 F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Associated </a:t>
            </a:r>
            <a:r>
              <a:rPr b="1" lang="en" sz="1200">
                <a:solidFill>
                  <a:srgbClr val="3B71CA"/>
                </a:solidFill>
              </a:rPr>
              <a:t>rigors</a:t>
            </a:r>
            <a:r>
              <a:rPr lang="en" sz="1200"/>
              <a:t> &amp; </a:t>
            </a:r>
            <a:r>
              <a:rPr b="1" lang="en" sz="1200">
                <a:solidFill>
                  <a:srgbClr val="3B71CA"/>
                </a:solidFill>
              </a:rPr>
              <a:t>myalgias</a:t>
            </a:r>
            <a:endParaRPr b="1" sz="1200">
              <a:solidFill>
                <a:srgbClr val="3B71CA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59"/>
          <p:cNvSpPr txBox="1"/>
          <p:nvPr>
            <p:ph type="title"/>
          </p:nvPr>
        </p:nvSpPr>
        <p:spPr>
          <a:xfrm>
            <a:off x="729450" y="632850"/>
            <a:ext cx="5685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HPI</a:t>
            </a:r>
            <a:endParaRPr/>
          </a:p>
        </p:txBody>
      </p:sp>
      <p:sp>
        <p:nvSpPr>
          <p:cNvPr id="931" name="Google Shape;931;p59"/>
          <p:cNvSpPr txBox="1"/>
          <p:nvPr/>
        </p:nvSpPr>
        <p:spPr>
          <a:xfrm>
            <a:off x="8238359" y="376428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+ </a:t>
            </a: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32" name="Google Shape;932;p59"/>
          <p:cNvSpPr/>
          <p:nvPr/>
        </p:nvSpPr>
        <p:spPr>
          <a:xfrm>
            <a:off x="7645259" y="1188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3" name="Google Shape;933;p59"/>
          <p:cNvSpPr/>
          <p:nvPr/>
        </p:nvSpPr>
        <p:spPr>
          <a:xfrm>
            <a:off x="7645259" y="1371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4" name="Google Shape;934;p59"/>
          <p:cNvSpPr/>
          <p:nvPr/>
        </p:nvSpPr>
        <p:spPr>
          <a:xfrm>
            <a:off x="7645259" y="1554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5" name="Google Shape;935;p59"/>
          <p:cNvSpPr/>
          <p:nvPr/>
        </p:nvSpPr>
        <p:spPr>
          <a:xfrm>
            <a:off x="7645259" y="1737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6" name="Google Shape;936;p59"/>
          <p:cNvSpPr/>
          <p:nvPr/>
        </p:nvSpPr>
        <p:spPr>
          <a:xfrm>
            <a:off x="7645259" y="1920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7" name="Google Shape;937;p59"/>
          <p:cNvSpPr/>
          <p:nvPr/>
        </p:nvSpPr>
        <p:spPr>
          <a:xfrm>
            <a:off x="7645259" y="2103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8" name="Google Shape;938;p59"/>
          <p:cNvSpPr/>
          <p:nvPr/>
        </p:nvSpPr>
        <p:spPr>
          <a:xfrm>
            <a:off x="7645259" y="2286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9" name="Google Shape;939;p59"/>
          <p:cNvSpPr/>
          <p:nvPr/>
        </p:nvSpPr>
        <p:spPr>
          <a:xfrm>
            <a:off x="7645259" y="2469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0" name="Google Shape;940;p59"/>
          <p:cNvSpPr/>
          <p:nvPr/>
        </p:nvSpPr>
        <p:spPr>
          <a:xfrm>
            <a:off x="7645259" y="2652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1" name="Google Shape;941;p59"/>
          <p:cNvSpPr/>
          <p:nvPr/>
        </p:nvSpPr>
        <p:spPr>
          <a:xfrm>
            <a:off x="7645259" y="2835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2" name="Google Shape;942;p59"/>
          <p:cNvSpPr/>
          <p:nvPr/>
        </p:nvSpPr>
        <p:spPr>
          <a:xfrm>
            <a:off x="7645259" y="3018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3" name="Google Shape;943;p59"/>
          <p:cNvSpPr/>
          <p:nvPr/>
        </p:nvSpPr>
        <p:spPr>
          <a:xfrm>
            <a:off x="7645259" y="3201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4" name="Google Shape;944;p59"/>
          <p:cNvSpPr/>
          <p:nvPr/>
        </p:nvSpPr>
        <p:spPr>
          <a:xfrm>
            <a:off x="7645259" y="3384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5" name="Google Shape;945;p59"/>
          <p:cNvSpPr/>
          <p:nvPr/>
        </p:nvSpPr>
        <p:spPr>
          <a:xfrm>
            <a:off x="7645259" y="3567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6" name="Google Shape;946;p59"/>
          <p:cNvSpPr/>
          <p:nvPr/>
        </p:nvSpPr>
        <p:spPr>
          <a:xfrm>
            <a:off x="7645259" y="3750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7" name="Google Shape;947;p59"/>
          <p:cNvSpPr/>
          <p:nvPr/>
        </p:nvSpPr>
        <p:spPr>
          <a:xfrm>
            <a:off x="7645259" y="3933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8" name="Google Shape;948;p59"/>
          <p:cNvSpPr/>
          <p:nvPr/>
        </p:nvSpPr>
        <p:spPr>
          <a:xfrm>
            <a:off x="7645259" y="4116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9" name="Google Shape;949;p59"/>
          <p:cNvSpPr/>
          <p:nvPr/>
        </p:nvSpPr>
        <p:spPr>
          <a:xfrm>
            <a:off x="7645259" y="4299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0" name="Google Shape;950;p59"/>
          <p:cNvSpPr/>
          <p:nvPr/>
        </p:nvSpPr>
        <p:spPr>
          <a:xfrm>
            <a:off x="7645259" y="4482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1" name="Google Shape;951;p59"/>
          <p:cNvSpPr/>
          <p:nvPr/>
        </p:nvSpPr>
        <p:spPr>
          <a:xfrm>
            <a:off x="7645259" y="4665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952" name="Google Shape;952;p59"/>
          <p:cNvCxnSpPr/>
          <p:nvPr/>
        </p:nvCxnSpPr>
        <p:spPr>
          <a:xfrm rot="10800000">
            <a:off x="7353501" y="2651758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3" name="Google Shape;953;p59"/>
          <p:cNvCxnSpPr/>
          <p:nvPr/>
        </p:nvCxnSpPr>
        <p:spPr>
          <a:xfrm rot="10800000">
            <a:off x="7353501" y="3750737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4" name="Google Shape;954;p59"/>
          <p:cNvCxnSpPr/>
          <p:nvPr/>
        </p:nvCxnSpPr>
        <p:spPr>
          <a:xfrm rot="10800000">
            <a:off x="7353501" y="4297683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5" name="Google Shape;955;p59"/>
          <p:cNvCxnSpPr/>
          <p:nvPr/>
        </p:nvCxnSpPr>
        <p:spPr>
          <a:xfrm rot="10800000">
            <a:off x="7353501" y="3200400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6" name="Google Shape;956;p59"/>
          <p:cNvCxnSpPr/>
          <p:nvPr/>
        </p:nvCxnSpPr>
        <p:spPr>
          <a:xfrm rot="10800000">
            <a:off x="7353501" y="2103117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7" name="Google Shape;957;p59"/>
          <p:cNvCxnSpPr/>
          <p:nvPr/>
        </p:nvCxnSpPr>
        <p:spPr>
          <a:xfrm rot="10800000">
            <a:off x="7353501" y="155447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58" name="Google Shape;958;p59"/>
          <p:cNvSpPr txBox="1"/>
          <p:nvPr/>
        </p:nvSpPr>
        <p:spPr>
          <a:xfrm>
            <a:off x="6728901" y="411480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-3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9" name="Google Shape;959;p59"/>
          <p:cNvSpPr txBox="1"/>
          <p:nvPr/>
        </p:nvSpPr>
        <p:spPr>
          <a:xfrm>
            <a:off x="6728901" y="35661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-6 mo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0" name="Google Shape;960;p59"/>
          <p:cNvSpPr txBox="1"/>
          <p:nvPr/>
        </p:nvSpPr>
        <p:spPr>
          <a:xfrm>
            <a:off x="6728901" y="30327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-9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1" name="Google Shape;961;p59"/>
          <p:cNvSpPr txBox="1"/>
          <p:nvPr/>
        </p:nvSpPr>
        <p:spPr>
          <a:xfrm>
            <a:off x="6728901" y="246888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2" name="Google Shape;962;p59"/>
          <p:cNvSpPr txBox="1"/>
          <p:nvPr/>
        </p:nvSpPr>
        <p:spPr>
          <a:xfrm>
            <a:off x="6661126" y="1920250"/>
            <a:ext cx="670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-15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3" name="Google Shape;963;p59"/>
          <p:cNvSpPr txBox="1"/>
          <p:nvPr/>
        </p:nvSpPr>
        <p:spPr>
          <a:xfrm>
            <a:off x="6728901" y="137160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-1.5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4" name="Google Shape;964;p59"/>
          <p:cNvSpPr txBox="1"/>
          <p:nvPr/>
        </p:nvSpPr>
        <p:spPr>
          <a:xfrm>
            <a:off x="8238359" y="100584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OLT 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65" name="Google Shape;965;p59"/>
          <p:cNvSpPr txBox="1"/>
          <p:nvPr/>
        </p:nvSpPr>
        <p:spPr>
          <a:xfrm>
            <a:off x="8238359" y="173736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66" name="Google Shape;966;p59"/>
          <p:cNvSpPr txBox="1"/>
          <p:nvPr/>
        </p:nvSpPr>
        <p:spPr>
          <a:xfrm>
            <a:off x="8238359" y="201168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67" name="Google Shape;967;p59"/>
          <p:cNvSpPr txBox="1"/>
          <p:nvPr/>
        </p:nvSpPr>
        <p:spPr>
          <a:xfrm>
            <a:off x="8238359" y="2377450"/>
            <a:ext cx="9918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Spleen 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968" name="Google Shape;968;p59"/>
          <p:cNvCxnSpPr>
            <a:stCxn id="964" idx="1"/>
          </p:cNvCxnSpPr>
          <p:nvPr/>
        </p:nvCxnSpPr>
        <p:spPr>
          <a:xfrm rot="10800000">
            <a:off x="7935059" y="1188690"/>
            <a:ext cx="303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69" name="Google Shape;969;p59"/>
          <p:cNvCxnSpPr>
            <a:stCxn id="965" idx="1"/>
          </p:cNvCxnSpPr>
          <p:nvPr/>
        </p:nvCxnSpPr>
        <p:spPr>
          <a:xfrm rot="10800000">
            <a:off x="7938059" y="1916610"/>
            <a:ext cx="300300" cy="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70" name="Google Shape;970;p59"/>
          <p:cNvCxnSpPr>
            <a:stCxn id="966" idx="1"/>
          </p:cNvCxnSpPr>
          <p:nvPr/>
        </p:nvCxnSpPr>
        <p:spPr>
          <a:xfrm rot="10800000">
            <a:off x="7936559" y="219453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71" name="Google Shape;971;p59"/>
          <p:cNvCxnSpPr>
            <a:stCxn id="967" idx="1"/>
          </p:cNvCxnSpPr>
          <p:nvPr/>
        </p:nvCxnSpPr>
        <p:spPr>
          <a:xfrm rot="10800000">
            <a:off x="7937159" y="2560300"/>
            <a:ext cx="301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72" name="Google Shape;972;p59"/>
          <p:cNvSpPr txBox="1"/>
          <p:nvPr/>
        </p:nvSpPr>
        <p:spPr>
          <a:xfrm>
            <a:off x="8238359" y="265176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8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(vanc taper)</a:t>
            </a:r>
            <a:endParaRPr sz="8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973" name="Google Shape;973;p59"/>
          <p:cNvCxnSpPr>
            <a:stCxn id="972" idx="1"/>
          </p:cNvCxnSpPr>
          <p:nvPr/>
        </p:nvCxnSpPr>
        <p:spPr>
          <a:xfrm rot="10800000">
            <a:off x="7936559" y="283461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74" name="Google Shape;974;p59"/>
          <p:cNvSpPr txBox="1"/>
          <p:nvPr/>
        </p:nvSpPr>
        <p:spPr>
          <a:xfrm>
            <a:off x="8238359" y="320040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975" name="Google Shape;975;p59"/>
          <p:cNvCxnSpPr>
            <a:stCxn id="974" idx="1"/>
          </p:cNvCxnSpPr>
          <p:nvPr/>
        </p:nvCxnSpPr>
        <p:spPr>
          <a:xfrm rot="10800000">
            <a:off x="7936559" y="338325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76" name="Google Shape;976;p59"/>
          <p:cNvSpPr txBox="1"/>
          <p:nvPr/>
        </p:nvSpPr>
        <p:spPr>
          <a:xfrm>
            <a:off x="8238359" y="393192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8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977" name="Google Shape;977;p59"/>
          <p:cNvCxnSpPr>
            <a:stCxn id="976" idx="1"/>
          </p:cNvCxnSpPr>
          <p:nvPr/>
        </p:nvCxnSpPr>
        <p:spPr>
          <a:xfrm rot="10800000">
            <a:off x="7936559" y="411477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78" name="Google Shape;978;p59"/>
          <p:cNvCxnSpPr>
            <a:stCxn id="931" idx="1"/>
          </p:cNvCxnSpPr>
          <p:nvPr/>
        </p:nvCxnSpPr>
        <p:spPr>
          <a:xfrm flipH="1">
            <a:off x="7947059" y="3947130"/>
            <a:ext cx="291300" cy="75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79" name="Google Shape;979;p59"/>
          <p:cNvSpPr txBox="1"/>
          <p:nvPr/>
        </p:nvSpPr>
        <p:spPr>
          <a:xfrm>
            <a:off x="8238359" y="411480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980" name="Google Shape;980;p59"/>
          <p:cNvCxnSpPr>
            <a:stCxn id="979" idx="1"/>
          </p:cNvCxnSpPr>
          <p:nvPr/>
        </p:nvCxnSpPr>
        <p:spPr>
          <a:xfrm rot="10800000">
            <a:off x="7936559" y="429765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81" name="Google Shape;981;p59"/>
          <p:cNvSpPr txBox="1"/>
          <p:nvPr/>
        </p:nvSpPr>
        <p:spPr>
          <a:xfrm>
            <a:off x="8238359" y="438912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 </a:t>
            </a:r>
            <a:r>
              <a:rPr lang="en" sz="8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(vanc ppx)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982" name="Google Shape;982;p59"/>
          <p:cNvCxnSpPr>
            <a:stCxn id="981" idx="1"/>
          </p:cNvCxnSpPr>
          <p:nvPr/>
        </p:nvCxnSpPr>
        <p:spPr>
          <a:xfrm rot="10800000">
            <a:off x="7936559" y="457197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83" name="Google Shape;983;p59"/>
          <p:cNvSpPr/>
          <p:nvPr/>
        </p:nvSpPr>
        <p:spPr>
          <a:xfrm>
            <a:off x="6661125" y="693050"/>
            <a:ext cx="2482800" cy="4299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984" name="Google Shape;984;p59"/>
          <p:cNvCxnSpPr/>
          <p:nvPr/>
        </p:nvCxnSpPr>
        <p:spPr>
          <a:xfrm rot="10800000">
            <a:off x="7353501" y="484632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85" name="Google Shape;985;p59"/>
          <p:cNvSpPr txBox="1"/>
          <p:nvPr/>
        </p:nvSpPr>
        <p:spPr>
          <a:xfrm>
            <a:off x="6728901" y="4663471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Now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6" name="Google Shape;986;p59"/>
          <p:cNvSpPr txBox="1"/>
          <p:nvPr>
            <p:ph idx="1" type="body"/>
          </p:nvPr>
        </p:nvSpPr>
        <p:spPr>
          <a:xfrm>
            <a:off x="729450" y="1393075"/>
            <a:ext cx="6058500" cy="26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with PMH including cirrhosis s/p OLT (2 years ago) w/ </a:t>
            </a:r>
            <a:r>
              <a:rPr b="1" lang="en">
                <a:solidFill>
                  <a:srgbClr val="B03D50"/>
                </a:solidFill>
              </a:rPr>
              <a:t>recurrent C diff</a:t>
            </a:r>
            <a:r>
              <a:rPr lang="en"/>
              <a:t>, s/p splenectomy who p/w </a:t>
            </a:r>
            <a:r>
              <a:rPr b="1" lang="en"/>
              <a:t>fever</a:t>
            </a:r>
            <a:r>
              <a:rPr lang="en"/>
              <a:t>.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F382C"/>
                </a:solidFill>
              </a:rPr>
              <a:t>Fevers</a:t>
            </a:r>
            <a:r>
              <a:rPr lang="en"/>
              <a:t> started yesterday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Tmax 102 F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Associated </a:t>
            </a:r>
            <a:r>
              <a:rPr b="1" lang="en" sz="1200">
                <a:solidFill>
                  <a:srgbClr val="3B71CA"/>
                </a:solidFill>
              </a:rPr>
              <a:t>rigors</a:t>
            </a:r>
            <a:r>
              <a:rPr lang="en" sz="1200"/>
              <a:t> &amp; </a:t>
            </a:r>
            <a:r>
              <a:rPr b="1" lang="en" sz="1200">
                <a:solidFill>
                  <a:srgbClr val="3B71CA"/>
                </a:solidFill>
              </a:rPr>
              <a:t>myalgias</a:t>
            </a:r>
            <a:endParaRPr b="1" sz="12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 other symptoms </a:t>
            </a: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(until he got to the ED)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Then had </a:t>
            </a:r>
            <a:r>
              <a:rPr b="1" lang="en" sz="1200">
                <a:solidFill>
                  <a:srgbClr val="3B71CA"/>
                </a:solidFill>
              </a:rPr>
              <a:t>headache</a:t>
            </a:r>
            <a:r>
              <a:rPr lang="en" sz="1200"/>
              <a:t> &amp; </a:t>
            </a:r>
            <a:r>
              <a:rPr b="1" lang="en" sz="1200">
                <a:solidFill>
                  <a:srgbClr val="3B71CA"/>
                </a:solidFill>
              </a:rPr>
              <a:t>photophobia</a:t>
            </a:r>
            <a:endParaRPr b="1" sz="12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60"/>
          <p:cNvSpPr txBox="1"/>
          <p:nvPr>
            <p:ph type="title"/>
          </p:nvPr>
        </p:nvSpPr>
        <p:spPr>
          <a:xfrm>
            <a:off x="729450" y="632850"/>
            <a:ext cx="5685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HPI</a:t>
            </a:r>
            <a:endParaRPr/>
          </a:p>
        </p:txBody>
      </p:sp>
      <p:sp>
        <p:nvSpPr>
          <p:cNvPr id="992" name="Google Shape;992;p60"/>
          <p:cNvSpPr txBox="1"/>
          <p:nvPr/>
        </p:nvSpPr>
        <p:spPr>
          <a:xfrm>
            <a:off x="8238359" y="376428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+ </a:t>
            </a: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93" name="Google Shape;993;p60"/>
          <p:cNvSpPr/>
          <p:nvPr/>
        </p:nvSpPr>
        <p:spPr>
          <a:xfrm>
            <a:off x="7645259" y="1188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4" name="Google Shape;994;p60"/>
          <p:cNvSpPr/>
          <p:nvPr/>
        </p:nvSpPr>
        <p:spPr>
          <a:xfrm>
            <a:off x="7645259" y="1371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5" name="Google Shape;995;p60"/>
          <p:cNvSpPr/>
          <p:nvPr/>
        </p:nvSpPr>
        <p:spPr>
          <a:xfrm>
            <a:off x="7645259" y="1554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6" name="Google Shape;996;p60"/>
          <p:cNvSpPr/>
          <p:nvPr/>
        </p:nvSpPr>
        <p:spPr>
          <a:xfrm>
            <a:off x="7645259" y="1737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7" name="Google Shape;997;p60"/>
          <p:cNvSpPr/>
          <p:nvPr/>
        </p:nvSpPr>
        <p:spPr>
          <a:xfrm>
            <a:off x="7645259" y="1920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8" name="Google Shape;998;p60"/>
          <p:cNvSpPr/>
          <p:nvPr/>
        </p:nvSpPr>
        <p:spPr>
          <a:xfrm>
            <a:off x="7645259" y="2103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9" name="Google Shape;999;p60"/>
          <p:cNvSpPr/>
          <p:nvPr/>
        </p:nvSpPr>
        <p:spPr>
          <a:xfrm>
            <a:off x="7645259" y="2286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0" name="Google Shape;1000;p60"/>
          <p:cNvSpPr/>
          <p:nvPr/>
        </p:nvSpPr>
        <p:spPr>
          <a:xfrm>
            <a:off x="7645259" y="2469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1" name="Google Shape;1001;p60"/>
          <p:cNvSpPr/>
          <p:nvPr/>
        </p:nvSpPr>
        <p:spPr>
          <a:xfrm>
            <a:off x="7645259" y="2652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2" name="Google Shape;1002;p60"/>
          <p:cNvSpPr/>
          <p:nvPr/>
        </p:nvSpPr>
        <p:spPr>
          <a:xfrm>
            <a:off x="7645259" y="2835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3" name="Google Shape;1003;p60"/>
          <p:cNvSpPr/>
          <p:nvPr/>
        </p:nvSpPr>
        <p:spPr>
          <a:xfrm>
            <a:off x="7645259" y="3018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4" name="Google Shape;1004;p60"/>
          <p:cNvSpPr/>
          <p:nvPr/>
        </p:nvSpPr>
        <p:spPr>
          <a:xfrm>
            <a:off x="7645259" y="3201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5" name="Google Shape;1005;p60"/>
          <p:cNvSpPr/>
          <p:nvPr/>
        </p:nvSpPr>
        <p:spPr>
          <a:xfrm>
            <a:off x="7645259" y="3384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6" name="Google Shape;1006;p60"/>
          <p:cNvSpPr/>
          <p:nvPr/>
        </p:nvSpPr>
        <p:spPr>
          <a:xfrm>
            <a:off x="7645259" y="3567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7" name="Google Shape;1007;p60"/>
          <p:cNvSpPr/>
          <p:nvPr/>
        </p:nvSpPr>
        <p:spPr>
          <a:xfrm>
            <a:off x="7645259" y="3750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8" name="Google Shape;1008;p60"/>
          <p:cNvSpPr/>
          <p:nvPr/>
        </p:nvSpPr>
        <p:spPr>
          <a:xfrm>
            <a:off x="7645259" y="3933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9" name="Google Shape;1009;p60"/>
          <p:cNvSpPr/>
          <p:nvPr/>
        </p:nvSpPr>
        <p:spPr>
          <a:xfrm>
            <a:off x="7645259" y="4116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0" name="Google Shape;1010;p60"/>
          <p:cNvSpPr/>
          <p:nvPr/>
        </p:nvSpPr>
        <p:spPr>
          <a:xfrm>
            <a:off x="7645259" y="4299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1" name="Google Shape;1011;p60"/>
          <p:cNvSpPr/>
          <p:nvPr/>
        </p:nvSpPr>
        <p:spPr>
          <a:xfrm>
            <a:off x="7645259" y="4482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2" name="Google Shape;1012;p60"/>
          <p:cNvSpPr/>
          <p:nvPr/>
        </p:nvSpPr>
        <p:spPr>
          <a:xfrm>
            <a:off x="7645259" y="4665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13" name="Google Shape;1013;p60"/>
          <p:cNvCxnSpPr/>
          <p:nvPr/>
        </p:nvCxnSpPr>
        <p:spPr>
          <a:xfrm rot="10800000">
            <a:off x="7353501" y="2651758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4" name="Google Shape;1014;p60"/>
          <p:cNvCxnSpPr/>
          <p:nvPr/>
        </p:nvCxnSpPr>
        <p:spPr>
          <a:xfrm rot="10800000">
            <a:off x="7353501" y="3750737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5" name="Google Shape;1015;p60"/>
          <p:cNvCxnSpPr/>
          <p:nvPr/>
        </p:nvCxnSpPr>
        <p:spPr>
          <a:xfrm rot="10800000">
            <a:off x="7353501" y="4297683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6" name="Google Shape;1016;p60"/>
          <p:cNvCxnSpPr/>
          <p:nvPr/>
        </p:nvCxnSpPr>
        <p:spPr>
          <a:xfrm rot="10800000">
            <a:off x="7353501" y="3200400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7" name="Google Shape;1017;p60"/>
          <p:cNvCxnSpPr/>
          <p:nvPr/>
        </p:nvCxnSpPr>
        <p:spPr>
          <a:xfrm rot="10800000">
            <a:off x="7353501" y="2103117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8" name="Google Shape;1018;p60"/>
          <p:cNvCxnSpPr/>
          <p:nvPr/>
        </p:nvCxnSpPr>
        <p:spPr>
          <a:xfrm rot="10800000">
            <a:off x="7353501" y="155447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19" name="Google Shape;1019;p60"/>
          <p:cNvSpPr txBox="1"/>
          <p:nvPr/>
        </p:nvSpPr>
        <p:spPr>
          <a:xfrm>
            <a:off x="6728901" y="411480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-3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0" name="Google Shape;1020;p60"/>
          <p:cNvSpPr txBox="1"/>
          <p:nvPr/>
        </p:nvSpPr>
        <p:spPr>
          <a:xfrm>
            <a:off x="6728901" y="35661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-6 mo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1" name="Google Shape;1021;p60"/>
          <p:cNvSpPr txBox="1"/>
          <p:nvPr/>
        </p:nvSpPr>
        <p:spPr>
          <a:xfrm>
            <a:off x="6728901" y="30327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-9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2" name="Google Shape;1022;p60"/>
          <p:cNvSpPr txBox="1"/>
          <p:nvPr/>
        </p:nvSpPr>
        <p:spPr>
          <a:xfrm>
            <a:off x="6728901" y="246888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3" name="Google Shape;1023;p60"/>
          <p:cNvSpPr txBox="1"/>
          <p:nvPr/>
        </p:nvSpPr>
        <p:spPr>
          <a:xfrm>
            <a:off x="6661126" y="1920250"/>
            <a:ext cx="670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-15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4" name="Google Shape;1024;p60"/>
          <p:cNvSpPr txBox="1"/>
          <p:nvPr/>
        </p:nvSpPr>
        <p:spPr>
          <a:xfrm>
            <a:off x="6728901" y="137160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-1.5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5" name="Google Shape;1025;p60"/>
          <p:cNvSpPr txBox="1"/>
          <p:nvPr/>
        </p:nvSpPr>
        <p:spPr>
          <a:xfrm>
            <a:off x="8238359" y="100584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OLT 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26" name="Google Shape;1026;p60"/>
          <p:cNvSpPr txBox="1"/>
          <p:nvPr/>
        </p:nvSpPr>
        <p:spPr>
          <a:xfrm>
            <a:off x="8238359" y="173736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27" name="Google Shape;1027;p60"/>
          <p:cNvSpPr txBox="1"/>
          <p:nvPr/>
        </p:nvSpPr>
        <p:spPr>
          <a:xfrm>
            <a:off x="8238359" y="201168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28" name="Google Shape;1028;p60"/>
          <p:cNvSpPr txBox="1"/>
          <p:nvPr/>
        </p:nvSpPr>
        <p:spPr>
          <a:xfrm>
            <a:off x="8238359" y="2377450"/>
            <a:ext cx="9918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Spleen 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029" name="Google Shape;1029;p60"/>
          <p:cNvCxnSpPr>
            <a:stCxn id="1025" idx="1"/>
          </p:cNvCxnSpPr>
          <p:nvPr/>
        </p:nvCxnSpPr>
        <p:spPr>
          <a:xfrm rot="10800000">
            <a:off x="7935059" y="1188690"/>
            <a:ext cx="303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30" name="Google Shape;1030;p60"/>
          <p:cNvCxnSpPr>
            <a:stCxn id="1026" idx="1"/>
          </p:cNvCxnSpPr>
          <p:nvPr/>
        </p:nvCxnSpPr>
        <p:spPr>
          <a:xfrm rot="10800000">
            <a:off x="7938059" y="1916610"/>
            <a:ext cx="300300" cy="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31" name="Google Shape;1031;p60"/>
          <p:cNvCxnSpPr>
            <a:stCxn id="1027" idx="1"/>
          </p:cNvCxnSpPr>
          <p:nvPr/>
        </p:nvCxnSpPr>
        <p:spPr>
          <a:xfrm rot="10800000">
            <a:off x="7936559" y="219453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32" name="Google Shape;1032;p60"/>
          <p:cNvCxnSpPr>
            <a:stCxn id="1028" idx="1"/>
          </p:cNvCxnSpPr>
          <p:nvPr/>
        </p:nvCxnSpPr>
        <p:spPr>
          <a:xfrm rot="10800000">
            <a:off x="7937159" y="2560300"/>
            <a:ext cx="301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33" name="Google Shape;1033;p60"/>
          <p:cNvSpPr txBox="1"/>
          <p:nvPr/>
        </p:nvSpPr>
        <p:spPr>
          <a:xfrm>
            <a:off x="8238359" y="265176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8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(vanc taper)</a:t>
            </a:r>
            <a:endParaRPr sz="8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1034" name="Google Shape;1034;p60"/>
          <p:cNvCxnSpPr>
            <a:stCxn id="1033" idx="1"/>
          </p:cNvCxnSpPr>
          <p:nvPr/>
        </p:nvCxnSpPr>
        <p:spPr>
          <a:xfrm rot="10800000">
            <a:off x="7936559" y="283461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35" name="Google Shape;1035;p60"/>
          <p:cNvSpPr txBox="1"/>
          <p:nvPr/>
        </p:nvSpPr>
        <p:spPr>
          <a:xfrm>
            <a:off x="8238359" y="320040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036" name="Google Shape;1036;p60"/>
          <p:cNvCxnSpPr>
            <a:stCxn id="1035" idx="1"/>
          </p:cNvCxnSpPr>
          <p:nvPr/>
        </p:nvCxnSpPr>
        <p:spPr>
          <a:xfrm rot="10800000">
            <a:off x="7936559" y="338325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37" name="Google Shape;1037;p60"/>
          <p:cNvSpPr txBox="1"/>
          <p:nvPr/>
        </p:nvSpPr>
        <p:spPr>
          <a:xfrm>
            <a:off x="8238359" y="393192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8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1038" name="Google Shape;1038;p60"/>
          <p:cNvCxnSpPr>
            <a:stCxn id="1037" idx="1"/>
          </p:cNvCxnSpPr>
          <p:nvPr/>
        </p:nvCxnSpPr>
        <p:spPr>
          <a:xfrm rot="10800000">
            <a:off x="7936559" y="411477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39" name="Google Shape;1039;p60"/>
          <p:cNvCxnSpPr>
            <a:stCxn id="992" idx="1"/>
          </p:cNvCxnSpPr>
          <p:nvPr/>
        </p:nvCxnSpPr>
        <p:spPr>
          <a:xfrm flipH="1">
            <a:off x="7947059" y="3947130"/>
            <a:ext cx="291300" cy="75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40" name="Google Shape;1040;p60"/>
          <p:cNvSpPr txBox="1"/>
          <p:nvPr/>
        </p:nvSpPr>
        <p:spPr>
          <a:xfrm>
            <a:off x="8238359" y="411480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041" name="Google Shape;1041;p60"/>
          <p:cNvCxnSpPr>
            <a:stCxn id="1040" idx="1"/>
          </p:cNvCxnSpPr>
          <p:nvPr/>
        </p:nvCxnSpPr>
        <p:spPr>
          <a:xfrm rot="10800000">
            <a:off x="7936559" y="429765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42" name="Google Shape;1042;p60"/>
          <p:cNvSpPr txBox="1"/>
          <p:nvPr/>
        </p:nvSpPr>
        <p:spPr>
          <a:xfrm>
            <a:off x="8238359" y="438912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 </a:t>
            </a:r>
            <a:r>
              <a:rPr lang="en" sz="8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(vanc ppx)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043" name="Google Shape;1043;p60"/>
          <p:cNvCxnSpPr>
            <a:stCxn id="1042" idx="1"/>
          </p:cNvCxnSpPr>
          <p:nvPr/>
        </p:nvCxnSpPr>
        <p:spPr>
          <a:xfrm rot="10800000">
            <a:off x="7936559" y="457197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44" name="Google Shape;1044;p60"/>
          <p:cNvSpPr/>
          <p:nvPr/>
        </p:nvSpPr>
        <p:spPr>
          <a:xfrm>
            <a:off x="6661125" y="693050"/>
            <a:ext cx="2482800" cy="4299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45" name="Google Shape;1045;p60"/>
          <p:cNvCxnSpPr/>
          <p:nvPr/>
        </p:nvCxnSpPr>
        <p:spPr>
          <a:xfrm rot="10800000">
            <a:off x="7353501" y="484632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46" name="Google Shape;1046;p60"/>
          <p:cNvSpPr txBox="1"/>
          <p:nvPr/>
        </p:nvSpPr>
        <p:spPr>
          <a:xfrm>
            <a:off x="6728901" y="4663471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Now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7" name="Google Shape;1047;p60"/>
          <p:cNvSpPr txBox="1"/>
          <p:nvPr>
            <p:ph idx="1" type="body"/>
          </p:nvPr>
        </p:nvSpPr>
        <p:spPr>
          <a:xfrm>
            <a:off x="729450" y="1393075"/>
            <a:ext cx="6058500" cy="26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with PMH including cirrhosis s/p OLT (2 years ago) w/ </a:t>
            </a:r>
            <a:r>
              <a:rPr b="1" lang="en">
                <a:solidFill>
                  <a:srgbClr val="B03D50"/>
                </a:solidFill>
              </a:rPr>
              <a:t>recurrent C diff</a:t>
            </a:r>
            <a:r>
              <a:rPr lang="en"/>
              <a:t>, s/p splenectomy who p/w </a:t>
            </a:r>
            <a:r>
              <a:rPr b="1" lang="en"/>
              <a:t>fever</a:t>
            </a:r>
            <a:r>
              <a:rPr lang="en"/>
              <a:t>.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F382C"/>
                </a:solidFill>
              </a:rPr>
              <a:t>Fevers</a:t>
            </a:r>
            <a:r>
              <a:rPr lang="en"/>
              <a:t> started yesterday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Tmax 102 F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Associated </a:t>
            </a:r>
            <a:r>
              <a:rPr b="1" lang="en" sz="1200">
                <a:solidFill>
                  <a:srgbClr val="3B71CA"/>
                </a:solidFill>
              </a:rPr>
              <a:t>rigors</a:t>
            </a:r>
            <a:r>
              <a:rPr lang="en" sz="1200"/>
              <a:t> &amp; </a:t>
            </a:r>
            <a:r>
              <a:rPr b="1" lang="en" sz="1200">
                <a:solidFill>
                  <a:srgbClr val="3B71CA"/>
                </a:solidFill>
              </a:rPr>
              <a:t>myalgias</a:t>
            </a:r>
            <a:endParaRPr b="1" sz="12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 other symptoms </a:t>
            </a: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(until he got to the ED)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Then had </a:t>
            </a:r>
            <a:r>
              <a:rPr b="1" lang="en" sz="1200">
                <a:solidFill>
                  <a:srgbClr val="3B71CA"/>
                </a:solidFill>
              </a:rPr>
              <a:t>headache</a:t>
            </a:r>
            <a:r>
              <a:rPr lang="en" sz="1200"/>
              <a:t> &amp; </a:t>
            </a:r>
            <a:r>
              <a:rPr b="1" lang="en" sz="1200">
                <a:solidFill>
                  <a:srgbClr val="3B71CA"/>
                </a:solidFill>
              </a:rPr>
              <a:t>photophobia</a:t>
            </a:r>
            <a:endParaRPr b="1" sz="1200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Got vanc + cefepime in ED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Then started having </a:t>
            </a:r>
            <a:r>
              <a:rPr b="1" lang="en" sz="1200">
                <a:solidFill>
                  <a:srgbClr val="3B71CA"/>
                </a:solidFill>
              </a:rPr>
              <a:t>diarrhea</a:t>
            </a:r>
            <a:r>
              <a:rPr b="1" lang="en" sz="1200"/>
              <a:t> </a:t>
            </a:r>
            <a:endParaRPr b="1" sz="12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61"/>
          <p:cNvSpPr txBox="1"/>
          <p:nvPr>
            <p:ph type="title"/>
          </p:nvPr>
        </p:nvSpPr>
        <p:spPr>
          <a:xfrm>
            <a:off x="729450" y="632850"/>
            <a:ext cx="5685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HPI</a:t>
            </a:r>
            <a:endParaRPr/>
          </a:p>
        </p:txBody>
      </p:sp>
      <p:sp>
        <p:nvSpPr>
          <p:cNvPr id="1053" name="Google Shape;1053;p61"/>
          <p:cNvSpPr txBox="1"/>
          <p:nvPr/>
        </p:nvSpPr>
        <p:spPr>
          <a:xfrm>
            <a:off x="8238359" y="376428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+ </a:t>
            </a: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54" name="Google Shape;1054;p61"/>
          <p:cNvSpPr/>
          <p:nvPr/>
        </p:nvSpPr>
        <p:spPr>
          <a:xfrm>
            <a:off x="7645259" y="1188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5" name="Google Shape;1055;p61"/>
          <p:cNvSpPr/>
          <p:nvPr/>
        </p:nvSpPr>
        <p:spPr>
          <a:xfrm>
            <a:off x="7645259" y="1371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6" name="Google Shape;1056;p61"/>
          <p:cNvSpPr/>
          <p:nvPr/>
        </p:nvSpPr>
        <p:spPr>
          <a:xfrm>
            <a:off x="7645259" y="1554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7" name="Google Shape;1057;p61"/>
          <p:cNvSpPr/>
          <p:nvPr/>
        </p:nvSpPr>
        <p:spPr>
          <a:xfrm>
            <a:off x="7645259" y="1737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8" name="Google Shape;1058;p61"/>
          <p:cNvSpPr/>
          <p:nvPr/>
        </p:nvSpPr>
        <p:spPr>
          <a:xfrm>
            <a:off x="7645259" y="1920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9" name="Google Shape;1059;p61"/>
          <p:cNvSpPr/>
          <p:nvPr/>
        </p:nvSpPr>
        <p:spPr>
          <a:xfrm>
            <a:off x="7645259" y="2103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0" name="Google Shape;1060;p61"/>
          <p:cNvSpPr/>
          <p:nvPr/>
        </p:nvSpPr>
        <p:spPr>
          <a:xfrm>
            <a:off x="7645259" y="2286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1" name="Google Shape;1061;p61"/>
          <p:cNvSpPr/>
          <p:nvPr/>
        </p:nvSpPr>
        <p:spPr>
          <a:xfrm>
            <a:off x="7645259" y="2469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2" name="Google Shape;1062;p61"/>
          <p:cNvSpPr/>
          <p:nvPr/>
        </p:nvSpPr>
        <p:spPr>
          <a:xfrm>
            <a:off x="7645259" y="2652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3" name="Google Shape;1063;p61"/>
          <p:cNvSpPr/>
          <p:nvPr/>
        </p:nvSpPr>
        <p:spPr>
          <a:xfrm>
            <a:off x="7645259" y="2835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4" name="Google Shape;1064;p61"/>
          <p:cNvSpPr/>
          <p:nvPr/>
        </p:nvSpPr>
        <p:spPr>
          <a:xfrm>
            <a:off x="7645259" y="3018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5" name="Google Shape;1065;p61"/>
          <p:cNvSpPr/>
          <p:nvPr/>
        </p:nvSpPr>
        <p:spPr>
          <a:xfrm>
            <a:off x="7645259" y="3201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6" name="Google Shape;1066;p61"/>
          <p:cNvSpPr/>
          <p:nvPr/>
        </p:nvSpPr>
        <p:spPr>
          <a:xfrm>
            <a:off x="7645259" y="3384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7" name="Google Shape;1067;p61"/>
          <p:cNvSpPr/>
          <p:nvPr/>
        </p:nvSpPr>
        <p:spPr>
          <a:xfrm>
            <a:off x="7645259" y="3567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8" name="Google Shape;1068;p61"/>
          <p:cNvSpPr/>
          <p:nvPr/>
        </p:nvSpPr>
        <p:spPr>
          <a:xfrm>
            <a:off x="7645259" y="3750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9" name="Google Shape;1069;p61"/>
          <p:cNvSpPr/>
          <p:nvPr/>
        </p:nvSpPr>
        <p:spPr>
          <a:xfrm>
            <a:off x="7645259" y="3933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0" name="Google Shape;1070;p61"/>
          <p:cNvSpPr/>
          <p:nvPr/>
        </p:nvSpPr>
        <p:spPr>
          <a:xfrm>
            <a:off x="7645259" y="4116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1" name="Google Shape;1071;p61"/>
          <p:cNvSpPr/>
          <p:nvPr/>
        </p:nvSpPr>
        <p:spPr>
          <a:xfrm>
            <a:off x="7645259" y="4299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2" name="Google Shape;1072;p61"/>
          <p:cNvSpPr/>
          <p:nvPr/>
        </p:nvSpPr>
        <p:spPr>
          <a:xfrm>
            <a:off x="7645259" y="4482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3" name="Google Shape;1073;p61"/>
          <p:cNvSpPr/>
          <p:nvPr/>
        </p:nvSpPr>
        <p:spPr>
          <a:xfrm>
            <a:off x="7645259" y="4665725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74" name="Google Shape;1074;p61"/>
          <p:cNvCxnSpPr/>
          <p:nvPr/>
        </p:nvCxnSpPr>
        <p:spPr>
          <a:xfrm rot="10800000">
            <a:off x="7353501" y="2651758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5" name="Google Shape;1075;p61"/>
          <p:cNvCxnSpPr/>
          <p:nvPr/>
        </p:nvCxnSpPr>
        <p:spPr>
          <a:xfrm rot="10800000">
            <a:off x="7353501" y="3750737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6" name="Google Shape;1076;p61"/>
          <p:cNvCxnSpPr/>
          <p:nvPr/>
        </p:nvCxnSpPr>
        <p:spPr>
          <a:xfrm rot="10800000">
            <a:off x="7353501" y="4297683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7" name="Google Shape;1077;p61"/>
          <p:cNvCxnSpPr/>
          <p:nvPr/>
        </p:nvCxnSpPr>
        <p:spPr>
          <a:xfrm rot="10800000">
            <a:off x="7353501" y="3200400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8" name="Google Shape;1078;p61"/>
          <p:cNvCxnSpPr/>
          <p:nvPr/>
        </p:nvCxnSpPr>
        <p:spPr>
          <a:xfrm rot="10800000">
            <a:off x="7353501" y="2103117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9" name="Google Shape;1079;p61"/>
          <p:cNvCxnSpPr/>
          <p:nvPr/>
        </p:nvCxnSpPr>
        <p:spPr>
          <a:xfrm rot="10800000">
            <a:off x="7353501" y="155447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80" name="Google Shape;1080;p61"/>
          <p:cNvSpPr txBox="1"/>
          <p:nvPr/>
        </p:nvSpPr>
        <p:spPr>
          <a:xfrm>
            <a:off x="6728901" y="411480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-3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1" name="Google Shape;1081;p61"/>
          <p:cNvSpPr txBox="1"/>
          <p:nvPr/>
        </p:nvSpPr>
        <p:spPr>
          <a:xfrm>
            <a:off x="6728901" y="35661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-6 mo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2" name="Google Shape;1082;p61"/>
          <p:cNvSpPr txBox="1"/>
          <p:nvPr/>
        </p:nvSpPr>
        <p:spPr>
          <a:xfrm>
            <a:off x="6728901" y="303276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-9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3" name="Google Shape;1083;p61"/>
          <p:cNvSpPr txBox="1"/>
          <p:nvPr/>
        </p:nvSpPr>
        <p:spPr>
          <a:xfrm>
            <a:off x="6728901" y="246888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4" name="Google Shape;1084;p61"/>
          <p:cNvSpPr txBox="1"/>
          <p:nvPr/>
        </p:nvSpPr>
        <p:spPr>
          <a:xfrm>
            <a:off x="6661126" y="1920250"/>
            <a:ext cx="670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-15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5" name="Google Shape;1085;p61"/>
          <p:cNvSpPr txBox="1"/>
          <p:nvPr/>
        </p:nvSpPr>
        <p:spPr>
          <a:xfrm>
            <a:off x="6728901" y="1371600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-1.5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6" name="Google Shape;1086;p61"/>
          <p:cNvSpPr txBox="1"/>
          <p:nvPr/>
        </p:nvSpPr>
        <p:spPr>
          <a:xfrm>
            <a:off x="8238359" y="100584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OLT 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87" name="Google Shape;1087;p61"/>
          <p:cNvSpPr txBox="1"/>
          <p:nvPr/>
        </p:nvSpPr>
        <p:spPr>
          <a:xfrm>
            <a:off x="8238359" y="173736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88" name="Google Shape;1088;p61"/>
          <p:cNvSpPr txBox="1"/>
          <p:nvPr/>
        </p:nvSpPr>
        <p:spPr>
          <a:xfrm>
            <a:off x="8238359" y="201168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89" name="Google Shape;1089;p61"/>
          <p:cNvSpPr txBox="1"/>
          <p:nvPr/>
        </p:nvSpPr>
        <p:spPr>
          <a:xfrm>
            <a:off x="8238359" y="2377450"/>
            <a:ext cx="9918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Spleen 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090" name="Google Shape;1090;p61"/>
          <p:cNvCxnSpPr>
            <a:stCxn id="1086" idx="1"/>
          </p:cNvCxnSpPr>
          <p:nvPr/>
        </p:nvCxnSpPr>
        <p:spPr>
          <a:xfrm rot="10800000">
            <a:off x="7935059" y="1188690"/>
            <a:ext cx="303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91" name="Google Shape;1091;p61"/>
          <p:cNvCxnSpPr>
            <a:stCxn id="1087" idx="1"/>
          </p:cNvCxnSpPr>
          <p:nvPr/>
        </p:nvCxnSpPr>
        <p:spPr>
          <a:xfrm rot="10800000">
            <a:off x="7938059" y="1916610"/>
            <a:ext cx="300300" cy="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92" name="Google Shape;1092;p61"/>
          <p:cNvCxnSpPr>
            <a:stCxn id="1088" idx="1"/>
          </p:cNvCxnSpPr>
          <p:nvPr/>
        </p:nvCxnSpPr>
        <p:spPr>
          <a:xfrm rot="10800000">
            <a:off x="7936559" y="219453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93" name="Google Shape;1093;p61"/>
          <p:cNvCxnSpPr>
            <a:stCxn id="1089" idx="1"/>
          </p:cNvCxnSpPr>
          <p:nvPr/>
        </p:nvCxnSpPr>
        <p:spPr>
          <a:xfrm rot="10800000">
            <a:off x="7937159" y="2560300"/>
            <a:ext cx="301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94" name="Google Shape;1094;p61"/>
          <p:cNvSpPr txBox="1"/>
          <p:nvPr/>
        </p:nvSpPr>
        <p:spPr>
          <a:xfrm>
            <a:off x="8238359" y="265176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8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(vanc taper)</a:t>
            </a:r>
            <a:endParaRPr sz="8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1095" name="Google Shape;1095;p61"/>
          <p:cNvCxnSpPr>
            <a:stCxn id="1094" idx="1"/>
          </p:cNvCxnSpPr>
          <p:nvPr/>
        </p:nvCxnSpPr>
        <p:spPr>
          <a:xfrm rot="10800000">
            <a:off x="7936559" y="283461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96" name="Google Shape;1096;p61"/>
          <p:cNvSpPr txBox="1"/>
          <p:nvPr/>
        </p:nvSpPr>
        <p:spPr>
          <a:xfrm>
            <a:off x="8238359" y="320040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097" name="Google Shape;1097;p61"/>
          <p:cNvCxnSpPr>
            <a:stCxn id="1096" idx="1"/>
          </p:cNvCxnSpPr>
          <p:nvPr/>
        </p:nvCxnSpPr>
        <p:spPr>
          <a:xfrm rot="10800000">
            <a:off x="7936559" y="338325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98" name="Google Shape;1098;p61"/>
          <p:cNvSpPr txBox="1"/>
          <p:nvPr/>
        </p:nvSpPr>
        <p:spPr>
          <a:xfrm>
            <a:off x="8238359" y="393192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8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1099" name="Google Shape;1099;p61"/>
          <p:cNvCxnSpPr>
            <a:stCxn id="1098" idx="1"/>
          </p:cNvCxnSpPr>
          <p:nvPr/>
        </p:nvCxnSpPr>
        <p:spPr>
          <a:xfrm rot="10800000">
            <a:off x="7936559" y="411477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00" name="Google Shape;1100;p61"/>
          <p:cNvCxnSpPr>
            <a:stCxn id="1053" idx="1"/>
          </p:cNvCxnSpPr>
          <p:nvPr/>
        </p:nvCxnSpPr>
        <p:spPr>
          <a:xfrm flipH="1">
            <a:off x="7947059" y="3947130"/>
            <a:ext cx="291300" cy="75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01" name="Google Shape;1101;p61"/>
          <p:cNvSpPr txBox="1"/>
          <p:nvPr/>
        </p:nvSpPr>
        <p:spPr>
          <a:xfrm>
            <a:off x="8238359" y="411480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102" name="Google Shape;1102;p61"/>
          <p:cNvCxnSpPr>
            <a:stCxn id="1101" idx="1"/>
          </p:cNvCxnSpPr>
          <p:nvPr/>
        </p:nvCxnSpPr>
        <p:spPr>
          <a:xfrm rot="10800000">
            <a:off x="7936559" y="429765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03" name="Google Shape;1103;p61"/>
          <p:cNvSpPr txBox="1"/>
          <p:nvPr/>
        </p:nvSpPr>
        <p:spPr>
          <a:xfrm>
            <a:off x="8238359" y="4389120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 </a:t>
            </a:r>
            <a:r>
              <a:rPr lang="en" sz="8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(vanc ppx)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104" name="Google Shape;1104;p61"/>
          <p:cNvCxnSpPr>
            <a:stCxn id="1103" idx="1"/>
          </p:cNvCxnSpPr>
          <p:nvPr/>
        </p:nvCxnSpPr>
        <p:spPr>
          <a:xfrm rot="10800000">
            <a:off x="7936559" y="4571970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05" name="Google Shape;1105;p61"/>
          <p:cNvSpPr/>
          <p:nvPr/>
        </p:nvSpPr>
        <p:spPr>
          <a:xfrm>
            <a:off x="6661125" y="693050"/>
            <a:ext cx="2482800" cy="4299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106" name="Google Shape;1106;p61"/>
          <p:cNvCxnSpPr/>
          <p:nvPr/>
        </p:nvCxnSpPr>
        <p:spPr>
          <a:xfrm rot="10800000">
            <a:off x="7353501" y="484632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07" name="Google Shape;1107;p61"/>
          <p:cNvSpPr txBox="1"/>
          <p:nvPr/>
        </p:nvSpPr>
        <p:spPr>
          <a:xfrm>
            <a:off x="6728901" y="4663471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Now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08" name="Google Shape;1108;p61"/>
          <p:cNvSpPr txBox="1"/>
          <p:nvPr>
            <p:ph idx="1" type="body"/>
          </p:nvPr>
        </p:nvSpPr>
        <p:spPr>
          <a:xfrm>
            <a:off x="729450" y="1393075"/>
            <a:ext cx="6058500" cy="26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with PMH including cirrhosis s/p OLT (2 years ago) w/ </a:t>
            </a:r>
            <a:r>
              <a:rPr b="1" lang="en">
                <a:solidFill>
                  <a:srgbClr val="B03D50"/>
                </a:solidFill>
              </a:rPr>
              <a:t>recurrent C diff</a:t>
            </a:r>
            <a:r>
              <a:rPr lang="en"/>
              <a:t>, s/p splenectomy who p/w </a:t>
            </a:r>
            <a:r>
              <a:rPr b="1" lang="en"/>
              <a:t>fever</a:t>
            </a:r>
            <a:r>
              <a:rPr lang="en"/>
              <a:t>.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F382C"/>
                </a:solidFill>
              </a:rPr>
              <a:t>Fevers</a:t>
            </a:r>
            <a:r>
              <a:rPr lang="en"/>
              <a:t> started yesterday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Tmax 102 F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Associated </a:t>
            </a:r>
            <a:r>
              <a:rPr b="1" lang="en" sz="1200">
                <a:solidFill>
                  <a:srgbClr val="3B71CA"/>
                </a:solidFill>
              </a:rPr>
              <a:t>rigors</a:t>
            </a:r>
            <a:r>
              <a:rPr lang="en" sz="1200"/>
              <a:t> &amp; </a:t>
            </a:r>
            <a:r>
              <a:rPr b="1" lang="en" sz="1200">
                <a:solidFill>
                  <a:srgbClr val="3B71CA"/>
                </a:solidFill>
              </a:rPr>
              <a:t>myalgias</a:t>
            </a:r>
            <a:endParaRPr b="1" sz="12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 other symptoms </a:t>
            </a: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(until he got to the ED)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Then had </a:t>
            </a:r>
            <a:r>
              <a:rPr b="1" lang="en" sz="1200">
                <a:solidFill>
                  <a:srgbClr val="3B71CA"/>
                </a:solidFill>
              </a:rPr>
              <a:t>headache</a:t>
            </a:r>
            <a:r>
              <a:rPr lang="en" sz="1200"/>
              <a:t> &amp; </a:t>
            </a:r>
            <a:r>
              <a:rPr b="1" lang="en" sz="1200">
                <a:solidFill>
                  <a:srgbClr val="3B71CA"/>
                </a:solidFill>
              </a:rPr>
              <a:t>photophobia</a:t>
            </a:r>
            <a:endParaRPr b="1" sz="1200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Got vanc + cefepime in ED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Then started having </a:t>
            </a:r>
            <a:r>
              <a:rPr b="1" lang="en" sz="1200">
                <a:solidFill>
                  <a:srgbClr val="3B71CA"/>
                </a:solidFill>
              </a:rPr>
              <a:t>diarrhea</a:t>
            </a:r>
            <a:r>
              <a:rPr b="1" lang="en" sz="1200"/>
              <a:t> </a:t>
            </a:r>
            <a:endParaRPr b="1" sz="1200"/>
          </a:p>
        </p:txBody>
      </p:sp>
      <p:sp>
        <p:nvSpPr>
          <p:cNvPr id="1109" name="Google Shape;1109;p61"/>
          <p:cNvSpPr/>
          <p:nvPr/>
        </p:nvSpPr>
        <p:spPr>
          <a:xfrm>
            <a:off x="4920175" y="2468900"/>
            <a:ext cx="2482800" cy="691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Initial thoughts?</a:t>
            </a:r>
            <a:endParaRPr b="1" sz="16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Further questions?</a:t>
            </a:r>
            <a:endParaRPr sz="1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6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Social history, exposures, &amp; risk factors</a:t>
            </a:r>
            <a:endParaRPr/>
          </a:p>
        </p:txBody>
      </p:sp>
      <p:graphicFrame>
        <p:nvGraphicFramePr>
          <p:cNvPr id="1115" name="Google Shape;1115;p62"/>
          <p:cNvGraphicFramePr/>
          <p:nvPr/>
        </p:nvGraphicFramePr>
        <p:xfrm>
          <a:off x="583233" y="156609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1245900"/>
                <a:gridCol w="6735250"/>
              </a:tblGrid>
              <a:tr h="400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Geographic &amp; Travel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111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Lives with wife in rural PA close to Maryland border. Traveled to Alaska &amp; Canada a few years ago, but no recent travel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Occupational 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111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On disability, used to work in a quarry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3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Substance &amp; needles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111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Rare EtOH use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11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tobacco or drugs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0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Animals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111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Indoor/outdoor cats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11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bites or scratches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118" name="Google Shape;118;p18"/>
          <p:cNvSpPr txBox="1"/>
          <p:nvPr>
            <p:ph idx="1" type="body"/>
          </p:nvPr>
        </p:nvSpPr>
        <p:spPr>
          <a:xfrm>
            <a:off x="729450" y="1393075"/>
            <a:ext cx="7688700" cy="28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47 y/o F</a:t>
            </a:r>
            <a:r>
              <a:rPr lang="en"/>
              <a:t> with PMH including ESRD s/p DDKT (2021) p/w </a:t>
            </a:r>
            <a:r>
              <a:rPr b="1" lang="en">
                <a:solidFill>
                  <a:srgbClr val="DC4C64"/>
                </a:solidFill>
              </a:rPr>
              <a:t>diarrhea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Watery diarrhea x 1 month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Pretty bad for first week, stable in past 3 weeks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Never any blood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Associated with stomach cramps, rare nausea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Unintentional* weight loss of 15 pounds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*Also started semaglutide (Ozempic) around this time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 food associations, not waking up with diarrhea</a:t>
            </a:r>
            <a:endParaRPr/>
          </a:p>
        </p:txBody>
      </p:sp>
      <p:sp>
        <p:nvSpPr>
          <p:cNvPr id="119" name="Google Shape;119;p18"/>
          <p:cNvSpPr/>
          <p:nvPr/>
        </p:nvSpPr>
        <p:spPr>
          <a:xfrm>
            <a:off x="729450" y="1785275"/>
            <a:ext cx="4838700" cy="8967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6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Physical exam</a:t>
            </a:r>
            <a:endParaRPr/>
          </a:p>
        </p:txBody>
      </p:sp>
      <p:graphicFrame>
        <p:nvGraphicFramePr>
          <p:cNvPr id="1121" name="Google Shape;1121;p63"/>
          <p:cNvGraphicFramePr/>
          <p:nvPr/>
        </p:nvGraphicFramePr>
        <p:xfrm>
          <a:off x="583220" y="160944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1252075"/>
                <a:gridCol w="2742875"/>
                <a:gridCol w="1078225"/>
                <a:gridCol w="1031275"/>
                <a:gridCol w="721525"/>
                <a:gridCol w="1155200"/>
              </a:tblGrid>
              <a:tr h="27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BP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3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102</a:t>
                      </a:r>
                      <a:r>
                        <a:rPr b="1" lang="en" sz="13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/50</a:t>
                      </a: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Pulse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63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SpO2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94</a:t>
                      </a: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%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Temp</a:t>
                      </a:r>
                      <a:endParaRPr b="1" sz="1200">
                        <a:solidFill>
                          <a:srgbClr val="40424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 sz="1300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38.3</a:t>
                      </a: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°C (100.9 °F)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RR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18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BMI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31</a:t>
                      </a: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kg/m²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General</a:t>
                      </a:r>
                      <a:endParaRPr b="1" sz="1200">
                        <a:solidFill>
                          <a:srgbClr val="40424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Alert and oriented, NAD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27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HEENT</a:t>
                      </a:r>
                      <a:endParaRPr b="1" sz="1200">
                        <a:solidFill>
                          <a:srgbClr val="40424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NCAT; trachea appears midline, no gross LAD; EOMI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27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Resp</a:t>
                      </a:r>
                      <a:endParaRPr b="1" sz="1200">
                        <a:solidFill>
                          <a:srgbClr val="40424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Normal respiratory effort, CTAB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27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CV</a:t>
                      </a:r>
                      <a:endParaRPr b="1" sz="1200">
                        <a:solidFill>
                          <a:srgbClr val="40424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RRR; extremities perfused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27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GI</a:t>
                      </a:r>
                      <a:endParaRPr b="1" sz="1200">
                        <a:solidFill>
                          <a:srgbClr val="40424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Non-distended, soft; </a:t>
                      </a:r>
                      <a:r>
                        <a:rPr b="1"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TTP</a:t>
                      </a:r>
                      <a:endParaRPr b="1"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27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Extremities</a:t>
                      </a:r>
                      <a:endParaRPr b="1" sz="1200">
                        <a:solidFill>
                          <a:srgbClr val="40424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clubbing, cyanosis, or edema; no wounds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27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Neuro/MSK</a:t>
                      </a:r>
                      <a:endParaRPr b="1" sz="1200">
                        <a:solidFill>
                          <a:srgbClr val="40424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Moves extremities, </a:t>
                      </a:r>
                      <a:r>
                        <a:rPr b="1"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nuchal rigidity</a:t>
                      </a:r>
                      <a:endParaRPr b="1"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27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Psych</a:t>
                      </a:r>
                      <a:endParaRPr b="1" sz="1200">
                        <a:solidFill>
                          <a:srgbClr val="40424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Normal mood; appropriate affect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64"/>
          <p:cNvSpPr txBox="1"/>
          <p:nvPr>
            <p:ph idx="2" type="body"/>
          </p:nvPr>
        </p:nvSpPr>
        <p:spPr>
          <a:xfrm>
            <a:off x="730000" y="1407675"/>
            <a:ext cx="3374400" cy="30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with PMH including cirrhosis s/p OLT (2 years ago) w/ </a:t>
            </a:r>
            <a:r>
              <a:rPr b="1" lang="en">
                <a:solidFill>
                  <a:srgbClr val="B03D50"/>
                </a:solidFill>
              </a:rPr>
              <a:t>recurrent C diff</a:t>
            </a:r>
            <a:r>
              <a:rPr lang="en"/>
              <a:t>, s/p splenectomy who p/w </a:t>
            </a:r>
            <a:r>
              <a:rPr b="1" lang="en"/>
              <a:t>fever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F382C"/>
                </a:solidFill>
              </a:rPr>
              <a:t>Fevers</a:t>
            </a:r>
            <a:r>
              <a:rPr lang="en"/>
              <a:t> started yesterday, </a:t>
            </a:r>
            <a:r>
              <a:rPr b="1" lang="en">
                <a:solidFill>
                  <a:srgbClr val="DF382C"/>
                </a:solidFill>
              </a:rPr>
              <a:t>38.3</a:t>
            </a:r>
            <a:r>
              <a:rPr lang="en"/>
              <a:t> in ED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Tmax 102 F at home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Associated </a:t>
            </a:r>
            <a:r>
              <a:rPr b="1" lang="en" sz="1200">
                <a:solidFill>
                  <a:srgbClr val="3B71CA"/>
                </a:solidFill>
              </a:rPr>
              <a:t>rigors</a:t>
            </a:r>
            <a:r>
              <a:rPr lang="en" sz="1200"/>
              <a:t> &amp; </a:t>
            </a:r>
            <a:r>
              <a:rPr b="1" lang="en" sz="1200">
                <a:solidFill>
                  <a:srgbClr val="3B71CA"/>
                </a:solidFill>
              </a:rPr>
              <a:t>myalgias</a:t>
            </a:r>
            <a:endParaRPr b="1"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No other symptoms </a:t>
            </a: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(until he got to the ED)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Then had </a:t>
            </a:r>
            <a:r>
              <a:rPr b="1" lang="en" sz="1200">
                <a:solidFill>
                  <a:srgbClr val="3B71CA"/>
                </a:solidFill>
              </a:rPr>
              <a:t>headache</a:t>
            </a:r>
            <a:r>
              <a:rPr lang="en" sz="1200"/>
              <a:t> &amp; </a:t>
            </a:r>
            <a:r>
              <a:rPr b="1" lang="en" sz="1200">
                <a:solidFill>
                  <a:srgbClr val="3B71CA"/>
                </a:solidFill>
              </a:rPr>
              <a:t>photophobia</a:t>
            </a:r>
            <a:endParaRPr b="1" sz="1200">
              <a:solidFill>
                <a:srgbClr val="3B71C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Got vanc + cefepime in ED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Then started having </a:t>
            </a:r>
            <a:r>
              <a:rPr b="1" lang="en" sz="1200">
                <a:solidFill>
                  <a:srgbClr val="3B71CA"/>
                </a:solidFill>
              </a:rPr>
              <a:t>diarrhea</a:t>
            </a:r>
            <a:r>
              <a:rPr b="1" lang="en" sz="1200"/>
              <a:t> </a:t>
            </a:r>
            <a:endParaRPr>
              <a:solidFill>
                <a:srgbClr val="1A1A1A"/>
              </a:solidFill>
            </a:endParaRPr>
          </a:p>
        </p:txBody>
      </p:sp>
      <p:sp>
        <p:nvSpPr>
          <p:cNvPr id="1127" name="Google Shape;1127;p64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Initial thoughts</a:t>
            </a:r>
            <a:endParaRPr/>
          </a:p>
        </p:txBody>
      </p:sp>
      <p:sp>
        <p:nvSpPr>
          <p:cNvPr id="1128" name="Google Shape;1128;p64"/>
          <p:cNvSpPr txBox="1"/>
          <p:nvPr/>
        </p:nvSpPr>
        <p:spPr>
          <a:xfrm>
            <a:off x="8053559" y="3551055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+ </a:t>
            </a: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29" name="Google Shape;1129;p64"/>
          <p:cNvSpPr/>
          <p:nvPr/>
        </p:nvSpPr>
        <p:spPr>
          <a:xfrm>
            <a:off x="7460459" y="975500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0" name="Google Shape;1130;p64"/>
          <p:cNvSpPr/>
          <p:nvPr/>
        </p:nvSpPr>
        <p:spPr>
          <a:xfrm>
            <a:off x="7460459" y="1158500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1" name="Google Shape;1131;p64"/>
          <p:cNvSpPr/>
          <p:nvPr/>
        </p:nvSpPr>
        <p:spPr>
          <a:xfrm>
            <a:off x="7460459" y="1341500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2" name="Google Shape;1132;p64"/>
          <p:cNvSpPr/>
          <p:nvPr/>
        </p:nvSpPr>
        <p:spPr>
          <a:xfrm>
            <a:off x="7460459" y="1524500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3" name="Google Shape;1133;p64"/>
          <p:cNvSpPr/>
          <p:nvPr/>
        </p:nvSpPr>
        <p:spPr>
          <a:xfrm>
            <a:off x="7460459" y="1707500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4" name="Google Shape;1134;p64"/>
          <p:cNvSpPr/>
          <p:nvPr/>
        </p:nvSpPr>
        <p:spPr>
          <a:xfrm>
            <a:off x="7460459" y="1890500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5" name="Google Shape;1135;p64"/>
          <p:cNvSpPr/>
          <p:nvPr/>
        </p:nvSpPr>
        <p:spPr>
          <a:xfrm>
            <a:off x="7460459" y="2073500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6" name="Google Shape;1136;p64"/>
          <p:cNvSpPr/>
          <p:nvPr/>
        </p:nvSpPr>
        <p:spPr>
          <a:xfrm>
            <a:off x="7460459" y="2256500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7" name="Google Shape;1137;p64"/>
          <p:cNvSpPr/>
          <p:nvPr/>
        </p:nvSpPr>
        <p:spPr>
          <a:xfrm>
            <a:off x="7460459" y="2439500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8" name="Google Shape;1138;p64"/>
          <p:cNvSpPr/>
          <p:nvPr/>
        </p:nvSpPr>
        <p:spPr>
          <a:xfrm>
            <a:off x="7460459" y="2622500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9" name="Google Shape;1139;p64"/>
          <p:cNvSpPr/>
          <p:nvPr/>
        </p:nvSpPr>
        <p:spPr>
          <a:xfrm>
            <a:off x="7460459" y="2805500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0" name="Google Shape;1140;p64"/>
          <p:cNvSpPr/>
          <p:nvPr/>
        </p:nvSpPr>
        <p:spPr>
          <a:xfrm>
            <a:off x="7460459" y="2988500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1" name="Google Shape;1141;p64"/>
          <p:cNvSpPr/>
          <p:nvPr/>
        </p:nvSpPr>
        <p:spPr>
          <a:xfrm>
            <a:off x="7460459" y="3171500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2" name="Google Shape;1142;p64"/>
          <p:cNvSpPr/>
          <p:nvPr/>
        </p:nvSpPr>
        <p:spPr>
          <a:xfrm>
            <a:off x="7460459" y="3354500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3" name="Google Shape;1143;p64"/>
          <p:cNvSpPr/>
          <p:nvPr/>
        </p:nvSpPr>
        <p:spPr>
          <a:xfrm>
            <a:off x="7460459" y="3537500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4" name="Google Shape;1144;p64"/>
          <p:cNvSpPr/>
          <p:nvPr/>
        </p:nvSpPr>
        <p:spPr>
          <a:xfrm>
            <a:off x="7460459" y="3720500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5" name="Google Shape;1145;p64"/>
          <p:cNvSpPr/>
          <p:nvPr/>
        </p:nvSpPr>
        <p:spPr>
          <a:xfrm>
            <a:off x="7460459" y="3903500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6" name="Google Shape;1146;p64"/>
          <p:cNvSpPr/>
          <p:nvPr/>
        </p:nvSpPr>
        <p:spPr>
          <a:xfrm>
            <a:off x="7460459" y="4086500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7" name="Google Shape;1147;p64"/>
          <p:cNvSpPr/>
          <p:nvPr/>
        </p:nvSpPr>
        <p:spPr>
          <a:xfrm>
            <a:off x="7460459" y="4269500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8" name="Google Shape;1148;p64"/>
          <p:cNvSpPr/>
          <p:nvPr/>
        </p:nvSpPr>
        <p:spPr>
          <a:xfrm>
            <a:off x="7460459" y="4452500"/>
            <a:ext cx="212100" cy="18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149" name="Google Shape;1149;p64"/>
          <p:cNvCxnSpPr/>
          <p:nvPr/>
        </p:nvCxnSpPr>
        <p:spPr>
          <a:xfrm rot="10800000">
            <a:off x="7168701" y="2438533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0" name="Google Shape;1150;p64"/>
          <p:cNvCxnSpPr/>
          <p:nvPr/>
        </p:nvCxnSpPr>
        <p:spPr>
          <a:xfrm rot="10800000">
            <a:off x="7168701" y="3537512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1" name="Google Shape;1151;p64"/>
          <p:cNvCxnSpPr/>
          <p:nvPr/>
        </p:nvCxnSpPr>
        <p:spPr>
          <a:xfrm rot="10800000">
            <a:off x="7168701" y="4084458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2" name="Google Shape;1152;p64"/>
          <p:cNvCxnSpPr/>
          <p:nvPr/>
        </p:nvCxnSpPr>
        <p:spPr>
          <a:xfrm rot="10800000">
            <a:off x="7168701" y="2987175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3" name="Google Shape;1153;p64"/>
          <p:cNvCxnSpPr/>
          <p:nvPr/>
        </p:nvCxnSpPr>
        <p:spPr>
          <a:xfrm rot="10800000">
            <a:off x="7168701" y="1889892"/>
            <a:ext cx="2121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4" name="Google Shape;1154;p64"/>
          <p:cNvCxnSpPr/>
          <p:nvPr/>
        </p:nvCxnSpPr>
        <p:spPr>
          <a:xfrm rot="10800000">
            <a:off x="7168701" y="1341250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5" name="Google Shape;1155;p64"/>
          <p:cNvSpPr txBox="1"/>
          <p:nvPr/>
        </p:nvSpPr>
        <p:spPr>
          <a:xfrm>
            <a:off x="6544101" y="3901575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-3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6" name="Google Shape;1156;p64"/>
          <p:cNvSpPr txBox="1"/>
          <p:nvPr/>
        </p:nvSpPr>
        <p:spPr>
          <a:xfrm>
            <a:off x="6544101" y="3352935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-6 mo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7" name="Google Shape;1157;p64"/>
          <p:cNvSpPr txBox="1"/>
          <p:nvPr/>
        </p:nvSpPr>
        <p:spPr>
          <a:xfrm>
            <a:off x="6544101" y="2819535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-9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8" name="Google Shape;1158;p64"/>
          <p:cNvSpPr txBox="1"/>
          <p:nvPr/>
        </p:nvSpPr>
        <p:spPr>
          <a:xfrm>
            <a:off x="6544101" y="2255655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9" name="Google Shape;1159;p64"/>
          <p:cNvSpPr txBox="1"/>
          <p:nvPr/>
        </p:nvSpPr>
        <p:spPr>
          <a:xfrm>
            <a:off x="6476326" y="1707025"/>
            <a:ext cx="670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-15 mo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0" name="Google Shape;1160;p64"/>
          <p:cNvSpPr txBox="1"/>
          <p:nvPr/>
        </p:nvSpPr>
        <p:spPr>
          <a:xfrm>
            <a:off x="6544101" y="1158375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-1.5 yr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1" name="Google Shape;1161;p64"/>
          <p:cNvSpPr txBox="1"/>
          <p:nvPr/>
        </p:nvSpPr>
        <p:spPr>
          <a:xfrm>
            <a:off x="8053559" y="792615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OLT 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62" name="Google Shape;1162;p64"/>
          <p:cNvSpPr txBox="1"/>
          <p:nvPr/>
        </p:nvSpPr>
        <p:spPr>
          <a:xfrm>
            <a:off x="8053559" y="1524135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63" name="Google Shape;1163;p64"/>
          <p:cNvSpPr txBox="1"/>
          <p:nvPr/>
        </p:nvSpPr>
        <p:spPr>
          <a:xfrm>
            <a:off x="8053559" y="1798455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64" name="Google Shape;1164;p64"/>
          <p:cNvSpPr txBox="1"/>
          <p:nvPr/>
        </p:nvSpPr>
        <p:spPr>
          <a:xfrm>
            <a:off x="8053559" y="2164225"/>
            <a:ext cx="9918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Spleen 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+ </a:t>
            </a: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165" name="Google Shape;1165;p64"/>
          <p:cNvCxnSpPr>
            <a:stCxn id="1161" idx="1"/>
          </p:cNvCxnSpPr>
          <p:nvPr/>
        </p:nvCxnSpPr>
        <p:spPr>
          <a:xfrm rot="10800000">
            <a:off x="7750259" y="975465"/>
            <a:ext cx="303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66" name="Google Shape;1166;p64"/>
          <p:cNvCxnSpPr>
            <a:stCxn id="1162" idx="1"/>
          </p:cNvCxnSpPr>
          <p:nvPr/>
        </p:nvCxnSpPr>
        <p:spPr>
          <a:xfrm rot="10800000">
            <a:off x="7753259" y="1703385"/>
            <a:ext cx="300300" cy="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67" name="Google Shape;1167;p64"/>
          <p:cNvCxnSpPr>
            <a:stCxn id="1163" idx="1"/>
          </p:cNvCxnSpPr>
          <p:nvPr/>
        </p:nvCxnSpPr>
        <p:spPr>
          <a:xfrm rot="10800000">
            <a:off x="7751759" y="1981305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68" name="Google Shape;1168;p64"/>
          <p:cNvCxnSpPr>
            <a:stCxn id="1164" idx="1"/>
          </p:cNvCxnSpPr>
          <p:nvPr/>
        </p:nvCxnSpPr>
        <p:spPr>
          <a:xfrm rot="10800000">
            <a:off x="7752359" y="2347075"/>
            <a:ext cx="301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69" name="Google Shape;1169;p64"/>
          <p:cNvSpPr txBox="1"/>
          <p:nvPr/>
        </p:nvSpPr>
        <p:spPr>
          <a:xfrm>
            <a:off x="8053559" y="2438535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8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(vanc taper)</a:t>
            </a:r>
            <a:endParaRPr sz="8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1170" name="Google Shape;1170;p64"/>
          <p:cNvCxnSpPr>
            <a:stCxn id="1169" idx="1"/>
          </p:cNvCxnSpPr>
          <p:nvPr/>
        </p:nvCxnSpPr>
        <p:spPr>
          <a:xfrm rot="10800000">
            <a:off x="7751759" y="2621385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71" name="Google Shape;1171;p64"/>
          <p:cNvSpPr txBox="1"/>
          <p:nvPr/>
        </p:nvSpPr>
        <p:spPr>
          <a:xfrm>
            <a:off x="8053559" y="2987175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172" name="Google Shape;1172;p64"/>
          <p:cNvCxnSpPr>
            <a:stCxn id="1171" idx="1"/>
          </p:cNvCxnSpPr>
          <p:nvPr/>
        </p:nvCxnSpPr>
        <p:spPr>
          <a:xfrm rot="10800000">
            <a:off x="7751759" y="3170025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73" name="Google Shape;1173;p64"/>
          <p:cNvSpPr txBox="1"/>
          <p:nvPr/>
        </p:nvSpPr>
        <p:spPr>
          <a:xfrm>
            <a:off x="8053559" y="3718695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</a:t>
            </a:r>
            <a:endParaRPr sz="8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1174" name="Google Shape;1174;p64"/>
          <p:cNvCxnSpPr>
            <a:stCxn id="1173" idx="1"/>
          </p:cNvCxnSpPr>
          <p:nvPr/>
        </p:nvCxnSpPr>
        <p:spPr>
          <a:xfrm rot="10800000">
            <a:off x="7751759" y="3901545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75" name="Google Shape;1175;p64"/>
          <p:cNvCxnSpPr>
            <a:stCxn id="1128" idx="1"/>
          </p:cNvCxnSpPr>
          <p:nvPr/>
        </p:nvCxnSpPr>
        <p:spPr>
          <a:xfrm flipH="1">
            <a:off x="7762259" y="3733905"/>
            <a:ext cx="291300" cy="75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76" name="Google Shape;1176;p64"/>
          <p:cNvSpPr txBox="1"/>
          <p:nvPr/>
        </p:nvSpPr>
        <p:spPr>
          <a:xfrm>
            <a:off x="8053559" y="3901575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B71CA"/>
                </a:solidFill>
                <a:latin typeface="PT Sans"/>
                <a:ea typeface="PT Sans"/>
                <a:cs typeface="PT Sans"/>
                <a:sym typeface="PT Sans"/>
              </a:rPr>
              <a:t>FMT</a:t>
            </a:r>
            <a:endParaRPr b="1" sz="1100">
              <a:solidFill>
                <a:srgbClr val="3B71C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177" name="Google Shape;1177;p64"/>
          <p:cNvCxnSpPr>
            <a:stCxn id="1176" idx="1"/>
          </p:cNvCxnSpPr>
          <p:nvPr/>
        </p:nvCxnSpPr>
        <p:spPr>
          <a:xfrm rot="10800000">
            <a:off x="7751759" y="4084425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78" name="Google Shape;1178;p64"/>
          <p:cNvSpPr txBox="1"/>
          <p:nvPr/>
        </p:nvSpPr>
        <p:spPr>
          <a:xfrm>
            <a:off x="8053559" y="4175895"/>
            <a:ext cx="88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CDI </a:t>
            </a:r>
            <a:r>
              <a:rPr lang="en" sz="8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(vanc ppx)</a:t>
            </a:r>
            <a:endParaRPr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179" name="Google Shape;1179;p64"/>
          <p:cNvCxnSpPr>
            <a:stCxn id="1178" idx="1"/>
          </p:cNvCxnSpPr>
          <p:nvPr/>
        </p:nvCxnSpPr>
        <p:spPr>
          <a:xfrm rot="10800000">
            <a:off x="7751759" y="4358745"/>
            <a:ext cx="30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80" name="Google Shape;1180;p64"/>
          <p:cNvSpPr/>
          <p:nvPr/>
        </p:nvSpPr>
        <p:spPr>
          <a:xfrm>
            <a:off x="6476325" y="479825"/>
            <a:ext cx="2482800" cy="4299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181" name="Google Shape;1181;p64"/>
          <p:cNvCxnSpPr/>
          <p:nvPr/>
        </p:nvCxnSpPr>
        <p:spPr>
          <a:xfrm rot="10800000">
            <a:off x="7168701" y="4633100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82" name="Google Shape;1182;p64"/>
          <p:cNvSpPr txBox="1"/>
          <p:nvPr/>
        </p:nvSpPr>
        <p:spPr>
          <a:xfrm>
            <a:off x="6544101" y="4450246"/>
            <a:ext cx="602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Now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83" name="Google Shape;1183;p64"/>
          <p:cNvSpPr/>
          <p:nvPr/>
        </p:nvSpPr>
        <p:spPr>
          <a:xfrm>
            <a:off x="4237475" y="2073500"/>
            <a:ext cx="2142000" cy="27885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24h before admission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84" name="Google Shape;1184;p64"/>
          <p:cNvSpPr/>
          <p:nvPr/>
        </p:nvSpPr>
        <p:spPr>
          <a:xfrm>
            <a:off x="4416600" y="3408875"/>
            <a:ext cx="13086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Headache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+ photophobia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85" name="Google Shape;1185;p64"/>
          <p:cNvSpPr/>
          <p:nvPr/>
        </p:nvSpPr>
        <p:spPr>
          <a:xfrm>
            <a:off x="4416600" y="2469475"/>
            <a:ext cx="13086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Fevers + rigors + myalgias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86" name="Google Shape;1186;p64"/>
          <p:cNvSpPr/>
          <p:nvPr/>
        </p:nvSpPr>
        <p:spPr>
          <a:xfrm>
            <a:off x="4416600" y="4348275"/>
            <a:ext cx="1308600" cy="3513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Diarrhea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187" name="Google Shape;1187;p64"/>
          <p:cNvCxnSpPr>
            <a:stCxn id="1185" idx="2"/>
            <a:endCxn id="1184" idx="0"/>
          </p:cNvCxnSpPr>
          <p:nvPr/>
        </p:nvCxnSpPr>
        <p:spPr>
          <a:xfrm>
            <a:off x="5070900" y="30046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88" name="Google Shape;1188;p64"/>
          <p:cNvCxnSpPr>
            <a:stCxn id="1184" idx="2"/>
            <a:endCxn id="1186" idx="0"/>
          </p:cNvCxnSpPr>
          <p:nvPr/>
        </p:nvCxnSpPr>
        <p:spPr>
          <a:xfrm>
            <a:off x="5070900" y="39440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89" name="Google Shape;1189;p64"/>
          <p:cNvSpPr txBox="1"/>
          <p:nvPr/>
        </p:nvSpPr>
        <p:spPr>
          <a:xfrm>
            <a:off x="5070900" y="3014325"/>
            <a:ext cx="1166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Came to ED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90" name="Google Shape;1190;p64"/>
          <p:cNvSpPr txBox="1"/>
          <p:nvPr/>
        </p:nvSpPr>
        <p:spPr>
          <a:xfrm>
            <a:off x="5070900" y="3969125"/>
            <a:ext cx="1308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Vanc + cefepime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65"/>
          <p:cNvSpPr/>
          <p:nvPr/>
        </p:nvSpPr>
        <p:spPr>
          <a:xfrm>
            <a:off x="6752075" y="2034475"/>
            <a:ext cx="2142000" cy="28275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24h before </a:t>
            </a: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admission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96" name="Google Shape;1196;p6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Further HPI</a:t>
            </a:r>
            <a:endParaRPr/>
          </a:p>
        </p:txBody>
      </p:sp>
      <p:sp>
        <p:nvSpPr>
          <p:cNvPr id="1197" name="Google Shape;1197;p65"/>
          <p:cNvSpPr txBox="1"/>
          <p:nvPr>
            <p:ph idx="1" type="body"/>
          </p:nvPr>
        </p:nvSpPr>
        <p:spPr>
          <a:xfrm>
            <a:off x="729450" y="1393075"/>
            <a:ext cx="7688700" cy="6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with PMH including cirrhosis s/p OLT (-20 mo) w/ </a:t>
            </a:r>
            <a:r>
              <a:rPr b="1" lang="en">
                <a:solidFill>
                  <a:srgbClr val="B03D50"/>
                </a:solidFill>
              </a:rPr>
              <a:t>recurrent C diff</a:t>
            </a:r>
            <a:r>
              <a:rPr lang="en"/>
              <a:t> (s/p FMT x3, on </a:t>
            </a:r>
            <a:r>
              <a:rPr lang="en"/>
              <a:t>indefinite</a:t>
            </a:r>
            <a:r>
              <a:rPr lang="en"/>
              <a:t> vanco PPx), s/p splenectomy who p/w </a:t>
            </a:r>
            <a:r>
              <a:rPr b="1" lang="en"/>
              <a:t>one day of</a:t>
            </a:r>
            <a:r>
              <a:rPr lang="en"/>
              <a:t> </a:t>
            </a:r>
            <a:r>
              <a:rPr b="1" lang="en"/>
              <a:t>fevers</a:t>
            </a:r>
            <a:r>
              <a:rPr lang="en"/>
              <a:t> (102 F) with associated rigors</a:t>
            </a:r>
            <a:endParaRPr b="1" sz="1200"/>
          </a:p>
        </p:txBody>
      </p:sp>
      <p:sp>
        <p:nvSpPr>
          <p:cNvPr id="1198" name="Google Shape;1198;p65"/>
          <p:cNvSpPr/>
          <p:nvPr/>
        </p:nvSpPr>
        <p:spPr>
          <a:xfrm>
            <a:off x="6931200" y="3408875"/>
            <a:ext cx="13086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Headache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+ photophobia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99" name="Google Shape;1199;p65"/>
          <p:cNvSpPr/>
          <p:nvPr/>
        </p:nvSpPr>
        <p:spPr>
          <a:xfrm>
            <a:off x="6931200" y="2469475"/>
            <a:ext cx="13086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Fevers + rigors + myalgias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00" name="Google Shape;1200;p65"/>
          <p:cNvSpPr/>
          <p:nvPr/>
        </p:nvSpPr>
        <p:spPr>
          <a:xfrm>
            <a:off x="6931200" y="4348275"/>
            <a:ext cx="1308600" cy="3513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Diarrhea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201" name="Google Shape;1201;p65"/>
          <p:cNvCxnSpPr>
            <a:stCxn id="1199" idx="2"/>
            <a:endCxn id="1198" idx="0"/>
          </p:cNvCxnSpPr>
          <p:nvPr/>
        </p:nvCxnSpPr>
        <p:spPr>
          <a:xfrm>
            <a:off x="7585500" y="30046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02" name="Google Shape;1202;p65"/>
          <p:cNvCxnSpPr>
            <a:stCxn id="1198" idx="2"/>
            <a:endCxn id="1200" idx="0"/>
          </p:cNvCxnSpPr>
          <p:nvPr/>
        </p:nvCxnSpPr>
        <p:spPr>
          <a:xfrm>
            <a:off x="7585500" y="39440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03" name="Google Shape;1203;p65"/>
          <p:cNvSpPr txBox="1"/>
          <p:nvPr/>
        </p:nvSpPr>
        <p:spPr>
          <a:xfrm>
            <a:off x="7585500" y="3014325"/>
            <a:ext cx="1166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Came to ED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04" name="Google Shape;1204;p65"/>
          <p:cNvSpPr txBox="1"/>
          <p:nvPr/>
        </p:nvSpPr>
        <p:spPr>
          <a:xfrm>
            <a:off x="7585500" y="3969125"/>
            <a:ext cx="1308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Vanc + cefepime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05" name="Google Shape;1205;p65"/>
          <p:cNvSpPr txBox="1"/>
          <p:nvPr>
            <p:ph idx="1" type="body"/>
          </p:nvPr>
        </p:nvSpPr>
        <p:spPr>
          <a:xfrm>
            <a:off x="729450" y="2034475"/>
            <a:ext cx="5898300" cy="177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Had issues with his outpatient Rx → been </a:t>
            </a:r>
            <a:r>
              <a:rPr b="1" lang="en">
                <a:solidFill>
                  <a:srgbClr val="DF382C"/>
                </a:solidFill>
              </a:rPr>
              <a:t>off vancomycin for ~4 days</a:t>
            </a:r>
            <a:endParaRPr b="1">
              <a:solidFill>
                <a:srgbClr val="DF382C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p65"/>
          <p:cNvSpPr/>
          <p:nvPr/>
        </p:nvSpPr>
        <p:spPr>
          <a:xfrm>
            <a:off x="729450" y="1339175"/>
            <a:ext cx="7774800" cy="6414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07" name="Google Shape;1207;p65"/>
          <p:cNvSpPr/>
          <p:nvPr/>
        </p:nvSpPr>
        <p:spPr>
          <a:xfrm>
            <a:off x="729450" y="1339175"/>
            <a:ext cx="7774800" cy="6414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66"/>
          <p:cNvSpPr/>
          <p:nvPr/>
        </p:nvSpPr>
        <p:spPr>
          <a:xfrm>
            <a:off x="6752075" y="2034475"/>
            <a:ext cx="2142000" cy="28275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24h before admission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3" name="Google Shape;1213;p6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Further HPI</a:t>
            </a:r>
            <a:endParaRPr/>
          </a:p>
        </p:txBody>
      </p:sp>
      <p:sp>
        <p:nvSpPr>
          <p:cNvPr id="1214" name="Google Shape;1214;p66"/>
          <p:cNvSpPr txBox="1"/>
          <p:nvPr>
            <p:ph idx="1" type="body"/>
          </p:nvPr>
        </p:nvSpPr>
        <p:spPr>
          <a:xfrm>
            <a:off x="729450" y="1393075"/>
            <a:ext cx="7688700" cy="6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with PMH including cirrhosis s/p OLT (-20 mo) w/ </a:t>
            </a:r>
            <a:r>
              <a:rPr b="1" lang="en">
                <a:solidFill>
                  <a:srgbClr val="B03D50"/>
                </a:solidFill>
              </a:rPr>
              <a:t>recurrent C diff</a:t>
            </a:r>
            <a:r>
              <a:rPr lang="en"/>
              <a:t> (s/p FMT x3, on indefinite vanco PPx), s/p splenectomy who p/w </a:t>
            </a:r>
            <a:r>
              <a:rPr b="1" lang="en"/>
              <a:t>one day of</a:t>
            </a:r>
            <a:r>
              <a:rPr lang="en"/>
              <a:t> </a:t>
            </a:r>
            <a:r>
              <a:rPr b="1" lang="en"/>
              <a:t>fevers</a:t>
            </a:r>
            <a:r>
              <a:rPr lang="en"/>
              <a:t> (102 F) with associated rigors</a:t>
            </a:r>
            <a:endParaRPr b="1" sz="1200"/>
          </a:p>
        </p:txBody>
      </p:sp>
      <p:sp>
        <p:nvSpPr>
          <p:cNvPr id="1215" name="Google Shape;1215;p66"/>
          <p:cNvSpPr/>
          <p:nvPr/>
        </p:nvSpPr>
        <p:spPr>
          <a:xfrm>
            <a:off x="6931200" y="3408875"/>
            <a:ext cx="13086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Headache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+ photophobia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6" name="Google Shape;1216;p66"/>
          <p:cNvSpPr/>
          <p:nvPr/>
        </p:nvSpPr>
        <p:spPr>
          <a:xfrm>
            <a:off x="6931200" y="2469475"/>
            <a:ext cx="13086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Fevers + rigors + myalgias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7" name="Google Shape;1217;p66"/>
          <p:cNvSpPr/>
          <p:nvPr/>
        </p:nvSpPr>
        <p:spPr>
          <a:xfrm>
            <a:off x="6931200" y="4348275"/>
            <a:ext cx="1308600" cy="3513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Diarrhea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218" name="Google Shape;1218;p66"/>
          <p:cNvCxnSpPr>
            <a:stCxn id="1216" idx="2"/>
            <a:endCxn id="1215" idx="0"/>
          </p:cNvCxnSpPr>
          <p:nvPr/>
        </p:nvCxnSpPr>
        <p:spPr>
          <a:xfrm>
            <a:off x="7585500" y="30046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19" name="Google Shape;1219;p66"/>
          <p:cNvCxnSpPr>
            <a:stCxn id="1215" idx="2"/>
            <a:endCxn id="1217" idx="0"/>
          </p:cNvCxnSpPr>
          <p:nvPr/>
        </p:nvCxnSpPr>
        <p:spPr>
          <a:xfrm>
            <a:off x="7585500" y="39440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20" name="Google Shape;1220;p66"/>
          <p:cNvSpPr txBox="1"/>
          <p:nvPr/>
        </p:nvSpPr>
        <p:spPr>
          <a:xfrm>
            <a:off x="7585500" y="3014325"/>
            <a:ext cx="1166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Came to ED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1" name="Google Shape;1221;p66"/>
          <p:cNvSpPr txBox="1"/>
          <p:nvPr/>
        </p:nvSpPr>
        <p:spPr>
          <a:xfrm>
            <a:off x="7585500" y="3969125"/>
            <a:ext cx="1308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Vanc + cefepime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2" name="Google Shape;1222;p66"/>
          <p:cNvSpPr txBox="1"/>
          <p:nvPr>
            <p:ph idx="1" type="body"/>
          </p:nvPr>
        </p:nvSpPr>
        <p:spPr>
          <a:xfrm>
            <a:off x="729450" y="2034475"/>
            <a:ext cx="5898300" cy="177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Had issues with his outpatient Rx → been </a:t>
            </a:r>
            <a:r>
              <a:rPr b="1" lang="en"/>
              <a:t>off vancomycin for ~4 days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Both he and his wife clarify, it’s always </a:t>
            </a:r>
            <a:r>
              <a:rPr b="1" lang="en"/>
              <a:t>diarrhea </a:t>
            </a:r>
            <a:r>
              <a:rPr b="1" lang="en">
                <a:solidFill>
                  <a:srgbClr val="3B71CA"/>
                </a:solidFill>
              </a:rPr>
              <a:t>*then* fevers</a:t>
            </a:r>
            <a:r>
              <a:rPr lang="en"/>
              <a:t> when he has C diff (they don’t think he had C diff before coming in)</a:t>
            </a:r>
            <a:endParaRPr/>
          </a:p>
        </p:txBody>
      </p:sp>
      <p:sp>
        <p:nvSpPr>
          <p:cNvPr id="1223" name="Google Shape;1223;p66"/>
          <p:cNvSpPr/>
          <p:nvPr/>
        </p:nvSpPr>
        <p:spPr>
          <a:xfrm>
            <a:off x="729450" y="1339175"/>
            <a:ext cx="7774800" cy="6414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4" name="Google Shape;1224;p66"/>
          <p:cNvSpPr/>
          <p:nvPr/>
        </p:nvSpPr>
        <p:spPr>
          <a:xfrm>
            <a:off x="729450" y="1339175"/>
            <a:ext cx="7774800" cy="6414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67"/>
          <p:cNvSpPr/>
          <p:nvPr/>
        </p:nvSpPr>
        <p:spPr>
          <a:xfrm>
            <a:off x="6752075" y="2034475"/>
            <a:ext cx="2142000" cy="28275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24h before admission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0" name="Google Shape;1230;p6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Further HPI</a:t>
            </a:r>
            <a:endParaRPr/>
          </a:p>
        </p:txBody>
      </p:sp>
      <p:sp>
        <p:nvSpPr>
          <p:cNvPr id="1231" name="Google Shape;1231;p67"/>
          <p:cNvSpPr txBox="1"/>
          <p:nvPr>
            <p:ph idx="1" type="body"/>
          </p:nvPr>
        </p:nvSpPr>
        <p:spPr>
          <a:xfrm>
            <a:off x="729450" y="1393075"/>
            <a:ext cx="7688700" cy="6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with PMH including cirrhosis s/p OLT (-20 mo) w/ </a:t>
            </a:r>
            <a:r>
              <a:rPr b="1" lang="en">
                <a:solidFill>
                  <a:srgbClr val="B03D50"/>
                </a:solidFill>
              </a:rPr>
              <a:t>recurrent C diff</a:t>
            </a:r>
            <a:r>
              <a:rPr lang="en"/>
              <a:t> (s/p FMT x3, on indefinite vanco PPx), s/p splenectomy who p/w </a:t>
            </a:r>
            <a:r>
              <a:rPr b="1" lang="en"/>
              <a:t>one day of</a:t>
            </a:r>
            <a:r>
              <a:rPr lang="en"/>
              <a:t> </a:t>
            </a:r>
            <a:r>
              <a:rPr b="1" lang="en"/>
              <a:t>fevers</a:t>
            </a:r>
            <a:r>
              <a:rPr lang="en"/>
              <a:t> (102 F) with associated rigors</a:t>
            </a:r>
            <a:endParaRPr b="1" sz="1200"/>
          </a:p>
        </p:txBody>
      </p:sp>
      <p:sp>
        <p:nvSpPr>
          <p:cNvPr id="1232" name="Google Shape;1232;p67"/>
          <p:cNvSpPr/>
          <p:nvPr/>
        </p:nvSpPr>
        <p:spPr>
          <a:xfrm>
            <a:off x="6931200" y="3408875"/>
            <a:ext cx="13086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Headache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+ photophobia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3" name="Google Shape;1233;p67"/>
          <p:cNvSpPr/>
          <p:nvPr/>
        </p:nvSpPr>
        <p:spPr>
          <a:xfrm>
            <a:off x="6931200" y="2469475"/>
            <a:ext cx="13086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Fevers + rigors + myalgias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4" name="Google Shape;1234;p67"/>
          <p:cNvSpPr/>
          <p:nvPr/>
        </p:nvSpPr>
        <p:spPr>
          <a:xfrm>
            <a:off x="6931200" y="4348275"/>
            <a:ext cx="1308600" cy="3513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Diarrhea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235" name="Google Shape;1235;p67"/>
          <p:cNvCxnSpPr>
            <a:stCxn id="1233" idx="2"/>
            <a:endCxn id="1232" idx="0"/>
          </p:cNvCxnSpPr>
          <p:nvPr/>
        </p:nvCxnSpPr>
        <p:spPr>
          <a:xfrm>
            <a:off x="7585500" y="30046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36" name="Google Shape;1236;p67"/>
          <p:cNvCxnSpPr>
            <a:stCxn id="1232" idx="2"/>
            <a:endCxn id="1234" idx="0"/>
          </p:cNvCxnSpPr>
          <p:nvPr/>
        </p:nvCxnSpPr>
        <p:spPr>
          <a:xfrm>
            <a:off x="7585500" y="39440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37" name="Google Shape;1237;p67"/>
          <p:cNvSpPr txBox="1"/>
          <p:nvPr/>
        </p:nvSpPr>
        <p:spPr>
          <a:xfrm>
            <a:off x="7585500" y="3014325"/>
            <a:ext cx="1166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Came to ED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8" name="Google Shape;1238;p67"/>
          <p:cNvSpPr txBox="1"/>
          <p:nvPr/>
        </p:nvSpPr>
        <p:spPr>
          <a:xfrm>
            <a:off x="7585500" y="3969125"/>
            <a:ext cx="1308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Vanc + cefepime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9" name="Google Shape;1239;p67"/>
          <p:cNvSpPr txBox="1"/>
          <p:nvPr>
            <p:ph idx="1" type="body"/>
          </p:nvPr>
        </p:nvSpPr>
        <p:spPr>
          <a:xfrm>
            <a:off x="729450" y="2034475"/>
            <a:ext cx="5898300" cy="23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Had issues with his outpatient Rx → been </a:t>
            </a:r>
            <a:r>
              <a:rPr b="1" lang="en"/>
              <a:t>off vancomycin for ~4 days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Both he and his wife clarify, it’s always </a:t>
            </a:r>
            <a:r>
              <a:rPr b="1" lang="en"/>
              <a:t>diarrhea *then* fevers</a:t>
            </a:r>
            <a:r>
              <a:rPr lang="en"/>
              <a:t> when he has C diff (they don’t think he had C diff before coming in)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“</a:t>
            </a:r>
            <a:r>
              <a:rPr lang="en">
                <a:latin typeface="Bitter Medium"/>
                <a:ea typeface="Bitter Medium"/>
                <a:cs typeface="Bitter Medium"/>
                <a:sym typeface="Bitter Medium"/>
              </a:rPr>
              <a:t>I always get a bit of a </a:t>
            </a:r>
            <a:r>
              <a:rPr b="1" lang="en">
                <a:latin typeface="Bitter"/>
                <a:ea typeface="Bitter"/>
                <a:cs typeface="Bitter"/>
                <a:sym typeface="Bitter"/>
              </a:rPr>
              <a:t>headache</a:t>
            </a:r>
            <a:r>
              <a:rPr lang="en">
                <a:latin typeface="Bitter Medium"/>
                <a:ea typeface="Bitter Medium"/>
                <a:cs typeface="Bitter Medium"/>
                <a:sym typeface="Bitter Medium"/>
              </a:rPr>
              <a:t> in these hospital beds, and the </a:t>
            </a:r>
            <a:r>
              <a:rPr b="1" lang="en">
                <a:latin typeface="Bitter"/>
                <a:ea typeface="Bitter"/>
                <a:cs typeface="Bitter"/>
                <a:sym typeface="Bitter"/>
              </a:rPr>
              <a:t>bright hospital lights</a:t>
            </a:r>
            <a:r>
              <a:rPr lang="en">
                <a:latin typeface="Bitter Medium"/>
                <a:ea typeface="Bitter Medium"/>
                <a:cs typeface="Bitter Medium"/>
                <a:sym typeface="Bitter Medium"/>
              </a:rPr>
              <a:t> always bother me</a:t>
            </a:r>
            <a:r>
              <a:rPr lang="en"/>
              <a:t>”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He is struggling to keep his eyes open when the lights are turned on for the exam</a:t>
            </a:r>
            <a:endParaRPr/>
          </a:p>
        </p:txBody>
      </p:sp>
      <p:sp>
        <p:nvSpPr>
          <p:cNvPr id="1240" name="Google Shape;1240;p67"/>
          <p:cNvSpPr/>
          <p:nvPr/>
        </p:nvSpPr>
        <p:spPr>
          <a:xfrm>
            <a:off x="729450" y="1339175"/>
            <a:ext cx="7774800" cy="6414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1" name="Google Shape;1241;p67"/>
          <p:cNvSpPr/>
          <p:nvPr/>
        </p:nvSpPr>
        <p:spPr>
          <a:xfrm>
            <a:off x="729450" y="1339175"/>
            <a:ext cx="7774800" cy="6414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2" name="Google Shape;1242;p67"/>
          <p:cNvSpPr/>
          <p:nvPr/>
        </p:nvSpPr>
        <p:spPr>
          <a:xfrm>
            <a:off x="729450" y="2034475"/>
            <a:ext cx="5804400" cy="9702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6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Labs</a:t>
            </a:r>
            <a:endParaRPr/>
          </a:p>
        </p:txBody>
      </p:sp>
      <p:graphicFrame>
        <p:nvGraphicFramePr>
          <p:cNvPr id="1248" name="Google Shape;1248;p68"/>
          <p:cNvGraphicFramePr/>
          <p:nvPr/>
        </p:nvGraphicFramePr>
        <p:xfrm>
          <a:off x="729438" y="145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944225"/>
                <a:gridCol w="626550"/>
                <a:gridCol w="626550"/>
                <a:gridCol w="62655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CBC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Admit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ED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-1d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WBC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19.1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22.3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8.8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Hgb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8.7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11.6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11.0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Platelets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261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341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336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Neut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82%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83%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67%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Lymph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7%</a:t>
                      </a:r>
                      <a:endParaRPr b="1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6%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13%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Eos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</a:t>
                      </a: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1.3%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7.8%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</a:tbl>
          </a:graphicData>
        </a:graphic>
      </p:graphicFrame>
      <p:sp>
        <p:nvSpPr>
          <p:cNvPr id="1249" name="Google Shape;1249;p68"/>
          <p:cNvSpPr/>
          <p:nvPr/>
        </p:nvSpPr>
        <p:spPr>
          <a:xfrm>
            <a:off x="481725" y="3531200"/>
            <a:ext cx="2445000" cy="6915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From day before </a:t>
            </a: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admission</a:t>
            </a:r>
            <a:endParaRPr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Obtained for IV iron infusion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Was feeling well at that time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250" name="Google Shape;1250;p68"/>
          <p:cNvCxnSpPr>
            <a:stCxn id="1249" idx="3"/>
          </p:cNvCxnSpPr>
          <p:nvPr/>
        </p:nvCxnSpPr>
        <p:spPr>
          <a:xfrm flipH="1" rot="10800000">
            <a:off x="2926725" y="3486050"/>
            <a:ext cx="348900" cy="3909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6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Labs</a:t>
            </a:r>
            <a:endParaRPr/>
          </a:p>
        </p:txBody>
      </p:sp>
      <p:graphicFrame>
        <p:nvGraphicFramePr>
          <p:cNvPr id="1256" name="Google Shape;1256;p69"/>
          <p:cNvGraphicFramePr/>
          <p:nvPr/>
        </p:nvGraphicFramePr>
        <p:xfrm>
          <a:off x="729438" y="145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944225"/>
                <a:gridCol w="626550"/>
                <a:gridCol w="626550"/>
                <a:gridCol w="62655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CBC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Admit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ED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-1d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WBC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19.1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22.3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8.8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Hgb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8.7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11.6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11.0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Platelets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261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341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336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Neut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82%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83%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67%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Lymph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7%</a:t>
                      </a:r>
                      <a:endParaRPr b="1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6%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13%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Eos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1.3%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7.8%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57" name="Google Shape;1257;p69"/>
          <p:cNvGraphicFramePr/>
          <p:nvPr/>
        </p:nvGraphicFramePr>
        <p:xfrm>
          <a:off x="3920488" y="145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872000"/>
                <a:gridCol w="578625"/>
                <a:gridCol w="578625"/>
                <a:gridCol w="57862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Chem7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Admit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ED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-9d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140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136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140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4.3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5.6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5.6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HCO3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17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</a:t>
                      </a:r>
                      <a:endParaRPr b="1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24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BUN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55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53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54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2.83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2.73</a:t>
                      </a:r>
                      <a:endParaRPr b="1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2.7</a:t>
                      </a:r>
                      <a:endParaRPr b="1"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58" name="Google Shape;1258;p69"/>
          <p:cNvGraphicFramePr/>
          <p:nvPr/>
        </p:nvGraphicFramePr>
        <p:xfrm>
          <a:off x="3920488" y="325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871975"/>
                <a:gridCol w="578625"/>
                <a:gridCol w="578625"/>
                <a:gridCol w="57862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LFTs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Admit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ED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-9d</a:t>
                      </a:r>
                      <a:endParaRPr sz="13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AST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25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22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ALT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21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18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Alk Phos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122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115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Bili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0.5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0.3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Albumin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3.6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3.8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1259" name="Google Shape;1259;p69"/>
          <p:cNvSpPr/>
          <p:nvPr/>
        </p:nvSpPr>
        <p:spPr>
          <a:xfrm>
            <a:off x="481725" y="3531200"/>
            <a:ext cx="2445000" cy="6915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From day before admission</a:t>
            </a:r>
            <a:endParaRPr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Obtained for IV iron infusion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Was feeling well at that time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260" name="Google Shape;1260;p69"/>
          <p:cNvCxnSpPr>
            <a:stCxn id="1259" idx="3"/>
          </p:cNvCxnSpPr>
          <p:nvPr/>
        </p:nvCxnSpPr>
        <p:spPr>
          <a:xfrm flipH="1" rot="10800000">
            <a:off x="2926725" y="3486050"/>
            <a:ext cx="348900" cy="3909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70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[2.1] Pretest </a:t>
            </a:r>
            <a:r>
              <a:rPr lang="en"/>
              <a:t>probability</a:t>
            </a:r>
            <a:r>
              <a:rPr lang="en"/>
              <a:t> of positive C diff screen</a:t>
            </a:r>
            <a:endParaRPr/>
          </a:p>
        </p:txBody>
      </p:sp>
      <p:sp>
        <p:nvSpPr>
          <p:cNvPr id="1266" name="Google Shape;1266;p70"/>
          <p:cNvSpPr txBox="1"/>
          <p:nvPr>
            <p:ph idx="1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67" name="Google Shape;1267;p70"/>
          <p:cNvSpPr txBox="1"/>
          <p:nvPr>
            <p:ph idx="2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7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[2.2] What antimicrobials to choose?</a:t>
            </a:r>
            <a:endParaRPr/>
          </a:p>
        </p:txBody>
      </p:sp>
      <p:sp>
        <p:nvSpPr>
          <p:cNvPr id="1273" name="Google Shape;1273;p71"/>
          <p:cNvSpPr txBox="1"/>
          <p:nvPr>
            <p:ph idx="1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In addition to IV +/- PO vancomycin</a:t>
            </a:r>
            <a:endParaRPr/>
          </a:p>
        </p:txBody>
      </p:sp>
      <p:sp>
        <p:nvSpPr>
          <p:cNvPr id="1274" name="Google Shape;1274;p71"/>
          <p:cNvSpPr txBox="1"/>
          <p:nvPr>
            <p:ph idx="2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7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Labs</a:t>
            </a:r>
            <a:endParaRPr/>
          </a:p>
        </p:txBody>
      </p:sp>
      <p:graphicFrame>
        <p:nvGraphicFramePr>
          <p:cNvPr id="1280" name="Google Shape;1280;p72"/>
          <p:cNvGraphicFramePr/>
          <p:nvPr/>
        </p:nvGraphicFramePr>
        <p:xfrm>
          <a:off x="729438" y="145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944225"/>
                <a:gridCol w="626550"/>
                <a:gridCol w="626550"/>
                <a:gridCol w="62655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CBC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Admit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ED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-1d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WBC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19.1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22.3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8.8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Hgb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8.7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11.6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11.0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Platelets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261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341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336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Neut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82%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83%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67%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Lymph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7%</a:t>
                      </a:r>
                      <a:endParaRPr b="1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6%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13%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Eos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1.3%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7.8%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81" name="Google Shape;1281;p72"/>
          <p:cNvGraphicFramePr/>
          <p:nvPr/>
        </p:nvGraphicFramePr>
        <p:xfrm>
          <a:off x="3920488" y="145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872000"/>
                <a:gridCol w="578625"/>
                <a:gridCol w="578625"/>
                <a:gridCol w="57862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Chem7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Admit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ED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-9d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140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136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140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4.3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5.6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5.6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HCO3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17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</a:t>
                      </a:r>
                      <a:endParaRPr b="1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24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BUN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55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53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54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2.83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2.73</a:t>
                      </a:r>
                      <a:endParaRPr b="1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2.7</a:t>
                      </a:r>
                      <a:endParaRPr b="1"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82" name="Google Shape;1282;p72"/>
          <p:cNvGraphicFramePr/>
          <p:nvPr/>
        </p:nvGraphicFramePr>
        <p:xfrm>
          <a:off x="3920488" y="325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871975"/>
                <a:gridCol w="578625"/>
                <a:gridCol w="578625"/>
                <a:gridCol w="57862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LFTs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Admit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ED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-9d</a:t>
                      </a:r>
                      <a:endParaRPr sz="13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AST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25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22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ALT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21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18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Alk Phos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122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115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Bili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0.5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0.3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Albumin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3.6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3.8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1283" name="Google Shape;1283;p72"/>
          <p:cNvSpPr/>
          <p:nvPr/>
        </p:nvSpPr>
        <p:spPr>
          <a:xfrm>
            <a:off x="481725" y="3531200"/>
            <a:ext cx="2445000" cy="6915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From day before admission</a:t>
            </a:r>
            <a:endParaRPr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Obtained for IV iron infusion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Was feeling well at that time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284" name="Google Shape;1284;p72"/>
          <p:cNvCxnSpPr>
            <a:stCxn id="1283" idx="3"/>
          </p:cNvCxnSpPr>
          <p:nvPr/>
        </p:nvCxnSpPr>
        <p:spPr>
          <a:xfrm flipH="1" rot="10800000">
            <a:off x="2926725" y="3486050"/>
            <a:ext cx="348900" cy="3909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125" name="Google Shape;125;p19"/>
          <p:cNvSpPr txBox="1"/>
          <p:nvPr>
            <p:ph idx="1" type="body"/>
          </p:nvPr>
        </p:nvSpPr>
        <p:spPr>
          <a:xfrm>
            <a:off x="729450" y="1393075"/>
            <a:ext cx="7688700" cy="28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47 y/o F</a:t>
            </a:r>
            <a:r>
              <a:rPr lang="en"/>
              <a:t> with PMH including ESRD s/p DDKT (2021) p/w </a:t>
            </a:r>
            <a:r>
              <a:rPr b="1" lang="en">
                <a:solidFill>
                  <a:srgbClr val="DC4C64"/>
                </a:solidFill>
              </a:rPr>
              <a:t>diarrhea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Watery diarrhea x 1 month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Pretty bad for first week, stable in past 3 weeks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Never any blood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Associated with stomach cramps, rare nausea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Unintentional* weight loss of 15 pounds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*Also started semaglutide (Ozempic) around this time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 food associations, not waking up with diarrhea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Was doing “alright” outpatient; only came to the hospital after transplant team found </a:t>
            </a:r>
            <a:r>
              <a:rPr b="1" lang="en"/>
              <a:t>abnormal renal function</a:t>
            </a:r>
            <a:r>
              <a:rPr lang="en"/>
              <a:t> on outpatient labs</a:t>
            </a:r>
            <a:endParaRPr/>
          </a:p>
        </p:txBody>
      </p:sp>
      <p:sp>
        <p:nvSpPr>
          <p:cNvPr id="126" name="Google Shape;126;p19"/>
          <p:cNvSpPr/>
          <p:nvPr/>
        </p:nvSpPr>
        <p:spPr>
          <a:xfrm>
            <a:off x="729450" y="1785275"/>
            <a:ext cx="4838700" cy="15966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7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Labs</a:t>
            </a:r>
            <a:endParaRPr/>
          </a:p>
        </p:txBody>
      </p:sp>
      <p:graphicFrame>
        <p:nvGraphicFramePr>
          <p:cNvPr id="1290" name="Google Shape;1290;p73"/>
          <p:cNvGraphicFramePr/>
          <p:nvPr/>
        </p:nvGraphicFramePr>
        <p:xfrm>
          <a:off x="729438" y="145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944225"/>
                <a:gridCol w="626550"/>
                <a:gridCol w="626550"/>
                <a:gridCol w="62655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CBC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Admit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ED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-1d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71CA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WBC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19.1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22.3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8.8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Hgb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8.7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11.6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11.0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Platelets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261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341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336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Neut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82%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83%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67%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Lymph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7%</a:t>
                      </a:r>
                      <a:endParaRPr b="1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6%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13%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Eos %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1.3%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7.8%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AF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91" name="Google Shape;1291;p73"/>
          <p:cNvGraphicFramePr/>
          <p:nvPr/>
        </p:nvGraphicFramePr>
        <p:xfrm>
          <a:off x="3920488" y="145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872000"/>
                <a:gridCol w="578625"/>
                <a:gridCol w="578625"/>
                <a:gridCol w="57862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Chem7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Admit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ED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-9d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140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136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140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4.3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5.6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5.6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HCO3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17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</a:t>
                      </a:r>
                      <a:endParaRPr b="1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24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BUN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55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53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54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2.83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A1A1A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2.73</a:t>
                      </a:r>
                      <a:endParaRPr b="1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2.7</a:t>
                      </a:r>
                      <a:endParaRPr b="1"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92" name="Google Shape;1292;p73"/>
          <p:cNvGraphicFramePr/>
          <p:nvPr/>
        </p:nvGraphicFramePr>
        <p:xfrm>
          <a:off x="3920488" y="325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871975"/>
                <a:gridCol w="578625"/>
                <a:gridCol w="578625"/>
                <a:gridCol w="578625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LFTs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Admit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ED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-9d</a:t>
                      </a:r>
                      <a:endParaRPr sz="13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AST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25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22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ALT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21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18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Alk Phos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122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115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Bili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0.5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0.3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Albumin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---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3.6</a:t>
                      </a:r>
                      <a:endParaRPr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3.8</a:t>
                      </a:r>
                      <a:endParaRPr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1293" name="Google Shape;1293;p73"/>
          <p:cNvSpPr/>
          <p:nvPr/>
        </p:nvSpPr>
        <p:spPr>
          <a:xfrm>
            <a:off x="481725" y="3531200"/>
            <a:ext cx="2445000" cy="6915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From day before admission</a:t>
            </a:r>
            <a:endParaRPr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Obtained for IV iron infusion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Was feeling well at that time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294" name="Google Shape;1294;p73"/>
          <p:cNvCxnSpPr>
            <a:stCxn id="1293" idx="3"/>
          </p:cNvCxnSpPr>
          <p:nvPr/>
        </p:nvCxnSpPr>
        <p:spPr>
          <a:xfrm flipH="1" rot="10800000">
            <a:off x="2926725" y="3486050"/>
            <a:ext cx="348900" cy="3909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aphicFrame>
        <p:nvGraphicFramePr>
          <p:cNvPr id="1295" name="Google Shape;1295;p73"/>
          <p:cNvGraphicFramePr/>
          <p:nvPr/>
        </p:nvGraphicFramePr>
        <p:xfrm>
          <a:off x="6895538" y="145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944225"/>
                <a:gridCol w="626550"/>
              </a:tblGrid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 diff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Admit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PCR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Toxin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</a:t>
                      </a:r>
                      <a:endParaRPr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96" name="Google Shape;1296;p73"/>
          <p:cNvSpPr/>
          <p:nvPr/>
        </p:nvSpPr>
        <p:spPr>
          <a:xfrm>
            <a:off x="366775" y="1339175"/>
            <a:ext cx="6278100" cy="37362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74"/>
          <p:cNvSpPr/>
          <p:nvPr/>
        </p:nvSpPr>
        <p:spPr>
          <a:xfrm>
            <a:off x="6752075" y="2034475"/>
            <a:ext cx="2142000" cy="28275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24h before admission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2" name="Google Shape;1302;p7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Initial recommendations</a:t>
            </a:r>
            <a:endParaRPr/>
          </a:p>
        </p:txBody>
      </p:sp>
      <p:sp>
        <p:nvSpPr>
          <p:cNvPr id="1303" name="Google Shape;1303;p74"/>
          <p:cNvSpPr txBox="1"/>
          <p:nvPr>
            <p:ph idx="1" type="body"/>
          </p:nvPr>
        </p:nvSpPr>
        <p:spPr>
          <a:xfrm>
            <a:off x="729450" y="1393075"/>
            <a:ext cx="7688700" cy="6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with PMH including cirrhosis s/p OLT (-20 mo) w/ </a:t>
            </a:r>
            <a:r>
              <a:rPr b="1" lang="en">
                <a:solidFill>
                  <a:srgbClr val="B03D50"/>
                </a:solidFill>
              </a:rPr>
              <a:t>recurrent C diff</a:t>
            </a:r>
            <a:r>
              <a:rPr lang="en"/>
              <a:t> (s/p FMT x3, on indefinite vanco PPx), s/p splenectomy who p/w </a:t>
            </a:r>
            <a:r>
              <a:rPr b="1" lang="en"/>
              <a:t>one day of</a:t>
            </a:r>
            <a:r>
              <a:rPr lang="en"/>
              <a:t> </a:t>
            </a:r>
            <a:r>
              <a:rPr b="1" lang="en"/>
              <a:t>fevers</a:t>
            </a:r>
            <a:r>
              <a:rPr lang="en"/>
              <a:t> (102 F) with associated rigors</a:t>
            </a:r>
            <a:endParaRPr b="1" sz="1200"/>
          </a:p>
        </p:txBody>
      </p:sp>
      <p:sp>
        <p:nvSpPr>
          <p:cNvPr id="1304" name="Google Shape;1304;p74"/>
          <p:cNvSpPr/>
          <p:nvPr/>
        </p:nvSpPr>
        <p:spPr>
          <a:xfrm>
            <a:off x="6931200" y="3408875"/>
            <a:ext cx="13086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Headache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+ photophobia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5" name="Google Shape;1305;p74"/>
          <p:cNvSpPr/>
          <p:nvPr/>
        </p:nvSpPr>
        <p:spPr>
          <a:xfrm>
            <a:off x="6931200" y="2469475"/>
            <a:ext cx="13086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Fevers + rigors + myalgias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6" name="Google Shape;1306;p74"/>
          <p:cNvSpPr/>
          <p:nvPr/>
        </p:nvSpPr>
        <p:spPr>
          <a:xfrm>
            <a:off x="6931200" y="4348275"/>
            <a:ext cx="1308600" cy="3513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Diarrhea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07" name="Google Shape;1307;p74"/>
          <p:cNvCxnSpPr>
            <a:stCxn id="1305" idx="2"/>
            <a:endCxn id="1304" idx="0"/>
          </p:cNvCxnSpPr>
          <p:nvPr/>
        </p:nvCxnSpPr>
        <p:spPr>
          <a:xfrm>
            <a:off x="7585500" y="30046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08" name="Google Shape;1308;p74"/>
          <p:cNvCxnSpPr>
            <a:stCxn id="1304" idx="2"/>
            <a:endCxn id="1306" idx="0"/>
          </p:cNvCxnSpPr>
          <p:nvPr/>
        </p:nvCxnSpPr>
        <p:spPr>
          <a:xfrm>
            <a:off x="7585500" y="39440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09" name="Google Shape;1309;p74"/>
          <p:cNvSpPr txBox="1"/>
          <p:nvPr/>
        </p:nvSpPr>
        <p:spPr>
          <a:xfrm>
            <a:off x="7585500" y="3014325"/>
            <a:ext cx="1166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Came to ED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0" name="Google Shape;1310;p74"/>
          <p:cNvSpPr txBox="1"/>
          <p:nvPr/>
        </p:nvSpPr>
        <p:spPr>
          <a:xfrm>
            <a:off x="7585500" y="3969125"/>
            <a:ext cx="1308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Vanc + cefepime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1" name="Google Shape;1311;p74"/>
          <p:cNvSpPr txBox="1"/>
          <p:nvPr>
            <p:ph idx="1" type="body"/>
          </p:nvPr>
        </p:nvSpPr>
        <p:spPr>
          <a:xfrm>
            <a:off x="729450" y="2034475"/>
            <a:ext cx="5898300" cy="23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Google Shape;1312;p74"/>
          <p:cNvSpPr/>
          <p:nvPr/>
        </p:nvSpPr>
        <p:spPr>
          <a:xfrm>
            <a:off x="729450" y="1339175"/>
            <a:ext cx="7774800" cy="6414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3" name="Google Shape;1313;p74"/>
          <p:cNvSpPr/>
          <p:nvPr/>
        </p:nvSpPr>
        <p:spPr>
          <a:xfrm>
            <a:off x="729450" y="1339175"/>
            <a:ext cx="7774800" cy="6414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4" name="Google Shape;1314;p74"/>
          <p:cNvSpPr/>
          <p:nvPr/>
        </p:nvSpPr>
        <p:spPr>
          <a:xfrm>
            <a:off x="729450" y="2034475"/>
            <a:ext cx="4465200" cy="24351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Diagnostic recommendations</a:t>
            </a:r>
            <a:endParaRPr sz="1500">
              <a:solidFill>
                <a:srgbClr val="14A4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Get </a:t>
            </a:r>
            <a:r>
              <a:rPr b="1"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CT C/A/P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to look for source, most worried about GI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Get </a:t>
            </a:r>
            <a:r>
              <a:rPr b="1"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head CT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→ 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→ </a:t>
            </a:r>
            <a:r>
              <a:rPr b="1"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lumbar puncture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Send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serum crypto antigen</a:t>
            </a:r>
            <a:endParaRPr b="1"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Therapeutic recommendations</a:t>
            </a:r>
            <a:endParaRPr b="1" sz="15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Agree with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fidaxomicin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for C diff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Continue with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vancomycin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(watch AKI)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Continue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b="1"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5" name="Google Shape;1315;p74"/>
          <p:cNvSpPr/>
          <p:nvPr/>
        </p:nvSpPr>
        <p:spPr>
          <a:xfrm>
            <a:off x="6704475" y="1980575"/>
            <a:ext cx="2276400" cy="30090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75"/>
          <p:cNvSpPr/>
          <p:nvPr/>
        </p:nvSpPr>
        <p:spPr>
          <a:xfrm>
            <a:off x="6752075" y="2034475"/>
            <a:ext cx="2142000" cy="28275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24h before admission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1" name="Google Shape;1321;p7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Initial recommendations</a:t>
            </a:r>
            <a:endParaRPr/>
          </a:p>
        </p:txBody>
      </p:sp>
      <p:sp>
        <p:nvSpPr>
          <p:cNvPr id="1322" name="Google Shape;1322;p75"/>
          <p:cNvSpPr txBox="1"/>
          <p:nvPr>
            <p:ph idx="1" type="body"/>
          </p:nvPr>
        </p:nvSpPr>
        <p:spPr>
          <a:xfrm>
            <a:off x="729450" y="1393075"/>
            <a:ext cx="7688700" cy="6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with PMH including cirrhosis s/p OLT (-20 mo) w/ </a:t>
            </a:r>
            <a:r>
              <a:rPr b="1" lang="en">
                <a:solidFill>
                  <a:srgbClr val="B03D50"/>
                </a:solidFill>
              </a:rPr>
              <a:t>recurrent C diff</a:t>
            </a:r>
            <a:r>
              <a:rPr lang="en"/>
              <a:t> (s/p FMT x3, on indefinite vanco PPx), s/p splenectomy who p/w </a:t>
            </a:r>
            <a:r>
              <a:rPr b="1" lang="en"/>
              <a:t>one day of</a:t>
            </a:r>
            <a:r>
              <a:rPr lang="en"/>
              <a:t> </a:t>
            </a:r>
            <a:r>
              <a:rPr b="1" lang="en"/>
              <a:t>fevers</a:t>
            </a:r>
            <a:r>
              <a:rPr lang="en"/>
              <a:t> (102 F) with associated rigors</a:t>
            </a:r>
            <a:endParaRPr b="1" sz="1200"/>
          </a:p>
        </p:txBody>
      </p:sp>
      <p:sp>
        <p:nvSpPr>
          <p:cNvPr id="1323" name="Google Shape;1323;p75"/>
          <p:cNvSpPr/>
          <p:nvPr/>
        </p:nvSpPr>
        <p:spPr>
          <a:xfrm>
            <a:off x="6931200" y="3408875"/>
            <a:ext cx="13086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Headache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+ photophobia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4" name="Google Shape;1324;p75"/>
          <p:cNvSpPr/>
          <p:nvPr/>
        </p:nvSpPr>
        <p:spPr>
          <a:xfrm>
            <a:off x="6931200" y="2469475"/>
            <a:ext cx="13086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Fevers + rigors + myalgias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5" name="Google Shape;1325;p75"/>
          <p:cNvSpPr/>
          <p:nvPr/>
        </p:nvSpPr>
        <p:spPr>
          <a:xfrm>
            <a:off x="6931200" y="4348275"/>
            <a:ext cx="1308600" cy="3513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Diarrhea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26" name="Google Shape;1326;p75"/>
          <p:cNvCxnSpPr>
            <a:stCxn id="1324" idx="2"/>
            <a:endCxn id="1323" idx="0"/>
          </p:cNvCxnSpPr>
          <p:nvPr/>
        </p:nvCxnSpPr>
        <p:spPr>
          <a:xfrm>
            <a:off x="7585500" y="30046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27" name="Google Shape;1327;p75"/>
          <p:cNvCxnSpPr>
            <a:stCxn id="1323" idx="2"/>
            <a:endCxn id="1325" idx="0"/>
          </p:cNvCxnSpPr>
          <p:nvPr/>
        </p:nvCxnSpPr>
        <p:spPr>
          <a:xfrm>
            <a:off x="7585500" y="39440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28" name="Google Shape;1328;p75"/>
          <p:cNvSpPr txBox="1"/>
          <p:nvPr/>
        </p:nvSpPr>
        <p:spPr>
          <a:xfrm>
            <a:off x="7585500" y="3014325"/>
            <a:ext cx="1166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Came to ED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9" name="Google Shape;1329;p75"/>
          <p:cNvSpPr txBox="1"/>
          <p:nvPr/>
        </p:nvSpPr>
        <p:spPr>
          <a:xfrm>
            <a:off x="7585500" y="3969125"/>
            <a:ext cx="1308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Vanc + cefepime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0" name="Google Shape;1330;p75"/>
          <p:cNvSpPr txBox="1"/>
          <p:nvPr>
            <p:ph idx="1" type="body"/>
          </p:nvPr>
        </p:nvSpPr>
        <p:spPr>
          <a:xfrm>
            <a:off x="729450" y="2034475"/>
            <a:ext cx="5898300" cy="23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31" name="Google Shape;1331;p75"/>
          <p:cNvSpPr/>
          <p:nvPr/>
        </p:nvSpPr>
        <p:spPr>
          <a:xfrm>
            <a:off x="729450" y="1339175"/>
            <a:ext cx="7774800" cy="6414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2" name="Google Shape;1332;p75"/>
          <p:cNvSpPr/>
          <p:nvPr/>
        </p:nvSpPr>
        <p:spPr>
          <a:xfrm>
            <a:off x="729450" y="1339175"/>
            <a:ext cx="7774800" cy="6414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3" name="Google Shape;1333;p75"/>
          <p:cNvSpPr/>
          <p:nvPr/>
        </p:nvSpPr>
        <p:spPr>
          <a:xfrm>
            <a:off x="729450" y="2034475"/>
            <a:ext cx="4465200" cy="24351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Diagnostic recommendations</a:t>
            </a:r>
            <a:endParaRPr sz="15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Get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CT C/A/P</a:t>
            </a: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→ </a:t>
            </a:r>
            <a:r>
              <a:rPr b="1" lang="en" sz="1300">
                <a:solidFill>
                  <a:srgbClr val="356635"/>
                </a:solidFill>
                <a:latin typeface="Open Sans"/>
                <a:ea typeface="Open Sans"/>
                <a:cs typeface="Open Sans"/>
                <a:sym typeface="Open Sans"/>
              </a:rPr>
              <a:t>normal</a:t>
            </a: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. Rectal wall thickening consistent with diarrheal infection</a:t>
            </a:r>
            <a:endParaRPr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Get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head CT</a:t>
            </a: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→ </a:t>
            </a:r>
            <a:r>
              <a:rPr b="1" lang="en" sz="1300">
                <a:solidFill>
                  <a:srgbClr val="356635"/>
                </a:solidFill>
                <a:latin typeface="Open Sans"/>
                <a:ea typeface="Open Sans"/>
                <a:cs typeface="Open Sans"/>
                <a:sym typeface="Open Sans"/>
              </a:rPr>
              <a:t>normal</a:t>
            </a:r>
            <a:endParaRPr b="1" sz="1300">
              <a:solidFill>
                <a:srgbClr val="35663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→ →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lumbar puncture</a:t>
            </a:r>
            <a:r>
              <a:rPr b="1"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→ </a:t>
            </a: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delayed</a:t>
            </a:r>
            <a:endParaRPr b="1" sz="13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Send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serum crypto antigen</a:t>
            </a:r>
            <a:r>
              <a:rPr b="1"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→ </a:t>
            </a:r>
            <a:r>
              <a:rPr b="1" lang="en" sz="1300">
                <a:solidFill>
                  <a:srgbClr val="356635"/>
                </a:solidFill>
                <a:latin typeface="Open Sans"/>
                <a:ea typeface="Open Sans"/>
                <a:cs typeface="Open Sans"/>
                <a:sym typeface="Open Sans"/>
              </a:rPr>
              <a:t>negative</a:t>
            </a:r>
            <a:endParaRPr b="1" sz="1300">
              <a:solidFill>
                <a:srgbClr val="35663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Therapeutic recommendations</a:t>
            </a:r>
            <a:endParaRPr b="1" sz="15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Agree with </a:t>
            </a:r>
            <a:r>
              <a:rPr b="1"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fidaxomicin</a:t>
            </a: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 for C diff</a:t>
            </a:r>
            <a:endParaRPr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Continue with </a:t>
            </a:r>
            <a:r>
              <a:rPr b="1"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vancomycin</a:t>
            </a: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 (watch AKI)</a:t>
            </a:r>
            <a:endParaRPr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Continue </a:t>
            </a:r>
            <a:r>
              <a:rPr b="1"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b="1"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4" name="Google Shape;1334;p75"/>
          <p:cNvSpPr/>
          <p:nvPr/>
        </p:nvSpPr>
        <p:spPr>
          <a:xfrm>
            <a:off x="6704475" y="1980575"/>
            <a:ext cx="2276400" cy="30090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76"/>
          <p:cNvSpPr/>
          <p:nvPr/>
        </p:nvSpPr>
        <p:spPr>
          <a:xfrm>
            <a:off x="6752075" y="2034475"/>
            <a:ext cx="2142000" cy="28275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24h before admission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0" name="Google Shape;1340;p7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Initial recommendations</a:t>
            </a:r>
            <a:endParaRPr/>
          </a:p>
        </p:txBody>
      </p:sp>
      <p:sp>
        <p:nvSpPr>
          <p:cNvPr id="1341" name="Google Shape;1341;p76"/>
          <p:cNvSpPr txBox="1"/>
          <p:nvPr>
            <p:ph idx="1" type="body"/>
          </p:nvPr>
        </p:nvSpPr>
        <p:spPr>
          <a:xfrm>
            <a:off x="729450" y="1393075"/>
            <a:ext cx="7688700" cy="6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with PMH including cirrhosis s/p OLT (-20 mo) w/ </a:t>
            </a:r>
            <a:r>
              <a:rPr b="1" lang="en">
                <a:solidFill>
                  <a:srgbClr val="B03D50"/>
                </a:solidFill>
              </a:rPr>
              <a:t>recurrent C diff</a:t>
            </a:r>
            <a:r>
              <a:rPr lang="en"/>
              <a:t> (s/p FMT x3, on indefinite vanco PPx), s/p splenectomy who p/w </a:t>
            </a:r>
            <a:r>
              <a:rPr b="1" lang="en"/>
              <a:t>one day of</a:t>
            </a:r>
            <a:r>
              <a:rPr lang="en"/>
              <a:t> </a:t>
            </a:r>
            <a:r>
              <a:rPr b="1" lang="en"/>
              <a:t>fevers</a:t>
            </a:r>
            <a:r>
              <a:rPr lang="en"/>
              <a:t> (102 F) with associated rigors</a:t>
            </a:r>
            <a:endParaRPr b="1" sz="1200"/>
          </a:p>
        </p:txBody>
      </p:sp>
      <p:sp>
        <p:nvSpPr>
          <p:cNvPr id="1342" name="Google Shape;1342;p76"/>
          <p:cNvSpPr/>
          <p:nvPr/>
        </p:nvSpPr>
        <p:spPr>
          <a:xfrm>
            <a:off x="6931200" y="3408875"/>
            <a:ext cx="13086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Headache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+ photophobia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3" name="Google Shape;1343;p76"/>
          <p:cNvSpPr/>
          <p:nvPr/>
        </p:nvSpPr>
        <p:spPr>
          <a:xfrm>
            <a:off x="6931200" y="2469475"/>
            <a:ext cx="13086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Fevers + rigors + myalgias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4" name="Google Shape;1344;p76"/>
          <p:cNvSpPr/>
          <p:nvPr/>
        </p:nvSpPr>
        <p:spPr>
          <a:xfrm>
            <a:off x="6931200" y="4348275"/>
            <a:ext cx="1308600" cy="3513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Diarrhea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45" name="Google Shape;1345;p76"/>
          <p:cNvCxnSpPr>
            <a:stCxn id="1343" idx="2"/>
            <a:endCxn id="1342" idx="0"/>
          </p:cNvCxnSpPr>
          <p:nvPr/>
        </p:nvCxnSpPr>
        <p:spPr>
          <a:xfrm>
            <a:off x="7585500" y="30046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46" name="Google Shape;1346;p76"/>
          <p:cNvCxnSpPr>
            <a:stCxn id="1342" idx="2"/>
            <a:endCxn id="1344" idx="0"/>
          </p:cNvCxnSpPr>
          <p:nvPr/>
        </p:nvCxnSpPr>
        <p:spPr>
          <a:xfrm>
            <a:off x="7585500" y="39440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47" name="Google Shape;1347;p76"/>
          <p:cNvSpPr txBox="1"/>
          <p:nvPr/>
        </p:nvSpPr>
        <p:spPr>
          <a:xfrm>
            <a:off x="7585500" y="3014325"/>
            <a:ext cx="1166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Came to ED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8" name="Google Shape;1348;p76"/>
          <p:cNvSpPr txBox="1"/>
          <p:nvPr/>
        </p:nvSpPr>
        <p:spPr>
          <a:xfrm>
            <a:off x="7585500" y="3969125"/>
            <a:ext cx="1308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Vanc + cefepime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9" name="Google Shape;1349;p76"/>
          <p:cNvSpPr txBox="1"/>
          <p:nvPr>
            <p:ph idx="1" type="body"/>
          </p:nvPr>
        </p:nvSpPr>
        <p:spPr>
          <a:xfrm>
            <a:off x="729450" y="2034475"/>
            <a:ext cx="5898300" cy="23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50" name="Google Shape;1350;p76"/>
          <p:cNvSpPr/>
          <p:nvPr/>
        </p:nvSpPr>
        <p:spPr>
          <a:xfrm>
            <a:off x="729450" y="1339175"/>
            <a:ext cx="7774800" cy="6414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1" name="Google Shape;1351;p76"/>
          <p:cNvSpPr/>
          <p:nvPr/>
        </p:nvSpPr>
        <p:spPr>
          <a:xfrm>
            <a:off x="729450" y="1339175"/>
            <a:ext cx="7774800" cy="6414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2" name="Google Shape;1352;p76"/>
          <p:cNvSpPr/>
          <p:nvPr/>
        </p:nvSpPr>
        <p:spPr>
          <a:xfrm>
            <a:off x="729450" y="2034475"/>
            <a:ext cx="4465200" cy="24351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Diagnostic recommendations</a:t>
            </a:r>
            <a:endParaRPr sz="15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Get </a:t>
            </a:r>
            <a:r>
              <a:rPr b="1"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CT C/A/P</a:t>
            </a: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 → </a:t>
            </a:r>
            <a:r>
              <a:rPr b="1"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normal</a:t>
            </a: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Get </a:t>
            </a:r>
            <a:r>
              <a:rPr b="1"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head CT</a:t>
            </a: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 → </a:t>
            </a:r>
            <a:r>
              <a:rPr b="1"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normal</a:t>
            </a:r>
            <a:endParaRPr b="1"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→ →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lumbar puncture</a:t>
            </a:r>
            <a:r>
              <a:rPr b="1"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→ </a:t>
            </a: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delayed</a:t>
            </a:r>
            <a:endParaRPr b="1"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Send </a:t>
            </a:r>
            <a:r>
              <a:rPr b="1"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serum crypto antigen </a:t>
            </a: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→ </a:t>
            </a:r>
            <a:r>
              <a:rPr b="1"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negative</a:t>
            </a:r>
            <a:endParaRPr b="1"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By day 3, he feels </a:t>
            </a:r>
            <a:r>
              <a:rPr b="1"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totally </a:t>
            </a: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back to normal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(&amp; fever free)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Therapeutic recommendations</a:t>
            </a:r>
            <a:endParaRPr b="1" sz="15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Agree with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fidaxomicin</a:t>
            </a: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 for C diff</a:t>
            </a:r>
            <a:endParaRPr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Continue with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vancomycin</a:t>
            </a: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 (watch AKI)</a:t>
            </a:r>
            <a:endParaRPr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Continue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b="1"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3" name="Google Shape;1353;p76"/>
          <p:cNvSpPr/>
          <p:nvPr/>
        </p:nvSpPr>
        <p:spPr>
          <a:xfrm>
            <a:off x="6704475" y="1980575"/>
            <a:ext cx="2276400" cy="30090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77"/>
          <p:cNvSpPr/>
          <p:nvPr/>
        </p:nvSpPr>
        <p:spPr>
          <a:xfrm>
            <a:off x="6752075" y="1296525"/>
            <a:ext cx="2142000" cy="35655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48</a:t>
            </a: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h before admission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9" name="Google Shape;1359;p7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Timing of symptoms</a:t>
            </a:r>
            <a:endParaRPr/>
          </a:p>
        </p:txBody>
      </p:sp>
      <p:sp>
        <p:nvSpPr>
          <p:cNvPr id="1360" name="Google Shape;1360;p77"/>
          <p:cNvSpPr txBox="1"/>
          <p:nvPr>
            <p:ph idx="1" type="body"/>
          </p:nvPr>
        </p:nvSpPr>
        <p:spPr>
          <a:xfrm>
            <a:off x="729450" y="1393075"/>
            <a:ext cx="5898300" cy="13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with PMH including cirrhosis s/p OLT (-20 mo) w/ </a:t>
            </a:r>
            <a:r>
              <a:rPr b="1" lang="en">
                <a:solidFill>
                  <a:srgbClr val="B03D50"/>
                </a:solidFill>
              </a:rPr>
              <a:t>recurrent C diff</a:t>
            </a:r>
            <a:r>
              <a:rPr lang="en"/>
              <a:t> (s/p FMT x3, on indefinite vanco PPx), s/p splenectomy who p/w </a:t>
            </a:r>
            <a:r>
              <a:rPr b="1" lang="en"/>
              <a:t>one day of</a:t>
            </a:r>
            <a:r>
              <a:rPr lang="en"/>
              <a:t> </a:t>
            </a:r>
            <a:r>
              <a:rPr b="1" lang="en"/>
              <a:t>fevers</a:t>
            </a:r>
            <a:r>
              <a:rPr lang="en"/>
              <a:t> (102 F) with associated leukocytosis &amp; fevers on admission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Blood cultures stay negative, and he does quite well on vanc/zosyn</a:t>
            </a:r>
            <a:endParaRPr b="1"/>
          </a:p>
        </p:txBody>
      </p:sp>
      <p:sp>
        <p:nvSpPr>
          <p:cNvPr id="1361" name="Google Shape;1361;p77"/>
          <p:cNvSpPr/>
          <p:nvPr/>
        </p:nvSpPr>
        <p:spPr>
          <a:xfrm>
            <a:off x="6931200" y="3408875"/>
            <a:ext cx="13086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Headache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+ photophobia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62" name="Google Shape;1362;p77"/>
          <p:cNvSpPr/>
          <p:nvPr/>
        </p:nvSpPr>
        <p:spPr>
          <a:xfrm>
            <a:off x="6931200" y="2469475"/>
            <a:ext cx="13086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Fevers + rigors + myalgias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63" name="Google Shape;1363;p77"/>
          <p:cNvSpPr/>
          <p:nvPr/>
        </p:nvSpPr>
        <p:spPr>
          <a:xfrm>
            <a:off x="6931200" y="4348275"/>
            <a:ext cx="1308600" cy="3513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Diarrhea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64" name="Google Shape;1364;p77"/>
          <p:cNvCxnSpPr>
            <a:stCxn id="1362" idx="2"/>
            <a:endCxn id="1361" idx="0"/>
          </p:cNvCxnSpPr>
          <p:nvPr/>
        </p:nvCxnSpPr>
        <p:spPr>
          <a:xfrm>
            <a:off x="7585500" y="30046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65" name="Google Shape;1365;p77"/>
          <p:cNvCxnSpPr>
            <a:stCxn id="1361" idx="2"/>
            <a:endCxn id="1363" idx="0"/>
          </p:cNvCxnSpPr>
          <p:nvPr/>
        </p:nvCxnSpPr>
        <p:spPr>
          <a:xfrm>
            <a:off x="7585500" y="39440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66" name="Google Shape;1366;p77"/>
          <p:cNvSpPr txBox="1"/>
          <p:nvPr/>
        </p:nvSpPr>
        <p:spPr>
          <a:xfrm>
            <a:off x="7585500" y="3014325"/>
            <a:ext cx="1166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Came to ED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67" name="Google Shape;1367;p77"/>
          <p:cNvSpPr txBox="1"/>
          <p:nvPr/>
        </p:nvSpPr>
        <p:spPr>
          <a:xfrm>
            <a:off x="7585500" y="3969125"/>
            <a:ext cx="1308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Vanc + cefepime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68" name="Google Shape;1368;p77"/>
          <p:cNvSpPr/>
          <p:nvPr/>
        </p:nvSpPr>
        <p:spPr>
          <a:xfrm>
            <a:off x="729450" y="1339175"/>
            <a:ext cx="5736300" cy="9042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69" name="Google Shape;1369;p77"/>
          <p:cNvSpPr/>
          <p:nvPr/>
        </p:nvSpPr>
        <p:spPr>
          <a:xfrm>
            <a:off x="6919050" y="1711275"/>
            <a:ext cx="1332900" cy="3540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IV iron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70" name="Google Shape;1370;p77"/>
          <p:cNvCxnSpPr>
            <a:stCxn id="1369" idx="2"/>
            <a:endCxn id="1362" idx="0"/>
          </p:cNvCxnSpPr>
          <p:nvPr/>
        </p:nvCxnSpPr>
        <p:spPr>
          <a:xfrm>
            <a:off x="7585500" y="20652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71" name="Google Shape;1371;p77"/>
          <p:cNvSpPr txBox="1"/>
          <p:nvPr/>
        </p:nvSpPr>
        <p:spPr>
          <a:xfrm>
            <a:off x="7585500" y="2059525"/>
            <a:ext cx="1166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24h later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72" name="Google Shape;1372;p77"/>
          <p:cNvSpPr/>
          <p:nvPr/>
        </p:nvSpPr>
        <p:spPr>
          <a:xfrm>
            <a:off x="729450" y="2759125"/>
            <a:ext cx="2895600" cy="13266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The IV iron</a:t>
            </a:r>
            <a:endParaRPr sz="1500"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During his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first IV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iron infusion he felt itchy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 most </a:t>
            </a:r>
            <a:r>
              <a:rPr i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recent infusion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was his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second infusion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78"/>
          <p:cNvSpPr/>
          <p:nvPr/>
        </p:nvSpPr>
        <p:spPr>
          <a:xfrm>
            <a:off x="6752075" y="1296525"/>
            <a:ext cx="2142000" cy="35655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48h before admission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78" name="Google Shape;1378;p7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Timing of symptoms</a:t>
            </a:r>
            <a:endParaRPr/>
          </a:p>
        </p:txBody>
      </p:sp>
      <p:sp>
        <p:nvSpPr>
          <p:cNvPr id="1379" name="Google Shape;1379;p78"/>
          <p:cNvSpPr txBox="1"/>
          <p:nvPr>
            <p:ph idx="1" type="body"/>
          </p:nvPr>
        </p:nvSpPr>
        <p:spPr>
          <a:xfrm>
            <a:off x="729450" y="1393075"/>
            <a:ext cx="5898300" cy="13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with PMH including cirrhosis s/p OLT (-20 mo) w/ </a:t>
            </a:r>
            <a:r>
              <a:rPr b="1" lang="en">
                <a:solidFill>
                  <a:srgbClr val="B03D50"/>
                </a:solidFill>
              </a:rPr>
              <a:t>recurrent C diff</a:t>
            </a:r>
            <a:r>
              <a:rPr lang="en"/>
              <a:t> (s/p FMT x3, on indefinite vanco PPx), s/p splenectomy who p/w </a:t>
            </a:r>
            <a:r>
              <a:rPr b="1" lang="en"/>
              <a:t>one day of</a:t>
            </a:r>
            <a:r>
              <a:rPr lang="en"/>
              <a:t> </a:t>
            </a:r>
            <a:r>
              <a:rPr b="1" lang="en"/>
              <a:t>fevers</a:t>
            </a:r>
            <a:r>
              <a:rPr lang="en"/>
              <a:t> (102 F) with associated leukocytosis &amp; fevers on admission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Blood cultures stay negative, and he does quite well on vanc/zosyn</a:t>
            </a:r>
            <a:endParaRPr b="1"/>
          </a:p>
        </p:txBody>
      </p:sp>
      <p:sp>
        <p:nvSpPr>
          <p:cNvPr id="1380" name="Google Shape;1380;p78"/>
          <p:cNvSpPr/>
          <p:nvPr/>
        </p:nvSpPr>
        <p:spPr>
          <a:xfrm>
            <a:off x="6931200" y="3408875"/>
            <a:ext cx="13086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Headache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+ photophobia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1" name="Google Shape;1381;p78"/>
          <p:cNvSpPr/>
          <p:nvPr/>
        </p:nvSpPr>
        <p:spPr>
          <a:xfrm>
            <a:off x="6931200" y="2469475"/>
            <a:ext cx="13086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Fevers + rigors + myalgias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2" name="Google Shape;1382;p78"/>
          <p:cNvSpPr/>
          <p:nvPr/>
        </p:nvSpPr>
        <p:spPr>
          <a:xfrm>
            <a:off x="6931200" y="4348275"/>
            <a:ext cx="1308600" cy="3513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Diarrhea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83" name="Google Shape;1383;p78"/>
          <p:cNvCxnSpPr>
            <a:stCxn id="1381" idx="2"/>
            <a:endCxn id="1380" idx="0"/>
          </p:cNvCxnSpPr>
          <p:nvPr/>
        </p:nvCxnSpPr>
        <p:spPr>
          <a:xfrm>
            <a:off x="7585500" y="30046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84" name="Google Shape;1384;p78"/>
          <p:cNvCxnSpPr>
            <a:stCxn id="1380" idx="2"/>
            <a:endCxn id="1382" idx="0"/>
          </p:cNvCxnSpPr>
          <p:nvPr/>
        </p:nvCxnSpPr>
        <p:spPr>
          <a:xfrm>
            <a:off x="7585500" y="39440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85" name="Google Shape;1385;p78"/>
          <p:cNvSpPr txBox="1"/>
          <p:nvPr/>
        </p:nvSpPr>
        <p:spPr>
          <a:xfrm>
            <a:off x="7585500" y="3014325"/>
            <a:ext cx="1166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Came to ED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6" name="Google Shape;1386;p78"/>
          <p:cNvSpPr txBox="1"/>
          <p:nvPr/>
        </p:nvSpPr>
        <p:spPr>
          <a:xfrm>
            <a:off x="7585500" y="3969125"/>
            <a:ext cx="1308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Vanc + cefepime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7" name="Google Shape;1387;p78"/>
          <p:cNvSpPr/>
          <p:nvPr/>
        </p:nvSpPr>
        <p:spPr>
          <a:xfrm>
            <a:off x="729450" y="1339175"/>
            <a:ext cx="5736300" cy="9042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8" name="Google Shape;1388;p78"/>
          <p:cNvSpPr/>
          <p:nvPr/>
        </p:nvSpPr>
        <p:spPr>
          <a:xfrm>
            <a:off x="6919050" y="1711275"/>
            <a:ext cx="1332900" cy="3540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IV iron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89" name="Google Shape;1389;p78"/>
          <p:cNvCxnSpPr>
            <a:stCxn id="1388" idx="2"/>
            <a:endCxn id="1381" idx="0"/>
          </p:cNvCxnSpPr>
          <p:nvPr/>
        </p:nvCxnSpPr>
        <p:spPr>
          <a:xfrm>
            <a:off x="7585500" y="20652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90" name="Google Shape;1390;p78"/>
          <p:cNvSpPr txBox="1"/>
          <p:nvPr/>
        </p:nvSpPr>
        <p:spPr>
          <a:xfrm>
            <a:off x="7585500" y="2059525"/>
            <a:ext cx="1166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24h later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1" name="Google Shape;1391;p78"/>
          <p:cNvSpPr/>
          <p:nvPr/>
        </p:nvSpPr>
        <p:spPr>
          <a:xfrm>
            <a:off x="729450" y="2759125"/>
            <a:ext cx="2895600" cy="13266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The IV iron</a:t>
            </a:r>
            <a:endParaRPr sz="1500"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During his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first IV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iron infusion he felt itchy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 most </a:t>
            </a:r>
            <a:r>
              <a:rPr i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recent infusion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was his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second infusion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2" name="Google Shape;1392;p78"/>
          <p:cNvSpPr/>
          <p:nvPr/>
        </p:nvSpPr>
        <p:spPr>
          <a:xfrm>
            <a:off x="3811050" y="2759125"/>
            <a:ext cx="2782500" cy="12585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Doing better</a:t>
            </a:r>
            <a:endParaRPr b="1" sz="15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Back to normal on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fidaxomicin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vancomycin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and 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Never got an LP though…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3" name="Google Shape;1393;p78"/>
          <p:cNvSpPr/>
          <p:nvPr/>
        </p:nvSpPr>
        <p:spPr>
          <a:xfrm>
            <a:off x="651550" y="2627175"/>
            <a:ext cx="3075900" cy="15525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79"/>
          <p:cNvSpPr/>
          <p:nvPr/>
        </p:nvSpPr>
        <p:spPr>
          <a:xfrm>
            <a:off x="6752075" y="1296525"/>
            <a:ext cx="2142000" cy="35655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48h before admission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9" name="Google Shape;1399;p7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Treatment course</a:t>
            </a:r>
            <a:endParaRPr/>
          </a:p>
        </p:txBody>
      </p:sp>
      <p:sp>
        <p:nvSpPr>
          <p:cNvPr id="1400" name="Google Shape;1400;p79"/>
          <p:cNvSpPr txBox="1"/>
          <p:nvPr>
            <p:ph idx="1" type="body"/>
          </p:nvPr>
        </p:nvSpPr>
        <p:spPr>
          <a:xfrm>
            <a:off x="729450" y="1393075"/>
            <a:ext cx="5898300" cy="31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with PMH including cirrhosis s/p OLT (-20 mo) w/ </a:t>
            </a:r>
            <a:r>
              <a:rPr b="1" lang="en">
                <a:solidFill>
                  <a:srgbClr val="B03D50"/>
                </a:solidFill>
              </a:rPr>
              <a:t>recurrent C diff</a:t>
            </a:r>
            <a:r>
              <a:rPr lang="en"/>
              <a:t> (s/p FMT x3, on indefinite vanco PPx), s/p splenectomy who p/w </a:t>
            </a:r>
            <a:r>
              <a:rPr b="1" lang="en">
                <a:solidFill>
                  <a:srgbClr val="DF382C"/>
                </a:solidFill>
              </a:rPr>
              <a:t>one day of</a:t>
            </a:r>
            <a:r>
              <a:rPr lang="en">
                <a:solidFill>
                  <a:srgbClr val="DF382C"/>
                </a:solidFill>
              </a:rPr>
              <a:t> </a:t>
            </a:r>
            <a:r>
              <a:rPr b="1" lang="en">
                <a:solidFill>
                  <a:srgbClr val="DF382C"/>
                </a:solidFill>
              </a:rPr>
              <a:t>fevers</a:t>
            </a:r>
            <a:r>
              <a:rPr lang="en"/>
              <a:t> (102 F) with associated </a:t>
            </a:r>
            <a:r>
              <a:rPr lang="en">
                <a:solidFill>
                  <a:srgbClr val="DF382C"/>
                </a:solidFill>
              </a:rPr>
              <a:t>leukocytosis</a:t>
            </a:r>
            <a:r>
              <a:rPr lang="en"/>
              <a:t> &amp; fevers on admission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Only localizing symptoms were </a:t>
            </a:r>
            <a:r>
              <a:rPr b="1" lang="en">
                <a:solidFill>
                  <a:srgbClr val="6B3FA0"/>
                </a:solidFill>
              </a:rPr>
              <a:t>CNS</a:t>
            </a:r>
            <a:r>
              <a:rPr lang="en"/>
              <a:t> +/- </a:t>
            </a:r>
            <a:r>
              <a:rPr b="1" lang="en">
                <a:solidFill>
                  <a:srgbClr val="3B71CA"/>
                </a:solidFill>
              </a:rPr>
              <a:t>GI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Wanted LP but got better within 24h hours → </a:t>
            </a:r>
            <a:r>
              <a:rPr b="1" lang="en">
                <a:solidFill>
                  <a:srgbClr val="6B3FA0"/>
                </a:solidFill>
              </a:rPr>
              <a:t>LP </a:t>
            </a:r>
            <a:r>
              <a:rPr b="1" lang="en">
                <a:solidFill>
                  <a:srgbClr val="6B3FA0"/>
                </a:solidFill>
              </a:rPr>
              <a:t>deferred</a:t>
            </a:r>
            <a:endParaRPr b="1">
              <a:solidFill>
                <a:srgbClr val="6B3FA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Diarrhea only after abx → </a:t>
            </a:r>
            <a:r>
              <a:rPr b="1" lang="en">
                <a:solidFill>
                  <a:srgbClr val="3B71CA"/>
                </a:solidFill>
              </a:rPr>
              <a:t>better w/</a:t>
            </a:r>
            <a:r>
              <a:rPr lang="en"/>
              <a:t> few days of </a:t>
            </a:r>
            <a:r>
              <a:rPr b="1" lang="en">
                <a:solidFill>
                  <a:srgbClr val="3B71CA"/>
                </a:solidFill>
              </a:rPr>
              <a:t>fidaxomicin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401" name="Google Shape;1401;p79"/>
          <p:cNvSpPr/>
          <p:nvPr/>
        </p:nvSpPr>
        <p:spPr>
          <a:xfrm>
            <a:off x="6931200" y="3408875"/>
            <a:ext cx="13086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Headache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+ photophobia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2" name="Google Shape;1402;p79"/>
          <p:cNvSpPr/>
          <p:nvPr/>
        </p:nvSpPr>
        <p:spPr>
          <a:xfrm>
            <a:off x="6931200" y="2469475"/>
            <a:ext cx="13086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Fevers + rigors + myalgias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3" name="Google Shape;1403;p79"/>
          <p:cNvSpPr/>
          <p:nvPr/>
        </p:nvSpPr>
        <p:spPr>
          <a:xfrm>
            <a:off x="6931200" y="4348275"/>
            <a:ext cx="1308600" cy="3513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Diarrhea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04" name="Google Shape;1404;p79"/>
          <p:cNvCxnSpPr>
            <a:stCxn id="1402" idx="2"/>
            <a:endCxn id="1401" idx="0"/>
          </p:cNvCxnSpPr>
          <p:nvPr/>
        </p:nvCxnSpPr>
        <p:spPr>
          <a:xfrm>
            <a:off x="7585500" y="30046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05" name="Google Shape;1405;p79"/>
          <p:cNvCxnSpPr>
            <a:stCxn id="1401" idx="2"/>
            <a:endCxn id="1403" idx="0"/>
          </p:cNvCxnSpPr>
          <p:nvPr/>
        </p:nvCxnSpPr>
        <p:spPr>
          <a:xfrm>
            <a:off x="7585500" y="39440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06" name="Google Shape;1406;p79"/>
          <p:cNvSpPr txBox="1"/>
          <p:nvPr/>
        </p:nvSpPr>
        <p:spPr>
          <a:xfrm>
            <a:off x="7585500" y="3014325"/>
            <a:ext cx="1166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Came to ED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7" name="Google Shape;1407;p79"/>
          <p:cNvSpPr txBox="1"/>
          <p:nvPr/>
        </p:nvSpPr>
        <p:spPr>
          <a:xfrm>
            <a:off x="7585500" y="3969125"/>
            <a:ext cx="1308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Vanc + cefepime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8" name="Google Shape;1408;p79"/>
          <p:cNvSpPr/>
          <p:nvPr/>
        </p:nvSpPr>
        <p:spPr>
          <a:xfrm>
            <a:off x="729450" y="1339175"/>
            <a:ext cx="5736300" cy="8700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9" name="Google Shape;1409;p79"/>
          <p:cNvSpPr/>
          <p:nvPr/>
        </p:nvSpPr>
        <p:spPr>
          <a:xfrm>
            <a:off x="6919050" y="1711275"/>
            <a:ext cx="1332900" cy="3540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IV iron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10" name="Google Shape;1410;p79"/>
          <p:cNvCxnSpPr>
            <a:stCxn id="1409" idx="2"/>
            <a:endCxn id="1402" idx="0"/>
          </p:cNvCxnSpPr>
          <p:nvPr/>
        </p:nvCxnSpPr>
        <p:spPr>
          <a:xfrm>
            <a:off x="7585500" y="20652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11" name="Google Shape;1411;p79"/>
          <p:cNvSpPr txBox="1"/>
          <p:nvPr/>
        </p:nvSpPr>
        <p:spPr>
          <a:xfrm>
            <a:off x="7585500" y="2059525"/>
            <a:ext cx="1166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24h later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80"/>
          <p:cNvSpPr/>
          <p:nvPr/>
        </p:nvSpPr>
        <p:spPr>
          <a:xfrm>
            <a:off x="6752075" y="1296525"/>
            <a:ext cx="2142000" cy="35655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48h before admission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7" name="Google Shape;1417;p8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Treatment course</a:t>
            </a:r>
            <a:endParaRPr/>
          </a:p>
        </p:txBody>
      </p:sp>
      <p:sp>
        <p:nvSpPr>
          <p:cNvPr id="1418" name="Google Shape;1418;p80"/>
          <p:cNvSpPr txBox="1"/>
          <p:nvPr>
            <p:ph idx="1" type="body"/>
          </p:nvPr>
        </p:nvSpPr>
        <p:spPr>
          <a:xfrm>
            <a:off x="729450" y="1393075"/>
            <a:ext cx="5898300" cy="31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65 y/o M</a:t>
            </a:r>
            <a:r>
              <a:rPr lang="en"/>
              <a:t> with PMH including cirrhosis s/p OLT (-20 mo) w/ </a:t>
            </a:r>
            <a:r>
              <a:rPr b="1" lang="en">
                <a:solidFill>
                  <a:srgbClr val="B03D50"/>
                </a:solidFill>
              </a:rPr>
              <a:t>recurrent C diff</a:t>
            </a:r>
            <a:r>
              <a:rPr lang="en"/>
              <a:t> (s/p FMT x3, on indefinite vanco PPx), s/p splenectomy who p/w </a:t>
            </a:r>
            <a:r>
              <a:rPr b="1" lang="en">
                <a:solidFill>
                  <a:srgbClr val="DF382C"/>
                </a:solidFill>
              </a:rPr>
              <a:t>one day of</a:t>
            </a:r>
            <a:r>
              <a:rPr lang="en">
                <a:solidFill>
                  <a:srgbClr val="DF382C"/>
                </a:solidFill>
              </a:rPr>
              <a:t> </a:t>
            </a:r>
            <a:r>
              <a:rPr b="1" lang="en">
                <a:solidFill>
                  <a:srgbClr val="DF382C"/>
                </a:solidFill>
              </a:rPr>
              <a:t>fevers</a:t>
            </a:r>
            <a:r>
              <a:rPr lang="en"/>
              <a:t> (102 F) with associated </a:t>
            </a:r>
            <a:r>
              <a:rPr lang="en">
                <a:solidFill>
                  <a:srgbClr val="DF382C"/>
                </a:solidFill>
              </a:rPr>
              <a:t>leukocytosis</a:t>
            </a:r>
            <a:r>
              <a:rPr lang="en"/>
              <a:t> &amp; fevers on admission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Only localizing symptoms were </a:t>
            </a:r>
            <a:r>
              <a:rPr b="1" lang="en">
                <a:solidFill>
                  <a:srgbClr val="6B3FA0"/>
                </a:solidFill>
              </a:rPr>
              <a:t>CNS</a:t>
            </a:r>
            <a:r>
              <a:rPr lang="en"/>
              <a:t> +/- </a:t>
            </a:r>
            <a:r>
              <a:rPr b="1" lang="en">
                <a:solidFill>
                  <a:srgbClr val="3B71CA"/>
                </a:solidFill>
              </a:rPr>
              <a:t>GI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Wanted LP but got better within 24h hours → </a:t>
            </a:r>
            <a:r>
              <a:rPr b="1" lang="en">
                <a:solidFill>
                  <a:srgbClr val="6B3FA0"/>
                </a:solidFill>
              </a:rPr>
              <a:t>LP deferred</a:t>
            </a:r>
            <a:endParaRPr b="1">
              <a:solidFill>
                <a:srgbClr val="6B3FA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Diarrhea only after abx → </a:t>
            </a:r>
            <a:r>
              <a:rPr b="1" lang="en">
                <a:solidFill>
                  <a:srgbClr val="3B71CA"/>
                </a:solidFill>
              </a:rPr>
              <a:t>better w/</a:t>
            </a:r>
            <a:r>
              <a:rPr lang="en"/>
              <a:t> few days of </a:t>
            </a:r>
            <a:r>
              <a:rPr b="1" lang="en">
                <a:solidFill>
                  <a:srgbClr val="3B71CA"/>
                </a:solidFill>
              </a:rPr>
              <a:t>fidaxomicin</a:t>
            </a:r>
            <a:endParaRPr b="1">
              <a:solidFill>
                <a:srgbClr val="3B71C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With negative </a:t>
            </a:r>
            <a:r>
              <a:rPr b="1" lang="en"/>
              <a:t>BCx</a:t>
            </a:r>
            <a:r>
              <a:rPr lang="en"/>
              <a:t>, </a:t>
            </a:r>
            <a:r>
              <a:rPr b="1" lang="en"/>
              <a:t>pan-CT</a:t>
            </a:r>
            <a:r>
              <a:rPr lang="en"/>
              <a:t>, </a:t>
            </a:r>
            <a:r>
              <a:rPr b="1" lang="en"/>
              <a:t>crypto Ag</a:t>
            </a:r>
            <a:r>
              <a:rPr lang="en"/>
              <a:t>, &amp; </a:t>
            </a:r>
            <a:r>
              <a:rPr b="1" lang="en"/>
              <a:t>prompt resolution of Sx</a:t>
            </a:r>
            <a:r>
              <a:rPr lang="en"/>
              <a:t>, the benefits of IV antibiotics </a:t>
            </a:r>
            <a:r>
              <a:rPr i="1" lang="en"/>
              <a:t>outweighed by risks with C diff</a:t>
            </a:r>
            <a:endParaRPr i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Stopped vanc/zosyn &amp; </a:t>
            </a:r>
            <a:r>
              <a:rPr b="1" lang="en">
                <a:solidFill>
                  <a:srgbClr val="DF382C"/>
                </a:solidFill>
              </a:rPr>
              <a:t>watched off abx</a:t>
            </a:r>
            <a:r>
              <a:rPr lang="en"/>
              <a:t> → did well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Fidaxomicin</a:t>
            </a:r>
            <a:r>
              <a:rPr lang="en"/>
              <a:t> in house → </a:t>
            </a:r>
            <a:r>
              <a:rPr b="1" lang="en">
                <a:solidFill>
                  <a:srgbClr val="3B71CA"/>
                </a:solidFill>
              </a:rPr>
              <a:t>PO vanc</a:t>
            </a:r>
            <a:r>
              <a:rPr lang="en"/>
              <a:t> on d/c </a:t>
            </a: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(because of insurance)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419" name="Google Shape;1419;p80"/>
          <p:cNvSpPr/>
          <p:nvPr/>
        </p:nvSpPr>
        <p:spPr>
          <a:xfrm>
            <a:off x="6931200" y="3408875"/>
            <a:ext cx="13086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Headache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+ photophobia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0" name="Google Shape;1420;p80"/>
          <p:cNvSpPr/>
          <p:nvPr/>
        </p:nvSpPr>
        <p:spPr>
          <a:xfrm>
            <a:off x="6931200" y="2469475"/>
            <a:ext cx="1308600" cy="5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Fevers + rigors + myalgias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1" name="Google Shape;1421;p80"/>
          <p:cNvSpPr/>
          <p:nvPr/>
        </p:nvSpPr>
        <p:spPr>
          <a:xfrm>
            <a:off x="6931200" y="4348275"/>
            <a:ext cx="1308600" cy="3513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Diarrhea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22" name="Google Shape;1422;p80"/>
          <p:cNvCxnSpPr>
            <a:stCxn id="1420" idx="2"/>
            <a:endCxn id="1419" idx="0"/>
          </p:cNvCxnSpPr>
          <p:nvPr/>
        </p:nvCxnSpPr>
        <p:spPr>
          <a:xfrm>
            <a:off x="7585500" y="30046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23" name="Google Shape;1423;p80"/>
          <p:cNvCxnSpPr>
            <a:stCxn id="1419" idx="2"/>
            <a:endCxn id="1421" idx="0"/>
          </p:cNvCxnSpPr>
          <p:nvPr/>
        </p:nvCxnSpPr>
        <p:spPr>
          <a:xfrm>
            <a:off x="7585500" y="39440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24" name="Google Shape;1424;p80"/>
          <p:cNvSpPr txBox="1"/>
          <p:nvPr/>
        </p:nvSpPr>
        <p:spPr>
          <a:xfrm>
            <a:off x="7585500" y="3014325"/>
            <a:ext cx="1166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Came to ED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5" name="Google Shape;1425;p80"/>
          <p:cNvSpPr txBox="1"/>
          <p:nvPr/>
        </p:nvSpPr>
        <p:spPr>
          <a:xfrm>
            <a:off x="7585500" y="3969125"/>
            <a:ext cx="1308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Vanc + cefepime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6" name="Google Shape;1426;p80"/>
          <p:cNvSpPr/>
          <p:nvPr/>
        </p:nvSpPr>
        <p:spPr>
          <a:xfrm>
            <a:off x="729450" y="1339175"/>
            <a:ext cx="5736300" cy="8700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7" name="Google Shape;1427;p80"/>
          <p:cNvSpPr/>
          <p:nvPr/>
        </p:nvSpPr>
        <p:spPr>
          <a:xfrm>
            <a:off x="6919050" y="1711275"/>
            <a:ext cx="1332900" cy="3540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IV iron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28" name="Google Shape;1428;p80"/>
          <p:cNvCxnSpPr>
            <a:stCxn id="1427" idx="2"/>
            <a:endCxn id="1420" idx="0"/>
          </p:cNvCxnSpPr>
          <p:nvPr/>
        </p:nvCxnSpPr>
        <p:spPr>
          <a:xfrm>
            <a:off x="7585500" y="2065275"/>
            <a:ext cx="0" cy="4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29" name="Google Shape;1429;p80"/>
          <p:cNvSpPr txBox="1"/>
          <p:nvPr/>
        </p:nvSpPr>
        <p:spPr>
          <a:xfrm>
            <a:off x="7585500" y="2059525"/>
            <a:ext cx="1166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24h later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0" name="Google Shape;1430;p80"/>
          <p:cNvSpPr/>
          <p:nvPr/>
        </p:nvSpPr>
        <p:spPr>
          <a:xfrm>
            <a:off x="729450" y="1339175"/>
            <a:ext cx="5736300" cy="18765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8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sp>
        <p:nvSpPr>
          <p:cNvPr id="1436" name="Google Shape;1436;p81"/>
          <p:cNvSpPr txBox="1"/>
          <p:nvPr/>
        </p:nvSpPr>
        <p:spPr>
          <a:xfrm>
            <a:off x="5681275" y="3837950"/>
            <a:ext cx="22797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Links to articles discussed here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37" name="Google Shape;1437;p81" title="CID-2025-10_QR_citations.png"/>
          <p:cNvPicPr preferRelativeResize="0"/>
          <p:nvPr/>
        </p:nvPicPr>
        <p:blipFill rotWithShape="1">
          <a:blip r:embed="rId3">
            <a:alphaModFix/>
          </a:blip>
          <a:srcRect b="11467" l="11652" r="12388" t="11467"/>
          <a:stretch/>
        </p:blipFill>
        <p:spPr>
          <a:xfrm>
            <a:off x="5694025" y="1344850"/>
            <a:ext cx="2279700" cy="2312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8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objectives</a:t>
            </a:r>
            <a:endParaRPr/>
          </a:p>
        </p:txBody>
      </p:sp>
      <p:sp>
        <p:nvSpPr>
          <p:cNvPr id="1443" name="Google Shape;1443;p8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4" name="Google Shape;1444;p8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Recognize some pitfalls of </a:t>
            </a:r>
            <a:r>
              <a:rPr b="1" lang="en">
                <a:latin typeface="Raleway"/>
                <a:ea typeface="Raleway"/>
                <a:cs typeface="Raleway"/>
                <a:sym typeface="Raleway"/>
              </a:rPr>
              <a:t>molecular testing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for</a:t>
            </a: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 infectious diarrhea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, </a:t>
            </a:r>
            <a:r>
              <a:rPr lang="en">
                <a:latin typeface="Raleway ExtraLight"/>
                <a:ea typeface="Raleway ExtraLight"/>
                <a:cs typeface="Raleway ExtraLight"/>
                <a:sym typeface="Raleway ExtraLight"/>
              </a:rPr>
              <a:t>per the 2017 IDSA guidelines</a:t>
            </a:r>
            <a:endParaRPr>
              <a:latin typeface="Raleway ExtraLight"/>
              <a:ea typeface="Raleway ExtraLight"/>
              <a:cs typeface="Raleway ExtraLight"/>
              <a:sym typeface="Raleway ExtraLigh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Review </a:t>
            </a:r>
            <a:r>
              <a:rPr b="1" lang="en">
                <a:latin typeface="Raleway"/>
                <a:ea typeface="Raleway"/>
                <a:cs typeface="Raleway"/>
                <a:sym typeface="Raleway"/>
              </a:rPr>
              <a:t>Campylobacter enteritis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in kidney transplants, with a focus on </a:t>
            </a: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treatment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and </a:t>
            </a: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risk factors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Font typeface="Raleway ExtraLight"/>
              <a:buChar char="●"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Appraise the literature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regarding </a:t>
            </a:r>
            <a:r>
              <a:rPr b="1" lang="en">
                <a:latin typeface="Raleway"/>
                <a:ea typeface="Raleway"/>
                <a:cs typeface="Raleway"/>
                <a:sym typeface="Raleway"/>
              </a:rPr>
              <a:t>treatment of norovirus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in solid organ transplant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1000"/>
              </a:spcAft>
              <a:buSzPts val="1300"/>
              <a:buFont typeface="Raleway Light"/>
              <a:buChar char="●"/>
            </a:pP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Evaluate if </a:t>
            </a:r>
            <a:r>
              <a:rPr b="1" lang="en">
                <a:latin typeface="Raleway"/>
                <a:ea typeface="Raleway"/>
                <a:cs typeface="Raleway"/>
                <a:sym typeface="Raleway"/>
              </a:rPr>
              <a:t>delayed fever from IV iron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may have been the cause of case #2's fever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1445" name="Google Shape;1445;p82" title="CID-2025-10_QR_citations.png"/>
          <p:cNvPicPr preferRelativeResize="0"/>
          <p:nvPr/>
        </p:nvPicPr>
        <p:blipFill rotWithShape="1">
          <a:blip r:embed="rId3">
            <a:alphaModFix/>
          </a:blip>
          <a:srcRect b="11467" l="11652" r="12388" t="11467"/>
          <a:stretch/>
        </p:blipFill>
        <p:spPr>
          <a:xfrm>
            <a:off x="7683800" y="102225"/>
            <a:ext cx="1300500" cy="1319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Transplant history</a:t>
            </a:r>
            <a:endParaRPr/>
          </a:p>
        </p:txBody>
      </p:sp>
      <p:sp>
        <p:nvSpPr>
          <p:cNvPr id="132" name="Google Shape;132;p20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47 y/o F</a:t>
            </a:r>
            <a:r>
              <a:rPr lang="en"/>
              <a:t> with PMH including ESRD s/p DDKT (2021) p/w </a:t>
            </a:r>
            <a:r>
              <a:rPr b="1" lang="en"/>
              <a:t>one month of watery </a:t>
            </a:r>
            <a:r>
              <a:rPr b="1" lang="en">
                <a:solidFill>
                  <a:srgbClr val="DC4C64"/>
                </a:solidFill>
              </a:rPr>
              <a:t>diarrhea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Unclear etiology of ESRD (perhaps related to HELLP), was on HD for 7.5 years before transplant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CMV D (-) / R (-)	EBV </a:t>
            </a:r>
            <a:r>
              <a:rPr lang="en"/>
              <a:t>D+/R+</a:t>
            </a:r>
            <a:r>
              <a:rPr lang="en"/>
              <a:t>	HCV -/-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S/P routine PPx (3 months of valtrex; 1 year of bactrim)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 infectious issues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Currently on tacro &amp; cellcept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 Hx of rejection </a:t>
            </a:r>
            <a:endParaRPr/>
          </a:p>
        </p:txBody>
      </p:sp>
      <p:sp>
        <p:nvSpPr>
          <p:cNvPr id="133" name="Google Shape;133;p20"/>
          <p:cNvSpPr/>
          <p:nvPr/>
        </p:nvSpPr>
        <p:spPr>
          <a:xfrm>
            <a:off x="729450" y="1393075"/>
            <a:ext cx="7072200" cy="384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9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8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Molecular testing of infectious diarrhea</a:t>
            </a:r>
            <a:endParaRPr/>
          </a:p>
        </p:txBody>
      </p:sp>
      <p:sp>
        <p:nvSpPr>
          <p:cNvPr id="1451" name="Google Shape;1451;p83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2" name="Google Shape;1452;p83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Recognize some pitfalls of </a:t>
            </a:r>
            <a:r>
              <a:rPr b="1" lang="en">
                <a:solidFill>
                  <a:srgbClr val="DF382C"/>
                </a:solidFill>
                <a:latin typeface="Raleway"/>
                <a:ea typeface="Raleway"/>
                <a:cs typeface="Raleway"/>
                <a:sym typeface="Raleway"/>
              </a:rPr>
              <a:t>molecular testing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for</a:t>
            </a: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 infectious diarrhea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, </a:t>
            </a:r>
            <a:r>
              <a:rPr lang="en">
                <a:latin typeface="Raleway ExtraLight"/>
                <a:ea typeface="Raleway ExtraLight"/>
                <a:cs typeface="Raleway ExtraLight"/>
                <a:sym typeface="Raleway ExtraLight"/>
              </a:rPr>
              <a:t>per the 2017 IDSA guidelines</a:t>
            </a:r>
            <a:endParaRPr>
              <a:latin typeface="Raleway ExtraLight"/>
              <a:ea typeface="Raleway ExtraLight"/>
              <a:cs typeface="Raleway ExtraLight"/>
              <a:sym typeface="Raleway ExtraLigh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Review </a:t>
            </a:r>
            <a:r>
              <a:rPr b="1" lang="en">
                <a:latin typeface="Raleway"/>
                <a:ea typeface="Raleway"/>
                <a:cs typeface="Raleway"/>
                <a:sym typeface="Raleway"/>
              </a:rPr>
              <a:t>Campylobacter enteritis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in kidney transplants, with a focus on </a:t>
            </a: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treatment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and </a:t>
            </a: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risk factors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Font typeface="Raleway ExtraLight"/>
              <a:buChar char="●"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Appraise the literature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regarding </a:t>
            </a:r>
            <a:r>
              <a:rPr b="1" lang="en">
                <a:latin typeface="Raleway"/>
                <a:ea typeface="Raleway"/>
                <a:cs typeface="Raleway"/>
                <a:sym typeface="Raleway"/>
              </a:rPr>
              <a:t>treatment of norovirus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in solid organ transplant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1000"/>
              </a:spcAft>
              <a:buSzPts val="1300"/>
              <a:buFont typeface="Raleway Light"/>
              <a:buChar char="●"/>
            </a:pP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Evaluate if </a:t>
            </a:r>
            <a:r>
              <a:rPr b="1" lang="en">
                <a:latin typeface="Raleway"/>
                <a:ea typeface="Raleway"/>
                <a:cs typeface="Raleway"/>
                <a:sym typeface="Raleway"/>
              </a:rPr>
              <a:t>delayed fever from IV iron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may have been the cause of case #2's fever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1453" name="Google Shape;1453;p83" title="CID-2025-10_QR_citations.png"/>
          <p:cNvPicPr preferRelativeResize="0"/>
          <p:nvPr/>
        </p:nvPicPr>
        <p:blipFill rotWithShape="1">
          <a:blip r:embed="rId3">
            <a:alphaModFix/>
          </a:blip>
          <a:srcRect b="11467" l="11652" r="12388" t="11467"/>
          <a:stretch/>
        </p:blipFill>
        <p:spPr>
          <a:xfrm>
            <a:off x="7683800" y="102225"/>
            <a:ext cx="1300500" cy="1319318"/>
          </a:xfrm>
          <a:prstGeom prst="rect">
            <a:avLst/>
          </a:prstGeom>
          <a:noFill/>
          <a:ln>
            <a:noFill/>
          </a:ln>
        </p:spPr>
      </p:pic>
      <p:sp>
        <p:nvSpPr>
          <p:cNvPr id="1454" name="Google Shape;1454;p83"/>
          <p:cNvSpPr/>
          <p:nvPr/>
        </p:nvSpPr>
        <p:spPr>
          <a:xfrm>
            <a:off x="5382400" y="2249300"/>
            <a:ext cx="3106800" cy="21288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84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IDSA 2017: Infectious diarrhea diagnostics </a:t>
            </a:r>
            <a:r>
              <a:rPr baseline="30000" lang="en"/>
              <a:t>[</a:t>
            </a:r>
            <a:r>
              <a:rPr baseline="30000"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1</a:t>
            </a:r>
            <a:r>
              <a:rPr baseline="30000" lang="en"/>
              <a:t>]</a:t>
            </a:r>
            <a:endParaRPr baseline="30000"/>
          </a:p>
        </p:txBody>
      </p:sp>
      <p:sp>
        <p:nvSpPr>
          <p:cNvPr id="1460" name="Google Shape;1460;p84"/>
          <p:cNvSpPr txBox="1"/>
          <p:nvPr>
            <p:ph idx="1" type="body"/>
          </p:nvPr>
        </p:nvSpPr>
        <p:spPr>
          <a:xfrm>
            <a:off x="729325" y="1393075"/>
            <a:ext cx="7688400" cy="103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Culture independent diagnostic modalities are </a:t>
            </a:r>
            <a:r>
              <a:rPr b="1" lang="en">
                <a:solidFill>
                  <a:srgbClr val="DF382C"/>
                </a:solidFill>
              </a:rPr>
              <a:t>double-edged sword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0C622E"/>
                </a:solidFill>
              </a:rPr>
              <a:t>Advantages</a:t>
            </a:r>
            <a:r>
              <a:rPr lang="en"/>
              <a:t>: May be </a:t>
            </a:r>
            <a:r>
              <a:rPr b="1" lang="en"/>
              <a:t>faster diagnosis</a:t>
            </a:r>
            <a:r>
              <a:rPr lang="en"/>
              <a:t> → quicker treatment, decreased time in the hospital, maybe saves money</a:t>
            </a:r>
            <a:endParaRPr/>
          </a:p>
        </p:txBody>
      </p:sp>
      <p:pic>
        <p:nvPicPr>
          <p:cNvPr id="1461" name="Google Shape;1461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2700" y="2430175"/>
            <a:ext cx="2423325" cy="242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8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IDSA 2017: Infectious diarrhea diagnostics </a:t>
            </a:r>
            <a:r>
              <a:rPr baseline="30000" lang="en"/>
              <a:t>[</a:t>
            </a:r>
            <a:r>
              <a:rPr baseline="30000"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1</a:t>
            </a:r>
            <a:r>
              <a:rPr baseline="30000" lang="en"/>
              <a:t>]</a:t>
            </a:r>
            <a:endParaRPr baseline="30000"/>
          </a:p>
        </p:txBody>
      </p:sp>
      <p:sp>
        <p:nvSpPr>
          <p:cNvPr id="1467" name="Google Shape;1467;p85"/>
          <p:cNvSpPr txBox="1"/>
          <p:nvPr>
            <p:ph idx="1" type="body"/>
          </p:nvPr>
        </p:nvSpPr>
        <p:spPr>
          <a:xfrm>
            <a:off x="729325" y="1393075"/>
            <a:ext cx="7688400" cy="4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Culture independent diagnostic modalities are </a:t>
            </a:r>
            <a:r>
              <a:rPr b="1" lang="en">
                <a:solidFill>
                  <a:srgbClr val="C1443C"/>
                </a:solidFill>
              </a:rPr>
              <a:t>double-edged sword</a:t>
            </a:r>
            <a:endParaRPr b="1">
              <a:solidFill>
                <a:srgbClr val="C1443C"/>
              </a:solidFill>
            </a:endParaRPr>
          </a:p>
        </p:txBody>
      </p:sp>
      <p:sp>
        <p:nvSpPr>
          <p:cNvPr id="1468" name="Google Shape;1468;p85"/>
          <p:cNvSpPr/>
          <p:nvPr/>
        </p:nvSpPr>
        <p:spPr>
          <a:xfrm>
            <a:off x="729325" y="1825675"/>
            <a:ext cx="3774300" cy="1288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Recommendation #14</a:t>
            </a:r>
            <a:endParaRPr sz="15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Clinical consideration should be included in the interpretation of results of multiple-pathogen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nucleic acid amplification tests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because these assays detect DNA and </a:t>
            </a: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not necessarily viable organisms</a:t>
            </a:r>
            <a:endParaRPr b="1"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69" name="Google Shape;146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2925" y="521500"/>
            <a:ext cx="1187550" cy="118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3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p8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IDSA 2017: Infectious diarrhea diagnostics </a:t>
            </a:r>
            <a:r>
              <a:rPr baseline="30000" lang="en"/>
              <a:t>[</a:t>
            </a:r>
            <a:r>
              <a:rPr baseline="30000"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1</a:t>
            </a:r>
            <a:r>
              <a:rPr baseline="30000" lang="en"/>
              <a:t>]</a:t>
            </a:r>
            <a:endParaRPr baseline="30000"/>
          </a:p>
        </p:txBody>
      </p:sp>
      <p:sp>
        <p:nvSpPr>
          <p:cNvPr id="1475" name="Google Shape;1475;p86"/>
          <p:cNvSpPr txBox="1"/>
          <p:nvPr>
            <p:ph idx="1" type="body"/>
          </p:nvPr>
        </p:nvSpPr>
        <p:spPr>
          <a:xfrm>
            <a:off x="729325" y="1393075"/>
            <a:ext cx="7688400" cy="4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Culture independent diagnostic modalities are </a:t>
            </a:r>
            <a:r>
              <a:rPr b="1" lang="en">
                <a:solidFill>
                  <a:srgbClr val="C1443C"/>
                </a:solidFill>
              </a:rPr>
              <a:t>double-edged sword</a:t>
            </a:r>
            <a:endParaRPr b="1">
              <a:solidFill>
                <a:srgbClr val="C1443C"/>
              </a:solidFill>
            </a:endParaRPr>
          </a:p>
        </p:txBody>
      </p:sp>
      <p:sp>
        <p:nvSpPr>
          <p:cNvPr id="1476" name="Google Shape;1476;p86"/>
          <p:cNvSpPr/>
          <p:nvPr/>
        </p:nvSpPr>
        <p:spPr>
          <a:xfrm>
            <a:off x="729325" y="1825675"/>
            <a:ext cx="3774300" cy="1288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Recommendation #14</a:t>
            </a:r>
            <a:endParaRPr sz="15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Clinical consideration should be included in the interpretation of results of multiple-pathogen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nucleic acid amplification tests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because these assays detect DNA and </a:t>
            </a: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not necessarily viable organisms</a:t>
            </a:r>
            <a:endParaRPr b="1" sz="1200">
              <a:solidFill>
                <a:srgbClr val="C1443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7" name="Google Shape;1477;p86"/>
          <p:cNvSpPr txBox="1"/>
          <p:nvPr>
            <p:ph idx="1" type="body"/>
          </p:nvPr>
        </p:nvSpPr>
        <p:spPr>
          <a:xfrm>
            <a:off x="729325" y="3216575"/>
            <a:ext cx="3774300" cy="9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DF382C"/>
                </a:solidFill>
              </a:rPr>
              <a:t>Clinical Hx must fit</a:t>
            </a:r>
            <a:r>
              <a:rPr lang="en"/>
              <a:t>, especially when PCR is poly-positive</a:t>
            </a:r>
            <a:endParaRPr b="1"/>
          </a:p>
        </p:txBody>
      </p:sp>
      <p:graphicFrame>
        <p:nvGraphicFramePr>
          <p:cNvPr id="1478" name="Google Shape;1478;p86"/>
          <p:cNvGraphicFramePr/>
          <p:nvPr/>
        </p:nvGraphicFramePr>
        <p:xfrm>
          <a:off x="4702788" y="3216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1424700"/>
                <a:gridCol w="777225"/>
                <a:gridCol w="1512975"/>
              </a:tblGrid>
              <a:tr h="249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Biofire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Result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Does Hx fit?</a:t>
                      </a:r>
                      <a:endParaRPr b="1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247"/>
                    </a:solidFill>
                  </a:tcPr>
                </a:tc>
              </a:tr>
              <a:tr h="249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Campylobacter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???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9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 coli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EPEC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???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9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Norovirus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4570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DF382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???</a:t>
                      </a:r>
                      <a:endParaRPr b="1">
                        <a:solidFill>
                          <a:srgbClr val="DF382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79" name="Google Shape;1479;p86"/>
          <p:cNvSpPr/>
          <p:nvPr/>
        </p:nvSpPr>
        <p:spPr>
          <a:xfrm>
            <a:off x="4702800" y="1802063"/>
            <a:ext cx="3714900" cy="11001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Additional HPI</a:t>
            </a:r>
            <a:endParaRPr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Onset of symptoms a week after flooding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Spring water looked murky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Many of neighbors have septic tanks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Some farms around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80" name="Google Shape;1480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2925" y="521500"/>
            <a:ext cx="1187550" cy="118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1" name="Google Shape;1481;p86"/>
          <p:cNvSpPr/>
          <p:nvPr/>
        </p:nvSpPr>
        <p:spPr>
          <a:xfrm>
            <a:off x="4638925" y="1759000"/>
            <a:ext cx="3984900" cy="26079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87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IDSA 2017: Infectious diarrhea diagnostics </a:t>
            </a:r>
            <a:r>
              <a:rPr baseline="30000" lang="en"/>
              <a:t>[</a:t>
            </a:r>
            <a:r>
              <a:rPr baseline="30000"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1</a:t>
            </a:r>
            <a:r>
              <a:rPr baseline="30000" lang="en"/>
              <a:t>]</a:t>
            </a:r>
            <a:endParaRPr baseline="30000"/>
          </a:p>
        </p:txBody>
      </p:sp>
      <p:sp>
        <p:nvSpPr>
          <p:cNvPr id="1487" name="Google Shape;1487;p87"/>
          <p:cNvSpPr txBox="1"/>
          <p:nvPr>
            <p:ph idx="1" type="body"/>
          </p:nvPr>
        </p:nvSpPr>
        <p:spPr>
          <a:xfrm>
            <a:off x="729325" y="1393075"/>
            <a:ext cx="7688400" cy="4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Culture independent diagnostic modalities are </a:t>
            </a:r>
            <a:r>
              <a:rPr b="1" lang="en">
                <a:solidFill>
                  <a:srgbClr val="C1443C"/>
                </a:solidFill>
              </a:rPr>
              <a:t>double-edged sword</a:t>
            </a:r>
            <a:endParaRPr b="1">
              <a:solidFill>
                <a:srgbClr val="C1443C"/>
              </a:solidFill>
            </a:endParaRPr>
          </a:p>
        </p:txBody>
      </p:sp>
      <p:sp>
        <p:nvSpPr>
          <p:cNvPr id="1488" name="Google Shape;1488;p87"/>
          <p:cNvSpPr/>
          <p:nvPr/>
        </p:nvSpPr>
        <p:spPr>
          <a:xfrm>
            <a:off x="4643600" y="1825625"/>
            <a:ext cx="3774300" cy="11001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Recommendation #15</a:t>
            </a:r>
            <a:endParaRPr sz="15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All specimens that test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positive for bacterial pathogens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by culture-independent diagnostic testing…(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gastrointestinal tract panels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)...should be </a:t>
            </a: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cultured in the clinical laboratory</a:t>
            </a:r>
            <a:endParaRPr b="1"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9" name="Google Shape;1489;p87"/>
          <p:cNvSpPr/>
          <p:nvPr/>
        </p:nvSpPr>
        <p:spPr>
          <a:xfrm>
            <a:off x="729325" y="1825675"/>
            <a:ext cx="3774300" cy="1288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Recommendation #14</a:t>
            </a:r>
            <a:endParaRPr sz="15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Clinical consideration should be included in the interpretation of results of multiple-pathogen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nucleic acid amplification tests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because these assays detect DNA and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not necessarily viable organisms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0" name="Google Shape;1490;p87"/>
          <p:cNvSpPr/>
          <p:nvPr/>
        </p:nvSpPr>
        <p:spPr>
          <a:xfrm>
            <a:off x="587125" y="1722375"/>
            <a:ext cx="3984900" cy="15258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91" name="Google Shape;1491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2925" y="521500"/>
            <a:ext cx="1187550" cy="118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88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IDSA 2017: Infectious diarrhea diagnostics </a:t>
            </a:r>
            <a:r>
              <a:rPr baseline="30000" lang="en"/>
              <a:t>[</a:t>
            </a:r>
            <a:r>
              <a:rPr baseline="30000"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1</a:t>
            </a:r>
            <a:r>
              <a:rPr baseline="30000" lang="en"/>
              <a:t>]</a:t>
            </a:r>
            <a:endParaRPr baseline="30000"/>
          </a:p>
        </p:txBody>
      </p:sp>
      <p:sp>
        <p:nvSpPr>
          <p:cNvPr id="1497" name="Google Shape;1497;p88"/>
          <p:cNvSpPr txBox="1"/>
          <p:nvPr>
            <p:ph idx="1" type="body"/>
          </p:nvPr>
        </p:nvSpPr>
        <p:spPr>
          <a:xfrm>
            <a:off x="729325" y="1393075"/>
            <a:ext cx="7688400" cy="4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Culture independent diagnostic modalities are </a:t>
            </a:r>
            <a:r>
              <a:rPr b="1" lang="en">
                <a:solidFill>
                  <a:srgbClr val="C1443C"/>
                </a:solidFill>
              </a:rPr>
              <a:t>double-edged sword</a:t>
            </a:r>
            <a:endParaRPr b="1">
              <a:solidFill>
                <a:srgbClr val="C1443C"/>
              </a:solidFill>
            </a:endParaRPr>
          </a:p>
        </p:txBody>
      </p:sp>
      <p:sp>
        <p:nvSpPr>
          <p:cNvPr id="1498" name="Google Shape;1498;p88"/>
          <p:cNvSpPr/>
          <p:nvPr/>
        </p:nvSpPr>
        <p:spPr>
          <a:xfrm>
            <a:off x="4643600" y="1825625"/>
            <a:ext cx="3774300" cy="11001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Recommendation #15</a:t>
            </a:r>
            <a:endParaRPr sz="15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All specimens that test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positive for bacterial pathogens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by culture-independent diagnostic testing…(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gastrointestinal tract panels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)...should be </a:t>
            </a: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cultured in the clinical laboratory</a:t>
            </a:r>
            <a:endParaRPr b="1"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9" name="Google Shape;1499;p88"/>
          <p:cNvSpPr txBox="1"/>
          <p:nvPr>
            <p:ph idx="2" type="body"/>
          </p:nvPr>
        </p:nvSpPr>
        <p:spPr>
          <a:xfrm>
            <a:off x="4643600" y="2925725"/>
            <a:ext cx="3774300" cy="11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Multiple reasons to culture: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Outbreak investigation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Confirming viable pathogens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Susceptibility testing </a:t>
            </a:r>
            <a:endParaRPr/>
          </a:p>
        </p:txBody>
      </p:sp>
      <p:sp>
        <p:nvSpPr>
          <p:cNvPr id="1500" name="Google Shape;1500;p88"/>
          <p:cNvSpPr/>
          <p:nvPr/>
        </p:nvSpPr>
        <p:spPr>
          <a:xfrm>
            <a:off x="729325" y="1825675"/>
            <a:ext cx="3774300" cy="1288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Recommendation #14</a:t>
            </a:r>
            <a:endParaRPr sz="15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Clinical consideration should be included in the interpretation of results of multiple-pathogen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nucleic acid amplification tests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because these assays detect DNA and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not necessarily viable organisms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1" name="Google Shape;1501;p88"/>
          <p:cNvSpPr/>
          <p:nvPr/>
        </p:nvSpPr>
        <p:spPr>
          <a:xfrm>
            <a:off x="587125" y="1722375"/>
            <a:ext cx="3984900" cy="15258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02" name="Google Shape;1502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2925" y="521500"/>
            <a:ext cx="1187550" cy="118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6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8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IDSA 2017: Infectious diarrhea diagnostics </a:t>
            </a:r>
            <a:r>
              <a:rPr baseline="30000" lang="en"/>
              <a:t>[</a:t>
            </a:r>
            <a:r>
              <a:rPr baseline="30000"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1</a:t>
            </a:r>
            <a:r>
              <a:rPr baseline="30000" lang="en"/>
              <a:t>]</a:t>
            </a:r>
            <a:endParaRPr baseline="30000"/>
          </a:p>
        </p:txBody>
      </p:sp>
      <p:sp>
        <p:nvSpPr>
          <p:cNvPr id="1508" name="Google Shape;1508;p89"/>
          <p:cNvSpPr txBox="1"/>
          <p:nvPr>
            <p:ph idx="1" type="body"/>
          </p:nvPr>
        </p:nvSpPr>
        <p:spPr>
          <a:xfrm>
            <a:off x="729325" y="1393075"/>
            <a:ext cx="7688400" cy="4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Culture independent diagnostic modalities are </a:t>
            </a:r>
            <a:r>
              <a:rPr b="1" lang="en">
                <a:solidFill>
                  <a:srgbClr val="C1443C"/>
                </a:solidFill>
              </a:rPr>
              <a:t>double-edged sword</a:t>
            </a:r>
            <a:endParaRPr b="1">
              <a:solidFill>
                <a:srgbClr val="C1443C"/>
              </a:solidFill>
            </a:endParaRPr>
          </a:p>
        </p:txBody>
      </p:sp>
      <p:sp>
        <p:nvSpPr>
          <p:cNvPr id="1509" name="Google Shape;1509;p89"/>
          <p:cNvSpPr/>
          <p:nvPr/>
        </p:nvSpPr>
        <p:spPr>
          <a:xfrm>
            <a:off x="4643600" y="1825625"/>
            <a:ext cx="3774300" cy="11001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Recommendation #15</a:t>
            </a:r>
            <a:endParaRPr sz="15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All specimens that test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positive for bacterial pathogens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by culture-independent diagnostic testing…(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gastrointestinal tract panels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)...should be </a:t>
            </a: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cultured in the clinical laboratory</a:t>
            </a:r>
            <a:endParaRPr b="1"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0" name="Google Shape;1510;p89"/>
          <p:cNvSpPr txBox="1"/>
          <p:nvPr>
            <p:ph idx="2" type="body"/>
          </p:nvPr>
        </p:nvSpPr>
        <p:spPr>
          <a:xfrm>
            <a:off x="4643600" y="2925725"/>
            <a:ext cx="3774300" cy="11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Multiple reasons to culture: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Outbreak investigation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Confirming viable pathogens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b="1" lang="en">
                <a:solidFill>
                  <a:srgbClr val="DF382C"/>
                </a:solidFill>
              </a:rPr>
              <a:t>Susceptibility testing</a:t>
            </a:r>
            <a:r>
              <a:rPr lang="en"/>
              <a:t> </a:t>
            </a:r>
            <a:endParaRPr/>
          </a:p>
        </p:txBody>
      </p:sp>
      <p:sp>
        <p:nvSpPr>
          <p:cNvPr id="1511" name="Google Shape;1511;p89"/>
          <p:cNvSpPr/>
          <p:nvPr/>
        </p:nvSpPr>
        <p:spPr>
          <a:xfrm>
            <a:off x="729325" y="1825675"/>
            <a:ext cx="3774300" cy="1288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Recommendation #14</a:t>
            </a:r>
            <a:endParaRPr sz="15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Clinical consideration should be included in the interpretation of results of multiple-pathogen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nucleic acid amplification tests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because these assays detect DNA and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not necessarily viable organisms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2" name="Google Shape;1512;p89"/>
          <p:cNvSpPr/>
          <p:nvPr/>
        </p:nvSpPr>
        <p:spPr>
          <a:xfrm>
            <a:off x="587125" y="1722375"/>
            <a:ext cx="3984900" cy="15258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13" name="Google Shape;1513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8600" y="4089725"/>
            <a:ext cx="4184300" cy="67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4" name="Google Shape;1514;p89"/>
          <p:cNvSpPr/>
          <p:nvPr/>
        </p:nvSpPr>
        <p:spPr>
          <a:xfrm>
            <a:off x="5678025" y="4269427"/>
            <a:ext cx="2944800" cy="2214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15" name="Google Shape;1515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2925" y="521500"/>
            <a:ext cx="1187550" cy="118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6" name="Google Shape;1516;p89"/>
          <p:cNvSpPr/>
          <p:nvPr/>
        </p:nvSpPr>
        <p:spPr>
          <a:xfrm>
            <a:off x="1453000" y="3802500"/>
            <a:ext cx="1999500" cy="9243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Should this be a reflex order?</a:t>
            </a:r>
            <a:endParaRPr b="1" sz="17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At least for Campy?</a:t>
            </a:r>
            <a:endParaRPr b="1" sz="17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90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Campylobacter enteritis</a:t>
            </a:r>
            <a:endParaRPr/>
          </a:p>
        </p:txBody>
      </p:sp>
      <p:sp>
        <p:nvSpPr>
          <p:cNvPr id="1522" name="Google Shape;1522;p90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3" name="Google Shape;1523;p9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Recognize some pitfalls of </a:t>
            </a:r>
            <a:r>
              <a:rPr b="1" lang="en">
                <a:latin typeface="Raleway"/>
                <a:ea typeface="Raleway"/>
                <a:cs typeface="Raleway"/>
                <a:sym typeface="Raleway"/>
              </a:rPr>
              <a:t>molecular testing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for</a:t>
            </a: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 infectious diarrhea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, </a:t>
            </a:r>
            <a:r>
              <a:rPr lang="en">
                <a:latin typeface="Raleway ExtraLight"/>
                <a:ea typeface="Raleway ExtraLight"/>
                <a:cs typeface="Raleway ExtraLight"/>
                <a:sym typeface="Raleway ExtraLight"/>
              </a:rPr>
              <a:t>per the 2017 IDSA guidelines</a:t>
            </a:r>
            <a:endParaRPr>
              <a:latin typeface="Raleway ExtraLight"/>
              <a:ea typeface="Raleway ExtraLight"/>
              <a:cs typeface="Raleway ExtraLight"/>
              <a:sym typeface="Raleway ExtraLigh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Review </a:t>
            </a:r>
            <a:r>
              <a:rPr b="1" lang="en">
                <a:solidFill>
                  <a:srgbClr val="DF382C"/>
                </a:solidFill>
                <a:latin typeface="Raleway"/>
                <a:ea typeface="Raleway"/>
                <a:cs typeface="Raleway"/>
                <a:sym typeface="Raleway"/>
              </a:rPr>
              <a:t>Campylobacter enteritis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in kidney transplants, with a focus on </a:t>
            </a: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treatment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and </a:t>
            </a: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risk factors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Font typeface="Raleway ExtraLight"/>
              <a:buChar char="●"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Appraise the literature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regarding </a:t>
            </a:r>
            <a:r>
              <a:rPr b="1" lang="en">
                <a:latin typeface="Raleway"/>
                <a:ea typeface="Raleway"/>
                <a:cs typeface="Raleway"/>
                <a:sym typeface="Raleway"/>
              </a:rPr>
              <a:t>treatment of norovirus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in solid organ transplant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1000"/>
              </a:spcAft>
              <a:buSzPts val="1300"/>
              <a:buFont typeface="Raleway Light"/>
              <a:buChar char="●"/>
            </a:pP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Evaluate if </a:t>
            </a:r>
            <a:r>
              <a:rPr b="1" lang="en">
                <a:latin typeface="Raleway"/>
                <a:ea typeface="Raleway"/>
                <a:cs typeface="Raleway"/>
                <a:sym typeface="Raleway"/>
              </a:rPr>
              <a:t>delayed fever from IV iron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may have been the cause of case #2's fever</a:t>
            </a:r>
            <a:endParaRPr b="1"/>
          </a:p>
        </p:txBody>
      </p:sp>
      <p:pic>
        <p:nvPicPr>
          <p:cNvPr id="1524" name="Google Shape;1524;p90" title="CID-2025-10_QR_citations.png"/>
          <p:cNvPicPr preferRelativeResize="0"/>
          <p:nvPr/>
        </p:nvPicPr>
        <p:blipFill rotWithShape="1">
          <a:blip r:embed="rId3">
            <a:alphaModFix/>
          </a:blip>
          <a:srcRect b="11467" l="11652" r="12388" t="11467"/>
          <a:stretch/>
        </p:blipFill>
        <p:spPr>
          <a:xfrm>
            <a:off x="7683800" y="102225"/>
            <a:ext cx="1300500" cy="1319318"/>
          </a:xfrm>
          <a:prstGeom prst="rect">
            <a:avLst/>
          </a:prstGeom>
          <a:noFill/>
          <a:ln>
            <a:noFill/>
          </a:ln>
        </p:spPr>
      </p:pic>
      <p:sp>
        <p:nvSpPr>
          <p:cNvPr id="1525" name="Google Shape;1525;p90"/>
          <p:cNvSpPr/>
          <p:nvPr/>
        </p:nvSpPr>
        <p:spPr>
          <a:xfrm>
            <a:off x="5347975" y="1462825"/>
            <a:ext cx="3106800" cy="8178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6" name="Google Shape;1526;p90"/>
          <p:cNvSpPr/>
          <p:nvPr/>
        </p:nvSpPr>
        <p:spPr>
          <a:xfrm>
            <a:off x="5382400" y="2964975"/>
            <a:ext cx="3106800" cy="1413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9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Campylobacter</a:t>
            </a:r>
            <a:endParaRPr/>
          </a:p>
        </p:txBody>
      </p:sp>
      <p:sp>
        <p:nvSpPr>
          <p:cNvPr id="1532" name="Google Shape;1532;p91"/>
          <p:cNvSpPr txBox="1"/>
          <p:nvPr>
            <p:ph idx="1" type="body"/>
          </p:nvPr>
        </p:nvSpPr>
        <p:spPr>
          <a:xfrm>
            <a:off x="729450" y="1393075"/>
            <a:ext cx="39108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Motile</a:t>
            </a:r>
            <a:r>
              <a:rPr lang="en"/>
              <a:t>, comma shaped,</a:t>
            </a:r>
            <a:r>
              <a:rPr lang="en"/>
              <a:t> gram negative rod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i="1" lang="en"/>
              <a:t>Kampulos</a:t>
            </a:r>
            <a:r>
              <a:rPr lang="en"/>
              <a:t> (Greek) = ‘bent’</a:t>
            </a:r>
            <a:endParaRPr/>
          </a:p>
        </p:txBody>
      </p:sp>
      <p:pic>
        <p:nvPicPr>
          <p:cNvPr id="1533" name="Google Shape;1533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6684" y="39325"/>
            <a:ext cx="2032139" cy="13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Google Shape;1534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036950"/>
            <a:ext cx="4368975" cy="293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9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Campylobacter</a:t>
            </a:r>
            <a:endParaRPr/>
          </a:p>
        </p:txBody>
      </p:sp>
      <p:sp>
        <p:nvSpPr>
          <p:cNvPr id="1540" name="Google Shape;1540;p92"/>
          <p:cNvSpPr txBox="1"/>
          <p:nvPr>
            <p:ph idx="1" type="body"/>
          </p:nvPr>
        </p:nvSpPr>
        <p:spPr>
          <a:xfrm>
            <a:off x="729450" y="1393075"/>
            <a:ext cx="39375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Motile, comma shaped, gram negative rod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i="1" lang="en"/>
              <a:t>Kampulos</a:t>
            </a:r>
            <a:r>
              <a:rPr lang="en"/>
              <a:t> (Greek) = ‘bent’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Over </a:t>
            </a:r>
            <a:r>
              <a:rPr b="1" lang="en">
                <a:solidFill>
                  <a:srgbClr val="DF382C"/>
                </a:solidFill>
              </a:rPr>
              <a:t>1 in 3 isolates</a:t>
            </a:r>
            <a:r>
              <a:rPr lang="en"/>
              <a:t> tested by CDC are </a:t>
            </a:r>
            <a:r>
              <a:rPr b="1" lang="en"/>
              <a:t>resistant to fluoroquinolones</a:t>
            </a:r>
            <a:r>
              <a:rPr lang="en"/>
              <a:t>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2</a:t>
            </a:r>
            <a:r>
              <a:rPr lang="en"/>
              <a:t>]</a:t>
            </a:r>
            <a:r>
              <a:rPr lang="en"/>
              <a:t> </a:t>
            </a:r>
            <a:endParaRPr/>
          </a:p>
        </p:txBody>
      </p:sp>
      <p:pic>
        <p:nvPicPr>
          <p:cNvPr id="1541" name="Google Shape;1541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6684" y="39325"/>
            <a:ext cx="2032139" cy="13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2" name="Google Shape;1542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9950" y="1525750"/>
            <a:ext cx="3937475" cy="34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3" name="Google Shape;1543;p92"/>
          <p:cNvSpPr/>
          <p:nvPr/>
        </p:nvSpPr>
        <p:spPr>
          <a:xfrm>
            <a:off x="4608700" y="1887525"/>
            <a:ext cx="636900" cy="3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40%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4" name="Google Shape;1544;p92"/>
          <p:cNvSpPr/>
          <p:nvPr/>
        </p:nvSpPr>
        <p:spPr>
          <a:xfrm>
            <a:off x="4608700" y="3691500"/>
            <a:ext cx="636900" cy="3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%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5" name="Google Shape;1545;p92"/>
          <p:cNvSpPr/>
          <p:nvPr/>
        </p:nvSpPr>
        <p:spPr>
          <a:xfrm>
            <a:off x="4608700" y="2789513"/>
            <a:ext cx="636900" cy="3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0%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6" name="Google Shape;1546;p92"/>
          <p:cNvSpPr/>
          <p:nvPr/>
        </p:nvSpPr>
        <p:spPr>
          <a:xfrm>
            <a:off x="5355825" y="4661313"/>
            <a:ext cx="636900" cy="3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2000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7" name="Google Shape;1547;p92"/>
          <p:cNvSpPr/>
          <p:nvPr/>
        </p:nvSpPr>
        <p:spPr>
          <a:xfrm>
            <a:off x="6551250" y="4661313"/>
            <a:ext cx="636900" cy="3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2010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8" name="Google Shape;1548;p92"/>
          <p:cNvSpPr/>
          <p:nvPr/>
        </p:nvSpPr>
        <p:spPr>
          <a:xfrm>
            <a:off x="7683775" y="4661313"/>
            <a:ext cx="636900" cy="3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2020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9" name="Google Shape;1549;p92"/>
          <p:cNvSpPr/>
          <p:nvPr/>
        </p:nvSpPr>
        <p:spPr>
          <a:xfrm>
            <a:off x="8320675" y="4661313"/>
            <a:ext cx="636900" cy="3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2025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50" name="Google Shape;1550;p92"/>
          <p:cNvPicPr preferRelativeResize="0"/>
          <p:nvPr/>
        </p:nvPicPr>
        <p:blipFill rotWithShape="1">
          <a:blip r:embed="rId6">
            <a:alphaModFix/>
          </a:blip>
          <a:srcRect b="0" l="3070" r="1582" t="0"/>
          <a:stretch/>
        </p:blipFill>
        <p:spPr>
          <a:xfrm>
            <a:off x="1195450" y="2941925"/>
            <a:ext cx="2807675" cy="183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Social history, exposures, &amp; risk factors</a:t>
            </a:r>
            <a:endParaRPr/>
          </a:p>
        </p:txBody>
      </p:sp>
      <p:graphicFrame>
        <p:nvGraphicFramePr>
          <p:cNvPr id="139" name="Google Shape;139;p21"/>
          <p:cNvGraphicFramePr/>
          <p:nvPr/>
        </p:nvGraphicFramePr>
        <p:xfrm>
          <a:off x="583233" y="156609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1245900"/>
                <a:gridCol w="6735250"/>
              </a:tblGrid>
              <a:tr h="400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Geographic &amp; Travel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Lives in rural PA with husband &amp; two teenagers. Not around young kids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travel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Occupational 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Works in a </a:t>
                      </a:r>
                      <a:r>
                        <a:rPr b="1"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local diner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</a:t>
                      </a:r>
                      <a:r>
                        <a:rPr i="1"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where she prepares food</a:t>
                      </a:r>
                      <a:endParaRPr i="1"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Nobody in the home or workplace have been ill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3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Substance &amp; needles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EtOH, 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tobacco, or drugs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needles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0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Animals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b="1"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Mainly her pet cat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(doesn’t do the litter)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Adopted a </a:t>
                      </a:r>
                      <a:r>
                        <a:rPr b="1"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pet rabbit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2 weeks ago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Have chickens &amp; a cow, but she doesn’t interact with them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4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Exposures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recent abx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Open Sans"/>
                        <a:buChar char="●"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hx of C diff or MDROs</a:t>
                      </a:r>
                      <a:endParaRPr sz="12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4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9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Campylobacter</a:t>
            </a:r>
            <a:endParaRPr/>
          </a:p>
        </p:txBody>
      </p:sp>
      <p:sp>
        <p:nvSpPr>
          <p:cNvPr id="1556" name="Google Shape;1556;p93"/>
          <p:cNvSpPr txBox="1"/>
          <p:nvPr>
            <p:ph idx="1" type="body"/>
          </p:nvPr>
        </p:nvSpPr>
        <p:spPr>
          <a:xfrm>
            <a:off x="729450" y="1393075"/>
            <a:ext cx="39375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Motile, comma shaped, gram negative rod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i="1" lang="en"/>
              <a:t>Kampulos</a:t>
            </a:r>
            <a:r>
              <a:rPr lang="en"/>
              <a:t> (Greek) = ‘bent’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Over </a:t>
            </a:r>
            <a:r>
              <a:rPr b="1" lang="en"/>
              <a:t>1 in 3 isolates</a:t>
            </a:r>
            <a:r>
              <a:rPr lang="en"/>
              <a:t> tested by CDC are </a:t>
            </a:r>
            <a:r>
              <a:rPr b="1" lang="en"/>
              <a:t>resistant to fluoroquinolones</a:t>
            </a:r>
            <a:r>
              <a:rPr lang="en"/>
              <a:t>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2</a:t>
            </a:r>
            <a:r>
              <a:rPr lang="en"/>
              <a:t>]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Macrolides</a:t>
            </a:r>
            <a:r>
              <a:rPr lang="en"/>
              <a:t> are </a:t>
            </a:r>
            <a:r>
              <a:rPr b="1" lang="en">
                <a:solidFill>
                  <a:srgbClr val="3B71CA"/>
                </a:solidFill>
              </a:rPr>
              <a:t>drug of choice</a:t>
            </a:r>
            <a:endParaRPr b="1">
              <a:solidFill>
                <a:srgbClr val="3B71CA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Highly suggest susceptibility testing </a:t>
            </a:r>
            <a:endParaRPr/>
          </a:p>
        </p:txBody>
      </p:sp>
      <p:pic>
        <p:nvPicPr>
          <p:cNvPr id="1557" name="Google Shape;1557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6684" y="39325"/>
            <a:ext cx="2032139" cy="13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8" name="Google Shape;1558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9950" y="1525750"/>
            <a:ext cx="3937475" cy="34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9" name="Google Shape;1559;p93"/>
          <p:cNvSpPr/>
          <p:nvPr/>
        </p:nvSpPr>
        <p:spPr>
          <a:xfrm>
            <a:off x="4608700" y="1887525"/>
            <a:ext cx="636900" cy="3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40%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0" name="Google Shape;1560;p93"/>
          <p:cNvSpPr/>
          <p:nvPr/>
        </p:nvSpPr>
        <p:spPr>
          <a:xfrm>
            <a:off x="4608700" y="3691500"/>
            <a:ext cx="636900" cy="3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20%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1" name="Google Shape;1561;p93"/>
          <p:cNvSpPr/>
          <p:nvPr/>
        </p:nvSpPr>
        <p:spPr>
          <a:xfrm>
            <a:off x="4608700" y="2789513"/>
            <a:ext cx="636900" cy="3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30%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2" name="Google Shape;1562;p93"/>
          <p:cNvSpPr/>
          <p:nvPr/>
        </p:nvSpPr>
        <p:spPr>
          <a:xfrm>
            <a:off x="5355825" y="4661313"/>
            <a:ext cx="636900" cy="3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2000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3" name="Google Shape;1563;p93"/>
          <p:cNvSpPr/>
          <p:nvPr/>
        </p:nvSpPr>
        <p:spPr>
          <a:xfrm>
            <a:off x="6551250" y="4661313"/>
            <a:ext cx="636900" cy="3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2010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4" name="Google Shape;1564;p93"/>
          <p:cNvSpPr/>
          <p:nvPr/>
        </p:nvSpPr>
        <p:spPr>
          <a:xfrm>
            <a:off x="7683775" y="4661313"/>
            <a:ext cx="636900" cy="3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2020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5" name="Google Shape;1565;p93"/>
          <p:cNvSpPr/>
          <p:nvPr/>
        </p:nvSpPr>
        <p:spPr>
          <a:xfrm>
            <a:off x="8320675" y="4661313"/>
            <a:ext cx="636900" cy="3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2025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9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94"/>
          <p:cNvSpPr txBox="1"/>
          <p:nvPr>
            <p:ph type="title"/>
          </p:nvPr>
        </p:nvSpPr>
        <p:spPr>
          <a:xfrm>
            <a:off x="729450" y="632850"/>
            <a:ext cx="6120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Campylobacter in kidney transplant </a:t>
            </a:r>
            <a:r>
              <a:rPr baseline="30000" lang="en"/>
              <a:t>[</a:t>
            </a:r>
            <a:r>
              <a:rPr baseline="30000"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3</a:t>
            </a:r>
            <a:r>
              <a:rPr baseline="30000" lang="en"/>
              <a:t>]</a:t>
            </a:r>
            <a:endParaRPr baseline="30000"/>
          </a:p>
        </p:txBody>
      </p:sp>
      <p:sp>
        <p:nvSpPr>
          <p:cNvPr id="1571" name="Google Shape;1571;p94"/>
          <p:cNvSpPr txBox="1"/>
          <p:nvPr>
            <p:ph idx="1" type="body"/>
          </p:nvPr>
        </p:nvSpPr>
        <p:spPr>
          <a:xfrm>
            <a:off x="729450" y="1393075"/>
            <a:ext cx="7688700" cy="26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Campylobacter is one of </a:t>
            </a:r>
            <a:r>
              <a:rPr lang="en"/>
              <a:t>the</a:t>
            </a:r>
            <a:r>
              <a:rPr lang="en"/>
              <a:t> </a:t>
            </a:r>
            <a:r>
              <a:rPr b="1" lang="en"/>
              <a:t>most common </a:t>
            </a:r>
            <a:r>
              <a:rPr b="1" lang="en" u="sng"/>
              <a:t>bacterial</a:t>
            </a:r>
            <a:r>
              <a:rPr b="1" lang="en"/>
              <a:t> </a:t>
            </a:r>
            <a:r>
              <a:rPr b="1" lang="en"/>
              <a:t>causes of diarrhea</a:t>
            </a:r>
            <a:r>
              <a:rPr lang="en"/>
              <a:t> in </a:t>
            </a:r>
            <a:r>
              <a:rPr lang="en"/>
              <a:t>kidney</a:t>
            </a:r>
            <a:r>
              <a:rPr lang="en"/>
              <a:t> transplants, as highlighted in large </a:t>
            </a:r>
            <a:r>
              <a:rPr b="1" lang="en"/>
              <a:t>m</a:t>
            </a:r>
            <a:r>
              <a:rPr b="1" lang="en"/>
              <a:t>atched case-control</a:t>
            </a:r>
            <a:r>
              <a:rPr lang="en"/>
              <a:t> </a:t>
            </a:r>
            <a:r>
              <a:rPr lang="en"/>
              <a:t>by Bos et al (</a:t>
            </a:r>
            <a:r>
              <a:rPr i="1" lang="en"/>
              <a:t>Open Forum Infect Dis</a:t>
            </a:r>
            <a:r>
              <a:rPr lang="en"/>
              <a:t>, 2024)</a:t>
            </a:r>
            <a:endParaRPr/>
          </a:p>
        </p:txBody>
      </p:sp>
      <p:pic>
        <p:nvPicPr>
          <p:cNvPr id="1572" name="Google Shape;1572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6684" y="39325"/>
            <a:ext cx="2032139" cy="135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95"/>
          <p:cNvSpPr txBox="1"/>
          <p:nvPr>
            <p:ph type="title"/>
          </p:nvPr>
        </p:nvSpPr>
        <p:spPr>
          <a:xfrm>
            <a:off x="729450" y="632850"/>
            <a:ext cx="6120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Campylobacter in kidney transplant </a:t>
            </a:r>
            <a:r>
              <a:rPr baseline="30000" lang="en"/>
              <a:t>[</a:t>
            </a:r>
            <a:r>
              <a:rPr baseline="30000"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3</a:t>
            </a:r>
            <a:r>
              <a:rPr baseline="30000" lang="en"/>
              <a:t>]</a:t>
            </a:r>
            <a:endParaRPr baseline="30000"/>
          </a:p>
        </p:txBody>
      </p:sp>
      <p:sp>
        <p:nvSpPr>
          <p:cNvPr id="1578" name="Google Shape;1578;p95"/>
          <p:cNvSpPr txBox="1"/>
          <p:nvPr>
            <p:ph idx="1" type="body"/>
          </p:nvPr>
        </p:nvSpPr>
        <p:spPr>
          <a:xfrm>
            <a:off x="729450" y="1393075"/>
            <a:ext cx="7688700" cy="26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Campylobacter is one of the </a:t>
            </a:r>
            <a:r>
              <a:rPr b="1" lang="en"/>
              <a:t>most common </a:t>
            </a:r>
            <a:r>
              <a:rPr b="1" lang="en" u="sng"/>
              <a:t>bacterial</a:t>
            </a:r>
            <a:r>
              <a:rPr b="1" lang="en"/>
              <a:t> causes of diarrhea</a:t>
            </a:r>
            <a:r>
              <a:rPr lang="en"/>
              <a:t> in kidney transplants, as highlighted in large </a:t>
            </a:r>
            <a:r>
              <a:rPr b="1" lang="en"/>
              <a:t>matched case-control</a:t>
            </a:r>
            <a:r>
              <a:rPr lang="en"/>
              <a:t> by Bos et al (</a:t>
            </a:r>
            <a:r>
              <a:rPr i="1" lang="en"/>
              <a:t>Open Forum Infect Dis</a:t>
            </a:r>
            <a:r>
              <a:rPr lang="en"/>
              <a:t>, 2024)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Patient population</a:t>
            </a:r>
            <a:r>
              <a:rPr lang="en"/>
              <a:t>: 10 year, multicenter retrospective review of 9 French centers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>
                <a:solidFill>
                  <a:srgbClr val="C1443C"/>
                </a:solidFill>
              </a:rPr>
              <a:t>Case definition</a:t>
            </a:r>
            <a:r>
              <a:rPr lang="en"/>
              <a:t>: Positive culture for campylobacter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Stool culture (</a:t>
            </a:r>
            <a:r>
              <a:rPr b="1" lang="en"/>
              <a:t>91%</a:t>
            </a:r>
            <a:r>
              <a:rPr lang="en"/>
              <a:t>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Stool PCR (5.8%)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Blood culture (4.9%) </a:t>
            </a:r>
            <a:endParaRPr/>
          </a:p>
        </p:txBody>
      </p:sp>
      <p:pic>
        <p:nvPicPr>
          <p:cNvPr id="1579" name="Google Shape;157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6684" y="39325"/>
            <a:ext cx="2032139" cy="13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0" name="Google Shape;1580;p95"/>
          <p:cNvSpPr/>
          <p:nvPr/>
        </p:nvSpPr>
        <p:spPr>
          <a:xfrm>
            <a:off x="587125" y="1462825"/>
            <a:ext cx="7788900" cy="5919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4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96"/>
          <p:cNvSpPr txBox="1"/>
          <p:nvPr>
            <p:ph type="title"/>
          </p:nvPr>
        </p:nvSpPr>
        <p:spPr>
          <a:xfrm>
            <a:off x="729450" y="632850"/>
            <a:ext cx="6120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Campylobacter in kidney transplant </a:t>
            </a:r>
            <a:r>
              <a:rPr baseline="30000" lang="en"/>
              <a:t>[</a:t>
            </a:r>
            <a:r>
              <a:rPr baseline="30000"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3</a:t>
            </a:r>
            <a:r>
              <a:rPr baseline="30000" lang="en"/>
              <a:t>]</a:t>
            </a:r>
            <a:endParaRPr baseline="30000"/>
          </a:p>
        </p:txBody>
      </p:sp>
      <p:sp>
        <p:nvSpPr>
          <p:cNvPr id="1586" name="Google Shape;1586;p96"/>
          <p:cNvSpPr txBox="1"/>
          <p:nvPr>
            <p:ph idx="1" type="body"/>
          </p:nvPr>
        </p:nvSpPr>
        <p:spPr>
          <a:xfrm>
            <a:off x="729450" y="1393075"/>
            <a:ext cx="7688700" cy="26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Campylobacter is one of the </a:t>
            </a:r>
            <a:r>
              <a:rPr b="1" lang="en"/>
              <a:t>most common </a:t>
            </a:r>
            <a:r>
              <a:rPr b="1" lang="en" u="sng"/>
              <a:t>bacterial</a:t>
            </a:r>
            <a:r>
              <a:rPr b="1" lang="en"/>
              <a:t> causes of diarrhea</a:t>
            </a:r>
            <a:r>
              <a:rPr lang="en"/>
              <a:t> in kidney transplants, as highlighted in large </a:t>
            </a:r>
            <a:r>
              <a:rPr b="1" lang="en"/>
              <a:t>matched case-control</a:t>
            </a:r>
            <a:r>
              <a:rPr lang="en"/>
              <a:t> by Bos et al (</a:t>
            </a:r>
            <a:r>
              <a:rPr i="1" lang="en"/>
              <a:t>Open Forum Infect Dis</a:t>
            </a:r>
            <a:r>
              <a:rPr lang="en"/>
              <a:t>, 2024)</a:t>
            </a:r>
            <a:endParaRPr/>
          </a:p>
        </p:txBody>
      </p:sp>
      <p:pic>
        <p:nvPicPr>
          <p:cNvPr id="1587" name="Google Shape;1587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6684" y="39325"/>
            <a:ext cx="2032139" cy="13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8" name="Google Shape;1588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713" y="1975575"/>
            <a:ext cx="7636574" cy="316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9" name="Google Shape;1589;p96"/>
          <p:cNvSpPr txBox="1"/>
          <p:nvPr/>
        </p:nvSpPr>
        <p:spPr>
          <a:xfrm>
            <a:off x="3334625" y="2351550"/>
            <a:ext cx="3963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Median onset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2.4 years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after transplant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590" name="Google Shape;1590;p96"/>
          <p:cNvCxnSpPr>
            <a:stCxn id="1589" idx="1"/>
          </p:cNvCxnSpPr>
          <p:nvPr/>
        </p:nvCxnSpPr>
        <p:spPr>
          <a:xfrm flipH="1">
            <a:off x="2194325" y="2544000"/>
            <a:ext cx="1140300" cy="1427700"/>
          </a:xfrm>
          <a:prstGeom prst="bentConnector2">
            <a:avLst/>
          </a:prstGeom>
          <a:noFill/>
          <a:ln cap="flat" cmpd="sng" w="19050">
            <a:solidFill>
              <a:srgbClr val="DF382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91" name="Google Shape;1591;p96"/>
          <p:cNvSpPr txBox="1"/>
          <p:nvPr/>
        </p:nvSpPr>
        <p:spPr>
          <a:xfrm>
            <a:off x="3334625" y="3288475"/>
            <a:ext cx="4704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Our patient</a:t>
            </a:r>
            <a:r>
              <a:rPr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 (5 years)</a:t>
            </a:r>
            <a:endParaRPr sz="13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592" name="Google Shape;1592;p96"/>
          <p:cNvCxnSpPr>
            <a:stCxn id="1591" idx="1"/>
          </p:cNvCxnSpPr>
          <p:nvPr/>
        </p:nvCxnSpPr>
        <p:spPr>
          <a:xfrm flipH="1">
            <a:off x="2925725" y="3480925"/>
            <a:ext cx="408900" cy="420900"/>
          </a:xfrm>
          <a:prstGeom prst="bentConnector2">
            <a:avLst/>
          </a:prstGeom>
          <a:noFill/>
          <a:ln cap="flat" cmpd="sng" w="19050">
            <a:solidFill>
              <a:srgbClr val="0C622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93" name="Google Shape;1593;p96"/>
          <p:cNvSpPr/>
          <p:nvPr/>
        </p:nvSpPr>
        <p:spPr>
          <a:xfrm>
            <a:off x="587125" y="1462825"/>
            <a:ext cx="7788900" cy="5919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7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97"/>
          <p:cNvSpPr txBox="1"/>
          <p:nvPr>
            <p:ph type="title"/>
          </p:nvPr>
        </p:nvSpPr>
        <p:spPr>
          <a:xfrm>
            <a:off x="729450" y="632850"/>
            <a:ext cx="6120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Campylobacter in kidney transplant </a:t>
            </a:r>
            <a:r>
              <a:rPr baseline="30000" lang="en"/>
              <a:t>[</a:t>
            </a:r>
            <a:r>
              <a:rPr baseline="30000"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3</a:t>
            </a:r>
            <a:r>
              <a:rPr baseline="30000" lang="en"/>
              <a:t>]</a:t>
            </a:r>
            <a:endParaRPr baseline="30000"/>
          </a:p>
        </p:txBody>
      </p:sp>
      <p:sp>
        <p:nvSpPr>
          <p:cNvPr id="1599" name="Google Shape;1599;p97"/>
          <p:cNvSpPr txBox="1"/>
          <p:nvPr>
            <p:ph idx="1" type="body"/>
          </p:nvPr>
        </p:nvSpPr>
        <p:spPr>
          <a:xfrm>
            <a:off x="729450" y="1393075"/>
            <a:ext cx="7688700" cy="26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Campylobacter is one of the </a:t>
            </a:r>
            <a:r>
              <a:rPr b="1" lang="en"/>
              <a:t>most common </a:t>
            </a:r>
            <a:r>
              <a:rPr b="1" lang="en" u="sng"/>
              <a:t>bacterial</a:t>
            </a:r>
            <a:r>
              <a:rPr b="1" lang="en"/>
              <a:t> causes of diarrhea</a:t>
            </a:r>
            <a:r>
              <a:rPr lang="en"/>
              <a:t> in kidney transplants, as highlighted in large </a:t>
            </a:r>
            <a:r>
              <a:rPr b="1" lang="en"/>
              <a:t>matched case-control</a:t>
            </a:r>
            <a:r>
              <a:rPr lang="en"/>
              <a:t> by Bos et al (</a:t>
            </a:r>
            <a:r>
              <a:rPr i="1" lang="en"/>
              <a:t>Open Forum Infect Dis</a:t>
            </a:r>
            <a:r>
              <a:rPr lang="en"/>
              <a:t>, 2024)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Patient population</a:t>
            </a:r>
            <a:r>
              <a:rPr lang="en"/>
              <a:t>: 10 year, multicenter retrospective review of 9 French centers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>
                <a:solidFill>
                  <a:srgbClr val="C1443C"/>
                </a:solidFill>
              </a:rPr>
              <a:t>Case definition</a:t>
            </a:r>
            <a:r>
              <a:rPr lang="en"/>
              <a:t>: Positive culture for campylobacter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Stool culture (91%)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Stool PCR (5.8%)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Blood culture (4.9%)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C1443C"/>
                </a:solidFill>
              </a:rPr>
              <a:t>Cases</a:t>
            </a:r>
            <a:r>
              <a:rPr lang="en"/>
              <a:t> (n=326) were matched to </a:t>
            </a:r>
            <a:r>
              <a:rPr lang="en">
                <a:solidFill>
                  <a:srgbClr val="8E44AD"/>
                </a:solidFill>
              </a:rPr>
              <a:t>controls </a:t>
            </a:r>
            <a:r>
              <a:rPr lang="en"/>
              <a:t>(KT </a:t>
            </a:r>
            <a:r>
              <a:rPr lang="en">
                <a:solidFill>
                  <a:srgbClr val="8E44AD"/>
                </a:solidFill>
              </a:rPr>
              <a:t>without campylobacter</a:t>
            </a:r>
            <a:r>
              <a:rPr lang="en"/>
              <a:t>; n=326) at the same center based on date of transplant (+/- 3 months) and similar graft function</a:t>
            </a:r>
            <a:endParaRPr/>
          </a:p>
        </p:txBody>
      </p:sp>
      <p:pic>
        <p:nvPicPr>
          <p:cNvPr id="1600" name="Google Shape;1600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6684" y="39325"/>
            <a:ext cx="2032139" cy="13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1" name="Google Shape;1601;p97"/>
          <p:cNvSpPr/>
          <p:nvPr/>
        </p:nvSpPr>
        <p:spPr>
          <a:xfrm>
            <a:off x="587125" y="1462825"/>
            <a:ext cx="7788900" cy="1785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05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98"/>
          <p:cNvSpPr txBox="1"/>
          <p:nvPr>
            <p:ph type="title"/>
          </p:nvPr>
        </p:nvSpPr>
        <p:spPr>
          <a:xfrm>
            <a:off x="729450" y="632850"/>
            <a:ext cx="6120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Campylobacter in kidney transplant </a:t>
            </a:r>
            <a:r>
              <a:rPr baseline="30000" lang="en"/>
              <a:t>[</a:t>
            </a:r>
            <a:r>
              <a:rPr baseline="30000"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3</a:t>
            </a:r>
            <a:r>
              <a:rPr baseline="30000" lang="en"/>
              <a:t>]</a:t>
            </a:r>
            <a:endParaRPr baseline="30000"/>
          </a:p>
        </p:txBody>
      </p:sp>
      <p:pic>
        <p:nvPicPr>
          <p:cNvPr id="1607" name="Google Shape;1607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6684" y="39325"/>
            <a:ext cx="2032139" cy="1353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08" name="Google Shape;1608;p98"/>
          <p:cNvGraphicFramePr/>
          <p:nvPr/>
        </p:nvGraphicFramePr>
        <p:xfrm>
          <a:off x="2007338" y="148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1930900"/>
                <a:gridCol w="634700"/>
                <a:gridCol w="841050"/>
                <a:gridCol w="942425"/>
                <a:gridCol w="780250"/>
              </a:tblGrid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Table 1</a:t>
                      </a:r>
                      <a:r>
                        <a:rPr lang="en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, </a:t>
                      </a:r>
                      <a:r>
                        <a:rPr lang="en" sz="1100">
                          <a:solidFill>
                            <a:srgbClr val="858585"/>
                          </a:solidFill>
                          <a:latin typeface="Raleway Light"/>
                          <a:ea typeface="Raleway Light"/>
                          <a:cs typeface="Raleway Light"/>
                          <a:sym typeface="Raleway Light"/>
                        </a:rPr>
                        <a:t>select variables</a:t>
                      </a:r>
                      <a:endParaRPr sz="1100">
                        <a:solidFill>
                          <a:srgbClr val="858585"/>
                        </a:solidFill>
                        <a:latin typeface="Raleway Light"/>
                        <a:ea typeface="Raleway Light"/>
                        <a:cs typeface="Raleway Light"/>
                        <a:sym typeface="Raleway Light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C1443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Cases</a:t>
                      </a:r>
                      <a:endParaRPr>
                        <a:solidFill>
                          <a:srgbClr val="C1443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E44AD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Controls</a:t>
                      </a:r>
                      <a:endParaRPr>
                        <a:solidFill>
                          <a:srgbClr val="8E44AD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Odd Ratio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 value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Age</a:t>
                      </a:r>
                      <a:endParaRPr sz="1300"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58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55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C1443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1.01</a:t>
                      </a:r>
                      <a:endParaRPr sz="1300">
                        <a:solidFill>
                          <a:srgbClr val="C1443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0.071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Cancer</a:t>
                      </a:r>
                      <a:endParaRPr sz="1300"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21%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14%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C1443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1.62</a:t>
                      </a:r>
                      <a:endParaRPr sz="1300">
                        <a:solidFill>
                          <a:srgbClr val="C1443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0.021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Rejection in past year</a:t>
                      </a:r>
                      <a:endParaRPr sz="1300"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C1443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   Acute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8.9%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4.0%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C1443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2.27</a:t>
                      </a:r>
                      <a:endParaRPr sz="1300">
                        <a:solidFill>
                          <a:srgbClr val="C1443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0.005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   ABMR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4.0%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0.9%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C1443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4.65</a:t>
                      </a:r>
                      <a:endParaRPr sz="1300">
                        <a:solidFill>
                          <a:srgbClr val="C1443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0.007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   Tx’ed w/ steroids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6.7%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3.0%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C1443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2.36</a:t>
                      </a:r>
                      <a:endParaRPr sz="1300">
                        <a:solidFill>
                          <a:srgbClr val="C1443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0.022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Maintenance IS</a:t>
                      </a:r>
                      <a:endParaRPr sz="1300"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C1443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   mTORi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14%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9.8%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C1443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1.54</a:t>
                      </a:r>
                      <a:endParaRPr sz="1300">
                        <a:solidFill>
                          <a:srgbClr val="C1443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0.075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   Steroids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76%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66%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C1443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14.71</a:t>
                      </a:r>
                      <a:endParaRPr b="1" sz="1300">
                        <a:solidFill>
                          <a:srgbClr val="C1443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&lt;0.001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Lymphocytes count</a:t>
                      </a:r>
                      <a:endParaRPr sz="1300"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960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1400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8E44AD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0.42</a:t>
                      </a:r>
                      <a:endParaRPr sz="1300">
                        <a:solidFill>
                          <a:srgbClr val="8E44AD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&lt;0.001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Baseline eGFR</a:t>
                      </a:r>
                      <a:endParaRPr sz="1300"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44.2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57.5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8E44AD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0.97</a:t>
                      </a:r>
                      <a:endParaRPr sz="1300">
                        <a:solidFill>
                          <a:srgbClr val="8E44AD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&lt;0.001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99"/>
          <p:cNvSpPr txBox="1"/>
          <p:nvPr>
            <p:ph type="title"/>
          </p:nvPr>
        </p:nvSpPr>
        <p:spPr>
          <a:xfrm>
            <a:off x="729450" y="632850"/>
            <a:ext cx="6120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Campylobacter in kidney transplant </a:t>
            </a:r>
            <a:r>
              <a:rPr baseline="30000" lang="en"/>
              <a:t>[</a:t>
            </a:r>
            <a:r>
              <a:rPr baseline="30000"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3</a:t>
            </a:r>
            <a:r>
              <a:rPr baseline="30000" lang="en"/>
              <a:t>]</a:t>
            </a:r>
            <a:endParaRPr baseline="30000"/>
          </a:p>
        </p:txBody>
      </p:sp>
      <p:pic>
        <p:nvPicPr>
          <p:cNvPr id="1614" name="Google Shape;1614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6684" y="39325"/>
            <a:ext cx="2032139" cy="1353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15" name="Google Shape;1615;p99"/>
          <p:cNvGraphicFramePr/>
          <p:nvPr/>
        </p:nvGraphicFramePr>
        <p:xfrm>
          <a:off x="3759938" y="148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1930900"/>
                <a:gridCol w="634700"/>
                <a:gridCol w="841050"/>
                <a:gridCol w="942425"/>
                <a:gridCol w="780250"/>
              </a:tblGrid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Table 1</a:t>
                      </a:r>
                      <a:r>
                        <a:rPr lang="en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, </a:t>
                      </a:r>
                      <a:r>
                        <a:rPr lang="en" sz="1100">
                          <a:solidFill>
                            <a:srgbClr val="858585"/>
                          </a:solidFill>
                          <a:latin typeface="Raleway Light"/>
                          <a:ea typeface="Raleway Light"/>
                          <a:cs typeface="Raleway Light"/>
                          <a:sym typeface="Raleway Light"/>
                        </a:rPr>
                        <a:t>select variables</a:t>
                      </a:r>
                      <a:endParaRPr sz="1100">
                        <a:solidFill>
                          <a:srgbClr val="858585"/>
                        </a:solidFill>
                        <a:latin typeface="Raleway Light"/>
                        <a:ea typeface="Raleway Light"/>
                        <a:cs typeface="Raleway Light"/>
                        <a:sym typeface="Raleway Light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C1443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Cases</a:t>
                      </a:r>
                      <a:endParaRPr>
                        <a:solidFill>
                          <a:srgbClr val="C1443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8E44AD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Controls</a:t>
                      </a:r>
                      <a:endParaRPr>
                        <a:solidFill>
                          <a:srgbClr val="8E44AD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Odd Ratio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 value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Age</a:t>
                      </a:r>
                      <a:endParaRPr sz="1300"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58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55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C1443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1.01</a:t>
                      </a:r>
                      <a:endParaRPr sz="1300">
                        <a:solidFill>
                          <a:srgbClr val="C1443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0.071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Cancer</a:t>
                      </a:r>
                      <a:endParaRPr sz="1300"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21%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14%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C1443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1.62</a:t>
                      </a:r>
                      <a:endParaRPr sz="1300">
                        <a:solidFill>
                          <a:srgbClr val="C1443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0.021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Rejection in past year</a:t>
                      </a:r>
                      <a:endParaRPr sz="1300"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C1443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   Acute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8.9%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4.0%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C1443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2.27</a:t>
                      </a:r>
                      <a:endParaRPr sz="1300">
                        <a:solidFill>
                          <a:srgbClr val="C1443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0.005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   ABMR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4.0%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0.9%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C1443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4.65</a:t>
                      </a:r>
                      <a:endParaRPr sz="1300">
                        <a:solidFill>
                          <a:srgbClr val="C1443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0.007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   Tx’ed w/ steroids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6.7%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3.0%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C1443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2.36</a:t>
                      </a:r>
                      <a:endParaRPr sz="1300">
                        <a:solidFill>
                          <a:srgbClr val="C1443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0.022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Maintenance IS</a:t>
                      </a:r>
                      <a:endParaRPr sz="1300"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C1443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   mTORi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14%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9.8%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C1443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1.54</a:t>
                      </a:r>
                      <a:endParaRPr sz="1300">
                        <a:solidFill>
                          <a:srgbClr val="C1443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0.075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   Steroids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76%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66%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C1443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14.71</a:t>
                      </a:r>
                      <a:endParaRPr b="1" sz="1300">
                        <a:solidFill>
                          <a:srgbClr val="C1443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AE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&lt;0.001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Lymphocytes count</a:t>
                      </a:r>
                      <a:endParaRPr sz="1300"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960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1400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8E44AD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0.42</a:t>
                      </a:r>
                      <a:endParaRPr sz="1300">
                        <a:solidFill>
                          <a:srgbClr val="8E44AD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&lt;0.001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Baseline eGFR</a:t>
                      </a:r>
                      <a:endParaRPr sz="1300"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44.2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57.5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8E44AD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0.97</a:t>
                      </a:r>
                      <a:endParaRPr sz="1300">
                        <a:solidFill>
                          <a:srgbClr val="8E44AD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&lt;0.001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616" name="Google Shape;1616;p99"/>
          <p:cNvSpPr txBox="1"/>
          <p:nvPr/>
        </p:nvSpPr>
        <p:spPr>
          <a:xfrm>
            <a:off x="707825" y="1429738"/>
            <a:ext cx="2508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Are steroids the risk factor?</a:t>
            </a:r>
            <a:endParaRPr b="1"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7" name="Google Shape;1617;p99"/>
          <p:cNvSpPr/>
          <p:nvPr/>
        </p:nvSpPr>
        <p:spPr>
          <a:xfrm>
            <a:off x="2398700" y="1918975"/>
            <a:ext cx="817800" cy="314700"/>
          </a:xfrm>
          <a:prstGeom prst="rect">
            <a:avLst/>
          </a:prstGeom>
          <a:solidFill>
            <a:srgbClr val="3B71C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Campy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8" name="Google Shape;1618;p99"/>
          <p:cNvSpPr/>
          <p:nvPr/>
        </p:nvSpPr>
        <p:spPr>
          <a:xfrm>
            <a:off x="707825" y="1918975"/>
            <a:ext cx="943800" cy="338100"/>
          </a:xfrm>
          <a:prstGeom prst="rect">
            <a:avLst/>
          </a:prstGeom>
          <a:solidFill>
            <a:srgbClr val="FAE4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Steroids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619" name="Google Shape;1619;p99"/>
          <p:cNvCxnSpPr>
            <a:stCxn id="1618" idx="3"/>
            <a:endCxn id="1617" idx="1"/>
          </p:cNvCxnSpPr>
          <p:nvPr/>
        </p:nvCxnSpPr>
        <p:spPr>
          <a:xfrm flipH="1" rot="10800000">
            <a:off x="1651625" y="2076325"/>
            <a:ext cx="747000" cy="1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20" name="Google Shape;1620;p99"/>
          <p:cNvSpPr/>
          <p:nvPr/>
        </p:nvSpPr>
        <p:spPr>
          <a:xfrm>
            <a:off x="2658867" y="3990350"/>
            <a:ext cx="817800" cy="314700"/>
          </a:xfrm>
          <a:prstGeom prst="rect">
            <a:avLst/>
          </a:prstGeom>
          <a:solidFill>
            <a:srgbClr val="3B71C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Campy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1" name="Google Shape;1621;p99"/>
          <p:cNvSpPr/>
          <p:nvPr/>
        </p:nvSpPr>
        <p:spPr>
          <a:xfrm>
            <a:off x="1490367" y="3482700"/>
            <a:ext cx="943800" cy="338100"/>
          </a:xfrm>
          <a:prstGeom prst="rect">
            <a:avLst/>
          </a:prstGeom>
          <a:solidFill>
            <a:srgbClr val="FAE4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Steroids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2" name="Google Shape;1622;p99"/>
          <p:cNvSpPr/>
          <p:nvPr/>
        </p:nvSpPr>
        <p:spPr>
          <a:xfrm>
            <a:off x="1348777" y="4440525"/>
            <a:ext cx="1085400" cy="338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Lower GFR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3" name="Google Shape;1623;p99"/>
          <p:cNvSpPr/>
          <p:nvPr/>
        </p:nvSpPr>
        <p:spPr>
          <a:xfrm>
            <a:off x="165252" y="3978650"/>
            <a:ext cx="1085400" cy="338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Rejection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624" name="Google Shape;1624;p99"/>
          <p:cNvCxnSpPr>
            <a:stCxn id="1623" idx="2"/>
            <a:endCxn id="1622" idx="1"/>
          </p:cNvCxnSpPr>
          <p:nvPr/>
        </p:nvCxnSpPr>
        <p:spPr>
          <a:xfrm flipH="1" rot="-5400000">
            <a:off x="881952" y="4142750"/>
            <a:ext cx="292800" cy="6408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25" name="Google Shape;1625;p99"/>
          <p:cNvCxnSpPr>
            <a:stCxn id="1622" idx="3"/>
            <a:endCxn id="1620" idx="2"/>
          </p:cNvCxnSpPr>
          <p:nvPr/>
        </p:nvCxnSpPr>
        <p:spPr>
          <a:xfrm flipH="1" rot="10800000">
            <a:off x="2434177" y="4305075"/>
            <a:ext cx="633600" cy="3045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26" name="Google Shape;1626;p99"/>
          <p:cNvCxnSpPr>
            <a:stCxn id="1623" idx="0"/>
            <a:endCxn id="1621" idx="1"/>
          </p:cNvCxnSpPr>
          <p:nvPr/>
        </p:nvCxnSpPr>
        <p:spPr>
          <a:xfrm rot="-5400000">
            <a:off x="935652" y="3423950"/>
            <a:ext cx="327000" cy="7824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27" name="Google Shape;1627;p99"/>
          <p:cNvCxnSpPr>
            <a:stCxn id="1621" idx="3"/>
            <a:endCxn id="1620" idx="0"/>
          </p:cNvCxnSpPr>
          <p:nvPr/>
        </p:nvCxnSpPr>
        <p:spPr>
          <a:xfrm>
            <a:off x="2434167" y="3651750"/>
            <a:ext cx="633600" cy="3387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28" name="Google Shape;1628;p99"/>
          <p:cNvCxnSpPr>
            <a:stCxn id="1623" idx="3"/>
            <a:endCxn id="1620" idx="1"/>
          </p:cNvCxnSpPr>
          <p:nvPr/>
        </p:nvCxnSpPr>
        <p:spPr>
          <a:xfrm>
            <a:off x="1250652" y="4147700"/>
            <a:ext cx="1408200" cy="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629" name="Google Shape;1629;p99"/>
          <p:cNvSpPr txBox="1"/>
          <p:nvPr/>
        </p:nvSpPr>
        <p:spPr>
          <a:xfrm>
            <a:off x="700300" y="3009938"/>
            <a:ext cx="2508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 is it driven by rejection?</a:t>
            </a:r>
            <a:endParaRPr b="1"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0" name="Google Shape;1630;p99"/>
          <p:cNvSpPr/>
          <p:nvPr/>
        </p:nvSpPr>
        <p:spPr>
          <a:xfrm>
            <a:off x="86500" y="1462825"/>
            <a:ext cx="3570600" cy="35862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100"/>
          <p:cNvSpPr txBox="1"/>
          <p:nvPr>
            <p:ph type="title"/>
          </p:nvPr>
        </p:nvSpPr>
        <p:spPr>
          <a:xfrm>
            <a:off x="729450" y="632850"/>
            <a:ext cx="6120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Campylobacter in kidney transplant </a:t>
            </a:r>
            <a:r>
              <a:rPr baseline="30000" lang="en"/>
              <a:t>[</a:t>
            </a:r>
            <a:r>
              <a:rPr baseline="30000"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3</a:t>
            </a:r>
            <a:r>
              <a:rPr baseline="30000" lang="en"/>
              <a:t>]</a:t>
            </a:r>
            <a:endParaRPr baseline="30000"/>
          </a:p>
        </p:txBody>
      </p:sp>
      <p:pic>
        <p:nvPicPr>
          <p:cNvPr id="1636" name="Google Shape;1636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6684" y="39325"/>
            <a:ext cx="2032139" cy="1353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37" name="Google Shape;1637;p100"/>
          <p:cNvGraphicFramePr/>
          <p:nvPr/>
        </p:nvGraphicFramePr>
        <p:xfrm>
          <a:off x="2230813" y="1874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2159400"/>
                <a:gridCol w="709800"/>
                <a:gridCol w="940575"/>
                <a:gridCol w="872575"/>
              </a:tblGrid>
              <a:tr h="24275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Table 2: </a:t>
                      </a:r>
                      <a:r>
                        <a:rPr lang="en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Multivariable analyses</a:t>
                      </a:r>
                      <a:endParaRPr>
                        <a:solidFill>
                          <a:srgbClr val="85858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Variable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aOR</a:t>
                      </a:r>
                      <a:endParaRPr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95% CI</a:t>
                      </a:r>
                      <a:endParaRPr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 value</a:t>
                      </a:r>
                      <a:endParaRPr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Corticosteroids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10.22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 ExtraLight"/>
                          <a:ea typeface="Raleway ExtraLight"/>
                          <a:cs typeface="Raleway ExtraLight"/>
                          <a:sym typeface="Raleway ExtraLight"/>
                        </a:rPr>
                        <a:t>4.2 - 30.8</a:t>
                      </a:r>
                      <a:endParaRPr sz="1300">
                        <a:solidFill>
                          <a:srgbClr val="1A1A1A"/>
                        </a:solidFill>
                        <a:latin typeface="Raleway ExtraLight"/>
                        <a:ea typeface="Raleway ExtraLight"/>
                        <a:cs typeface="Raleway ExtraLight"/>
                        <a:sym typeface="Raleway ExtraLight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&lt;0.001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Acute rejection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2.20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 ExtraLight"/>
                          <a:ea typeface="Raleway ExtraLight"/>
                          <a:cs typeface="Raleway ExtraLight"/>
                          <a:sym typeface="Raleway ExtraLight"/>
                        </a:rPr>
                        <a:t>1.03 - 4.95</a:t>
                      </a:r>
                      <a:endParaRPr sz="1300">
                        <a:solidFill>
                          <a:srgbClr val="1A1A1A"/>
                        </a:solidFill>
                        <a:latin typeface="Raleway ExtraLight"/>
                        <a:ea typeface="Raleway ExtraLight"/>
                        <a:cs typeface="Raleway ExtraLight"/>
                        <a:sym typeface="Raleway ExtraLight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0.021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Lower lymphocytes count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2.10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 ExtraLight"/>
                          <a:ea typeface="Raleway ExtraLight"/>
                          <a:cs typeface="Raleway ExtraLight"/>
                          <a:sym typeface="Raleway ExtraLight"/>
                        </a:rPr>
                        <a:t>1.53 - 2.95</a:t>
                      </a:r>
                      <a:endParaRPr sz="1300">
                        <a:solidFill>
                          <a:srgbClr val="1A1A1A"/>
                        </a:solidFill>
                        <a:latin typeface="Raleway ExtraLight"/>
                        <a:ea typeface="Raleway ExtraLight"/>
                        <a:cs typeface="Raleway ExtraLight"/>
                        <a:sym typeface="Raleway ExtraLight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&lt;0.001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Lower b</a:t>
                      </a: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aseline eGFR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1.03</a:t>
                      </a:r>
                      <a:endParaRPr b="1"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 ExtraLight"/>
                          <a:ea typeface="Raleway ExtraLight"/>
                          <a:cs typeface="Raleway ExtraLight"/>
                          <a:sym typeface="Raleway ExtraLight"/>
                        </a:rPr>
                        <a:t>1.02 - 1.04</a:t>
                      </a:r>
                      <a:endParaRPr sz="1300">
                        <a:solidFill>
                          <a:srgbClr val="1A1A1A"/>
                        </a:solidFill>
                        <a:latin typeface="Raleway ExtraLight"/>
                        <a:ea typeface="Raleway ExtraLight"/>
                        <a:cs typeface="Raleway ExtraLight"/>
                        <a:sym typeface="Raleway ExtraLight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&lt;0.001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638" name="Google Shape;1638;p100"/>
          <p:cNvSpPr/>
          <p:nvPr/>
        </p:nvSpPr>
        <p:spPr>
          <a:xfrm>
            <a:off x="5490142" y="4249900"/>
            <a:ext cx="817800" cy="314700"/>
          </a:xfrm>
          <a:prstGeom prst="rect">
            <a:avLst/>
          </a:prstGeom>
          <a:solidFill>
            <a:srgbClr val="3B71C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Campy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9" name="Google Shape;1639;p100"/>
          <p:cNvSpPr/>
          <p:nvPr/>
        </p:nvSpPr>
        <p:spPr>
          <a:xfrm>
            <a:off x="4321642" y="3742250"/>
            <a:ext cx="943800" cy="338100"/>
          </a:xfrm>
          <a:prstGeom prst="rect">
            <a:avLst/>
          </a:prstGeom>
          <a:solidFill>
            <a:srgbClr val="FAE4E8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Steroids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0" name="Google Shape;1640;p100"/>
          <p:cNvSpPr/>
          <p:nvPr/>
        </p:nvSpPr>
        <p:spPr>
          <a:xfrm>
            <a:off x="4180052" y="4700075"/>
            <a:ext cx="1085400" cy="338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Lower GFR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1" name="Google Shape;1641;p100"/>
          <p:cNvSpPr/>
          <p:nvPr/>
        </p:nvSpPr>
        <p:spPr>
          <a:xfrm>
            <a:off x="2996527" y="4238200"/>
            <a:ext cx="1085400" cy="338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Rejection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642" name="Google Shape;1642;p100"/>
          <p:cNvCxnSpPr>
            <a:stCxn id="1641" idx="2"/>
            <a:endCxn id="1640" idx="1"/>
          </p:cNvCxnSpPr>
          <p:nvPr/>
        </p:nvCxnSpPr>
        <p:spPr>
          <a:xfrm flipH="1" rot="-5400000">
            <a:off x="3713227" y="4402300"/>
            <a:ext cx="292800" cy="6408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643" name="Google Shape;1643;p100"/>
          <p:cNvCxnSpPr>
            <a:stCxn id="1640" idx="3"/>
            <a:endCxn id="1638" idx="2"/>
          </p:cNvCxnSpPr>
          <p:nvPr/>
        </p:nvCxnSpPr>
        <p:spPr>
          <a:xfrm flipH="1" rot="10800000">
            <a:off x="5265452" y="4564625"/>
            <a:ext cx="633600" cy="3045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44" name="Google Shape;1644;p100"/>
          <p:cNvCxnSpPr>
            <a:stCxn id="1641" idx="0"/>
            <a:endCxn id="1639" idx="1"/>
          </p:cNvCxnSpPr>
          <p:nvPr/>
        </p:nvCxnSpPr>
        <p:spPr>
          <a:xfrm rot="-5400000">
            <a:off x="3766927" y="3683500"/>
            <a:ext cx="327000" cy="7824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645" name="Google Shape;1645;p100"/>
          <p:cNvCxnSpPr>
            <a:stCxn id="1639" idx="3"/>
            <a:endCxn id="1638" idx="0"/>
          </p:cNvCxnSpPr>
          <p:nvPr/>
        </p:nvCxnSpPr>
        <p:spPr>
          <a:xfrm>
            <a:off x="5265442" y="3911300"/>
            <a:ext cx="633600" cy="338700"/>
          </a:xfrm>
          <a:prstGeom prst="bent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46" name="Google Shape;1646;p100"/>
          <p:cNvCxnSpPr>
            <a:stCxn id="1641" idx="3"/>
            <a:endCxn id="1638" idx="1"/>
          </p:cNvCxnSpPr>
          <p:nvPr/>
        </p:nvCxnSpPr>
        <p:spPr>
          <a:xfrm>
            <a:off x="4081927" y="4407250"/>
            <a:ext cx="140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50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101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Campylobacter in kidney transplant </a:t>
            </a:r>
            <a:r>
              <a:rPr baseline="30000" lang="en"/>
              <a:t>[</a:t>
            </a:r>
            <a:r>
              <a:rPr baseline="30000"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3</a:t>
            </a:r>
            <a:r>
              <a:rPr baseline="30000" lang="en"/>
              <a:t>]</a:t>
            </a:r>
            <a:endParaRPr/>
          </a:p>
        </p:txBody>
      </p:sp>
      <p:sp>
        <p:nvSpPr>
          <p:cNvPr id="1652" name="Google Shape;1652;p101"/>
          <p:cNvSpPr txBox="1"/>
          <p:nvPr>
            <p:ph idx="1" type="body"/>
          </p:nvPr>
        </p:nvSpPr>
        <p:spPr>
          <a:xfrm>
            <a:off x="2474100" y="1393075"/>
            <a:ext cx="41958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1443C"/>
                </a:solidFill>
              </a:rPr>
              <a:t>One in four</a:t>
            </a:r>
            <a:r>
              <a:rPr b="1" lang="en"/>
              <a:t> patients</a:t>
            </a:r>
            <a:r>
              <a:rPr lang="en"/>
              <a:t> had a </a:t>
            </a:r>
            <a:r>
              <a:rPr b="1" lang="en">
                <a:solidFill>
                  <a:srgbClr val="C1443C"/>
                </a:solidFill>
              </a:rPr>
              <a:t>co-infection</a:t>
            </a:r>
            <a:r>
              <a:rPr lang="en"/>
              <a:t> (n=82)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CMV (7.7%; n=25)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Other diarrheal infections (5.3%; n=19)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Norovirus (n=9)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 diff (n=3)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Rotavirus or sapovirus (n=3)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Adenovirus (n=3)</a:t>
            </a:r>
            <a:endParaRPr/>
          </a:p>
        </p:txBody>
      </p:sp>
      <p:pic>
        <p:nvPicPr>
          <p:cNvPr id="1653" name="Google Shape;165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6684" y="39325"/>
            <a:ext cx="2032139" cy="135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7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02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Campylobacter in kidney transplant </a:t>
            </a:r>
            <a:r>
              <a:rPr baseline="30000" lang="en"/>
              <a:t>[</a:t>
            </a:r>
            <a:r>
              <a:rPr baseline="30000" lang="en">
                <a:solidFill>
                  <a:schemeClr val="accent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3</a:t>
            </a:r>
            <a:r>
              <a:rPr baseline="30000" lang="en"/>
              <a:t>]</a:t>
            </a:r>
            <a:endParaRPr/>
          </a:p>
        </p:txBody>
      </p:sp>
      <p:pic>
        <p:nvPicPr>
          <p:cNvPr id="1659" name="Google Shape;1659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6684" y="39325"/>
            <a:ext cx="2032139" cy="13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0" name="Google Shape;1660;p102"/>
          <p:cNvSpPr/>
          <p:nvPr/>
        </p:nvSpPr>
        <p:spPr>
          <a:xfrm>
            <a:off x="2425350" y="3741150"/>
            <a:ext cx="4273200" cy="10671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Among those </a:t>
            </a: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Rx’ed macrolides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No clinical failures, mean 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duration of 5.4 days</a:t>
            </a:r>
            <a:endParaRPr b="1"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Among those with </a:t>
            </a:r>
            <a:r>
              <a:rPr b="1" i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non-severe disease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b="1" lang="en" sz="1200">
                <a:solidFill>
                  <a:srgbClr val="356635"/>
                </a:solidFill>
                <a:latin typeface="Open Sans"/>
                <a:ea typeface="Open Sans"/>
                <a:cs typeface="Open Sans"/>
                <a:sym typeface="Open Sans"/>
              </a:rPr>
              <a:t>17% received no antimicrobial treatment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; all had remission without any relapse</a:t>
            </a:r>
            <a:endParaRPr b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661" name="Google Shape;1661;p102"/>
          <p:cNvGraphicFramePr/>
          <p:nvPr/>
        </p:nvGraphicFramePr>
        <p:xfrm>
          <a:off x="2527613" y="15667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1434750"/>
                <a:gridCol w="853225"/>
                <a:gridCol w="1039450"/>
                <a:gridCol w="741250"/>
              </a:tblGrid>
              <a:tr h="24275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Table 4: </a:t>
                      </a:r>
                      <a:r>
                        <a:rPr lang="en">
                          <a:solidFill>
                            <a:srgbClr val="85858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First line treatment </a:t>
                      </a:r>
                      <a:endParaRPr>
                        <a:solidFill>
                          <a:srgbClr val="85858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Treatment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Cases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Resistance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Duration</a:t>
                      </a:r>
                      <a:endParaRPr/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Fluoroquinolones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5858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21% 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 ExtraLight"/>
                          <a:ea typeface="Raleway ExtraLight"/>
                          <a:cs typeface="Raleway ExtraLight"/>
                          <a:sym typeface="Raleway ExtraLight"/>
                        </a:rPr>
                        <a:t>(n=64)</a:t>
                      </a:r>
                      <a:endParaRPr sz="1300">
                        <a:solidFill>
                          <a:srgbClr val="1A1A1A"/>
                        </a:solidFill>
                        <a:latin typeface="Raleway ExtraLight"/>
                        <a:ea typeface="Raleway ExtraLight"/>
                        <a:cs typeface="Raleway ExtraLight"/>
                        <a:sym typeface="Raleway ExtraLight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5858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DF382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51%</a:t>
                      </a:r>
                      <a:endParaRPr b="1" sz="1300">
                        <a:solidFill>
                          <a:srgbClr val="DF382C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 ExtraLight"/>
                          <a:ea typeface="Raleway ExtraLight"/>
                          <a:cs typeface="Raleway ExtraLight"/>
                          <a:sym typeface="Raleway ExtraLight"/>
                        </a:rPr>
                        <a:t>(24/47)</a:t>
                      </a:r>
                      <a:endParaRPr sz="1300">
                        <a:solidFill>
                          <a:srgbClr val="1A1A1A"/>
                        </a:solidFill>
                        <a:latin typeface="Raleway ExtraLight"/>
                        <a:ea typeface="Raleway ExtraLight"/>
                        <a:cs typeface="Raleway ExtraLight"/>
                        <a:sym typeface="Raleway ExtraLight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5858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7.7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 ExtraLight"/>
                          <a:ea typeface="Raleway ExtraLight"/>
                          <a:cs typeface="Raleway ExtraLight"/>
                          <a:sym typeface="Raleway ExtraLight"/>
                        </a:rPr>
                        <a:t>(SD 4.3)</a:t>
                      </a:r>
                      <a:endParaRPr sz="1300">
                        <a:latin typeface="Raleway ExtraLight"/>
                        <a:ea typeface="Raleway ExtraLight"/>
                        <a:cs typeface="Raleway ExtraLight"/>
                        <a:sym typeface="Raleway ExtraLight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5858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Macrolides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5858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5858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40% 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 ExtraLight"/>
                          <a:ea typeface="Raleway ExtraLight"/>
                          <a:cs typeface="Raleway ExtraLight"/>
                          <a:sym typeface="Raleway ExtraLight"/>
                        </a:rPr>
                        <a:t>(n=120)</a:t>
                      </a:r>
                      <a:endParaRPr sz="1300">
                        <a:solidFill>
                          <a:srgbClr val="1A1A1A"/>
                        </a:solidFill>
                        <a:latin typeface="Raleway ExtraLight"/>
                        <a:ea typeface="Raleway ExtraLight"/>
                        <a:cs typeface="Raleway ExtraLight"/>
                        <a:sym typeface="Raleway ExtraLight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5858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5858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0%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 ExtraLight"/>
                          <a:ea typeface="Raleway ExtraLight"/>
                          <a:cs typeface="Raleway ExtraLight"/>
                          <a:sym typeface="Raleway ExtraLight"/>
                        </a:rPr>
                        <a:t>(0/79)</a:t>
                      </a:r>
                      <a:endParaRPr sz="1300">
                        <a:solidFill>
                          <a:srgbClr val="1A1A1A"/>
                        </a:solidFill>
                        <a:latin typeface="Raleway ExtraLight"/>
                        <a:ea typeface="Raleway ExtraLight"/>
                        <a:cs typeface="Raleway ExtraLight"/>
                        <a:sym typeface="Raleway ExtraLight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5858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5858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B71C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5.4</a:t>
                      </a:r>
                      <a:endParaRPr b="1" sz="1300">
                        <a:solidFill>
                          <a:srgbClr val="3B71C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 ExtraLight"/>
                          <a:ea typeface="Raleway ExtraLight"/>
                          <a:cs typeface="Raleway ExtraLight"/>
                          <a:sym typeface="Raleway ExtraLight"/>
                        </a:rPr>
                        <a:t>(SD 2.5)</a:t>
                      </a:r>
                      <a:endParaRPr sz="1300">
                        <a:latin typeface="Raleway ExtraLight"/>
                        <a:ea typeface="Raleway ExtraLight"/>
                        <a:cs typeface="Raleway ExtraLight"/>
                        <a:sym typeface="Raleway ExtraLight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5858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5858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No treatment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5858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0C622E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11%</a:t>
                      </a:r>
                      <a:r>
                        <a:rPr lang="en" sz="1300">
                          <a:solidFill>
                            <a:srgbClr val="1A1A1A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endParaRPr sz="1300">
                        <a:solidFill>
                          <a:srgbClr val="1A1A1A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 ExtraLight"/>
                          <a:ea typeface="Raleway ExtraLight"/>
                          <a:cs typeface="Raleway ExtraLight"/>
                          <a:sym typeface="Raleway ExtraLight"/>
                        </a:rPr>
                        <a:t>(n=33)</a:t>
                      </a:r>
                      <a:endParaRPr sz="1300">
                        <a:solidFill>
                          <a:srgbClr val="1A1A1A"/>
                        </a:solidFill>
                        <a:latin typeface="Raleway ExtraLight"/>
                        <a:ea typeface="Raleway ExtraLight"/>
                        <a:cs typeface="Raleway ExtraLight"/>
                        <a:sym typeface="Raleway ExtraLight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5858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1A1A1A"/>
                          </a:solidFill>
                          <a:latin typeface="Raleway ExtraLight"/>
                          <a:ea typeface="Raleway ExtraLight"/>
                          <a:cs typeface="Raleway ExtraLight"/>
                          <a:sym typeface="Raleway ExtraLight"/>
                        </a:rPr>
                        <a:t>N/A</a:t>
                      </a:r>
                      <a:endParaRPr sz="1300">
                        <a:solidFill>
                          <a:srgbClr val="1A1A1A"/>
                        </a:solidFill>
                        <a:latin typeface="Raleway ExtraLight"/>
                        <a:ea typeface="Raleway ExtraLight"/>
                        <a:cs typeface="Raleway ExtraLight"/>
                        <a:sym typeface="Raleway ExtraLight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5858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 ExtraLight"/>
                          <a:ea typeface="Raleway ExtraLight"/>
                          <a:cs typeface="Raleway ExtraLight"/>
                          <a:sym typeface="Raleway ExtraLight"/>
                        </a:rPr>
                        <a:t>N/A</a:t>
                      </a:r>
                      <a:endParaRPr sz="1300">
                        <a:latin typeface="Raleway ExtraLight"/>
                        <a:ea typeface="Raleway ExtraLight"/>
                        <a:cs typeface="Raleway ExtraLight"/>
                        <a:sym typeface="Raleway ExtraLight"/>
                      </a:endParaRPr>
                    </a:p>
                  </a:txBody>
                  <a:tcPr marT="45700" marB="45700" marR="45700" marL="45700">
                    <a:lnL cap="flat" cmpd="sng" w="9525">
                      <a:solidFill>
                        <a:srgbClr val="1A1A1A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5858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Physical exam</a:t>
            </a:r>
            <a:endParaRPr/>
          </a:p>
        </p:txBody>
      </p:sp>
      <p:graphicFrame>
        <p:nvGraphicFramePr>
          <p:cNvPr id="145" name="Google Shape;145;p22"/>
          <p:cNvGraphicFramePr/>
          <p:nvPr/>
        </p:nvGraphicFramePr>
        <p:xfrm>
          <a:off x="583220" y="160944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{CDD30F3B-1C2B-46FF-B50B-C05523D543BE}</a:tableStyleId>
              </a:tblPr>
              <a:tblGrid>
                <a:gridCol w="1252075"/>
                <a:gridCol w="2742875"/>
                <a:gridCol w="1078225"/>
                <a:gridCol w="1031275"/>
                <a:gridCol w="721525"/>
                <a:gridCol w="1155200"/>
              </a:tblGrid>
              <a:tr h="27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BP</a:t>
                      </a:r>
                      <a:endParaRPr sz="1200">
                        <a:solidFill>
                          <a:srgbClr val="1A1A1A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132/84</a:t>
                      </a: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Pulse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77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SpO2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99 %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Temp</a:t>
                      </a:r>
                      <a:endParaRPr b="1" sz="1200">
                        <a:solidFill>
                          <a:srgbClr val="40424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36.9</a:t>
                      </a: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°C (98.4 °F)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RR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18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BMI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38</a:t>
                      </a: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kg/m²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General</a:t>
                      </a:r>
                      <a:endParaRPr b="1" sz="1200">
                        <a:solidFill>
                          <a:srgbClr val="40424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Alert and oriented, NAD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27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HEENT</a:t>
                      </a:r>
                      <a:endParaRPr b="1" sz="1200">
                        <a:solidFill>
                          <a:srgbClr val="40424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NCAT; trachea appears midline, no gross LAD; EOMI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27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Resp</a:t>
                      </a:r>
                      <a:endParaRPr b="1" sz="1200">
                        <a:solidFill>
                          <a:srgbClr val="40424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Normal respiratory effort, symmetric chest rise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27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CV</a:t>
                      </a:r>
                      <a:endParaRPr b="1" sz="1200">
                        <a:solidFill>
                          <a:srgbClr val="40424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RRR; extremities perfused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27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GI</a:t>
                      </a:r>
                      <a:endParaRPr b="1" sz="1200">
                        <a:solidFill>
                          <a:srgbClr val="40424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Non-distended; no TTP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27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Extremities</a:t>
                      </a:r>
                      <a:endParaRPr b="1" sz="1200">
                        <a:solidFill>
                          <a:srgbClr val="40424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clubbing, cyanosis, or edema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27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Neuro/MSK</a:t>
                      </a:r>
                      <a:endParaRPr b="1" sz="1200">
                        <a:solidFill>
                          <a:srgbClr val="40424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Moves extremities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27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0424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Psych</a:t>
                      </a:r>
                      <a:endParaRPr b="1" sz="1200">
                        <a:solidFill>
                          <a:srgbClr val="404247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2F3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Normal mood; appropriate affect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4042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</a:tbl>
          </a:graphicData>
        </a:graphic>
      </p:graphicFrame>
      <p:sp>
        <p:nvSpPr>
          <p:cNvPr id="146" name="Google Shape;146;p22"/>
          <p:cNvSpPr/>
          <p:nvPr/>
        </p:nvSpPr>
        <p:spPr>
          <a:xfrm>
            <a:off x="5702900" y="755500"/>
            <a:ext cx="1832400" cy="4473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Normal exam</a:t>
            </a:r>
            <a:endParaRPr sz="18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10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in SOT</a:t>
            </a:r>
            <a:endParaRPr/>
          </a:p>
        </p:txBody>
      </p:sp>
      <p:sp>
        <p:nvSpPr>
          <p:cNvPr id="1667" name="Google Shape;1667;p103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8" name="Google Shape;1668;p103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Recognize some pitfalls of </a:t>
            </a:r>
            <a:r>
              <a:rPr b="1" lang="en">
                <a:latin typeface="Raleway"/>
                <a:ea typeface="Raleway"/>
                <a:cs typeface="Raleway"/>
                <a:sym typeface="Raleway"/>
              </a:rPr>
              <a:t>molecular testing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for</a:t>
            </a: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 infectious diarrhea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, </a:t>
            </a:r>
            <a:r>
              <a:rPr lang="en">
                <a:latin typeface="Raleway ExtraLight"/>
                <a:ea typeface="Raleway ExtraLight"/>
                <a:cs typeface="Raleway ExtraLight"/>
                <a:sym typeface="Raleway ExtraLight"/>
              </a:rPr>
              <a:t>per the 2017 IDSA guidelines</a:t>
            </a:r>
            <a:endParaRPr>
              <a:latin typeface="Raleway ExtraLight"/>
              <a:ea typeface="Raleway ExtraLight"/>
              <a:cs typeface="Raleway ExtraLight"/>
              <a:sym typeface="Raleway ExtraLigh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Review </a:t>
            </a:r>
            <a:r>
              <a:rPr b="1" lang="en">
                <a:latin typeface="Raleway"/>
                <a:ea typeface="Raleway"/>
                <a:cs typeface="Raleway"/>
                <a:sym typeface="Raleway"/>
              </a:rPr>
              <a:t>Campylobacter enteritis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in kidney transplants, with a focus on </a:t>
            </a: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treatment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and </a:t>
            </a: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risk factors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Font typeface="Raleway ExtraLight"/>
              <a:buChar char="●"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Appraise the literature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regarding </a:t>
            </a:r>
            <a:r>
              <a:rPr b="1" lang="en">
                <a:solidFill>
                  <a:srgbClr val="DF382C"/>
                </a:solidFill>
                <a:latin typeface="Raleway"/>
                <a:ea typeface="Raleway"/>
                <a:cs typeface="Raleway"/>
                <a:sym typeface="Raleway"/>
              </a:rPr>
              <a:t>treatment of norovirus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in solid organ transplant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1000"/>
              </a:spcAft>
              <a:buSzPts val="1300"/>
              <a:buFont typeface="Raleway Light"/>
              <a:buChar char="●"/>
            </a:pP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Evaluate if </a:t>
            </a:r>
            <a:r>
              <a:rPr b="1" lang="en">
                <a:latin typeface="Raleway"/>
                <a:ea typeface="Raleway"/>
                <a:cs typeface="Raleway"/>
                <a:sym typeface="Raleway"/>
              </a:rPr>
              <a:t>delayed fever from IV iron</a:t>
            </a:r>
            <a:r>
              <a:rPr lang="en">
                <a:latin typeface="Raleway Light"/>
                <a:ea typeface="Raleway Light"/>
                <a:cs typeface="Raleway Light"/>
                <a:sym typeface="Raleway Light"/>
              </a:rPr>
              <a:t> may have been the cause of case #2's fever</a:t>
            </a:r>
            <a:endParaRPr b="1"/>
          </a:p>
        </p:txBody>
      </p:sp>
      <p:pic>
        <p:nvPicPr>
          <p:cNvPr id="1669" name="Google Shape;1669;p103" title="CID-2025-10_QR_citations.png"/>
          <p:cNvPicPr preferRelativeResize="0"/>
          <p:nvPr/>
        </p:nvPicPr>
        <p:blipFill rotWithShape="1">
          <a:blip r:embed="rId3">
            <a:alphaModFix/>
          </a:blip>
          <a:srcRect b="11467" l="11652" r="12388" t="11467"/>
          <a:stretch/>
        </p:blipFill>
        <p:spPr>
          <a:xfrm>
            <a:off x="7683800" y="102225"/>
            <a:ext cx="1300500" cy="1319318"/>
          </a:xfrm>
          <a:prstGeom prst="rect">
            <a:avLst/>
          </a:prstGeom>
          <a:noFill/>
          <a:ln>
            <a:noFill/>
          </a:ln>
        </p:spPr>
      </p:pic>
      <p:sp>
        <p:nvSpPr>
          <p:cNvPr id="1670" name="Google Shape;1670;p103"/>
          <p:cNvSpPr/>
          <p:nvPr/>
        </p:nvSpPr>
        <p:spPr>
          <a:xfrm>
            <a:off x="5347975" y="1462825"/>
            <a:ext cx="3106800" cy="1494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71" name="Google Shape;1671;p103"/>
          <p:cNvSpPr/>
          <p:nvPr/>
        </p:nvSpPr>
        <p:spPr>
          <a:xfrm>
            <a:off x="5382400" y="3619125"/>
            <a:ext cx="3106800" cy="7590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5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10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in transplant</a:t>
            </a:r>
            <a:endParaRPr/>
          </a:p>
        </p:txBody>
      </p:sp>
      <p:sp>
        <p:nvSpPr>
          <p:cNvPr id="1677" name="Google Shape;1677;p104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Highly contagious RNA virus belonging to the Caliciviridae family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Genetically, at least 7 genogroups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Most common cause of gastroenteritis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Self-limiting for most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May be prolonged / chronic with immunocompromise</a:t>
            </a:r>
            <a:endParaRPr/>
          </a:p>
        </p:txBody>
      </p:sp>
      <p:pic>
        <p:nvPicPr>
          <p:cNvPr id="1678" name="Google Shape;167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2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10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in transplant</a:t>
            </a:r>
            <a:endParaRPr/>
          </a:p>
        </p:txBody>
      </p:sp>
      <p:sp>
        <p:nvSpPr>
          <p:cNvPr id="1684" name="Google Shape;1684;p105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data is…</a:t>
            </a:r>
            <a:r>
              <a:rPr b="1" lang="en">
                <a:solidFill>
                  <a:srgbClr val="DF382C"/>
                </a:solidFill>
              </a:rPr>
              <a:t>not great</a:t>
            </a:r>
            <a:endParaRPr b="1">
              <a:solidFill>
                <a:srgbClr val="DF382C"/>
              </a:solidFill>
            </a:endParaRPr>
          </a:p>
        </p:txBody>
      </p:sp>
      <p:pic>
        <p:nvPicPr>
          <p:cNvPr id="1685" name="Google Shape;1685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10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in transplant</a:t>
            </a:r>
            <a:endParaRPr/>
          </a:p>
        </p:txBody>
      </p:sp>
      <p:sp>
        <p:nvSpPr>
          <p:cNvPr id="1691" name="Google Shape;1691;p106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data is…</a:t>
            </a:r>
            <a:r>
              <a:rPr b="1" lang="en"/>
              <a:t>not great</a:t>
            </a:r>
            <a:endParaRPr b="1"/>
          </a:p>
        </p:txBody>
      </p:sp>
      <p:pic>
        <p:nvPicPr>
          <p:cNvPr id="1692" name="Google Shape;1692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3" name="Google Shape;1693;p106"/>
          <p:cNvSpPr/>
          <p:nvPr/>
        </p:nvSpPr>
        <p:spPr>
          <a:xfrm>
            <a:off x="729450" y="1895400"/>
            <a:ext cx="3027900" cy="16986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Reducing immunosuppression?</a:t>
            </a:r>
            <a:endParaRPr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Reducing immunosuppression is often suggested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Carries the risk of worsened graft function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Unclear if immunologically mediated or from consequence of norovirus itself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10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&amp; nitazoxanide</a:t>
            </a:r>
            <a:endParaRPr/>
          </a:p>
        </p:txBody>
      </p:sp>
      <p:sp>
        <p:nvSpPr>
          <p:cNvPr id="1699" name="Google Shape;1699;p107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data is…</a:t>
            </a:r>
            <a:r>
              <a:rPr b="1" lang="en"/>
              <a:t>not great</a:t>
            </a:r>
            <a:endParaRPr b="1"/>
          </a:p>
        </p:txBody>
      </p:sp>
      <p:sp>
        <p:nvSpPr>
          <p:cNvPr id="1700" name="Google Shape;1700;p107"/>
          <p:cNvSpPr/>
          <p:nvPr/>
        </p:nvSpPr>
        <p:spPr>
          <a:xfrm>
            <a:off x="729450" y="1895400"/>
            <a:ext cx="3027900" cy="361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Reducing immunosuppression?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1" name="Google Shape;1701;p107"/>
          <p:cNvSpPr/>
          <p:nvPr/>
        </p:nvSpPr>
        <p:spPr>
          <a:xfrm>
            <a:off x="729450" y="2390875"/>
            <a:ext cx="3027900" cy="14787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Nitazoxanide? (NTZ) [</a:t>
            </a:r>
            <a:r>
              <a:rPr b="1" lang="en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4</a:t>
            </a: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Suggested based on blinded placebo RCT of </a:t>
            </a:r>
            <a:r>
              <a:rPr lang="en" sz="1200" u="sng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healthy adults</a:t>
            </a:r>
            <a:endParaRPr sz="1200" u="sng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NTZ x3 days -vs- placebo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Reduced symptom duration 2.5 days → 1.5 days (p=0.03)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Only 13 had norovirus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02" name="Google Shape;1702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6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p10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&amp; nitazoxanide</a:t>
            </a:r>
            <a:endParaRPr/>
          </a:p>
        </p:txBody>
      </p:sp>
      <p:sp>
        <p:nvSpPr>
          <p:cNvPr id="1708" name="Google Shape;1708;p108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data is…</a:t>
            </a:r>
            <a:r>
              <a:rPr b="1" lang="en"/>
              <a:t>not great</a:t>
            </a:r>
            <a:endParaRPr b="1"/>
          </a:p>
        </p:txBody>
      </p:sp>
      <p:sp>
        <p:nvSpPr>
          <p:cNvPr id="1709" name="Google Shape;1709;p108"/>
          <p:cNvSpPr/>
          <p:nvPr/>
        </p:nvSpPr>
        <p:spPr>
          <a:xfrm>
            <a:off x="729450" y="1895400"/>
            <a:ext cx="3027900" cy="361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Reducing immunosuppression?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0" name="Google Shape;1710;p108"/>
          <p:cNvSpPr/>
          <p:nvPr/>
        </p:nvSpPr>
        <p:spPr>
          <a:xfrm>
            <a:off x="729450" y="2390875"/>
            <a:ext cx="3027900" cy="14787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Nitazoxanide? (NTZ) [</a:t>
            </a:r>
            <a:r>
              <a:rPr b="1" lang="en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4</a:t>
            </a: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Suggested based on blinded placebo RCT of </a:t>
            </a:r>
            <a:r>
              <a:rPr lang="en" sz="1200" u="sng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healthy adults</a:t>
            </a:r>
            <a:endParaRPr sz="1200" u="sng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NTZ x3 days -vs- placebo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Reduced symptom duration 2.5 days → 1.5 days (p=0.03)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Only 13 had norovirus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11" name="Google Shape;1711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8388" y="1059338"/>
            <a:ext cx="5057775" cy="39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2" name="Google Shape;1712;p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p10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&amp; nitazoxanide</a:t>
            </a:r>
            <a:endParaRPr/>
          </a:p>
        </p:txBody>
      </p:sp>
      <p:sp>
        <p:nvSpPr>
          <p:cNvPr id="1718" name="Google Shape;1718;p109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data is…</a:t>
            </a:r>
            <a:r>
              <a:rPr b="1" lang="en"/>
              <a:t>not great</a:t>
            </a:r>
            <a:endParaRPr b="1"/>
          </a:p>
        </p:txBody>
      </p:sp>
      <p:sp>
        <p:nvSpPr>
          <p:cNvPr id="1719" name="Google Shape;1719;p109"/>
          <p:cNvSpPr/>
          <p:nvPr/>
        </p:nvSpPr>
        <p:spPr>
          <a:xfrm>
            <a:off x="729450" y="1895400"/>
            <a:ext cx="3027900" cy="361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Reducing immunosuppression?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0" name="Google Shape;1720;p109"/>
          <p:cNvSpPr/>
          <p:nvPr/>
        </p:nvSpPr>
        <p:spPr>
          <a:xfrm>
            <a:off x="729450" y="2390875"/>
            <a:ext cx="3027900" cy="9279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Nitazoxanide? (NTZ) [</a:t>
            </a:r>
            <a:r>
              <a:rPr b="1" lang="en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4</a:t>
            </a: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In 13 healthy adults w/ norovirus, RCT found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NTZ x3 days reduced symptom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duration 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2.5 → 1.5 days (p=0.03)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21" name="Google Shape;1721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2" name="Google Shape;1722;p109"/>
          <p:cNvSpPr txBox="1"/>
          <p:nvPr>
            <p:ph idx="2" type="body"/>
          </p:nvPr>
        </p:nvSpPr>
        <p:spPr>
          <a:xfrm>
            <a:off x="4643600" y="1393075"/>
            <a:ext cx="3774300" cy="29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DF382C"/>
                </a:solidFill>
              </a:rPr>
              <a:t>Issues &amp; limitations </a:t>
            </a:r>
            <a:r>
              <a:rPr b="1" lang="en" u="sng">
                <a:solidFill>
                  <a:srgbClr val="DF382C"/>
                </a:solidFill>
              </a:rPr>
              <a:t>with NTZ</a:t>
            </a:r>
            <a:endParaRPr b="1" u="sng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Other (non-randomized) studies have shown some </a:t>
            </a:r>
            <a:r>
              <a:rPr lang="en"/>
              <a:t>benefit</a:t>
            </a:r>
            <a:r>
              <a:rPr lang="en"/>
              <a:t> in SOT, but limited by </a:t>
            </a:r>
            <a:r>
              <a:rPr b="1" lang="en"/>
              <a:t>publication bias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Citation 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5"/>
              </a:rPr>
              <a:t>#5</a:t>
            </a:r>
            <a:r>
              <a:rPr lang="en"/>
              <a:t> has a good review of </a:t>
            </a:r>
            <a:r>
              <a:rPr lang="en"/>
              <a:t>other</a:t>
            </a:r>
            <a:r>
              <a:rPr lang="en"/>
              <a:t> studies, highlighting the mixed results </a:t>
            </a: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6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110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&amp; nitazoxanide</a:t>
            </a:r>
            <a:endParaRPr/>
          </a:p>
        </p:txBody>
      </p:sp>
      <p:sp>
        <p:nvSpPr>
          <p:cNvPr id="1728" name="Google Shape;1728;p110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data is…</a:t>
            </a:r>
            <a:r>
              <a:rPr b="1" lang="en"/>
              <a:t>not great</a:t>
            </a:r>
            <a:endParaRPr b="1"/>
          </a:p>
        </p:txBody>
      </p:sp>
      <p:sp>
        <p:nvSpPr>
          <p:cNvPr id="1729" name="Google Shape;1729;p110"/>
          <p:cNvSpPr/>
          <p:nvPr/>
        </p:nvSpPr>
        <p:spPr>
          <a:xfrm>
            <a:off x="729450" y="1895400"/>
            <a:ext cx="3027900" cy="361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Reducing immunosuppression?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0" name="Google Shape;1730;p110"/>
          <p:cNvSpPr/>
          <p:nvPr/>
        </p:nvSpPr>
        <p:spPr>
          <a:xfrm>
            <a:off x="729450" y="2390875"/>
            <a:ext cx="3027900" cy="9279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Nitazoxanide? (NTZ) [</a:t>
            </a:r>
            <a:r>
              <a:rPr b="1" lang="en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4</a:t>
            </a: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In 13 healthy adults w/ norovirus, RCT found NTZ x3 days reduced symptom duration 2.5 → 1.5 days (p=0.03)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31" name="Google Shape;1731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2" name="Google Shape;1732;p110"/>
          <p:cNvSpPr txBox="1"/>
          <p:nvPr>
            <p:ph idx="2" type="body"/>
          </p:nvPr>
        </p:nvSpPr>
        <p:spPr>
          <a:xfrm>
            <a:off x="4643600" y="1393075"/>
            <a:ext cx="3774300" cy="29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DF382C"/>
                </a:solidFill>
              </a:rPr>
              <a:t>Issues &amp; limitations with NTZ</a:t>
            </a:r>
            <a:endParaRPr b="1" u="sng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Data in </a:t>
            </a:r>
            <a:r>
              <a:rPr lang="en">
                <a:solidFill>
                  <a:srgbClr val="858585"/>
                </a:solidFill>
              </a:rPr>
              <a:t>SOT limited by </a:t>
            </a:r>
            <a:r>
              <a:rPr b="1" lang="en">
                <a:solidFill>
                  <a:srgbClr val="858585"/>
                </a:solidFill>
              </a:rPr>
              <a:t>publication bias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No plausible mechanism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Unlike protozoa, viruses do not use anaerobic metabolism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Some have proposed that NTZ stimulated host innate immunity, this seems to not be the case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5"/>
              </a:rPr>
              <a:t>5</a:t>
            </a:r>
            <a:r>
              <a:rPr lang="en"/>
              <a:t>]</a:t>
            </a:r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6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p111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&amp; nitazoxanide</a:t>
            </a:r>
            <a:endParaRPr/>
          </a:p>
        </p:txBody>
      </p:sp>
      <p:sp>
        <p:nvSpPr>
          <p:cNvPr id="1738" name="Google Shape;1738;p111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data is…</a:t>
            </a:r>
            <a:r>
              <a:rPr b="1" lang="en"/>
              <a:t>not great</a:t>
            </a:r>
            <a:endParaRPr b="1"/>
          </a:p>
        </p:txBody>
      </p:sp>
      <p:sp>
        <p:nvSpPr>
          <p:cNvPr id="1739" name="Google Shape;1739;p111"/>
          <p:cNvSpPr/>
          <p:nvPr/>
        </p:nvSpPr>
        <p:spPr>
          <a:xfrm>
            <a:off x="729450" y="1895400"/>
            <a:ext cx="3027900" cy="361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Reducing immunosuppression?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0" name="Google Shape;1740;p111"/>
          <p:cNvSpPr/>
          <p:nvPr/>
        </p:nvSpPr>
        <p:spPr>
          <a:xfrm>
            <a:off x="729450" y="2390875"/>
            <a:ext cx="3027900" cy="9279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Nitazoxanide? (NTZ) [</a:t>
            </a:r>
            <a:r>
              <a:rPr b="1" lang="en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4</a:t>
            </a: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In 13 healthy adults w/ norovirus, RCT found NTZ x3 days reduced symptom duration 2.5 → 1.5 days (p=0.03)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41" name="Google Shape;1741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2" name="Google Shape;1742;p111"/>
          <p:cNvSpPr txBox="1"/>
          <p:nvPr>
            <p:ph idx="2" type="body"/>
          </p:nvPr>
        </p:nvSpPr>
        <p:spPr>
          <a:xfrm>
            <a:off x="4643600" y="1393075"/>
            <a:ext cx="3774300" cy="29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DF382C"/>
                </a:solidFill>
              </a:rPr>
              <a:t>Issues &amp; limitations with NTZ</a:t>
            </a:r>
            <a:endParaRPr b="1" u="sng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Data in SOT limited by </a:t>
            </a:r>
            <a:r>
              <a:rPr b="1" lang="en">
                <a:solidFill>
                  <a:srgbClr val="858585"/>
                </a:solidFill>
              </a:rPr>
              <a:t>publication bias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b="1" lang="en">
                <a:solidFill>
                  <a:srgbClr val="858585"/>
                </a:solidFill>
              </a:rPr>
              <a:t>No plausible mechanism</a:t>
            </a:r>
            <a:r>
              <a:rPr lang="en"/>
              <a:t>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5"/>
              </a:rPr>
              <a:t>5</a:t>
            </a:r>
            <a:r>
              <a:rPr lang="en"/>
              <a:t>]</a:t>
            </a:r>
            <a:endParaRPr/>
          </a:p>
        </p:txBody>
      </p:sp>
      <p:sp>
        <p:nvSpPr>
          <p:cNvPr id="1743" name="Google Shape;1743;p111"/>
          <p:cNvSpPr/>
          <p:nvPr/>
        </p:nvSpPr>
        <p:spPr>
          <a:xfrm>
            <a:off x="5144300" y="2509075"/>
            <a:ext cx="2772900" cy="6915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Somebody should </a:t>
            </a:r>
            <a:endParaRPr b="1" sz="18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do a trial!</a:t>
            </a:r>
            <a:endParaRPr sz="18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7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112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Norovirus &amp; nitazoxanide</a:t>
            </a:r>
            <a:endParaRPr/>
          </a:p>
        </p:txBody>
      </p:sp>
      <p:sp>
        <p:nvSpPr>
          <p:cNvPr id="1749" name="Google Shape;1749;p112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data is…</a:t>
            </a:r>
            <a:r>
              <a:rPr b="1" lang="en"/>
              <a:t>not great</a:t>
            </a:r>
            <a:endParaRPr b="1"/>
          </a:p>
        </p:txBody>
      </p:sp>
      <p:sp>
        <p:nvSpPr>
          <p:cNvPr id="1750" name="Google Shape;1750;p112"/>
          <p:cNvSpPr/>
          <p:nvPr/>
        </p:nvSpPr>
        <p:spPr>
          <a:xfrm>
            <a:off x="729450" y="1895400"/>
            <a:ext cx="3027900" cy="361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Reducing immunosuppression?</a:t>
            </a:r>
            <a:endParaRPr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1" name="Google Shape;1751;p112"/>
          <p:cNvSpPr/>
          <p:nvPr/>
        </p:nvSpPr>
        <p:spPr>
          <a:xfrm>
            <a:off x="729450" y="2390875"/>
            <a:ext cx="3027900" cy="9279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Nitazoxanide? (NTZ) [</a:t>
            </a:r>
            <a:r>
              <a:rPr b="1" lang="en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4</a:t>
            </a: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In 13 healthy adults w/ norovirus, RCT found NTZ x3 days reduced symptom duration 2.5 → 1.5 days (p=0.03)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2" name="Google Shape;1752;p112"/>
          <p:cNvSpPr txBox="1"/>
          <p:nvPr>
            <p:ph idx="2" type="body"/>
          </p:nvPr>
        </p:nvSpPr>
        <p:spPr>
          <a:xfrm>
            <a:off x="4643600" y="1393075"/>
            <a:ext cx="3774300" cy="29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DF382C"/>
                </a:solidFill>
              </a:rPr>
              <a:t>Issues &amp; limitations with NTZ</a:t>
            </a:r>
            <a:endParaRPr b="1" u="sng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Data in SOT limited by </a:t>
            </a:r>
            <a:r>
              <a:rPr b="1" lang="en">
                <a:solidFill>
                  <a:srgbClr val="858585"/>
                </a:solidFill>
              </a:rPr>
              <a:t>publication bias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b="1" lang="en">
                <a:solidFill>
                  <a:srgbClr val="858585"/>
                </a:solidFill>
              </a:rPr>
              <a:t>No plausible mechanism</a:t>
            </a:r>
            <a:r>
              <a:rPr lang="en"/>
              <a:t> [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4"/>
              </a:rPr>
              <a:t>5</a:t>
            </a:r>
            <a:r>
              <a:rPr lang="en"/>
              <a:t>]</a:t>
            </a:r>
            <a:endParaRPr/>
          </a:p>
        </p:txBody>
      </p:sp>
      <p:sp>
        <p:nvSpPr>
          <p:cNvPr id="1753" name="Google Shape;1753;p112"/>
          <p:cNvSpPr/>
          <p:nvPr/>
        </p:nvSpPr>
        <p:spPr>
          <a:xfrm>
            <a:off x="5144300" y="2509075"/>
            <a:ext cx="2772900" cy="6915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Somebody should </a:t>
            </a:r>
            <a:endParaRPr b="1" sz="18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do a trial</a:t>
            </a:r>
            <a:endParaRPr sz="18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4" name="Google Shape;1754;p112"/>
          <p:cNvSpPr/>
          <p:nvPr/>
        </p:nvSpPr>
        <p:spPr>
          <a:xfrm>
            <a:off x="587125" y="1462825"/>
            <a:ext cx="7788900" cy="23280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55" name="Google Shape;1755;p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1125" y="218100"/>
            <a:ext cx="4852500" cy="4872447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56" name="Google Shape;1756;p1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7675" y="314575"/>
            <a:ext cx="1078500" cy="1078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57" name="Google Shape;1757;p112"/>
          <p:cNvCxnSpPr/>
          <p:nvPr/>
        </p:nvCxnSpPr>
        <p:spPr>
          <a:xfrm flipH="1" rot="-5400000">
            <a:off x="2638675" y="2890200"/>
            <a:ext cx="1022400" cy="747300"/>
          </a:xfrm>
          <a:prstGeom prst="bentConnector3">
            <a:avLst>
              <a:gd fmla="val 10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58" name="Google Shape;1758;p112"/>
          <p:cNvSpPr/>
          <p:nvPr/>
        </p:nvSpPr>
        <p:spPr>
          <a:xfrm>
            <a:off x="3382200" y="1378221"/>
            <a:ext cx="447600" cy="2763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9" name="Google Shape;1759;p112"/>
          <p:cNvSpPr/>
          <p:nvPr/>
        </p:nvSpPr>
        <p:spPr>
          <a:xfrm>
            <a:off x="4807031" y="4011450"/>
            <a:ext cx="447600" cy="1467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