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Lst>
  <p:sldSz cy="5143500" cx="9144000"/>
  <p:notesSz cx="6858000" cy="9144000"/>
  <p:embeddedFontLst>
    <p:embeddedFont>
      <p:font typeface="Ubuntu"/>
      <p:regular r:id="rId146"/>
      <p:bold r:id="rId147"/>
      <p:italic r:id="rId148"/>
      <p:boldItalic r:id="rId149"/>
    </p:embeddedFont>
    <p:embeddedFont>
      <p:font typeface="Raleway"/>
      <p:regular r:id="rId150"/>
      <p:bold r:id="rId151"/>
      <p:italic r:id="rId152"/>
      <p:boldItalic r:id="rId153"/>
    </p:embeddedFont>
    <p:embeddedFont>
      <p:font typeface="Lato"/>
      <p:regular r:id="rId154"/>
      <p:bold r:id="rId155"/>
      <p:italic r:id="rId156"/>
      <p:boldItalic r:id="rId157"/>
    </p:embeddedFont>
    <p:embeddedFont>
      <p:font typeface="Open Sans Light"/>
      <p:regular r:id="rId158"/>
      <p:bold r:id="rId159"/>
      <p:italic r:id="rId160"/>
      <p:boldItalic r:id="rId161"/>
    </p:embeddedFont>
    <p:embeddedFont>
      <p:font typeface="Open Sans"/>
      <p:regular r:id="rId162"/>
      <p:bold r:id="rId163"/>
      <p:italic r:id="rId164"/>
      <p:boldItalic r:id="rId1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460FA36-6B9E-4714-AF50-13D33941BEC3}">
  <a:tblStyle styleId="{3460FA36-6B9E-4714-AF50-13D33941BEC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slide" Target="slides/slide101.xml"/><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slide" Target="slides/slide103.xml"/><Relationship Id="rId108" Type="http://schemas.openxmlformats.org/officeDocument/2006/relationships/slide" Target="slides/slide102.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26" Type="http://schemas.openxmlformats.org/officeDocument/2006/relationships/slide" Target="slides/slide20.xml"/><Relationship Id="rId121" Type="http://schemas.openxmlformats.org/officeDocument/2006/relationships/slide" Target="slides/slide115.xml"/><Relationship Id="rId25" Type="http://schemas.openxmlformats.org/officeDocument/2006/relationships/slide" Target="slides/slide19.xml"/><Relationship Id="rId120" Type="http://schemas.openxmlformats.org/officeDocument/2006/relationships/slide" Target="slides/slide114.xml"/><Relationship Id="rId28" Type="http://schemas.openxmlformats.org/officeDocument/2006/relationships/slide" Target="slides/slide22.xml"/><Relationship Id="rId27" Type="http://schemas.openxmlformats.org/officeDocument/2006/relationships/slide" Target="slides/slide21.xml"/><Relationship Id="rId125" Type="http://schemas.openxmlformats.org/officeDocument/2006/relationships/slide" Target="slides/slide119.xml"/><Relationship Id="rId29" Type="http://schemas.openxmlformats.org/officeDocument/2006/relationships/slide" Target="slides/slide23.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117" Type="http://schemas.openxmlformats.org/officeDocument/2006/relationships/slide" Target="slides/slide111.xml"/><Relationship Id="rId116" Type="http://schemas.openxmlformats.org/officeDocument/2006/relationships/slide" Target="slides/slide110.xml"/><Relationship Id="rId115" Type="http://schemas.openxmlformats.org/officeDocument/2006/relationships/slide" Target="slides/slide109.xml"/><Relationship Id="rId119" Type="http://schemas.openxmlformats.org/officeDocument/2006/relationships/slide" Target="slides/slide113.xml"/><Relationship Id="rId15" Type="http://schemas.openxmlformats.org/officeDocument/2006/relationships/slide" Target="slides/slide9.xml"/><Relationship Id="rId110" Type="http://schemas.openxmlformats.org/officeDocument/2006/relationships/slide" Target="slides/slide104.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14" Type="http://schemas.openxmlformats.org/officeDocument/2006/relationships/slide" Target="slides/slide108.xml"/><Relationship Id="rId18" Type="http://schemas.openxmlformats.org/officeDocument/2006/relationships/slide" Target="slides/slide12.xml"/><Relationship Id="rId113" Type="http://schemas.openxmlformats.org/officeDocument/2006/relationships/slide" Target="slides/slide107.xml"/><Relationship Id="rId112" Type="http://schemas.openxmlformats.org/officeDocument/2006/relationships/slide" Target="slides/slide106.xml"/><Relationship Id="rId111" Type="http://schemas.openxmlformats.org/officeDocument/2006/relationships/slide" Target="slides/slide105.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font" Target="fonts/Raleway-regular.fntdata"/><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font" Target="fonts/Ubuntu-boldItalic.fntdata"/><Relationship Id="rId4" Type="http://schemas.openxmlformats.org/officeDocument/2006/relationships/tableStyles" Target="tableStyles.xml"/><Relationship Id="rId148" Type="http://schemas.openxmlformats.org/officeDocument/2006/relationships/font" Target="fonts/Ubuntu-italic.fntdata"/><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font" Target="fonts/Ubuntu-bold.fntdata"/><Relationship Id="rId6" Type="http://schemas.openxmlformats.org/officeDocument/2006/relationships/notesMaster" Target="notesMasters/notesMaster1.xml"/><Relationship Id="rId146" Type="http://schemas.openxmlformats.org/officeDocument/2006/relationships/font" Target="fonts/Ubuntu-regular.fntdata"/><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font" Target="fonts/OpenSans-boldItalic.fntdata"/><Relationship Id="rId69" Type="http://schemas.openxmlformats.org/officeDocument/2006/relationships/slide" Target="slides/slide63.xml"/><Relationship Id="rId164" Type="http://schemas.openxmlformats.org/officeDocument/2006/relationships/font" Target="fonts/OpenSans-italic.fntdata"/><Relationship Id="rId163" Type="http://schemas.openxmlformats.org/officeDocument/2006/relationships/font" Target="fonts/OpenSans-bold.fntdata"/><Relationship Id="rId162" Type="http://schemas.openxmlformats.org/officeDocument/2006/relationships/font" Target="fonts/OpenSans-regular.fntdata"/><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font" Target="fonts/OpenSansLight-boldItalic.fntdata"/><Relationship Id="rId54" Type="http://schemas.openxmlformats.org/officeDocument/2006/relationships/slide" Target="slides/slide48.xml"/><Relationship Id="rId160" Type="http://schemas.openxmlformats.org/officeDocument/2006/relationships/font" Target="fonts/OpenSansLight-italic.fntdata"/><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font" Target="fonts/OpenSansLight-bold.fntdata"/><Relationship Id="rId59" Type="http://schemas.openxmlformats.org/officeDocument/2006/relationships/slide" Target="slides/slide53.xml"/><Relationship Id="rId154" Type="http://schemas.openxmlformats.org/officeDocument/2006/relationships/font" Target="fonts/Lato-regular.fntdata"/><Relationship Id="rId58" Type="http://schemas.openxmlformats.org/officeDocument/2006/relationships/slide" Target="slides/slide52.xml"/><Relationship Id="rId153" Type="http://schemas.openxmlformats.org/officeDocument/2006/relationships/font" Target="fonts/Raleway-boldItalic.fntdata"/><Relationship Id="rId152" Type="http://schemas.openxmlformats.org/officeDocument/2006/relationships/font" Target="fonts/Raleway-italic.fntdata"/><Relationship Id="rId151" Type="http://schemas.openxmlformats.org/officeDocument/2006/relationships/font" Target="fonts/Raleway-bold.fntdata"/><Relationship Id="rId158" Type="http://schemas.openxmlformats.org/officeDocument/2006/relationships/font" Target="fonts/OpenSansLight-regular.fntdata"/><Relationship Id="rId157" Type="http://schemas.openxmlformats.org/officeDocument/2006/relationships/font" Target="fonts/Lato-boldItalic.fntdata"/><Relationship Id="rId156" Type="http://schemas.openxmlformats.org/officeDocument/2006/relationships/font" Target="fonts/Lato-italic.fntdata"/><Relationship Id="rId155" Type="http://schemas.openxmlformats.org/officeDocument/2006/relationships/font" Target="fonts/La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27201747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272017477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b045366b3b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b045366b3b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8" name="Shape 1318"/>
        <p:cNvGrpSpPr/>
        <p:nvPr/>
      </p:nvGrpSpPr>
      <p:grpSpPr>
        <a:xfrm>
          <a:off x="0" y="0"/>
          <a:ext cx="0" cy="0"/>
          <a:chOff x="0" y="0"/>
          <a:chExt cx="0" cy="0"/>
        </a:xfrm>
      </p:grpSpPr>
      <p:sp>
        <p:nvSpPr>
          <p:cNvPr id="1319" name="Google Shape;1319;g3b176bd089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0" name="Google Shape;1320;g3b176bd089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g3b176bd089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6" name="Google Shape;1326;g3b176bd089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0" name="Shape 1330"/>
        <p:cNvGrpSpPr/>
        <p:nvPr/>
      </p:nvGrpSpPr>
      <p:grpSpPr>
        <a:xfrm>
          <a:off x="0" y="0"/>
          <a:ext cx="0" cy="0"/>
          <a:chOff x="0" y="0"/>
          <a:chExt cx="0" cy="0"/>
        </a:xfrm>
      </p:grpSpPr>
      <p:sp>
        <p:nvSpPr>
          <p:cNvPr id="1331" name="Google Shape;1331;g3b176bd0893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2" name="Google Shape;1332;g3b176bd0893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6" name="Shape 1336"/>
        <p:cNvGrpSpPr/>
        <p:nvPr/>
      </p:nvGrpSpPr>
      <p:grpSpPr>
        <a:xfrm>
          <a:off x="0" y="0"/>
          <a:ext cx="0" cy="0"/>
          <a:chOff x="0" y="0"/>
          <a:chExt cx="0" cy="0"/>
        </a:xfrm>
      </p:grpSpPr>
      <p:sp>
        <p:nvSpPr>
          <p:cNvPr id="1337" name="Google Shape;1337;g3b176bd089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8" name="Google Shape;1338;g3b176bd089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3" name="Shape 1343"/>
        <p:cNvGrpSpPr/>
        <p:nvPr/>
      </p:nvGrpSpPr>
      <p:grpSpPr>
        <a:xfrm>
          <a:off x="0" y="0"/>
          <a:ext cx="0" cy="0"/>
          <a:chOff x="0" y="0"/>
          <a:chExt cx="0" cy="0"/>
        </a:xfrm>
      </p:grpSpPr>
      <p:sp>
        <p:nvSpPr>
          <p:cNvPr id="1344" name="Google Shape;1344;g3b176bd0893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5" name="Google Shape;1345;g3b176bd089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g391e4479c36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3" name="Google Shape;1353;g391e4479c3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7" name="Shape 1367"/>
        <p:cNvGrpSpPr/>
        <p:nvPr/>
      </p:nvGrpSpPr>
      <p:grpSpPr>
        <a:xfrm>
          <a:off x="0" y="0"/>
          <a:ext cx="0" cy="0"/>
          <a:chOff x="0" y="0"/>
          <a:chExt cx="0" cy="0"/>
        </a:xfrm>
      </p:grpSpPr>
      <p:sp>
        <p:nvSpPr>
          <p:cNvPr id="1368" name="Google Shape;1368;g3b070cab106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9" name="Google Shape;1369;g3b070cab10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3" name="Shape 1373"/>
        <p:cNvGrpSpPr/>
        <p:nvPr/>
      </p:nvGrpSpPr>
      <p:grpSpPr>
        <a:xfrm>
          <a:off x="0" y="0"/>
          <a:ext cx="0" cy="0"/>
          <a:chOff x="0" y="0"/>
          <a:chExt cx="0" cy="0"/>
        </a:xfrm>
      </p:grpSpPr>
      <p:sp>
        <p:nvSpPr>
          <p:cNvPr id="1374" name="Google Shape;1374;g3b070cab106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5" name="Google Shape;1375;g3b070cab106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0" name="Shape 1380"/>
        <p:cNvGrpSpPr/>
        <p:nvPr/>
      </p:nvGrpSpPr>
      <p:grpSpPr>
        <a:xfrm>
          <a:off x="0" y="0"/>
          <a:ext cx="0" cy="0"/>
          <a:chOff x="0" y="0"/>
          <a:chExt cx="0" cy="0"/>
        </a:xfrm>
      </p:grpSpPr>
      <p:sp>
        <p:nvSpPr>
          <p:cNvPr id="1381" name="Google Shape;1381;g3b045366b3b_0_1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2" name="Google Shape;1382;g3b045366b3b_0_1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0" name="Shape 1410"/>
        <p:cNvGrpSpPr/>
        <p:nvPr/>
      </p:nvGrpSpPr>
      <p:grpSpPr>
        <a:xfrm>
          <a:off x="0" y="0"/>
          <a:ext cx="0" cy="0"/>
          <a:chOff x="0" y="0"/>
          <a:chExt cx="0" cy="0"/>
        </a:xfrm>
      </p:grpSpPr>
      <p:sp>
        <p:nvSpPr>
          <p:cNvPr id="1411" name="Google Shape;1411;g3b045366b3b_0_1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2" name="Google Shape;1412;g3b045366b3b_0_1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b045366b3b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b045366b3b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6" name="Shape 1416"/>
        <p:cNvGrpSpPr/>
        <p:nvPr/>
      </p:nvGrpSpPr>
      <p:grpSpPr>
        <a:xfrm>
          <a:off x="0" y="0"/>
          <a:ext cx="0" cy="0"/>
          <a:chOff x="0" y="0"/>
          <a:chExt cx="0" cy="0"/>
        </a:xfrm>
      </p:grpSpPr>
      <p:sp>
        <p:nvSpPr>
          <p:cNvPr id="1417" name="Google Shape;1417;g3b045366b3b_0_1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8" name="Google Shape;1418;g3b045366b3b_0_1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2" name="Shape 1422"/>
        <p:cNvGrpSpPr/>
        <p:nvPr/>
      </p:nvGrpSpPr>
      <p:grpSpPr>
        <a:xfrm>
          <a:off x="0" y="0"/>
          <a:ext cx="0" cy="0"/>
          <a:chOff x="0" y="0"/>
          <a:chExt cx="0" cy="0"/>
        </a:xfrm>
      </p:grpSpPr>
      <p:sp>
        <p:nvSpPr>
          <p:cNvPr id="1423" name="Google Shape;1423;g3b045366b3b_0_1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4" name="Google Shape;1424;g3b045366b3b_0_1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8" name="Shape 1428"/>
        <p:cNvGrpSpPr/>
        <p:nvPr/>
      </p:nvGrpSpPr>
      <p:grpSpPr>
        <a:xfrm>
          <a:off x="0" y="0"/>
          <a:ext cx="0" cy="0"/>
          <a:chOff x="0" y="0"/>
          <a:chExt cx="0" cy="0"/>
        </a:xfrm>
      </p:grpSpPr>
      <p:sp>
        <p:nvSpPr>
          <p:cNvPr id="1429" name="Google Shape;1429;g3b045366b3b_0_1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0" name="Google Shape;1430;g3b045366b3b_0_1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0" name="Shape 1440"/>
        <p:cNvGrpSpPr/>
        <p:nvPr/>
      </p:nvGrpSpPr>
      <p:grpSpPr>
        <a:xfrm>
          <a:off x="0" y="0"/>
          <a:ext cx="0" cy="0"/>
          <a:chOff x="0" y="0"/>
          <a:chExt cx="0" cy="0"/>
        </a:xfrm>
      </p:grpSpPr>
      <p:sp>
        <p:nvSpPr>
          <p:cNvPr id="1441" name="Google Shape;1441;g3b045366b3b_0_15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2" name="Google Shape;1442;g3b045366b3b_0_1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3b045366b3b_0_15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3b045366b3b_0_15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3" name="Shape 1453"/>
        <p:cNvGrpSpPr/>
        <p:nvPr/>
      </p:nvGrpSpPr>
      <p:grpSpPr>
        <a:xfrm>
          <a:off x="0" y="0"/>
          <a:ext cx="0" cy="0"/>
          <a:chOff x="0" y="0"/>
          <a:chExt cx="0" cy="0"/>
        </a:xfrm>
      </p:grpSpPr>
      <p:sp>
        <p:nvSpPr>
          <p:cNvPr id="1454" name="Google Shape;1454;g3b045366b3b_0_1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5" name="Google Shape;1455;g3b045366b3b_0_1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3b045366b3b_0_15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3b045366b3b_0_15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6" name="Shape 1466"/>
        <p:cNvGrpSpPr/>
        <p:nvPr/>
      </p:nvGrpSpPr>
      <p:grpSpPr>
        <a:xfrm>
          <a:off x="0" y="0"/>
          <a:ext cx="0" cy="0"/>
          <a:chOff x="0" y="0"/>
          <a:chExt cx="0" cy="0"/>
        </a:xfrm>
      </p:grpSpPr>
      <p:sp>
        <p:nvSpPr>
          <p:cNvPr id="1467" name="Google Shape;1467;g3b045366b3b_0_1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8" name="Google Shape;1468;g3b045366b3b_0_1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7" name="Shape 1477"/>
        <p:cNvGrpSpPr/>
        <p:nvPr/>
      </p:nvGrpSpPr>
      <p:grpSpPr>
        <a:xfrm>
          <a:off x="0" y="0"/>
          <a:ext cx="0" cy="0"/>
          <a:chOff x="0" y="0"/>
          <a:chExt cx="0" cy="0"/>
        </a:xfrm>
      </p:grpSpPr>
      <p:sp>
        <p:nvSpPr>
          <p:cNvPr id="1478" name="Google Shape;1478;g3b045366b3b_0_15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9" name="Google Shape;1479;g3b045366b3b_0_1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3" name="Shape 1483"/>
        <p:cNvGrpSpPr/>
        <p:nvPr/>
      </p:nvGrpSpPr>
      <p:grpSpPr>
        <a:xfrm>
          <a:off x="0" y="0"/>
          <a:ext cx="0" cy="0"/>
          <a:chOff x="0" y="0"/>
          <a:chExt cx="0" cy="0"/>
        </a:xfrm>
      </p:grpSpPr>
      <p:sp>
        <p:nvSpPr>
          <p:cNvPr id="1484" name="Google Shape;1484;g3b045366b3b_0_1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5" name="Google Shape;1485;g3b045366b3b_0_1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6434b6f2c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6434b6f2c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9" name="Shape 1489"/>
        <p:cNvGrpSpPr/>
        <p:nvPr/>
      </p:nvGrpSpPr>
      <p:grpSpPr>
        <a:xfrm>
          <a:off x="0" y="0"/>
          <a:ext cx="0" cy="0"/>
          <a:chOff x="0" y="0"/>
          <a:chExt cx="0" cy="0"/>
        </a:xfrm>
      </p:grpSpPr>
      <p:sp>
        <p:nvSpPr>
          <p:cNvPr id="1490" name="Google Shape;1490;g3b045366b3b_0_15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1" name="Google Shape;1491;g3b045366b3b_0_15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5" name="Shape 1495"/>
        <p:cNvGrpSpPr/>
        <p:nvPr/>
      </p:nvGrpSpPr>
      <p:grpSpPr>
        <a:xfrm>
          <a:off x="0" y="0"/>
          <a:ext cx="0" cy="0"/>
          <a:chOff x="0" y="0"/>
          <a:chExt cx="0" cy="0"/>
        </a:xfrm>
      </p:grpSpPr>
      <p:sp>
        <p:nvSpPr>
          <p:cNvPr id="1496" name="Google Shape;1496;g3b045366b3b_0_15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7" name="Google Shape;1497;g3b045366b3b_0_1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1" name="Shape 1501"/>
        <p:cNvGrpSpPr/>
        <p:nvPr/>
      </p:nvGrpSpPr>
      <p:grpSpPr>
        <a:xfrm>
          <a:off x="0" y="0"/>
          <a:ext cx="0" cy="0"/>
          <a:chOff x="0" y="0"/>
          <a:chExt cx="0" cy="0"/>
        </a:xfrm>
      </p:grpSpPr>
      <p:sp>
        <p:nvSpPr>
          <p:cNvPr id="1502" name="Google Shape;1502;g3b045366b3b_0_15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3" name="Google Shape;1503;g3b045366b3b_0_15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3b045366b3b_0_1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4" name="Google Shape;1514;g3b045366b3b_0_1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3b045366b3b_0_15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3b045366b3b_0_15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3b045366b3b_0_16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6" name="Google Shape;1526;g3b045366b3b_0_16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3b045366b3b_0_1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3" name="Google Shape;1533;g3b045366b3b_0_1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8" name="Shape 1588"/>
        <p:cNvGrpSpPr/>
        <p:nvPr/>
      </p:nvGrpSpPr>
      <p:grpSpPr>
        <a:xfrm>
          <a:off x="0" y="0"/>
          <a:ext cx="0" cy="0"/>
          <a:chOff x="0" y="0"/>
          <a:chExt cx="0" cy="0"/>
        </a:xfrm>
      </p:grpSpPr>
      <p:sp>
        <p:nvSpPr>
          <p:cNvPr id="1589" name="Google Shape;1589;g3b045366b3b_0_16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0" name="Google Shape;1590;g3b045366b3b_0_16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g391e4479c3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6" name="Google Shape;1596;g391e4479c3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9" name="Shape 1599"/>
        <p:cNvGrpSpPr/>
        <p:nvPr/>
      </p:nvGrpSpPr>
      <p:grpSpPr>
        <a:xfrm>
          <a:off x="0" y="0"/>
          <a:ext cx="0" cy="0"/>
          <a:chOff x="0" y="0"/>
          <a:chExt cx="0" cy="0"/>
        </a:xfrm>
      </p:grpSpPr>
      <p:sp>
        <p:nvSpPr>
          <p:cNvPr id="1600" name="Google Shape;1600;g391e4479c36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1" name="Google Shape;1601;g391e4479c36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6434b6f2c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6434b6f2c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5" name="Shape 1605"/>
        <p:cNvGrpSpPr/>
        <p:nvPr/>
      </p:nvGrpSpPr>
      <p:grpSpPr>
        <a:xfrm>
          <a:off x="0" y="0"/>
          <a:ext cx="0" cy="0"/>
          <a:chOff x="0" y="0"/>
          <a:chExt cx="0" cy="0"/>
        </a:xfrm>
      </p:grpSpPr>
      <p:sp>
        <p:nvSpPr>
          <p:cNvPr id="1606" name="Google Shape;1606;g391e4479c3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7" name="Google Shape;1607;g391e4479c3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1" name="Shape 1611"/>
        <p:cNvGrpSpPr/>
        <p:nvPr/>
      </p:nvGrpSpPr>
      <p:grpSpPr>
        <a:xfrm>
          <a:off x="0" y="0"/>
          <a:ext cx="0" cy="0"/>
          <a:chOff x="0" y="0"/>
          <a:chExt cx="0" cy="0"/>
        </a:xfrm>
      </p:grpSpPr>
      <p:sp>
        <p:nvSpPr>
          <p:cNvPr id="1612" name="Google Shape;1612;g391e4479c36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3" name="Google Shape;1613;g391e4479c36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g391e4479c3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9" name="Google Shape;1619;g391e4479c3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3" name="Shape 1623"/>
        <p:cNvGrpSpPr/>
        <p:nvPr/>
      </p:nvGrpSpPr>
      <p:grpSpPr>
        <a:xfrm>
          <a:off x="0" y="0"/>
          <a:ext cx="0" cy="0"/>
          <a:chOff x="0" y="0"/>
          <a:chExt cx="0" cy="0"/>
        </a:xfrm>
      </p:grpSpPr>
      <p:sp>
        <p:nvSpPr>
          <p:cNvPr id="1624" name="Google Shape;1624;g391e4479c36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5" name="Google Shape;1625;g391e4479c36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0" name="Shape 1630"/>
        <p:cNvGrpSpPr/>
        <p:nvPr/>
      </p:nvGrpSpPr>
      <p:grpSpPr>
        <a:xfrm>
          <a:off x="0" y="0"/>
          <a:ext cx="0" cy="0"/>
          <a:chOff x="0" y="0"/>
          <a:chExt cx="0" cy="0"/>
        </a:xfrm>
      </p:grpSpPr>
      <p:sp>
        <p:nvSpPr>
          <p:cNvPr id="1631" name="Google Shape;1631;g391e4479c36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2" name="Google Shape;1632;g391e4479c36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7" name="Shape 1637"/>
        <p:cNvGrpSpPr/>
        <p:nvPr/>
      </p:nvGrpSpPr>
      <p:grpSpPr>
        <a:xfrm>
          <a:off x="0" y="0"/>
          <a:ext cx="0" cy="0"/>
          <a:chOff x="0" y="0"/>
          <a:chExt cx="0" cy="0"/>
        </a:xfrm>
      </p:grpSpPr>
      <p:sp>
        <p:nvSpPr>
          <p:cNvPr id="1638" name="Google Shape;1638;g391e4479c3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9" name="Google Shape;1639;g391e4479c3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3" name="Shape 1643"/>
        <p:cNvGrpSpPr/>
        <p:nvPr/>
      </p:nvGrpSpPr>
      <p:grpSpPr>
        <a:xfrm>
          <a:off x="0" y="0"/>
          <a:ext cx="0" cy="0"/>
          <a:chOff x="0" y="0"/>
          <a:chExt cx="0" cy="0"/>
        </a:xfrm>
      </p:grpSpPr>
      <p:sp>
        <p:nvSpPr>
          <p:cNvPr id="1644" name="Google Shape;1644;g3075796cf05_1_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5" name="Google Shape;1645;g3075796cf05_1_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8" name="Shape 1648"/>
        <p:cNvGrpSpPr/>
        <p:nvPr/>
      </p:nvGrpSpPr>
      <p:grpSpPr>
        <a:xfrm>
          <a:off x="0" y="0"/>
          <a:ext cx="0" cy="0"/>
          <a:chOff x="0" y="0"/>
          <a:chExt cx="0" cy="0"/>
        </a:xfrm>
      </p:grpSpPr>
      <p:sp>
        <p:nvSpPr>
          <p:cNvPr id="1649" name="Google Shape;1649;g3075796cf05_1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0" name="Google Shape;1650;g3075796cf05_1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7" name="Shape 1657"/>
        <p:cNvGrpSpPr/>
        <p:nvPr/>
      </p:nvGrpSpPr>
      <p:grpSpPr>
        <a:xfrm>
          <a:off x="0" y="0"/>
          <a:ext cx="0" cy="0"/>
          <a:chOff x="0" y="0"/>
          <a:chExt cx="0" cy="0"/>
        </a:xfrm>
      </p:grpSpPr>
      <p:sp>
        <p:nvSpPr>
          <p:cNvPr id="1658" name="Google Shape;165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59" name="Google Shape;165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Ignore</a:t>
            </a:r>
            <a:r>
              <a:rPr lang="en"/>
              <a:t> the </a:t>
            </a:r>
            <a:r>
              <a:rPr lang="en"/>
              <a:t>content</a:t>
            </a:r>
            <a:r>
              <a:rPr lang="en"/>
              <a:t> in this slide</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1" name="Shape 1671"/>
        <p:cNvGrpSpPr/>
        <p:nvPr/>
      </p:nvGrpSpPr>
      <p:grpSpPr>
        <a:xfrm>
          <a:off x="0" y="0"/>
          <a:ext cx="0" cy="0"/>
          <a:chOff x="0" y="0"/>
          <a:chExt cx="0" cy="0"/>
        </a:xfrm>
      </p:grpSpPr>
      <p:sp>
        <p:nvSpPr>
          <p:cNvPr id="1672" name="Google Shape;1672;g344ad9acf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3" name="Google Shape;1673;g344ad9acf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fab4437b8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fab4437b8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6434b6f2c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6434b6f2c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b045366b3b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b045366b3b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b045366b3b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3b045366b3b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b045366b3b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b045366b3b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b045366b3b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b045366b3b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75796cf0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75796cf0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b045366b3b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b045366b3b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b045366b3b_0_1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b045366b3b_0_1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Chat GPT</a:t>
            </a:r>
            <a:r>
              <a:rPr lang="en"/>
              <a:t> 5.2</a:t>
            </a:r>
            <a:endParaRPr/>
          </a:p>
          <a:p>
            <a:pPr indent="-298450" lvl="0" marL="457200" rtl="0" algn="l">
              <a:spcBef>
                <a:spcPts val="0"/>
              </a:spcBef>
              <a:spcAft>
                <a:spcPts val="0"/>
              </a:spcAft>
              <a:buSzPts val="1100"/>
              <a:buAutoNum type="arabicPeriod"/>
            </a:pPr>
            <a:r>
              <a:rPr lang="en"/>
              <a:t>Arboviral encephalitis (West Nile most likely): 32%</a:t>
            </a:r>
            <a:endParaRPr/>
          </a:p>
          <a:p>
            <a:pPr indent="-298450" lvl="0" marL="457200" rtl="0" algn="l">
              <a:spcBef>
                <a:spcPts val="0"/>
              </a:spcBef>
              <a:spcAft>
                <a:spcPts val="0"/>
              </a:spcAft>
              <a:buSzPts val="1100"/>
              <a:buAutoNum type="arabicPeriod"/>
            </a:pPr>
            <a:r>
              <a:rPr lang="en"/>
              <a:t>HSV encephalitis: 22%</a:t>
            </a:r>
            <a:endParaRPr/>
          </a:p>
          <a:p>
            <a:pPr indent="-298450" lvl="0" marL="457200" rtl="0" algn="l">
              <a:spcBef>
                <a:spcPts val="0"/>
              </a:spcBef>
              <a:spcAft>
                <a:spcPts val="0"/>
              </a:spcAft>
              <a:buSzPts val="1100"/>
              <a:buAutoNum type="arabicPeriod"/>
            </a:pPr>
            <a:r>
              <a:rPr lang="en"/>
              <a:t>VZV meningoencephalitis: 12%</a:t>
            </a:r>
            <a:endParaRPr/>
          </a:p>
          <a:p>
            <a:pPr indent="-298450" lvl="0" marL="457200" rtl="0" algn="l">
              <a:spcBef>
                <a:spcPts val="0"/>
              </a:spcBef>
              <a:spcAft>
                <a:spcPts val="0"/>
              </a:spcAft>
              <a:buSzPts val="1100"/>
              <a:buAutoNum type="arabicPeriod"/>
            </a:pPr>
            <a:r>
              <a:rPr lang="en"/>
              <a:t>Tick-borne viral encephalitis (e.g., Powassan): 10%</a:t>
            </a:r>
            <a:endParaRPr/>
          </a:p>
          <a:p>
            <a:pPr indent="-298450" lvl="0" marL="457200" rtl="0" algn="l">
              <a:spcBef>
                <a:spcPts val="0"/>
              </a:spcBef>
              <a:spcAft>
                <a:spcPts val="0"/>
              </a:spcAft>
              <a:buSzPts val="1100"/>
              <a:buAutoNum type="arabicPeriod"/>
            </a:pPr>
            <a:r>
              <a:rPr lang="en"/>
              <a:t>Partially treated bacterial meningitis (incl. odontogenic source): 9%</a:t>
            </a:r>
            <a:endParaRPr/>
          </a:p>
          <a:p>
            <a:pPr indent="-298450" lvl="0" marL="457200" rtl="0" algn="l">
              <a:spcBef>
                <a:spcPts val="0"/>
              </a:spcBef>
              <a:spcAft>
                <a:spcPts val="0"/>
              </a:spcAft>
              <a:buSzPts val="1100"/>
              <a:buAutoNum type="arabicPeriod"/>
            </a:pPr>
            <a:r>
              <a:rPr lang="en"/>
              <a:t>Listeria meningoencephalitis: 6%</a:t>
            </a:r>
            <a:endParaRPr/>
          </a:p>
          <a:p>
            <a:pPr indent="-298450" lvl="0" marL="457200" rtl="0" algn="l">
              <a:spcBef>
                <a:spcPts val="0"/>
              </a:spcBef>
              <a:spcAft>
                <a:spcPts val="0"/>
              </a:spcAft>
              <a:buSzPts val="1100"/>
              <a:buAutoNum type="arabicPeriod"/>
            </a:pPr>
            <a:r>
              <a:rPr lang="en"/>
              <a:t>Drug-induced aseptic meningitis (beta-lactam–associated): 5%</a:t>
            </a:r>
            <a:endParaRPr/>
          </a:p>
          <a:p>
            <a:pPr indent="-298450" lvl="0" marL="457200" rtl="0" algn="l">
              <a:spcBef>
                <a:spcPts val="0"/>
              </a:spcBef>
              <a:spcAft>
                <a:spcPts val="0"/>
              </a:spcAft>
              <a:buSzPts val="1100"/>
              <a:buAutoNum type="arabicPeriod"/>
            </a:pPr>
            <a:r>
              <a:rPr lang="en"/>
              <a:t>TB/fungal/chronic meningitis mimics: 4%</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Gemini 3 Pro</a:t>
            </a:r>
            <a:r>
              <a:rPr lang="en"/>
              <a:t> </a:t>
            </a:r>
            <a:endParaRPr/>
          </a:p>
          <a:p>
            <a:pPr indent="-298450" lvl="0" marL="457200" rtl="0" algn="l">
              <a:spcBef>
                <a:spcPts val="0"/>
              </a:spcBef>
              <a:spcAft>
                <a:spcPts val="0"/>
              </a:spcAft>
              <a:buSzPts val="1100"/>
              <a:buAutoNum type="arabicPeriod"/>
            </a:pPr>
            <a:r>
              <a:rPr lang="en"/>
              <a:t>La Crosse Encephalitis: 45%</a:t>
            </a:r>
            <a:endParaRPr/>
          </a:p>
          <a:p>
            <a:pPr indent="-298450" lvl="0" marL="457200" rtl="0" algn="l">
              <a:spcBef>
                <a:spcPts val="0"/>
              </a:spcBef>
              <a:spcAft>
                <a:spcPts val="0"/>
              </a:spcAft>
              <a:buSzPts val="1100"/>
              <a:buAutoNum type="arabicPeriod"/>
            </a:pPr>
            <a:r>
              <a:rPr lang="en"/>
              <a:t>HSV Encephalitis: 35%</a:t>
            </a:r>
            <a:endParaRPr/>
          </a:p>
          <a:p>
            <a:pPr indent="-298450" lvl="0" marL="457200" rtl="0" algn="l">
              <a:spcBef>
                <a:spcPts val="0"/>
              </a:spcBef>
              <a:spcAft>
                <a:spcPts val="0"/>
              </a:spcAft>
              <a:buSzPts val="1100"/>
              <a:buAutoNum type="arabicPeriod"/>
            </a:pPr>
            <a:r>
              <a:rPr lang="en"/>
              <a:t>Listeria Meningitis: 10%</a:t>
            </a:r>
            <a:endParaRPr/>
          </a:p>
          <a:p>
            <a:pPr indent="-298450" lvl="0" marL="457200" rtl="0" algn="l">
              <a:spcBef>
                <a:spcPts val="0"/>
              </a:spcBef>
              <a:spcAft>
                <a:spcPts val="0"/>
              </a:spcAft>
              <a:buSzPts val="1100"/>
              <a:buAutoNum type="arabicPeriod"/>
            </a:pPr>
            <a:r>
              <a:rPr lang="en"/>
              <a:t>West Nile Virus: 5%</a:t>
            </a:r>
            <a:endParaRPr/>
          </a:p>
          <a:p>
            <a:pPr indent="-298450" lvl="0" marL="457200" rtl="0" algn="l">
              <a:spcBef>
                <a:spcPts val="0"/>
              </a:spcBef>
              <a:spcAft>
                <a:spcPts val="0"/>
              </a:spcAft>
              <a:buSzPts val="1100"/>
              <a:buAutoNum type="arabicPeriod"/>
            </a:pPr>
            <a:r>
              <a:rPr lang="en"/>
              <a:t>Other (Enterovirus, unrecognized abscess): 5%</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075796cf05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075796cf05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b045366b3b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3b045366b3b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3b045366b3b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3b045366b3b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b045366b3b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b045366b3b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b045366b3b_0_1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b045366b3b_0_1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Chat GPT</a:t>
            </a:r>
            <a:r>
              <a:rPr lang="en">
                <a:solidFill>
                  <a:schemeClr val="dk1"/>
                </a:solidFill>
              </a:rPr>
              <a:t> 5.2</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Drug-induced aseptic meningitis / encephalopathy (beta-lactam–associated): </a:t>
            </a:r>
            <a:r>
              <a:rPr b="1" lang="en">
                <a:solidFill>
                  <a:schemeClr val="dk1"/>
                </a:solidFill>
              </a:rPr>
              <a:t>65%</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Arboviral encephalitis (West Nile or related): </a:t>
            </a:r>
            <a:r>
              <a:rPr b="1" lang="en">
                <a:solidFill>
                  <a:schemeClr val="dk1"/>
                </a:solidFill>
              </a:rPr>
              <a:t>15%</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Other viral meningoencephalitis not on standard panels: </a:t>
            </a:r>
            <a:r>
              <a:rPr b="1" lang="en">
                <a:solidFill>
                  <a:schemeClr val="dk1"/>
                </a:solidFill>
              </a:rPr>
              <a:t>7%</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Partially treated bacterial meningitis (odontogenic or other): </a:t>
            </a:r>
            <a:r>
              <a:rPr b="1" lang="en">
                <a:solidFill>
                  <a:schemeClr val="dk1"/>
                </a:solidFill>
              </a:rPr>
              <a:t>5%</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Tick-borne viral encephalitis (e.g., Powassan): </a:t>
            </a:r>
            <a:r>
              <a:rPr b="1" lang="en">
                <a:solidFill>
                  <a:schemeClr val="dk1"/>
                </a:solidFill>
              </a:rPr>
              <a:t>4%</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Autoimmune / inflammatory encephalitis: </a:t>
            </a:r>
            <a:r>
              <a:rPr b="1" lang="en">
                <a:solidFill>
                  <a:schemeClr val="dk1"/>
                </a:solidFill>
              </a:rPr>
              <a:t>2%</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Listeria meningoencephalitis: </a:t>
            </a:r>
            <a:r>
              <a:rPr b="1" lang="en">
                <a:solidFill>
                  <a:schemeClr val="dk1"/>
                </a:solidFill>
              </a:rPr>
              <a:t>2%</a:t>
            </a:r>
            <a:endParaRPr b="1">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Gemini 3 Pro</a:t>
            </a:r>
            <a:endParaRPr b="1">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La Crosse Encephalitis (California Serogroup): </a:t>
            </a:r>
            <a:r>
              <a:rPr b="1" lang="en">
                <a:solidFill>
                  <a:schemeClr val="dk1"/>
                </a:solidFill>
              </a:rPr>
              <a:t>85%</a:t>
            </a:r>
            <a:endParaRPr b="1">
              <a:solidFill>
                <a:schemeClr val="dk1"/>
              </a:solidFill>
            </a:endParaRPr>
          </a:p>
          <a:p>
            <a:pPr indent="-298450" lvl="1" marL="914400" rtl="0" algn="l">
              <a:spcBef>
                <a:spcPts val="0"/>
              </a:spcBef>
              <a:spcAft>
                <a:spcPts val="0"/>
              </a:spcAft>
              <a:buClr>
                <a:schemeClr val="dk1"/>
              </a:buClr>
              <a:buSzPts val="1100"/>
              <a:buAutoNum type="alphaLcPeriod"/>
            </a:pPr>
            <a:r>
              <a:rPr lang="en" u="sng">
                <a:solidFill>
                  <a:schemeClr val="dk1"/>
                </a:solidFill>
              </a:rPr>
              <a:t>Reasoning</a:t>
            </a:r>
            <a:r>
              <a:rPr lang="en">
                <a:solidFill>
                  <a:schemeClr val="dk1"/>
                </a:solidFill>
              </a:rPr>
              <a:t>: Perfect geographic match (Cumberland), clinical phenotype (hyponatremic aseptic meningitis), and negative workup for HSV/Bacteria. The patient's improvement supports a viral etiology.</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West Nile Virus Encephalitis: </a:t>
            </a:r>
            <a:r>
              <a:rPr b="1" lang="en">
                <a:solidFill>
                  <a:schemeClr val="dk1"/>
                </a:solidFill>
              </a:rPr>
              <a:t>10%</a:t>
            </a:r>
            <a:endParaRPr b="1">
              <a:solidFill>
                <a:schemeClr val="dk1"/>
              </a:solidFill>
            </a:endParaRPr>
          </a:p>
          <a:p>
            <a:pPr indent="-298450" lvl="1" marL="914400" rtl="0" algn="l">
              <a:spcBef>
                <a:spcPts val="0"/>
              </a:spcBef>
              <a:spcAft>
                <a:spcPts val="0"/>
              </a:spcAft>
              <a:buClr>
                <a:schemeClr val="dk1"/>
              </a:buClr>
              <a:buSzPts val="1100"/>
              <a:buAutoNum type="alphaLcPeriod"/>
            </a:pPr>
            <a:r>
              <a:rPr lang="en" u="sng">
                <a:solidFill>
                  <a:schemeClr val="dk1"/>
                </a:solidFill>
              </a:rPr>
              <a:t>Reasoning</a:t>
            </a:r>
            <a:r>
              <a:rPr lang="en">
                <a:solidFill>
                  <a:schemeClr val="dk1"/>
                </a:solidFill>
              </a:rPr>
              <a:t>: Clinically indistinguishable from La Crosse without serology. Lower probability only because "Cumberland" is a specific buzzword for La Crosse.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Enteroviral Meningitis: </a:t>
            </a:r>
            <a:r>
              <a:rPr b="1" lang="en">
                <a:solidFill>
                  <a:schemeClr val="dk1"/>
                </a:solidFill>
              </a:rPr>
              <a:t>5%</a:t>
            </a:r>
            <a:endParaRPr b="1">
              <a:solidFill>
                <a:schemeClr val="dk1"/>
              </a:solidFill>
            </a:endParaRPr>
          </a:p>
          <a:p>
            <a:pPr indent="-298450" lvl="1" marL="914400" rtl="0" algn="l">
              <a:spcBef>
                <a:spcPts val="0"/>
              </a:spcBef>
              <a:spcAft>
                <a:spcPts val="0"/>
              </a:spcAft>
              <a:buClr>
                <a:schemeClr val="dk1"/>
              </a:buClr>
              <a:buSzPts val="1100"/>
              <a:buAutoNum type="alphaLcPeriod"/>
            </a:pPr>
            <a:r>
              <a:rPr lang="en" u="sng">
                <a:solidFill>
                  <a:schemeClr val="dk1"/>
                </a:solidFill>
              </a:rPr>
              <a:t>Reasoning</a:t>
            </a:r>
            <a:r>
              <a:rPr lang="en">
                <a:solidFill>
                  <a:schemeClr val="dk1"/>
                </a:solidFill>
              </a:rPr>
              <a:t>: Common cause of aseptic meningitis in the fall. Less specific geography.</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b045366b3b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b045366b3b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b045366b3b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b045366b3b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b045366b3b_0_3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b045366b3b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075796cf05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075796cf05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b045366b3b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3b045366b3b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3b045366b3b_0_4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3b045366b3b_0_4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b045366b3b_0_1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3b045366b3b_0_1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Chat GPT 5.2</a:t>
            </a:r>
            <a:r>
              <a:rPr lang="en"/>
              <a:t> (select responses)</a:t>
            </a:r>
            <a:endParaRPr/>
          </a:p>
          <a:p>
            <a:pPr indent="0" lvl="0" marL="0" rtl="0" algn="l">
              <a:spcBef>
                <a:spcPts val="0"/>
              </a:spcBef>
              <a:spcAft>
                <a:spcPts val="0"/>
              </a:spcAft>
              <a:buNone/>
            </a:pPr>
            <a:r>
              <a:rPr lang="en" u="sng"/>
              <a:t>Prompt</a:t>
            </a:r>
            <a:r>
              <a:rPr lang="en"/>
              <a:t>: You are correct, it was drug-induced aseptic meningitis. Which drug caused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culprit was amoxicillin–clavulanate (Augmentin).</a:t>
            </a:r>
            <a:endParaRPr/>
          </a:p>
          <a:p>
            <a:pPr indent="-298450" lvl="0" marL="457200" rtl="0" algn="l">
              <a:spcBef>
                <a:spcPts val="0"/>
              </a:spcBef>
              <a:spcAft>
                <a:spcPts val="0"/>
              </a:spcAft>
              <a:buSzPts val="1100"/>
              <a:buChar char="●"/>
            </a:pPr>
            <a:r>
              <a:rPr lang="en"/>
              <a:t>Strong temporal relationship: symptoms began shortly after exposure to amoxicillin and then Augmentin following the dental procedure.</a:t>
            </a:r>
            <a:endParaRPr/>
          </a:p>
          <a:p>
            <a:pPr indent="-298450" lvl="0" marL="457200" rtl="0" algn="l">
              <a:spcBef>
                <a:spcPts val="0"/>
              </a:spcBef>
              <a:spcAft>
                <a:spcPts val="0"/>
              </a:spcAft>
              <a:buSzPts val="1100"/>
              <a:buChar char="●"/>
            </a:pPr>
            <a:r>
              <a:rPr lang="en"/>
              <a:t>Well-described association: amoxicillin (and other beta-lactams) are among the most commonly reported causes of drug-induced aseptic meningitis (DIAM).</a:t>
            </a:r>
            <a:endParaRPr/>
          </a:p>
          <a:p>
            <a:pPr indent="-298450" lvl="0" marL="457200" rtl="0" algn="l">
              <a:spcBef>
                <a:spcPts val="0"/>
              </a:spcBef>
              <a:spcAft>
                <a:spcPts val="0"/>
              </a:spcAft>
              <a:buSzPts val="1100"/>
              <a:buChar char="●"/>
            </a:pPr>
            <a:r>
              <a:rPr lang="en"/>
              <a:t>Re-exposure phenomenon: patients may tolerate amoxicillin previously, then develop DIAM after re-exposure—often with more severe or faster-onset symptoms.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t>Prompt</a:t>
            </a:r>
            <a:r>
              <a:rPr lang="en"/>
              <a:t>: What about NSAIDs?</a:t>
            </a:r>
            <a:endParaRPr/>
          </a:p>
          <a:p>
            <a:pPr indent="0" lvl="0" marL="0" rtl="0" algn="l">
              <a:spcBef>
                <a:spcPts val="0"/>
              </a:spcBef>
              <a:spcAft>
                <a:spcPts val="0"/>
              </a:spcAft>
              <a:buNone/>
            </a:pPr>
            <a:r>
              <a:rPr lang="en"/>
              <a:t>Y</a:t>
            </a:r>
            <a:r>
              <a:rPr lang="en"/>
              <a:t>es — NSAIDs are absolutely on the list, and in fact they are one of the classic causes of drug-induced aseptic meningitis (DIAM). The key is how well they fit this specific case</a:t>
            </a:r>
            <a:endParaRPr/>
          </a:p>
          <a:p>
            <a:pPr indent="0" lvl="0" marL="0" rtl="0" algn="l">
              <a:spcBef>
                <a:spcPts val="0"/>
              </a:spcBef>
              <a:spcAft>
                <a:spcPts val="0"/>
              </a:spcAft>
              <a:buNone/>
            </a:pPr>
            <a:r>
              <a:rPr lang="en"/>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3075796cf05_1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3075796cf05_1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075796cf05_1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3075796cf05_1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b045366b3b_0_4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b045366b3b_0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3b045366b3b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6" name="Google Shape;496;g3b045366b3b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b045366b3b_0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3b045366b3b_0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3b045366b3b_0_5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3b045366b3b_0_5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b045366b3b_0_5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b045366b3b_0_5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b045366b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b045366b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3b045366b3b_0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3b045366b3b_0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b045366b3b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3b045366b3b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8adf31d6b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38adf31d6b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075796cf05_1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075796cf05_1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391e4479c3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391e4479c3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3b045366b3b_0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3b045366b3b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b045366b3b_0_5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3b045366b3b_0_5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3b045366b3b_0_5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3b045366b3b_0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3b045366b3b_0_5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3b045366b3b_0_5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b045366b3b_0_5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9" name="Google Shape;599;g3b045366b3b_0_5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b045366b3b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b045366b3b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3b045366b3b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3b045366b3b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g3b045366b3b_0_6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5" name="Google Shape;615;g3b045366b3b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g3b045366b3b_0_1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5" name="Google Shape;625;g3b045366b3b_0_1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b045366b3b_0_6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3b045366b3b_0_6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3b045366b3b_0_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3b045366b3b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3b045366b3b_0_6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3b045366b3b_0_6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b045366b3b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3b045366b3b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b045366b3b_0_6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3b045366b3b_0_6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b045366b3b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3b045366b3b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b045366b3b_0_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0" name="Google Shape;690;g3b045366b3b_0_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b045366b3b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b045366b3b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3b045366b3b_0_8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3b045366b3b_0_8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3b045366b3b_0_9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3b045366b3b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3b045366b3b_0_10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3b045366b3b_0_1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3b045366b3b_0_1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3b045366b3b_0_1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2" name="Shape 912"/>
        <p:cNvGrpSpPr/>
        <p:nvPr/>
      </p:nvGrpSpPr>
      <p:grpSpPr>
        <a:xfrm>
          <a:off x="0" y="0"/>
          <a:ext cx="0" cy="0"/>
          <a:chOff x="0" y="0"/>
          <a:chExt cx="0" cy="0"/>
        </a:xfrm>
      </p:grpSpPr>
      <p:sp>
        <p:nvSpPr>
          <p:cNvPr id="913" name="Google Shape;913;g3b045366b3b_0_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4" name="Google Shape;914;g3b045366b3b_0_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3b045366b3b_0_14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3b045366b3b_0_14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6" name="Shape 976"/>
        <p:cNvGrpSpPr/>
        <p:nvPr/>
      </p:nvGrpSpPr>
      <p:grpSpPr>
        <a:xfrm>
          <a:off x="0" y="0"/>
          <a:ext cx="0" cy="0"/>
          <a:chOff x="0" y="0"/>
          <a:chExt cx="0" cy="0"/>
        </a:xfrm>
      </p:grpSpPr>
      <p:sp>
        <p:nvSpPr>
          <p:cNvPr id="977" name="Google Shape;977;g3b045366b3b_0_13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8" name="Google Shape;978;g3b045366b3b_0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391e4479c3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391e4479c3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7" name="Shape 1037"/>
        <p:cNvGrpSpPr/>
        <p:nvPr/>
      </p:nvGrpSpPr>
      <p:grpSpPr>
        <a:xfrm>
          <a:off x="0" y="0"/>
          <a:ext cx="0" cy="0"/>
          <a:chOff x="0" y="0"/>
          <a:chExt cx="0" cy="0"/>
        </a:xfrm>
      </p:grpSpPr>
      <p:sp>
        <p:nvSpPr>
          <p:cNvPr id="1038" name="Google Shape;1038;g3b045366b3b_0_1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9" name="Google Shape;1039;g3b045366b3b_0_1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3b045366b3b_0_1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3b045366b3b_0_1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b045366b3b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b045366b3b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6" name="Shape 1106"/>
        <p:cNvGrpSpPr/>
        <p:nvPr/>
      </p:nvGrpSpPr>
      <p:grpSpPr>
        <a:xfrm>
          <a:off x="0" y="0"/>
          <a:ext cx="0" cy="0"/>
          <a:chOff x="0" y="0"/>
          <a:chExt cx="0" cy="0"/>
        </a:xfrm>
      </p:grpSpPr>
      <p:sp>
        <p:nvSpPr>
          <p:cNvPr id="1107" name="Google Shape;1107;g3b045366b3b_0_14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3b045366b3b_0_14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3075796cf05_1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3075796cf05_1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8" name="Shape 1128"/>
        <p:cNvGrpSpPr/>
        <p:nvPr/>
      </p:nvGrpSpPr>
      <p:grpSpPr>
        <a:xfrm>
          <a:off x="0" y="0"/>
          <a:ext cx="0" cy="0"/>
          <a:chOff x="0" y="0"/>
          <a:chExt cx="0" cy="0"/>
        </a:xfrm>
      </p:grpSpPr>
      <p:sp>
        <p:nvSpPr>
          <p:cNvPr id="1129" name="Google Shape;1129;g3b070cab1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0" name="Google Shape;1130;g3b070cab1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3075796cf05_1_5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3075796cf05_1_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3b070cab10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3b070cab10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9" name="Shape 1149"/>
        <p:cNvGrpSpPr/>
        <p:nvPr/>
      </p:nvGrpSpPr>
      <p:grpSpPr>
        <a:xfrm>
          <a:off x="0" y="0"/>
          <a:ext cx="0" cy="0"/>
          <a:chOff x="0" y="0"/>
          <a:chExt cx="0" cy="0"/>
        </a:xfrm>
      </p:grpSpPr>
      <p:sp>
        <p:nvSpPr>
          <p:cNvPr id="1150" name="Google Shape;1150;g3b070cab10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1" name="Google Shape;1151;g3b070cab10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3b070cab10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3b070cab10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3b070cab10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3b070cab10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g3b070cab10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1" name="Google Shape;1171;g3b070cab10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3b070cab10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3b070cab10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b045366b3b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b045366b3b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3b070cab10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3b070cab10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0" name="Shape 1190"/>
        <p:cNvGrpSpPr/>
        <p:nvPr/>
      </p:nvGrpSpPr>
      <p:grpSpPr>
        <a:xfrm>
          <a:off x="0" y="0"/>
          <a:ext cx="0" cy="0"/>
          <a:chOff x="0" y="0"/>
          <a:chExt cx="0" cy="0"/>
        </a:xfrm>
      </p:grpSpPr>
      <p:sp>
        <p:nvSpPr>
          <p:cNvPr id="1191" name="Google Shape;1191;g3b070cab10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2" name="Google Shape;1192;g3b070cab10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7" name="Shape 1197"/>
        <p:cNvGrpSpPr/>
        <p:nvPr/>
      </p:nvGrpSpPr>
      <p:grpSpPr>
        <a:xfrm>
          <a:off x="0" y="0"/>
          <a:ext cx="0" cy="0"/>
          <a:chOff x="0" y="0"/>
          <a:chExt cx="0" cy="0"/>
        </a:xfrm>
      </p:grpSpPr>
      <p:sp>
        <p:nvSpPr>
          <p:cNvPr id="1198" name="Google Shape;1198;g3b070cab10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9" name="Google Shape;1199;g3b070cab10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3b070cab10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5" name="Google Shape;1205;g3b070cab10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391e4479c3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g391e4479c3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3b070cab106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3b070cab106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g3b070cab106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8" name="Google Shape;1228;g3b070cab106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3b070cab106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3b070cab106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8" name="Shape 1238"/>
        <p:cNvGrpSpPr/>
        <p:nvPr/>
      </p:nvGrpSpPr>
      <p:grpSpPr>
        <a:xfrm>
          <a:off x="0" y="0"/>
          <a:ext cx="0" cy="0"/>
          <a:chOff x="0" y="0"/>
          <a:chExt cx="0" cy="0"/>
        </a:xfrm>
      </p:grpSpPr>
      <p:sp>
        <p:nvSpPr>
          <p:cNvPr id="1239" name="Google Shape;1239;g3b070cab10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0" name="Google Shape;1240;g3b070cab10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3b070cab10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3b070cab10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b045366b3b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b045366b3b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3b070cab106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3b070cab106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7" name="Shape 1257"/>
        <p:cNvGrpSpPr/>
        <p:nvPr/>
      </p:nvGrpSpPr>
      <p:grpSpPr>
        <a:xfrm>
          <a:off x="0" y="0"/>
          <a:ext cx="0" cy="0"/>
          <a:chOff x="0" y="0"/>
          <a:chExt cx="0" cy="0"/>
        </a:xfrm>
      </p:grpSpPr>
      <p:sp>
        <p:nvSpPr>
          <p:cNvPr id="1258" name="Google Shape;1258;g3b070cab10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9" name="Google Shape;1259;g3b070cab10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3b070cab106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3b070cab106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1" name="Shape 1271"/>
        <p:cNvGrpSpPr/>
        <p:nvPr/>
      </p:nvGrpSpPr>
      <p:grpSpPr>
        <a:xfrm>
          <a:off x="0" y="0"/>
          <a:ext cx="0" cy="0"/>
          <a:chOff x="0" y="0"/>
          <a:chExt cx="0" cy="0"/>
        </a:xfrm>
      </p:grpSpPr>
      <p:sp>
        <p:nvSpPr>
          <p:cNvPr id="1272" name="Google Shape;1272;g391e4479c3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3" name="Google Shape;1273;g391e4479c3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3b176bd08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3b176bd08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3b176bd089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7" name="Google Shape;1287;g3b176bd089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1" name="Shape 1291"/>
        <p:cNvGrpSpPr/>
        <p:nvPr/>
      </p:nvGrpSpPr>
      <p:grpSpPr>
        <a:xfrm>
          <a:off x="0" y="0"/>
          <a:ext cx="0" cy="0"/>
          <a:chOff x="0" y="0"/>
          <a:chExt cx="0" cy="0"/>
        </a:xfrm>
      </p:grpSpPr>
      <p:sp>
        <p:nvSpPr>
          <p:cNvPr id="1292" name="Google Shape;1292;g391e4479c36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3" name="Google Shape;1293;g391e4479c36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391e4479c3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391e4479c3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3b176bd089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8" name="Google Shape;1308;g3b176bd089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2" name="Shape 1312"/>
        <p:cNvGrpSpPr/>
        <p:nvPr/>
      </p:nvGrpSpPr>
      <p:grpSpPr>
        <a:xfrm>
          <a:off x="0" y="0"/>
          <a:ext cx="0" cy="0"/>
          <a:chOff x="0" y="0"/>
          <a:chExt cx="0" cy="0"/>
        </a:xfrm>
      </p:grpSpPr>
      <p:sp>
        <p:nvSpPr>
          <p:cNvPr id="1313" name="Google Shape;1313;g391e4479c36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4" name="Google Shape;1314;g391e4479c36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reamline2"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7" name="Shape 77"/>
        <p:cNvGrpSpPr/>
        <p:nvPr/>
      </p:nvGrpSpPr>
      <p:grpSpPr>
        <a:xfrm>
          <a:off x="0" y="0"/>
          <a:ext cx="0" cy="0"/>
          <a:chOff x="0" y="0"/>
          <a:chExt cx="0" cy="0"/>
        </a:xfrm>
      </p:grpSpPr>
      <p:sp>
        <p:nvSpPr>
          <p:cNvPr id="78" name="Google Shape;78;p11"/>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80" name="Shape 80"/>
        <p:cNvGrpSpPr/>
        <p:nvPr/>
      </p:nvGrpSpPr>
      <p:grpSpPr>
        <a:xfrm>
          <a:off x="0" y="0"/>
          <a:ext cx="0" cy="0"/>
          <a:chOff x="0" y="0"/>
          <a:chExt cx="0" cy="0"/>
        </a:xfrm>
      </p:grpSpPr>
      <p:grpSp>
        <p:nvGrpSpPr>
          <p:cNvPr id="81" name="Google Shape;81;p12"/>
          <p:cNvGrpSpPr/>
          <p:nvPr/>
        </p:nvGrpSpPr>
        <p:grpSpPr>
          <a:xfrm>
            <a:off x="830392" y="4169130"/>
            <a:ext cx="745763" cy="45826"/>
            <a:chOff x="4580561" y="2589004"/>
            <a:chExt cx="1064464" cy="25200"/>
          </a:xfrm>
        </p:grpSpPr>
        <p:sp>
          <p:nvSpPr>
            <p:cNvPr id="82" name="Google Shape;82;p1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2"/>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5" name="Google Shape;85;p12"/>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86" name="Google Shape;86;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7" name="Shape 87"/>
        <p:cNvGrpSpPr/>
        <p:nvPr/>
      </p:nvGrpSpPr>
      <p:grpSpPr>
        <a:xfrm>
          <a:off x="0" y="0"/>
          <a:ext cx="0" cy="0"/>
          <a:chOff x="0" y="0"/>
          <a:chExt cx="0" cy="0"/>
        </a:xfrm>
      </p:grpSpPr>
      <p:sp>
        <p:nvSpPr>
          <p:cNvPr id="88" name="Google Shape;88;p1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6328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6328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13930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13930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6328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6328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0959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ntimeter question">
  <p:cSld name="SECTION_TITLE_AND_DESCRIPTION_1">
    <p:spTree>
      <p:nvGrpSpPr>
        <p:cNvPr id="70" name="Shape 70"/>
        <p:cNvGrpSpPr/>
        <p:nvPr/>
      </p:nvGrpSpPr>
      <p:grpSpPr>
        <a:xfrm>
          <a:off x="0" y="0"/>
          <a:ext cx="0" cy="0"/>
          <a:chOff x="0" y="0"/>
          <a:chExt cx="0" cy="0"/>
        </a:xfrm>
      </p:grpSpPr>
      <p:sp>
        <p:nvSpPr>
          <p:cNvPr id="71" name="Google Shape;71;p10"/>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0"/>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600"/>
              <a:buNone/>
              <a:defRPr sz="2600">
                <a:solidFill>
                  <a:schemeClr val="lt1"/>
                </a:solidFill>
              </a:defRPr>
            </a:lvl1pPr>
            <a:lvl2pPr lvl="1">
              <a:spcBef>
                <a:spcPts val="0"/>
              </a:spcBef>
              <a:spcAft>
                <a:spcPts val="0"/>
              </a:spcAft>
              <a:buClr>
                <a:schemeClr val="lt1"/>
              </a:buClr>
              <a:buSzPts val="2600"/>
              <a:buNone/>
              <a:defRPr sz="2600">
                <a:solidFill>
                  <a:schemeClr val="lt1"/>
                </a:solidFill>
              </a:defRPr>
            </a:lvl2pPr>
            <a:lvl3pPr lvl="2">
              <a:spcBef>
                <a:spcPts val="0"/>
              </a:spcBef>
              <a:spcAft>
                <a:spcPts val="0"/>
              </a:spcAft>
              <a:buClr>
                <a:schemeClr val="lt1"/>
              </a:buClr>
              <a:buSzPts val="2600"/>
              <a:buNone/>
              <a:defRPr sz="2600">
                <a:solidFill>
                  <a:schemeClr val="lt1"/>
                </a:solidFill>
              </a:defRPr>
            </a:lvl3pPr>
            <a:lvl4pPr lvl="3">
              <a:spcBef>
                <a:spcPts val="0"/>
              </a:spcBef>
              <a:spcAft>
                <a:spcPts val="0"/>
              </a:spcAft>
              <a:buClr>
                <a:schemeClr val="lt1"/>
              </a:buClr>
              <a:buSzPts val="2600"/>
              <a:buNone/>
              <a:defRPr sz="2600">
                <a:solidFill>
                  <a:schemeClr val="lt1"/>
                </a:solidFill>
              </a:defRPr>
            </a:lvl4pPr>
            <a:lvl5pPr lvl="4">
              <a:spcBef>
                <a:spcPts val="0"/>
              </a:spcBef>
              <a:spcAft>
                <a:spcPts val="0"/>
              </a:spcAft>
              <a:buClr>
                <a:schemeClr val="lt1"/>
              </a:buClr>
              <a:buSzPts val="2600"/>
              <a:buNone/>
              <a:defRPr sz="2600">
                <a:solidFill>
                  <a:schemeClr val="lt1"/>
                </a:solidFill>
              </a:defRPr>
            </a:lvl5pPr>
            <a:lvl6pPr lvl="5">
              <a:spcBef>
                <a:spcPts val="0"/>
              </a:spcBef>
              <a:spcAft>
                <a:spcPts val="0"/>
              </a:spcAft>
              <a:buClr>
                <a:schemeClr val="lt1"/>
              </a:buClr>
              <a:buSzPts val="2600"/>
              <a:buNone/>
              <a:defRPr sz="2600">
                <a:solidFill>
                  <a:schemeClr val="lt1"/>
                </a:solidFill>
              </a:defRPr>
            </a:lvl6pPr>
            <a:lvl7pPr lvl="6">
              <a:spcBef>
                <a:spcPts val="0"/>
              </a:spcBef>
              <a:spcAft>
                <a:spcPts val="0"/>
              </a:spcAft>
              <a:buClr>
                <a:schemeClr val="lt1"/>
              </a:buClr>
              <a:buSzPts val="2600"/>
              <a:buNone/>
              <a:defRPr sz="2600">
                <a:solidFill>
                  <a:schemeClr val="lt1"/>
                </a:solidFill>
              </a:defRPr>
            </a:lvl7pPr>
            <a:lvl8pPr lvl="7">
              <a:spcBef>
                <a:spcPts val="0"/>
              </a:spcBef>
              <a:spcAft>
                <a:spcPts val="0"/>
              </a:spcAft>
              <a:buClr>
                <a:schemeClr val="lt1"/>
              </a:buClr>
              <a:buSzPts val="2600"/>
              <a:buNone/>
              <a:defRPr sz="2600">
                <a:solidFill>
                  <a:schemeClr val="lt1"/>
                </a:solidFill>
              </a:defRPr>
            </a:lvl8pPr>
            <a:lvl9pPr lvl="8">
              <a:spcBef>
                <a:spcPts val="0"/>
              </a:spcBef>
              <a:spcAft>
                <a:spcPts val="0"/>
              </a:spcAft>
              <a:buClr>
                <a:schemeClr val="lt1"/>
              </a:buClr>
              <a:buSzPts val="2600"/>
              <a:buNone/>
              <a:defRPr sz="2600">
                <a:solidFill>
                  <a:schemeClr val="lt1"/>
                </a:solidFill>
              </a:defRPr>
            </a:lvl9pPr>
          </a:lstStyle>
          <a:p/>
        </p:txBody>
      </p:sp>
      <p:sp>
        <p:nvSpPr>
          <p:cNvPr id="73" name="Google Shape;73;p10"/>
          <p:cNvSpPr txBox="1"/>
          <p:nvPr>
            <p:ph idx="1"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4" name="Google Shape;74;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75" name="Google Shape;75;p10"/>
          <p:cNvPicPr preferRelativeResize="0"/>
          <p:nvPr/>
        </p:nvPicPr>
        <p:blipFill>
          <a:blip r:embed="rId2">
            <a:alphaModFix/>
          </a:blip>
          <a:stretch>
            <a:fillRect/>
          </a:stretch>
        </p:blipFill>
        <p:spPr>
          <a:xfrm>
            <a:off x="4787088" y="-1"/>
            <a:ext cx="4148674" cy="1594650"/>
          </a:xfrm>
          <a:prstGeom prst="rect">
            <a:avLst/>
          </a:prstGeom>
          <a:noFill/>
          <a:ln>
            <a:noFill/>
          </a:ln>
        </p:spPr>
      </p:pic>
      <p:sp>
        <p:nvSpPr>
          <p:cNvPr id="76" name="Google Shape;76;p10"/>
          <p:cNvSpPr txBox="1"/>
          <p:nvPr>
            <p:ph idx="2"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Open Sans"/>
              <a:buChar char="●"/>
              <a:defRPr sz="1300">
                <a:solidFill>
                  <a:schemeClr val="dk2"/>
                </a:solidFill>
                <a:latin typeface="Open Sans"/>
                <a:ea typeface="Open Sans"/>
                <a:cs typeface="Open Sans"/>
                <a:sym typeface="Open Sans"/>
              </a:defRPr>
            </a:lvl1pPr>
            <a:lvl2pPr indent="-298450" lvl="1" marL="914400">
              <a:lnSpc>
                <a:spcPct val="115000"/>
              </a:lnSpc>
              <a:spcBef>
                <a:spcPts val="0"/>
              </a:spcBef>
              <a:spcAft>
                <a:spcPts val="0"/>
              </a:spcAft>
              <a:buClr>
                <a:schemeClr val="accent1"/>
              </a:buClr>
              <a:buSzPts val="1100"/>
              <a:buFont typeface="Open Sans"/>
              <a:buChar char="○"/>
              <a:defRPr sz="1100">
                <a:solidFill>
                  <a:schemeClr val="accent1"/>
                </a:solidFill>
                <a:latin typeface="Open Sans"/>
                <a:ea typeface="Open Sans"/>
                <a:cs typeface="Open Sans"/>
                <a:sym typeface="Open Sans"/>
              </a:defRPr>
            </a:lvl2pPr>
            <a:lvl3pPr indent="-298450" lvl="2" marL="1371600">
              <a:lnSpc>
                <a:spcPct val="115000"/>
              </a:lnSpc>
              <a:spcBef>
                <a:spcPts val="0"/>
              </a:spcBef>
              <a:spcAft>
                <a:spcPts val="0"/>
              </a:spcAft>
              <a:buClr>
                <a:schemeClr val="accent1"/>
              </a:buClr>
              <a:buSzPts val="1100"/>
              <a:buFont typeface="Open Sans"/>
              <a:buChar char="■"/>
              <a:defRPr sz="1100">
                <a:solidFill>
                  <a:schemeClr val="accent1"/>
                </a:solidFill>
                <a:latin typeface="Open Sans"/>
                <a:ea typeface="Open Sans"/>
                <a:cs typeface="Open Sans"/>
                <a:sym typeface="Open Sans"/>
              </a:defRPr>
            </a:lvl3pPr>
            <a:lvl4pPr indent="-298450" lvl="3" marL="1828800">
              <a:lnSpc>
                <a:spcPct val="115000"/>
              </a:lnSpc>
              <a:spcBef>
                <a:spcPts val="0"/>
              </a:spcBef>
              <a:spcAft>
                <a:spcPts val="0"/>
              </a:spcAft>
              <a:buClr>
                <a:schemeClr val="accent1"/>
              </a:buClr>
              <a:buSzPts val="1100"/>
              <a:buFont typeface="Open Sans"/>
              <a:buChar char="●"/>
              <a:defRPr sz="1100">
                <a:solidFill>
                  <a:schemeClr val="accent1"/>
                </a:solidFill>
                <a:latin typeface="Open Sans"/>
                <a:ea typeface="Open Sans"/>
                <a:cs typeface="Open Sans"/>
                <a:sym typeface="Open Sans"/>
              </a:defRPr>
            </a:lvl4pPr>
            <a:lvl5pPr indent="-298450" lvl="4" marL="2286000">
              <a:lnSpc>
                <a:spcPct val="115000"/>
              </a:lnSpc>
              <a:spcBef>
                <a:spcPts val="0"/>
              </a:spcBef>
              <a:spcAft>
                <a:spcPts val="0"/>
              </a:spcAft>
              <a:buClr>
                <a:schemeClr val="accent1"/>
              </a:buClr>
              <a:buSzPts val="1100"/>
              <a:buFont typeface="Open Sans"/>
              <a:buChar char="○"/>
              <a:defRPr sz="1100">
                <a:solidFill>
                  <a:schemeClr val="accent1"/>
                </a:solidFill>
                <a:latin typeface="Open Sans"/>
                <a:ea typeface="Open Sans"/>
                <a:cs typeface="Open Sans"/>
                <a:sym typeface="Open Sans"/>
              </a:defRPr>
            </a:lvl5pPr>
            <a:lvl6pPr indent="-298450" lvl="5" marL="2743200">
              <a:lnSpc>
                <a:spcPct val="115000"/>
              </a:lnSpc>
              <a:spcBef>
                <a:spcPts val="0"/>
              </a:spcBef>
              <a:spcAft>
                <a:spcPts val="0"/>
              </a:spcAft>
              <a:buClr>
                <a:schemeClr val="accent1"/>
              </a:buClr>
              <a:buSzPts val="1100"/>
              <a:buFont typeface="Open Sans"/>
              <a:buChar char="■"/>
              <a:defRPr sz="1100">
                <a:solidFill>
                  <a:schemeClr val="accent1"/>
                </a:solidFill>
                <a:latin typeface="Open Sans"/>
                <a:ea typeface="Open Sans"/>
                <a:cs typeface="Open Sans"/>
                <a:sym typeface="Open Sans"/>
              </a:defRPr>
            </a:lvl6pPr>
            <a:lvl7pPr indent="-298450" lvl="6" marL="3200400">
              <a:lnSpc>
                <a:spcPct val="115000"/>
              </a:lnSpc>
              <a:spcBef>
                <a:spcPts val="0"/>
              </a:spcBef>
              <a:spcAft>
                <a:spcPts val="0"/>
              </a:spcAft>
              <a:buClr>
                <a:schemeClr val="accent1"/>
              </a:buClr>
              <a:buSzPts val="1100"/>
              <a:buFont typeface="Open Sans"/>
              <a:buChar char="●"/>
              <a:defRPr sz="1100">
                <a:solidFill>
                  <a:schemeClr val="accent1"/>
                </a:solidFill>
                <a:latin typeface="Open Sans"/>
                <a:ea typeface="Open Sans"/>
                <a:cs typeface="Open Sans"/>
                <a:sym typeface="Open Sans"/>
              </a:defRPr>
            </a:lvl7pPr>
            <a:lvl8pPr indent="-298450" lvl="7" marL="3657600">
              <a:lnSpc>
                <a:spcPct val="115000"/>
              </a:lnSpc>
              <a:spcBef>
                <a:spcPts val="0"/>
              </a:spcBef>
              <a:spcAft>
                <a:spcPts val="0"/>
              </a:spcAft>
              <a:buClr>
                <a:schemeClr val="accent1"/>
              </a:buClr>
              <a:buSzPts val="1100"/>
              <a:buFont typeface="Open Sans"/>
              <a:buChar char="○"/>
              <a:defRPr sz="1100">
                <a:solidFill>
                  <a:schemeClr val="accent1"/>
                </a:solidFill>
                <a:latin typeface="Open Sans"/>
                <a:ea typeface="Open Sans"/>
                <a:cs typeface="Open Sans"/>
                <a:sym typeface="Open Sans"/>
              </a:defRPr>
            </a:lvl8pPr>
            <a:lvl9pPr indent="-298450" lvl="8" marL="4114800">
              <a:lnSpc>
                <a:spcPct val="115000"/>
              </a:lnSpc>
              <a:spcBef>
                <a:spcPts val="0"/>
              </a:spcBef>
              <a:spcAft>
                <a:spcPts val="0"/>
              </a:spcAft>
              <a:buClr>
                <a:schemeClr val="accent1"/>
              </a:buClr>
              <a:buSzPts val="1100"/>
              <a:buFont typeface="Open Sans"/>
              <a:buChar char="■"/>
              <a:defRPr sz="1100">
                <a:solidFill>
                  <a:schemeClr val="accent1"/>
                </a:solidFill>
                <a:latin typeface="Open Sans"/>
                <a:ea typeface="Open Sans"/>
                <a:cs typeface="Open Sans"/>
                <a:sym typeface="Open Sans"/>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hyperlink" Target="https://pubmed.ncbi.nlm.nih.gov/39797141"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hyperlink" Target="https://pubmed.ncbi.nlm.nih.gov/39797141" TargetMode="Externa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hyperlink" Target="https://pubmed.ncbi.nlm.nih.gov/39531899"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 Id="rId3" Type="http://schemas.openxmlformats.org/officeDocument/2006/relationships/hyperlink" Target="https://pubmed.ncbi.nlm.nih.gov/39797141"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 Id="rId3" Type="http://schemas.openxmlformats.org/officeDocument/2006/relationships/hyperlink" Target="https://pubmed.ncbi.nlm.nih.gov/39797141"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6.xml"/><Relationship Id="rId3" Type="http://schemas.openxmlformats.org/officeDocument/2006/relationships/image" Target="../media/image16.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 Id="rId3" Type="http://schemas.openxmlformats.org/officeDocument/2006/relationships/hyperlink" Target="https://www.hunterratliff1.com/talk/" TargetMode="External"/><Relationship Id="rId4" Type="http://schemas.openxmlformats.org/officeDocument/2006/relationships/image" Target="../media/image1.png"/><Relationship Id="rId5" Type="http://schemas.openxmlformats.org/officeDocument/2006/relationships/image" Target="../media/image15.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 Id="rId3" Type="http://schemas.openxmlformats.org/officeDocument/2006/relationships/image" Target="../media/image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2.xml"/><Relationship Id="rId3" Type="http://schemas.openxmlformats.org/officeDocument/2006/relationships/image" Target="../media/image1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1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5.xml"/><Relationship Id="rId3" Type="http://schemas.openxmlformats.org/officeDocument/2006/relationships/image" Target="../media/image1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1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2.xml"/><Relationship Id="rId3" Type="http://schemas.openxmlformats.org/officeDocument/2006/relationships/image" Target="../media/image1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hyperlink" Target="https://pubmed.ncbi.nlm.nih.gov/29364542" TargetMode="External"/><Relationship Id="rId4" Type="http://schemas.openxmlformats.org/officeDocument/2006/relationships/hyperlink" Target="https://pubmed.ncbi.nlm.nih.gov/10371226" TargetMode="External"/><Relationship Id="rId5" Type="http://schemas.openxmlformats.org/officeDocument/2006/relationships/hyperlink" Target="https://pubmed.ncbi.nlm.nih.gov/10371226"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pubmed.ncbi.nlm.nih.gov/29364542" TargetMode="External"/><Relationship Id="rId4" Type="http://schemas.openxmlformats.org/officeDocument/2006/relationships/hyperlink" Target="https://pubmed.ncbi.nlm.nih.gov/10371226" TargetMode="External"/><Relationship Id="rId5" Type="http://schemas.openxmlformats.org/officeDocument/2006/relationships/hyperlink" Target="https://pubmed.ncbi.nlm.nih.gov/10371226" TargetMode="External"/><Relationship Id="rId6" Type="http://schemas.openxmlformats.org/officeDocument/2006/relationships/hyperlink" Target="https://pubmed.ncbi.nlm.nih.gov/29364542" TargetMode="External"/><Relationship Id="rId7" Type="http://schemas.openxmlformats.org/officeDocument/2006/relationships/hyperlink" Target="https://pubmed.ncbi.nlm.nih.gov/29364542"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hyperlink" Target="https://pubmed.ncbi.nlm.nih.gov/29364542" TargetMode="External"/><Relationship Id="rId4" Type="http://schemas.openxmlformats.org/officeDocument/2006/relationships/hyperlink" Target="https://pubmed.ncbi.nlm.nih.gov/10371226" TargetMode="External"/><Relationship Id="rId9" Type="http://schemas.openxmlformats.org/officeDocument/2006/relationships/hyperlink" Target="https://pubmed.ncbi.nlm.nih.gov/16862046" TargetMode="External"/><Relationship Id="rId5" Type="http://schemas.openxmlformats.org/officeDocument/2006/relationships/hyperlink" Target="https://pubmed.ncbi.nlm.nih.gov/10371226" TargetMode="External"/><Relationship Id="rId6" Type="http://schemas.openxmlformats.org/officeDocument/2006/relationships/hyperlink" Target="https://pubmed.ncbi.nlm.nih.gov/29364542" TargetMode="External"/><Relationship Id="rId7" Type="http://schemas.openxmlformats.org/officeDocument/2006/relationships/hyperlink" Target="https://pubmed.ncbi.nlm.nih.gov/29364542" TargetMode="External"/><Relationship Id="rId8" Type="http://schemas.openxmlformats.org/officeDocument/2006/relationships/hyperlink" Target="https://pubmed.ncbi.nlm.nih.gov/29364542"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hyperlink" Target="https://pubmed.ncbi.nlm.nih.gov/10371226" TargetMode="Externa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hyperlink" Target="https://pubmed.ncbi.nlm.nih.gov/10371226" TargetMode="External"/><Relationship Id="rId4" Type="http://schemas.openxmlformats.org/officeDocument/2006/relationships/hyperlink" Target="https://pubmed.ncbi.nlm.nih.gov/16862046"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hyperlink" Target="https://pubmed.ncbi.nlm.nih.gov/10371226" TargetMode="External"/><Relationship Id="rId4" Type="http://schemas.openxmlformats.org/officeDocument/2006/relationships/hyperlink" Target="https://pubmed.ncbi.nlm.nih.gov/16862046"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pubmed.ncbi.nlm.nih.gov/10371226" TargetMode="External"/><Relationship Id="rId4" Type="http://schemas.openxmlformats.org/officeDocument/2006/relationships/hyperlink" Target="https://pubmed.ncbi.nlm.nih.gov/16862046"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pubmed.ncbi.nlm.nih.gov/10371226" TargetMode="External"/><Relationship Id="rId4" Type="http://schemas.openxmlformats.org/officeDocument/2006/relationships/hyperlink" Target="https://pubmed.ncbi.nlm.nih.gov/29364542"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s://pubmed.ncbi.nlm.nih.gov/10371226" TargetMode="External"/><Relationship Id="rId4" Type="http://schemas.openxmlformats.org/officeDocument/2006/relationships/hyperlink" Target="https://pubmed.ncbi.nlm.nih.gov/29364542" TargetMode="External"/><Relationship Id="rId5" Type="http://schemas.openxmlformats.org/officeDocument/2006/relationships/hyperlink" Target="https://pubmed.ncbi.nlm.nih.gov/37635233" TargetMode="External"/><Relationship Id="rId6" Type="http://schemas.openxmlformats.org/officeDocument/2006/relationships/hyperlink" Target="https://pubmed.ncbi.nlm.nih.gov/16862046"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hyperlink" Target="https://pubmed.ncbi.nlm.nih.gov/16862046" TargetMode="External"/><Relationship Id="rId4" Type="http://schemas.openxmlformats.org/officeDocument/2006/relationships/hyperlink" Target="https://pubmed.ncbi.nlm.nih.gov/37635233"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4.xml"/><Relationship Id="rId3" Type="http://schemas.openxmlformats.org/officeDocument/2006/relationships/image" Target="../media/image15.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hyperlink" Target="https://pubmed.ncbi.nlm.nih.gov/35108471"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s://pubmed.ncbi.nlm.nih.gov/35108471"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hyperlink" Target="https://pubmed.ncbi.nlm.nih.gov/35108471"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hyperlink" Target="https://pubmed.ncbi.nlm.nih.gov/3510847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hyperlink" Target="https://pubmed.ncbi.nlm.nih.gov/35108471"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hyperlink" Target="https://pubmed.ncbi.nlm.nih.gov/35108471" TargetMode="Externa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s://pubmed.ncbi.nlm.nih.gov/35108471"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3.xml"/><Relationship Id="rId3" Type="http://schemas.openxmlformats.org/officeDocument/2006/relationships/image" Target="../media/image15.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hyperlink" Target="https://pubmed.ncbi.nlm.nih.gov/39797141" TargetMode="External"/><Relationship Id="rId4" Type="http://schemas.openxmlformats.org/officeDocument/2006/relationships/hyperlink" Target="https://pubmed.ncbi.nlm.nih.gov/39531899" TargetMode="External"/><Relationship Id="rId5" Type="http://schemas.openxmlformats.org/officeDocument/2006/relationships/hyperlink" Target="https://pubmed.ncbi.nlm.nih.gov/27425197"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5.xml"/><Relationship Id="rId3" Type="http://schemas.openxmlformats.org/officeDocument/2006/relationships/hyperlink" Target="https://pubmed.ncbi.nlm.nih.gov/39797141" TargetMode="External"/><Relationship Id="rId4" Type="http://schemas.openxmlformats.org/officeDocument/2006/relationships/hyperlink" Target="https://pubmed.ncbi.nlm.nih.gov/39531899"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6.xml"/><Relationship Id="rId3" Type="http://schemas.openxmlformats.org/officeDocument/2006/relationships/hyperlink" Target="https://pubmed.ncbi.nlm.nih.gov/39797141" TargetMode="External"/><Relationship Id="rId4" Type="http://schemas.openxmlformats.org/officeDocument/2006/relationships/hyperlink" Target="https://pubmed.ncbi.nlm.nih.gov/39531899" TargetMode="External"/><Relationship Id="rId5" Type="http://schemas.openxmlformats.org/officeDocument/2006/relationships/hyperlink" Target="https://pubmed.ncbi.nlm.nih.gov/39797141"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7.xml"/><Relationship Id="rId3" Type="http://schemas.openxmlformats.org/officeDocument/2006/relationships/hyperlink" Target="https://pubmed.ncbi.nlm.nih.gov/39797141" TargetMode="External"/><Relationship Id="rId4" Type="http://schemas.openxmlformats.org/officeDocument/2006/relationships/hyperlink" Target="https://pubmed.ncbi.nlm.nih.gov/39531899" TargetMode="External"/><Relationship Id="rId5" Type="http://schemas.openxmlformats.org/officeDocument/2006/relationships/hyperlink" Target="https://pubmed.ncbi.nlm.nih.gov/39797141" TargetMode="External"/><Relationship Id="rId6" Type="http://schemas.openxmlformats.org/officeDocument/2006/relationships/hyperlink" Target="https://pubmed.ncbi.nlm.nih.gov/39531899" TargetMode="External"/><Relationship Id="rId7" Type="http://schemas.openxmlformats.org/officeDocument/2006/relationships/hyperlink" Target="https://pubmed.ncbi.nlm.nih.gov/39797141"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 Id="rId3" Type="http://schemas.openxmlformats.org/officeDocument/2006/relationships/hyperlink" Target="https://pubmed.ncbi.nlm.nih.gov/39797141" TargetMode="External"/><Relationship Id="rId4" Type="http://schemas.openxmlformats.org/officeDocument/2006/relationships/hyperlink" Target="https://pubmed.ncbi.nlm.nih.gov/39531899" TargetMode="External"/><Relationship Id="rId5" Type="http://schemas.openxmlformats.org/officeDocument/2006/relationships/hyperlink" Target="https://pubmed.ncbi.nlm.nih.gov/39531899" TargetMode="External"/><Relationship Id="rId6" Type="http://schemas.openxmlformats.org/officeDocument/2006/relationships/hyperlink" Target="https://pubmed.ncbi.nlm.nih.gov/27425197" TargetMode="External"/><Relationship Id="rId7" Type="http://schemas.openxmlformats.org/officeDocument/2006/relationships/hyperlink" Target="https://pubmed.ncbi.nlm.nih.gov/39797141"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 Id="rId3" Type="http://schemas.openxmlformats.org/officeDocument/2006/relationships/hyperlink" Target="https://pubmed.ncbi.nlm.nih.gov/39797141" TargetMode="External"/><Relationship Id="rId4" Type="http://schemas.openxmlformats.org/officeDocument/2006/relationships/hyperlink" Target="https://pubmed.ncbi.nlm.nih.gov/39531899" TargetMode="External"/><Relationship Id="rId5" Type="http://schemas.openxmlformats.org/officeDocument/2006/relationships/hyperlink" Target="https://pubmed.ncbi.nlm.nih.gov/39531899" TargetMode="External"/><Relationship Id="rId6" Type="http://schemas.openxmlformats.org/officeDocument/2006/relationships/hyperlink" Target="https://pubmed.ncbi.nlm.nih.gov/27425197" TargetMode="External"/><Relationship Id="rId7" Type="http://schemas.openxmlformats.org/officeDocument/2006/relationships/hyperlink" Target="https://pubmed.ncbi.nlm.nih.gov/39797141"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3800">
                <a:solidFill>
                  <a:srgbClr val="1A1A1A"/>
                </a:solidFill>
                <a:latin typeface="Raleway"/>
                <a:ea typeface="Raleway"/>
                <a:cs typeface="Raleway"/>
                <a:sym typeface="Raleway"/>
              </a:rPr>
              <a:t>Hot blooded</a:t>
            </a:r>
            <a:endParaRPr b="1" sz="3800">
              <a:solidFill>
                <a:srgbClr val="1A1A1A"/>
              </a:solidFill>
              <a:latin typeface="Raleway"/>
              <a:ea typeface="Raleway"/>
              <a:cs typeface="Raleway"/>
              <a:sym typeface="Raleway"/>
            </a:endParaRPr>
          </a:p>
        </p:txBody>
      </p:sp>
      <p:sp>
        <p:nvSpPr>
          <p:cNvPr id="94" name="Google Shape;94;p14"/>
          <p:cNvSpPr txBox="1"/>
          <p:nvPr/>
        </p:nvSpPr>
        <p:spPr>
          <a:xfrm>
            <a:off x="729625" y="2987150"/>
            <a:ext cx="7688100" cy="1314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600">
                <a:solidFill>
                  <a:srgbClr val="1A1A1A"/>
                </a:solidFill>
                <a:latin typeface="Open Sans"/>
                <a:ea typeface="Open Sans"/>
                <a:cs typeface="Open Sans"/>
                <a:sym typeface="Open Sans"/>
              </a:rPr>
              <a:t>CLINID </a:t>
            </a:r>
            <a:r>
              <a:rPr b="1" lang="en" sz="1600">
                <a:solidFill>
                  <a:srgbClr val="1A1A1A"/>
                </a:solidFill>
                <a:latin typeface="Open Sans"/>
                <a:ea typeface="Open Sans"/>
                <a:cs typeface="Open Sans"/>
                <a:sym typeface="Open Sans"/>
              </a:rPr>
              <a:t>conference</a:t>
            </a:r>
            <a:endParaRPr b="1" sz="1600">
              <a:solidFill>
                <a:srgbClr val="1A1A1A"/>
              </a:solidFill>
              <a:latin typeface="Open Sans"/>
              <a:ea typeface="Open Sans"/>
              <a:cs typeface="Open Sans"/>
              <a:sym typeface="Open Sans"/>
            </a:endParaRPr>
          </a:p>
          <a:p>
            <a:pPr indent="0" lvl="0" marL="0" rtl="0" algn="l">
              <a:spcBef>
                <a:spcPts val="0"/>
              </a:spcBef>
              <a:spcAft>
                <a:spcPts val="0"/>
              </a:spcAft>
              <a:buNone/>
            </a:pPr>
            <a:r>
              <a:rPr lang="en" sz="1600">
                <a:solidFill>
                  <a:srgbClr val="1A1A1A"/>
                </a:solidFill>
                <a:latin typeface="Open Sans"/>
                <a:ea typeface="Open Sans"/>
                <a:cs typeface="Open Sans"/>
                <a:sym typeface="Open Sans"/>
              </a:rPr>
              <a:t>Hunter Ratliff</a:t>
            </a:r>
            <a:endParaRPr sz="1600">
              <a:solidFill>
                <a:srgbClr val="1A1A1A"/>
              </a:solidFill>
              <a:latin typeface="Open Sans"/>
              <a:ea typeface="Open Sans"/>
              <a:cs typeface="Open Sans"/>
              <a:sym typeface="Open Sans"/>
            </a:endParaRPr>
          </a:p>
          <a:p>
            <a:pPr indent="0" lvl="0" marL="0" rtl="0" algn="l">
              <a:spcBef>
                <a:spcPts val="0"/>
              </a:spcBef>
              <a:spcAft>
                <a:spcPts val="0"/>
              </a:spcAft>
              <a:buNone/>
            </a:pPr>
            <a:r>
              <a:rPr lang="en" sz="1600">
                <a:solidFill>
                  <a:srgbClr val="1A1A1A"/>
                </a:solidFill>
                <a:latin typeface="Open Sans"/>
                <a:ea typeface="Open Sans"/>
                <a:cs typeface="Open Sans"/>
                <a:sym typeface="Open Sans"/>
              </a:rPr>
              <a:t>12/18/2025</a:t>
            </a:r>
            <a:endParaRPr sz="1600">
              <a:solidFill>
                <a:srgbClr val="1A1A1A"/>
              </a:solidFill>
              <a:latin typeface="Open Sans"/>
              <a:ea typeface="Open Sans"/>
              <a:cs typeface="Open Sans"/>
              <a:sym typeface="Open Sans"/>
            </a:endParaRPr>
          </a:p>
          <a:p>
            <a:pPr indent="0" lvl="0" marL="0" rtl="0" algn="l">
              <a:spcBef>
                <a:spcPts val="0"/>
              </a:spcBef>
              <a:spcAft>
                <a:spcPts val="0"/>
              </a:spcAft>
              <a:buNone/>
            </a:pPr>
            <a:r>
              <a:t/>
            </a:r>
            <a:endParaRPr i="1" sz="1600">
              <a:solidFill>
                <a:srgbClr val="858585"/>
              </a:solidFill>
              <a:latin typeface="Open Sans"/>
              <a:ea typeface="Open Sans"/>
              <a:cs typeface="Open Sans"/>
              <a:sym typeface="Open Sans"/>
            </a:endParaRPr>
          </a:p>
          <a:p>
            <a:pPr indent="0" lvl="0" marL="0" rtl="0" algn="l">
              <a:spcBef>
                <a:spcPts val="0"/>
              </a:spcBef>
              <a:spcAft>
                <a:spcPts val="0"/>
              </a:spcAft>
              <a:buNone/>
            </a:pPr>
            <a:r>
              <a:rPr i="1" lang="en" sz="1600">
                <a:solidFill>
                  <a:srgbClr val="858585"/>
                </a:solidFill>
                <a:latin typeface="Open Sans"/>
                <a:ea typeface="Open Sans"/>
                <a:cs typeface="Open Sans"/>
                <a:sym typeface="Open Sans"/>
              </a:rPr>
              <a:t>Ages, dates, and other identifying information may have been changed</a:t>
            </a:r>
            <a:endParaRPr i="1" sz="1600">
              <a:solidFill>
                <a:srgbClr val="858585"/>
              </a:solidFill>
              <a:latin typeface="Open Sans"/>
              <a:ea typeface="Open Sans"/>
              <a:cs typeface="Open Sans"/>
              <a:sym typeface="Open Sans"/>
            </a:endParaRPr>
          </a:p>
          <a:p>
            <a:pPr indent="0" lvl="0" marL="0" rtl="0" algn="l">
              <a:spcBef>
                <a:spcPts val="0"/>
              </a:spcBef>
              <a:spcAft>
                <a:spcPts val="0"/>
              </a:spcAft>
              <a:buNone/>
            </a:pPr>
            <a:r>
              <a:rPr i="1" lang="en" sz="1600">
                <a:solidFill>
                  <a:srgbClr val="858585"/>
                </a:solidFill>
                <a:latin typeface="Open Sans"/>
                <a:ea typeface="Open Sans"/>
                <a:cs typeface="Open Sans"/>
                <a:sym typeface="Open Sans"/>
              </a:rPr>
              <a:t>I have no conflict of interest in relation to this presentation</a:t>
            </a:r>
            <a:endParaRPr i="1" sz="1600">
              <a:solidFill>
                <a:srgbClr val="858585"/>
              </a:solidFill>
              <a:latin typeface="Open Sans"/>
              <a:ea typeface="Open Sans"/>
              <a:cs typeface="Open Sans"/>
              <a:sym typeface="Open Sans"/>
            </a:endParaRPr>
          </a:p>
        </p:txBody>
      </p:sp>
      <p:pic>
        <p:nvPicPr>
          <p:cNvPr id="95" name="Google Shape;95;p14"/>
          <p:cNvPicPr preferRelativeResize="0"/>
          <p:nvPr/>
        </p:nvPicPr>
        <p:blipFill>
          <a:blip r:embed="rId3">
            <a:alphaModFix/>
          </a:blip>
          <a:stretch>
            <a:fillRect/>
          </a:stretch>
        </p:blipFill>
        <p:spPr>
          <a:xfrm>
            <a:off x="5881154" y="611529"/>
            <a:ext cx="2762475" cy="2762450"/>
          </a:xfrm>
          <a:prstGeom prst="rect">
            <a:avLst/>
          </a:prstGeom>
          <a:noFill/>
          <a:ln>
            <a:noFill/>
          </a:ln>
        </p:spPr>
      </p:pic>
      <p:pic>
        <p:nvPicPr>
          <p:cNvPr id="96" name="Google Shape;96;p14"/>
          <p:cNvPicPr preferRelativeResize="0"/>
          <p:nvPr/>
        </p:nvPicPr>
        <p:blipFill>
          <a:blip r:embed="rId4">
            <a:alphaModFix/>
          </a:blip>
          <a:stretch>
            <a:fillRect/>
          </a:stretch>
        </p:blipFill>
        <p:spPr>
          <a:xfrm>
            <a:off x="6952375" y="3081175"/>
            <a:ext cx="1824950" cy="1824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HPI</a:t>
            </a:r>
            <a:endParaRPr/>
          </a:p>
        </p:txBody>
      </p:sp>
      <p:sp>
        <p:nvSpPr>
          <p:cNvPr id="155" name="Google Shape;155;p23"/>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a:t>
            </a:r>
            <a:r>
              <a:rPr b="1" lang="en">
                <a:solidFill>
                  <a:srgbClr val="2D6987"/>
                </a:solidFill>
              </a:rPr>
              <a:t>66 y/o M</a:t>
            </a:r>
            <a:r>
              <a:rPr lang="en"/>
              <a:t> with PMH including heart block (no PPM/ICD) p/w </a:t>
            </a:r>
            <a:r>
              <a:rPr b="1" lang="en">
                <a:solidFill>
                  <a:srgbClr val="DC4C64"/>
                </a:solidFill>
              </a:rPr>
              <a:t>fevers to 103</a:t>
            </a:r>
            <a:r>
              <a:rPr lang="en"/>
              <a:t> </a:t>
            </a:r>
            <a:r>
              <a:rPr lang="en"/>
              <a:t>i/s/o R maxillary </a:t>
            </a:r>
            <a:r>
              <a:rPr b="1" lang="en"/>
              <a:t>root </a:t>
            </a:r>
            <a:r>
              <a:rPr b="1" lang="en"/>
              <a:t>canal</a:t>
            </a:r>
            <a:r>
              <a:rPr lang="en"/>
              <a:t> (8 days ago)</a:t>
            </a:r>
            <a:endParaRPr/>
          </a:p>
          <a:p>
            <a:pPr indent="0" lvl="0" marL="0" rtl="0" algn="l">
              <a:spcBef>
                <a:spcPts val="1200"/>
              </a:spcBef>
              <a:spcAft>
                <a:spcPts val="1200"/>
              </a:spcAft>
              <a:buNone/>
            </a:pPr>
            <a:r>
              <a:rPr lang="en"/>
              <a:t>Went to the </a:t>
            </a:r>
            <a:r>
              <a:rPr b="1" lang="en">
                <a:solidFill>
                  <a:srgbClr val="DF382C"/>
                </a:solidFill>
              </a:rPr>
              <a:t>ED a few days</a:t>
            </a:r>
            <a:r>
              <a:rPr lang="en"/>
              <a:t> ago and was </a:t>
            </a:r>
            <a:r>
              <a:rPr b="1" lang="en">
                <a:solidFill>
                  <a:srgbClr val="0C622E"/>
                </a:solidFill>
              </a:rPr>
              <a:t>prescribed Augmentin</a:t>
            </a:r>
            <a:r>
              <a:rPr lang="en"/>
              <a:t> for </a:t>
            </a:r>
            <a:r>
              <a:rPr b="1" lang="en"/>
              <a:t>possible dental abscess</a:t>
            </a:r>
            <a:r>
              <a:rPr lang="en"/>
              <a:t> seen on CT</a:t>
            </a:r>
            <a:endParaRPr/>
          </a:p>
        </p:txBody>
      </p:sp>
      <p:sp>
        <p:nvSpPr>
          <p:cNvPr id="156" name="Google Shape;156;p23"/>
          <p:cNvSpPr/>
          <p:nvPr/>
        </p:nvSpPr>
        <p:spPr>
          <a:xfrm>
            <a:off x="24740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157" name="Google Shape;157;p23"/>
          <p:cNvSpPr/>
          <p:nvPr/>
        </p:nvSpPr>
        <p:spPr>
          <a:xfrm>
            <a:off x="29312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8" name="Google Shape;158;p23"/>
          <p:cNvSpPr/>
          <p:nvPr/>
        </p:nvSpPr>
        <p:spPr>
          <a:xfrm>
            <a:off x="33884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9" name="Google Shape;159;p23"/>
          <p:cNvSpPr/>
          <p:nvPr/>
        </p:nvSpPr>
        <p:spPr>
          <a:xfrm>
            <a:off x="43028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160" name="Google Shape;160;p23"/>
          <p:cNvSpPr/>
          <p:nvPr/>
        </p:nvSpPr>
        <p:spPr>
          <a:xfrm>
            <a:off x="47600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1" name="Google Shape;161;p23"/>
          <p:cNvSpPr/>
          <p:nvPr/>
        </p:nvSpPr>
        <p:spPr>
          <a:xfrm>
            <a:off x="56744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sp>
        <p:nvSpPr>
          <p:cNvPr id="162" name="Google Shape;162;p23"/>
          <p:cNvSpPr/>
          <p:nvPr/>
        </p:nvSpPr>
        <p:spPr>
          <a:xfrm>
            <a:off x="6131600" y="486112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163" name="Google Shape;163;p23"/>
          <p:cNvSpPr/>
          <p:nvPr/>
        </p:nvSpPr>
        <p:spPr>
          <a:xfrm>
            <a:off x="3899451" y="404317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Headache      </a:t>
            </a:r>
            <a:r>
              <a:rPr lang="en" sz="1100">
                <a:solidFill>
                  <a:srgbClr val="858585"/>
                </a:solidFill>
                <a:latin typeface="Open Sans"/>
                <a:ea typeface="Open Sans"/>
                <a:cs typeface="Open Sans"/>
                <a:sym typeface="Open Sans"/>
              </a:rPr>
              <a:t> (improving)</a:t>
            </a:r>
            <a:endParaRPr sz="1100">
              <a:solidFill>
                <a:srgbClr val="858585"/>
              </a:solidFill>
              <a:latin typeface="Open Sans"/>
              <a:ea typeface="Open Sans"/>
              <a:cs typeface="Open Sans"/>
              <a:sym typeface="Open Sans"/>
            </a:endParaRPr>
          </a:p>
        </p:txBody>
      </p:sp>
      <p:sp>
        <p:nvSpPr>
          <p:cNvPr id="164" name="Google Shape;164;p23"/>
          <p:cNvSpPr/>
          <p:nvPr/>
        </p:nvSpPr>
        <p:spPr>
          <a:xfrm>
            <a:off x="2321600" y="4424600"/>
            <a:ext cx="609600" cy="3591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Root</a:t>
            </a:r>
            <a:endParaRPr b="1" sz="11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100">
                <a:solidFill>
                  <a:schemeClr val="lt1"/>
                </a:solidFill>
                <a:latin typeface="Open Sans"/>
                <a:ea typeface="Open Sans"/>
                <a:cs typeface="Open Sans"/>
                <a:sym typeface="Open Sans"/>
              </a:rPr>
              <a:t>Canal</a:t>
            </a:r>
            <a:endParaRPr b="1" sz="1100">
              <a:solidFill>
                <a:schemeClr val="lt1"/>
              </a:solidFill>
              <a:latin typeface="Open Sans"/>
              <a:ea typeface="Open Sans"/>
              <a:cs typeface="Open Sans"/>
              <a:sym typeface="Open Sans"/>
            </a:endParaRPr>
          </a:p>
        </p:txBody>
      </p:sp>
      <p:sp>
        <p:nvSpPr>
          <p:cNvPr id="165" name="Google Shape;165;p23"/>
          <p:cNvSpPr/>
          <p:nvPr/>
        </p:nvSpPr>
        <p:spPr>
          <a:xfrm>
            <a:off x="38456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p:txBody>
      </p:sp>
      <p:sp>
        <p:nvSpPr>
          <p:cNvPr id="166" name="Google Shape;166;p23"/>
          <p:cNvSpPr/>
          <p:nvPr/>
        </p:nvSpPr>
        <p:spPr>
          <a:xfrm>
            <a:off x="4302800" y="431582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Fever   </a:t>
            </a:r>
            <a:r>
              <a:rPr lang="en" sz="1100">
                <a:solidFill>
                  <a:srgbClr val="858585"/>
                </a:solidFill>
                <a:latin typeface="Open Sans"/>
                <a:ea typeface="Open Sans"/>
                <a:cs typeface="Open Sans"/>
                <a:sym typeface="Open Sans"/>
              </a:rPr>
              <a:t>(despite antipyretics)</a:t>
            </a:r>
            <a:endParaRPr sz="1100">
              <a:latin typeface="Open Sans"/>
              <a:ea typeface="Open Sans"/>
              <a:cs typeface="Open Sans"/>
              <a:sym typeface="Open Sans"/>
            </a:endParaRPr>
          </a:p>
        </p:txBody>
      </p:sp>
      <p:sp>
        <p:nvSpPr>
          <p:cNvPr id="167" name="Google Shape;167;p23"/>
          <p:cNvSpPr/>
          <p:nvPr/>
        </p:nvSpPr>
        <p:spPr>
          <a:xfrm>
            <a:off x="5391525" y="4588475"/>
            <a:ext cx="1197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AMS → </a:t>
            </a:r>
            <a:r>
              <a:rPr lang="en" sz="1200">
                <a:latin typeface="Open Sans"/>
                <a:ea typeface="Open Sans"/>
                <a:cs typeface="Open Sans"/>
                <a:sym typeface="Open Sans"/>
              </a:rPr>
              <a:t>Sleepy </a:t>
            </a:r>
            <a:endParaRPr sz="1200">
              <a:latin typeface="Open Sans"/>
              <a:ea typeface="Open Sans"/>
              <a:cs typeface="Open Sans"/>
              <a:sym typeface="Open Sans"/>
            </a:endParaRPr>
          </a:p>
        </p:txBody>
      </p:sp>
      <p:sp>
        <p:nvSpPr>
          <p:cNvPr id="168" name="Google Shape;168;p23"/>
          <p:cNvSpPr/>
          <p:nvPr/>
        </p:nvSpPr>
        <p:spPr>
          <a:xfrm>
            <a:off x="5217200" y="486112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169" name="Google Shape;169;p23"/>
          <p:cNvSpPr/>
          <p:nvPr/>
        </p:nvSpPr>
        <p:spPr>
          <a:xfrm>
            <a:off x="729450" y="1444250"/>
            <a:ext cx="7585500" cy="589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0" name="Google Shape;170;p23"/>
          <p:cNvSpPr/>
          <p:nvPr/>
        </p:nvSpPr>
        <p:spPr>
          <a:xfrm>
            <a:off x="898925" y="3962750"/>
            <a:ext cx="7585500" cy="1180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1" name="Shape 1321"/>
        <p:cNvGrpSpPr/>
        <p:nvPr/>
      </p:nvGrpSpPr>
      <p:grpSpPr>
        <a:xfrm>
          <a:off x="0" y="0"/>
          <a:ext cx="0" cy="0"/>
          <a:chOff x="0" y="0"/>
          <a:chExt cx="0" cy="0"/>
        </a:xfrm>
      </p:grpSpPr>
      <p:sp>
        <p:nvSpPr>
          <p:cNvPr id="1322" name="Google Shape;1322;p113"/>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tell if it’s an infectious fever</a:t>
            </a:r>
            <a:endParaRPr/>
          </a:p>
        </p:txBody>
      </p:sp>
      <p:sp>
        <p:nvSpPr>
          <p:cNvPr id="1323" name="Google Shape;1323;p113"/>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Quite simple… </a:t>
            </a:r>
            <a:r>
              <a:rPr b="1" lang="en">
                <a:solidFill>
                  <a:schemeClr val="lt1"/>
                </a:solidFill>
              </a:rPr>
              <a:t>wait to see if they die</a:t>
            </a:r>
            <a:r>
              <a:rPr lang="en">
                <a:solidFill>
                  <a:schemeClr val="lt1"/>
                </a:solidFill>
              </a:rPr>
              <a:t> (odds ratio of death if from infection is 6) [</a:t>
            </a:r>
            <a:r>
              <a:rPr lang="en">
                <a:solidFill>
                  <a:schemeClr val="lt1"/>
                </a:solidFill>
                <a:uFill>
                  <a:noFill/>
                </a:uFill>
                <a:hlinkClick r:id="rId3">
                  <a:extLst>
                    <a:ext uri="{A12FA001-AC4F-418D-AE19-62706E023703}">
                      <ahyp:hlinkClr val="tx"/>
                    </a:ext>
                  </a:extLst>
                </a:hlinkClick>
              </a:rPr>
              <a:t>7</a:t>
            </a:r>
            <a:r>
              <a:rPr lang="en">
                <a:solidFill>
                  <a:schemeClr val="lt1"/>
                </a:solidFill>
              </a:rPr>
              <a:t>]</a:t>
            </a:r>
            <a:endParaRPr>
              <a:solidFill>
                <a:schemeClr val="lt1"/>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114"/>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tell if it’s an infectious fever</a:t>
            </a:r>
            <a:endParaRPr/>
          </a:p>
        </p:txBody>
      </p:sp>
      <p:sp>
        <p:nvSpPr>
          <p:cNvPr id="1329" name="Google Shape;1329;p114"/>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Quite simple… </a:t>
            </a:r>
            <a:r>
              <a:rPr b="1" lang="en">
                <a:solidFill>
                  <a:srgbClr val="DF382C"/>
                </a:solidFill>
              </a:rPr>
              <a:t>wait to see if they die</a:t>
            </a:r>
            <a:r>
              <a:rPr lang="en"/>
              <a:t> (</a:t>
            </a:r>
            <a:r>
              <a:rPr lang="en"/>
              <a:t>if from infection, </a:t>
            </a:r>
            <a:r>
              <a:rPr b="1" lang="en"/>
              <a:t>odds ratio of </a:t>
            </a:r>
            <a:r>
              <a:rPr b="1" lang="en">
                <a:solidFill>
                  <a:srgbClr val="3B71CA"/>
                </a:solidFill>
              </a:rPr>
              <a:t>death</a:t>
            </a:r>
            <a:r>
              <a:rPr b="1" lang="en"/>
              <a:t> is </a:t>
            </a:r>
            <a:r>
              <a:rPr b="1" lang="en">
                <a:solidFill>
                  <a:srgbClr val="DF382C"/>
                </a:solidFill>
              </a:rPr>
              <a:t>6</a:t>
            </a:r>
            <a:r>
              <a:rPr lang="en"/>
              <a:t>) [</a:t>
            </a:r>
            <a:r>
              <a:rPr lang="en">
                <a:solidFill>
                  <a:schemeClr val="hlink"/>
                </a:solidFill>
                <a:uFill>
                  <a:noFill/>
                </a:uFill>
                <a:hlinkClick r:id="rId3"/>
              </a:rPr>
              <a:t>7</a:t>
            </a:r>
            <a:r>
              <a:rPr lang="en"/>
              <a:t>]</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3" name="Shape 1333"/>
        <p:cNvGrpSpPr/>
        <p:nvPr/>
      </p:nvGrpSpPr>
      <p:grpSpPr>
        <a:xfrm>
          <a:off x="0" y="0"/>
          <a:ext cx="0" cy="0"/>
          <a:chOff x="0" y="0"/>
          <a:chExt cx="0" cy="0"/>
        </a:xfrm>
      </p:grpSpPr>
      <p:sp>
        <p:nvSpPr>
          <p:cNvPr id="1334" name="Google Shape;1334;p115"/>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tell if it’s an infectious fever</a:t>
            </a:r>
            <a:endParaRPr/>
          </a:p>
        </p:txBody>
      </p:sp>
      <p:sp>
        <p:nvSpPr>
          <p:cNvPr id="1335" name="Google Shape;1335;p115"/>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DF382C"/>
                </a:solidFill>
              </a:rPr>
              <a:t>Very challenging</a:t>
            </a:r>
            <a:r>
              <a:rPr lang="en"/>
              <a:t> to </a:t>
            </a:r>
            <a:r>
              <a:rPr lang="en"/>
              <a:t>distinguish</a:t>
            </a:r>
            <a:r>
              <a:rPr lang="en"/>
              <a:t> infectious SIRS from “sterile SIRS”</a:t>
            </a:r>
            <a:endParaRPr/>
          </a:p>
          <a:p>
            <a:pPr indent="-311150" lvl="0" marL="457200" rtl="0" algn="l">
              <a:spcBef>
                <a:spcPts val="1200"/>
              </a:spcBef>
              <a:spcAft>
                <a:spcPts val="0"/>
              </a:spcAft>
              <a:buSzPts val="1300"/>
              <a:buChar char="●"/>
            </a:pPr>
            <a:r>
              <a:rPr lang="en"/>
              <a:t>Both conditions have similar levels of cytokines [</a:t>
            </a:r>
            <a:r>
              <a:rPr lang="en">
                <a:solidFill>
                  <a:schemeClr val="hlink"/>
                </a:solidFill>
                <a:uFill>
                  <a:noFill/>
                </a:uFill>
                <a:hlinkClick r:id="rId3"/>
              </a:rPr>
              <a:t>8</a:t>
            </a:r>
            <a:r>
              <a:rPr lang="en"/>
              <a:t>]</a:t>
            </a:r>
            <a:endParaRPr/>
          </a:p>
          <a:p>
            <a:pPr indent="-311150" lvl="0" marL="457200" rtl="0" algn="l">
              <a:spcBef>
                <a:spcPts val="0"/>
              </a:spcBef>
              <a:spcAft>
                <a:spcPts val="0"/>
              </a:spcAft>
              <a:buSzPts val="1300"/>
              <a:buChar char="●"/>
            </a:pPr>
            <a:r>
              <a:rPr lang="en"/>
              <a:t>Timing of SIRS is similar (early on)</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9" name="Shape 1339"/>
        <p:cNvGrpSpPr/>
        <p:nvPr/>
      </p:nvGrpSpPr>
      <p:grpSpPr>
        <a:xfrm>
          <a:off x="0" y="0"/>
          <a:ext cx="0" cy="0"/>
          <a:chOff x="0" y="0"/>
          <a:chExt cx="0" cy="0"/>
        </a:xfrm>
      </p:grpSpPr>
      <p:sp>
        <p:nvSpPr>
          <p:cNvPr id="1340" name="Google Shape;1340;p116"/>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tell if it’s an infectious fever</a:t>
            </a:r>
            <a:endParaRPr/>
          </a:p>
        </p:txBody>
      </p:sp>
      <p:sp>
        <p:nvSpPr>
          <p:cNvPr id="1341" name="Google Shape;1341;p116"/>
          <p:cNvSpPr txBox="1"/>
          <p:nvPr>
            <p:ph idx="1" type="body"/>
          </p:nvPr>
        </p:nvSpPr>
        <p:spPr>
          <a:xfrm>
            <a:off x="729325" y="1824475"/>
            <a:ext cx="3774300" cy="182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Suggestive of “</a:t>
            </a:r>
            <a:r>
              <a:rPr b="1" lang="en">
                <a:solidFill>
                  <a:srgbClr val="14A44D"/>
                </a:solidFill>
              </a:rPr>
              <a:t>sterile SIRS</a:t>
            </a:r>
            <a:r>
              <a:rPr b="1" lang="en"/>
              <a:t>”</a:t>
            </a:r>
            <a:endParaRPr b="1"/>
          </a:p>
          <a:p>
            <a:pPr indent="-311150" lvl="0" marL="457200" rtl="0" algn="l">
              <a:spcBef>
                <a:spcPts val="1200"/>
              </a:spcBef>
              <a:spcAft>
                <a:spcPts val="0"/>
              </a:spcAft>
              <a:buSzPts val="1300"/>
              <a:buChar char="●"/>
            </a:pPr>
            <a:r>
              <a:rPr lang="en"/>
              <a:t>Transient fever (median 4 days)</a:t>
            </a:r>
            <a:endParaRPr/>
          </a:p>
          <a:p>
            <a:pPr indent="-311150" lvl="0" marL="457200" rtl="0" algn="l">
              <a:spcBef>
                <a:spcPts val="0"/>
              </a:spcBef>
              <a:spcAft>
                <a:spcPts val="0"/>
              </a:spcAft>
              <a:buSzPts val="1300"/>
              <a:buChar char="●"/>
            </a:pPr>
            <a:r>
              <a:rPr lang="en"/>
              <a:t>Prompt hemodynamic improvement</a:t>
            </a:r>
            <a:endParaRPr/>
          </a:p>
          <a:p>
            <a:pPr indent="-311150" lvl="0" marL="457200" rtl="0" algn="l">
              <a:spcBef>
                <a:spcPts val="0"/>
              </a:spcBef>
              <a:spcAft>
                <a:spcPts val="0"/>
              </a:spcAft>
              <a:buSzPts val="1300"/>
              <a:buChar char="●"/>
            </a:pPr>
            <a:r>
              <a:rPr lang="en"/>
              <a:t>WBC peaks below 30k</a:t>
            </a:r>
            <a:endParaRPr/>
          </a:p>
        </p:txBody>
      </p:sp>
      <p:sp>
        <p:nvSpPr>
          <p:cNvPr id="1342" name="Google Shape;1342;p116"/>
          <p:cNvSpPr txBox="1"/>
          <p:nvPr>
            <p:ph idx="1" type="body"/>
          </p:nvPr>
        </p:nvSpPr>
        <p:spPr>
          <a:xfrm>
            <a:off x="729450" y="1393075"/>
            <a:ext cx="7688700" cy="43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DF382C"/>
                </a:solidFill>
              </a:rPr>
              <a:t>Very challenging</a:t>
            </a:r>
            <a:r>
              <a:rPr lang="en"/>
              <a:t> to distinguish infectious SIRS from “sterile SIRS”, especially </a:t>
            </a:r>
            <a:r>
              <a:rPr b="1" lang="en">
                <a:solidFill>
                  <a:srgbClr val="3B71CA"/>
                </a:solidFill>
              </a:rPr>
              <a:t>before day 7</a:t>
            </a:r>
            <a:endParaRPr b="1">
              <a:solidFill>
                <a:srgbClr val="3B71CA"/>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6" name="Shape 1346"/>
        <p:cNvGrpSpPr/>
        <p:nvPr/>
      </p:nvGrpSpPr>
      <p:grpSpPr>
        <a:xfrm>
          <a:off x="0" y="0"/>
          <a:ext cx="0" cy="0"/>
          <a:chOff x="0" y="0"/>
          <a:chExt cx="0" cy="0"/>
        </a:xfrm>
      </p:grpSpPr>
      <p:sp>
        <p:nvSpPr>
          <p:cNvPr id="1347" name="Google Shape;1347;p117"/>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tell if it’s an infectious fever</a:t>
            </a:r>
            <a:endParaRPr/>
          </a:p>
        </p:txBody>
      </p:sp>
      <p:sp>
        <p:nvSpPr>
          <p:cNvPr id="1348" name="Google Shape;1348;p117"/>
          <p:cNvSpPr txBox="1"/>
          <p:nvPr>
            <p:ph idx="1" type="body"/>
          </p:nvPr>
        </p:nvSpPr>
        <p:spPr>
          <a:xfrm>
            <a:off x="729325" y="1824475"/>
            <a:ext cx="3774300" cy="182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Suggestive of “</a:t>
            </a:r>
            <a:r>
              <a:rPr b="1" lang="en">
                <a:solidFill>
                  <a:srgbClr val="14A44D"/>
                </a:solidFill>
              </a:rPr>
              <a:t>sterile SIRS</a:t>
            </a:r>
            <a:r>
              <a:rPr b="1" lang="en"/>
              <a:t>”</a:t>
            </a:r>
            <a:endParaRPr b="1"/>
          </a:p>
          <a:p>
            <a:pPr indent="-311150" lvl="0" marL="457200" rtl="0" algn="l">
              <a:spcBef>
                <a:spcPts val="1200"/>
              </a:spcBef>
              <a:spcAft>
                <a:spcPts val="0"/>
              </a:spcAft>
              <a:buSzPts val="1300"/>
              <a:buChar char="●"/>
            </a:pPr>
            <a:r>
              <a:rPr lang="en"/>
              <a:t>Transient fever (median 4 days)</a:t>
            </a:r>
            <a:endParaRPr/>
          </a:p>
          <a:p>
            <a:pPr indent="-311150" lvl="0" marL="457200" rtl="0" algn="l">
              <a:spcBef>
                <a:spcPts val="0"/>
              </a:spcBef>
              <a:spcAft>
                <a:spcPts val="0"/>
              </a:spcAft>
              <a:buSzPts val="1300"/>
              <a:buChar char="●"/>
            </a:pPr>
            <a:r>
              <a:rPr lang="en"/>
              <a:t>Prompt hemodynamic improvement</a:t>
            </a:r>
            <a:endParaRPr/>
          </a:p>
          <a:p>
            <a:pPr indent="-311150" lvl="0" marL="457200" rtl="0" algn="l">
              <a:spcBef>
                <a:spcPts val="0"/>
              </a:spcBef>
              <a:spcAft>
                <a:spcPts val="0"/>
              </a:spcAft>
              <a:buSzPts val="1300"/>
              <a:buChar char="●"/>
            </a:pPr>
            <a:r>
              <a:rPr lang="en"/>
              <a:t>WBC peaks below 30k</a:t>
            </a:r>
            <a:endParaRPr/>
          </a:p>
        </p:txBody>
      </p:sp>
      <p:sp>
        <p:nvSpPr>
          <p:cNvPr id="1349" name="Google Shape;1349;p117"/>
          <p:cNvSpPr txBox="1"/>
          <p:nvPr>
            <p:ph idx="2" type="body"/>
          </p:nvPr>
        </p:nvSpPr>
        <p:spPr>
          <a:xfrm>
            <a:off x="4643600" y="1824475"/>
            <a:ext cx="3774300" cy="182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DF382C"/>
                </a:solidFill>
              </a:rPr>
              <a:t>Red flags</a:t>
            </a:r>
            <a:endParaRPr b="1">
              <a:solidFill>
                <a:srgbClr val="DF382C"/>
              </a:solidFill>
            </a:endParaRPr>
          </a:p>
          <a:p>
            <a:pPr indent="-311150" lvl="0" marL="457200" rtl="0" algn="l">
              <a:spcBef>
                <a:spcPts val="1200"/>
              </a:spcBef>
              <a:spcAft>
                <a:spcPts val="0"/>
              </a:spcAft>
              <a:buSzPts val="1300"/>
              <a:buChar char="●"/>
            </a:pPr>
            <a:r>
              <a:rPr lang="en"/>
              <a:t>Hypothermia (OR</a:t>
            </a:r>
            <a:r>
              <a:rPr baseline="-25000" lang="en"/>
              <a:t>death </a:t>
            </a:r>
            <a:r>
              <a:rPr lang="en"/>
              <a:t>= 6.67) [</a:t>
            </a:r>
            <a:r>
              <a:rPr lang="en">
                <a:solidFill>
                  <a:schemeClr val="hlink"/>
                </a:solidFill>
                <a:uFill>
                  <a:noFill/>
                </a:uFill>
                <a:hlinkClick r:id="rId3"/>
              </a:rPr>
              <a:t>7</a:t>
            </a:r>
            <a:r>
              <a:rPr lang="en"/>
              <a:t>]</a:t>
            </a:r>
            <a:endParaRPr/>
          </a:p>
          <a:p>
            <a:pPr indent="-311150" lvl="0" marL="457200" rtl="0" algn="l">
              <a:spcBef>
                <a:spcPts val="0"/>
              </a:spcBef>
              <a:spcAft>
                <a:spcPts val="0"/>
              </a:spcAft>
              <a:buSzPts val="1300"/>
              <a:buChar char="●"/>
            </a:pPr>
            <a:r>
              <a:rPr lang="en"/>
              <a:t>CRP doesn’t normalize</a:t>
            </a:r>
            <a:endParaRPr/>
          </a:p>
          <a:p>
            <a:pPr indent="-311150" lvl="0" marL="457200" rtl="0" algn="l">
              <a:spcBef>
                <a:spcPts val="0"/>
              </a:spcBef>
              <a:spcAft>
                <a:spcPts val="0"/>
              </a:spcAft>
              <a:buSzPts val="1300"/>
              <a:buChar char="●"/>
            </a:pPr>
            <a:r>
              <a:rPr lang="en"/>
              <a:t>Prolonged fever</a:t>
            </a:r>
            <a:endParaRPr/>
          </a:p>
        </p:txBody>
      </p:sp>
      <p:sp>
        <p:nvSpPr>
          <p:cNvPr id="1350" name="Google Shape;1350;p117"/>
          <p:cNvSpPr txBox="1"/>
          <p:nvPr>
            <p:ph idx="1" type="body"/>
          </p:nvPr>
        </p:nvSpPr>
        <p:spPr>
          <a:xfrm>
            <a:off x="729450" y="1393075"/>
            <a:ext cx="7688700" cy="43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DF382C"/>
                </a:solidFill>
              </a:rPr>
              <a:t>Very challenging</a:t>
            </a:r>
            <a:r>
              <a:rPr lang="en"/>
              <a:t> to distinguish infectious SIRS from “sterile SIRS”, especially </a:t>
            </a:r>
            <a:r>
              <a:rPr b="1" lang="en">
                <a:solidFill>
                  <a:srgbClr val="3B71CA"/>
                </a:solidFill>
              </a:rPr>
              <a:t>before day 7</a:t>
            </a:r>
            <a:endParaRPr b="1">
              <a:solidFill>
                <a:srgbClr val="3B71CA"/>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118"/>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tell if it’s an infectious fever</a:t>
            </a:r>
            <a:endParaRPr/>
          </a:p>
        </p:txBody>
      </p:sp>
      <p:sp>
        <p:nvSpPr>
          <p:cNvPr id="1356" name="Google Shape;1356;p118"/>
          <p:cNvSpPr txBox="1"/>
          <p:nvPr>
            <p:ph idx="1" type="body"/>
          </p:nvPr>
        </p:nvSpPr>
        <p:spPr>
          <a:xfrm>
            <a:off x="729325" y="1824475"/>
            <a:ext cx="3774300" cy="182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Suggestive of “</a:t>
            </a:r>
            <a:r>
              <a:rPr b="1" lang="en">
                <a:solidFill>
                  <a:srgbClr val="14A44D"/>
                </a:solidFill>
              </a:rPr>
              <a:t>sterile SIRS</a:t>
            </a:r>
            <a:r>
              <a:rPr b="1" lang="en"/>
              <a:t>”</a:t>
            </a:r>
            <a:endParaRPr b="1"/>
          </a:p>
          <a:p>
            <a:pPr indent="-311150" lvl="0" marL="457200" rtl="0" algn="l">
              <a:spcBef>
                <a:spcPts val="1200"/>
              </a:spcBef>
              <a:spcAft>
                <a:spcPts val="0"/>
              </a:spcAft>
              <a:buSzPts val="1300"/>
              <a:buChar char="●"/>
            </a:pPr>
            <a:r>
              <a:rPr lang="en"/>
              <a:t>Transient fever (median 4 days)</a:t>
            </a:r>
            <a:endParaRPr/>
          </a:p>
          <a:p>
            <a:pPr indent="-311150" lvl="0" marL="457200" rtl="0" algn="l">
              <a:spcBef>
                <a:spcPts val="0"/>
              </a:spcBef>
              <a:spcAft>
                <a:spcPts val="0"/>
              </a:spcAft>
              <a:buSzPts val="1300"/>
              <a:buChar char="●"/>
            </a:pPr>
            <a:r>
              <a:rPr lang="en"/>
              <a:t>Prompt hemodynamic improvement</a:t>
            </a:r>
            <a:endParaRPr/>
          </a:p>
          <a:p>
            <a:pPr indent="-311150" lvl="0" marL="457200" rtl="0" algn="l">
              <a:spcBef>
                <a:spcPts val="0"/>
              </a:spcBef>
              <a:spcAft>
                <a:spcPts val="0"/>
              </a:spcAft>
              <a:buSzPts val="1300"/>
              <a:buChar char="●"/>
            </a:pPr>
            <a:r>
              <a:rPr lang="en"/>
              <a:t>WBC peaks below 30k</a:t>
            </a:r>
            <a:endParaRPr/>
          </a:p>
        </p:txBody>
      </p:sp>
      <p:sp>
        <p:nvSpPr>
          <p:cNvPr id="1357" name="Google Shape;1357;p118"/>
          <p:cNvSpPr txBox="1"/>
          <p:nvPr>
            <p:ph idx="2" type="body"/>
          </p:nvPr>
        </p:nvSpPr>
        <p:spPr>
          <a:xfrm>
            <a:off x="4643600" y="1824475"/>
            <a:ext cx="3774300" cy="182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DF382C"/>
                </a:solidFill>
              </a:rPr>
              <a:t>Red flags</a:t>
            </a:r>
            <a:endParaRPr b="1">
              <a:solidFill>
                <a:srgbClr val="DF382C"/>
              </a:solidFill>
            </a:endParaRPr>
          </a:p>
          <a:p>
            <a:pPr indent="-311150" lvl="0" marL="457200" rtl="0" algn="l">
              <a:spcBef>
                <a:spcPts val="1200"/>
              </a:spcBef>
              <a:spcAft>
                <a:spcPts val="0"/>
              </a:spcAft>
              <a:buSzPts val="1300"/>
              <a:buChar char="●"/>
            </a:pPr>
            <a:r>
              <a:rPr lang="en"/>
              <a:t>Hypothermia (OR</a:t>
            </a:r>
            <a:r>
              <a:rPr baseline="-25000" lang="en"/>
              <a:t>death </a:t>
            </a:r>
            <a:r>
              <a:rPr lang="en"/>
              <a:t>= 6.67) [</a:t>
            </a:r>
            <a:r>
              <a:rPr lang="en">
                <a:solidFill>
                  <a:schemeClr val="hlink"/>
                </a:solidFill>
                <a:uFill>
                  <a:noFill/>
                </a:uFill>
                <a:hlinkClick r:id="rId3"/>
              </a:rPr>
              <a:t>7</a:t>
            </a:r>
            <a:r>
              <a:rPr lang="en"/>
              <a:t>]</a:t>
            </a:r>
            <a:endParaRPr/>
          </a:p>
          <a:p>
            <a:pPr indent="-311150" lvl="0" marL="457200" rtl="0" algn="l">
              <a:spcBef>
                <a:spcPts val="0"/>
              </a:spcBef>
              <a:spcAft>
                <a:spcPts val="0"/>
              </a:spcAft>
              <a:buSzPts val="1300"/>
              <a:buChar char="●"/>
            </a:pPr>
            <a:r>
              <a:rPr lang="en"/>
              <a:t>CRP doesn’t normalize</a:t>
            </a:r>
            <a:endParaRPr/>
          </a:p>
          <a:p>
            <a:pPr indent="-311150" lvl="0" marL="457200" rtl="0" algn="l">
              <a:spcBef>
                <a:spcPts val="0"/>
              </a:spcBef>
              <a:spcAft>
                <a:spcPts val="0"/>
              </a:spcAft>
              <a:buSzPts val="1300"/>
              <a:buChar char="●"/>
            </a:pPr>
            <a:r>
              <a:rPr lang="en"/>
              <a:t>Prolonged fever</a:t>
            </a:r>
            <a:endParaRPr/>
          </a:p>
        </p:txBody>
      </p:sp>
      <p:sp>
        <p:nvSpPr>
          <p:cNvPr id="1358" name="Google Shape;1358;p118"/>
          <p:cNvSpPr txBox="1"/>
          <p:nvPr>
            <p:ph idx="1" type="body"/>
          </p:nvPr>
        </p:nvSpPr>
        <p:spPr>
          <a:xfrm>
            <a:off x="729450" y="1393075"/>
            <a:ext cx="7688700" cy="431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DF382C"/>
                </a:solidFill>
              </a:rPr>
              <a:t>Very challenging</a:t>
            </a:r>
            <a:r>
              <a:rPr lang="en"/>
              <a:t> to distinguish infectious SIRS from “sterile SIRS”, especially </a:t>
            </a:r>
            <a:r>
              <a:rPr b="1" lang="en">
                <a:solidFill>
                  <a:srgbClr val="3B71CA"/>
                </a:solidFill>
              </a:rPr>
              <a:t>before day 7</a:t>
            </a:r>
            <a:endParaRPr b="1">
              <a:solidFill>
                <a:srgbClr val="3B71CA"/>
              </a:solidFill>
            </a:endParaRPr>
          </a:p>
        </p:txBody>
      </p:sp>
      <p:graphicFrame>
        <p:nvGraphicFramePr>
          <p:cNvPr id="1359" name="Google Shape;1359;p118"/>
          <p:cNvGraphicFramePr/>
          <p:nvPr/>
        </p:nvGraphicFramePr>
        <p:xfrm>
          <a:off x="2008563" y="3913875"/>
          <a:ext cx="3000000" cy="3000000"/>
        </p:xfrm>
        <a:graphic>
          <a:graphicData uri="http://schemas.openxmlformats.org/drawingml/2006/table">
            <a:tbl>
              <a:tblPr>
                <a:noFill/>
                <a:tableStyleId>{3460FA36-6B9E-4714-AF50-13D33941BEC3}</a:tableStyleId>
              </a:tblPr>
              <a:tblGrid>
                <a:gridCol w="675175"/>
                <a:gridCol w="448025"/>
                <a:gridCol w="448025"/>
                <a:gridCol w="448025"/>
                <a:gridCol w="448025"/>
                <a:gridCol w="448025"/>
                <a:gridCol w="448025"/>
                <a:gridCol w="448025"/>
                <a:gridCol w="448025"/>
                <a:gridCol w="448025"/>
                <a:gridCol w="448025"/>
                <a:gridCol w="448025"/>
              </a:tblGrid>
              <a:tr h="222150">
                <a:tc>
                  <a:txBody>
                    <a:bodyPr/>
                    <a:lstStyle/>
                    <a:p>
                      <a:pPr indent="0" lvl="0" marL="0" rtl="0" algn="l">
                        <a:spcBef>
                          <a:spcPts val="0"/>
                        </a:spcBef>
                        <a:spcAft>
                          <a:spcPts val="0"/>
                        </a:spcAft>
                        <a:buNone/>
                      </a:pPr>
                      <a:r>
                        <a:rPr b="1" lang="en" sz="1300">
                          <a:solidFill>
                            <a:srgbClr val="FFFFFF"/>
                          </a:solidFill>
                          <a:latin typeface="Open Sans"/>
                          <a:ea typeface="Open Sans"/>
                          <a:cs typeface="Open Sans"/>
                          <a:sym typeface="Open Sans"/>
                        </a:rPr>
                        <a:t>CBC</a:t>
                      </a:r>
                      <a:endParaRPr b="1" sz="1300">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D28</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D29</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14A44D"/>
                      </a:solidFill>
                      <a:prstDash val="solid"/>
                      <a:round/>
                      <a:headEnd len="sm" w="sm" type="none"/>
                      <a:tailEnd len="sm" w="sm" type="none"/>
                    </a:lnT>
                    <a:lnB cap="flat" cmpd="sng" w="19050">
                      <a:solidFill>
                        <a:srgbClr val="14A44D"/>
                      </a:solidFill>
                      <a:prstDash val="solid"/>
                      <a:round/>
                      <a:headEnd len="sm" w="sm" type="none"/>
                      <a:tailEnd len="sm" w="sm" type="none"/>
                    </a:lnB>
                    <a:solidFill>
                      <a:srgbClr val="14A44D"/>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D30</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D31</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D32</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D33</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D34</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D35</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DF382C"/>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D36</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D37</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14A44D"/>
                      </a:solidFill>
                      <a:prstDash val="solid"/>
                      <a:round/>
                      <a:headEnd len="sm" w="sm" type="none"/>
                      <a:tailEnd len="sm" w="sm" type="none"/>
                    </a:lnT>
                    <a:lnB cap="flat" cmpd="sng" w="19050">
                      <a:solidFill>
                        <a:srgbClr val="14A44D"/>
                      </a:solidFill>
                      <a:prstDash val="solid"/>
                      <a:round/>
                      <a:headEnd len="sm" w="sm" type="none"/>
                      <a:tailEnd len="sm" w="sm" type="none"/>
                    </a:lnB>
                    <a:solidFill>
                      <a:srgbClr val="14A44D"/>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D38</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WBC</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18</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40</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14A44D"/>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33</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25</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chemeClr val="dk2"/>
                          </a:solidFill>
                          <a:latin typeface="Open Sans"/>
                          <a:ea typeface="Open Sans"/>
                          <a:cs typeface="Open Sans"/>
                          <a:sym typeface="Open Sans"/>
                        </a:rPr>
                        <a:t>25</a:t>
                      </a:r>
                      <a:endParaRPr b="1"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21</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16.7</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27.5</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22.0</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19.2</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14A44D"/>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18.0</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Hgb</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11.3</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10.1</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9.7</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9.1</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8.7</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8.4</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8.8</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Plts</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176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136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105</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119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148</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156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199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206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233</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255</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CRP</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b="1"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chemeClr val="dk2"/>
                          </a:solidFill>
                          <a:latin typeface="Open Sans"/>
                          <a:ea typeface="Open Sans"/>
                          <a:cs typeface="Open Sans"/>
                          <a:sym typeface="Open Sans"/>
                        </a:rPr>
                        <a:t>61</a:t>
                      </a:r>
                      <a:endParaRPr b="1"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360" name="Google Shape;1360;p118"/>
          <p:cNvSpPr txBox="1"/>
          <p:nvPr/>
        </p:nvSpPr>
        <p:spPr>
          <a:xfrm>
            <a:off x="1201650" y="3468425"/>
            <a:ext cx="14301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300">
                <a:solidFill>
                  <a:schemeClr val="dk2"/>
                </a:solidFill>
                <a:latin typeface="Open Sans"/>
                <a:ea typeface="Open Sans"/>
                <a:cs typeface="Open Sans"/>
                <a:sym typeface="Open Sans"/>
              </a:rPr>
              <a:t>Decannulated</a:t>
            </a:r>
            <a:endParaRPr b="1" sz="1300">
              <a:solidFill>
                <a:schemeClr val="dk2"/>
              </a:solidFill>
              <a:latin typeface="Open Sans"/>
              <a:ea typeface="Open Sans"/>
              <a:cs typeface="Open Sans"/>
              <a:sym typeface="Open Sans"/>
            </a:endParaRPr>
          </a:p>
        </p:txBody>
      </p:sp>
      <p:cxnSp>
        <p:nvCxnSpPr>
          <p:cNvPr id="1361" name="Google Shape;1361;p118"/>
          <p:cNvCxnSpPr>
            <a:stCxn id="1360" idx="3"/>
          </p:cNvCxnSpPr>
          <p:nvPr/>
        </p:nvCxnSpPr>
        <p:spPr>
          <a:xfrm>
            <a:off x="2631750" y="3660875"/>
            <a:ext cx="299400" cy="178200"/>
          </a:xfrm>
          <a:prstGeom prst="bentConnector3">
            <a:avLst>
              <a:gd fmla="val 50000" name="adj1"/>
            </a:avLst>
          </a:prstGeom>
          <a:noFill/>
          <a:ln cap="flat" cmpd="sng" w="9525">
            <a:solidFill>
              <a:schemeClr val="dk2"/>
            </a:solidFill>
            <a:prstDash val="solid"/>
            <a:round/>
            <a:headEnd len="med" w="med" type="none"/>
            <a:tailEnd len="med" w="med" type="triangle"/>
          </a:ln>
        </p:spPr>
      </p:cxnSp>
      <p:sp>
        <p:nvSpPr>
          <p:cNvPr id="1362" name="Google Shape;1362;p118"/>
          <p:cNvSpPr txBox="1"/>
          <p:nvPr/>
        </p:nvSpPr>
        <p:spPr>
          <a:xfrm>
            <a:off x="4484200" y="3453775"/>
            <a:ext cx="14301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300" u="sng">
                <a:solidFill>
                  <a:srgbClr val="C1443C"/>
                </a:solidFill>
                <a:latin typeface="Open Sans"/>
                <a:ea typeface="Open Sans"/>
                <a:cs typeface="Open Sans"/>
                <a:sym typeface="Open Sans"/>
              </a:rPr>
              <a:t>BCx</a:t>
            </a:r>
            <a:r>
              <a:rPr lang="en" sz="1300">
                <a:solidFill>
                  <a:schemeClr val="dk2"/>
                </a:solidFill>
                <a:latin typeface="Open Sans"/>
                <a:ea typeface="Open Sans"/>
                <a:cs typeface="Open Sans"/>
                <a:sym typeface="Open Sans"/>
              </a:rPr>
              <a:t>: MRSA</a:t>
            </a:r>
            <a:endParaRPr sz="1300">
              <a:solidFill>
                <a:schemeClr val="dk2"/>
              </a:solidFill>
              <a:latin typeface="Open Sans"/>
              <a:ea typeface="Open Sans"/>
              <a:cs typeface="Open Sans"/>
              <a:sym typeface="Open Sans"/>
            </a:endParaRPr>
          </a:p>
        </p:txBody>
      </p:sp>
      <p:cxnSp>
        <p:nvCxnSpPr>
          <p:cNvPr id="1363" name="Google Shape;1363;p118"/>
          <p:cNvCxnSpPr>
            <a:stCxn id="1362" idx="3"/>
          </p:cNvCxnSpPr>
          <p:nvPr/>
        </p:nvCxnSpPr>
        <p:spPr>
          <a:xfrm>
            <a:off x="5914300" y="3646225"/>
            <a:ext cx="123000" cy="172800"/>
          </a:xfrm>
          <a:prstGeom prst="bentConnector2">
            <a:avLst/>
          </a:prstGeom>
          <a:noFill/>
          <a:ln cap="flat" cmpd="sng" w="9525">
            <a:solidFill>
              <a:schemeClr val="dk2"/>
            </a:solidFill>
            <a:prstDash val="solid"/>
            <a:round/>
            <a:headEnd len="med" w="med" type="none"/>
            <a:tailEnd len="med" w="med" type="triangle"/>
          </a:ln>
        </p:spPr>
      </p:cxnSp>
      <p:sp>
        <p:nvSpPr>
          <p:cNvPr id="1364" name="Google Shape;1364;p118"/>
          <p:cNvSpPr txBox="1"/>
          <p:nvPr/>
        </p:nvSpPr>
        <p:spPr>
          <a:xfrm>
            <a:off x="3153180" y="3453775"/>
            <a:ext cx="14301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300">
                <a:solidFill>
                  <a:schemeClr val="dk2"/>
                </a:solidFill>
                <a:latin typeface="Open Sans"/>
                <a:ea typeface="Open Sans"/>
                <a:cs typeface="Open Sans"/>
                <a:sym typeface="Open Sans"/>
              </a:rPr>
              <a:t>ID consult</a:t>
            </a:r>
            <a:endParaRPr b="1" sz="1300">
              <a:solidFill>
                <a:schemeClr val="dk2"/>
              </a:solidFill>
              <a:latin typeface="Open Sans"/>
              <a:ea typeface="Open Sans"/>
              <a:cs typeface="Open Sans"/>
              <a:sym typeface="Open Sans"/>
            </a:endParaRPr>
          </a:p>
        </p:txBody>
      </p:sp>
      <p:cxnSp>
        <p:nvCxnSpPr>
          <p:cNvPr id="1365" name="Google Shape;1365;p118"/>
          <p:cNvCxnSpPr>
            <a:stCxn id="1364" idx="3"/>
          </p:cNvCxnSpPr>
          <p:nvPr/>
        </p:nvCxnSpPr>
        <p:spPr>
          <a:xfrm>
            <a:off x="4583280" y="3646225"/>
            <a:ext cx="123000" cy="172800"/>
          </a:xfrm>
          <a:prstGeom prst="bentConnector2">
            <a:avLst/>
          </a:prstGeom>
          <a:noFill/>
          <a:ln cap="flat" cmpd="sng" w="9525">
            <a:solidFill>
              <a:schemeClr val="dk2"/>
            </a:solidFill>
            <a:prstDash val="solid"/>
            <a:round/>
            <a:headEnd len="med" w="med" type="none"/>
            <a:tailEnd len="med" w="med" type="triangle"/>
          </a:ln>
        </p:spPr>
      </p:cxnSp>
      <p:sp>
        <p:nvSpPr>
          <p:cNvPr id="1366" name="Google Shape;1366;p118"/>
          <p:cNvSpPr/>
          <p:nvPr/>
        </p:nvSpPr>
        <p:spPr>
          <a:xfrm>
            <a:off x="0" y="1393075"/>
            <a:ext cx="9144000" cy="18297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0" name="Shape 1370"/>
        <p:cNvGrpSpPr/>
        <p:nvPr/>
      </p:nvGrpSpPr>
      <p:grpSpPr>
        <a:xfrm>
          <a:off x="0" y="0"/>
          <a:ext cx="0" cy="0"/>
          <a:chOff x="0" y="0"/>
          <a:chExt cx="0" cy="0"/>
        </a:xfrm>
      </p:grpSpPr>
      <p:sp>
        <p:nvSpPr>
          <p:cNvPr id="1371" name="Google Shape;1371;p119"/>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How good is ChatGPT with these cases?</a:t>
            </a:r>
            <a:endParaRPr/>
          </a:p>
        </p:txBody>
      </p:sp>
      <p:pic>
        <p:nvPicPr>
          <p:cNvPr id="1372" name="Google Shape;1372;p119"/>
          <p:cNvPicPr preferRelativeResize="0"/>
          <p:nvPr/>
        </p:nvPicPr>
        <p:blipFill>
          <a:blip r:embed="rId3">
            <a:alphaModFix/>
          </a:blip>
          <a:stretch>
            <a:fillRect/>
          </a:stretch>
        </p:blipFill>
        <p:spPr>
          <a:xfrm>
            <a:off x="6831500" y="3137500"/>
            <a:ext cx="1856000" cy="148480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6" name="Shape 1376"/>
        <p:cNvGrpSpPr/>
        <p:nvPr/>
      </p:nvGrpSpPr>
      <p:grpSpPr>
        <a:xfrm>
          <a:off x="0" y="0"/>
          <a:ext cx="0" cy="0"/>
          <a:chOff x="0" y="0"/>
          <a:chExt cx="0" cy="0"/>
        </a:xfrm>
      </p:grpSpPr>
      <p:sp>
        <p:nvSpPr>
          <p:cNvPr id="1377" name="Google Shape;1377;p120"/>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Methods</a:t>
            </a:r>
            <a:endParaRPr/>
          </a:p>
        </p:txBody>
      </p:sp>
      <p:sp>
        <p:nvSpPr>
          <p:cNvPr id="1378" name="Google Shape;1378;p120"/>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Models </a:t>
            </a:r>
            <a:r>
              <a:rPr lang="en"/>
              <a:t>used: </a:t>
            </a:r>
            <a:endParaRPr/>
          </a:p>
          <a:p>
            <a:pPr indent="-311150" lvl="0" marL="457200" rtl="0" algn="l">
              <a:spcBef>
                <a:spcPts val="1200"/>
              </a:spcBef>
              <a:spcAft>
                <a:spcPts val="0"/>
              </a:spcAft>
              <a:buSzPts val="1300"/>
              <a:buChar char="●"/>
            </a:pPr>
            <a:r>
              <a:rPr lang="en"/>
              <a:t>ChatGPT 5.2</a:t>
            </a:r>
            <a:endParaRPr/>
          </a:p>
          <a:p>
            <a:pPr indent="-311150" lvl="0" marL="457200" rtl="0" algn="l">
              <a:spcBef>
                <a:spcPts val="0"/>
              </a:spcBef>
              <a:spcAft>
                <a:spcPts val="0"/>
              </a:spcAft>
              <a:buSzPts val="1300"/>
              <a:buChar char="●"/>
            </a:pPr>
            <a:r>
              <a:rPr lang="en"/>
              <a:t>Gemini 3 Pro</a:t>
            </a:r>
            <a:endParaRPr/>
          </a:p>
          <a:p>
            <a:pPr indent="0" lvl="0" marL="0" rtl="0" algn="l">
              <a:spcBef>
                <a:spcPts val="1200"/>
              </a:spcBef>
              <a:spcAft>
                <a:spcPts val="0"/>
              </a:spcAft>
              <a:buNone/>
            </a:pPr>
            <a:r>
              <a:rPr lang="en"/>
              <a:t>Materials provided to the LLMs:</a:t>
            </a:r>
            <a:endParaRPr/>
          </a:p>
          <a:p>
            <a:pPr indent="-311150" lvl="0" marL="457200" rtl="0" algn="l">
              <a:spcBef>
                <a:spcPts val="1200"/>
              </a:spcBef>
              <a:spcAft>
                <a:spcPts val="0"/>
              </a:spcAft>
              <a:buSzPts val="1300"/>
              <a:buChar char="●"/>
            </a:pPr>
            <a:r>
              <a:rPr lang="en"/>
              <a:t>Identical versions of these slides* in PDF format</a:t>
            </a:r>
            <a:endParaRPr/>
          </a:p>
          <a:p>
            <a:pPr indent="-311150" lvl="0" marL="457200" rtl="0" algn="l">
              <a:spcBef>
                <a:spcPts val="0"/>
              </a:spcBef>
              <a:spcAft>
                <a:spcPts val="0"/>
              </a:spcAft>
              <a:buSzPts val="1300"/>
              <a:buChar char="●"/>
            </a:pPr>
            <a:r>
              <a:rPr lang="en"/>
              <a:t>Prompts (see upcoming slides)</a:t>
            </a:r>
            <a:endParaRPr/>
          </a:p>
        </p:txBody>
      </p:sp>
      <p:sp>
        <p:nvSpPr>
          <p:cNvPr id="1379" name="Google Shape;1379;p120"/>
          <p:cNvSpPr txBox="1"/>
          <p:nvPr/>
        </p:nvSpPr>
        <p:spPr>
          <a:xfrm>
            <a:off x="1428750" y="4162225"/>
            <a:ext cx="62898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858585"/>
                </a:solidFill>
                <a:latin typeface="Open Sans"/>
                <a:ea typeface="Open Sans"/>
                <a:cs typeface="Open Sans"/>
                <a:sym typeface="Open Sans"/>
              </a:rPr>
              <a:t>(*) My slides always have some details altered so as to not contain any PHI. I omitted screenshots of anything taken from Epic, but otherwise gave the LLMs the same information (these slides) as I gave you</a:t>
            </a:r>
            <a:endParaRPr sz="1300">
              <a:solidFill>
                <a:srgbClr val="858585"/>
              </a:solidFill>
              <a:latin typeface="Open Sans"/>
              <a:ea typeface="Open Sans"/>
              <a:cs typeface="Open Sans"/>
              <a:sym typeface="Open Sans"/>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3" name="Shape 1383"/>
        <p:cNvGrpSpPr/>
        <p:nvPr/>
      </p:nvGrpSpPr>
      <p:grpSpPr>
        <a:xfrm>
          <a:off x="0" y="0"/>
          <a:ext cx="0" cy="0"/>
          <a:chOff x="0" y="0"/>
          <a:chExt cx="0" cy="0"/>
        </a:xfrm>
      </p:grpSpPr>
      <p:sp>
        <p:nvSpPr>
          <p:cNvPr id="1384" name="Google Shape;1384;p121"/>
          <p:cNvSpPr txBox="1"/>
          <p:nvPr>
            <p:ph idx="2" type="body"/>
          </p:nvPr>
        </p:nvSpPr>
        <p:spPr>
          <a:xfrm>
            <a:off x="730000" y="1407675"/>
            <a:ext cx="3374400" cy="161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 66 y/o M with no real PMH p/w </a:t>
            </a:r>
            <a:r>
              <a:rPr b="1" lang="en"/>
              <a:t>headache </a:t>
            </a:r>
            <a:r>
              <a:rPr lang="en"/>
              <a:t>→ </a:t>
            </a:r>
            <a:r>
              <a:rPr b="1" lang="en">
                <a:solidFill>
                  <a:srgbClr val="DC4C64"/>
                </a:solidFill>
              </a:rPr>
              <a:t>fevers </a:t>
            </a:r>
            <a:r>
              <a:rPr lang="en"/>
              <a:t>→ </a:t>
            </a:r>
            <a:r>
              <a:rPr b="1" lang="en"/>
              <a:t>intermittent encephalopathy</a:t>
            </a:r>
            <a:r>
              <a:rPr lang="en"/>
              <a:t> i/s/o R maxillary </a:t>
            </a:r>
            <a:r>
              <a:rPr b="1" lang="en">
                <a:solidFill>
                  <a:srgbClr val="3B71CA"/>
                </a:solidFill>
              </a:rPr>
              <a:t>root canal</a:t>
            </a:r>
            <a:r>
              <a:rPr lang="en"/>
              <a:t> (8 days ago). Told that he may have a </a:t>
            </a:r>
            <a:r>
              <a:rPr b="1" lang="en"/>
              <a:t>small dental abscess</a:t>
            </a:r>
            <a:r>
              <a:rPr lang="en"/>
              <a:t>, but not getting better on Augmentin</a:t>
            </a:r>
            <a:endParaRPr>
              <a:solidFill>
                <a:srgbClr val="1A1A1A"/>
              </a:solidFill>
            </a:endParaRPr>
          </a:p>
        </p:txBody>
      </p:sp>
      <p:sp>
        <p:nvSpPr>
          <p:cNvPr id="1385" name="Google Shape;1385;p121"/>
          <p:cNvSpPr txBox="1"/>
          <p:nvPr>
            <p:ph type="title"/>
          </p:nvPr>
        </p:nvSpPr>
        <p:spPr>
          <a:xfrm>
            <a:off x="729450" y="632850"/>
            <a:ext cx="37692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Summary</a:t>
            </a:r>
            <a:endParaRPr/>
          </a:p>
        </p:txBody>
      </p:sp>
      <p:sp>
        <p:nvSpPr>
          <p:cNvPr id="1386" name="Google Shape;1386;p121"/>
          <p:cNvSpPr/>
          <p:nvPr/>
        </p:nvSpPr>
        <p:spPr>
          <a:xfrm>
            <a:off x="48582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1387" name="Google Shape;1387;p121"/>
          <p:cNvSpPr/>
          <p:nvPr/>
        </p:nvSpPr>
        <p:spPr>
          <a:xfrm>
            <a:off x="53154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388" name="Google Shape;1388;p121"/>
          <p:cNvSpPr/>
          <p:nvPr/>
        </p:nvSpPr>
        <p:spPr>
          <a:xfrm>
            <a:off x="57726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389" name="Google Shape;1389;p121"/>
          <p:cNvSpPr/>
          <p:nvPr/>
        </p:nvSpPr>
        <p:spPr>
          <a:xfrm>
            <a:off x="66870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1390" name="Google Shape;1390;p121"/>
          <p:cNvSpPr/>
          <p:nvPr/>
        </p:nvSpPr>
        <p:spPr>
          <a:xfrm>
            <a:off x="71442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391" name="Google Shape;1391;p121"/>
          <p:cNvSpPr/>
          <p:nvPr/>
        </p:nvSpPr>
        <p:spPr>
          <a:xfrm>
            <a:off x="80586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sp>
        <p:nvSpPr>
          <p:cNvPr id="1392" name="Google Shape;1392;p121"/>
          <p:cNvSpPr/>
          <p:nvPr/>
        </p:nvSpPr>
        <p:spPr>
          <a:xfrm>
            <a:off x="8515875" y="4459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1393" name="Google Shape;1393;p121"/>
          <p:cNvSpPr/>
          <p:nvPr/>
        </p:nvSpPr>
        <p:spPr>
          <a:xfrm>
            <a:off x="6283726" y="364152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Headache      </a:t>
            </a:r>
            <a:r>
              <a:rPr lang="en" sz="1100">
                <a:solidFill>
                  <a:srgbClr val="858585"/>
                </a:solidFill>
                <a:latin typeface="Open Sans"/>
                <a:ea typeface="Open Sans"/>
                <a:cs typeface="Open Sans"/>
                <a:sym typeface="Open Sans"/>
              </a:rPr>
              <a:t> (improving)</a:t>
            </a:r>
            <a:endParaRPr sz="1100">
              <a:solidFill>
                <a:srgbClr val="858585"/>
              </a:solidFill>
              <a:latin typeface="Open Sans"/>
              <a:ea typeface="Open Sans"/>
              <a:cs typeface="Open Sans"/>
              <a:sym typeface="Open Sans"/>
            </a:endParaRPr>
          </a:p>
        </p:txBody>
      </p:sp>
      <p:sp>
        <p:nvSpPr>
          <p:cNvPr id="1394" name="Google Shape;1394;p121"/>
          <p:cNvSpPr/>
          <p:nvPr/>
        </p:nvSpPr>
        <p:spPr>
          <a:xfrm>
            <a:off x="4705875" y="4022950"/>
            <a:ext cx="609600" cy="3591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Root</a:t>
            </a:r>
            <a:endParaRPr b="1" sz="11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100">
                <a:solidFill>
                  <a:schemeClr val="lt1"/>
                </a:solidFill>
                <a:latin typeface="Open Sans"/>
                <a:ea typeface="Open Sans"/>
                <a:cs typeface="Open Sans"/>
                <a:sym typeface="Open Sans"/>
              </a:rPr>
              <a:t>Canal</a:t>
            </a:r>
            <a:endParaRPr b="1" sz="1100">
              <a:solidFill>
                <a:schemeClr val="lt1"/>
              </a:solidFill>
              <a:latin typeface="Open Sans"/>
              <a:ea typeface="Open Sans"/>
              <a:cs typeface="Open Sans"/>
              <a:sym typeface="Open Sans"/>
            </a:endParaRPr>
          </a:p>
        </p:txBody>
      </p:sp>
      <p:sp>
        <p:nvSpPr>
          <p:cNvPr id="1395" name="Google Shape;1395;p121"/>
          <p:cNvSpPr/>
          <p:nvPr/>
        </p:nvSpPr>
        <p:spPr>
          <a:xfrm>
            <a:off x="62298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p:txBody>
      </p:sp>
      <p:sp>
        <p:nvSpPr>
          <p:cNvPr id="1396" name="Google Shape;1396;p121"/>
          <p:cNvSpPr/>
          <p:nvPr/>
        </p:nvSpPr>
        <p:spPr>
          <a:xfrm>
            <a:off x="6687075" y="391417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Fever   </a:t>
            </a:r>
            <a:r>
              <a:rPr lang="en" sz="1100">
                <a:solidFill>
                  <a:srgbClr val="858585"/>
                </a:solidFill>
                <a:latin typeface="Open Sans"/>
                <a:ea typeface="Open Sans"/>
                <a:cs typeface="Open Sans"/>
                <a:sym typeface="Open Sans"/>
              </a:rPr>
              <a:t>(despite antipyretics)</a:t>
            </a:r>
            <a:endParaRPr sz="1100">
              <a:latin typeface="Open Sans"/>
              <a:ea typeface="Open Sans"/>
              <a:cs typeface="Open Sans"/>
              <a:sym typeface="Open Sans"/>
            </a:endParaRPr>
          </a:p>
        </p:txBody>
      </p:sp>
      <p:sp>
        <p:nvSpPr>
          <p:cNvPr id="1397" name="Google Shape;1397;p121"/>
          <p:cNvSpPr/>
          <p:nvPr/>
        </p:nvSpPr>
        <p:spPr>
          <a:xfrm>
            <a:off x="7775800" y="4186825"/>
            <a:ext cx="1197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AMS → Sleepy </a:t>
            </a:r>
            <a:endParaRPr sz="1200">
              <a:latin typeface="Open Sans"/>
              <a:ea typeface="Open Sans"/>
              <a:cs typeface="Open Sans"/>
              <a:sym typeface="Open Sans"/>
            </a:endParaRPr>
          </a:p>
        </p:txBody>
      </p:sp>
      <p:sp>
        <p:nvSpPr>
          <p:cNvPr id="1398" name="Google Shape;1398;p121"/>
          <p:cNvSpPr/>
          <p:nvPr/>
        </p:nvSpPr>
        <p:spPr>
          <a:xfrm>
            <a:off x="7601475" y="4459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1399" name="Google Shape;1399;p121"/>
          <p:cNvSpPr/>
          <p:nvPr/>
        </p:nvSpPr>
        <p:spPr>
          <a:xfrm>
            <a:off x="5315325" y="4759600"/>
            <a:ext cx="9147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Amox</a:t>
            </a:r>
            <a:endParaRPr sz="1100">
              <a:solidFill>
                <a:srgbClr val="858585"/>
              </a:solidFill>
              <a:latin typeface="Open Sans"/>
              <a:ea typeface="Open Sans"/>
              <a:cs typeface="Open Sans"/>
              <a:sym typeface="Open Sans"/>
            </a:endParaRPr>
          </a:p>
        </p:txBody>
      </p:sp>
      <p:sp>
        <p:nvSpPr>
          <p:cNvPr id="1400" name="Google Shape;1400;p121"/>
          <p:cNvSpPr/>
          <p:nvPr/>
        </p:nvSpPr>
        <p:spPr>
          <a:xfrm>
            <a:off x="7601475" y="4759600"/>
            <a:ext cx="13716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Augmentin</a:t>
            </a:r>
            <a:endParaRPr sz="1100">
              <a:solidFill>
                <a:srgbClr val="858585"/>
              </a:solidFill>
              <a:latin typeface="Open Sans"/>
              <a:ea typeface="Open Sans"/>
              <a:cs typeface="Open Sans"/>
              <a:sym typeface="Open Sans"/>
            </a:endParaRPr>
          </a:p>
        </p:txBody>
      </p:sp>
      <p:sp>
        <p:nvSpPr>
          <p:cNvPr id="1401" name="Google Shape;1401;p121"/>
          <p:cNvSpPr/>
          <p:nvPr/>
        </p:nvSpPr>
        <p:spPr>
          <a:xfrm>
            <a:off x="1197075" y="3704350"/>
            <a:ext cx="1832400" cy="4524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896110"/>
                </a:solidFill>
                <a:latin typeface="Open Sans"/>
                <a:ea typeface="Open Sans"/>
                <a:cs typeface="Open Sans"/>
                <a:sym typeface="Open Sans"/>
              </a:rPr>
              <a:t>More workup?</a:t>
            </a:r>
            <a:endParaRPr b="1" sz="1600">
              <a:solidFill>
                <a:srgbClr val="1A1A1A"/>
              </a:solidFill>
              <a:latin typeface="Open Sans"/>
              <a:ea typeface="Open Sans"/>
              <a:cs typeface="Open Sans"/>
              <a:sym typeface="Open Sans"/>
            </a:endParaRPr>
          </a:p>
        </p:txBody>
      </p:sp>
      <p:graphicFrame>
        <p:nvGraphicFramePr>
          <p:cNvPr id="1402" name="Google Shape;1402;p121"/>
          <p:cNvGraphicFramePr/>
          <p:nvPr/>
        </p:nvGraphicFramePr>
        <p:xfrm>
          <a:off x="4905125" y="169225"/>
          <a:ext cx="3000000" cy="3000000"/>
        </p:xfrm>
        <a:graphic>
          <a:graphicData uri="http://schemas.openxmlformats.org/drawingml/2006/table">
            <a:tbl>
              <a:tblPr>
                <a:noFill/>
                <a:tableStyleId>{3460FA36-6B9E-4714-AF50-13D33941BEC3}</a:tableStyleId>
              </a:tblPr>
              <a:tblGrid>
                <a:gridCol w="1326825"/>
                <a:gridCol w="505575"/>
              </a:tblGrid>
              <a:tr h="220150">
                <a:tc>
                  <a:txBody>
                    <a:bodyPr/>
                    <a:lstStyle/>
                    <a:p>
                      <a:pPr indent="0" lvl="0" marL="0" rtl="0" algn="l">
                        <a:spcBef>
                          <a:spcPts val="0"/>
                        </a:spcBef>
                        <a:spcAft>
                          <a:spcPts val="0"/>
                        </a:spcAft>
                        <a:buNone/>
                      </a:pPr>
                      <a:r>
                        <a:rPr b="1" lang="en" sz="1300">
                          <a:solidFill>
                            <a:srgbClr val="FFFFFF"/>
                          </a:solidFill>
                          <a:latin typeface="Open Sans"/>
                          <a:ea typeface="Open Sans"/>
                          <a:cs typeface="Open Sans"/>
                          <a:sym typeface="Open Sans"/>
                        </a:rPr>
                        <a:t>LP</a:t>
                      </a:r>
                      <a:endParaRPr b="1" sz="1300">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WBC</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105</a:t>
                      </a:r>
                      <a:endParaRPr b="1" sz="1300">
                        <a:solidFill>
                          <a:srgbClr val="DF382C"/>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   Neut (%)</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rPr>
                        <a:t>1%</a:t>
                      </a:r>
                      <a:endParaRPr sz="1300">
                        <a:solidFill>
                          <a:srgbClr val="1A1A1A"/>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   Lymph (%)</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82%</a:t>
                      </a:r>
                      <a:endParaRPr sz="1300">
                        <a:solidFill>
                          <a:srgbClr val="1A1A1A"/>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2EAF7"/>
                    </a:solidFill>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RBC</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a:t>
                      </a:r>
                      <a:endParaRPr sz="1300">
                        <a:solidFill>
                          <a:srgbClr val="1A1A1A"/>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Protein</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92</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Glucose</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sz="1300">
                          <a:solidFill>
                            <a:srgbClr val="3B71CA"/>
                          </a:solidFill>
                          <a:latin typeface="Open Sans"/>
                          <a:ea typeface="Open Sans"/>
                          <a:cs typeface="Open Sans"/>
                          <a:sym typeface="Open Sans"/>
                        </a:rPr>
                        <a:t>50</a:t>
                      </a:r>
                      <a:endParaRPr b="1" sz="1300">
                        <a:solidFill>
                          <a:srgbClr val="3B71C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403" name="Google Shape;1403;p121"/>
          <p:cNvSpPr/>
          <p:nvPr/>
        </p:nvSpPr>
        <p:spPr>
          <a:xfrm>
            <a:off x="4905125" y="1880250"/>
            <a:ext cx="1832400" cy="6915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CT facial bones</a:t>
            </a:r>
            <a:endParaRPr sz="1200">
              <a:solidFill>
                <a:srgbClr val="9FA6B2"/>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No collections or acute abnormalities </a:t>
            </a:r>
            <a:endParaRPr sz="1200">
              <a:solidFill>
                <a:srgbClr val="1A1A1A"/>
              </a:solidFill>
              <a:latin typeface="Open Sans"/>
              <a:ea typeface="Open Sans"/>
              <a:cs typeface="Open Sans"/>
              <a:sym typeface="Open Sans"/>
            </a:endParaRPr>
          </a:p>
        </p:txBody>
      </p:sp>
      <p:graphicFrame>
        <p:nvGraphicFramePr>
          <p:cNvPr id="1404" name="Google Shape;1404;p121"/>
          <p:cNvGraphicFramePr/>
          <p:nvPr/>
        </p:nvGraphicFramePr>
        <p:xfrm>
          <a:off x="6842300" y="169200"/>
          <a:ext cx="3000000" cy="3000000"/>
        </p:xfrm>
        <a:graphic>
          <a:graphicData uri="http://schemas.openxmlformats.org/drawingml/2006/table">
            <a:tbl>
              <a:tblPr>
                <a:noFill/>
                <a:tableStyleId>{3460FA36-6B9E-4714-AF50-13D33941BEC3}</a:tableStyleId>
              </a:tblPr>
              <a:tblGrid>
                <a:gridCol w="1461150"/>
                <a:gridCol w="738075"/>
              </a:tblGrid>
              <a:tr h="256850">
                <a:tc>
                  <a:txBody>
                    <a:bodyPr/>
                    <a:lstStyle/>
                    <a:p>
                      <a:pPr indent="0" lvl="0" marL="0" rtl="0" algn="l">
                        <a:spcBef>
                          <a:spcPts val="0"/>
                        </a:spcBef>
                        <a:spcAft>
                          <a:spcPts val="0"/>
                        </a:spcAft>
                        <a:buNone/>
                      </a:pPr>
                      <a:r>
                        <a:rPr b="1" lang="en" sz="1300">
                          <a:solidFill>
                            <a:srgbClr val="FFFFFF"/>
                          </a:solidFill>
                          <a:latin typeface="Open Sans"/>
                          <a:ea typeface="Open Sans"/>
                          <a:cs typeface="Open Sans"/>
                          <a:sym typeface="Open Sans"/>
                        </a:rPr>
                        <a:t>Pending</a:t>
                      </a:r>
                      <a:endParaRPr b="1" sz="1300">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alpha val="0"/>
                        </a:srgbClr>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896110"/>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Result</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alpha val="0"/>
                        </a:srgbClr>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896110"/>
                    </a:solidFill>
                  </a:tcPr>
                </a:tc>
              </a:tr>
              <a:tr h="256850">
                <a:tc>
                  <a:txBody>
                    <a:bodyPr/>
                    <a:lstStyle/>
                    <a:p>
                      <a:pPr indent="0" lvl="0" marL="0" rtl="0" algn="l">
                        <a:spcBef>
                          <a:spcPts val="0"/>
                        </a:spcBef>
                        <a:spcAft>
                          <a:spcPts val="0"/>
                        </a:spcAft>
                        <a:buNone/>
                      </a:pPr>
                      <a:r>
                        <a:rPr lang="en" sz="1300">
                          <a:latin typeface="Open Sans"/>
                          <a:ea typeface="Open Sans"/>
                          <a:cs typeface="Open Sans"/>
                          <a:sym typeface="Open Sans"/>
                        </a:rPr>
                        <a:t>Blood Cx</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858585"/>
                          </a:solidFill>
                          <a:latin typeface="Open Sans"/>
                          <a:ea typeface="Open Sans"/>
                          <a:cs typeface="Open Sans"/>
                          <a:sym typeface="Open Sans"/>
                        </a:rPr>
                        <a:t>???</a:t>
                      </a:r>
                      <a:endParaRPr sz="1300">
                        <a:solidFill>
                          <a:srgbClr val="858585"/>
                        </a:solidFill>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56850">
                <a:tc>
                  <a:txBody>
                    <a:bodyPr/>
                    <a:lstStyle/>
                    <a:p>
                      <a:pPr indent="0" lvl="0" marL="0" rtl="0" algn="l">
                        <a:spcBef>
                          <a:spcPts val="0"/>
                        </a:spcBef>
                        <a:spcAft>
                          <a:spcPts val="0"/>
                        </a:spcAft>
                        <a:buNone/>
                      </a:pPr>
                      <a:r>
                        <a:rPr lang="en" sz="1300">
                          <a:latin typeface="Open Sans"/>
                          <a:ea typeface="Open Sans"/>
                          <a:cs typeface="Open Sans"/>
                          <a:sym typeface="Open Sans"/>
                        </a:rPr>
                        <a:t>uStrep/Legionella</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858585"/>
                          </a:solidFill>
                          <a:latin typeface="Open Sans"/>
                          <a:ea typeface="Open Sans"/>
                          <a:cs typeface="Open Sans"/>
                          <a:sym typeface="Open Sans"/>
                        </a:rPr>
                        <a:t>???</a:t>
                      </a:r>
                      <a:endParaRPr sz="1300">
                        <a:solidFill>
                          <a:srgbClr val="858585"/>
                        </a:solidFill>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850">
                <a:tc>
                  <a:txBody>
                    <a:bodyPr/>
                    <a:lstStyle/>
                    <a:p>
                      <a:pPr indent="0" lvl="0" marL="0" rtl="0" algn="l">
                        <a:spcBef>
                          <a:spcPts val="0"/>
                        </a:spcBef>
                        <a:spcAft>
                          <a:spcPts val="0"/>
                        </a:spcAft>
                        <a:buNone/>
                      </a:pPr>
                      <a:r>
                        <a:rPr lang="en" sz="1300">
                          <a:latin typeface="Open Sans"/>
                          <a:ea typeface="Open Sans"/>
                          <a:cs typeface="Open Sans"/>
                          <a:sym typeface="Open Sans"/>
                        </a:rPr>
                        <a:t>CSF biofire</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858585"/>
                          </a:solidFill>
                          <a:latin typeface="Open Sans"/>
                          <a:ea typeface="Open Sans"/>
                          <a:cs typeface="Open Sans"/>
                          <a:sym typeface="Open Sans"/>
                        </a:rPr>
                        <a:t>???</a:t>
                      </a:r>
                      <a:endParaRPr sz="1300">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850">
                <a:tc>
                  <a:txBody>
                    <a:bodyPr/>
                    <a:lstStyle/>
                    <a:p>
                      <a:pPr indent="0" lvl="0" marL="0" rtl="0" algn="l">
                        <a:spcBef>
                          <a:spcPts val="0"/>
                        </a:spcBef>
                        <a:spcAft>
                          <a:spcPts val="0"/>
                        </a:spcAft>
                        <a:buNone/>
                      </a:pPr>
                      <a:r>
                        <a:rPr lang="en" sz="1300">
                          <a:latin typeface="Open Sans"/>
                          <a:ea typeface="Open Sans"/>
                          <a:cs typeface="Open Sans"/>
                          <a:sym typeface="Open Sans"/>
                        </a:rPr>
                        <a:t>CSF cultures</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858585"/>
                          </a:solidFill>
                          <a:latin typeface="Open Sans"/>
                          <a:ea typeface="Open Sans"/>
                          <a:cs typeface="Open Sans"/>
                          <a:sym typeface="Open Sans"/>
                        </a:rPr>
                        <a:t>???</a:t>
                      </a:r>
                      <a:endParaRPr sz="1300">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850">
                <a:tc>
                  <a:txBody>
                    <a:bodyPr/>
                    <a:lstStyle/>
                    <a:p>
                      <a:pPr indent="0" lvl="0" marL="0" rtl="0" algn="l">
                        <a:spcBef>
                          <a:spcPts val="0"/>
                        </a:spcBef>
                        <a:spcAft>
                          <a:spcPts val="0"/>
                        </a:spcAft>
                        <a:buNone/>
                      </a:pPr>
                      <a:r>
                        <a:rPr lang="en" sz="1300">
                          <a:latin typeface="Open Sans"/>
                          <a:ea typeface="Open Sans"/>
                          <a:cs typeface="Open Sans"/>
                          <a:sym typeface="Open Sans"/>
                        </a:rPr>
                        <a:t>HSV/VZV PCR</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858585"/>
                          </a:solidFill>
                          <a:latin typeface="Open Sans"/>
                          <a:ea typeface="Open Sans"/>
                          <a:cs typeface="Open Sans"/>
                          <a:sym typeface="Open Sans"/>
                        </a:rPr>
                        <a:t>???</a:t>
                      </a:r>
                      <a:endParaRPr sz="1300">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405" name="Google Shape;1405;p121"/>
          <p:cNvSpPr/>
          <p:nvPr/>
        </p:nvSpPr>
        <p:spPr>
          <a:xfrm>
            <a:off x="4603025" y="119650"/>
            <a:ext cx="4541100" cy="5023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06" name="Google Shape;1406;p121"/>
          <p:cNvSpPr/>
          <p:nvPr/>
        </p:nvSpPr>
        <p:spPr>
          <a:xfrm>
            <a:off x="1197075" y="3078225"/>
            <a:ext cx="1832400" cy="452400"/>
          </a:xfrm>
          <a:prstGeom prst="rect">
            <a:avLst/>
          </a:prstGeom>
          <a:solidFill>
            <a:srgbClr val="FAE4E8"/>
          </a:solidFill>
          <a:ln cap="flat" cmpd="sng" w="9525">
            <a:solidFill>
              <a:srgbClr val="B03D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B03D50"/>
                </a:solidFill>
                <a:latin typeface="Open Sans"/>
                <a:ea typeface="Open Sans"/>
                <a:cs typeface="Open Sans"/>
                <a:sym typeface="Open Sans"/>
              </a:rPr>
              <a:t>DDx?</a:t>
            </a:r>
            <a:endParaRPr sz="1200">
              <a:solidFill>
                <a:srgbClr val="1A1A1A"/>
              </a:solidFill>
              <a:latin typeface="Open Sans"/>
              <a:ea typeface="Open Sans"/>
              <a:cs typeface="Open Sans"/>
              <a:sym typeface="Open Sans"/>
            </a:endParaRPr>
          </a:p>
        </p:txBody>
      </p:sp>
      <p:sp>
        <p:nvSpPr>
          <p:cNvPr id="1407" name="Google Shape;1407;p121"/>
          <p:cNvSpPr/>
          <p:nvPr/>
        </p:nvSpPr>
        <p:spPr>
          <a:xfrm>
            <a:off x="1197075" y="4330475"/>
            <a:ext cx="1832400" cy="452400"/>
          </a:xfrm>
          <a:prstGeom prst="rect">
            <a:avLst/>
          </a:prstGeom>
          <a:solidFill>
            <a:srgbClr val="DCF1E4"/>
          </a:solidFill>
          <a:ln cap="flat" cmpd="sng" w="9525">
            <a:solidFill>
              <a:srgbClr val="0C622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0C622E"/>
                </a:solidFill>
                <a:latin typeface="Open Sans"/>
                <a:ea typeface="Open Sans"/>
                <a:cs typeface="Open Sans"/>
                <a:sym typeface="Open Sans"/>
              </a:rPr>
              <a:t>Treatment?</a:t>
            </a:r>
            <a:endParaRPr sz="1600">
              <a:solidFill>
                <a:srgbClr val="1A1A1A"/>
              </a:solidFill>
              <a:latin typeface="Open Sans"/>
              <a:ea typeface="Open Sans"/>
              <a:cs typeface="Open Sans"/>
              <a:sym typeface="Open Sans"/>
            </a:endParaRPr>
          </a:p>
        </p:txBody>
      </p:sp>
      <p:sp>
        <p:nvSpPr>
          <p:cNvPr id="1408" name="Google Shape;1408;p121"/>
          <p:cNvSpPr/>
          <p:nvPr/>
        </p:nvSpPr>
        <p:spPr>
          <a:xfrm>
            <a:off x="0" y="0"/>
            <a:ext cx="9144000" cy="51435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09" name="Google Shape;1409;p121"/>
          <p:cNvSpPr/>
          <p:nvPr/>
        </p:nvSpPr>
        <p:spPr>
          <a:xfrm>
            <a:off x="2720225" y="2926475"/>
            <a:ext cx="3225600" cy="1613100"/>
          </a:xfrm>
          <a:prstGeom prst="rect">
            <a:avLst/>
          </a:prstGeom>
          <a:solidFill>
            <a:srgbClr val="FFE9E6"/>
          </a:solidFill>
          <a:ln cap="flat" cmpd="sng" w="9525">
            <a:solidFill>
              <a:srgbClr val="C1443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1443C"/>
                </a:solidFill>
                <a:latin typeface="Open Sans"/>
                <a:ea typeface="Open Sans"/>
                <a:cs typeface="Open Sans"/>
                <a:sym typeface="Open Sans"/>
              </a:rPr>
              <a:t>Chat GPT</a:t>
            </a:r>
            <a:endParaRPr>
              <a:solidFill>
                <a:srgbClr val="FF6F61"/>
              </a:solidFill>
              <a:latin typeface="Open Sans"/>
              <a:ea typeface="Open Sans"/>
              <a:cs typeface="Open Sans"/>
              <a:sym typeface="Open Sans"/>
            </a:endParaRPr>
          </a:p>
          <a:p>
            <a:pPr indent="0" lvl="0" marL="0" rtl="0" algn="l">
              <a:spcBef>
                <a:spcPts val="0"/>
              </a:spcBef>
              <a:spcAft>
                <a:spcPts val="0"/>
              </a:spcAft>
              <a:buNone/>
            </a:pPr>
            <a:r>
              <a:rPr lang="en">
                <a:solidFill>
                  <a:srgbClr val="1A1A1A"/>
                </a:solidFill>
                <a:latin typeface="Open Sans"/>
                <a:ea typeface="Open Sans"/>
                <a:cs typeface="Open Sans"/>
                <a:sym typeface="Open Sans"/>
              </a:rPr>
              <a:t>You are an infectious disease physician and an expert in clinical reasoning. Reason through the attached case. At the end, assign a probability to each of your differential diagnoses</a:t>
            </a:r>
            <a:endParaRPr>
              <a:solidFill>
                <a:srgbClr val="1A1A1A"/>
              </a:solidFill>
              <a:latin typeface="Open Sans"/>
              <a:ea typeface="Open Sans"/>
              <a:cs typeface="Open Sans"/>
              <a:sym typeface="Open Sans"/>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3" name="Shape 1413"/>
        <p:cNvGrpSpPr/>
        <p:nvPr/>
      </p:nvGrpSpPr>
      <p:grpSpPr>
        <a:xfrm>
          <a:off x="0" y="0"/>
          <a:ext cx="0" cy="0"/>
          <a:chOff x="0" y="0"/>
          <a:chExt cx="0" cy="0"/>
        </a:xfrm>
      </p:grpSpPr>
      <p:sp>
        <p:nvSpPr>
          <p:cNvPr id="1414" name="Google Shape;1414;p122"/>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1.1 - ChatGPT </a:t>
            </a:r>
            <a:r>
              <a:rPr lang="en">
                <a:solidFill>
                  <a:srgbClr val="9E9E9E"/>
                </a:solidFill>
              </a:rPr>
              <a:t>(excerpts)</a:t>
            </a:r>
            <a:endParaRPr>
              <a:solidFill>
                <a:srgbClr val="9E9E9E"/>
              </a:solidFill>
            </a:endParaRPr>
          </a:p>
        </p:txBody>
      </p:sp>
      <p:sp>
        <p:nvSpPr>
          <p:cNvPr id="1415" name="Google Shape;1415;p122"/>
          <p:cNvSpPr txBox="1"/>
          <p:nvPr>
            <p:ph idx="1" type="body"/>
          </p:nvPr>
        </p:nvSpPr>
        <p:spPr>
          <a:xfrm>
            <a:off x="729450" y="1393075"/>
            <a:ext cx="7688700" cy="3456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600">
                <a:solidFill>
                  <a:srgbClr val="3B71CA"/>
                </a:solidFill>
              </a:rPr>
              <a:t>What stands out in this case</a:t>
            </a:r>
            <a:endParaRPr b="1" sz="1600">
              <a:solidFill>
                <a:srgbClr val="3B71CA"/>
              </a:solidFill>
            </a:endParaRPr>
          </a:p>
          <a:p>
            <a:pPr indent="-311150" lvl="0" marL="457200" rtl="0" algn="l">
              <a:lnSpc>
                <a:spcPct val="100000"/>
              </a:lnSpc>
              <a:spcBef>
                <a:spcPts val="1000"/>
              </a:spcBef>
              <a:spcAft>
                <a:spcPts val="0"/>
              </a:spcAft>
              <a:buSzPts val="1300"/>
              <a:buChar char="●"/>
            </a:pPr>
            <a:r>
              <a:rPr b="1" lang="en"/>
              <a:t>Syndrome</a:t>
            </a:r>
            <a:r>
              <a:rPr lang="en"/>
              <a:t>: acute </a:t>
            </a:r>
            <a:r>
              <a:rPr b="1" lang="en"/>
              <a:t>meningoencephalitis </a:t>
            </a:r>
            <a:r>
              <a:rPr lang="en"/>
              <a:t>(headache → high fevers → fluctuating confusion/somnolence).</a:t>
            </a:r>
            <a:endParaRPr/>
          </a:p>
          <a:p>
            <a:pPr indent="-311150" lvl="0" marL="457200" rtl="0" algn="l">
              <a:lnSpc>
                <a:spcPct val="100000"/>
              </a:lnSpc>
              <a:spcBef>
                <a:spcPts val="1000"/>
              </a:spcBef>
              <a:spcAft>
                <a:spcPts val="0"/>
              </a:spcAft>
              <a:buSzPts val="1300"/>
              <a:buChar char="●"/>
            </a:pPr>
            <a:r>
              <a:rPr b="1" lang="en"/>
              <a:t>CSF pattern</a:t>
            </a:r>
            <a:r>
              <a:rPr lang="en"/>
              <a:t>: WBC </a:t>
            </a:r>
            <a:r>
              <a:rPr b="1" lang="en"/>
              <a:t>105 </a:t>
            </a:r>
            <a:r>
              <a:rPr lang="en"/>
              <a:t>with </a:t>
            </a:r>
            <a:r>
              <a:rPr b="1" lang="en"/>
              <a:t>82% lymphocytes</a:t>
            </a:r>
            <a:r>
              <a:rPr lang="en"/>
              <a:t>, protein </a:t>
            </a:r>
            <a:r>
              <a:rPr b="1" lang="en"/>
              <a:t>92</a:t>
            </a:r>
            <a:r>
              <a:rPr lang="en"/>
              <a:t>, glucose </a:t>
            </a:r>
            <a:r>
              <a:rPr b="1" lang="en"/>
              <a:t>50</a:t>
            </a:r>
            <a:r>
              <a:rPr lang="en"/>
              <a:t>, RBC </a:t>
            </a:r>
            <a:r>
              <a:rPr b="1" lang="en"/>
              <a:t>1</a:t>
            </a:r>
            <a:r>
              <a:rPr lang="en"/>
              <a:t> → strongly favors </a:t>
            </a:r>
            <a:r>
              <a:rPr b="1" lang="en"/>
              <a:t>viral/arboviral</a:t>
            </a:r>
            <a:r>
              <a:rPr lang="en"/>
              <a:t> etiologies (or “atypical”/partially treated bacterial), and argues against classic untreated pyogenic meningitis.</a:t>
            </a:r>
            <a:endParaRPr/>
          </a:p>
          <a:p>
            <a:pPr indent="-311150" lvl="0" marL="457200" rtl="0" algn="l">
              <a:lnSpc>
                <a:spcPct val="100000"/>
              </a:lnSpc>
              <a:spcBef>
                <a:spcPts val="1000"/>
              </a:spcBef>
              <a:spcAft>
                <a:spcPts val="0"/>
              </a:spcAft>
              <a:buSzPts val="1300"/>
              <a:buChar char="●"/>
            </a:pPr>
            <a:r>
              <a:rPr b="1" lang="en"/>
              <a:t>Systemic inflammation</a:t>
            </a:r>
            <a:r>
              <a:rPr lang="en"/>
              <a:t>: CBC essentially normal, </a:t>
            </a:r>
            <a:r>
              <a:rPr b="1" lang="en"/>
              <a:t>CRP &lt;0.4 </a:t>
            </a:r>
            <a:r>
              <a:rPr lang="en"/>
              <a:t>despite 103°F fever (that discordance is very compatible with several viral encephalitides).</a:t>
            </a:r>
            <a:endParaRPr/>
          </a:p>
          <a:p>
            <a:pPr indent="-311150" lvl="0" marL="457200" rtl="0" algn="l">
              <a:lnSpc>
                <a:spcPct val="100000"/>
              </a:lnSpc>
              <a:spcBef>
                <a:spcPts val="1000"/>
              </a:spcBef>
              <a:spcAft>
                <a:spcPts val="0"/>
              </a:spcAft>
              <a:buSzPts val="1300"/>
              <a:buChar char="●"/>
            </a:pPr>
            <a:r>
              <a:rPr b="1" lang="en"/>
              <a:t>Timing</a:t>
            </a:r>
            <a:r>
              <a:rPr lang="en"/>
              <a:t>: symptoms begin after a </a:t>
            </a:r>
            <a:r>
              <a:rPr b="1" lang="en"/>
              <a:t>root canal</a:t>
            </a:r>
            <a:r>
              <a:rPr lang="en"/>
              <a:t> and short courses of </a:t>
            </a:r>
            <a:r>
              <a:rPr b="1" lang="en"/>
              <a:t>amoxicillin/Augmentin</a:t>
            </a:r>
            <a:r>
              <a:rPr lang="en"/>
              <a:t>, but imaging and OMFS exam don’t support an ongoing odontogenic abscess.</a:t>
            </a:r>
            <a:endParaRPr/>
          </a:p>
          <a:p>
            <a:pPr indent="-311150" lvl="0" marL="457200" rtl="0" algn="l">
              <a:lnSpc>
                <a:spcPct val="100000"/>
              </a:lnSpc>
              <a:spcBef>
                <a:spcPts val="1000"/>
              </a:spcBef>
              <a:spcAft>
                <a:spcPts val="1000"/>
              </a:spcAft>
              <a:buSzPts val="1300"/>
              <a:buChar char="●"/>
            </a:pPr>
            <a:r>
              <a:rPr b="1" lang="en"/>
              <a:t>Season/exposure</a:t>
            </a:r>
            <a:r>
              <a:rPr lang="en"/>
              <a:t>: later fall + outdoors in an endemic region makes </a:t>
            </a:r>
            <a:r>
              <a:rPr b="1" lang="en"/>
              <a:t>arboviruses/tick-borne CNS infections</a:t>
            </a:r>
            <a:r>
              <a:rPr lang="en"/>
              <a:t> plausibly relevant even without recalled bites.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HPI</a:t>
            </a:r>
            <a:endParaRPr/>
          </a:p>
        </p:txBody>
      </p:sp>
      <p:sp>
        <p:nvSpPr>
          <p:cNvPr id="176" name="Google Shape;176;p24"/>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a:t>
            </a:r>
            <a:r>
              <a:rPr b="1" lang="en">
                <a:solidFill>
                  <a:srgbClr val="2D6987"/>
                </a:solidFill>
              </a:rPr>
              <a:t>66 y/o M</a:t>
            </a:r>
            <a:r>
              <a:rPr lang="en"/>
              <a:t> with PMH including heart block (no PPM/ICD) p/w </a:t>
            </a:r>
            <a:r>
              <a:rPr b="1" lang="en">
                <a:solidFill>
                  <a:srgbClr val="DC4C64"/>
                </a:solidFill>
              </a:rPr>
              <a:t>fevers to 103</a:t>
            </a:r>
            <a:r>
              <a:rPr lang="en"/>
              <a:t> i/s/o R maxillary </a:t>
            </a:r>
            <a:r>
              <a:rPr b="1" lang="en"/>
              <a:t>root canal</a:t>
            </a:r>
            <a:r>
              <a:rPr lang="en"/>
              <a:t> (8 days ago)</a:t>
            </a:r>
            <a:endParaRPr/>
          </a:p>
          <a:p>
            <a:pPr indent="0" lvl="0" marL="0" rtl="0" algn="l">
              <a:spcBef>
                <a:spcPts val="1200"/>
              </a:spcBef>
              <a:spcAft>
                <a:spcPts val="0"/>
              </a:spcAft>
              <a:buNone/>
            </a:pPr>
            <a:r>
              <a:rPr lang="en"/>
              <a:t>Went to the </a:t>
            </a:r>
            <a:r>
              <a:rPr b="1" lang="en">
                <a:solidFill>
                  <a:srgbClr val="DF382C"/>
                </a:solidFill>
              </a:rPr>
              <a:t>ED a few days</a:t>
            </a:r>
            <a:r>
              <a:rPr lang="en"/>
              <a:t> ago and was </a:t>
            </a:r>
            <a:r>
              <a:rPr b="1" lang="en">
                <a:solidFill>
                  <a:srgbClr val="0C622E"/>
                </a:solidFill>
              </a:rPr>
              <a:t>prescribed Augmentin</a:t>
            </a:r>
            <a:r>
              <a:rPr lang="en"/>
              <a:t> for </a:t>
            </a:r>
            <a:r>
              <a:rPr b="1" lang="en"/>
              <a:t>possible dental abscess</a:t>
            </a:r>
            <a:r>
              <a:rPr lang="en"/>
              <a:t> seen on CT</a:t>
            </a:r>
            <a:endParaRPr/>
          </a:p>
          <a:p>
            <a:pPr indent="-311150" lvl="0" marL="457200" rtl="0" algn="l">
              <a:spcBef>
                <a:spcPts val="1200"/>
              </a:spcBef>
              <a:spcAft>
                <a:spcPts val="0"/>
              </a:spcAft>
              <a:buSzPts val="1300"/>
              <a:buChar char="●"/>
            </a:pPr>
            <a:r>
              <a:rPr lang="en"/>
              <a:t>Augmentin has </a:t>
            </a:r>
            <a:r>
              <a:rPr lang="en" u="sng"/>
              <a:t>not</a:t>
            </a:r>
            <a:r>
              <a:rPr lang="en"/>
              <a:t> helped</a:t>
            </a:r>
            <a:endParaRPr/>
          </a:p>
          <a:p>
            <a:pPr indent="-298450" lvl="1" marL="914400" rtl="0" algn="l">
              <a:spcBef>
                <a:spcPts val="0"/>
              </a:spcBef>
              <a:spcAft>
                <a:spcPts val="0"/>
              </a:spcAft>
              <a:buSzPts val="1100"/>
              <a:buChar char="○"/>
            </a:pPr>
            <a:r>
              <a:rPr lang="en"/>
              <a:t>Also got a </a:t>
            </a:r>
            <a:r>
              <a:rPr b="1" lang="en">
                <a:solidFill>
                  <a:srgbClr val="0C622E"/>
                </a:solidFill>
              </a:rPr>
              <a:t>few days of amoxicillin</a:t>
            </a:r>
            <a:r>
              <a:rPr lang="en"/>
              <a:t> after his root canal</a:t>
            </a:r>
            <a:endParaRPr/>
          </a:p>
          <a:p>
            <a:pPr indent="-298450" lvl="1" marL="914400" rtl="0" algn="l">
              <a:spcBef>
                <a:spcPts val="0"/>
              </a:spcBef>
              <a:spcAft>
                <a:spcPts val="0"/>
              </a:spcAft>
              <a:buSzPts val="1100"/>
              <a:buChar char="○"/>
            </a:pPr>
            <a:r>
              <a:rPr lang="en"/>
              <a:t>Might have caused </a:t>
            </a:r>
            <a:r>
              <a:rPr b="1" lang="en"/>
              <a:t>mild </a:t>
            </a:r>
            <a:r>
              <a:rPr b="1" lang="en"/>
              <a:t>diarrhea</a:t>
            </a:r>
            <a:r>
              <a:rPr b="1" lang="en"/>
              <a:t> </a:t>
            </a:r>
            <a:endParaRPr/>
          </a:p>
        </p:txBody>
      </p:sp>
      <p:sp>
        <p:nvSpPr>
          <p:cNvPr id="177" name="Google Shape;177;p24"/>
          <p:cNvSpPr/>
          <p:nvPr/>
        </p:nvSpPr>
        <p:spPr>
          <a:xfrm>
            <a:off x="24740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178" name="Google Shape;178;p24"/>
          <p:cNvSpPr/>
          <p:nvPr/>
        </p:nvSpPr>
        <p:spPr>
          <a:xfrm>
            <a:off x="29312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79" name="Google Shape;179;p24"/>
          <p:cNvSpPr/>
          <p:nvPr/>
        </p:nvSpPr>
        <p:spPr>
          <a:xfrm>
            <a:off x="33884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0" name="Google Shape;180;p24"/>
          <p:cNvSpPr/>
          <p:nvPr/>
        </p:nvSpPr>
        <p:spPr>
          <a:xfrm>
            <a:off x="43028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181" name="Google Shape;181;p24"/>
          <p:cNvSpPr/>
          <p:nvPr/>
        </p:nvSpPr>
        <p:spPr>
          <a:xfrm>
            <a:off x="47600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82" name="Google Shape;182;p24"/>
          <p:cNvSpPr/>
          <p:nvPr/>
        </p:nvSpPr>
        <p:spPr>
          <a:xfrm>
            <a:off x="56744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sp>
        <p:nvSpPr>
          <p:cNvPr id="183" name="Google Shape;183;p24"/>
          <p:cNvSpPr/>
          <p:nvPr/>
        </p:nvSpPr>
        <p:spPr>
          <a:xfrm>
            <a:off x="6131600" y="486112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184" name="Google Shape;184;p24"/>
          <p:cNvSpPr/>
          <p:nvPr/>
        </p:nvSpPr>
        <p:spPr>
          <a:xfrm>
            <a:off x="3899451" y="404317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Headache      </a:t>
            </a:r>
            <a:r>
              <a:rPr lang="en" sz="1100">
                <a:solidFill>
                  <a:srgbClr val="858585"/>
                </a:solidFill>
                <a:latin typeface="Open Sans"/>
                <a:ea typeface="Open Sans"/>
                <a:cs typeface="Open Sans"/>
                <a:sym typeface="Open Sans"/>
              </a:rPr>
              <a:t> (improving)</a:t>
            </a:r>
            <a:endParaRPr sz="1100">
              <a:solidFill>
                <a:srgbClr val="858585"/>
              </a:solidFill>
              <a:latin typeface="Open Sans"/>
              <a:ea typeface="Open Sans"/>
              <a:cs typeface="Open Sans"/>
              <a:sym typeface="Open Sans"/>
            </a:endParaRPr>
          </a:p>
        </p:txBody>
      </p:sp>
      <p:sp>
        <p:nvSpPr>
          <p:cNvPr id="185" name="Google Shape;185;p24"/>
          <p:cNvSpPr/>
          <p:nvPr/>
        </p:nvSpPr>
        <p:spPr>
          <a:xfrm>
            <a:off x="2321600" y="4424600"/>
            <a:ext cx="609600" cy="3591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Root</a:t>
            </a:r>
            <a:endParaRPr b="1" sz="11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100">
                <a:solidFill>
                  <a:schemeClr val="lt1"/>
                </a:solidFill>
                <a:latin typeface="Open Sans"/>
                <a:ea typeface="Open Sans"/>
                <a:cs typeface="Open Sans"/>
                <a:sym typeface="Open Sans"/>
              </a:rPr>
              <a:t>Canal</a:t>
            </a:r>
            <a:endParaRPr b="1" sz="1100">
              <a:solidFill>
                <a:schemeClr val="lt1"/>
              </a:solidFill>
              <a:latin typeface="Open Sans"/>
              <a:ea typeface="Open Sans"/>
              <a:cs typeface="Open Sans"/>
              <a:sym typeface="Open Sans"/>
            </a:endParaRPr>
          </a:p>
        </p:txBody>
      </p:sp>
      <p:sp>
        <p:nvSpPr>
          <p:cNvPr id="186" name="Google Shape;186;p24"/>
          <p:cNvSpPr/>
          <p:nvPr/>
        </p:nvSpPr>
        <p:spPr>
          <a:xfrm>
            <a:off x="3845600" y="486112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p:txBody>
      </p:sp>
      <p:sp>
        <p:nvSpPr>
          <p:cNvPr id="187" name="Google Shape;187;p24"/>
          <p:cNvSpPr/>
          <p:nvPr/>
        </p:nvSpPr>
        <p:spPr>
          <a:xfrm>
            <a:off x="4302800" y="431582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Fever   </a:t>
            </a:r>
            <a:r>
              <a:rPr lang="en" sz="1100">
                <a:solidFill>
                  <a:srgbClr val="858585"/>
                </a:solidFill>
                <a:latin typeface="Open Sans"/>
                <a:ea typeface="Open Sans"/>
                <a:cs typeface="Open Sans"/>
                <a:sym typeface="Open Sans"/>
              </a:rPr>
              <a:t>(despite antipyretics)</a:t>
            </a:r>
            <a:endParaRPr sz="1100">
              <a:latin typeface="Open Sans"/>
              <a:ea typeface="Open Sans"/>
              <a:cs typeface="Open Sans"/>
              <a:sym typeface="Open Sans"/>
            </a:endParaRPr>
          </a:p>
        </p:txBody>
      </p:sp>
      <p:sp>
        <p:nvSpPr>
          <p:cNvPr id="188" name="Google Shape;188;p24"/>
          <p:cNvSpPr/>
          <p:nvPr/>
        </p:nvSpPr>
        <p:spPr>
          <a:xfrm>
            <a:off x="5391525" y="4588475"/>
            <a:ext cx="1197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AMS → Sleepy </a:t>
            </a:r>
            <a:endParaRPr sz="1200">
              <a:latin typeface="Open Sans"/>
              <a:ea typeface="Open Sans"/>
              <a:cs typeface="Open Sans"/>
              <a:sym typeface="Open Sans"/>
            </a:endParaRPr>
          </a:p>
        </p:txBody>
      </p:sp>
      <p:sp>
        <p:nvSpPr>
          <p:cNvPr id="189" name="Google Shape;189;p24"/>
          <p:cNvSpPr/>
          <p:nvPr/>
        </p:nvSpPr>
        <p:spPr>
          <a:xfrm>
            <a:off x="5217200" y="486112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190" name="Google Shape;190;p24"/>
          <p:cNvSpPr/>
          <p:nvPr/>
        </p:nvSpPr>
        <p:spPr>
          <a:xfrm>
            <a:off x="729450" y="1444250"/>
            <a:ext cx="7585500" cy="589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91" name="Google Shape;191;p24"/>
          <p:cNvSpPr/>
          <p:nvPr/>
        </p:nvSpPr>
        <p:spPr>
          <a:xfrm>
            <a:off x="1071925" y="3962688"/>
            <a:ext cx="7585500" cy="1180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9" name="Shape 1419"/>
        <p:cNvGrpSpPr/>
        <p:nvPr/>
      </p:nvGrpSpPr>
      <p:grpSpPr>
        <a:xfrm>
          <a:off x="0" y="0"/>
          <a:ext cx="0" cy="0"/>
          <a:chOff x="0" y="0"/>
          <a:chExt cx="0" cy="0"/>
        </a:xfrm>
      </p:grpSpPr>
      <p:sp>
        <p:nvSpPr>
          <p:cNvPr id="1420" name="Google Shape;1420;p123"/>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1.1 - ChatGPT DDx</a:t>
            </a:r>
            <a:endParaRPr/>
          </a:p>
        </p:txBody>
      </p:sp>
      <p:sp>
        <p:nvSpPr>
          <p:cNvPr id="1421" name="Google Shape;1421;p123"/>
          <p:cNvSpPr txBox="1"/>
          <p:nvPr>
            <p:ph idx="1" type="body"/>
          </p:nvPr>
        </p:nvSpPr>
        <p:spPr>
          <a:xfrm>
            <a:off x="729450" y="1393075"/>
            <a:ext cx="7688700" cy="345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rgbClr val="3B71CA"/>
                </a:solidFill>
              </a:rPr>
              <a:t>Based on the information provided so far</a:t>
            </a:r>
            <a:r>
              <a:rPr lang="en" sz="1600"/>
              <a:t> (before pending results):</a:t>
            </a:r>
            <a:endParaRPr sz="1600"/>
          </a:p>
          <a:p>
            <a:pPr indent="-311150" lvl="0" marL="457200" rtl="0" algn="l">
              <a:spcBef>
                <a:spcPts val="1000"/>
              </a:spcBef>
              <a:spcAft>
                <a:spcPts val="0"/>
              </a:spcAft>
              <a:buSzPts val="1300"/>
              <a:buAutoNum type="arabicPeriod"/>
            </a:pPr>
            <a:r>
              <a:rPr b="1" lang="en"/>
              <a:t>Arboviral encephalitis</a:t>
            </a:r>
            <a:r>
              <a:rPr lang="en"/>
              <a:t> (West Nile most likely): </a:t>
            </a:r>
            <a:r>
              <a:rPr lang="en">
                <a:solidFill>
                  <a:srgbClr val="DF382C"/>
                </a:solidFill>
              </a:rPr>
              <a:t>32%</a:t>
            </a:r>
            <a:endParaRPr>
              <a:solidFill>
                <a:srgbClr val="DF382C"/>
              </a:solidFill>
            </a:endParaRPr>
          </a:p>
          <a:p>
            <a:pPr indent="-311150" lvl="0" marL="457200" rtl="0" algn="l">
              <a:spcBef>
                <a:spcPts val="0"/>
              </a:spcBef>
              <a:spcAft>
                <a:spcPts val="0"/>
              </a:spcAft>
              <a:buSzPts val="1300"/>
              <a:buAutoNum type="arabicPeriod"/>
            </a:pPr>
            <a:r>
              <a:rPr b="1" lang="en"/>
              <a:t>HSV encephalitis</a:t>
            </a:r>
            <a:r>
              <a:rPr lang="en"/>
              <a:t>: </a:t>
            </a:r>
            <a:r>
              <a:rPr lang="en">
                <a:solidFill>
                  <a:srgbClr val="DF382C"/>
                </a:solidFill>
              </a:rPr>
              <a:t>22%</a:t>
            </a:r>
            <a:endParaRPr>
              <a:solidFill>
                <a:srgbClr val="DF382C"/>
              </a:solidFill>
            </a:endParaRPr>
          </a:p>
          <a:p>
            <a:pPr indent="-311150" lvl="0" marL="457200" rtl="0" algn="l">
              <a:spcBef>
                <a:spcPts val="0"/>
              </a:spcBef>
              <a:spcAft>
                <a:spcPts val="0"/>
              </a:spcAft>
              <a:buSzPts val="1300"/>
              <a:buAutoNum type="arabicPeriod"/>
            </a:pPr>
            <a:r>
              <a:rPr b="1" lang="en"/>
              <a:t>VZV meningoencephalitis</a:t>
            </a:r>
            <a:r>
              <a:rPr lang="en"/>
              <a:t>: </a:t>
            </a:r>
            <a:r>
              <a:rPr lang="en">
                <a:solidFill>
                  <a:srgbClr val="DF382C"/>
                </a:solidFill>
              </a:rPr>
              <a:t>12%</a:t>
            </a:r>
            <a:endParaRPr>
              <a:solidFill>
                <a:srgbClr val="DF382C"/>
              </a:solidFill>
            </a:endParaRPr>
          </a:p>
          <a:p>
            <a:pPr indent="-311150" lvl="0" marL="457200" rtl="0" algn="l">
              <a:spcBef>
                <a:spcPts val="0"/>
              </a:spcBef>
              <a:spcAft>
                <a:spcPts val="0"/>
              </a:spcAft>
              <a:buSzPts val="1300"/>
              <a:buAutoNum type="arabicPeriod"/>
            </a:pPr>
            <a:r>
              <a:rPr b="1" lang="en"/>
              <a:t>Tick-borne viral encephalitis</a:t>
            </a:r>
            <a:r>
              <a:rPr lang="en"/>
              <a:t> (e.g., Powassan): </a:t>
            </a:r>
            <a:r>
              <a:rPr lang="en">
                <a:solidFill>
                  <a:srgbClr val="DF382C"/>
                </a:solidFill>
              </a:rPr>
              <a:t>10%</a:t>
            </a:r>
            <a:endParaRPr>
              <a:solidFill>
                <a:srgbClr val="DF382C"/>
              </a:solidFill>
            </a:endParaRPr>
          </a:p>
          <a:p>
            <a:pPr indent="-311150" lvl="0" marL="457200" rtl="0" algn="l">
              <a:spcBef>
                <a:spcPts val="0"/>
              </a:spcBef>
              <a:spcAft>
                <a:spcPts val="0"/>
              </a:spcAft>
              <a:buSzPts val="1300"/>
              <a:buAutoNum type="arabicPeriod"/>
            </a:pPr>
            <a:r>
              <a:rPr b="1" lang="en"/>
              <a:t>Partially treated bacterial meningitis</a:t>
            </a:r>
            <a:r>
              <a:rPr lang="en"/>
              <a:t> (incl. odontogenic source): </a:t>
            </a:r>
            <a:r>
              <a:rPr lang="en">
                <a:solidFill>
                  <a:srgbClr val="DF382C"/>
                </a:solidFill>
                <a:highlight>
                  <a:srgbClr val="FFFF00"/>
                </a:highlight>
              </a:rPr>
              <a:t>9%</a:t>
            </a:r>
            <a:endParaRPr>
              <a:solidFill>
                <a:srgbClr val="DF382C"/>
              </a:solidFill>
              <a:highlight>
                <a:srgbClr val="FFFF00"/>
              </a:highlight>
            </a:endParaRPr>
          </a:p>
          <a:p>
            <a:pPr indent="-311150" lvl="0" marL="457200" rtl="0" algn="l">
              <a:spcBef>
                <a:spcPts val="0"/>
              </a:spcBef>
              <a:spcAft>
                <a:spcPts val="0"/>
              </a:spcAft>
              <a:buSzPts val="1300"/>
              <a:buAutoNum type="arabicPeriod"/>
            </a:pPr>
            <a:r>
              <a:rPr b="1" lang="en"/>
              <a:t>Listeria meningoencephalitis</a:t>
            </a:r>
            <a:r>
              <a:rPr lang="en"/>
              <a:t>: </a:t>
            </a:r>
            <a:r>
              <a:rPr lang="en">
                <a:solidFill>
                  <a:srgbClr val="DF382C"/>
                </a:solidFill>
              </a:rPr>
              <a:t>6%</a:t>
            </a:r>
            <a:endParaRPr>
              <a:solidFill>
                <a:srgbClr val="DF382C"/>
              </a:solidFill>
            </a:endParaRPr>
          </a:p>
          <a:p>
            <a:pPr indent="-311150" lvl="0" marL="457200" rtl="0" algn="l">
              <a:spcBef>
                <a:spcPts val="0"/>
              </a:spcBef>
              <a:spcAft>
                <a:spcPts val="0"/>
              </a:spcAft>
              <a:buSzPts val="1300"/>
              <a:buAutoNum type="arabicPeriod"/>
            </a:pPr>
            <a:r>
              <a:rPr b="1" lang="en">
                <a:highlight>
                  <a:srgbClr val="FFFF00"/>
                </a:highlight>
              </a:rPr>
              <a:t>Drug-induced aseptic meningitis</a:t>
            </a:r>
            <a:r>
              <a:rPr lang="en"/>
              <a:t> (beta-lactam–associated): </a:t>
            </a:r>
            <a:r>
              <a:rPr lang="en">
                <a:solidFill>
                  <a:srgbClr val="DF382C"/>
                </a:solidFill>
              </a:rPr>
              <a:t>5%</a:t>
            </a:r>
            <a:endParaRPr>
              <a:solidFill>
                <a:srgbClr val="DF382C"/>
              </a:solidFill>
            </a:endParaRPr>
          </a:p>
          <a:p>
            <a:pPr indent="-311150" lvl="0" marL="457200" rtl="0" algn="l">
              <a:spcBef>
                <a:spcPts val="0"/>
              </a:spcBef>
              <a:spcAft>
                <a:spcPts val="0"/>
              </a:spcAft>
              <a:buSzPts val="1300"/>
              <a:buAutoNum type="arabicPeriod"/>
            </a:pPr>
            <a:r>
              <a:rPr b="1" lang="en"/>
              <a:t>TB/fungal/chronic meningitis mimics</a:t>
            </a:r>
            <a:r>
              <a:rPr lang="en"/>
              <a:t>: </a:t>
            </a:r>
            <a:r>
              <a:rPr lang="en">
                <a:solidFill>
                  <a:srgbClr val="DF382C"/>
                </a:solidFill>
              </a:rPr>
              <a:t>4%</a:t>
            </a:r>
            <a:endParaRPr>
              <a:solidFill>
                <a:srgbClr val="DF382C"/>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If you share the </a:t>
            </a:r>
            <a:r>
              <a:rPr b="1" lang="en"/>
              <a:t>pending test results</a:t>
            </a:r>
            <a:r>
              <a:rPr lang="en"/>
              <a:t> (CSF BioFire, HSV/VZV PCR, cultures, blood cultures, and any MRI findings), I’ll update the probabilities sharply—those data are highly discriminating in this differential</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5" name="Shape 1425"/>
        <p:cNvGrpSpPr/>
        <p:nvPr/>
      </p:nvGrpSpPr>
      <p:grpSpPr>
        <a:xfrm>
          <a:off x="0" y="0"/>
          <a:ext cx="0" cy="0"/>
          <a:chOff x="0" y="0"/>
          <a:chExt cx="0" cy="0"/>
        </a:xfrm>
      </p:grpSpPr>
      <p:sp>
        <p:nvSpPr>
          <p:cNvPr id="1426" name="Google Shape;1426;p124"/>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1.1 - ChatGPT </a:t>
            </a:r>
            <a:r>
              <a:rPr lang="en">
                <a:solidFill>
                  <a:srgbClr val="9E9E9E"/>
                </a:solidFill>
              </a:rPr>
              <a:t>(excerpts)</a:t>
            </a:r>
            <a:endParaRPr/>
          </a:p>
        </p:txBody>
      </p:sp>
      <p:sp>
        <p:nvSpPr>
          <p:cNvPr id="1427" name="Google Shape;1427;p124"/>
          <p:cNvSpPr txBox="1"/>
          <p:nvPr>
            <p:ph idx="1" type="body"/>
          </p:nvPr>
        </p:nvSpPr>
        <p:spPr>
          <a:xfrm>
            <a:off x="729450" y="1393075"/>
            <a:ext cx="7688700" cy="34563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sz="1600"/>
              <a:t>Differential diagnosis (</a:t>
            </a:r>
            <a:r>
              <a:rPr b="1" lang="en" sz="1600">
                <a:solidFill>
                  <a:srgbClr val="DF382C"/>
                </a:solidFill>
              </a:rPr>
              <a:t>with reasoning</a:t>
            </a:r>
            <a:r>
              <a:rPr b="1" lang="en" sz="1600"/>
              <a:t>)</a:t>
            </a:r>
            <a:endParaRPr b="1" sz="1600"/>
          </a:p>
          <a:p>
            <a:pPr indent="-311150" lvl="0" marL="457200" rtl="0" algn="l">
              <a:lnSpc>
                <a:spcPct val="100000"/>
              </a:lnSpc>
              <a:spcBef>
                <a:spcPts val="1000"/>
              </a:spcBef>
              <a:spcAft>
                <a:spcPts val="0"/>
              </a:spcAft>
              <a:buSzPts val="1300"/>
              <a:buAutoNum type="arabicPeriod"/>
            </a:pPr>
            <a:r>
              <a:rPr b="1" lang="en"/>
              <a:t>Arboviral encephalitis</a:t>
            </a:r>
            <a:r>
              <a:rPr lang="en"/>
              <a:t> (esp. West Nile virus)</a:t>
            </a:r>
            <a:endParaRPr/>
          </a:p>
          <a:p>
            <a:pPr indent="0" lvl="0" marL="457200" rtl="0" algn="l">
              <a:lnSpc>
                <a:spcPct val="100000"/>
              </a:lnSpc>
              <a:spcBef>
                <a:spcPts val="0"/>
              </a:spcBef>
              <a:spcAft>
                <a:spcPts val="0"/>
              </a:spcAft>
              <a:buNone/>
            </a:pPr>
            <a:r>
              <a:rPr lang="en"/>
              <a:t>Best fit for: older adult, fever + encephalopathy, lymphocytic CSF with elevated protein and near-normal glucose; often minimal routine lab inflammation. Season (late summer/fall) supports it.</a:t>
            </a:r>
            <a:endParaRPr/>
          </a:p>
          <a:p>
            <a:pPr indent="0" lvl="0" marL="0" rtl="0" algn="ctr">
              <a:lnSpc>
                <a:spcPct val="100000"/>
              </a:lnSpc>
              <a:spcBef>
                <a:spcPts val="0"/>
              </a:spcBef>
              <a:spcAft>
                <a:spcPts val="0"/>
              </a:spcAft>
              <a:buNone/>
            </a:pPr>
            <a:r>
              <a:rPr lang="en">
                <a:solidFill>
                  <a:srgbClr val="9E9E9E"/>
                </a:solidFill>
              </a:rPr>
              <a:t>[omitted 2-4 for space]</a:t>
            </a:r>
            <a:endParaRPr>
              <a:solidFill>
                <a:srgbClr val="9E9E9E"/>
              </a:solidFill>
            </a:endParaRPr>
          </a:p>
          <a:p>
            <a:pPr indent="0" lvl="0" marL="0" rtl="0" algn="l">
              <a:lnSpc>
                <a:spcPct val="100000"/>
              </a:lnSpc>
              <a:spcBef>
                <a:spcPts val="0"/>
              </a:spcBef>
              <a:spcAft>
                <a:spcPts val="0"/>
              </a:spcAft>
              <a:buNone/>
            </a:pPr>
            <a:r>
              <a:t/>
            </a:r>
            <a:endParaRPr/>
          </a:p>
          <a:p>
            <a:pPr indent="-311150" lvl="0" marL="457200" rtl="0" algn="l">
              <a:lnSpc>
                <a:spcPct val="100000"/>
              </a:lnSpc>
              <a:spcBef>
                <a:spcPts val="0"/>
              </a:spcBef>
              <a:spcAft>
                <a:spcPts val="0"/>
              </a:spcAft>
              <a:buSzPts val="1300"/>
              <a:buAutoNum type="arabicPeriod" startAt="5"/>
            </a:pPr>
            <a:r>
              <a:rPr b="1" lang="en"/>
              <a:t>Partially treated bacterial meningitis</a:t>
            </a:r>
            <a:r>
              <a:rPr lang="en"/>
              <a:t> (odontogenic source or other): </a:t>
            </a:r>
            <a:endParaRPr/>
          </a:p>
          <a:p>
            <a:pPr indent="0" lvl="0" marL="457200" rtl="0" algn="l">
              <a:lnSpc>
                <a:spcPct val="100000"/>
              </a:lnSpc>
              <a:spcBef>
                <a:spcPts val="0"/>
              </a:spcBef>
              <a:spcAft>
                <a:spcPts val="0"/>
              </a:spcAft>
              <a:buNone/>
            </a:pPr>
            <a:r>
              <a:rPr lang="en"/>
              <a:t>Prior amoxicillin/Augmentin could blunt CSF neutrophils/culture yield. However the CSF glucose is not low and CRP is strikingly low, making this less likely than viral causes</a:t>
            </a:r>
            <a:endParaRPr/>
          </a:p>
          <a:p>
            <a:pPr indent="-311150" lvl="0" marL="457200" rtl="0" algn="l">
              <a:lnSpc>
                <a:spcPct val="100000"/>
              </a:lnSpc>
              <a:spcBef>
                <a:spcPts val="1000"/>
              </a:spcBef>
              <a:spcAft>
                <a:spcPts val="0"/>
              </a:spcAft>
              <a:buSzPts val="1300"/>
              <a:buAutoNum type="arabicPeriod" startAt="5"/>
            </a:pPr>
            <a:r>
              <a:rPr b="1" lang="en"/>
              <a:t>Drug-induced aseptic meningitis (beta-lactam–associated)</a:t>
            </a:r>
            <a:r>
              <a:rPr lang="en"/>
              <a:t>: </a:t>
            </a:r>
            <a:endParaRPr/>
          </a:p>
          <a:p>
            <a:pPr indent="0" lvl="0" marL="457200" rtl="0" algn="l">
              <a:lnSpc>
                <a:spcPct val="100000"/>
              </a:lnSpc>
              <a:spcBef>
                <a:spcPts val="0"/>
              </a:spcBef>
              <a:spcAft>
                <a:spcPts val="0"/>
              </a:spcAft>
              <a:buNone/>
            </a:pPr>
            <a:r>
              <a:rPr lang="en"/>
              <a:t>Temporal association is plausible (multiple beta-lactam exposures), and CSF can be lymphocytic. But here the illness appears to start </a:t>
            </a:r>
            <a:r>
              <a:rPr i="1" lang="en"/>
              <a:t>before </a:t>
            </a:r>
            <a:r>
              <a:rPr lang="en"/>
              <a:t>Augmentin and is quite febrile with encephalopathy, so this is a “keep on the list” rather than leading diagnosis.</a:t>
            </a:r>
            <a:endParaRPr/>
          </a:p>
          <a:p>
            <a:pPr indent="0" lvl="0" marL="0" rtl="0" algn="ctr">
              <a:lnSpc>
                <a:spcPct val="100000"/>
              </a:lnSpc>
              <a:spcBef>
                <a:spcPts val="0"/>
              </a:spcBef>
              <a:spcAft>
                <a:spcPts val="0"/>
              </a:spcAft>
              <a:buNone/>
            </a:pPr>
            <a:r>
              <a:t/>
            </a:r>
            <a:endParaRPr/>
          </a:p>
          <a:p>
            <a:pPr indent="0" lvl="0" marL="0" rtl="0" algn="ctr">
              <a:lnSpc>
                <a:spcPct val="100000"/>
              </a:lnSpc>
              <a:spcBef>
                <a:spcPts val="0"/>
              </a:spcBef>
              <a:spcAft>
                <a:spcPts val="0"/>
              </a:spcAft>
              <a:buNone/>
            </a:pPr>
            <a:r>
              <a:rPr lang="en">
                <a:solidFill>
                  <a:srgbClr val="9E9E9E"/>
                </a:solidFill>
              </a:rPr>
              <a:t>[omitted 7-8 for space]</a:t>
            </a:r>
            <a:endParaRPr>
              <a:solidFill>
                <a:srgbClr val="9E9E9E"/>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1" name="Shape 1431"/>
        <p:cNvGrpSpPr/>
        <p:nvPr/>
      </p:nvGrpSpPr>
      <p:grpSpPr>
        <a:xfrm>
          <a:off x="0" y="0"/>
          <a:ext cx="0" cy="0"/>
          <a:chOff x="0" y="0"/>
          <a:chExt cx="0" cy="0"/>
        </a:xfrm>
      </p:grpSpPr>
      <p:sp>
        <p:nvSpPr>
          <p:cNvPr id="1432" name="Google Shape;1432;p125"/>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Hospital course</a:t>
            </a:r>
            <a:endParaRPr/>
          </a:p>
        </p:txBody>
      </p:sp>
      <p:sp>
        <p:nvSpPr>
          <p:cNvPr id="1433" name="Google Shape;1433;p125"/>
          <p:cNvSpPr txBox="1"/>
          <p:nvPr>
            <p:ph idx="1" type="body"/>
          </p:nvPr>
        </p:nvSpPr>
        <p:spPr>
          <a:xfrm>
            <a:off x="729325" y="3184050"/>
            <a:ext cx="3774300" cy="16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Hospital course</a:t>
            </a:r>
            <a:endParaRPr b="1"/>
          </a:p>
          <a:p>
            <a:pPr indent="-311150" lvl="0" marL="457200" rtl="0" algn="l">
              <a:spcBef>
                <a:spcPts val="1200"/>
              </a:spcBef>
              <a:spcAft>
                <a:spcPts val="0"/>
              </a:spcAft>
              <a:buSzPts val="1300"/>
              <a:buChar char="●"/>
            </a:pPr>
            <a:r>
              <a:rPr lang="en"/>
              <a:t>CSF PCRs normal, stop acyclovir</a:t>
            </a:r>
            <a:endParaRPr/>
          </a:p>
          <a:p>
            <a:pPr indent="-311150" lvl="0" marL="457200" rtl="0" algn="l">
              <a:spcBef>
                <a:spcPts val="0"/>
              </a:spcBef>
              <a:spcAft>
                <a:spcPts val="0"/>
              </a:spcAft>
              <a:buSzPts val="1300"/>
              <a:buChar char="●"/>
            </a:pPr>
            <a:r>
              <a:rPr lang="en"/>
              <a:t>Really doing quite well</a:t>
            </a:r>
            <a:endParaRPr/>
          </a:p>
          <a:p>
            <a:pPr indent="-298450" lvl="1" marL="914400" rtl="0" algn="l">
              <a:spcBef>
                <a:spcPts val="0"/>
              </a:spcBef>
              <a:spcAft>
                <a:spcPts val="0"/>
              </a:spcAft>
              <a:buSzPts val="1100"/>
              <a:buChar char="○"/>
            </a:pPr>
            <a:r>
              <a:rPr lang="en"/>
              <a:t>But workup has all been negative</a:t>
            </a:r>
            <a:endParaRPr/>
          </a:p>
          <a:p>
            <a:pPr indent="-311150" lvl="0" marL="457200" rtl="0" algn="l">
              <a:spcBef>
                <a:spcPts val="0"/>
              </a:spcBef>
              <a:spcAft>
                <a:spcPts val="0"/>
              </a:spcAft>
              <a:buSzPts val="1300"/>
              <a:buChar char="●"/>
            </a:pPr>
            <a:r>
              <a:rPr lang="en"/>
              <a:t>Develops </a:t>
            </a:r>
            <a:r>
              <a:rPr b="1" lang="en">
                <a:solidFill>
                  <a:srgbClr val="DF382C"/>
                </a:solidFill>
              </a:rPr>
              <a:t>itchy pustular rash</a:t>
            </a:r>
            <a:r>
              <a:rPr lang="en"/>
              <a:t> on </a:t>
            </a:r>
            <a:r>
              <a:rPr b="1" lang="en">
                <a:solidFill>
                  <a:srgbClr val="3B71CA"/>
                </a:solidFill>
              </a:rPr>
              <a:t>day 2-3</a:t>
            </a:r>
            <a:r>
              <a:rPr lang="en"/>
              <a:t> </a:t>
            </a:r>
            <a:endParaRPr/>
          </a:p>
        </p:txBody>
      </p:sp>
      <p:sp>
        <p:nvSpPr>
          <p:cNvPr id="1434" name="Google Shape;1434;p125"/>
          <p:cNvSpPr/>
          <p:nvPr/>
        </p:nvSpPr>
        <p:spPr>
          <a:xfrm>
            <a:off x="4799700" y="3184050"/>
            <a:ext cx="3669300" cy="1280400"/>
          </a:xfrm>
          <a:prstGeom prst="rect">
            <a:avLst/>
          </a:prstGeom>
          <a:solidFill>
            <a:srgbClr val="DCF1E4"/>
          </a:solidFill>
          <a:ln cap="flat" cmpd="sng" w="10950">
            <a:solidFill>
              <a:srgbClr val="0C622E"/>
            </a:solidFill>
            <a:prstDash val="solid"/>
            <a:round/>
            <a:headEnd len="sm" w="sm" type="none"/>
            <a:tailEnd len="sm" w="sm" type="none"/>
          </a:ln>
        </p:spPr>
        <p:txBody>
          <a:bodyPr anchorCtr="0" anchor="t" bIns="105100" lIns="105100" spcFirstLastPara="1" rIns="105100" wrap="square" tIns="105100">
            <a:noAutofit/>
          </a:bodyPr>
          <a:lstStyle/>
          <a:p>
            <a:pPr indent="0" lvl="0" marL="0" rtl="0" algn="l">
              <a:spcBef>
                <a:spcPts val="0"/>
              </a:spcBef>
              <a:spcAft>
                <a:spcPts val="0"/>
              </a:spcAft>
              <a:buNone/>
            </a:pPr>
            <a:r>
              <a:rPr b="1" lang="en" sz="1379">
                <a:solidFill>
                  <a:srgbClr val="0C622E"/>
                </a:solidFill>
                <a:latin typeface="Open Sans"/>
                <a:ea typeface="Open Sans"/>
                <a:cs typeface="Open Sans"/>
                <a:sym typeface="Open Sans"/>
              </a:rPr>
              <a:t>Antimicrobials</a:t>
            </a:r>
            <a:endParaRPr sz="1379">
              <a:solidFill>
                <a:srgbClr val="14A44D"/>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Ceftriaxone 2 q12h</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CNS vanco (also covering oral strep)</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Flagyl q12h (for mouth bugs)</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strike="sngStrike">
                <a:solidFill>
                  <a:srgbClr val="1A1A1A"/>
                </a:solidFill>
                <a:latin typeface="Open Sans"/>
                <a:ea typeface="Open Sans"/>
                <a:cs typeface="Open Sans"/>
                <a:sym typeface="Open Sans"/>
              </a:rPr>
              <a:t>Acyclovir</a:t>
            </a:r>
            <a:endParaRPr sz="1379" strike="sngStrike">
              <a:solidFill>
                <a:srgbClr val="1A1A1A"/>
              </a:solidFill>
              <a:latin typeface="Open Sans"/>
              <a:ea typeface="Open Sans"/>
              <a:cs typeface="Open Sans"/>
              <a:sym typeface="Open Sans"/>
            </a:endParaRPr>
          </a:p>
        </p:txBody>
      </p:sp>
      <p:sp>
        <p:nvSpPr>
          <p:cNvPr id="1435" name="Google Shape;1435;p125"/>
          <p:cNvSpPr/>
          <p:nvPr/>
        </p:nvSpPr>
        <p:spPr>
          <a:xfrm>
            <a:off x="4799700" y="1362471"/>
            <a:ext cx="3669300" cy="1709400"/>
          </a:xfrm>
          <a:prstGeom prst="rect">
            <a:avLst/>
          </a:prstGeom>
          <a:solidFill>
            <a:srgbClr val="FBF1DD"/>
          </a:solidFill>
          <a:ln cap="flat" cmpd="sng" w="10950">
            <a:solidFill>
              <a:srgbClr val="896110"/>
            </a:solidFill>
            <a:prstDash val="solid"/>
            <a:round/>
            <a:headEnd len="sm" w="sm" type="none"/>
            <a:tailEnd len="sm" w="sm" type="none"/>
          </a:ln>
        </p:spPr>
        <p:txBody>
          <a:bodyPr anchorCtr="0" anchor="t" bIns="105100" lIns="105100" spcFirstLastPara="1" rIns="105100" wrap="square" tIns="105100">
            <a:noAutofit/>
          </a:bodyPr>
          <a:lstStyle/>
          <a:p>
            <a:pPr indent="0" lvl="0" marL="0" rtl="0" algn="l">
              <a:spcBef>
                <a:spcPts val="0"/>
              </a:spcBef>
              <a:spcAft>
                <a:spcPts val="0"/>
              </a:spcAft>
              <a:buNone/>
            </a:pPr>
            <a:r>
              <a:rPr b="1" lang="en" sz="1379">
                <a:solidFill>
                  <a:srgbClr val="896110"/>
                </a:solidFill>
                <a:latin typeface="Open Sans"/>
                <a:ea typeface="Open Sans"/>
                <a:cs typeface="Open Sans"/>
                <a:sym typeface="Open Sans"/>
              </a:rPr>
              <a:t>Await:</a:t>
            </a:r>
            <a:endParaRPr sz="1379">
              <a:solidFill>
                <a:srgbClr val="E4A11B"/>
              </a:solidFill>
              <a:latin typeface="Open Sans"/>
              <a:ea typeface="Open Sans"/>
              <a:cs typeface="Open Sans"/>
              <a:sym typeface="Open Sans"/>
            </a:endParaRPr>
          </a:p>
          <a:p>
            <a:pPr indent="-350430" lvl="0" marL="525645" rtl="0" algn="l">
              <a:spcBef>
                <a:spcPts val="0"/>
              </a:spcBef>
              <a:spcAft>
                <a:spcPts val="0"/>
              </a:spcAft>
              <a:buClr>
                <a:srgbClr val="858585"/>
              </a:buClr>
              <a:buSzPts val="1380"/>
              <a:buFont typeface="Open Sans"/>
              <a:buChar char="●"/>
            </a:pPr>
            <a:r>
              <a:rPr lang="en" sz="1379">
                <a:solidFill>
                  <a:srgbClr val="858585"/>
                </a:solidFill>
                <a:latin typeface="Open Sans"/>
                <a:ea typeface="Open Sans"/>
                <a:cs typeface="Open Sans"/>
                <a:sym typeface="Open Sans"/>
              </a:rPr>
              <a:t>West nile</a:t>
            </a:r>
            <a:endParaRPr sz="1379">
              <a:solidFill>
                <a:srgbClr val="858585"/>
              </a:solidFill>
              <a:latin typeface="Open Sans"/>
              <a:ea typeface="Open Sans"/>
              <a:cs typeface="Open Sans"/>
              <a:sym typeface="Open Sans"/>
            </a:endParaRPr>
          </a:p>
          <a:p>
            <a:pPr indent="-350430" lvl="0" marL="525645" rtl="0" algn="l">
              <a:spcBef>
                <a:spcPts val="0"/>
              </a:spcBef>
              <a:spcAft>
                <a:spcPts val="0"/>
              </a:spcAft>
              <a:buClr>
                <a:srgbClr val="9E9E9E"/>
              </a:buClr>
              <a:buSzPts val="1380"/>
              <a:buFont typeface="Open Sans"/>
              <a:buChar char="●"/>
            </a:pPr>
            <a:r>
              <a:rPr lang="en" sz="1379">
                <a:solidFill>
                  <a:srgbClr val="9E9E9E"/>
                </a:solidFill>
                <a:latin typeface="Open Sans"/>
                <a:ea typeface="Open Sans"/>
                <a:cs typeface="Open Sans"/>
                <a:sym typeface="Open Sans"/>
              </a:rPr>
              <a:t>Blood cultures</a:t>
            </a:r>
            <a:r>
              <a:rPr lang="en" sz="1379">
                <a:solidFill>
                  <a:srgbClr val="9E9E9E"/>
                </a:solidFill>
                <a:latin typeface="Open Sans"/>
                <a:ea typeface="Open Sans"/>
                <a:cs typeface="Open Sans"/>
                <a:sym typeface="Open Sans"/>
              </a:rPr>
              <a:t> → </a:t>
            </a:r>
            <a:r>
              <a:rPr b="1" lang="en" sz="1379">
                <a:solidFill>
                  <a:srgbClr val="9E9E9E"/>
                </a:solidFill>
                <a:latin typeface="Open Sans"/>
                <a:ea typeface="Open Sans"/>
                <a:cs typeface="Open Sans"/>
                <a:sym typeface="Open Sans"/>
              </a:rPr>
              <a:t>Negative</a:t>
            </a:r>
            <a:endParaRPr sz="1379">
              <a:solidFill>
                <a:srgbClr val="9E9E9E"/>
              </a:solidFill>
              <a:latin typeface="Open Sans"/>
              <a:ea typeface="Open Sans"/>
              <a:cs typeface="Open Sans"/>
              <a:sym typeface="Open Sans"/>
            </a:endParaRPr>
          </a:p>
          <a:p>
            <a:pPr indent="-350430" lvl="0" marL="525645" rtl="0" algn="l">
              <a:spcBef>
                <a:spcPts val="0"/>
              </a:spcBef>
              <a:spcAft>
                <a:spcPts val="0"/>
              </a:spcAft>
              <a:buClr>
                <a:srgbClr val="9E9E9E"/>
              </a:buClr>
              <a:buSzPts val="1380"/>
              <a:buFont typeface="Open Sans"/>
              <a:buChar char="●"/>
            </a:pPr>
            <a:r>
              <a:rPr lang="en" sz="1379">
                <a:solidFill>
                  <a:srgbClr val="9E9E9E"/>
                </a:solidFill>
                <a:latin typeface="Open Sans"/>
                <a:ea typeface="Open Sans"/>
                <a:cs typeface="Open Sans"/>
                <a:sym typeface="Open Sans"/>
              </a:rPr>
              <a:t>MRI brain</a:t>
            </a:r>
            <a:r>
              <a:rPr lang="en" sz="1379">
                <a:solidFill>
                  <a:srgbClr val="9E9E9E"/>
                </a:solidFill>
                <a:latin typeface="Open Sans"/>
                <a:ea typeface="Open Sans"/>
                <a:cs typeface="Open Sans"/>
                <a:sym typeface="Open Sans"/>
              </a:rPr>
              <a:t> → </a:t>
            </a:r>
            <a:r>
              <a:rPr b="1" lang="en" sz="1379">
                <a:solidFill>
                  <a:srgbClr val="9E9E9E"/>
                </a:solidFill>
                <a:latin typeface="Open Sans"/>
                <a:ea typeface="Open Sans"/>
                <a:cs typeface="Open Sans"/>
                <a:sym typeface="Open Sans"/>
              </a:rPr>
              <a:t>Negative</a:t>
            </a:r>
            <a:endParaRPr sz="1379">
              <a:solidFill>
                <a:srgbClr val="9E9E9E"/>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CSF HSV/VZV → </a:t>
            </a:r>
            <a:r>
              <a:rPr b="1" lang="en" sz="1379">
                <a:solidFill>
                  <a:srgbClr val="1A1A1A"/>
                </a:solidFill>
                <a:latin typeface="Open Sans"/>
                <a:ea typeface="Open Sans"/>
                <a:cs typeface="Open Sans"/>
                <a:sym typeface="Open Sans"/>
              </a:rPr>
              <a:t>Negative</a:t>
            </a:r>
            <a:endParaRPr b="1"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chemeClr val="dk2"/>
                </a:solidFill>
                <a:latin typeface="Open Sans"/>
                <a:ea typeface="Open Sans"/>
                <a:cs typeface="Open Sans"/>
                <a:sym typeface="Open Sans"/>
              </a:rPr>
              <a:t>Biofire → </a:t>
            </a:r>
            <a:r>
              <a:rPr b="1" lang="en" sz="1379">
                <a:solidFill>
                  <a:schemeClr val="dk2"/>
                </a:solidFill>
                <a:latin typeface="Open Sans"/>
                <a:ea typeface="Open Sans"/>
                <a:cs typeface="Open Sans"/>
                <a:sym typeface="Open Sans"/>
              </a:rPr>
              <a:t>Negative</a:t>
            </a:r>
            <a:endParaRPr b="1"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Strep/Legionella</a:t>
            </a:r>
            <a:r>
              <a:rPr lang="en" sz="1379">
                <a:solidFill>
                  <a:schemeClr val="dk2"/>
                </a:solidFill>
                <a:latin typeface="Open Sans"/>
                <a:ea typeface="Open Sans"/>
                <a:cs typeface="Open Sans"/>
                <a:sym typeface="Open Sans"/>
              </a:rPr>
              <a:t> → </a:t>
            </a:r>
            <a:r>
              <a:rPr b="1" lang="en" sz="1379">
                <a:solidFill>
                  <a:schemeClr val="dk2"/>
                </a:solidFill>
                <a:latin typeface="Open Sans"/>
                <a:ea typeface="Open Sans"/>
                <a:cs typeface="Open Sans"/>
                <a:sym typeface="Open Sans"/>
              </a:rPr>
              <a:t>Negative</a:t>
            </a:r>
            <a:endParaRPr sz="1379">
              <a:solidFill>
                <a:srgbClr val="858585"/>
              </a:solidFill>
              <a:latin typeface="Open Sans"/>
              <a:ea typeface="Open Sans"/>
              <a:cs typeface="Open Sans"/>
              <a:sym typeface="Open Sans"/>
            </a:endParaRPr>
          </a:p>
          <a:p>
            <a:pPr indent="0" lvl="0" marL="0" rtl="0" algn="l">
              <a:spcBef>
                <a:spcPts val="0"/>
              </a:spcBef>
              <a:spcAft>
                <a:spcPts val="0"/>
              </a:spcAft>
              <a:buNone/>
            </a:pPr>
            <a:r>
              <a:t/>
            </a:r>
            <a:endParaRPr sz="1379">
              <a:solidFill>
                <a:srgbClr val="1A1A1A"/>
              </a:solidFill>
              <a:latin typeface="Open Sans"/>
              <a:ea typeface="Open Sans"/>
              <a:cs typeface="Open Sans"/>
              <a:sym typeface="Open Sans"/>
            </a:endParaRPr>
          </a:p>
        </p:txBody>
      </p:sp>
      <p:sp>
        <p:nvSpPr>
          <p:cNvPr id="1436" name="Google Shape;1436;p125"/>
          <p:cNvSpPr/>
          <p:nvPr/>
        </p:nvSpPr>
        <p:spPr>
          <a:xfrm>
            <a:off x="729450" y="1362475"/>
            <a:ext cx="3774300" cy="12093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History is concerning for systemic infection &amp;/or meningitis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Trigger seems to be related to dental procedure</a:t>
            </a:r>
            <a:endParaRPr sz="1300">
              <a:solidFill>
                <a:srgbClr val="1A1A1A"/>
              </a:solidFill>
              <a:latin typeface="Open Sans"/>
              <a:ea typeface="Open Sans"/>
              <a:cs typeface="Open Sans"/>
              <a:sym typeface="Open Sans"/>
            </a:endParaRPr>
          </a:p>
        </p:txBody>
      </p:sp>
      <p:sp>
        <p:nvSpPr>
          <p:cNvPr id="1437" name="Google Shape;1437;p125"/>
          <p:cNvSpPr/>
          <p:nvPr/>
        </p:nvSpPr>
        <p:spPr>
          <a:xfrm>
            <a:off x="636425" y="1317025"/>
            <a:ext cx="3935700" cy="1315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38" name="Google Shape;1438;p125"/>
          <p:cNvSpPr/>
          <p:nvPr/>
        </p:nvSpPr>
        <p:spPr>
          <a:xfrm>
            <a:off x="0" y="0"/>
            <a:ext cx="9144000" cy="51435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39" name="Google Shape;1439;p125"/>
          <p:cNvSpPr/>
          <p:nvPr/>
        </p:nvSpPr>
        <p:spPr>
          <a:xfrm>
            <a:off x="1003800" y="1410625"/>
            <a:ext cx="3225600" cy="1613100"/>
          </a:xfrm>
          <a:prstGeom prst="rect">
            <a:avLst/>
          </a:prstGeom>
          <a:solidFill>
            <a:srgbClr val="FFE9E6"/>
          </a:solidFill>
          <a:ln cap="flat" cmpd="sng" w="9525">
            <a:solidFill>
              <a:srgbClr val="C1443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1443C"/>
                </a:solidFill>
                <a:latin typeface="Open Sans"/>
                <a:ea typeface="Open Sans"/>
                <a:cs typeface="Open Sans"/>
                <a:sym typeface="Open Sans"/>
              </a:rPr>
              <a:t>Chat GPT</a:t>
            </a:r>
            <a:endParaRPr>
              <a:solidFill>
                <a:srgbClr val="FF6F61"/>
              </a:solidFill>
              <a:latin typeface="Open Sans"/>
              <a:ea typeface="Open Sans"/>
              <a:cs typeface="Open Sans"/>
              <a:sym typeface="Open Sans"/>
            </a:endParaRPr>
          </a:p>
          <a:p>
            <a:pPr indent="0" lvl="0" marL="0" rtl="0" algn="l">
              <a:spcBef>
                <a:spcPts val="0"/>
              </a:spcBef>
              <a:spcAft>
                <a:spcPts val="0"/>
              </a:spcAft>
              <a:buNone/>
            </a:pPr>
            <a:r>
              <a:rPr lang="en">
                <a:solidFill>
                  <a:srgbClr val="1A1A1A"/>
                </a:solidFill>
                <a:latin typeface="Open Sans"/>
                <a:ea typeface="Open Sans"/>
                <a:cs typeface="Open Sans"/>
                <a:sym typeface="Open Sans"/>
              </a:rPr>
              <a:t>Reason through the remaining information (attached). At the end, assign a probability to each of your differential diagnoses. The next slide will reveal the diagnosis</a:t>
            </a:r>
            <a:endParaRPr>
              <a:solidFill>
                <a:srgbClr val="1A1A1A"/>
              </a:solidFill>
              <a:latin typeface="Open Sans"/>
              <a:ea typeface="Open Sans"/>
              <a:cs typeface="Open Sans"/>
              <a:sym typeface="Open Sans"/>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3" name="Shape 1443"/>
        <p:cNvGrpSpPr/>
        <p:nvPr/>
      </p:nvGrpSpPr>
      <p:grpSpPr>
        <a:xfrm>
          <a:off x="0" y="0"/>
          <a:ext cx="0" cy="0"/>
          <a:chOff x="0" y="0"/>
          <a:chExt cx="0" cy="0"/>
        </a:xfrm>
      </p:grpSpPr>
      <p:sp>
        <p:nvSpPr>
          <p:cNvPr id="1444" name="Google Shape;1444;p126"/>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1.2 - ChatGPT </a:t>
            </a:r>
            <a:r>
              <a:rPr lang="en">
                <a:solidFill>
                  <a:srgbClr val="9E9E9E"/>
                </a:solidFill>
              </a:rPr>
              <a:t>(excerpts)</a:t>
            </a:r>
            <a:endParaRPr/>
          </a:p>
        </p:txBody>
      </p:sp>
      <p:sp>
        <p:nvSpPr>
          <p:cNvPr id="1445" name="Google Shape;1445;p126"/>
          <p:cNvSpPr txBox="1"/>
          <p:nvPr>
            <p:ph idx="1" type="body"/>
          </p:nvPr>
        </p:nvSpPr>
        <p:spPr>
          <a:xfrm>
            <a:off x="729450" y="1393075"/>
            <a:ext cx="7688700" cy="3456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600"/>
              <a:t>3. </a:t>
            </a:r>
            <a:r>
              <a:rPr b="1" lang="en" sz="1600">
                <a:solidFill>
                  <a:srgbClr val="3B71CA"/>
                </a:solidFill>
              </a:rPr>
              <a:t>New critical clue</a:t>
            </a:r>
            <a:r>
              <a:rPr b="1" lang="en" sz="1600"/>
              <a:t>: </a:t>
            </a:r>
            <a:r>
              <a:rPr lang="en" sz="1600"/>
              <a:t>itchy pustular rash on hospital day 2–3</a:t>
            </a:r>
            <a:endParaRPr sz="1600"/>
          </a:p>
          <a:p>
            <a:pPr indent="0" lvl="0" marL="457200" rtl="0" algn="l">
              <a:lnSpc>
                <a:spcPct val="100000"/>
              </a:lnSpc>
              <a:spcBef>
                <a:spcPts val="1000"/>
              </a:spcBef>
              <a:spcAft>
                <a:spcPts val="0"/>
              </a:spcAft>
              <a:buNone/>
            </a:pPr>
            <a:r>
              <a:rPr lang="en" sz="1400"/>
              <a:t>Appears </a:t>
            </a:r>
            <a:r>
              <a:rPr b="1" lang="en" sz="1400"/>
              <a:t>after several days of beta-lactams and vancomycin</a:t>
            </a:r>
            <a:endParaRPr b="1" sz="1400"/>
          </a:p>
          <a:p>
            <a:pPr indent="0" lvl="0" marL="457200" rtl="0" algn="l">
              <a:lnSpc>
                <a:spcPct val="100000"/>
              </a:lnSpc>
              <a:spcBef>
                <a:spcPts val="0"/>
              </a:spcBef>
              <a:spcAft>
                <a:spcPts val="0"/>
              </a:spcAft>
              <a:buNone/>
            </a:pPr>
            <a:r>
              <a:rPr lang="en" sz="1400"/>
              <a:t>Described as </a:t>
            </a:r>
            <a:r>
              <a:rPr b="1" lang="en" sz="1400"/>
              <a:t>itchy, pustular</a:t>
            </a:r>
            <a:r>
              <a:rPr lang="en" sz="1400"/>
              <a:t>, diffuse (on slide 4)</a:t>
            </a:r>
            <a:endParaRPr b="1" sz="1400"/>
          </a:p>
          <a:p>
            <a:pPr indent="0" lvl="0" marL="0" rtl="0" algn="l">
              <a:lnSpc>
                <a:spcPct val="100000"/>
              </a:lnSpc>
              <a:spcBef>
                <a:spcPts val="0"/>
              </a:spcBef>
              <a:spcAft>
                <a:spcPts val="0"/>
              </a:spcAft>
              <a:buNone/>
            </a:pPr>
            <a:r>
              <a:rPr lang="en" sz="1400"/>
              <a:t>This is a major inflection point.</a:t>
            </a:r>
            <a:endParaRPr sz="1400"/>
          </a:p>
          <a:p>
            <a:pPr indent="0" lvl="0" marL="0" rtl="0" algn="l">
              <a:lnSpc>
                <a:spcPct val="100000"/>
              </a:lnSpc>
              <a:spcBef>
                <a:spcPts val="0"/>
              </a:spcBef>
              <a:spcAft>
                <a:spcPts val="0"/>
              </a:spcAft>
              <a:buNone/>
            </a:pPr>
            <a:r>
              <a:t/>
            </a:r>
            <a:endParaRPr b="1" sz="1600"/>
          </a:p>
          <a:p>
            <a:pPr indent="0" lvl="0" marL="0" rtl="0" algn="l">
              <a:lnSpc>
                <a:spcPct val="100000"/>
              </a:lnSpc>
              <a:spcBef>
                <a:spcPts val="0"/>
              </a:spcBef>
              <a:spcAft>
                <a:spcPts val="0"/>
              </a:spcAft>
              <a:buNone/>
            </a:pPr>
            <a:r>
              <a:rPr b="1" lang="en" sz="1600">
                <a:solidFill>
                  <a:srgbClr val="3B71CA"/>
                </a:solidFill>
              </a:rPr>
              <a:t>Reframing the illness as a unified syndrome</a:t>
            </a:r>
            <a:endParaRPr b="1" sz="1600">
              <a:solidFill>
                <a:srgbClr val="3B71CA"/>
              </a:solidFill>
            </a:endParaRPr>
          </a:p>
          <a:p>
            <a:pPr indent="0" lvl="0" marL="0" rtl="0" algn="l">
              <a:lnSpc>
                <a:spcPct val="100000"/>
              </a:lnSpc>
              <a:spcBef>
                <a:spcPts val="1000"/>
              </a:spcBef>
              <a:spcAft>
                <a:spcPts val="0"/>
              </a:spcAft>
              <a:buNone/>
            </a:pPr>
            <a:r>
              <a:rPr lang="en" sz="1400"/>
              <a:t>At this stage, we must ask:</a:t>
            </a:r>
            <a:endParaRPr sz="1400"/>
          </a:p>
          <a:p>
            <a:pPr indent="0" lvl="0" marL="457200" rtl="0" algn="l">
              <a:lnSpc>
                <a:spcPct val="100000"/>
              </a:lnSpc>
              <a:spcBef>
                <a:spcPts val="0"/>
              </a:spcBef>
              <a:spcAft>
                <a:spcPts val="0"/>
              </a:spcAft>
              <a:buNone/>
            </a:pPr>
            <a:r>
              <a:rPr lang="en" sz="1400"/>
              <a:t>What explains </a:t>
            </a:r>
            <a:r>
              <a:rPr b="1" lang="en" sz="1400"/>
              <a:t>high fevers + meningoencephalitis + lymphocytic CSF + negative infectious workup + rapid improvement + delayed pustular rash</a:t>
            </a:r>
            <a:r>
              <a:rPr lang="en" sz="1400"/>
              <a:t>?</a:t>
            </a:r>
            <a:endParaRPr sz="1400"/>
          </a:p>
          <a:p>
            <a:pPr indent="0" lvl="0" marL="0" rtl="0" algn="l">
              <a:lnSpc>
                <a:spcPct val="100000"/>
              </a:lnSpc>
              <a:spcBef>
                <a:spcPts val="0"/>
              </a:spcBef>
              <a:spcAft>
                <a:spcPts val="0"/>
              </a:spcAft>
              <a:buNone/>
            </a:pPr>
            <a:r>
              <a:t/>
            </a:r>
            <a:endParaRPr sz="1600"/>
          </a:p>
          <a:p>
            <a:pPr indent="0" lvl="0" marL="0" rtl="0" algn="l">
              <a:lnSpc>
                <a:spcPct val="100000"/>
              </a:lnSpc>
              <a:spcBef>
                <a:spcPts val="0"/>
              </a:spcBef>
              <a:spcAft>
                <a:spcPts val="0"/>
              </a:spcAft>
              <a:buNone/>
            </a:pPr>
            <a:r>
              <a:rPr lang="en" sz="1600"/>
              <a:t>This combination strongly </a:t>
            </a:r>
            <a:r>
              <a:rPr b="1" lang="en" sz="1600"/>
              <a:t>points away from infection</a:t>
            </a:r>
            <a:r>
              <a:rPr lang="en" sz="1600"/>
              <a:t> and toward </a:t>
            </a:r>
            <a:r>
              <a:rPr b="1" lang="en" sz="1600">
                <a:solidFill>
                  <a:srgbClr val="DF382C"/>
                </a:solidFill>
              </a:rPr>
              <a:t>drug-mediated</a:t>
            </a:r>
            <a:r>
              <a:rPr b="1" lang="en" sz="1600"/>
              <a:t> or </a:t>
            </a:r>
            <a:r>
              <a:rPr b="1" lang="en" sz="1600">
                <a:solidFill>
                  <a:srgbClr val="DF382C"/>
                </a:solidFill>
              </a:rPr>
              <a:t>immune-mediated aseptic meningitis</a:t>
            </a:r>
            <a:r>
              <a:rPr lang="en" sz="1600"/>
              <a:t>.</a:t>
            </a:r>
            <a:endParaRPr b="1" sz="1600"/>
          </a:p>
        </p:txBody>
      </p:sp>
      <p:cxnSp>
        <p:nvCxnSpPr>
          <p:cNvPr id="1446" name="Google Shape;1446;p126"/>
          <p:cNvCxnSpPr/>
          <p:nvPr/>
        </p:nvCxnSpPr>
        <p:spPr>
          <a:xfrm>
            <a:off x="821750" y="2617400"/>
            <a:ext cx="7426200" cy="0"/>
          </a:xfrm>
          <a:prstGeom prst="straightConnector1">
            <a:avLst/>
          </a:prstGeom>
          <a:noFill/>
          <a:ln cap="flat" cmpd="sng" w="9525">
            <a:solidFill>
              <a:srgbClr val="858585"/>
            </a:solidFill>
            <a:prstDash val="solid"/>
            <a:round/>
            <a:headEnd len="med" w="med" type="none"/>
            <a:tailEnd len="med" w="med" type="none"/>
          </a:ln>
        </p:spPr>
      </p:cxn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127"/>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Case 1.2 - ChatGPT DDx</a:t>
            </a:r>
            <a:endParaRPr/>
          </a:p>
        </p:txBody>
      </p:sp>
      <p:sp>
        <p:nvSpPr>
          <p:cNvPr id="1452" name="Google Shape;1452;p127"/>
          <p:cNvSpPr txBox="1"/>
          <p:nvPr>
            <p:ph idx="1" type="body"/>
          </p:nvPr>
        </p:nvSpPr>
        <p:spPr>
          <a:xfrm>
            <a:off x="729450" y="1393075"/>
            <a:ext cx="7688700" cy="345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rgbClr val="3B71CA"/>
                </a:solidFill>
              </a:rPr>
              <a:t>Final probability assignment </a:t>
            </a:r>
            <a:r>
              <a:rPr lang="en" sz="1600"/>
              <a:t>(after full data)</a:t>
            </a:r>
            <a:r>
              <a:rPr lang="en" sz="1600"/>
              <a:t>:</a:t>
            </a:r>
            <a:endParaRPr sz="1600"/>
          </a:p>
          <a:p>
            <a:pPr indent="-317500" lvl="0" marL="457200" rtl="0" algn="l">
              <a:spcBef>
                <a:spcPts val="1000"/>
              </a:spcBef>
              <a:spcAft>
                <a:spcPts val="0"/>
              </a:spcAft>
              <a:buSzPts val="1400"/>
              <a:buAutoNum type="arabicPeriod"/>
            </a:pPr>
            <a:r>
              <a:rPr b="1" lang="en" sz="1400">
                <a:highlight>
                  <a:srgbClr val="FFFF00"/>
                </a:highlight>
              </a:rPr>
              <a:t>Drug-induced aseptic meningitis</a:t>
            </a:r>
            <a:r>
              <a:rPr b="1" lang="en" sz="1400"/>
              <a:t> / encephalopathy </a:t>
            </a:r>
            <a:r>
              <a:rPr lang="en" sz="1400"/>
              <a:t>(beta-lactam–associated): </a:t>
            </a:r>
            <a:r>
              <a:rPr lang="en" sz="1400">
                <a:solidFill>
                  <a:srgbClr val="DF382C"/>
                </a:solidFill>
              </a:rPr>
              <a:t>65%</a:t>
            </a:r>
            <a:endParaRPr b="1" sz="1400"/>
          </a:p>
          <a:p>
            <a:pPr indent="-317500" lvl="0" marL="457200" rtl="0" algn="l">
              <a:spcBef>
                <a:spcPts val="0"/>
              </a:spcBef>
              <a:spcAft>
                <a:spcPts val="0"/>
              </a:spcAft>
              <a:buSzPts val="1400"/>
              <a:buAutoNum type="arabicPeriod"/>
            </a:pPr>
            <a:r>
              <a:rPr b="1" lang="en" sz="1400"/>
              <a:t>Arboviral encephalitis</a:t>
            </a:r>
            <a:r>
              <a:rPr lang="en" sz="1400"/>
              <a:t> (West Nile or related): </a:t>
            </a:r>
            <a:r>
              <a:rPr lang="en" sz="1400">
                <a:solidFill>
                  <a:srgbClr val="DF382C"/>
                </a:solidFill>
              </a:rPr>
              <a:t>15</a:t>
            </a:r>
            <a:r>
              <a:rPr lang="en" sz="1400">
                <a:solidFill>
                  <a:srgbClr val="DF382C"/>
                </a:solidFill>
              </a:rPr>
              <a:t>%</a:t>
            </a:r>
            <a:endParaRPr sz="1400">
              <a:solidFill>
                <a:srgbClr val="DF382C"/>
              </a:solidFill>
            </a:endParaRPr>
          </a:p>
          <a:p>
            <a:pPr indent="-317500" lvl="0" marL="457200" rtl="0" algn="l">
              <a:spcBef>
                <a:spcPts val="0"/>
              </a:spcBef>
              <a:spcAft>
                <a:spcPts val="0"/>
              </a:spcAft>
              <a:buSzPts val="1400"/>
              <a:buAutoNum type="arabicPeriod"/>
            </a:pPr>
            <a:r>
              <a:rPr b="1" lang="en" sz="1400"/>
              <a:t>Other viral meningoencephalitis not on standard panels</a:t>
            </a:r>
            <a:r>
              <a:rPr lang="en" sz="1400"/>
              <a:t>: </a:t>
            </a:r>
            <a:r>
              <a:rPr lang="en" sz="1400">
                <a:solidFill>
                  <a:srgbClr val="DF382C"/>
                </a:solidFill>
              </a:rPr>
              <a:t>7</a:t>
            </a:r>
            <a:r>
              <a:rPr lang="en" sz="1400">
                <a:solidFill>
                  <a:srgbClr val="DF382C"/>
                </a:solidFill>
              </a:rPr>
              <a:t>%</a:t>
            </a:r>
            <a:endParaRPr sz="1400">
              <a:solidFill>
                <a:srgbClr val="DF382C"/>
              </a:solidFill>
            </a:endParaRPr>
          </a:p>
          <a:p>
            <a:pPr indent="-317500" lvl="0" marL="457200" rtl="0" algn="l">
              <a:spcBef>
                <a:spcPts val="0"/>
              </a:spcBef>
              <a:spcAft>
                <a:spcPts val="0"/>
              </a:spcAft>
              <a:buSzPts val="1400"/>
              <a:buAutoNum type="arabicPeriod"/>
            </a:pPr>
            <a:r>
              <a:rPr b="1" lang="en" sz="1400"/>
              <a:t>Partially treated bacterial meningitis</a:t>
            </a:r>
            <a:r>
              <a:rPr lang="en" sz="1400"/>
              <a:t> (odontogenic or other): </a:t>
            </a:r>
            <a:r>
              <a:rPr lang="en" sz="1400">
                <a:solidFill>
                  <a:srgbClr val="DF382C"/>
                </a:solidFill>
                <a:highlight>
                  <a:srgbClr val="FFFF00"/>
                </a:highlight>
              </a:rPr>
              <a:t>5</a:t>
            </a:r>
            <a:r>
              <a:rPr lang="en" sz="1400">
                <a:solidFill>
                  <a:srgbClr val="DF382C"/>
                </a:solidFill>
                <a:highlight>
                  <a:srgbClr val="FFFF00"/>
                </a:highlight>
              </a:rPr>
              <a:t>%</a:t>
            </a:r>
            <a:endParaRPr sz="1400">
              <a:solidFill>
                <a:srgbClr val="DF382C"/>
              </a:solidFill>
              <a:highlight>
                <a:srgbClr val="FFFF00"/>
              </a:highlight>
            </a:endParaRPr>
          </a:p>
          <a:p>
            <a:pPr indent="-317500" lvl="0" marL="457200" rtl="0" algn="l">
              <a:spcBef>
                <a:spcPts val="0"/>
              </a:spcBef>
              <a:spcAft>
                <a:spcPts val="0"/>
              </a:spcAft>
              <a:buSzPts val="1400"/>
              <a:buAutoNum type="arabicPeriod"/>
            </a:pPr>
            <a:r>
              <a:rPr b="1" lang="en" sz="1400"/>
              <a:t>Tick-borne viral encephalitis</a:t>
            </a:r>
            <a:r>
              <a:rPr lang="en" sz="1400"/>
              <a:t> (e.g., Powassan): </a:t>
            </a:r>
            <a:r>
              <a:rPr lang="en" sz="1400">
                <a:solidFill>
                  <a:srgbClr val="DF382C"/>
                </a:solidFill>
              </a:rPr>
              <a:t>4%</a:t>
            </a:r>
            <a:endParaRPr b="1" sz="1400"/>
          </a:p>
          <a:p>
            <a:pPr indent="-317500" lvl="0" marL="457200" rtl="0" algn="l">
              <a:spcBef>
                <a:spcPts val="0"/>
              </a:spcBef>
              <a:spcAft>
                <a:spcPts val="0"/>
              </a:spcAft>
              <a:buSzPts val="1400"/>
              <a:buAutoNum type="arabicPeriod"/>
            </a:pPr>
            <a:r>
              <a:rPr b="1" lang="en" sz="1400"/>
              <a:t>Autoimmune / inflammatory encephalitis</a:t>
            </a:r>
            <a:r>
              <a:rPr lang="en" sz="1400"/>
              <a:t>: </a:t>
            </a:r>
            <a:r>
              <a:rPr lang="en" sz="1400">
                <a:solidFill>
                  <a:srgbClr val="DF382C"/>
                </a:solidFill>
              </a:rPr>
              <a:t>2%</a:t>
            </a:r>
            <a:endParaRPr b="1" sz="1400">
              <a:solidFill>
                <a:srgbClr val="DF382C"/>
              </a:solidFill>
            </a:endParaRPr>
          </a:p>
          <a:p>
            <a:pPr indent="-317500" lvl="0" marL="457200" rtl="0" algn="l">
              <a:spcBef>
                <a:spcPts val="0"/>
              </a:spcBef>
              <a:spcAft>
                <a:spcPts val="0"/>
              </a:spcAft>
              <a:buSzPts val="1400"/>
              <a:buAutoNum type="arabicPeriod"/>
            </a:pPr>
            <a:r>
              <a:rPr b="1" lang="en" sz="1400"/>
              <a:t>Listeria meningoencephalitis</a:t>
            </a:r>
            <a:r>
              <a:rPr lang="en" sz="1400"/>
              <a:t>: </a:t>
            </a:r>
            <a:r>
              <a:rPr lang="en" sz="1400">
                <a:solidFill>
                  <a:srgbClr val="DF382C"/>
                </a:solidFill>
              </a:rPr>
              <a:t>2</a:t>
            </a:r>
            <a:r>
              <a:rPr lang="en" sz="1400">
                <a:solidFill>
                  <a:srgbClr val="DF382C"/>
                </a:solidFill>
              </a:rPr>
              <a:t>%</a:t>
            </a:r>
            <a:endParaRPr sz="1400"/>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6" name="Shape 1456"/>
        <p:cNvGrpSpPr/>
        <p:nvPr/>
      </p:nvGrpSpPr>
      <p:grpSpPr>
        <a:xfrm>
          <a:off x="0" y="0"/>
          <a:ext cx="0" cy="0"/>
          <a:chOff x="0" y="0"/>
          <a:chExt cx="0" cy="0"/>
        </a:xfrm>
      </p:grpSpPr>
      <p:sp>
        <p:nvSpPr>
          <p:cNvPr id="1457" name="Google Shape;1457;p128"/>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Case 2</a:t>
            </a:r>
            <a:endParaRPr/>
          </a:p>
        </p:txBody>
      </p:sp>
      <p:sp>
        <p:nvSpPr>
          <p:cNvPr id="1458" name="Google Shape;1458;p128"/>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459" name="Google Shape;1459;p128"/>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Chat GPT</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3" name="Shape 1463"/>
        <p:cNvGrpSpPr/>
        <p:nvPr/>
      </p:nvGrpSpPr>
      <p:grpSpPr>
        <a:xfrm>
          <a:off x="0" y="0"/>
          <a:ext cx="0" cy="0"/>
          <a:chOff x="0" y="0"/>
          <a:chExt cx="0" cy="0"/>
        </a:xfrm>
      </p:grpSpPr>
      <p:sp>
        <p:nvSpPr>
          <p:cNvPr id="1464" name="Google Shape;1464;p129"/>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Prompt (new session)</a:t>
            </a:r>
            <a:endParaRPr/>
          </a:p>
        </p:txBody>
      </p:sp>
      <p:sp>
        <p:nvSpPr>
          <p:cNvPr id="1465" name="Google Shape;1465;p129"/>
          <p:cNvSpPr txBox="1"/>
          <p:nvPr>
            <p:ph idx="1" type="body"/>
          </p:nvPr>
        </p:nvSpPr>
        <p:spPr>
          <a:xfrm>
            <a:off x="729450" y="1393075"/>
            <a:ext cx="7688700" cy="294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You are an infectious disease physician and an expert in clinical reasoning. You are attending a weekly conference where the ID fellows present cases seen during their time on service. </a:t>
            </a:r>
            <a:endParaRPr/>
          </a:p>
          <a:p>
            <a:pPr indent="0" lvl="0" marL="0" rtl="0" algn="l">
              <a:spcBef>
                <a:spcPts val="1200"/>
              </a:spcBef>
              <a:spcAft>
                <a:spcPts val="1200"/>
              </a:spcAft>
              <a:buNone/>
            </a:pPr>
            <a:r>
              <a:rPr lang="en"/>
              <a:t>You know this particular fellow cleverly titles their presentation with punny titles (“</a:t>
            </a:r>
            <a:r>
              <a:rPr lang="en">
                <a:solidFill>
                  <a:srgbClr val="14A44D"/>
                </a:solidFill>
              </a:rPr>
              <a:t>Hot Blooded</a:t>
            </a:r>
            <a:r>
              <a:rPr lang="en"/>
              <a:t>” in this case), and you’ve already reasoned through case #1. The first case was about an acute febrile meningoencephalopathy with lymphocytic CSF after a dental procedure, prompting broad empiric treatment for infectious meningitis, though extensive CSF, blood, and MRI evaluation was negative. Careful timeline reconstruction revealed early NSAID exposure for headache, followed by antibiotics, with rapid clinical improvement and a delayed pruritic rash supporting drug-induced aseptic meningitis, most likely NSAID-triggered (with possible beta-lactam contribution).</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9" name="Shape 1469"/>
        <p:cNvGrpSpPr/>
        <p:nvPr/>
      </p:nvGrpSpPr>
      <p:grpSpPr>
        <a:xfrm>
          <a:off x="0" y="0"/>
          <a:ext cx="0" cy="0"/>
          <a:chOff x="0" y="0"/>
          <a:chExt cx="0" cy="0"/>
        </a:xfrm>
      </p:grpSpPr>
      <p:sp>
        <p:nvSpPr>
          <p:cNvPr id="1470" name="Google Shape;1470;p130"/>
          <p:cNvSpPr txBox="1"/>
          <p:nvPr>
            <p:ph idx="2" type="body"/>
          </p:nvPr>
        </p:nvSpPr>
        <p:spPr>
          <a:xfrm>
            <a:off x="730000" y="140767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A1A1A"/>
                </a:solidFill>
              </a:rPr>
              <a:t>A 63 y/o M with PMH including controlled HIV, prior positive PPD, HFrEF, s/p AVR &amp; MVR p/w </a:t>
            </a:r>
            <a:r>
              <a:rPr b="1" lang="en">
                <a:solidFill>
                  <a:srgbClr val="DF382C"/>
                </a:solidFill>
              </a:rPr>
              <a:t>FUO x 4 weeks</a:t>
            </a:r>
            <a:r>
              <a:rPr lang="en">
                <a:solidFill>
                  <a:srgbClr val="1A1A1A"/>
                </a:solidFill>
              </a:rPr>
              <a:t>. </a:t>
            </a:r>
            <a:endParaRPr>
              <a:solidFill>
                <a:srgbClr val="1A1A1A"/>
              </a:solidFill>
            </a:endParaRPr>
          </a:p>
          <a:p>
            <a:pPr indent="0" lvl="0" marL="0" rtl="0" algn="l">
              <a:spcBef>
                <a:spcPts val="1200"/>
              </a:spcBef>
              <a:spcAft>
                <a:spcPts val="1200"/>
              </a:spcAft>
              <a:buNone/>
            </a:pPr>
            <a:r>
              <a:rPr lang="en">
                <a:solidFill>
                  <a:srgbClr val="1A1A1A"/>
                </a:solidFill>
              </a:rPr>
              <a:t>Had viral illness symptoms (+sick contacts) at onset, improved after a week but still ongoing. Not improved with </a:t>
            </a:r>
            <a:r>
              <a:rPr b="1" lang="en">
                <a:solidFill>
                  <a:srgbClr val="6B3FA0"/>
                </a:solidFill>
              </a:rPr>
              <a:t>doxy</a:t>
            </a:r>
            <a:r>
              <a:rPr lang="en">
                <a:solidFill>
                  <a:srgbClr val="1A1A1A"/>
                </a:solidFill>
              </a:rPr>
              <a:t>, </a:t>
            </a:r>
            <a:r>
              <a:rPr b="1" lang="en">
                <a:solidFill>
                  <a:srgbClr val="6B3FA0"/>
                </a:solidFill>
              </a:rPr>
              <a:t>prednisone</a:t>
            </a:r>
            <a:r>
              <a:rPr lang="en">
                <a:solidFill>
                  <a:srgbClr val="1A1A1A"/>
                </a:solidFill>
              </a:rPr>
              <a:t>, or </a:t>
            </a:r>
            <a:r>
              <a:rPr b="1" lang="en">
                <a:solidFill>
                  <a:srgbClr val="6B3FA0"/>
                </a:solidFill>
              </a:rPr>
              <a:t>clinda</a:t>
            </a:r>
            <a:r>
              <a:rPr lang="en">
                <a:solidFill>
                  <a:srgbClr val="1A1A1A"/>
                </a:solidFill>
              </a:rPr>
              <a:t>. Routine labs normal, as is CXR, but </a:t>
            </a:r>
            <a:r>
              <a:rPr b="1" lang="en">
                <a:solidFill>
                  <a:srgbClr val="1A1A1A"/>
                </a:solidFill>
              </a:rPr>
              <a:t>diaphoretic</a:t>
            </a:r>
            <a:r>
              <a:rPr lang="en">
                <a:solidFill>
                  <a:srgbClr val="1A1A1A"/>
                </a:solidFill>
              </a:rPr>
              <a:t> on exam and </a:t>
            </a:r>
            <a:r>
              <a:rPr b="1" lang="en">
                <a:solidFill>
                  <a:srgbClr val="1A1A1A"/>
                </a:solidFill>
              </a:rPr>
              <a:t>still having fevers to 38C</a:t>
            </a:r>
            <a:r>
              <a:rPr lang="en">
                <a:solidFill>
                  <a:srgbClr val="1A1A1A"/>
                </a:solidFill>
              </a:rPr>
              <a:t> despite some improvement in his other symptoms</a:t>
            </a:r>
            <a:endParaRPr>
              <a:solidFill>
                <a:srgbClr val="1A1A1A"/>
              </a:solidFill>
            </a:endParaRPr>
          </a:p>
        </p:txBody>
      </p:sp>
      <p:sp>
        <p:nvSpPr>
          <p:cNvPr id="1471" name="Google Shape;1471;p130"/>
          <p:cNvSpPr txBox="1"/>
          <p:nvPr>
            <p:ph type="title"/>
          </p:nvPr>
        </p:nvSpPr>
        <p:spPr>
          <a:xfrm>
            <a:off x="729450" y="632850"/>
            <a:ext cx="37692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Summary</a:t>
            </a:r>
            <a:endParaRPr/>
          </a:p>
        </p:txBody>
      </p:sp>
      <p:sp>
        <p:nvSpPr>
          <p:cNvPr id="1472" name="Google Shape;1472;p130"/>
          <p:cNvSpPr/>
          <p:nvPr/>
        </p:nvSpPr>
        <p:spPr>
          <a:xfrm>
            <a:off x="5999800" y="1493213"/>
            <a:ext cx="1832400" cy="452400"/>
          </a:xfrm>
          <a:prstGeom prst="rect">
            <a:avLst/>
          </a:prstGeom>
          <a:solidFill>
            <a:srgbClr val="E2EAF7"/>
          </a:solidFill>
          <a:ln cap="flat" cmpd="sng" w="9525">
            <a:solidFill>
              <a:srgbClr val="2F5A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2F5AA2"/>
                </a:solidFill>
                <a:latin typeface="Open Sans"/>
                <a:ea typeface="Open Sans"/>
                <a:cs typeface="Open Sans"/>
                <a:sym typeface="Open Sans"/>
              </a:rPr>
              <a:t>Any more HPI?</a:t>
            </a:r>
            <a:endParaRPr sz="1600">
              <a:solidFill>
                <a:srgbClr val="1A1A1A"/>
              </a:solidFill>
              <a:latin typeface="Open Sans"/>
              <a:ea typeface="Open Sans"/>
              <a:cs typeface="Open Sans"/>
              <a:sym typeface="Open Sans"/>
            </a:endParaRPr>
          </a:p>
        </p:txBody>
      </p:sp>
      <p:sp>
        <p:nvSpPr>
          <p:cNvPr id="1473" name="Google Shape;1473;p130"/>
          <p:cNvSpPr/>
          <p:nvPr/>
        </p:nvSpPr>
        <p:spPr>
          <a:xfrm>
            <a:off x="5749450" y="2852575"/>
            <a:ext cx="2333100" cy="4524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896110"/>
                </a:solidFill>
                <a:latin typeface="Open Sans"/>
                <a:ea typeface="Open Sans"/>
                <a:cs typeface="Open Sans"/>
                <a:sym typeface="Open Sans"/>
              </a:rPr>
              <a:t>Initial management?</a:t>
            </a:r>
            <a:endParaRPr b="1" sz="1600">
              <a:solidFill>
                <a:srgbClr val="1A1A1A"/>
              </a:solidFill>
              <a:latin typeface="Open Sans"/>
              <a:ea typeface="Open Sans"/>
              <a:cs typeface="Open Sans"/>
              <a:sym typeface="Open Sans"/>
            </a:endParaRPr>
          </a:p>
        </p:txBody>
      </p:sp>
      <p:sp>
        <p:nvSpPr>
          <p:cNvPr id="1474" name="Google Shape;1474;p130"/>
          <p:cNvSpPr/>
          <p:nvPr/>
        </p:nvSpPr>
        <p:spPr>
          <a:xfrm>
            <a:off x="6117250" y="2172900"/>
            <a:ext cx="1597500" cy="452400"/>
          </a:xfrm>
          <a:prstGeom prst="rect">
            <a:avLst/>
          </a:prstGeom>
          <a:solidFill>
            <a:srgbClr val="FAE4E8"/>
          </a:solidFill>
          <a:ln cap="flat" cmpd="sng" w="9525">
            <a:solidFill>
              <a:srgbClr val="B03D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B03D50"/>
                </a:solidFill>
                <a:latin typeface="Open Sans"/>
                <a:ea typeface="Open Sans"/>
                <a:cs typeface="Open Sans"/>
                <a:sym typeface="Open Sans"/>
              </a:rPr>
              <a:t>Top 3 DDx?</a:t>
            </a:r>
            <a:endParaRPr sz="1200">
              <a:solidFill>
                <a:srgbClr val="1A1A1A"/>
              </a:solidFill>
              <a:latin typeface="Open Sans"/>
              <a:ea typeface="Open Sans"/>
              <a:cs typeface="Open Sans"/>
              <a:sym typeface="Open Sans"/>
            </a:endParaRPr>
          </a:p>
        </p:txBody>
      </p:sp>
      <p:sp>
        <p:nvSpPr>
          <p:cNvPr id="1475" name="Google Shape;1475;p130"/>
          <p:cNvSpPr/>
          <p:nvPr/>
        </p:nvSpPr>
        <p:spPr>
          <a:xfrm>
            <a:off x="0" y="0"/>
            <a:ext cx="9144000" cy="51435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476" name="Google Shape;1476;p130"/>
          <p:cNvSpPr/>
          <p:nvPr/>
        </p:nvSpPr>
        <p:spPr>
          <a:xfrm>
            <a:off x="4900025" y="3064250"/>
            <a:ext cx="3628800" cy="1613100"/>
          </a:xfrm>
          <a:prstGeom prst="rect">
            <a:avLst/>
          </a:prstGeom>
          <a:solidFill>
            <a:srgbClr val="FFE9E6"/>
          </a:solidFill>
          <a:ln cap="flat" cmpd="sng" w="9525">
            <a:solidFill>
              <a:srgbClr val="C1443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1443C"/>
                </a:solidFill>
                <a:latin typeface="Open Sans"/>
                <a:ea typeface="Open Sans"/>
                <a:cs typeface="Open Sans"/>
                <a:sym typeface="Open Sans"/>
              </a:rPr>
              <a:t>Chat GPT</a:t>
            </a:r>
            <a:endParaRPr>
              <a:solidFill>
                <a:srgbClr val="FF6F61"/>
              </a:solidFill>
              <a:latin typeface="Open Sans"/>
              <a:ea typeface="Open Sans"/>
              <a:cs typeface="Open Sans"/>
              <a:sym typeface="Open Sans"/>
            </a:endParaRPr>
          </a:p>
          <a:p>
            <a:pPr indent="0" lvl="0" marL="0" rtl="0" algn="l">
              <a:spcBef>
                <a:spcPts val="0"/>
              </a:spcBef>
              <a:spcAft>
                <a:spcPts val="0"/>
              </a:spcAft>
              <a:buNone/>
            </a:pPr>
            <a:r>
              <a:rPr lang="en">
                <a:solidFill>
                  <a:srgbClr val="1A1A1A"/>
                </a:solidFill>
                <a:latin typeface="Open Sans"/>
                <a:ea typeface="Open Sans"/>
                <a:cs typeface="Open Sans"/>
                <a:sym typeface="Open Sans"/>
              </a:rPr>
              <a:t>You are now working on the second case. </a:t>
            </a:r>
            <a:endParaRPr>
              <a:solidFill>
                <a:srgbClr val="1A1A1A"/>
              </a:solidFill>
              <a:latin typeface="Open Sans"/>
              <a:ea typeface="Open Sans"/>
              <a:cs typeface="Open Sans"/>
              <a:sym typeface="Open Sans"/>
            </a:endParaRPr>
          </a:p>
          <a:p>
            <a:pPr indent="0" lvl="0" marL="0" rtl="0" algn="l">
              <a:spcBef>
                <a:spcPts val="0"/>
              </a:spcBef>
              <a:spcAft>
                <a:spcPts val="0"/>
              </a:spcAft>
              <a:buNone/>
            </a:pPr>
            <a:r>
              <a:t/>
            </a:r>
            <a:endParaRPr>
              <a:solidFill>
                <a:srgbClr val="1A1A1A"/>
              </a:solidFill>
              <a:latin typeface="Open Sans"/>
              <a:ea typeface="Open Sans"/>
              <a:cs typeface="Open Sans"/>
              <a:sym typeface="Open Sans"/>
            </a:endParaRPr>
          </a:p>
          <a:p>
            <a:pPr indent="0" lvl="0" marL="0" rtl="0" algn="l">
              <a:spcBef>
                <a:spcPts val="0"/>
              </a:spcBef>
              <a:spcAft>
                <a:spcPts val="0"/>
              </a:spcAft>
              <a:buNone/>
            </a:pPr>
            <a:r>
              <a:rPr lang="en">
                <a:solidFill>
                  <a:srgbClr val="1A1A1A"/>
                </a:solidFill>
                <a:latin typeface="Open Sans"/>
                <a:ea typeface="Open Sans"/>
                <a:cs typeface="Open Sans"/>
                <a:sym typeface="Open Sans"/>
              </a:rPr>
              <a:t>The first portion of the second case  is attached.  Reason through the case. At the end, assign a probability to each of your differential diagnoses</a:t>
            </a:r>
            <a:endParaRPr>
              <a:solidFill>
                <a:srgbClr val="1A1A1A"/>
              </a:solidFill>
              <a:latin typeface="Open Sans"/>
              <a:ea typeface="Open Sans"/>
              <a:cs typeface="Open Sans"/>
              <a:sym typeface="Open Sans"/>
            </a:endParaRPr>
          </a:p>
          <a:p>
            <a:pPr indent="0" lvl="0" marL="0" rtl="0" algn="l">
              <a:spcBef>
                <a:spcPts val="0"/>
              </a:spcBef>
              <a:spcAft>
                <a:spcPts val="0"/>
              </a:spcAft>
              <a:buNone/>
            </a:pPr>
            <a:r>
              <a:t/>
            </a:r>
            <a:endParaRPr>
              <a:solidFill>
                <a:srgbClr val="1A1A1A"/>
              </a:solidFill>
              <a:latin typeface="Open Sans"/>
              <a:ea typeface="Open Sans"/>
              <a:cs typeface="Open Sans"/>
              <a:sym typeface="Open Sans"/>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0" name="Shape 1480"/>
        <p:cNvGrpSpPr/>
        <p:nvPr/>
      </p:nvGrpSpPr>
      <p:grpSpPr>
        <a:xfrm>
          <a:off x="0" y="0"/>
          <a:ext cx="0" cy="0"/>
          <a:chOff x="0" y="0"/>
          <a:chExt cx="0" cy="0"/>
        </a:xfrm>
      </p:grpSpPr>
      <p:sp>
        <p:nvSpPr>
          <p:cNvPr id="1481" name="Google Shape;1481;p131"/>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2.1</a:t>
            </a:r>
            <a:r>
              <a:rPr lang="en"/>
              <a:t> - ChatGPT </a:t>
            </a:r>
            <a:r>
              <a:rPr lang="en">
                <a:solidFill>
                  <a:srgbClr val="9E9E9E"/>
                </a:solidFill>
              </a:rPr>
              <a:t>(excerpts)</a:t>
            </a:r>
            <a:endParaRPr/>
          </a:p>
          <a:p>
            <a:pPr indent="0" lvl="0" marL="0" rtl="0" algn="l">
              <a:spcBef>
                <a:spcPts val="0"/>
              </a:spcBef>
              <a:spcAft>
                <a:spcPts val="0"/>
              </a:spcAft>
              <a:buNone/>
            </a:pPr>
            <a:r>
              <a:t/>
            </a:r>
            <a:endParaRPr/>
          </a:p>
        </p:txBody>
      </p:sp>
      <p:sp>
        <p:nvSpPr>
          <p:cNvPr id="1482" name="Google Shape;1482;p131"/>
          <p:cNvSpPr txBox="1"/>
          <p:nvPr>
            <p:ph idx="1" type="body"/>
          </p:nvPr>
        </p:nvSpPr>
        <p:spPr>
          <a:xfrm>
            <a:off x="729450" y="1393075"/>
            <a:ext cx="7688700" cy="294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a:solidFill>
                  <a:srgbClr val="3B71CA"/>
                </a:solidFill>
                <a:latin typeface="Ubuntu"/>
                <a:ea typeface="Ubuntu"/>
                <a:cs typeface="Ubuntu"/>
                <a:sym typeface="Ubuntu"/>
              </a:rPr>
              <a:t>Problem representation</a:t>
            </a:r>
            <a:r>
              <a:rPr lang="en" sz="1500"/>
              <a:t> </a:t>
            </a:r>
            <a:endParaRPr sz="1500"/>
          </a:p>
          <a:p>
            <a:pPr indent="0" lvl="0" marL="0" rtl="0" algn="l">
              <a:lnSpc>
                <a:spcPct val="100000"/>
              </a:lnSpc>
              <a:spcBef>
                <a:spcPts val="1200"/>
              </a:spcBef>
              <a:spcAft>
                <a:spcPts val="0"/>
              </a:spcAft>
              <a:buNone/>
            </a:pPr>
            <a:r>
              <a:rPr lang="en">
                <a:solidFill>
                  <a:srgbClr val="000000"/>
                </a:solidFill>
                <a:latin typeface="Ubuntu"/>
                <a:ea typeface="Ubuntu"/>
                <a:cs typeface="Ubuntu"/>
                <a:sym typeface="Ubuntu"/>
              </a:rPr>
              <a:t>63M with </a:t>
            </a:r>
            <a:r>
              <a:rPr b="1" lang="en">
                <a:solidFill>
                  <a:srgbClr val="000000"/>
                </a:solidFill>
                <a:latin typeface="Ubuntu"/>
                <a:ea typeface="Ubuntu"/>
                <a:cs typeface="Ubuntu"/>
                <a:sym typeface="Ubuntu"/>
              </a:rPr>
              <a:t>well-controlled HIV (CD4 &gt;500, suppressed)</a:t>
            </a:r>
            <a:r>
              <a:rPr lang="en">
                <a:solidFill>
                  <a:srgbClr val="000000"/>
                </a:solidFill>
                <a:latin typeface="Ubuntu"/>
                <a:ea typeface="Ubuntu"/>
                <a:cs typeface="Ubuntu"/>
                <a:sym typeface="Ubuntu"/>
              </a:rPr>
              <a:t> and </a:t>
            </a:r>
            <a:r>
              <a:rPr b="1" lang="en">
                <a:solidFill>
                  <a:srgbClr val="000000"/>
                </a:solidFill>
                <a:latin typeface="Ubuntu"/>
                <a:ea typeface="Ubuntu"/>
                <a:cs typeface="Ubuntu"/>
                <a:sym typeface="Ubuntu"/>
              </a:rPr>
              <a:t>mechanical AVR + MVR placed ~2 years ago</a:t>
            </a:r>
            <a:r>
              <a:rPr lang="en">
                <a:solidFill>
                  <a:srgbClr val="000000"/>
                </a:solidFill>
                <a:latin typeface="Ubuntu"/>
                <a:ea typeface="Ubuntu"/>
                <a:cs typeface="Ubuntu"/>
                <a:sym typeface="Ubuntu"/>
              </a:rPr>
              <a:t> presents with </a:t>
            </a:r>
            <a:r>
              <a:rPr b="1" lang="en">
                <a:solidFill>
                  <a:srgbClr val="000000"/>
                </a:solidFill>
                <a:latin typeface="Ubuntu"/>
                <a:ea typeface="Ubuntu"/>
                <a:cs typeface="Ubuntu"/>
                <a:sym typeface="Ubuntu"/>
              </a:rPr>
              <a:t>~4 weeks of persistent fevers</a:t>
            </a:r>
            <a:r>
              <a:rPr lang="en">
                <a:solidFill>
                  <a:srgbClr val="000000"/>
                </a:solidFill>
                <a:latin typeface="Ubuntu"/>
                <a:ea typeface="Ubuntu"/>
                <a:cs typeface="Ubuntu"/>
                <a:sym typeface="Ubuntu"/>
              </a:rPr>
              <a:t> that began with a </a:t>
            </a:r>
            <a:r>
              <a:rPr b="1" lang="en">
                <a:solidFill>
                  <a:srgbClr val="000000"/>
                </a:solidFill>
                <a:latin typeface="Ubuntu"/>
                <a:ea typeface="Ubuntu"/>
                <a:cs typeface="Ubuntu"/>
                <a:sym typeface="Ubuntu"/>
              </a:rPr>
              <a:t>clustered URI-like illness among friends</a:t>
            </a:r>
            <a:r>
              <a:rPr lang="en">
                <a:solidFill>
                  <a:srgbClr val="000000"/>
                </a:solidFill>
                <a:latin typeface="Ubuntu"/>
                <a:ea typeface="Ubuntu"/>
                <a:cs typeface="Ubuntu"/>
                <a:sym typeface="Ubuntu"/>
              </a:rPr>
              <a:t> (rhinorrhea/postnasal drip, productive morning cough, ear fullness, “flu-like” headaches sometimes with </a:t>
            </a:r>
            <a:r>
              <a:rPr b="1" lang="en">
                <a:solidFill>
                  <a:srgbClr val="000000"/>
                </a:solidFill>
                <a:latin typeface="Ubuntu"/>
                <a:ea typeface="Ubuntu"/>
                <a:cs typeface="Ubuntu"/>
                <a:sym typeface="Ubuntu"/>
              </a:rPr>
              <a:t>blurry vision when severe</a:t>
            </a:r>
            <a:r>
              <a:rPr lang="en">
                <a:solidFill>
                  <a:srgbClr val="000000"/>
                </a:solidFill>
                <a:latin typeface="Ubuntu"/>
                <a:ea typeface="Ubuntu"/>
                <a:cs typeface="Ubuntu"/>
                <a:sym typeface="Ubuntu"/>
              </a:rPr>
              <a:t>). Most symptoms partially improved after week 1, but </a:t>
            </a:r>
            <a:r>
              <a:rPr b="1" lang="en">
                <a:solidFill>
                  <a:srgbClr val="000000"/>
                </a:solidFill>
                <a:latin typeface="Ubuntu"/>
                <a:ea typeface="Ubuntu"/>
                <a:cs typeface="Ubuntu"/>
                <a:sym typeface="Ubuntu"/>
              </a:rPr>
              <a:t>fevers persist</a:t>
            </a:r>
            <a:r>
              <a:rPr lang="en">
                <a:solidFill>
                  <a:srgbClr val="000000"/>
                </a:solidFill>
                <a:latin typeface="Ubuntu"/>
                <a:ea typeface="Ubuntu"/>
                <a:cs typeface="Ubuntu"/>
                <a:sym typeface="Ubuntu"/>
              </a:rPr>
              <a:t> (often 99–100°F but with documented fevers to ~38°C per summary), and he is </a:t>
            </a:r>
            <a:r>
              <a:rPr b="1" lang="en">
                <a:solidFill>
                  <a:srgbClr val="000000"/>
                </a:solidFill>
                <a:latin typeface="Ubuntu"/>
                <a:ea typeface="Ubuntu"/>
                <a:cs typeface="Ubuntu"/>
                <a:sym typeface="Ubuntu"/>
              </a:rPr>
              <a:t>diaphoretic</a:t>
            </a:r>
            <a:r>
              <a:rPr lang="en">
                <a:solidFill>
                  <a:srgbClr val="000000"/>
                </a:solidFill>
                <a:latin typeface="Ubuntu"/>
                <a:ea typeface="Ubuntu"/>
                <a:cs typeface="Ubuntu"/>
                <a:sym typeface="Ubuntu"/>
              </a:rPr>
              <a:t>. </a:t>
            </a:r>
            <a:r>
              <a:rPr b="1" lang="en">
                <a:solidFill>
                  <a:srgbClr val="000000"/>
                </a:solidFill>
                <a:latin typeface="Ubuntu"/>
                <a:ea typeface="Ubuntu"/>
                <a:cs typeface="Ubuntu"/>
                <a:sym typeface="Ubuntu"/>
              </a:rPr>
              <a:t>No weight loss, night sweats, rash, dyspnea, myalgias.</a:t>
            </a:r>
            <a:r>
              <a:rPr lang="en">
                <a:solidFill>
                  <a:srgbClr val="000000"/>
                </a:solidFill>
                <a:latin typeface="Ubuntu"/>
                <a:ea typeface="Ubuntu"/>
                <a:cs typeface="Ubuntu"/>
                <a:sym typeface="Ubuntu"/>
              </a:rPr>
              <a:t> No known tick exposure. </a:t>
            </a:r>
            <a:r>
              <a:rPr b="1" lang="en">
                <a:solidFill>
                  <a:srgbClr val="000000"/>
                </a:solidFill>
                <a:latin typeface="Ubuntu"/>
                <a:ea typeface="Ubuntu"/>
                <a:cs typeface="Ubuntu"/>
                <a:sym typeface="Ubuntu"/>
              </a:rPr>
              <a:t>No response</a:t>
            </a:r>
            <a:r>
              <a:rPr lang="en">
                <a:solidFill>
                  <a:srgbClr val="000000"/>
                </a:solidFill>
                <a:latin typeface="Ubuntu"/>
                <a:ea typeface="Ubuntu"/>
                <a:cs typeface="Ubuntu"/>
                <a:sym typeface="Ubuntu"/>
              </a:rPr>
              <a:t> to doxycycline + prednisone, nor clindamycin (now diarrhea). </a:t>
            </a:r>
            <a:r>
              <a:rPr b="1" lang="en">
                <a:solidFill>
                  <a:srgbClr val="000000"/>
                </a:solidFill>
                <a:latin typeface="Ubuntu"/>
                <a:ea typeface="Ubuntu"/>
                <a:cs typeface="Ubuntu"/>
                <a:sym typeface="Ubuntu"/>
              </a:rPr>
              <a:t>CBC/CMP normal, CXR normal, TTE with poor windows.</a:t>
            </a:r>
            <a:r>
              <a:rPr lang="en">
                <a:solidFill>
                  <a:srgbClr val="000000"/>
                </a:solidFill>
                <a:latin typeface="Ubuntu"/>
                <a:ea typeface="Ubuntu"/>
                <a:cs typeface="Ubuntu"/>
                <a:sym typeface="Ubuntu"/>
              </a:rPr>
              <a:t> Intermittent </a:t>
            </a:r>
            <a:r>
              <a:rPr b="1" lang="en">
                <a:solidFill>
                  <a:srgbClr val="000000"/>
                </a:solidFill>
                <a:latin typeface="Ubuntu"/>
                <a:ea typeface="Ubuntu"/>
                <a:cs typeface="Ubuntu"/>
                <a:sym typeface="Ubuntu"/>
              </a:rPr>
              <a:t>SVT/Afib RVR</a:t>
            </a:r>
            <a:r>
              <a:rPr lang="en">
                <a:solidFill>
                  <a:srgbClr val="000000"/>
                </a:solidFill>
                <a:latin typeface="Ubuntu"/>
                <a:ea typeface="Ubuntu"/>
                <a:cs typeface="Ubuntu"/>
                <a:sym typeface="Ubuntu"/>
              </a:rPr>
              <a:t> episodes during illness.</a:t>
            </a:r>
            <a:endParaRPr>
              <a:solidFill>
                <a:srgbClr val="000000"/>
              </a:solidFill>
              <a:latin typeface="Ubuntu"/>
              <a:ea typeface="Ubuntu"/>
              <a:cs typeface="Ubuntu"/>
              <a:sym typeface="Ubuntu"/>
            </a:endParaRPr>
          </a:p>
          <a:p>
            <a:pPr indent="0" lvl="0" marL="0" rtl="0" algn="l">
              <a:lnSpc>
                <a:spcPct val="100000"/>
              </a:lnSpc>
              <a:spcBef>
                <a:spcPts val="1200"/>
              </a:spcBef>
              <a:spcAft>
                <a:spcPts val="1200"/>
              </a:spcAft>
              <a:buNone/>
            </a:pPr>
            <a:r>
              <a:rPr lang="en">
                <a:solidFill>
                  <a:srgbClr val="000000"/>
                </a:solidFill>
                <a:latin typeface="Ubuntu"/>
                <a:ea typeface="Ubuntu"/>
                <a:cs typeface="Ubuntu"/>
                <a:sym typeface="Ubuntu"/>
              </a:rPr>
              <a:t>This is essentially </a:t>
            </a:r>
            <a:r>
              <a:rPr b="1" lang="en">
                <a:solidFill>
                  <a:srgbClr val="000000"/>
                </a:solidFill>
                <a:latin typeface="Ubuntu"/>
                <a:ea typeface="Ubuntu"/>
                <a:cs typeface="Ubuntu"/>
                <a:sym typeface="Ubuntu"/>
              </a:rPr>
              <a:t>FUO/subacute fever</a:t>
            </a:r>
            <a:r>
              <a:rPr lang="en">
                <a:solidFill>
                  <a:srgbClr val="000000"/>
                </a:solidFill>
                <a:latin typeface="Ubuntu"/>
                <a:ea typeface="Ubuntu"/>
                <a:cs typeface="Ubuntu"/>
                <a:sym typeface="Ubuntu"/>
              </a:rPr>
              <a:t> with initial URI prodrome, but the big “can’t-miss” anchor is </a:t>
            </a:r>
            <a:r>
              <a:rPr b="1" lang="en">
                <a:solidFill>
                  <a:srgbClr val="000000"/>
                </a:solidFill>
                <a:latin typeface="Ubuntu"/>
                <a:ea typeface="Ubuntu"/>
                <a:cs typeface="Ubuntu"/>
                <a:sym typeface="Ubuntu"/>
              </a:rPr>
              <a:t>prosthetic valves</a:t>
            </a:r>
            <a:r>
              <a:rPr lang="en">
                <a:solidFill>
                  <a:srgbClr val="000000"/>
                </a:solidFill>
                <a:latin typeface="Ubuntu"/>
                <a:ea typeface="Ubuntu"/>
                <a:cs typeface="Ubuntu"/>
                <a:sym typeface="Ubuntu"/>
              </a:rPr>
              <a:t> + inadequate echo windows.</a:t>
            </a:r>
            <a:endParaRPr sz="1500"/>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6" name="Shape 1486"/>
        <p:cNvGrpSpPr/>
        <p:nvPr/>
      </p:nvGrpSpPr>
      <p:grpSpPr>
        <a:xfrm>
          <a:off x="0" y="0"/>
          <a:ext cx="0" cy="0"/>
          <a:chOff x="0" y="0"/>
          <a:chExt cx="0" cy="0"/>
        </a:xfrm>
      </p:grpSpPr>
      <p:sp>
        <p:nvSpPr>
          <p:cNvPr id="1487" name="Google Shape;1487;p132"/>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2.1</a:t>
            </a:r>
            <a:r>
              <a:rPr lang="en"/>
              <a:t> - ChatGPT </a:t>
            </a:r>
            <a:r>
              <a:rPr lang="en">
                <a:solidFill>
                  <a:srgbClr val="9E9E9E"/>
                </a:solidFill>
              </a:rPr>
              <a:t>(excerpts)</a:t>
            </a:r>
            <a:endParaRPr/>
          </a:p>
          <a:p>
            <a:pPr indent="0" lvl="0" marL="0" rtl="0" algn="l">
              <a:spcBef>
                <a:spcPts val="0"/>
              </a:spcBef>
              <a:spcAft>
                <a:spcPts val="0"/>
              </a:spcAft>
              <a:buNone/>
            </a:pPr>
            <a:r>
              <a:t/>
            </a:r>
            <a:endParaRPr/>
          </a:p>
        </p:txBody>
      </p:sp>
      <p:sp>
        <p:nvSpPr>
          <p:cNvPr id="1488" name="Google Shape;1488;p132"/>
          <p:cNvSpPr txBox="1"/>
          <p:nvPr>
            <p:ph idx="1" type="body"/>
          </p:nvPr>
        </p:nvSpPr>
        <p:spPr>
          <a:xfrm>
            <a:off x="729450" y="1393075"/>
            <a:ext cx="7688700" cy="327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a:solidFill>
                  <a:srgbClr val="3B71CA"/>
                </a:solidFill>
                <a:latin typeface="Ubuntu"/>
                <a:ea typeface="Ubuntu"/>
                <a:cs typeface="Ubuntu"/>
                <a:sym typeface="Ubuntu"/>
              </a:rPr>
              <a:t>High-yield discriminators embedded in the vignette</a:t>
            </a:r>
            <a:r>
              <a:rPr lang="en" sz="1500"/>
              <a:t> </a:t>
            </a:r>
            <a:endParaRPr sz="1500"/>
          </a:p>
          <a:p>
            <a:pPr indent="0" lvl="0" marL="0" rtl="0" algn="l">
              <a:lnSpc>
                <a:spcPct val="100000"/>
              </a:lnSpc>
              <a:spcBef>
                <a:spcPts val="1400"/>
              </a:spcBef>
              <a:spcAft>
                <a:spcPts val="0"/>
              </a:spcAft>
              <a:buNone/>
            </a:pPr>
            <a:r>
              <a:rPr b="1" lang="en">
                <a:solidFill>
                  <a:srgbClr val="000000"/>
                </a:solidFill>
                <a:latin typeface="Ubuntu"/>
                <a:ea typeface="Ubuntu"/>
                <a:cs typeface="Ubuntu"/>
                <a:sym typeface="Ubuntu"/>
              </a:rPr>
              <a:t>1) Prosthetic material + persistent fever = endocarditis until proven otherwise</a:t>
            </a:r>
            <a:endParaRPr b="1">
              <a:solidFill>
                <a:srgbClr val="000000"/>
              </a:solidFill>
              <a:latin typeface="Ubuntu"/>
              <a:ea typeface="Ubuntu"/>
              <a:cs typeface="Ubuntu"/>
              <a:sym typeface="Ubuntu"/>
            </a:endParaRPr>
          </a:p>
          <a:p>
            <a:pPr indent="0" lvl="0" marL="0" rtl="0" algn="l">
              <a:lnSpc>
                <a:spcPct val="100000"/>
              </a:lnSpc>
              <a:spcBef>
                <a:spcPts val="1200"/>
              </a:spcBef>
              <a:spcAft>
                <a:spcPts val="0"/>
              </a:spcAft>
              <a:buNone/>
            </a:pPr>
            <a:r>
              <a:rPr lang="en" sz="1100">
                <a:solidFill>
                  <a:srgbClr val="000000"/>
                </a:solidFill>
                <a:latin typeface="Ubuntu"/>
                <a:ea typeface="Ubuntu"/>
                <a:cs typeface="Ubuntu"/>
                <a:sym typeface="Ubuntu"/>
              </a:rPr>
              <a:t>Even if the symptoms started like a viral syndrome, the </a:t>
            </a:r>
            <a:r>
              <a:rPr i="1" lang="en" sz="1100">
                <a:solidFill>
                  <a:srgbClr val="000000"/>
                </a:solidFill>
                <a:latin typeface="Ubuntu"/>
                <a:ea typeface="Ubuntu"/>
                <a:cs typeface="Ubuntu"/>
                <a:sym typeface="Ubuntu"/>
              </a:rPr>
              <a:t>risk</a:t>
            </a:r>
            <a:r>
              <a:rPr lang="en" sz="1100">
                <a:solidFill>
                  <a:srgbClr val="000000"/>
                </a:solidFill>
                <a:latin typeface="Ubuntu"/>
                <a:ea typeface="Ubuntu"/>
                <a:cs typeface="Ubuntu"/>
                <a:sym typeface="Ubuntu"/>
              </a:rPr>
              <a:t> profile (mechanical AVR/MVR) forces us to treat </a:t>
            </a:r>
            <a:r>
              <a:rPr b="1" lang="en" sz="1100">
                <a:solidFill>
                  <a:srgbClr val="000000"/>
                </a:solidFill>
                <a:latin typeface="Ubuntu"/>
                <a:ea typeface="Ubuntu"/>
                <a:cs typeface="Ubuntu"/>
                <a:sym typeface="Ubuntu"/>
              </a:rPr>
              <a:t>prosthetic valve endocarditis (PVE)</a:t>
            </a:r>
            <a:r>
              <a:rPr lang="en" sz="1100">
                <a:solidFill>
                  <a:srgbClr val="000000"/>
                </a:solidFill>
                <a:latin typeface="Ubuntu"/>
                <a:ea typeface="Ubuntu"/>
                <a:cs typeface="Ubuntu"/>
                <a:sym typeface="Ubuntu"/>
              </a:rPr>
              <a:t> as a top diagnosis early….</a:t>
            </a:r>
            <a:endParaRPr sz="1100">
              <a:solidFill>
                <a:srgbClr val="000000"/>
              </a:solidFill>
              <a:latin typeface="Ubuntu"/>
              <a:ea typeface="Ubuntu"/>
              <a:cs typeface="Ubuntu"/>
              <a:sym typeface="Ubuntu"/>
            </a:endParaRPr>
          </a:p>
          <a:p>
            <a:pPr indent="0" lvl="0" marL="0" rtl="0" algn="l">
              <a:lnSpc>
                <a:spcPct val="100000"/>
              </a:lnSpc>
              <a:spcBef>
                <a:spcPts val="1400"/>
              </a:spcBef>
              <a:spcAft>
                <a:spcPts val="0"/>
              </a:spcAft>
              <a:buNone/>
            </a:pPr>
            <a:r>
              <a:rPr b="1" lang="en">
                <a:solidFill>
                  <a:srgbClr val="000000"/>
                </a:solidFill>
                <a:latin typeface="Ubuntu"/>
                <a:ea typeface="Ubuntu"/>
                <a:cs typeface="Ubuntu"/>
                <a:sym typeface="Ubuntu"/>
              </a:rPr>
              <a:t>2) “Headache + blurred vision when severe” raises specific “don’t miss” alternatives</a:t>
            </a:r>
            <a:endParaRPr b="1">
              <a:solidFill>
                <a:srgbClr val="000000"/>
              </a:solidFill>
              <a:latin typeface="Ubuntu"/>
              <a:ea typeface="Ubuntu"/>
              <a:cs typeface="Ubuntu"/>
              <a:sym typeface="Ubuntu"/>
            </a:endParaRPr>
          </a:p>
          <a:p>
            <a:pPr indent="0" lvl="0" marL="0" rtl="0" algn="l">
              <a:lnSpc>
                <a:spcPct val="100000"/>
              </a:lnSpc>
              <a:spcBef>
                <a:spcPts val="1200"/>
              </a:spcBef>
              <a:spcAft>
                <a:spcPts val="0"/>
              </a:spcAft>
              <a:buNone/>
            </a:pPr>
            <a:r>
              <a:rPr lang="en" sz="1100">
                <a:solidFill>
                  <a:srgbClr val="000000"/>
                </a:solidFill>
                <a:latin typeface="Ubuntu"/>
                <a:ea typeface="Ubuntu"/>
                <a:cs typeface="Ubuntu"/>
                <a:sym typeface="Ubuntu"/>
              </a:rPr>
              <a:t>This could still be “sinus pressure headaches,” but in FUO land you have to consciously screen for </a:t>
            </a:r>
            <a:r>
              <a:rPr b="1" lang="en" sz="1100">
                <a:solidFill>
                  <a:srgbClr val="000000"/>
                </a:solidFill>
                <a:latin typeface="Ubuntu"/>
                <a:ea typeface="Ubuntu"/>
                <a:cs typeface="Ubuntu"/>
                <a:sym typeface="Ubuntu"/>
              </a:rPr>
              <a:t>giant cell arteritis</a:t>
            </a:r>
            <a:r>
              <a:rPr lang="en" sz="1100">
                <a:solidFill>
                  <a:srgbClr val="000000"/>
                </a:solidFill>
                <a:latin typeface="Ubuntu"/>
                <a:ea typeface="Ubuntu"/>
                <a:cs typeface="Ubuntu"/>
                <a:sym typeface="Ubuntu"/>
              </a:rPr>
              <a:t> (age &gt;50, headache, transient visual symptoms; fever of unknown origin can be presenting feature)...</a:t>
            </a:r>
            <a:endParaRPr sz="1100">
              <a:solidFill>
                <a:srgbClr val="000000"/>
              </a:solidFill>
              <a:latin typeface="Ubuntu"/>
              <a:ea typeface="Ubuntu"/>
              <a:cs typeface="Ubuntu"/>
              <a:sym typeface="Ubuntu"/>
            </a:endParaRPr>
          </a:p>
          <a:p>
            <a:pPr indent="0" lvl="0" marL="0" rtl="0" algn="l">
              <a:lnSpc>
                <a:spcPct val="100000"/>
              </a:lnSpc>
              <a:spcBef>
                <a:spcPts val="1400"/>
              </a:spcBef>
              <a:spcAft>
                <a:spcPts val="0"/>
              </a:spcAft>
              <a:buNone/>
            </a:pPr>
            <a:r>
              <a:rPr b="1" lang="en">
                <a:solidFill>
                  <a:srgbClr val="000000"/>
                </a:solidFill>
                <a:latin typeface="Ubuntu"/>
                <a:ea typeface="Ubuntu"/>
                <a:cs typeface="Ubuntu"/>
                <a:sym typeface="Ubuntu"/>
              </a:rPr>
              <a:t>3) Occupational/exposure history hints at “zoonotic / TB-ish” possibilities</a:t>
            </a:r>
            <a:endParaRPr sz="1100">
              <a:solidFill>
                <a:srgbClr val="000000"/>
              </a:solidFill>
              <a:latin typeface="Ubuntu"/>
              <a:ea typeface="Ubuntu"/>
              <a:cs typeface="Ubuntu"/>
              <a:sym typeface="Ubuntu"/>
            </a:endParaRPr>
          </a:p>
          <a:p>
            <a:pPr indent="-298450" lvl="0" marL="457200" rtl="0" algn="l">
              <a:lnSpc>
                <a:spcPct val="100000"/>
              </a:lnSpc>
              <a:spcBef>
                <a:spcPts val="1200"/>
              </a:spcBef>
              <a:spcAft>
                <a:spcPts val="0"/>
              </a:spcAft>
              <a:buClr>
                <a:srgbClr val="000000"/>
              </a:buClr>
              <a:buSzPts val="1100"/>
              <a:buFont typeface="Ubuntu"/>
              <a:buChar char="●"/>
            </a:pPr>
            <a:r>
              <a:rPr lang="en" sz="1100">
                <a:solidFill>
                  <a:srgbClr val="000000"/>
                </a:solidFill>
                <a:latin typeface="Ubuntu"/>
                <a:ea typeface="Ubuntu"/>
                <a:cs typeface="Ubuntu"/>
                <a:sym typeface="Ubuntu"/>
              </a:rPr>
              <a:t>“Was in Africa for 1–2 years in the 80s” and “teaches college courses at a prison”...</a:t>
            </a:r>
            <a:endParaRPr sz="11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Char char="●"/>
            </a:pPr>
            <a:r>
              <a:rPr lang="en" sz="1100">
                <a:solidFill>
                  <a:srgbClr val="000000"/>
                </a:solidFill>
                <a:latin typeface="Ubuntu"/>
                <a:ea typeface="Ubuntu"/>
                <a:cs typeface="Ubuntu"/>
                <a:sym typeface="Ubuntu"/>
              </a:rPr>
              <a:t>Prior “cat-scratch” history is remote (2016), but </a:t>
            </a:r>
            <a:r>
              <a:rPr b="1" lang="en" sz="1100">
                <a:solidFill>
                  <a:srgbClr val="000000"/>
                </a:solidFill>
                <a:latin typeface="Ubuntu"/>
                <a:ea typeface="Ubuntu"/>
                <a:cs typeface="Ubuntu"/>
                <a:sym typeface="Ubuntu"/>
              </a:rPr>
              <a:t>Bartonella</a:t>
            </a:r>
            <a:r>
              <a:rPr lang="en" sz="1100">
                <a:solidFill>
                  <a:srgbClr val="000000"/>
                </a:solidFill>
                <a:latin typeface="Ubuntu"/>
                <a:ea typeface="Ubuntu"/>
                <a:cs typeface="Ubuntu"/>
                <a:sym typeface="Ubuntu"/>
              </a:rPr>
              <a:t> is also a classic </a:t>
            </a:r>
            <a:r>
              <a:rPr b="1" lang="en" sz="1100">
                <a:solidFill>
                  <a:srgbClr val="000000"/>
                </a:solidFill>
                <a:latin typeface="Ubuntu"/>
                <a:ea typeface="Ubuntu"/>
                <a:cs typeface="Ubuntu"/>
                <a:sym typeface="Ubuntu"/>
              </a:rPr>
              <a:t>culture-negative endocarditis</a:t>
            </a:r>
            <a:r>
              <a:rPr lang="en" sz="1100">
                <a:solidFill>
                  <a:srgbClr val="000000"/>
                </a:solidFill>
                <a:latin typeface="Ubuntu"/>
                <a:ea typeface="Ubuntu"/>
                <a:cs typeface="Ubuntu"/>
                <a:sym typeface="Ubuntu"/>
              </a:rPr>
              <a:t> cause…</a:t>
            </a:r>
            <a:endParaRPr sz="1100">
              <a:solidFill>
                <a:srgbClr val="000000"/>
              </a:solidFill>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Social history, exposures, &amp; risk factors</a:t>
            </a:r>
            <a:endParaRPr/>
          </a:p>
        </p:txBody>
      </p:sp>
      <p:graphicFrame>
        <p:nvGraphicFramePr>
          <p:cNvPr id="197" name="Google Shape;197;p25"/>
          <p:cNvGraphicFramePr/>
          <p:nvPr/>
        </p:nvGraphicFramePr>
        <p:xfrm>
          <a:off x="583233" y="1566091"/>
          <a:ext cx="3000000" cy="3000000"/>
        </p:xfrm>
        <a:graphic>
          <a:graphicData uri="http://schemas.openxmlformats.org/drawingml/2006/table">
            <a:tbl>
              <a:tblPr>
                <a:noFill/>
                <a:tableStyleId>{3460FA36-6B9E-4714-AF50-13D33941BEC3}</a:tableStyleId>
              </a:tblPr>
              <a:tblGrid>
                <a:gridCol w="1245900"/>
                <a:gridCol w="6735250"/>
              </a:tblGrid>
              <a:tr h="400950">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Geographic</a:t>
                      </a:r>
                      <a:endParaRPr sz="1200">
                        <a:solidFill>
                          <a:srgbClr val="1A1A1A"/>
                        </a:solidFill>
                        <a:latin typeface="Open Sans"/>
                        <a:ea typeface="Open Sans"/>
                        <a:cs typeface="Open Sans"/>
                        <a:sym typeface="Open Sans"/>
                      </a:endParaRPr>
                    </a:p>
                  </a:txBody>
                  <a:tcPr marT="91425" marB="91425"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311150" lvl="0" marL="457200" rtl="0" algn="l">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Lives with wife in town</a:t>
                      </a:r>
                      <a:endParaRPr sz="1300">
                        <a:solidFill>
                          <a:schemeClr val="dk2"/>
                        </a:solidFill>
                        <a:latin typeface="Open Sans"/>
                        <a:ea typeface="Open Sans"/>
                        <a:cs typeface="Open Sans"/>
                        <a:sym typeface="Open Sans"/>
                      </a:endParaRPr>
                    </a:p>
                  </a:txBody>
                  <a:tcPr marT="91425" marB="91425" marR="91425" marL="91425"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0950">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Travel</a:t>
                      </a:r>
                      <a:endParaRPr sz="1200">
                        <a:solidFill>
                          <a:srgbClr val="404247"/>
                        </a:solidFill>
                        <a:latin typeface="Open Sans"/>
                        <a:ea typeface="Open Sans"/>
                        <a:cs typeface="Open Sans"/>
                        <a:sym typeface="Open Sans"/>
                      </a:endParaRPr>
                    </a:p>
                  </a:txBody>
                  <a:tcPr marT="91425" marB="91425"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311150" lvl="0" marL="457200" rtl="0" algn="l">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Traveled to Cumberland area after root canal (for a day trip)</a:t>
                      </a:r>
                      <a:endParaRPr sz="1300">
                        <a:solidFill>
                          <a:schemeClr val="dk2"/>
                        </a:solidFill>
                        <a:latin typeface="Open Sans"/>
                        <a:ea typeface="Open Sans"/>
                        <a:cs typeface="Open Sans"/>
                        <a:sym typeface="Open Sans"/>
                      </a:endParaRPr>
                    </a:p>
                  </a:txBody>
                  <a:tcPr marT="91425" marB="91425" marR="91425" marL="91425"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39450">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Substance</a:t>
                      </a:r>
                      <a:endParaRPr sz="1200">
                        <a:solidFill>
                          <a:srgbClr val="1A1A1A"/>
                        </a:solidFill>
                        <a:latin typeface="Open Sans"/>
                        <a:ea typeface="Open Sans"/>
                        <a:cs typeface="Open Sans"/>
                        <a:sym typeface="Open Sans"/>
                      </a:endParaRPr>
                    </a:p>
                  </a:txBody>
                  <a:tcPr marT="91425" marB="91425"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311150" lvl="0" marL="457200" rtl="0" algn="l">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None</a:t>
                      </a:r>
                      <a:endParaRPr sz="1300">
                        <a:solidFill>
                          <a:schemeClr val="dk2"/>
                        </a:solidFill>
                        <a:latin typeface="Open Sans"/>
                        <a:ea typeface="Open Sans"/>
                        <a:cs typeface="Open Sans"/>
                        <a:sym typeface="Open Sans"/>
                      </a:endParaRPr>
                    </a:p>
                  </a:txBody>
                  <a:tcPr marT="91425" marB="91425" marR="91425" marL="91425"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1697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Animals</a:t>
                      </a:r>
                      <a:endParaRPr sz="1200">
                        <a:solidFill>
                          <a:srgbClr val="1A1A1A"/>
                        </a:solidFill>
                        <a:latin typeface="Open Sans"/>
                        <a:ea typeface="Open Sans"/>
                        <a:cs typeface="Open Sans"/>
                        <a:sym typeface="Open Sans"/>
                      </a:endParaRPr>
                    </a:p>
                  </a:txBody>
                  <a:tcPr marT="91425" marB="91425"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311150" lvl="0" marL="457200" rtl="0" algn="l">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Pet dog</a:t>
                      </a:r>
                      <a:endParaRPr sz="1300">
                        <a:solidFill>
                          <a:schemeClr val="dk2"/>
                        </a:solidFill>
                        <a:latin typeface="Open Sans"/>
                        <a:ea typeface="Open Sans"/>
                        <a:cs typeface="Open Sans"/>
                        <a:sym typeface="Open Sans"/>
                      </a:endParaRPr>
                    </a:p>
                  </a:txBody>
                  <a:tcPr marT="91425" marB="91425" marR="91425" marL="91425"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34600">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Exposures</a:t>
                      </a:r>
                      <a:endParaRPr/>
                    </a:p>
                  </a:txBody>
                  <a:tcPr marT="91425" marB="91425"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311150" lvl="0" marL="457200" rtl="0" algn="l">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Spends some time outdoors, but not a grassy areas. They deny known tick/mosquito exposures (case was later in the fall)</a:t>
                      </a:r>
                      <a:endParaRPr sz="1300">
                        <a:solidFill>
                          <a:schemeClr val="dk2"/>
                        </a:solidFill>
                        <a:latin typeface="Open Sans"/>
                        <a:ea typeface="Open Sans"/>
                        <a:cs typeface="Open Sans"/>
                        <a:sym typeface="Open Sans"/>
                      </a:endParaRPr>
                    </a:p>
                  </a:txBody>
                  <a:tcPr marT="91425" marB="91425" marR="91425" marL="91425"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2" name="Shape 1492"/>
        <p:cNvGrpSpPr/>
        <p:nvPr/>
      </p:nvGrpSpPr>
      <p:grpSpPr>
        <a:xfrm>
          <a:off x="0" y="0"/>
          <a:ext cx="0" cy="0"/>
          <a:chOff x="0" y="0"/>
          <a:chExt cx="0" cy="0"/>
        </a:xfrm>
      </p:grpSpPr>
      <p:sp>
        <p:nvSpPr>
          <p:cNvPr id="1493" name="Google Shape;1493;p133"/>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2.1</a:t>
            </a:r>
            <a:r>
              <a:rPr lang="en"/>
              <a:t> - ChatGPT </a:t>
            </a:r>
            <a:r>
              <a:rPr lang="en">
                <a:solidFill>
                  <a:srgbClr val="9E9E9E"/>
                </a:solidFill>
              </a:rPr>
              <a:t>(excerpts)</a:t>
            </a:r>
            <a:endParaRPr/>
          </a:p>
          <a:p>
            <a:pPr indent="0" lvl="0" marL="0" rtl="0" algn="l">
              <a:spcBef>
                <a:spcPts val="0"/>
              </a:spcBef>
              <a:spcAft>
                <a:spcPts val="0"/>
              </a:spcAft>
              <a:buNone/>
            </a:pPr>
            <a:r>
              <a:t/>
            </a:r>
            <a:endParaRPr/>
          </a:p>
        </p:txBody>
      </p:sp>
      <p:sp>
        <p:nvSpPr>
          <p:cNvPr id="1494" name="Google Shape;1494;p133"/>
          <p:cNvSpPr txBox="1"/>
          <p:nvPr>
            <p:ph idx="1" type="body"/>
          </p:nvPr>
        </p:nvSpPr>
        <p:spPr>
          <a:xfrm>
            <a:off x="729450" y="1393075"/>
            <a:ext cx="7688700" cy="3273600"/>
          </a:xfrm>
          <a:prstGeom prst="rect">
            <a:avLst/>
          </a:prstGeom>
        </p:spPr>
        <p:txBody>
          <a:bodyPr anchorCtr="0" anchor="t" bIns="91425" lIns="91425" spcFirstLastPara="1" rIns="91425" wrap="square" tIns="91425">
            <a:normAutofit/>
          </a:bodyPr>
          <a:lstStyle/>
          <a:p>
            <a:pPr indent="0" lvl="0" marL="0" rtl="0" algn="l">
              <a:lnSpc>
                <a:spcPct val="100000"/>
              </a:lnSpc>
              <a:spcBef>
                <a:spcPts val="1800"/>
              </a:spcBef>
              <a:spcAft>
                <a:spcPts val="0"/>
              </a:spcAft>
              <a:buNone/>
            </a:pPr>
            <a:r>
              <a:rPr b="1" lang="en" sz="1800">
                <a:solidFill>
                  <a:srgbClr val="3B71CA"/>
                </a:solidFill>
                <a:latin typeface="Ubuntu"/>
                <a:ea typeface="Ubuntu"/>
                <a:cs typeface="Ubuntu"/>
                <a:sym typeface="Ubuntu"/>
              </a:rPr>
              <a:t>Initial management priorities</a:t>
            </a:r>
            <a:r>
              <a:rPr b="1" lang="en" sz="1800">
                <a:solidFill>
                  <a:srgbClr val="000000"/>
                </a:solidFill>
                <a:latin typeface="Ubuntu"/>
                <a:ea typeface="Ubuntu"/>
                <a:cs typeface="Ubuntu"/>
                <a:sym typeface="Ubuntu"/>
              </a:rPr>
              <a:t> </a:t>
            </a:r>
            <a:r>
              <a:rPr lang="en" sz="1800">
                <a:solidFill>
                  <a:srgbClr val="000000"/>
                </a:solidFill>
                <a:latin typeface="Ubuntu"/>
                <a:ea typeface="Ubuntu"/>
                <a:cs typeface="Ubuntu"/>
                <a:sym typeface="Ubuntu"/>
              </a:rPr>
              <a:t>(what I’d push the fellows to do right away)</a:t>
            </a:r>
            <a:endParaRPr sz="1800">
              <a:solidFill>
                <a:srgbClr val="000000"/>
              </a:solidFill>
              <a:latin typeface="Ubuntu"/>
              <a:ea typeface="Ubuntu"/>
              <a:cs typeface="Ubuntu"/>
              <a:sym typeface="Ubuntu"/>
            </a:endParaRPr>
          </a:p>
          <a:p>
            <a:pPr indent="-304800" lvl="0" marL="457200" rtl="0" algn="l">
              <a:lnSpc>
                <a:spcPct val="100000"/>
              </a:lnSpc>
              <a:spcBef>
                <a:spcPts val="1200"/>
              </a:spcBef>
              <a:spcAft>
                <a:spcPts val="0"/>
              </a:spcAft>
              <a:buClr>
                <a:srgbClr val="000000"/>
              </a:buClr>
              <a:buSzPts val="1200"/>
              <a:buFont typeface="Ubuntu"/>
              <a:buAutoNum type="arabicPeriod"/>
            </a:pPr>
            <a:r>
              <a:rPr b="1" lang="en" sz="1200">
                <a:solidFill>
                  <a:srgbClr val="000000"/>
                </a:solidFill>
                <a:latin typeface="Ubuntu"/>
                <a:ea typeface="Ubuntu"/>
                <a:cs typeface="Ubuntu"/>
                <a:sym typeface="Ubuntu"/>
              </a:rPr>
              <a:t>Confirm the fever</a:t>
            </a:r>
            <a:r>
              <a:rPr lang="en" sz="1200">
                <a:solidFill>
                  <a:srgbClr val="000000"/>
                </a:solidFill>
                <a:latin typeface="Ubuntu"/>
                <a:ea typeface="Ubuntu"/>
                <a:cs typeface="Ubuntu"/>
                <a:sym typeface="Ubuntu"/>
              </a:rPr>
              <a:t>: objective documented temperatures at home/in clinic, </a:t>
            </a:r>
            <a:r>
              <a:rPr lang="en" sz="1200">
                <a:solidFill>
                  <a:srgbClr val="DF382C"/>
                </a:solidFill>
                <a:latin typeface="Ubuntu"/>
                <a:ea typeface="Ubuntu"/>
                <a:cs typeface="Ubuntu"/>
                <a:sym typeface="Ubuntu"/>
              </a:rPr>
              <a:t>pattern</a:t>
            </a:r>
            <a:r>
              <a:rPr lang="en" sz="1200">
                <a:solidFill>
                  <a:srgbClr val="000000"/>
                </a:solidFill>
                <a:latin typeface="Ubuntu"/>
                <a:ea typeface="Ubuntu"/>
                <a:cs typeface="Ubuntu"/>
                <a:sym typeface="Ubuntu"/>
              </a:rPr>
              <a:t>, associated rigors.</a:t>
            </a:r>
            <a:br>
              <a:rPr lang="en" sz="1200">
                <a:solidFill>
                  <a:srgbClr val="000000"/>
                </a:solidFill>
                <a:latin typeface="Ubuntu"/>
                <a:ea typeface="Ubuntu"/>
                <a:cs typeface="Ubuntu"/>
                <a:sym typeface="Ubuntu"/>
              </a:rPr>
            </a:br>
            <a:endParaRPr sz="1200">
              <a:solidFill>
                <a:srgbClr val="000000"/>
              </a:solidFill>
              <a:latin typeface="Ubuntu"/>
              <a:ea typeface="Ubuntu"/>
              <a:cs typeface="Ubuntu"/>
              <a:sym typeface="Ubuntu"/>
            </a:endParaRPr>
          </a:p>
          <a:p>
            <a:pPr indent="-304800" lvl="0" marL="457200" rtl="0" algn="l">
              <a:lnSpc>
                <a:spcPct val="100000"/>
              </a:lnSpc>
              <a:spcBef>
                <a:spcPts val="0"/>
              </a:spcBef>
              <a:spcAft>
                <a:spcPts val="0"/>
              </a:spcAft>
              <a:buClr>
                <a:srgbClr val="000000"/>
              </a:buClr>
              <a:buSzPts val="1200"/>
              <a:buFont typeface="Ubuntu"/>
              <a:buAutoNum type="arabicPeriod"/>
            </a:pPr>
            <a:r>
              <a:rPr b="1" lang="en" sz="1200">
                <a:solidFill>
                  <a:srgbClr val="3B71CA"/>
                </a:solidFill>
                <a:latin typeface="Ubuntu"/>
                <a:ea typeface="Ubuntu"/>
                <a:cs typeface="Ubuntu"/>
                <a:sym typeface="Ubuntu"/>
              </a:rPr>
              <a:t>Stop clindamycin</a:t>
            </a:r>
            <a:r>
              <a:rPr lang="en" sz="1200">
                <a:solidFill>
                  <a:srgbClr val="000000"/>
                </a:solidFill>
                <a:latin typeface="Ubuntu"/>
                <a:ea typeface="Ubuntu"/>
                <a:cs typeface="Ubuntu"/>
                <a:sym typeface="Ubuntu"/>
              </a:rPr>
              <a:t> unless there’s a proven indication (it’s not helping; causing diarrhea).</a:t>
            </a:r>
            <a:br>
              <a:rPr lang="en" sz="1200">
                <a:solidFill>
                  <a:srgbClr val="000000"/>
                </a:solidFill>
                <a:latin typeface="Ubuntu"/>
                <a:ea typeface="Ubuntu"/>
                <a:cs typeface="Ubuntu"/>
                <a:sym typeface="Ubuntu"/>
              </a:rPr>
            </a:br>
            <a:endParaRPr sz="1200">
              <a:solidFill>
                <a:srgbClr val="000000"/>
              </a:solidFill>
              <a:latin typeface="Ubuntu"/>
              <a:ea typeface="Ubuntu"/>
              <a:cs typeface="Ubuntu"/>
              <a:sym typeface="Ubuntu"/>
            </a:endParaRPr>
          </a:p>
          <a:p>
            <a:pPr indent="-304800" lvl="0" marL="457200" rtl="0" algn="l">
              <a:lnSpc>
                <a:spcPct val="100000"/>
              </a:lnSpc>
              <a:spcBef>
                <a:spcPts val="0"/>
              </a:spcBef>
              <a:spcAft>
                <a:spcPts val="0"/>
              </a:spcAft>
              <a:buClr>
                <a:srgbClr val="000000"/>
              </a:buClr>
              <a:buSzPts val="1200"/>
              <a:buFont typeface="Ubuntu"/>
              <a:buAutoNum type="arabicPeriod"/>
            </a:pPr>
            <a:r>
              <a:rPr b="1" lang="en" sz="1200">
                <a:solidFill>
                  <a:srgbClr val="000000"/>
                </a:solidFill>
                <a:latin typeface="Ubuntu"/>
                <a:ea typeface="Ubuntu"/>
                <a:cs typeface="Ubuntu"/>
                <a:sym typeface="Ubuntu"/>
              </a:rPr>
              <a:t>Blood cultures x3</a:t>
            </a:r>
            <a:r>
              <a:rPr lang="en" sz="1200">
                <a:solidFill>
                  <a:srgbClr val="000000"/>
                </a:solidFill>
                <a:latin typeface="Ubuntu"/>
                <a:ea typeface="Ubuntu"/>
                <a:cs typeface="Ubuntu"/>
                <a:sym typeface="Ubuntu"/>
              </a:rPr>
              <a:t> and basic inflammatory markers (ESR/CRP), plus repeat CBC w diff.</a:t>
            </a:r>
            <a:br>
              <a:rPr lang="en" sz="1200">
                <a:solidFill>
                  <a:srgbClr val="000000"/>
                </a:solidFill>
                <a:latin typeface="Ubuntu"/>
                <a:ea typeface="Ubuntu"/>
                <a:cs typeface="Ubuntu"/>
                <a:sym typeface="Ubuntu"/>
              </a:rPr>
            </a:br>
            <a:endParaRPr sz="1200">
              <a:solidFill>
                <a:srgbClr val="000000"/>
              </a:solidFill>
              <a:latin typeface="Ubuntu"/>
              <a:ea typeface="Ubuntu"/>
              <a:cs typeface="Ubuntu"/>
              <a:sym typeface="Ubuntu"/>
            </a:endParaRPr>
          </a:p>
          <a:p>
            <a:pPr indent="-304800" lvl="0" marL="457200" rtl="0" algn="l">
              <a:lnSpc>
                <a:spcPct val="100000"/>
              </a:lnSpc>
              <a:spcBef>
                <a:spcPts val="0"/>
              </a:spcBef>
              <a:spcAft>
                <a:spcPts val="0"/>
              </a:spcAft>
              <a:buClr>
                <a:srgbClr val="000000"/>
              </a:buClr>
              <a:buSzPts val="1200"/>
              <a:buFont typeface="Ubuntu"/>
              <a:buAutoNum type="arabicPeriod"/>
            </a:pPr>
            <a:r>
              <a:rPr b="1" lang="en" sz="1200">
                <a:solidFill>
                  <a:srgbClr val="000000"/>
                </a:solidFill>
                <a:latin typeface="Ubuntu"/>
                <a:ea typeface="Ubuntu"/>
                <a:cs typeface="Ubuntu"/>
                <a:sym typeface="Ubuntu"/>
              </a:rPr>
              <a:t>TEE</a:t>
            </a:r>
            <a:r>
              <a:rPr lang="en" sz="1200">
                <a:solidFill>
                  <a:srgbClr val="000000"/>
                </a:solidFill>
                <a:latin typeface="Ubuntu"/>
                <a:ea typeface="Ubuntu"/>
                <a:cs typeface="Ubuntu"/>
                <a:sym typeface="Ubuntu"/>
              </a:rPr>
              <a:t> (or advanced cardiac imaging) urgently given mechanical AVR/MVR and poor TTE.</a:t>
            </a:r>
            <a:br>
              <a:rPr lang="en" sz="1200">
                <a:solidFill>
                  <a:srgbClr val="000000"/>
                </a:solidFill>
                <a:latin typeface="Ubuntu"/>
                <a:ea typeface="Ubuntu"/>
                <a:cs typeface="Ubuntu"/>
                <a:sym typeface="Ubuntu"/>
              </a:rPr>
            </a:br>
            <a:endParaRPr sz="1200">
              <a:solidFill>
                <a:srgbClr val="000000"/>
              </a:solidFill>
              <a:latin typeface="Ubuntu"/>
              <a:ea typeface="Ubuntu"/>
              <a:cs typeface="Ubuntu"/>
              <a:sym typeface="Ubuntu"/>
            </a:endParaRPr>
          </a:p>
          <a:p>
            <a:pPr indent="-304800" lvl="0" marL="457200" rtl="0" algn="l">
              <a:lnSpc>
                <a:spcPct val="100000"/>
              </a:lnSpc>
              <a:spcBef>
                <a:spcPts val="0"/>
              </a:spcBef>
              <a:spcAft>
                <a:spcPts val="0"/>
              </a:spcAft>
              <a:buClr>
                <a:srgbClr val="000000"/>
              </a:buClr>
              <a:buSzPts val="1200"/>
              <a:buFont typeface="Ubuntu"/>
              <a:buAutoNum type="arabicPeriod"/>
            </a:pPr>
            <a:r>
              <a:rPr lang="en" sz="1200">
                <a:solidFill>
                  <a:srgbClr val="000000"/>
                </a:solidFill>
                <a:latin typeface="Ubuntu"/>
                <a:ea typeface="Ubuntu"/>
                <a:cs typeface="Ubuntu"/>
                <a:sym typeface="Ubuntu"/>
              </a:rPr>
              <a:t>If headaches/visual symptoms persist: evaluate for </a:t>
            </a:r>
            <a:r>
              <a:rPr b="1" lang="en" sz="1200">
                <a:solidFill>
                  <a:srgbClr val="000000"/>
                </a:solidFill>
                <a:latin typeface="Ubuntu"/>
                <a:ea typeface="Ubuntu"/>
                <a:cs typeface="Ubuntu"/>
                <a:sym typeface="Ubuntu"/>
              </a:rPr>
              <a:t>GCA</a:t>
            </a:r>
            <a:r>
              <a:rPr lang="en" sz="1200">
                <a:solidFill>
                  <a:srgbClr val="000000"/>
                </a:solidFill>
                <a:latin typeface="Ubuntu"/>
                <a:ea typeface="Ubuntu"/>
                <a:cs typeface="Ubuntu"/>
                <a:sym typeface="Ubuntu"/>
              </a:rPr>
              <a:t> in parallel </a:t>
            </a:r>
            <a:r>
              <a:rPr i="1" lang="en" sz="1200">
                <a:solidFill>
                  <a:srgbClr val="000000"/>
                </a:solidFill>
                <a:latin typeface="Ubuntu"/>
                <a:ea typeface="Ubuntu"/>
                <a:cs typeface="Ubuntu"/>
                <a:sym typeface="Ubuntu"/>
              </a:rPr>
              <a:t>without</a:t>
            </a:r>
            <a:r>
              <a:rPr lang="en" sz="1200">
                <a:solidFill>
                  <a:srgbClr val="000000"/>
                </a:solidFill>
                <a:latin typeface="Ubuntu"/>
                <a:ea typeface="Ubuntu"/>
                <a:cs typeface="Ubuntu"/>
                <a:sym typeface="Ubuntu"/>
              </a:rPr>
              <a:t> letting it derail the endocarditis workup.</a:t>
            </a:r>
            <a:endParaRPr b="1" sz="1800">
              <a:solidFill>
                <a:srgbClr val="000000"/>
              </a:solidFill>
              <a:latin typeface="Ubuntu"/>
              <a:ea typeface="Ubuntu"/>
              <a:cs typeface="Ubuntu"/>
              <a:sym typeface="Ubuntu"/>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8" name="Shape 1498"/>
        <p:cNvGrpSpPr/>
        <p:nvPr/>
      </p:nvGrpSpPr>
      <p:grpSpPr>
        <a:xfrm>
          <a:off x="0" y="0"/>
          <a:ext cx="0" cy="0"/>
          <a:chOff x="0" y="0"/>
          <a:chExt cx="0" cy="0"/>
        </a:xfrm>
      </p:grpSpPr>
      <p:sp>
        <p:nvSpPr>
          <p:cNvPr id="1499" name="Google Shape;1499;p134"/>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2.1</a:t>
            </a:r>
            <a:r>
              <a:rPr lang="en"/>
              <a:t> - ChatGPT DDx</a:t>
            </a:r>
            <a:endParaRPr/>
          </a:p>
          <a:p>
            <a:pPr indent="0" lvl="0" marL="0" rtl="0" algn="l">
              <a:spcBef>
                <a:spcPts val="0"/>
              </a:spcBef>
              <a:spcAft>
                <a:spcPts val="0"/>
              </a:spcAft>
              <a:buNone/>
            </a:pPr>
            <a:r>
              <a:t/>
            </a:r>
            <a:endParaRPr/>
          </a:p>
        </p:txBody>
      </p:sp>
      <p:sp>
        <p:nvSpPr>
          <p:cNvPr id="1500" name="Google Shape;1500;p134"/>
          <p:cNvSpPr txBox="1"/>
          <p:nvPr>
            <p:ph idx="1" type="body"/>
          </p:nvPr>
        </p:nvSpPr>
        <p:spPr>
          <a:xfrm>
            <a:off x="729450" y="1393075"/>
            <a:ext cx="7688700" cy="3273600"/>
          </a:xfrm>
          <a:prstGeom prst="rect">
            <a:avLst/>
          </a:prstGeom>
        </p:spPr>
        <p:txBody>
          <a:bodyPr anchorCtr="0" anchor="t" bIns="91425" lIns="91425" spcFirstLastPara="1" rIns="91425" wrap="square" tIns="91425">
            <a:normAutofit/>
          </a:bodyPr>
          <a:lstStyle/>
          <a:p>
            <a:pPr indent="0" lvl="0" marL="0" rtl="0" algn="l">
              <a:lnSpc>
                <a:spcPct val="100000"/>
              </a:lnSpc>
              <a:spcBef>
                <a:spcPts val="1800"/>
              </a:spcBef>
              <a:spcAft>
                <a:spcPts val="0"/>
              </a:spcAft>
              <a:buNone/>
            </a:pPr>
            <a:r>
              <a:rPr b="1" lang="en" sz="1800">
                <a:solidFill>
                  <a:srgbClr val="8E44AD"/>
                </a:solidFill>
                <a:latin typeface="Ubuntu"/>
                <a:ea typeface="Ubuntu"/>
                <a:cs typeface="Ubuntu"/>
                <a:sym typeface="Ubuntu"/>
              </a:rPr>
              <a:t>Probabilistic differential</a:t>
            </a:r>
            <a:r>
              <a:rPr lang="en" sz="1800">
                <a:solidFill>
                  <a:srgbClr val="000000"/>
                </a:solidFill>
                <a:latin typeface="Ubuntu"/>
                <a:ea typeface="Ubuntu"/>
                <a:cs typeface="Ubuntu"/>
                <a:sym typeface="Ubuntu"/>
              </a:rPr>
              <a:t> (based only on Break 1)</a:t>
            </a:r>
            <a:endParaRPr sz="1800">
              <a:solidFill>
                <a:srgbClr val="000000"/>
              </a:solidFill>
              <a:latin typeface="Ubuntu"/>
              <a:ea typeface="Ubuntu"/>
              <a:cs typeface="Ubuntu"/>
              <a:sym typeface="Ubuntu"/>
            </a:endParaRPr>
          </a:p>
          <a:p>
            <a:pPr indent="0" lvl="0" marL="0" rtl="0" algn="l">
              <a:lnSpc>
                <a:spcPct val="100000"/>
              </a:lnSpc>
              <a:spcBef>
                <a:spcPts val="1200"/>
              </a:spcBef>
              <a:spcAft>
                <a:spcPts val="0"/>
              </a:spcAft>
              <a:buNone/>
            </a:pPr>
            <a:r>
              <a:rPr lang="en" sz="1100">
                <a:solidFill>
                  <a:srgbClr val="000000"/>
                </a:solidFill>
                <a:latin typeface="Ubuntu"/>
                <a:ea typeface="Ubuntu"/>
                <a:cs typeface="Ubuntu"/>
                <a:sym typeface="Ubuntu"/>
              </a:rPr>
              <a:t>These are my best estimates </a:t>
            </a:r>
            <a:r>
              <a:rPr i="1" lang="en" sz="1100">
                <a:solidFill>
                  <a:srgbClr val="000000"/>
                </a:solidFill>
                <a:latin typeface="Ubuntu"/>
                <a:ea typeface="Ubuntu"/>
                <a:cs typeface="Ubuntu"/>
                <a:sym typeface="Ubuntu"/>
              </a:rPr>
              <a:t>with current information</a:t>
            </a:r>
            <a:r>
              <a:rPr lang="en" sz="1100">
                <a:solidFill>
                  <a:srgbClr val="000000"/>
                </a:solidFill>
                <a:latin typeface="Ubuntu"/>
                <a:ea typeface="Ubuntu"/>
                <a:cs typeface="Ubuntu"/>
                <a:sym typeface="Ubuntu"/>
              </a:rPr>
              <a:t>; they’ll change a lot with vitals trend, labs (ESR/CRP), blood cultures, imaging, and a more detailed exposure history.</a:t>
            </a:r>
            <a:endParaRPr sz="1800">
              <a:solidFill>
                <a:srgbClr val="000000"/>
              </a:solidFill>
              <a:latin typeface="Ubuntu"/>
              <a:ea typeface="Ubuntu"/>
              <a:cs typeface="Ubuntu"/>
              <a:sym typeface="Ubuntu"/>
            </a:endParaRPr>
          </a:p>
          <a:p>
            <a:pPr indent="-298450" lvl="0" marL="457200" rtl="0" algn="l">
              <a:lnSpc>
                <a:spcPct val="100000"/>
              </a:lnSpc>
              <a:spcBef>
                <a:spcPts val="120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Prosthetic valve endocarditis</a:t>
            </a:r>
            <a:r>
              <a:rPr lang="en" sz="1200">
                <a:solidFill>
                  <a:srgbClr val="000000"/>
                </a:solidFill>
                <a:latin typeface="Ubuntu"/>
                <a:ea typeface="Ubuntu"/>
                <a:cs typeface="Ubuntu"/>
                <a:sym typeface="Ubuntu"/>
              </a:rPr>
              <a:t> (including culture-negative PVE): </a:t>
            </a:r>
            <a:r>
              <a:rPr lang="en" sz="1200">
                <a:solidFill>
                  <a:srgbClr val="DF382C"/>
                </a:solidFill>
                <a:latin typeface="Ubuntu"/>
                <a:ea typeface="Ubuntu"/>
                <a:cs typeface="Ubuntu"/>
                <a:sym typeface="Ubuntu"/>
              </a:rPr>
              <a:t>40%</a:t>
            </a:r>
            <a:endParaRPr sz="1200">
              <a:solidFill>
                <a:srgbClr val="DF382C"/>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Occult ENT infection</a:t>
            </a:r>
            <a:r>
              <a:rPr lang="en" sz="1200">
                <a:solidFill>
                  <a:srgbClr val="000000"/>
                </a:solidFill>
                <a:latin typeface="Ubuntu"/>
                <a:ea typeface="Ubuntu"/>
                <a:cs typeface="Ubuntu"/>
                <a:sym typeface="Ubuntu"/>
              </a:rPr>
              <a:t> (sinusitis/mastoiditis/other head &amp; neck source): </a:t>
            </a:r>
            <a:r>
              <a:rPr lang="en" sz="1200">
                <a:solidFill>
                  <a:srgbClr val="DF382C"/>
                </a:solidFill>
                <a:latin typeface="Ubuntu"/>
                <a:ea typeface="Ubuntu"/>
                <a:cs typeface="Ubuntu"/>
                <a:sym typeface="Ubuntu"/>
              </a:rPr>
              <a:t>18%</a:t>
            </a:r>
            <a:endParaRPr sz="1200">
              <a:solidFill>
                <a:srgbClr val="DF382C"/>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Giant cell arteritis</a:t>
            </a:r>
            <a:r>
              <a:rPr lang="en" sz="1200">
                <a:solidFill>
                  <a:srgbClr val="000000"/>
                </a:solidFill>
                <a:latin typeface="Ubuntu"/>
                <a:ea typeface="Ubuntu"/>
                <a:cs typeface="Ubuntu"/>
                <a:sym typeface="Ubuntu"/>
              </a:rPr>
              <a:t> (or other large-vessel vasculitis): </a:t>
            </a:r>
            <a:r>
              <a:rPr lang="en" sz="1200">
                <a:solidFill>
                  <a:srgbClr val="DF382C"/>
                </a:solidFill>
                <a:latin typeface="Ubuntu"/>
                <a:ea typeface="Ubuntu"/>
                <a:cs typeface="Ubuntu"/>
                <a:sym typeface="Ubuntu"/>
              </a:rPr>
              <a:t>12%</a:t>
            </a:r>
            <a:endParaRPr sz="1200">
              <a:solidFill>
                <a:srgbClr val="DF382C"/>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Tuberculosis </a:t>
            </a:r>
            <a:r>
              <a:rPr lang="en" sz="1200">
                <a:solidFill>
                  <a:srgbClr val="000000"/>
                </a:solidFill>
                <a:latin typeface="Ubuntu"/>
                <a:ea typeface="Ubuntu"/>
                <a:cs typeface="Ubuntu"/>
                <a:sym typeface="Ubuntu"/>
              </a:rPr>
              <a:t>(esp. extrapulmonary):</a:t>
            </a:r>
            <a:r>
              <a:rPr lang="en" sz="1200">
                <a:solidFill>
                  <a:srgbClr val="DF382C"/>
                </a:solidFill>
                <a:latin typeface="Ubuntu"/>
                <a:ea typeface="Ubuntu"/>
                <a:cs typeface="Ubuntu"/>
                <a:sym typeface="Ubuntu"/>
              </a:rPr>
              <a:t> 8%</a:t>
            </a:r>
            <a:endParaRPr sz="1200">
              <a:solidFill>
                <a:srgbClr val="DF382C"/>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Prolonged viral/post-viral syndrome</a:t>
            </a:r>
            <a:r>
              <a:rPr lang="en" sz="1200">
                <a:solidFill>
                  <a:srgbClr val="000000"/>
                </a:solidFill>
                <a:latin typeface="Ubuntu"/>
                <a:ea typeface="Ubuntu"/>
                <a:cs typeface="Ubuntu"/>
                <a:sym typeface="Ubuntu"/>
              </a:rPr>
              <a:t>: </a:t>
            </a:r>
            <a:r>
              <a:rPr lang="en" sz="1200">
                <a:solidFill>
                  <a:srgbClr val="DF382C"/>
                </a:solidFill>
                <a:latin typeface="Ubuntu"/>
                <a:ea typeface="Ubuntu"/>
                <a:cs typeface="Ubuntu"/>
                <a:sym typeface="Ubuntu"/>
              </a:rPr>
              <a:t>8%</a:t>
            </a:r>
            <a:endParaRPr sz="1200">
              <a:solidFill>
                <a:srgbClr val="DF382C"/>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Antibiotic complication</a:t>
            </a:r>
            <a:r>
              <a:rPr lang="en" sz="1200">
                <a:solidFill>
                  <a:srgbClr val="000000"/>
                </a:solidFill>
                <a:latin typeface="Ubuntu"/>
                <a:ea typeface="Ubuntu"/>
                <a:cs typeface="Ubuntu"/>
                <a:sym typeface="Ubuntu"/>
              </a:rPr>
              <a:t> (C. diff) contributing to fever now: </a:t>
            </a:r>
            <a:r>
              <a:rPr lang="en" sz="1200">
                <a:solidFill>
                  <a:srgbClr val="DF382C"/>
                </a:solidFill>
                <a:latin typeface="Ubuntu"/>
                <a:ea typeface="Ubuntu"/>
                <a:cs typeface="Ubuntu"/>
                <a:sym typeface="Ubuntu"/>
              </a:rPr>
              <a:t>6%</a:t>
            </a:r>
            <a:endParaRPr sz="1200">
              <a:solidFill>
                <a:srgbClr val="DF382C"/>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Malignancy</a:t>
            </a:r>
            <a:r>
              <a:rPr lang="en" sz="1200">
                <a:solidFill>
                  <a:srgbClr val="000000"/>
                </a:solidFill>
                <a:latin typeface="Ubuntu"/>
                <a:ea typeface="Ubuntu"/>
                <a:cs typeface="Ubuntu"/>
                <a:sym typeface="Ubuntu"/>
              </a:rPr>
              <a:t> (lymphoma/solid tumor) presenting as FUO:</a:t>
            </a:r>
            <a:r>
              <a:rPr lang="en" sz="1200">
                <a:solidFill>
                  <a:srgbClr val="DF382C"/>
                </a:solidFill>
                <a:latin typeface="Ubuntu"/>
                <a:ea typeface="Ubuntu"/>
                <a:cs typeface="Ubuntu"/>
                <a:sym typeface="Ubuntu"/>
              </a:rPr>
              <a:t> 4%</a:t>
            </a:r>
            <a:endParaRPr sz="1200">
              <a:solidFill>
                <a:srgbClr val="DF382C"/>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Other atypical zoonoses causing culture-negative endocarditis</a:t>
            </a:r>
            <a:r>
              <a:rPr lang="en" sz="1200">
                <a:solidFill>
                  <a:srgbClr val="000000"/>
                </a:solidFill>
                <a:latin typeface="Ubuntu"/>
                <a:ea typeface="Ubuntu"/>
                <a:cs typeface="Ubuntu"/>
                <a:sym typeface="Ubuntu"/>
              </a:rPr>
              <a:t> (Coxiella/Bartonella/Brucella, etc.) as primary diagnosis distinct from “PVE bucket”: </a:t>
            </a:r>
            <a:r>
              <a:rPr lang="en" sz="1200">
                <a:solidFill>
                  <a:srgbClr val="DF382C"/>
                </a:solidFill>
                <a:latin typeface="Ubuntu"/>
                <a:ea typeface="Ubuntu"/>
                <a:cs typeface="Ubuntu"/>
                <a:sym typeface="Ubuntu"/>
              </a:rPr>
              <a:t>4%</a:t>
            </a:r>
            <a:endParaRPr sz="1200">
              <a:solidFill>
                <a:srgbClr val="DF382C"/>
              </a:solidFill>
              <a:latin typeface="Ubuntu"/>
              <a:ea typeface="Ubuntu"/>
              <a:cs typeface="Ubuntu"/>
              <a:sym typeface="Ubuntu"/>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4" name="Shape 1504"/>
        <p:cNvGrpSpPr/>
        <p:nvPr/>
      </p:nvGrpSpPr>
      <p:grpSpPr>
        <a:xfrm>
          <a:off x="0" y="0"/>
          <a:ext cx="0" cy="0"/>
          <a:chOff x="0" y="0"/>
          <a:chExt cx="0" cy="0"/>
        </a:xfrm>
      </p:grpSpPr>
      <p:sp>
        <p:nvSpPr>
          <p:cNvPr id="1505" name="Google Shape;1505;p135"/>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What will reveal the diagnosis?</a:t>
            </a:r>
            <a:endParaRPr/>
          </a:p>
        </p:txBody>
      </p:sp>
      <p:graphicFrame>
        <p:nvGraphicFramePr>
          <p:cNvPr id="1506" name="Google Shape;1506;p135"/>
          <p:cNvGraphicFramePr/>
          <p:nvPr/>
        </p:nvGraphicFramePr>
        <p:xfrm>
          <a:off x="807188" y="1352175"/>
          <a:ext cx="3000000" cy="3000000"/>
        </p:xfrm>
        <a:graphic>
          <a:graphicData uri="http://schemas.openxmlformats.org/drawingml/2006/table">
            <a:tbl>
              <a:tblPr>
                <a:noFill/>
                <a:tableStyleId>{3460FA36-6B9E-4714-AF50-13D33941BEC3}</a:tableStyleId>
              </a:tblPr>
              <a:tblGrid>
                <a:gridCol w="1636575"/>
                <a:gridCol w="8158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Infectious</a:t>
                      </a:r>
                      <a:endParaRPr b="1">
                        <a:solidFill>
                          <a:srgbClr val="FFFFFF"/>
                        </a:solidFill>
                        <a:latin typeface="Open Sans"/>
                        <a:ea typeface="Open Sans"/>
                        <a:cs typeface="Open Sans"/>
                        <a:sym typeface="Open Sans"/>
                      </a:endParaRPr>
                    </a:p>
                  </a:txBody>
                  <a:tcPr marT="0" marB="0" marR="0" marL="4570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Endocarditis BCx</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Lyme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Tick panel</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Blood parasite smear</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Blasto Ag</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Histo Ag</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Crypto Ag</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QuantGold</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Lumbar puncture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Strep/Legionella</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UA</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bl>
          </a:graphicData>
        </a:graphic>
      </p:graphicFrame>
      <p:graphicFrame>
        <p:nvGraphicFramePr>
          <p:cNvPr id="1507" name="Google Shape;1507;p135"/>
          <p:cNvGraphicFramePr/>
          <p:nvPr/>
        </p:nvGraphicFramePr>
        <p:xfrm>
          <a:off x="3635863" y="1352163"/>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Imaging</a:t>
                      </a:r>
                      <a:endParaRPr b="1">
                        <a:solidFill>
                          <a:srgbClr val="FFFFFF"/>
                        </a:solidFill>
                        <a:latin typeface="Open Sans"/>
                        <a:ea typeface="Open Sans"/>
                        <a:cs typeface="Open Sans"/>
                        <a:sym typeface="Open Sans"/>
                      </a:endParaRPr>
                    </a:p>
                  </a:txBody>
                  <a:tcPr marT="0" marB="0" marR="0" marL="4570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CT C/A/P</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MRI brain</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TEE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CTA heart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Cardiac PET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Whole body PET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1508" name="Google Shape;1508;p135"/>
          <p:cNvGraphicFramePr/>
          <p:nvPr/>
        </p:nvGraphicFramePr>
        <p:xfrm>
          <a:off x="6293613" y="1352175"/>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Viral</a:t>
                      </a:r>
                      <a:endParaRPr b="1">
                        <a:solidFill>
                          <a:srgbClr val="FFFFFF"/>
                        </a:solidFill>
                        <a:latin typeface="Open Sans"/>
                        <a:ea typeface="Open Sans"/>
                        <a:cs typeface="Open Sans"/>
                        <a:sym typeface="Open Sans"/>
                      </a:endParaRPr>
                    </a:p>
                  </a:txBody>
                  <a:tcPr marT="0" marB="0" marR="0" marL="4570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Resp biofire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GI biofire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Serum CMV</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Monospot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Karius (mNGS)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F1DD"/>
                    </a:solidFill>
                  </a:tcPr>
                </a:tc>
              </a:tr>
            </a:tbl>
          </a:graphicData>
        </a:graphic>
      </p:graphicFrame>
      <p:graphicFrame>
        <p:nvGraphicFramePr>
          <p:cNvPr id="1509" name="Google Shape;1509;p135"/>
          <p:cNvGraphicFramePr/>
          <p:nvPr/>
        </p:nvGraphicFramePr>
        <p:xfrm>
          <a:off x="3635863" y="3502938"/>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Non-ID</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Flow cytometry</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Tumor markers</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Rheum consult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F1DD"/>
                    </a:solidFill>
                  </a:tcPr>
                </a:tc>
              </a:tr>
            </a:tbl>
          </a:graphicData>
        </a:graphic>
      </p:graphicFrame>
      <p:sp>
        <p:nvSpPr>
          <p:cNvPr id="1510" name="Google Shape;1510;p135"/>
          <p:cNvSpPr/>
          <p:nvPr/>
        </p:nvSpPr>
        <p:spPr>
          <a:xfrm>
            <a:off x="0" y="0"/>
            <a:ext cx="9144000" cy="51435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511" name="Google Shape;1511;p135"/>
          <p:cNvSpPr/>
          <p:nvPr/>
        </p:nvSpPr>
        <p:spPr>
          <a:xfrm>
            <a:off x="304350" y="1914075"/>
            <a:ext cx="3628800" cy="1269600"/>
          </a:xfrm>
          <a:prstGeom prst="rect">
            <a:avLst/>
          </a:prstGeom>
          <a:solidFill>
            <a:srgbClr val="FFE9E6"/>
          </a:solidFill>
          <a:ln cap="flat" cmpd="sng" w="9525">
            <a:solidFill>
              <a:srgbClr val="C1443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C1443C"/>
                </a:solidFill>
                <a:latin typeface="Open Sans"/>
                <a:ea typeface="Open Sans"/>
                <a:cs typeface="Open Sans"/>
                <a:sym typeface="Open Sans"/>
              </a:rPr>
              <a:t>Chat GPT</a:t>
            </a:r>
            <a:endParaRPr>
              <a:solidFill>
                <a:srgbClr val="FF6F61"/>
              </a:solidFill>
              <a:latin typeface="Open Sans"/>
              <a:ea typeface="Open Sans"/>
              <a:cs typeface="Open Sans"/>
              <a:sym typeface="Open Sans"/>
            </a:endParaRPr>
          </a:p>
          <a:p>
            <a:pPr indent="0" lvl="0" marL="0" rtl="0" algn="l">
              <a:spcBef>
                <a:spcPts val="0"/>
              </a:spcBef>
              <a:spcAft>
                <a:spcPts val="0"/>
              </a:spcAft>
              <a:buNone/>
            </a:pPr>
            <a:r>
              <a:rPr lang="en">
                <a:solidFill>
                  <a:srgbClr val="1A1A1A"/>
                </a:solidFill>
                <a:latin typeface="Open Sans"/>
                <a:ea typeface="Open Sans"/>
                <a:cs typeface="Open Sans"/>
                <a:sym typeface="Open Sans"/>
              </a:rPr>
              <a:t>Reason through the remaining information (attached). At the end, assign a probability to each of your differential diagnoses.</a:t>
            </a:r>
            <a:endParaRPr>
              <a:solidFill>
                <a:srgbClr val="1A1A1A"/>
              </a:solidFill>
              <a:latin typeface="Open Sans"/>
              <a:ea typeface="Open Sans"/>
              <a:cs typeface="Open Sans"/>
              <a:sym typeface="Open Sans"/>
            </a:endParaRPr>
          </a:p>
          <a:p>
            <a:pPr indent="0" lvl="0" marL="0" rtl="0" algn="l">
              <a:spcBef>
                <a:spcPts val="0"/>
              </a:spcBef>
              <a:spcAft>
                <a:spcPts val="0"/>
              </a:spcAft>
              <a:buNone/>
            </a:pPr>
            <a:r>
              <a:t/>
            </a:r>
            <a:endParaRPr>
              <a:solidFill>
                <a:srgbClr val="1A1A1A"/>
              </a:solidFill>
              <a:latin typeface="Open Sans"/>
              <a:ea typeface="Open Sans"/>
              <a:cs typeface="Open Sans"/>
              <a:sym typeface="Open Sans"/>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136"/>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2.2</a:t>
            </a:r>
            <a:r>
              <a:rPr lang="en"/>
              <a:t> - ChatGPT </a:t>
            </a:r>
            <a:r>
              <a:rPr lang="en">
                <a:solidFill>
                  <a:srgbClr val="9E9E9E"/>
                </a:solidFill>
              </a:rPr>
              <a:t>(excerpts)</a:t>
            </a:r>
            <a:endParaRPr/>
          </a:p>
          <a:p>
            <a:pPr indent="0" lvl="0" marL="0" rtl="0" algn="l">
              <a:spcBef>
                <a:spcPts val="0"/>
              </a:spcBef>
              <a:spcAft>
                <a:spcPts val="0"/>
              </a:spcAft>
              <a:buNone/>
            </a:pPr>
            <a:r>
              <a:t/>
            </a:r>
            <a:endParaRPr/>
          </a:p>
        </p:txBody>
      </p:sp>
      <p:sp>
        <p:nvSpPr>
          <p:cNvPr id="1517" name="Google Shape;1517;p136"/>
          <p:cNvSpPr txBox="1"/>
          <p:nvPr>
            <p:ph idx="1" type="body"/>
          </p:nvPr>
        </p:nvSpPr>
        <p:spPr>
          <a:xfrm>
            <a:off x="729450" y="1393075"/>
            <a:ext cx="7688700" cy="327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a:solidFill>
                  <a:srgbClr val="3B71CA"/>
                </a:solidFill>
                <a:latin typeface="Ubuntu"/>
                <a:ea typeface="Ubuntu"/>
                <a:cs typeface="Ubuntu"/>
                <a:sym typeface="Ubuntu"/>
              </a:rPr>
              <a:t>How Break 2 changes the reasoning</a:t>
            </a:r>
            <a:r>
              <a:rPr lang="en" sz="1500">
                <a:solidFill>
                  <a:srgbClr val="3B71CA"/>
                </a:solidFill>
              </a:rPr>
              <a:t> </a:t>
            </a:r>
            <a:endParaRPr sz="1500">
              <a:solidFill>
                <a:srgbClr val="3B71CA"/>
              </a:solidFill>
            </a:endParaRPr>
          </a:p>
          <a:p>
            <a:pPr indent="0" lvl="0" marL="0" rtl="0" algn="l">
              <a:lnSpc>
                <a:spcPct val="100000"/>
              </a:lnSpc>
              <a:spcBef>
                <a:spcPts val="1400"/>
              </a:spcBef>
              <a:spcAft>
                <a:spcPts val="0"/>
              </a:spcAft>
              <a:buNone/>
            </a:pPr>
            <a:r>
              <a:rPr b="1" lang="en" sz="1291">
                <a:solidFill>
                  <a:srgbClr val="000000"/>
                </a:solidFill>
                <a:latin typeface="Ubuntu"/>
                <a:ea typeface="Ubuntu"/>
                <a:cs typeface="Ubuntu"/>
                <a:sym typeface="Ubuntu"/>
              </a:rPr>
              <a:t>Prosthetic valve endocarditis (PVE): much less likely, but not fully gone</a:t>
            </a:r>
            <a:endParaRPr b="1" sz="1291">
              <a:solidFill>
                <a:srgbClr val="000000"/>
              </a:solidFill>
              <a:latin typeface="Ubuntu"/>
              <a:ea typeface="Ubuntu"/>
              <a:cs typeface="Ubuntu"/>
              <a:sym typeface="Ubuntu"/>
            </a:endParaRPr>
          </a:p>
          <a:p>
            <a:pPr indent="0" lvl="0" marL="457200" rtl="0" algn="l">
              <a:lnSpc>
                <a:spcPct val="100000"/>
              </a:lnSpc>
              <a:spcBef>
                <a:spcPts val="400"/>
              </a:spcBef>
              <a:spcAft>
                <a:spcPts val="0"/>
              </a:spcAft>
              <a:buNone/>
            </a:pPr>
            <a:r>
              <a:rPr lang="en" sz="1091">
                <a:solidFill>
                  <a:srgbClr val="000000"/>
                </a:solidFill>
                <a:latin typeface="Ubuntu"/>
                <a:ea typeface="Ubuntu"/>
                <a:cs typeface="Ubuntu"/>
                <a:sym typeface="Ubuntu"/>
              </a:rPr>
              <a:t>A </a:t>
            </a:r>
            <a:r>
              <a:rPr b="1" lang="en" sz="1091">
                <a:solidFill>
                  <a:srgbClr val="000000"/>
                </a:solidFill>
                <a:latin typeface="Ubuntu"/>
                <a:ea typeface="Ubuntu"/>
                <a:cs typeface="Ubuntu"/>
                <a:sym typeface="Ubuntu"/>
              </a:rPr>
              <a:t>negative TEE + negative CTA heart + negative cardiac PET</a:t>
            </a:r>
            <a:r>
              <a:rPr lang="en" sz="1091">
                <a:solidFill>
                  <a:srgbClr val="000000"/>
                </a:solidFill>
                <a:latin typeface="Ubuntu"/>
                <a:ea typeface="Ubuntu"/>
                <a:cs typeface="Ubuntu"/>
                <a:sym typeface="Ubuntu"/>
              </a:rPr>
              <a:t> substantially lowers the probability of clinically meaningful PVE…</a:t>
            </a:r>
            <a:endParaRPr b="1" sz="1291">
              <a:solidFill>
                <a:srgbClr val="000000"/>
              </a:solidFill>
              <a:latin typeface="Ubuntu"/>
              <a:ea typeface="Ubuntu"/>
              <a:cs typeface="Ubuntu"/>
              <a:sym typeface="Ubuntu"/>
            </a:endParaRPr>
          </a:p>
          <a:p>
            <a:pPr indent="0" lvl="0" marL="0" rtl="0" algn="l">
              <a:lnSpc>
                <a:spcPct val="100000"/>
              </a:lnSpc>
              <a:spcBef>
                <a:spcPts val="1200"/>
              </a:spcBef>
              <a:spcAft>
                <a:spcPts val="0"/>
              </a:spcAft>
              <a:buNone/>
            </a:pPr>
            <a:r>
              <a:rPr b="1" lang="en" sz="1291">
                <a:solidFill>
                  <a:srgbClr val="000000"/>
                </a:solidFill>
                <a:latin typeface="Ubuntu"/>
                <a:ea typeface="Ubuntu"/>
                <a:cs typeface="Ubuntu"/>
                <a:sym typeface="Ubuntu"/>
              </a:rPr>
              <a:t>“Infectious FUO” broadly: the net is tightening</a:t>
            </a:r>
            <a:endParaRPr b="1" sz="1291">
              <a:solidFill>
                <a:srgbClr val="000000"/>
              </a:solidFill>
              <a:latin typeface="Ubuntu"/>
              <a:ea typeface="Ubuntu"/>
              <a:cs typeface="Ubuntu"/>
              <a:sym typeface="Ubuntu"/>
            </a:endParaRPr>
          </a:p>
          <a:p>
            <a:pPr indent="0" lvl="0" marL="0" rtl="0" algn="l">
              <a:lnSpc>
                <a:spcPct val="100000"/>
              </a:lnSpc>
              <a:spcBef>
                <a:spcPts val="400"/>
              </a:spcBef>
              <a:spcAft>
                <a:spcPts val="0"/>
              </a:spcAft>
              <a:buNone/>
            </a:pPr>
            <a:r>
              <a:rPr lang="en" sz="1091">
                <a:solidFill>
                  <a:srgbClr val="000000"/>
                </a:solidFill>
                <a:latin typeface="Ubuntu"/>
                <a:ea typeface="Ubuntu"/>
                <a:cs typeface="Ubuntu"/>
                <a:sym typeface="Ubuntu"/>
              </a:rPr>
              <a:t>At this point, the remaining infectious possibilities tend to be:</a:t>
            </a:r>
            <a:endParaRPr sz="1091">
              <a:solidFill>
                <a:srgbClr val="000000"/>
              </a:solidFill>
              <a:latin typeface="Ubuntu"/>
              <a:ea typeface="Ubuntu"/>
              <a:cs typeface="Ubuntu"/>
              <a:sym typeface="Ubuntu"/>
            </a:endParaRPr>
          </a:p>
          <a:p>
            <a:pPr indent="-297935" lvl="0" marL="457200" rtl="0" algn="l">
              <a:lnSpc>
                <a:spcPct val="100000"/>
              </a:lnSpc>
              <a:spcBef>
                <a:spcPts val="0"/>
              </a:spcBef>
              <a:spcAft>
                <a:spcPts val="0"/>
              </a:spcAft>
              <a:buClr>
                <a:srgbClr val="000000"/>
              </a:buClr>
              <a:buSzPts val="1092"/>
              <a:buFont typeface="Ubuntu"/>
              <a:buChar char="●"/>
            </a:pPr>
            <a:r>
              <a:rPr b="1" lang="en" sz="1091">
                <a:solidFill>
                  <a:srgbClr val="000000"/>
                </a:solidFill>
                <a:latin typeface="Ubuntu"/>
                <a:ea typeface="Ubuntu"/>
                <a:cs typeface="Ubuntu"/>
                <a:sym typeface="Ubuntu"/>
              </a:rPr>
              <a:t>culture-negative endocarditis pathogens</a:t>
            </a:r>
            <a:r>
              <a:rPr lang="en" sz="1091">
                <a:solidFill>
                  <a:srgbClr val="000000"/>
                </a:solidFill>
                <a:latin typeface="Ubuntu"/>
                <a:ea typeface="Ubuntu"/>
                <a:cs typeface="Ubuntu"/>
                <a:sym typeface="Ubuntu"/>
              </a:rPr>
              <a:t> not captured by routine BCx (Coxiella, Bartonella…)</a:t>
            </a:r>
            <a:endParaRPr sz="1091">
              <a:solidFill>
                <a:srgbClr val="000000"/>
              </a:solidFill>
              <a:latin typeface="Ubuntu"/>
              <a:ea typeface="Ubuntu"/>
              <a:cs typeface="Ubuntu"/>
              <a:sym typeface="Ubuntu"/>
            </a:endParaRPr>
          </a:p>
          <a:p>
            <a:pPr indent="-297935" lvl="0" marL="457200" rtl="0" algn="l">
              <a:lnSpc>
                <a:spcPct val="100000"/>
              </a:lnSpc>
              <a:spcBef>
                <a:spcPts val="0"/>
              </a:spcBef>
              <a:spcAft>
                <a:spcPts val="0"/>
              </a:spcAft>
              <a:buClr>
                <a:srgbClr val="000000"/>
              </a:buClr>
              <a:buSzPts val="1092"/>
              <a:buFont typeface="Ubuntu"/>
              <a:buChar char="●"/>
            </a:pPr>
            <a:r>
              <a:rPr b="1" lang="en" sz="1091">
                <a:solidFill>
                  <a:srgbClr val="000000"/>
                </a:solidFill>
                <a:latin typeface="Ubuntu"/>
                <a:ea typeface="Ubuntu"/>
                <a:cs typeface="Ubuntu"/>
                <a:sym typeface="Ubuntu"/>
              </a:rPr>
              <a:t>occult localized infection not imaged</a:t>
            </a:r>
            <a:r>
              <a:rPr lang="en" sz="1091">
                <a:solidFill>
                  <a:srgbClr val="000000"/>
                </a:solidFill>
                <a:latin typeface="Ubuntu"/>
                <a:ea typeface="Ubuntu"/>
                <a:cs typeface="Ubuntu"/>
                <a:sym typeface="Ubuntu"/>
              </a:rPr>
              <a:t> (notably </a:t>
            </a:r>
            <a:r>
              <a:rPr b="1" lang="en" sz="1091">
                <a:solidFill>
                  <a:srgbClr val="000000"/>
                </a:solidFill>
                <a:latin typeface="Ubuntu"/>
                <a:ea typeface="Ubuntu"/>
                <a:cs typeface="Ubuntu"/>
                <a:sym typeface="Ubuntu"/>
              </a:rPr>
              <a:t>sinuses/mastoid/dental</a:t>
            </a:r>
            <a:r>
              <a:rPr lang="en" sz="1091">
                <a:solidFill>
                  <a:srgbClr val="000000"/>
                </a:solidFill>
                <a:latin typeface="Ubuntu"/>
                <a:ea typeface="Ubuntu"/>
                <a:cs typeface="Ubuntu"/>
                <a:sym typeface="Ubuntu"/>
              </a:rPr>
              <a:t>) consistent with persistent headache</a:t>
            </a:r>
            <a:endParaRPr sz="1091">
              <a:solidFill>
                <a:srgbClr val="000000"/>
              </a:solidFill>
              <a:latin typeface="Ubuntu"/>
              <a:ea typeface="Ubuntu"/>
              <a:cs typeface="Ubuntu"/>
              <a:sym typeface="Ubuntu"/>
            </a:endParaRPr>
          </a:p>
          <a:p>
            <a:pPr indent="-297935" lvl="0" marL="457200" rtl="0" algn="l">
              <a:lnSpc>
                <a:spcPct val="100000"/>
              </a:lnSpc>
              <a:spcBef>
                <a:spcPts val="0"/>
              </a:spcBef>
              <a:spcAft>
                <a:spcPts val="0"/>
              </a:spcAft>
              <a:buClr>
                <a:srgbClr val="000000"/>
              </a:buClr>
              <a:buSzPts val="1092"/>
              <a:buFont typeface="Ubuntu"/>
              <a:buChar char="●"/>
            </a:pPr>
            <a:r>
              <a:rPr lang="en" sz="1091">
                <a:solidFill>
                  <a:srgbClr val="000000"/>
                </a:solidFill>
                <a:latin typeface="Ubuntu"/>
                <a:ea typeface="Ubuntu"/>
                <a:cs typeface="Ubuntu"/>
                <a:sym typeface="Ubuntu"/>
              </a:rPr>
              <a:t>less common infections where routine screening is insensitive early or needs targeted testing</a:t>
            </a:r>
            <a:endParaRPr sz="1091">
              <a:solidFill>
                <a:srgbClr val="000000"/>
              </a:solidFill>
              <a:latin typeface="Ubuntu"/>
              <a:ea typeface="Ubuntu"/>
              <a:cs typeface="Ubuntu"/>
              <a:sym typeface="Ubuntu"/>
            </a:endParaRPr>
          </a:p>
          <a:p>
            <a:pPr indent="0" lvl="0" marL="0" rtl="0" algn="l">
              <a:lnSpc>
                <a:spcPct val="100000"/>
              </a:lnSpc>
              <a:spcBef>
                <a:spcPts val="1400"/>
              </a:spcBef>
              <a:spcAft>
                <a:spcPts val="0"/>
              </a:spcAft>
              <a:buNone/>
            </a:pPr>
            <a:r>
              <a:rPr b="1" lang="en" sz="1291">
                <a:solidFill>
                  <a:srgbClr val="000000"/>
                </a:solidFill>
                <a:latin typeface="Ubuntu"/>
                <a:ea typeface="Ubuntu"/>
                <a:cs typeface="Ubuntu"/>
                <a:sym typeface="Ubuntu"/>
              </a:rPr>
              <a:t>Noninfectious causes climb</a:t>
            </a:r>
            <a:endParaRPr sz="1091">
              <a:solidFill>
                <a:srgbClr val="000000"/>
              </a:solidFill>
              <a:latin typeface="Ubuntu"/>
              <a:ea typeface="Ubuntu"/>
              <a:cs typeface="Ubuntu"/>
              <a:sym typeface="Ubuntu"/>
            </a:endParaRPr>
          </a:p>
          <a:p>
            <a:pPr indent="-297935" lvl="0" marL="457200" rtl="0" algn="l">
              <a:lnSpc>
                <a:spcPct val="100000"/>
              </a:lnSpc>
              <a:spcBef>
                <a:spcPts val="400"/>
              </a:spcBef>
              <a:spcAft>
                <a:spcPts val="0"/>
              </a:spcAft>
              <a:buClr>
                <a:srgbClr val="000000"/>
              </a:buClr>
              <a:buSzPts val="1092"/>
              <a:buFont typeface="Ubuntu"/>
              <a:buChar char="●"/>
            </a:pPr>
            <a:r>
              <a:rPr b="1" lang="en" sz="1091">
                <a:solidFill>
                  <a:srgbClr val="000000"/>
                </a:solidFill>
                <a:latin typeface="Ubuntu"/>
                <a:ea typeface="Ubuntu"/>
                <a:cs typeface="Ubuntu"/>
                <a:sym typeface="Ubuntu"/>
              </a:rPr>
              <a:t>vasculitis / inflammatory disease</a:t>
            </a:r>
            <a:r>
              <a:rPr lang="en" sz="1091">
                <a:solidFill>
                  <a:srgbClr val="000000"/>
                </a:solidFill>
                <a:latin typeface="Ubuntu"/>
                <a:ea typeface="Ubuntu"/>
                <a:cs typeface="Ubuntu"/>
                <a:sym typeface="Ubuntu"/>
              </a:rPr>
              <a:t> (even though</a:t>
            </a:r>
            <a:r>
              <a:rPr lang="en" sz="1091">
                <a:solidFill>
                  <a:srgbClr val="0C622E"/>
                </a:solidFill>
                <a:latin typeface="Ubuntu"/>
                <a:ea typeface="Ubuntu"/>
                <a:cs typeface="Ubuntu"/>
                <a:sym typeface="Ubuntu"/>
              </a:rPr>
              <a:t> normal CRP would argue against many</a:t>
            </a:r>
            <a:r>
              <a:rPr lang="en" sz="1091">
                <a:solidFill>
                  <a:srgbClr val="000000"/>
                </a:solidFill>
                <a:latin typeface="Ubuntu"/>
                <a:ea typeface="Ubuntu"/>
                <a:cs typeface="Ubuntu"/>
                <a:sym typeface="Ubuntu"/>
              </a:rPr>
              <a:t>; we need actual values)</a:t>
            </a:r>
            <a:endParaRPr sz="1091">
              <a:solidFill>
                <a:srgbClr val="000000"/>
              </a:solidFill>
              <a:latin typeface="Ubuntu"/>
              <a:ea typeface="Ubuntu"/>
              <a:cs typeface="Ubuntu"/>
              <a:sym typeface="Ubuntu"/>
            </a:endParaRPr>
          </a:p>
          <a:p>
            <a:pPr indent="-297935" lvl="0" marL="457200" rtl="0" algn="l">
              <a:lnSpc>
                <a:spcPct val="100000"/>
              </a:lnSpc>
              <a:spcBef>
                <a:spcPts val="0"/>
              </a:spcBef>
              <a:spcAft>
                <a:spcPts val="0"/>
              </a:spcAft>
              <a:buClr>
                <a:srgbClr val="000000"/>
              </a:buClr>
              <a:buSzPts val="1092"/>
              <a:buFont typeface="Ubuntu"/>
              <a:buChar char="●"/>
            </a:pPr>
            <a:r>
              <a:rPr b="1" lang="en" sz="1091">
                <a:solidFill>
                  <a:srgbClr val="000000"/>
                </a:solidFill>
                <a:highlight>
                  <a:srgbClr val="FFFF00"/>
                </a:highlight>
                <a:latin typeface="Ubuntu"/>
                <a:ea typeface="Ubuntu"/>
                <a:cs typeface="Ubuntu"/>
                <a:sym typeface="Ubuntu"/>
              </a:rPr>
              <a:t>drug fever</a:t>
            </a:r>
            <a:r>
              <a:rPr b="1" lang="en" sz="1091">
                <a:solidFill>
                  <a:srgbClr val="000000"/>
                </a:solidFill>
                <a:latin typeface="Ubuntu"/>
                <a:ea typeface="Ubuntu"/>
                <a:cs typeface="Ubuntu"/>
                <a:sym typeface="Ubuntu"/>
              </a:rPr>
              <a:t> / autonomic dysregulation / factitious fever</a:t>
            </a:r>
            <a:r>
              <a:rPr lang="en" sz="1091">
                <a:solidFill>
                  <a:srgbClr val="000000"/>
                </a:solidFill>
                <a:latin typeface="Ubuntu"/>
                <a:ea typeface="Ubuntu"/>
                <a:cs typeface="Ubuntu"/>
                <a:sym typeface="Ubuntu"/>
              </a:rPr>
              <a:t> </a:t>
            </a:r>
            <a:endParaRPr sz="1091">
              <a:solidFill>
                <a:srgbClr val="000000"/>
              </a:solidFill>
              <a:latin typeface="Ubuntu"/>
              <a:ea typeface="Ubuntu"/>
              <a:cs typeface="Ubuntu"/>
              <a:sym typeface="Ubuntu"/>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137"/>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2.2</a:t>
            </a:r>
            <a:r>
              <a:rPr lang="en"/>
              <a:t> - ChatGPT DDx</a:t>
            </a:r>
            <a:endParaRPr/>
          </a:p>
          <a:p>
            <a:pPr indent="0" lvl="0" marL="0" rtl="0" algn="l">
              <a:spcBef>
                <a:spcPts val="0"/>
              </a:spcBef>
              <a:spcAft>
                <a:spcPts val="0"/>
              </a:spcAft>
              <a:buNone/>
            </a:pPr>
            <a:r>
              <a:t/>
            </a:r>
            <a:endParaRPr/>
          </a:p>
        </p:txBody>
      </p:sp>
      <p:sp>
        <p:nvSpPr>
          <p:cNvPr id="1523" name="Google Shape;1523;p137"/>
          <p:cNvSpPr txBox="1"/>
          <p:nvPr>
            <p:ph idx="1" type="body"/>
          </p:nvPr>
        </p:nvSpPr>
        <p:spPr>
          <a:xfrm>
            <a:off x="729450" y="1393075"/>
            <a:ext cx="7688700" cy="3273600"/>
          </a:xfrm>
          <a:prstGeom prst="rect">
            <a:avLst/>
          </a:prstGeom>
        </p:spPr>
        <p:txBody>
          <a:bodyPr anchorCtr="0" anchor="t" bIns="91425" lIns="91425" spcFirstLastPara="1" rIns="91425" wrap="square" tIns="91425">
            <a:normAutofit/>
          </a:bodyPr>
          <a:lstStyle/>
          <a:p>
            <a:pPr indent="0" lvl="0" marL="0" rtl="0" algn="l">
              <a:lnSpc>
                <a:spcPct val="100000"/>
              </a:lnSpc>
              <a:spcBef>
                <a:spcPts val="1800"/>
              </a:spcBef>
              <a:spcAft>
                <a:spcPts val="0"/>
              </a:spcAft>
              <a:buNone/>
            </a:pPr>
            <a:r>
              <a:rPr b="1" lang="en" sz="1800">
                <a:solidFill>
                  <a:srgbClr val="8E44AD"/>
                </a:solidFill>
                <a:latin typeface="Ubuntu"/>
                <a:ea typeface="Ubuntu"/>
                <a:cs typeface="Ubuntu"/>
                <a:sym typeface="Ubuntu"/>
              </a:rPr>
              <a:t>Updated probability assignment</a:t>
            </a:r>
            <a:r>
              <a:rPr lang="en" sz="1800">
                <a:solidFill>
                  <a:srgbClr val="000000"/>
                </a:solidFill>
                <a:latin typeface="Ubuntu"/>
                <a:ea typeface="Ubuntu"/>
                <a:cs typeface="Ubuntu"/>
                <a:sym typeface="Ubuntu"/>
              </a:rPr>
              <a:t> (</a:t>
            </a:r>
            <a:r>
              <a:rPr lang="en" sz="1800">
                <a:solidFill>
                  <a:srgbClr val="000000"/>
                </a:solidFill>
                <a:latin typeface="Ubuntu"/>
                <a:ea typeface="Ubuntu"/>
                <a:cs typeface="Ubuntu"/>
                <a:sym typeface="Ubuntu"/>
              </a:rPr>
              <a:t>Break 1 + Break 2 combined</a:t>
            </a:r>
            <a:r>
              <a:rPr lang="en" sz="1800">
                <a:solidFill>
                  <a:srgbClr val="000000"/>
                </a:solidFill>
                <a:latin typeface="Ubuntu"/>
                <a:ea typeface="Ubuntu"/>
                <a:cs typeface="Ubuntu"/>
                <a:sym typeface="Ubuntu"/>
              </a:rPr>
              <a:t>)</a:t>
            </a:r>
            <a:endParaRPr sz="1800">
              <a:solidFill>
                <a:srgbClr val="000000"/>
              </a:solidFill>
              <a:latin typeface="Ubuntu"/>
              <a:ea typeface="Ubuntu"/>
              <a:cs typeface="Ubuntu"/>
              <a:sym typeface="Ubuntu"/>
            </a:endParaRPr>
          </a:p>
          <a:p>
            <a:pPr indent="0" lvl="0" marL="0" rtl="0" algn="l">
              <a:lnSpc>
                <a:spcPct val="100000"/>
              </a:lnSpc>
              <a:spcBef>
                <a:spcPts val="1200"/>
              </a:spcBef>
              <a:spcAft>
                <a:spcPts val="0"/>
              </a:spcAft>
              <a:buNone/>
            </a:pPr>
            <a:r>
              <a:rPr lang="en" sz="1100">
                <a:solidFill>
                  <a:srgbClr val="000000"/>
                </a:solidFill>
                <a:latin typeface="Ubuntu"/>
                <a:ea typeface="Ubuntu"/>
                <a:cs typeface="Ubuntu"/>
                <a:sym typeface="Ubuntu"/>
              </a:rPr>
              <a:t>These are my best estimates </a:t>
            </a:r>
            <a:r>
              <a:rPr i="1" lang="en" sz="1100">
                <a:solidFill>
                  <a:srgbClr val="000000"/>
                </a:solidFill>
                <a:latin typeface="Ubuntu"/>
                <a:ea typeface="Ubuntu"/>
                <a:cs typeface="Ubuntu"/>
                <a:sym typeface="Ubuntu"/>
              </a:rPr>
              <a:t>with current information</a:t>
            </a:r>
            <a:r>
              <a:rPr lang="en" sz="1100">
                <a:solidFill>
                  <a:srgbClr val="000000"/>
                </a:solidFill>
                <a:latin typeface="Ubuntu"/>
                <a:ea typeface="Ubuntu"/>
                <a:cs typeface="Ubuntu"/>
                <a:sym typeface="Ubuntu"/>
              </a:rPr>
              <a:t>; they’ll change a lot with vitals trend, labs (ESR/CRP), blood cultures, imaging, and a more detailed exposure history.</a:t>
            </a:r>
            <a:endParaRPr sz="1800">
              <a:solidFill>
                <a:srgbClr val="000000"/>
              </a:solidFill>
              <a:latin typeface="Ubuntu"/>
              <a:ea typeface="Ubuntu"/>
              <a:cs typeface="Ubuntu"/>
              <a:sym typeface="Ubuntu"/>
            </a:endParaRPr>
          </a:p>
          <a:p>
            <a:pPr indent="-298450" lvl="0" marL="457200" rtl="0" algn="l">
              <a:lnSpc>
                <a:spcPct val="100000"/>
              </a:lnSpc>
              <a:spcBef>
                <a:spcPts val="120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Occult ENT/dental infection </a:t>
            </a:r>
            <a:r>
              <a:rPr lang="en" sz="1200">
                <a:solidFill>
                  <a:srgbClr val="000000"/>
                </a:solidFill>
                <a:latin typeface="Ubuntu"/>
                <a:ea typeface="Ubuntu"/>
                <a:cs typeface="Ubuntu"/>
                <a:sym typeface="Ubuntu"/>
              </a:rPr>
              <a:t>(sinus/mastoid/dental/deep neck): </a:t>
            </a:r>
            <a:r>
              <a:rPr lang="en" sz="1200">
                <a:solidFill>
                  <a:srgbClr val="DF382C"/>
                </a:solidFill>
                <a:latin typeface="Ubuntu"/>
                <a:ea typeface="Ubuntu"/>
                <a:cs typeface="Ubuntu"/>
                <a:sym typeface="Ubuntu"/>
              </a:rPr>
              <a:t>22%</a:t>
            </a:r>
            <a:endParaRPr sz="1200">
              <a:solidFill>
                <a:srgbClr val="DF382C"/>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Culture-negative prosthetic valve endocarditis</a:t>
            </a:r>
            <a:r>
              <a:rPr lang="en" sz="1200">
                <a:solidFill>
                  <a:srgbClr val="000000"/>
                </a:solidFill>
                <a:latin typeface="Ubuntu"/>
                <a:ea typeface="Ubuntu"/>
                <a:cs typeface="Ubuntu"/>
                <a:sym typeface="Ubuntu"/>
              </a:rPr>
              <a:t> (Coxiella/Bartonella/other): </a:t>
            </a:r>
            <a:r>
              <a:rPr lang="en" sz="1200">
                <a:solidFill>
                  <a:srgbClr val="DF382C"/>
                </a:solidFill>
                <a:latin typeface="Ubuntu"/>
                <a:ea typeface="Ubuntu"/>
                <a:cs typeface="Ubuntu"/>
                <a:sym typeface="Ubuntu"/>
              </a:rPr>
              <a:t>18%</a:t>
            </a:r>
            <a:endParaRPr sz="1200">
              <a:solidFill>
                <a:srgbClr val="DF382C"/>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Giant cell arteritis / other vasculitis:</a:t>
            </a:r>
            <a:r>
              <a:rPr lang="en" sz="1200">
                <a:solidFill>
                  <a:srgbClr val="000000"/>
                </a:solidFill>
                <a:latin typeface="Ubuntu"/>
                <a:ea typeface="Ubuntu"/>
                <a:cs typeface="Ubuntu"/>
                <a:sym typeface="Ubuntu"/>
              </a:rPr>
              <a:t> 15%</a:t>
            </a:r>
            <a:endParaRPr sz="12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Post-viral / prolonged convalescent inflammatory syndrome:</a:t>
            </a:r>
            <a:r>
              <a:rPr lang="en" sz="1200">
                <a:solidFill>
                  <a:srgbClr val="000000"/>
                </a:solidFill>
                <a:latin typeface="Ubuntu"/>
                <a:ea typeface="Ubuntu"/>
                <a:cs typeface="Ubuntu"/>
                <a:sym typeface="Ubuntu"/>
              </a:rPr>
              <a:t> 12%</a:t>
            </a:r>
            <a:endParaRPr sz="12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Malignancy </a:t>
            </a:r>
            <a:r>
              <a:rPr lang="en" sz="1200">
                <a:solidFill>
                  <a:srgbClr val="000000"/>
                </a:solidFill>
                <a:latin typeface="Ubuntu"/>
                <a:ea typeface="Ubuntu"/>
                <a:cs typeface="Ubuntu"/>
                <a:sym typeface="Ubuntu"/>
              </a:rPr>
              <a:t>(esp. lymphoma or occult hematologic): 10%</a:t>
            </a:r>
            <a:endParaRPr sz="12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Tuberculosis </a:t>
            </a:r>
            <a:r>
              <a:rPr lang="en" sz="1200">
                <a:solidFill>
                  <a:srgbClr val="000000"/>
                </a:solidFill>
                <a:latin typeface="Ubuntu"/>
                <a:ea typeface="Ubuntu"/>
                <a:cs typeface="Ubuntu"/>
                <a:sym typeface="Ubuntu"/>
              </a:rPr>
              <a:t>(esp. extrapulmonary): 8%</a:t>
            </a:r>
            <a:endParaRPr sz="12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highlight>
                  <a:srgbClr val="FFFF00"/>
                </a:highlight>
                <a:latin typeface="Ubuntu"/>
                <a:ea typeface="Ubuntu"/>
                <a:cs typeface="Ubuntu"/>
                <a:sym typeface="Ubuntu"/>
              </a:rPr>
              <a:t>Medication-related fever</a:t>
            </a:r>
            <a:r>
              <a:rPr b="1" lang="en" sz="1200">
                <a:solidFill>
                  <a:srgbClr val="000000"/>
                </a:solidFill>
                <a:latin typeface="Ubuntu"/>
                <a:ea typeface="Ubuntu"/>
                <a:cs typeface="Ubuntu"/>
                <a:sym typeface="Ubuntu"/>
              </a:rPr>
              <a:t> and/or antibiotic complication </a:t>
            </a:r>
            <a:r>
              <a:rPr lang="en" sz="1200">
                <a:solidFill>
                  <a:srgbClr val="000000"/>
                </a:solidFill>
                <a:latin typeface="Ubuntu"/>
                <a:ea typeface="Ubuntu"/>
                <a:cs typeface="Ubuntu"/>
                <a:sym typeface="Ubuntu"/>
              </a:rPr>
              <a:t>(incl. C. diff if clinically fits):</a:t>
            </a:r>
            <a:r>
              <a:rPr lang="en" sz="1200">
                <a:solidFill>
                  <a:srgbClr val="DF382C"/>
                </a:solidFill>
                <a:latin typeface="Ubuntu"/>
                <a:ea typeface="Ubuntu"/>
                <a:cs typeface="Ubuntu"/>
                <a:sym typeface="Ubuntu"/>
              </a:rPr>
              <a:t> 7%</a:t>
            </a:r>
            <a:endParaRPr sz="1200">
              <a:solidFill>
                <a:srgbClr val="DF382C"/>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Other atypical infections not yet targeted </a:t>
            </a:r>
            <a:r>
              <a:rPr lang="en" sz="1200">
                <a:solidFill>
                  <a:srgbClr val="000000"/>
                </a:solidFill>
                <a:latin typeface="Ubuntu"/>
                <a:ea typeface="Ubuntu"/>
                <a:cs typeface="Ubuntu"/>
                <a:sym typeface="Ubuntu"/>
              </a:rPr>
              <a:t>(e.g., Brucella, Whipple): 5%</a:t>
            </a:r>
            <a:endParaRPr sz="12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200">
                <a:solidFill>
                  <a:srgbClr val="000000"/>
                </a:solidFill>
                <a:latin typeface="Ubuntu"/>
                <a:ea typeface="Ubuntu"/>
                <a:cs typeface="Ubuntu"/>
                <a:sym typeface="Ubuntu"/>
              </a:rPr>
              <a:t>Construction-related environmental illness </a:t>
            </a:r>
            <a:r>
              <a:rPr lang="en" sz="1200">
                <a:solidFill>
                  <a:srgbClr val="000000"/>
                </a:solidFill>
                <a:latin typeface="Ubuntu"/>
                <a:ea typeface="Ubuntu"/>
                <a:cs typeface="Ubuntu"/>
                <a:sym typeface="Ubuntu"/>
              </a:rPr>
              <a:t>(hypersensitivity/toxic exposure): 3%</a:t>
            </a:r>
            <a:endParaRPr sz="1200">
              <a:solidFill>
                <a:srgbClr val="000000"/>
              </a:solidFill>
              <a:latin typeface="Ubuntu"/>
              <a:ea typeface="Ubuntu"/>
              <a:cs typeface="Ubuntu"/>
              <a:sym typeface="Ubuntu"/>
            </a:endParaRPr>
          </a:p>
          <a:p>
            <a:pPr indent="0" lvl="0" marL="0" rtl="0" algn="l">
              <a:lnSpc>
                <a:spcPct val="100000"/>
              </a:lnSpc>
              <a:spcBef>
                <a:spcPts val="1200"/>
              </a:spcBef>
              <a:spcAft>
                <a:spcPts val="1200"/>
              </a:spcAft>
              <a:buNone/>
            </a:pPr>
            <a:r>
              <a:rPr lang="en" sz="1200">
                <a:solidFill>
                  <a:srgbClr val="000000"/>
                </a:solidFill>
                <a:latin typeface="Ubuntu"/>
                <a:ea typeface="Ubuntu"/>
                <a:cs typeface="Ubuntu"/>
                <a:sym typeface="Ubuntu"/>
              </a:rPr>
              <a:t>If you attach the next segment (where LP/Karius/rheum consult results usually land), I’ll “Bayes-update” these sharply</a:t>
            </a:r>
            <a:endParaRPr sz="1200">
              <a:solidFill>
                <a:srgbClr val="000000"/>
              </a:solidFill>
              <a:latin typeface="Ubuntu"/>
              <a:ea typeface="Ubuntu"/>
              <a:cs typeface="Ubuntu"/>
              <a:sym typeface="Ubuntu"/>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138"/>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Case 3</a:t>
            </a:r>
            <a:endParaRPr/>
          </a:p>
        </p:txBody>
      </p:sp>
      <p:sp>
        <p:nvSpPr>
          <p:cNvPr id="1529" name="Google Shape;1529;p138"/>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530" name="Google Shape;1530;p138"/>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Chat GPT</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139"/>
          <p:cNvSpPr txBox="1"/>
          <p:nvPr>
            <p:ph idx="2" type="body"/>
          </p:nvPr>
        </p:nvSpPr>
        <p:spPr>
          <a:xfrm>
            <a:off x="730000" y="1407675"/>
            <a:ext cx="3374400" cy="2217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57 y/o M</a:t>
            </a:r>
            <a:r>
              <a:rPr lang="en"/>
              <a:t> w/ COPD, DM (A1c 9), CV disease admitted to MICU for </a:t>
            </a:r>
            <a:r>
              <a:rPr b="1" lang="en">
                <a:solidFill>
                  <a:srgbClr val="3B71CA"/>
                </a:solidFill>
              </a:rPr>
              <a:t>ARDS</a:t>
            </a:r>
            <a:r>
              <a:rPr lang="en"/>
              <a:t> 2/2 severe pneumonia H flu &amp; GBS. Prolonged ICU course, including VAP c/b MRSA bacteremia (day 18). ID consulted on </a:t>
            </a:r>
            <a:r>
              <a:rPr b="1" lang="en">
                <a:solidFill>
                  <a:srgbClr val="3B71CA"/>
                </a:solidFill>
              </a:rPr>
              <a:t>hospital day 32</a:t>
            </a:r>
            <a:r>
              <a:rPr lang="en"/>
              <a:t> for </a:t>
            </a:r>
            <a:r>
              <a:rPr b="1" lang="en">
                <a:solidFill>
                  <a:srgbClr val="DC4C64"/>
                </a:solidFill>
              </a:rPr>
              <a:t>new sepsis</a:t>
            </a:r>
            <a:r>
              <a:rPr lang="en"/>
              <a:t> </a:t>
            </a:r>
            <a:endParaRPr/>
          </a:p>
        </p:txBody>
      </p:sp>
      <p:sp>
        <p:nvSpPr>
          <p:cNvPr id="1536" name="Google Shape;1536;p139"/>
          <p:cNvSpPr txBox="1"/>
          <p:nvPr>
            <p:ph type="title"/>
          </p:nvPr>
        </p:nvSpPr>
        <p:spPr>
          <a:xfrm>
            <a:off x="729450" y="632850"/>
            <a:ext cx="37692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Summary</a:t>
            </a:r>
            <a:endParaRPr/>
          </a:p>
        </p:txBody>
      </p:sp>
      <p:sp>
        <p:nvSpPr>
          <p:cNvPr id="1537" name="Google Shape;1537;p139"/>
          <p:cNvSpPr/>
          <p:nvPr/>
        </p:nvSpPr>
        <p:spPr>
          <a:xfrm>
            <a:off x="573347"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a:t>
            </a:r>
            <a:endParaRPr sz="1100">
              <a:solidFill>
                <a:srgbClr val="858585"/>
              </a:solidFill>
              <a:latin typeface="Open Sans"/>
              <a:ea typeface="Open Sans"/>
              <a:cs typeface="Open Sans"/>
              <a:sym typeface="Open Sans"/>
            </a:endParaRPr>
          </a:p>
        </p:txBody>
      </p:sp>
      <p:sp>
        <p:nvSpPr>
          <p:cNvPr id="1538" name="Google Shape;1538;p139"/>
          <p:cNvSpPr/>
          <p:nvPr/>
        </p:nvSpPr>
        <p:spPr>
          <a:xfrm>
            <a:off x="801944"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3</a:t>
            </a:r>
            <a:endParaRPr sz="1100">
              <a:solidFill>
                <a:srgbClr val="858585"/>
              </a:solidFill>
              <a:latin typeface="Open Sans"/>
              <a:ea typeface="Open Sans"/>
              <a:cs typeface="Open Sans"/>
              <a:sym typeface="Open Sans"/>
            </a:endParaRPr>
          </a:p>
        </p:txBody>
      </p:sp>
      <p:sp>
        <p:nvSpPr>
          <p:cNvPr id="1539" name="Google Shape;1539;p139"/>
          <p:cNvSpPr/>
          <p:nvPr/>
        </p:nvSpPr>
        <p:spPr>
          <a:xfrm>
            <a:off x="1259137"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5</a:t>
            </a:r>
            <a:endParaRPr sz="1100">
              <a:solidFill>
                <a:srgbClr val="858585"/>
              </a:solidFill>
              <a:latin typeface="Open Sans"/>
              <a:ea typeface="Open Sans"/>
              <a:cs typeface="Open Sans"/>
              <a:sym typeface="Open Sans"/>
            </a:endParaRPr>
          </a:p>
        </p:txBody>
      </p:sp>
      <p:sp>
        <p:nvSpPr>
          <p:cNvPr id="1540" name="Google Shape;1540;p139"/>
          <p:cNvSpPr/>
          <p:nvPr/>
        </p:nvSpPr>
        <p:spPr>
          <a:xfrm>
            <a:off x="1487734"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6</a:t>
            </a:r>
            <a:endParaRPr sz="1100">
              <a:solidFill>
                <a:srgbClr val="858585"/>
              </a:solidFill>
              <a:latin typeface="Open Sans"/>
              <a:ea typeface="Open Sans"/>
              <a:cs typeface="Open Sans"/>
              <a:sym typeface="Open Sans"/>
            </a:endParaRPr>
          </a:p>
        </p:txBody>
      </p:sp>
      <p:sp>
        <p:nvSpPr>
          <p:cNvPr id="1541" name="Google Shape;1541;p139"/>
          <p:cNvSpPr/>
          <p:nvPr/>
        </p:nvSpPr>
        <p:spPr>
          <a:xfrm>
            <a:off x="1716331"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7</a:t>
            </a:r>
            <a:endParaRPr sz="1100">
              <a:solidFill>
                <a:srgbClr val="858585"/>
              </a:solidFill>
              <a:latin typeface="Open Sans"/>
              <a:ea typeface="Open Sans"/>
              <a:cs typeface="Open Sans"/>
              <a:sym typeface="Open Sans"/>
            </a:endParaRPr>
          </a:p>
        </p:txBody>
      </p:sp>
      <p:sp>
        <p:nvSpPr>
          <p:cNvPr id="1542" name="Google Shape;1542;p139"/>
          <p:cNvSpPr/>
          <p:nvPr/>
        </p:nvSpPr>
        <p:spPr>
          <a:xfrm>
            <a:off x="1944928"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8</a:t>
            </a:r>
            <a:endParaRPr sz="1100">
              <a:solidFill>
                <a:srgbClr val="858585"/>
              </a:solidFill>
              <a:latin typeface="Open Sans"/>
              <a:ea typeface="Open Sans"/>
              <a:cs typeface="Open Sans"/>
              <a:sym typeface="Open Sans"/>
            </a:endParaRPr>
          </a:p>
        </p:txBody>
      </p:sp>
      <p:sp>
        <p:nvSpPr>
          <p:cNvPr id="1543" name="Google Shape;1543;p139"/>
          <p:cNvSpPr/>
          <p:nvPr/>
        </p:nvSpPr>
        <p:spPr>
          <a:xfrm>
            <a:off x="2173525"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9</a:t>
            </a:r>
            <a:endParaRPr sz="1100">
              <a:solidFill>
                <a:srgbClr val="858585"/>
              </a:solidFill>
              <a:latin typeface="Open Sans"/>
              <a:ea typeface="Open Sans"/>
              <a:cs typeface="Open Sans"/>
              <a:sym typeface="Open Sans"/>
            </a:endParaRPr>
          </a:p>
        </p:txBody>
      </p:sp>
      <p:sp>
        <p:nvSpPr>
          <p:cNvPr id="1544" name="Google Shape;1544;p139"/>
          <p:cNvSpPr/>
          <p:nvPr/>
        </p:nvSpPr>
        <p:spPr>
          <a:xfrm>
            <a:off x="2402122"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10</a:t>
            </a:r>
            <a:endParaRPr sz="1100">
              <a:solidFill>
                <a:srgbClr val="858585"/>
              </a:solidFill>
              <a:latin typeface="Open Sans"/>
              <a:ea typeface="Open Sans"/>
              <a:cs typeface="Open Sans"/>
              <a:sym typeface="Open Sans"/>
            </a:endParaRPr>
          </a:p>
        </p:txBody>
      </p:sp>
      <p:sp>
        <p:nvSpPr>
          <p:cNvPr id="1545" name="Google Shape;1545;p139"/>
          <p:cNvSpPr/>
          <p:nvPr/>
        </p:nvSpPr>
        <p:spPr>
          <a:xfrm>
            <a:off x="2630725"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11</a:t>
            </a:r>
            <a:endParaRPr sz="1100">
              <a:solidFill>
                <a:srgbClr val="858585"/>
              </a:solidFill>
              <a:latin typeface="Open Sans"/>
              <a:ea typeface="Open Sans"/>
              <a:cs typeface="Open Sans"/>
              <a:sym typeface="Open Sans"/>
            </a:endParaRPr>
          </a:p>
        </p:txBody>
      </p:sp>
      <p:sp>
        <p:nvSpPr>
          <p:cNvPr id="1546" name="Google Shape;1546;p139"/>
          <p:cNvSpPr/>
          <p:nvPr/>
        </p:nvSpPr>
        <p:spPr>
          <a:xfrm>
            <a:off x="2859322"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12</a:t>
            </a:r>
            <a:endParaRPr sz="1100">
              <a:solidFill>
                <a:srgbClr val="858585"/>
              </a:solidFill>
              <a:latin typeface="Open Sans"/>
              <a:ea typeface="Open Sans"/>
              <a:cs typeface="Open Sans"/>
              <a:sym typeface="Open Sans"/>
            </a:endParaRPr>
          </a:p>
        </p:txBody>
      </p:sp>
      <p:sp>
        <p:nvSpPr>
          <p:cNvPr id="1547" name="Google Shape;1547;p139"/>
          <p:cNvSpPr/>
          <p:nvPr/>
        </p:nvSpPr>
        <p:spPr>
          <a:xfrm>
            <a:off x="3087919"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13</a:t>
            </a:r>
            <a:endParaRPr sz="1100">
              <a:solidFill>
                <a:srgbClr val="858585"/>
              </a:solidFill>
              <a:latin typeface="Open Sans"/>
              <a:ea typeface="Open Sans"/>
              <a:cs typeface="Open Sans"/>
              <a:sym typeface="Open Sans"/>
            </a:endParaRPr>
          </a:p>
        </p:txBody>
      </p:sp>
      <p:sp>
        <p:nvSpPr>
          <p:cNvPr id="1548" name="Google Shape;1548;p139"/>
          <p:cNvSpPr/>
          <p:nvPr/>
        </p:nvSpPr>
        <p:spPr>
          <a:xfrm>
            <a:off x="3316516"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14</a:t>
            </a:r>
            <a:endParaRPr sz="1100">
              <a:solidFill>
                <a:srgbClr val="858585"/>
              </a:solidFill>
              <a:latin typeface="Open Sans"/>
              <a:ea typeface="Open Sans"/>
              <a:cs typeface="Open Sans"/>
              <a:sym typeface="Open Sans"/>
            </a:endParaRPr>
          </a:p>
        </p:txBody>
      </p:sp>
      <p:sp>
        <p:nvSpPr>
          <p:cNvPr id="1549" name="Google Shape;1549;p139"/>
          <p:cNvSpPr/>
          <p:nvPr/>
        </p:nvSpPr>
        <p:spPr>
          <a:xfrm>
            <a:off x="3545112"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15</a:t>
            </a:r>
            <a:endParaRPr sz="1100">
              <a:solidFill>
                <a:srgbClr val="858585"/>
              </a:solidFill>
              <a:latin typeface="Open Sans"/>
              <a:ea typeface="Open Sans"/>
              <a:cs typeface="Open Sans"/>
              <a:sym typeface="Open Sans"/>
            </a:endParaRPr>
          </a:p>
        </p:txBody>
      </p:sp>
      <p:sp>
        <p:nvSpPr>
          <p:cNvPr id="1550" name="Google Shape;1550;p139"/>
          <p:cNvSpPr/>
          <p:nvPr/>
        </p:nvSpPr>
        <p:spPr>
          <a:xfrm>
            <a:off x="3773709"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16</a:t>
            </a:r>
            <a:endParaRPr sz="1100">
              <a:solidFill>
                <a:srgbClr val="858585"/>
              </a:solidFill>
              <a:latin typeface="Open Sans"/>
              <a:ea typeface="Open Sans"/>
              <a:cs typeface="Open Sans"/>
              <a:sym typeface="Open Sans"/>
            </a:endParaRPr>
          </a:p>
        </p:txBody>
      </p:sp>
      <p:sp>
        <p:nvSpPr>
          <p:cNvPr id="1551" name="Google Shape;1551;p139"/>
          <p:cNvSpPr/>
          <p:nvPr/>
        </p:nvSpPr>
        <p:spPr>
          <a:xfrm>
            <a:off x="4002306"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17</a:t>
            </a:r>
            <a:endParaRPr sz="1100">
              <a:solidFill>
                <a:srgbClr val="858585"/>
              </a:solidFill>
              <a:latin typeface="Open Sans"/>
              <a:ea typeface="Open Sans"/>
              <a:cs typeface="Open Sans"/>
              <a:sym typeface="Open Sans"/>
            </a:endParaRPr>
          </a:p>
        </p:txBody>
      </p:sp>
      <p:sp>
        <p:nvSpPr>
          <p:cNvPr id="1552" name="Google Shape;1552;p139"/>
          <p:cNvSpPr/>
          <p:nvPr/>
        </p:nvSpPr>
        <p:spPr>
          <a:xfrm>
            <a:off x="6974072"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30</a:t>
            </a:r>
            <a:endParaRPr sz="1100">
              <a:solidFill>
                <a:srgbClr val="858585"/>
              </a:solidFill>
              <a:latin typeface="Open Sans"/>
              <a:ea typeface="Open Sans"/>
              <a:cs typeface="Open Sans"/>
              <a:sym typeface="Open Sans"/>
            </a:endParaRPr>
          </a:p>
        </p:txBody>
      </p:sp>
      <p:sp>
        <p:nvSpPr>
          <p:cNvPr id="1553" name="Google Shape;1553;p139"/>
          <p:cNvSpPr/>
          <p:nvPr/>
        </p:nvSpPr>
        <p:spPr>
          <a:xfrm>
            <a:off x="7202675"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31</a:t>
            </a:r>
            <a:endParaRPr sz="1100">
              <a:solidFill>
                <a:srgbClr val="858585"/>
              </a:solidFill>
              <a:latin typeface="Open Sans"/>
              <a:ea typeface="Open Sans"/>
              <a:cs typeface="Open Sans"/>
              <a:sym typeface="Open Sans"/>
            </a:endParaRPr>
          </a:p>
        </p:txBody>
      </p:sp>
      <p:sp>
        <p:nvSpPr>
          <p:cNvPr id="1554" name="Google Shape;1554;p139"/>
          <p:cNvSpPr/>
          <p:nvPr/>
        </p:nvSpPr>
        <p:spPr>
          <a:xfrm>
            <a:off x="4916700"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21</a:t>
            </a:r>
            <a:endParaRPr sz="1100">
              <a:solidFill>
                <a:srgbClr val="858585"/>
              </a:solidFill>
              <a:latin typeface="Open Sans"/>
              <a:ea typeface="Open Sans"/>
              <a:cs typeface="Open Sans"/>
              <a:sym typeface="Open Sans"/>
            </a:endParaRPr>
          </a:p>
        </p:txBody>
      </p:sp>
      <p:sp>
        <p:nvSpPr>
          <p:cNvPr id="1555" name="Google Shape;1555;p139"/>
          <p:cNvSpPr/>
          <p:nvPr/>
        </p:nvSpPr>
        <p:spPr>
          <a:xfrm>
            <a:off x="5145297"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22</a:t>
            </a:r>
            <a:endParaRPr sz="1100">
              <a:solidFill>
                <a:srgbClr val="858585"/>
              </a:solidFill>
              <a:latin typeface="Open Sans"/>
              <a:ea typeface="Open Sans"/>
              <a:cs typeface="Open Sans"/>
              <a:sym typeface="Open Sans"/>
            </a:endParaRPr>
          </a:p>
        </p:txBody>
      </p:sp>
      <p:sp>
        <p:nvSpPr>
          <p:cNvPr id="1556" name="Google Shape;1556;p139"/>
          <p:cNvSpPr/>
          <p:nvPr/>
        </p:nvSpPr>
        <p:spPr>
          <a:xfrm>
            <a:off x="5373894"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23</a:t>
            </a:r>
            <a:endParaRPr sz="1100">
              <a:solidFill>
                <a:srgbClr val="858585"/>
              </a:solidFill>
              <a:latin typeface="Open Sans"/>
              <a:ea typeface="Open Sans"/>
              <a:cs typeface="Open Sans"/>
              <a:sym typeface="Open Sans"/>
            </a:endParaRPr>
          </a:p>
        </p:txBody>
      </p:sp>
      <p:sp>
        <p:nvSpPr>
          <p:cNvPr id="1557" name="Google Shape;1557;p139"/>
          <p:cNvSpPr/>
          <p:nvPr/>
        </p:nvSpPr>
        <p:spPr>
          <a:xfrm>
            <a:off x="5602491"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24</a:t>
            </a:r>
            <a:endParaRPr sz="1100">
              <a:solidFill>
                <a:srgbClr val="858585"/>
              </a:solidFill>
              <a:latin typeface="Open Sans"/>
              <a:ea typeface="Open Sans"/>
              <a:cs typeface="Open Sans"/>
              <a:sym typeface="Open Sans"/>
            </a:endParaRPr>
          </a:p>
        </p:txBody>
      </p:sp>
      <p:sp>
        <p:nvSpPr>
          <p:cNvPr id="1558" name="Google Shape;1558;p139"/>
          <p:cNvSpPr/>
          <p:nvPr/>
        </p:nvSpPr>
        <p:spPr>
          <a:xfrm>
            <a:off x="5831087"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25</a:t>
            </a:r>
            <a:endParaRPr sz="1100">
              <a:solidFill>
                <a:srgbClr val="858585"/>
              </a:solidFill>
              <a:latin typeface="Open Sans"/>
              <a:ea typeface="Open Sans"/>
              <a:cs typeface="Open Sans"/>
              <a:sym typeface="Open Sans"/>
            </a:endParaRPr>
          </a:p>
        </p:txBody>
      </p:sp>
      <p:sp>
        <p:nvSpPr>
          <p:cNvPr id="1559" name="Google Shape;1559;p139"/>
          <p:cNvSpPr/>
          <p:nvPr/>
        </p:nvSpPr>
        <p:spPr>
          <a:xfrm>
            <a:off x="6059684"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26</a:t>
            </a:r>
            <a:endParaRPr sz="1100">
              <a:solidFill>
                <a:srgbClr val="858585"/>
              </a:solidFill>
              <a:latin typeface="Open Sans"/>
              <a:ea typeface="Open Sans"/>
              <a:cs typeface="Open Sans"/>
              <a:sym typeface="Open Sans"/>
            </a:endParaRPr>
          </a:p>
        </p:txBody>
      </p:sp>
      <p:sp>
        <p:nvSpPr>
          <p:cNvPr id="1560" name="Google Shape;1560;p139"/>
          <p:cNvSpPr/>
          <p:nvPr/>
        </p:nvSpPr>
        <p:spPr>
          <a:xfrm>
            <a:off x="6288281"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27</a:t>
            </a:r>
            <a:endParaRPr sz="1100">
              <a:solidFill>
                <a:srgbClr val="858585"/>
              </a:solidFill>
              <a:latin typeface="Open Sans"/>
              <a:ea typeface="Open Sans"/>
              <a:cs typeface="Open Sans"/>
              <a:sym typeface="Open Sans"/>
            </a:endParaRPr>
          </a:p>
        </p:txBody>
      </p:sp>
      <p:sp>
        <p:nvSpPr>
          <p:cNvPr id="1561" name="Google Shape;1561;p139"/>
          <p:cNvSpPr/>
          <p:nvPr/>
        </p:nvSpPr>
        <p:spPr>
          <a:xfrm>
            <a:off x="344750"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a:t>
            </a:r>
            <a:endParaRPr b="1" sz="1100">
              <a:solidFill>
                <a:schemeClr val="lt1"/>
              </a:solidFill>
              <a:latin typeface="Open Sans"/>
              <a:ea typeface="Open Sans"/>
              <a:cs typeface="Open Sans"/>
              <a:sym typeface="Open Sans"/>
            </a:endParaRPr>
          </a:p>
        </p:txBody>
      </p:sp>
      <p:sp>
        <p:nvSpPr>
          <p:cNvPr id="1562" name="Google Shape;1562;p139"/>
          <p:cNvSpPr/>
          <p:nvPr/>
        </p:nvSpPr>
        <p:spPr>
          <a:xfrm>
            <a:off x="1030541"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a:t>
            </a:r>
            <a:endParaRPr b="1" sz="1100">
              <a:solidFill>
                <a:schemeClr val="lt1"/>
              </a:solidFill>
              <a:latin typeface="Open Sans"/>
              <a:ea typeface="Open Sans"/>
              <a:cs typeface="Open Sans"/>
              <a:sym typeface="Open Sans"/>
            </a:endParaRPr>
          </a:p>
        </p:txBody>
      </p:sp>
      <p:sp>
        <p:nvSpPr>
          <p:cNvPr id="1563" name="Google Shape;1563;p139"/>
          <p:cNvSpPr/>
          <p:nvPr/>
        </p:nvSpPr>
        <p:spPr>
          <a:xfrm>
            <a:off x="4230903" y="4295775"/>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18</a:t>
            </a:r>
            <a:endParaRPr b="1" sz="1100">
              <a:solidFill>
                <a:schemeClr val="lt1"/>
              </a:solidFill>
              <a:latin typeface="Open Sans"/>
              <a:ea typeface="Open Sans"/>
              <a:cs typeface="Open Sans"/>
              <a:sym typeface="Open Sans"/>
            </a:endParaRPr>
          </a:p>
        </p:txBody>
      </p:sp>
      <p:sp>
        <p:nvSpPr>
          <p:cNvPr id="1564" name="Google Shape;1564;p139"/>
          <p:cNvSpPr/>
          <p:nvPr/>
        </p:nvSpPr>
        <p:spPr>
          <a:xfrm>
            <a:off x="4459500"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19</a:t>
            </a:r>
            <a:endParaRPr sz="1100">
              <a:solidFill>
                <a:srgbClr val="858585"/>
              </a:solidFill>
              <a:latin typeface="Open Sans"/>
              <a:ea typeface="Open Sans"/>
              <a:cs typeface="Open Sans"/>
              <a:sym typeface="Open Sans"/>
            </a:endParaRPr>
          </a:p>
        </p:txBody>
      </p:sp>
      <p:sp>
        <p:nvSpPr>
          <p:cNvPr id="1565" name="Google Shape;1565;p139"/>
          <p:cNvSpPr/>
          <p:nvPr/>
        </p:nvSpPr>
        <p:spPr>
          <a:xfrm>
            <a:off x="4688097"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1566" name="Google Shape;1566;p139"/>
          <p:cNvSpPr/>
          <p:nvPr/>
        </p:nvSpPr>
        <p:spPr>
          <a:xfrm>
            <a:off x="6516878"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28</a:t>
            </a:r>
            <a:endParaRPr sz="1100">
              <a:solidFill>
                <a:schemeClr val="lt1"/>
              </a:solidFill>
              <a:latin typeface="Open Sans"/>
              <a:ea typeface="Open Sans"/>
              <a:cs typeface="Open Sans"/>
              <a:sym typeface="Open Sans"/>
            </a:endParaRPr>
          </a:p>
        </p:txBody>
      </p:sp>
      <p:sp>
        <p:nvSpPr>
          <p:cNvPr id="1567" name="Google Shape;1567;p139"/>
          <p:cNvSpPr/>
          <p:nvPr/>
        </p:nvSpPr>
        <p:spPr>
          <a:xfrm>
            <a:off x="6745475"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29</a:t>
            </a:r>
            <a:endParaRPr b="1" sz="1100">
              <a:solidFill>
                <a:schemeClr val="lt1"/>
              </a:solidFill>
              <a:latin typeface="Open Sans"/>
              <a:ea typeface="Open Sans"/>
              <a:cs typeface="Open Sans"/>
              <a:sym typeface="Open Sans"/>
            </a:endParaRPr>
          </a:p>
        </p:txBody>
      </p:sp>
      <p:sp>
        <p:nvSpPr>
          <p:cNvPr id="1568" name="Google Shape;1568;p139"/>
          <p:cNvSpPr/>
          <p:nvPr/>
        </p:nvSpPr>
        <p:spPr>
          <a:xfrm>
            <a:off x="7431272"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32</a:t>
            </a:r>
            <a:endParaRPr sz="1100">
              <a:solidFill>
                <a:schemeClr val="lt1"/>
              </a:solidFill>
              <a:latin typeface="Open Sans"/>
              <a:ea typeface="Open Sans"/>
              <a:cs typeface="Open Sans"/>
              <a:sym typeface="Open Sans"/>
            </a:endParaRPr>
          </a:p>
        </p:txBody>
      </p:sp>
      <p:sp>
        <p:nvSpPr>
          <p:cNvPr id="1569" name="Google Shape;1569;p139"/>
          <p:cNvSpPr/>
          <p:nvPr/>
        </p:nvSpPr>
        <p:spPr>
          <a:xfrm>
            <a:off x="1138525" y="4554750"/>
            <a:ext cx="5607000" cy="183000"/>
          </a:xfrm>
          <a:prstGeom prst="rect">
            <a:avLst/>
          </a:prstGeom>
          <a:solidFill>
            <a:srgbClr val="FBF1D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VV ECMO</a:t>
            </a:r>
            <a:endParaRPr sz="1100">
              <a:latin typeface="Open Sans"/>
              <a:ea typeface="Open Sans"/>
              <a:cs typeface="Open Sans"/>
              <a:sym typeface="Open Sans"/>
            </a:endParaRPr>
          </a:p>
        </p:txBody>
      </p:sp>
      <p:sp>
        <p:nvSpPr>
          <p:cNvPr id="1570" name="Google Shape;1570;p139"/>
          <p:cNvSpPr/>
          <p:nvPr/>
        </p:nvSpPr>
        <p:spPr>
          <a:xfrm>
            <a:off x="344750" y="4011709"/>
            <a:ext cx="3200400" cy="183000"/>
          </a:xfrm>
          <a:prstGeom prst="rect">
            <a:avLst/>
          </a:prstGeom>
          <a:solidFill>
            <a:srgbClr val="6B3FA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Vanc / Zyvox</a:t>
            </a:r>
            <a:endParaRPr sz="1100">
              <a:solidFill>
                <a:srgbClr val="FFFFFF"/>
              </a:solidFill>
              <a:latin typeface="Open Sans"/>
              <a:ea typeface="Open Sans"/>
              <a:cs typeface="Open Sans"/>
              <a:sym typeface="Open Sans"/>
            </a:endParaRPr>
          </a:p>
        </p:txBody>
      </p:sp>
      <p:sp>
        <p:nvSpPr>
          <p:cNvPr id="1571" name="Google Shape;1571;p139"/>
          <p:cNvSpPr/>
          <p:nvPr/>
        </p:nvSpPr>
        <p:spPr>
          <a:xfrm>
            <a:off x="4230900" y="4011709"/>
            <a:ext cx="3429000" cy="183000"/>
          </a:xfrm>
          <a:prstGeom prst="rect">
            <a:avLst/>
          </a:prstGeom>
          <a:solidFill>
            <a:srgbClr val="6B3FA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Vanc </a:t>
            </a:r>
            <a:endParaRPr sz="1100">
              <a:solidFill>
                <a:srgbClr val="FFFFFF"/>
              </a:solidFill>
              <a:latin typeface="Open Sans"/>
              <a:ea typeface="Open Sans"/>
              <a:cs typeface="Open Sans"/>
              <a:sym typeface="Open Sans"/>
            </a:endParaRPr>
          </a:p>
        </p:txBody>
      </p:sp>
      <p:sp>
        <p:nvSpPr>
          <p:cNvPr id="1572" name="Google Shape;1572;p139"/>
          <p:cNvSpPr/>
          <p:nvPr/>
        </p:nvSpPr>
        <p:spPr>
          <a:xfrm>
            <a:off x="4230875" y="3828709"/>
            <a:ext cx="1600200" cy="183000"/>
          </a:xfrm>
          <a:prstGeom prst="rect">
            <a:avLst/>
          </a:prstGeom>
          <a:solidFill>
            <a:srgbClr val="6B3FA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Ceftaroline</a:t>
            </a:r>
            <a:endParaRPr sz="1100">
              <a:solidFill>
                <a:srgbClr val="FFFFFF"/>
              </a:solidFill>
              <a:latin typeface="Open Sans"/>
              <a:ea typeface="Open Sans"/>
              <a:cs typeface="Open Sans"/>
              <a:sym typeface="Open Sans"/>
            </a:endParaRPr>
          </a:p>
        </p:txBody>
      </p:sp>
      <p:sp>
        <p:nvSpPr>
          <p:cNvPr id="1573" name="Google Shape;1573;p139"/>
          <p:cNvSpPr/>
          <p:nvPr/>
        </p:nvSpPr>
        <p:spPr>
          <a:xfrm>
            <a:off x="344750" y="3828709"/>
            <a:ext cx="3200400" cy="183000"/>
          </a:xfrm>
          <a:prstGeom prst="rect">
            <a:avLst/>
          </a:prstGeom>
          <a:solidFill>
            <a:srgbClr val="6B3FA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Cefepime</a:t>
            </a:r>
            <a:endParaRPr sz="1100">
              <a:solidFill>
                <a:srgbClr val="FFFFFF"/>
              </a:solidFill>
              <a:latin typeface="Open Sans"/>
              <a:ea typeface="Open Sans"/>
              <a:cs typeface="Open Sans"/>
              <a:sym typeface="Open Sans"/>
            </a:endParaRPr>
          </a:p>
        </p:txBody>
      </p:sp>
      <p:sp>
        <p:nvSpPr>
          <p:cNvPr id="1574" name="Google Shape;1574;p139"/>
          <p:cNvSpPr/>
          <p:nvPr/>
        </p:nvSpPr>
        <p:spPr>
          <a:xfrm>
            <a:off x="573325" y="4813725"/>
            <a:ext cx="1185600" cy="183000"/>
          </a:xfrm>
          <a:prstGeom prst="rect">
            <a:avLst/>
          </a:prstGeom>
          <a:no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H flu &amp; GBS</a:t>
            </a:r>
            <a:endParaRPr sz="1100">
              <a:latin typeface="Open Sans"/>
              <a:ea typeface="Open Sans"/>
              <a:cs typeface="Open Sans"/>
              <a:sym typeface="Open Sans"/>
            </a:endParaRPr>
          </a:p>
        </p:txBody>
      </p:sp>
      <p:cxnSp>
        <p:nvCxnSpPr>
          <p:cNvPr id="1575" name="Google Shape;1575;p139"/>
          <p:cNvCxnSpPr>
            <a:stCxn id="1574" idx="1"/>
            <a:endCxn id="1561" idx="2"/>
          </p:cNvCxnSpPr>
          <p:nvPr/>
        </p:nvCxnSpPr>
        <p:spPr>
          <a:xfrm rot="10800000">
            <a:off x="459025" y="4478925"/>
            <a:ext cx="114300" cy="426300"/>
          </a:xfrm>
          <a:prstGeom prst="bentConnector2">
            <a:avLst/>
          </a:prstGeom>
          <a:noFill/>
          <a:ln cap="flat" cmpd="sng" w="9525">
            <a:solidFill>
              <a:schemeClr val="dk2"/>
            </a:solidFill>
            <a:prstDash val="solid"/>
            <a:round/>
            <a:headEnd len="med" w="med" type="none"/>
            <a:tailEnd len="med" w="med" type="triangle"/>
          </a:ln>
        </p:spPr>
      </p:cxnSp>
      <p:sp>
        <p:nvSpPr>
          <p:cNvPr id="1576" name="Google Shape;1576;p139"/>
          <p:cNvSpPr/>
          <p:nvPr/>
        </p:nvSpPr>
        <p:spPr>
          <a:xfrm>
            <a:off x="4446502" y="4813725"/>
            <a:ext cx="1185600" cy="183000"/>
          </a:xfrm>
          <a:prstGeom prst="rect">
            <a:avLst/>
          </a:prstGeom>
          <a:no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a:p>
            <a:pPr indent="0" lvl="0" marL="0" rtl="0" algn="l">
              <a:spcBef>
                <a:spcPts val="0"/>
              </a:spcBef>
              <a:spcAft>
                <a:spcPts val="0"/>
              </a:spcAft>
              <a:buNone/>
            </a:pPr>
            <a:r>
              <a:rPr lang="en" sz="1100" u="sng">
                <a:solidFill>
                  <a:srgbClr val="C1443C"/>
                </a:solidFill>
                <a:latin typeface="Open Sans"/>
                <a:ea typeface="Open Sans"/>
                <a:cs typeface="Open Sans"/>
                <a:sym typeface="Open Sans"/>
              </a:rPr>
              <a:t>BCx</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1577" name="Google Shape;1577;p139"/>
          <p:cNvCxnSpPr>
            <a:stCxn id="1576" idx="1"/>
            <a:endCxn id="1563" idx="2"/>
          </p:cNvCxnSpPr>
          <p:nvPr/>
        </p:nvCxnSpPr>
        <p:spPr>
          <a:xfrm rot="10800000">
            <a:off x="4345102" y="4478925"/>
            <a:ext cx="101400" cy="426300"/>
          </a:xfrm>
          <a:prstGeom prst="bentConnector2">
            <a:avLst/>
          </a:prstGeom>
          <a:noFill/>
          <a:ln cap="flat" cmpd="sng" w="9525">
            <a:solidFill>
              <a:schemeClr val="dk2"/>
            </a:solidFill>
            <a:prstDash val="solid"/>
            <a:round/>
            <a:headEnd len="med" w="med" type="none"/>
            <a:tailEnd len="med" w="med" type="triangle"/>
          </a:ln>
        </p:spPr>
      </p:cxnSp>
      <p:sp>
        <p:nvSpPr>
          <p:cNvPr id="1578" name="Google Shape;1578;p139"/>
          <p:cNvSpPr/>
          <p:nvPr/>
        </p:nvSpPr>
        <p:spPr>
          <a:xfrm>
            <a:off x="6731011"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1579" name="Google Shape;1579;p139"/>
          <p:cNvCxnSpPr>
            <a:stCxn id="1578" idx="1"/>
            <a:endCxn id="1566" idx="2"/>
          </p:cNvCxnSpPr>
          <p:nvPr/>
        </p:nvCxnSpPr>
        <p:spPr>
          <a:xfrm rot="10800000">
            <a:off x="6631111" y="4478925"/>
            <a:ext cx="99900" cy="426300"/>
          </a:xfrm>
          <a:prstGeom prst="bentConnector2">
            <a:avLst/>
          </a:prstGeom>
          <a:noFill/>
          <a:ln cap="flat" cmpd="sng" w="9525">
            <a:solidFill>
              <a:schemeClr val="dk2"/>
            </a:solidFill>
            <a:prstDash val="solid"/>
            <a:round/>
            <a:headEnd len="med" w="med" type="none"/>
            <a:tailEnd len="med" w="med" type="triangle"/>
          </a:ln>
        </p:spPr>
      </p:cxnSp>
      <p:cxnSp>
        <p:nvCxnSpPr>
          <p:cNvPr id="1580" name="Google Shape;1580;p139"/>
          <p:cNvCxnSpPr>
            <a:stCxn id="1581" idx="1"/>
            <a:endCxn id="1568" idx="2"/>
          </p:cNvCxnSpPr>
          <p:nvPr/>
        </p:nvCxnSpPr>
        <p:spPr>
          <a:xfrm rot="10800000">
            <a:off x="7545628" y="4478900"/>
            <a:ext cx="112800" cy="193200"/>
          </a:xfrm>
          <a:prstGeom prst="bentConnector2">
            <a:avLst/>
          </a:prstGeom>
          <a:noFill/>
          <a:ln cap="flat" cmpd="sng" w="9525">
            <a:solidFill>
              <a:schemeClr val="dk2"/>
            </a:solidFill>
            <a:prstDash val="solid"/>
            <a:round/>
            <a:headEnd len="med" w="med" type="none"/>
            <a:tailEnd len="med" w="med" type="triangle"/>
          </a:ln>
        </p:spPr>
      </p:cxnSp>
      <p:sp>
        <p:nvSpPr>
          <p:cNvPr id="1581" name="Google Shape;1581;p139"/>
          <p:cNvSpPr/>
          <p:nvPr/>
        </p:nvSpPr>
        <p:spPr>
          <a:xfrm>
            <a:off x="7658428" y="4580600"/>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ID consult</a:t>
            </a:r>
            <a:endParaRPr sz="1100">
              <a:latin typeface="Open Sans"/>
              <a:ea typeface="Open Sans"/>
              <a:cs typeface="Open Sans"/>
              <a:sym typeface="Open Sans"/>
            </a:endParaRPr>
          </a:p>
        </p:txBody>
      </p:sp>
      <p:sp>
        <p:nvSpPr>
          <p:cNvPr id="1582" name="Google Shape;1582;p139"/>
          <p:cNvSpPr/>
          <p:nvPr/>
        </p:nvSpPr>
        <p:spPr>
          <a:xfrm>
            <a:off x="7963500" y="41496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X</a:t>
            </a:r>
            <a:endParaRPr b="1" sz="1100">
              <a:solidFill>
                <a:schemeClr val="lt1"/>
              </a:solidFill>
              <a:latin typeface="Open Sans"/>
              <a:ea typeface="Open Sans"/>
              <a:cs typeface="Open Sans"/>
              <a:sym typeface="Open Sans"/>
            </a:endParaRPr>
          </a:p>
        </p:txBody>
      </p:sp>
      <p:sp>
        <p:nvSpPr>
          <p:cNvPr id="1583" name="Google Shape;1583;p139"/>
          <p:cNvSpPr/>
          <p:nvPr/>
        </p:nvSpPr>
        <p:spPr>
          <a:xfrm>
            <a:off x="8192103" y="4149675"/>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 Neg BCx</a:t>
            </a:r>
            <a:endParaRPr sz="1100">
              <a:latin typeface="Open Sans"/>
              <a:ea typeface="Open Sans"/>
              <a:cs typeface="Open Sans"/>
              <a:sym typeface="Open Sans"/>
            </a:endParaRPr>
          </a:p>
        </p:txBody>
      </p:sp>
      <p:sp>
        <p:nvSpPr>
          <p:cNvPr id="1584" name="Google Shape;1584;p139"/>
          <p:cNvSpPr txBox="1"/>
          <p:nvPr/>
        </p:nvSpPr>
        <p:spPr>
          <a:xfrm>
            <a:off x="5277175" y="632850"/>
            <a:ext cx="30000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300">
                <a:solidFill>
                  <a:schemeClr val="dk2"/>
                </a:solidFill>
                <a:latin typeface="Open Sans"/>
                <a:ea typeface="Open Sans"/>
                <a:cs typeface="Open Sans"/>
                <a:sym typeface="Open Sans"/>
              </a:rPr>
              <a:t>Day 29</a:t>
            </a:r>
            <a:r>
              <a:rPr lang="en" sz="1300">
                <a:solidFill>
                  <a:schemeClr val="dk2"/>
                </a:solidFill>
                <a:latin typeface="Open Sans"/>
                <a:ea typeface="Open Sans"/>
                <a:cs typeface="Open Sans"/>
                <a:sym typeface="Open Sans"/>
              </a:rPr>
              <a:t>: worsening hemodynamics &amp; leukocytosis. Repeat blood cultures are negative, vent settings stable, and respiratory Cx are still growing MRSA</a:t>
            </a:r>
            <a:endParaRPr/>
          </a:p>
        </p:txBody>
      </p:sp>
      <p:graphicFrame>
        <p:nvGraphicFramePr>
          <p:cNvPr id="1585" name="Google Shape;1585;p139"/>
          <p:cNvGraphicFramePr/>
          <p:nvPr/>
        </p:nvGraphicFramePr>
        <p:xfrm>
          <a:off x="5422588" y="2174900"/>
          <a:ext cx="3000000" cy="3000000"/>
        </p:xfrm>
        <a:graphic>
          <a:graphicData uri="http://schemas.openxmlformats.org/drawingml/2006/table">
            <a:tbl>
              <a:tblPr>
                <a:noFill/>
                <a:tableStyleId>{3460FA36-6B9E-4714-AF50-13D33941BEC3}</a:tableStyleId>
              </a:tblPr>
              <a:tblGrid>
                <a:gridCol w="665725"/>
                <a:gridCol w="441725"/>
                <a:gridCol w="441725"/>
                <a:gridCol w="441725"/>
                <a:gridCol w="441725"/>
                <a:gridCol w="441725"/>
              </a:tblGrid>
              <a:tr h="222150">
                <a:tc>
                  <a:txBody>
                    <a:bodyPr/>
                    <a:lstStyle/>
                    <a:p>
                      <a:pPr indent="0" lvl="0" marL="0" rtl="0" algn="l">
                        <a:spcBef>
                          <a:spcPts val="0"/>
                        </a:spcBef>
                        <a:spcAft>
                          <a:spcPts val="0"/>
                        </a:spcAft>
                        <a:buNone/>
                      </a:pPr>
                      <a:r>
                        <a:rPr b="1" lang="en" sz="1300">
                          <a:solidFill>
                            <a:srgbClr val="FFFFFF"/>
                          </a:solidFill>
                          <a:latin typeface="Open Sans"/>
                          <a:ea typeface="Open Sans"/>
                          <a:cs typeface="Open Sans"/>
                          <a:sym typeface="Open Sans"/>
                        </a:rPr>
                        <a:t>CBC</a:t>
                      </a:r>
                      <a:endParaRPr b="1" sz="1300">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D28</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D29</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D30</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D31</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D32</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WBC</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18</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40</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33</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25</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25</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Hgb</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11.3</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10.1</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9.7</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Plts</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176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136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105</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119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CRP</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b="1"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586" name="Google Shape;1586;p139"/>
          <p:cNvSpPr/>
          <p:nvPr/>
        </p:nvSpPr>
        <p:spPr>
          <a:xfrm>
            <a:off x="2155950" y="3009425"/>
            <a:ext cx="916200" cy="535200"/>
          </a:xfrm>
          <a:prstGeom prst="rect">
            <a:avLst/>
          </a:prstGeom>
          <a:solidFill>
            <a:srgbClr val="E2EAF7"/>
          </a:solidFill>
          <a:ln cap="flat" cmpd="sng" w="9525">
            <a:solidFill>
              <a:srgbClr val="2F5A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2F5AA2"/>
                </a:solidFill>
                <a:latin typeface="Open Sans"/>
                <a:ea typeface="Open Sans"/>
                <a:cs typeface="Open Sans"/>
                <a:sym typeface="Open Sans"/>
              </a:rPr>
              <a:t>DDx?</a:t>
            </a:r>
            <a:r>
              <a:rPr lang="en" sz="1800">
                <a:solidFill>
                  <a:srgbClr val="1A1A1A"/>
                </a:solidFill>
                <a:latin typeface="Open Sans"/>
                <a:ea typeface="Open Sans"/>
                <a:cs typeface="Open Sans"/>
                <a:sym typeface="Open Sans"/>
              </a:rPr>
              <a:t> </a:t>
            </a:r>
            <a:endParaRPr b="1" sz="1800">
              <a:solidFill>
                <a:srgbClr val="1A1A1A"/>
              </a:solidFill>
              <a:latin typeface="Open Sans"/>
              <a:ea typeface="Open Sans"/>
              <a:cs typeface="Open Sans"/>
              <a:sym typeface="Open Sans"/>
            </a:endParaRPr>
          </a:p>
        </p:txBody>
      </p:sp>
      <p:sp>
        <p:nvSpPr>
          <p:cNvPr id="1587" name="Google Shape;1587;p139"/>
          <p:cNvSpPr/>
          <p:nvPr/>
        </p:nvSpPr>
        <p:spPr>
          <a:xfrm>
            <a:off x="0" y="0"/>
            <a:ext cx="9144000" cy="51435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1" name="Shape 1591"/>
        <p:cNvGrpSpPr/>
        <p:nvPr/>
      </p:nvGrpSpPr>
      <p:grpSpPr>
        <a:xfrm>
          <a:off x="0" y="0"/>
          <a:ext cx="0" cy="0"/>
          <a:chOff x="0" y="0"/>
          <a:chExt cx="0" cy="0"/>
        </a:xfrm>
      </p:grpSpPr>
      <p:sp>
        <p:nvSpPr>
          <p:cNvPr id="1592" name="Google Shape;1592;p140"/>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3.1</a:t>
            </a:r>
            <a:r>
              <a:rPr lang="en"/>
              <a:t> - ChatGPT DDx</a:t>
            </a:r>
            <a:endParaRPr/>
          </a:p>
          <a:p>
            <a:pPr indent="0" lvl="0" marL="0" rtl="0" algn="l">
              <a:spcBef>
                <a:spcPts val="0"/>
              </a:spcBef>
              <a:spcAft>
                <a:spcPts val="0"/>
              </a:spcAft>
              <a:buNone/>
            </a:pPr>
            <a:r>
              <a:t/>
            </a:r>
            <a:endParaRPr/>
          </a:p>
        </p:txBody>
      </p:sp>
      <p:sp>
        <p:nvSpPr>
          <p:cNvPr id="1593" name="Google Shape;1593;p140"/>
          <p:cNvSpPr txBox="1"/>
          <p:nvPr>
            <p:ph idx="1" type="body"/>
          </p:nvPr>
        </p:nvSpPr>
        <p:spPr>
          <a:xfrm>
            <a:off x="729450" y="1393075"/>
            <a:ext cx="7688700" cy="3273600"/>
          </a:xfrm>
          <a:prstGeom prst="rect">
            <a:avLst/>
          </a:prstGeom>
        </p:spPr>
        <p:txBody>
          <a:bodyPr anchorCtr="0" anchor="t" bIns="91425" lIns="91425" spcFirstLastPara="1" rIns="91425" wrap="square" tIns="91425">
            <a:normAutofit lnSpcReduction="20000"/>
          </a:bodyPr>
          <a:lstStyle/>
          <a:p>
            <a:pPr indent="0" lvl="0" marL="0" rtl="0" algn="l">
              <a:lnSpc>
                <a:spcPct val="100000"/>
              </a:lnSpc>
              <a:spcBef>
                <a:spcPts val="1800"/>
              </a:spcBef>
              <a:spcAft>
                <a:spcPts val="0"/>
              </a:spcAft>
              <a:buNone/>
            </a:pPr>
            <a:r>
              <a:rPr b="1" lang="en" sz="1800">
                <a:solidFill>
                  <a:srgbClr val="8E44AD"/>
                </a:solidFill>
                <a:latin typeface="Ubuntu"/>
                <a:ea typeface="Ubuntu"/>
                <a:cs typeface="Ubuntu"/>
                <a:sym typeface="Ubuntu"/>
              </a:rPr>
              <a:t>Probability-weighted differential</a:t>
            </a:r>
            <a:endParaRPr sz="1800">
              <a:solidFill>
                <a:srgbClr val="8E44AD"/>
              </a:solidFill>
              <a:latin typeface="Ubuntu"/>
              <a:ea typeface="Ubuntu"/>
              <a:cs typeface="Ubuntu"/>
              <a:sym typeface="Ubuntu"/>
            </a:endParaRPr>
          </a:p>
          <a:p>
            <a:pPr indent="0" lvl="0" marL="0" rtl="0" algn="l">
              <a:lnSpc>
                <a:spcPct val="100000"/>
              </a:lnSpc>
              <a:spcBef>
                <a:spcPts val="1200"/>
              </a:spcBef>
              <a:spcAft>
                <a:spcPts val="0"/>
              </a:spcAft>
              <a:buNone/>
            </a:pPr>
            <a:r>
              <a:rPr lang="en" sz="1100">
                <a:solidFill>
                  <a:srgbClr val="000000"/>
                </a:solidFill>
                <a:latin typeface="Ubuntu"/>
                <a:ea typeface="Ubuntu"/>
                <a:cs typeface="Ubuntu"/>
                <a:sym typeface="Ubuntu"/>
              </a:rPr>
              <a:t>Assigning probabilities based on only the data up to this point (recognizing these will shift with additional labs/imaging):</a:t>
            </a:r>
            <a:endParaRPr sz="1100">
              <a:solidFill>
                <a:srgbClr val="000000"/>
              </a:solidFill>
              <a:latin typeface="Ubuntu"/>
              <a:ea typeface="Ubuntu"/>
              <a:cs typeface="Ubuntu"/>
              <a:sym typeface="Ubuntu"/>
            </a:endParaRPr>
          </a:p>
          <a:p>
            <a:pPr indent="-298450" lvl="0" marL="457200" rtl="0" algn="l">
              <a:lnSpc>
                <a:spcPct val="100000"/>
              </a:lnSpc>
              <a:spcBef>
                <a:spcPts val="1200"/>
              </a:spcBef>
              <a:spcAft>
                <a:spcPts val="0"/>
              </a:spcAft>
              <a:buClr>
                <a:srgbClr val="000000"/>
              </a:buClr>
              <a:buSzPts val="1100"/>
              <a:buFont typeface="Ubuntu"/>
              <a:buAutoNum type="arabicPeriod"/>
            </a:pPr>
            <a:r>
              <a:rPr b="1" lang="en" sz="1100">
                <a:solidFill>
                  <a:srgbClr val="000000"/>
                </a:solidFill>
                <a:highlight>
                  <a:srgbClr val="FFFF00"/>
                </a:highlight>
                <a:latin typeface="Ubuntu"/>
                <a:ea typeface="Ubuntu"/>
                <a:cs typeface="Ubuntu"/>
                <a:sym typeface="Ubuntu"/>
              </a:rPr>
              <a:t>Post-ECMO inflammatory rebound</a:t>
            </a:r>
            <a:r>
              <a:rPr b="1" lang="en" sz="1100">
                <a:solidFill>
                  <a:srgbClr val="000000"/>
                </a:solidFill>
                <a:latin typeface="Ubuntu"/>
                <a:ea typeface="Ubuntu"/>
                <a:cs typeface="Ubuntu"/>
                <a:sym typeface="Ubuntu"/>
              </a:rPr>
              <a:t> / sterile SIRS</a:t>
            </a:r>
            <a:r>
              <a:rPr lang="en" sz="1100">
                <a:solidFill>
                  <a:srgbClr val="000000"/>
                </a:solidFill>
                <a:latin typeface="Ubuntu"/>
                <a:ea typeface="Ubuntu"/>
                <a:cs typeface="Ubuntu"/>
                <a:sym typeface="Ubuntu"/>
              </a:rPr>
              <a:t> – </a:t>
            </a:r>
            <a:r>
              <a:rPr b="1" lang="en" sz="1100">
                <a:solidFill>
                  <a:srgbClr val="DF382C"/>
                </a:solidFill>
                <a:latin typeface="Ubuntu"/>
                <a:ea typeface="Ubuntu"/>
                <a:cs typeface="Ubuntu"/>
                <a:sym typeface="Ubuntu"/>
              </a:rPr>
              <a:t>35%</a:t>
            </a:r>
            <a:br>
              <a:rPr b="1" lang="en" sz="1100">
                <a:solidFill>
                  <a:srgbClr val="000000"/>
                </a:solidFill>
                <a:latin typeface="Ubuntu"/>
                <a:ea typeface="Ubuntu"/>
                <a:cs typeface="Ubuntu"/>
                <a:sym typeface="Ubuntu"/>
              </a:rPr>
            </a:br>
            <a:r>
              <a:rPr lang="en" sz="1100">
                <a:solidFill>
                  <a:srgbClr val="000000"/>
                </a:solidFill>
                <a:latin typeface="Ubuntu"/>
                <a:ea typeface="Ubuntu"/>
                <a:cs typeface="Ubuntu"/>
                <a:sym typeface="Ubuntu"/>
              </a:rPr>
              <a:t> Best explains timing, leukocytosis, shock physiology, and negative cultures.</a:t>
            </a:r>
            <a:br>
              <a:rPr lang="en" sz="1100">
                <a:solidFill>
                  <a:srgbClr val="000000"/>
                </a:solidFill>
                <a:latin typeface="Ubuntu"/>
                <a:ea typeface="Ubuntu"/>
                <a:cs typeface="Ubuntu"/>
                <a:sym typeface="Ubuntu"/>
              </a:rPr>
            </a:br>
            <a:endParaRPr sz="11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100">
                <a:solidFill>
                  <a:srgbClr val="000000"/>
                </a:solidFill>
                <a:latin typeface="Ubuntu"/>
                <a:ea typeface="Ubuntu"/>
                <a:cs typeface="Ubuntu"/>
                <a:sym typeface="Ubuntu"/>
              </a:rPr>
              <a:t>Ongoing MRSA-driven inflammatory response without true new infection</a:t>
            </a:r>
            <a:r>
              <a:rPr lang="en" sz="1100">
                <a:solidFill>
                  <a:srgbClr val="000000"/>
                </a:solidFill>
                <a:latin typeface="Ubuntu"/>
                <a:ea typeface="Ubuntu"/>
                <a:cs typeface="Ubuntu"/>
                <a:sym typeface="Ubuntu"/>
              </a:rPr>
              <a:t> – </a:t>
            </a:r>
            <a:r>
              <a:rPr b="1" lang="en" sz="1100">
                <a:solidFill>
                  <a:srgbClr val="000000"/>
                </a:solidFill>
                <a:latin typeface="Ubuntu"/>
                <a:ea typeface="Ubuntu"/>
                <a:cs typeface="Ubuntu"/>
                <a:sym typeface="Ubuntu"/>
              </a:rPr>
              <a:t>20%</a:t>
            </a:r>
            <a:br>
              <a:rPr b="1" lang="en" sz="1100">
                <a:solidFill>
                  <a:srgbClr val="000000"/>
                </a:solidFill>
                <a:latin typeface="Ubuntu"/>
                <a:ea typeface="Ubuntu"/>
                <a:cs typeface="Ubuntu"/>
                <a:sym typeface="Ubuntu"/>
              </a:rPr>
            </a:br>
            <a:r>
              <a:rPr lang="en" sz="1100">
                <a:solidFill>
                  <a:srgbClr val="000000"/>
                </a:solidFill>
                <a:latin typeface="Ubuntu"/>
                <a:ea typeface="Ubuntu"/>
                <a:cs typeface="Ubuntu"/>
                <a:sym typeface="Ubuntu"/>
              </a:rPr>
              <a:t> Colonized lungs driving inflammation rather than bacteremia.</a:t>
            </a:r>
            <a:br>
              <a:rPr lang="en" sz="1100">
                <a:solidFill>
                  <a:srgbClr val="000000"/>
                </a:solidFill>
                <a:latin typeface="Ubuntu"/>
                <a:ea typeface="Ubuntu"/>
                <a:cs typeface="Ubuntu"/>
                <a:sym typeface="Ubuntu"/>
              </a:rPr>
            </a:br>
            <a:endParaRPr sz="11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100">
                <a:solidFill>
                  <a:srgbClr val="000000"/>
                </a:solidFill>
                <a:latin typeface="Ubuntu"/>
                <a:ea typeface="Ubuntu"/>
                <a:cs typeface="Ubuntu"/>
                <a:sym typeface="Ubuntu"/>
              </a:rPr>
              <a:t>Drug-related inflammatory syndrome</a:t>
            </a:r>
            <a:r>
              <a:rPr lang="en" sz="1100">
                <a:solidFill>
                  <a:srgbClr val="000000"/>
                </a:solidFill>
                <a:latin typeface="Ubuntu"/>
                <a:ea typeface="Ubuntu"/>
                <a:cs typeface="Ubuntu"/>
                <a:sym typeface="Ubuntu"/>
              </a:rPr>
              <a:t> (ceftaroline &gt; vancomycin) – </a:t>
            </a:r>
            <a:r>
              <a:rPr b="1" lang="en" sz="1100">
                <a:solidFill>
                  <a:srgbClr val="000000"/>
                </a:solidFill>
                <a:latin typeface="Ubuntu"/>
                <a:ea typeface="Ubuntu"/>
                <a:cs typeface="Ubuntu"/>
                <a:sym typeface="Ubuntu"/>
              </a:rPr>
              <a:t>15%</a:t>
            </a:r>
            <a:br>
              <a:rPr b="1" lang="en" sz="1100">
                <a:solidFill>
                  <a:srgbClr val="000000"/>
                </a:solidFill>
                <a:latin typeface="Ubuntu"/>
                <a:ea typeface="Ubuntu"/>
                <a:cs typeface="Ubuntu"/>
                <a:sym typeface="Ubuntu"/>
              </a:rPr>
            </a:br>
            <a:r>
              <a:rPr lang="en" sz="1100">
                <a:solidFill>
                  <a:srgbClr val="000000"/>
                </a:solidFill>
                <a:latin typeface="Ubuntu"/>
                <a:ea typeface="Ubuntu"/>
                <a:cs typeface="Ubuntu"/>
                <a:sym typeface="Ubuntu"/>
              </a:rPr>
              <a:t> Plausible timeline and pattern, though lacking classic features.</a:t>
            </a:r>
            <a:br>
              <a:rPr lang="en" sz="1100">
                <a:solidFill>
                  <a:srgbClr val="000000"/>
                </a:solidFill>
                <a:latin typeface="Ubuntu"/>
                <a:ea typeface="Ubuntu"/>
                <a:cs typeface="Ubuntu"/>
                <a:sym typeface="Ubuntu"/>
              </a:rPr>
            </a:br>
            <a:endParaRPr sz="11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100">
                <a:solidFill>
                  <a:srgbClr val="000000"/>
                </a:solidFill>
                <a:highlight>
                  <a:srgbClr val="FFFF00"/>
                </a:highlight>
                <a:latin typeface="Ubuntu"/>
                <a:ea typeface="Ubuntu"/>
                <a:cs typeface="Ubuntu"/>
                <a:sym typeface="Ubuntu"/>
              </a:rPr>
              <a:t>Occult thromboembolic disease</a:t>
            </a:r>
            <a:r>
              <a:rPr b="1" lang="en" sz="1100">
                <a:solidFill>
                  <a:srgbClr val="000000"/>
                </a:solidFill>
                <a:latin typeface="Ubuntu"/>
                <a:ea typeface="Ubuntu"/>
                <a:cs typeface="Ubuntu"/>
                <a:sym typeface="Ubuntu"/>
              </a:rPr>
              <a:t> </a:t>
            </a:r>
            <a:r>
              <a:rPr lang="en" sz="1100">
                <a:solidFill>
                  <a:srgbClr val="000000"/>
                </a:solidFill>
                <a:latin typeface="Ubuntu"/>
                <a:ea typeface="Ubuntu"/>
                <a:cs typeface="Ubuntu"/>
                <a:sym typeface="Ubuntu"/>
              </a:rPr>
              <a:t>(PE) – </a:t>
            </a:r>
            <a:r>
              <a:rPr b="1" lang="en" sz="1100">
                <a:solidFill>
                  <a:srgbClr val="000000"/>
                </a:solidFill>
                <a:latin typeface="Ubuntu"/>
                <a:ea typeface="Ubuntu"/>
                <a:cs typeface="Ubuntu"/>
                <a:sym typeface="Ubuntu"/>
              </a:rPr>
              <a:t>15%</a:t>
            </a:r>
            <a:br>
              <a:rPr b="1" lang="en" sz="1100">
                <a:solidFill>
                  <a:srgbClr val="000000"/>
                </a:solidFill>
                <a:latin typeface="Ubuntu"/>
                <a:ea typeface="Ubuntu"/>
                <a:cs typeface="Ubuntu"/>
                <a:sym typeface="Ubuntu"/>
              </a:rPr>
            </a:br>
            <a:r>
              <a:rPr lang="en" sz="1100">
                <a:solidFill>
                  <a:srgbClr val="000000"/>
                </a:solidFill>
                <a:latin typeface="Ubuntu"/>
                <a:ea typeface="Ubuntu"/>
                <a:cs typeface="Ubuntu"/>
                <a:sym typeface="Ubuntu"/>
              </a:rPr>
              <a:t> Dangerous, culture-negative, and often missed without targeted imaging.</a:t>
            </a:r>
            <a:br>
              <a:rPr lang="en" sz="1100">
                <a:solidFill>
                  <a:srgbClr val="000000"/>
                </a:solidFill>
                <a:latin typeface="Ubuntu"/>
                <a:ea typeface="Ubuntu"/>
                <a:cs typeface="Ubuntu"/>
                <a:sym typeface="Ubuntu"/>
              </a:rPr>
            </a:br>
            <a:endParaRPr sz="11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100">
                <a:solidFill>
                  <a:srgbClr val="000000"/>
                </a:solidFill>
                <a:latin typeface="Ubuntu"/>
                <a:ea typeface="Ubuntu"/>
                <a:cs typeface="Ubuntu"/>
                <a:sym typeface="Ubuntu"/>
              </a:rPr>
              <a:t>New occult infection </a:t>
            </a:r>
            <a:r>
              <a:rPr lang="en" sz="1100">
                <a:solidFill>
                  <a:srgbClr val="000000"/>
                </a:solidFill>
                <a:latin typeface="Ubuntu"/>
                <a:ea typeface="Ubuntu"/>
                <a:cs typeface="Ubuntu"/>
                <a:sym typeface="Ubuntu"/>
              </a:rPr>
              <a:t>(line-related, intra-abdominal, etc.) – </a:t>
            </a:r>
            <a:r>
              <a:rPr b="1" lang="en" sz="1100">
                <a:solidFill>
                  <a:srgbClr val="000000"/>
                </a:solidFill>
                <a:latin typeface="Ubuntu"/>
                <a:ea typeface="Ubuntu"/>
                <a:cs typeface="Ubuntu"/>
                <a:sym typeface="Ubuntu"/>
              </a:rPr>
              <a:t>10%</a:t>
            </a:r>
            <a:br>
              <a:rPr b="1" lang="en" sz="1100">
                <a:solidFill>
                  <a:srgbClr val="000000"/>
                </a:solidFill>
                <a:latin typeface="Ubuntu"/>
                <a:ea typeface="Ubuntu"/>
                <a:cs typeface="Ubuntu"/>
                <a:sym typeface="Ubuntu"/>
              </a:rPr>
            </a:br>
            <a:r>
              <a:rPr lang="en" sz="1100">
                <a:solidFill>
                  <a:srgbClr val="000000"/>
                </a:solidFill>
                <a:latin typeface="Ubuntu"/>
                <a:ea typeface="Ubuntu"/>
                <a:cs typeface="Ubuntu"/>
                <a:sym typeface="Ubuntu"/>
              </a:rPr>
              <a:t> Always possible, but current evidence is thin.</a:t>
            </a:r>
            <a:br>
              <a:rPr lang="en" sz="1100">
                <a:solidFill>
                  <a:srgbClr val="000000"/>
                </a:solidFill>
                <a:latin typeface="Ubuntu"/>
                <a:ea typeface="Ubuntu"/>
                <a:cs typeface="Ubuntu"/>
                <a:sym typeface="Ubuntu"/>
              </a:rPr>
            </a:br>
            <a:endParaRPr sz="1100">
              <a:solidFill>
                <a:srgbClr val="000000"/>
              </a:solidFill>
              <a:latin typeface="Ubuntu"/>
              <a:ea typeface="Ubuntu"/>
              <a:cs typeface="Ubuntu"/>
              <a:sym typeface="Ubuntu"/>
            </a:endParaRPr>
          </a:p>
          <a:p>
            <a:pPr indent="-298450" lvl="0" marL="457200" rtl="0" algn="l">
              <a:lnSpc>
                <a:spcPct val="100000"/>
              </a:lnSpc>
              <a:spcBef>
                <a:spcPts val="0"/>
              </a:spcBef>
              <a:spcAft>
                <a:spcPts val="0"/>
              </a:spcAft>
              <a:buClr>
                <a:srgbClr val="000000"/>
              </a:buClr>
              <a:buSzPts val="1100"/>
              <a:buFont typeface="Ubuntu"/>
              <a:buAutoNum type="arabicPeriod"/>
            </a:pPr>
            <a:r>
              <a:rPr b="1" lang="en" sz="1100">
                <a:solidFill>
                  <a:srgbClr val="000000"/>
                </a:solidFill>
                <a:latin typeface="Ubuntu"/>
                <a:ea typeface="Ubuntu"/>
                <a:cs typeface="Ubuntu"/>
                <a:sym typeface="Ubuntu"/>
              </a:rPr>
              <a:t>Other immune dysregulation </a:t>
            </a:r>
            <a:r>
              <a:rPr lang="en" sz="1100">
                <a:solidFill>
                  <a:srgbClr val="000000"/>
                </a:solidFill>
                <a:latin typeface="Ubuntu"/>
                <a:ea typeface="Ubuntu"/>
                <a:cs typeface="Ubuntu"/>
                <a:sym typeface="Ubuntu"/>
              </a:rPr>
              <a:t>(HLH-like, marrow stress) – </a:t>
            </a:r>
            <a:r>
              <a:rPr b="1" lang="en" sz="1100">
                <a:solidFill>
                  <a:srgbClr val="000000"/>
                </a:solidFill>
                <a:latin typeface="Ubuntu"/>
                <a:ea typeface="Ubuntu"/>
                <a:cs typeface="Ubuntu"/>
                <a:sym typeface="Ubuntu"/>
              </a:rPr>
              <a:t>5%</a:t>
            </a:r>
            <a:br>
              <a:rPr b="1" lang="en" sz="1100">
                <a:solidFill>
                  <a:srgbClr val="000000"/>
                </a:solidFill>
                <a:latin typeface="Ubuntu"/>
                <a:ea typeface="Ubuntu"/>
                <a:cs typeface="Ubuntu"/>
                <a:sym typeface="Ubuntu"/>
              </a:rPr>
            </a:br>
            <a:r>
              <a:rPr lang="en" sz="1100">
                <a:solidFill>
                  <a:srgbClr val="000000"/>
                </a:solidFill>
                <a:latin typeface="Ubuntu"/>
                <a:ea typeface="Ubuntu"/>
                <a:cs typeface="Ubuntu"/>
                <a:sym typeface="Ubuntu"/>
              </a:rPr>
              <a:t> On the list, but not leading without more supportive labs.</a:t>
            </a:r>
            <a:endParaRPr sz="1200">
              <a:solidFill>
                <a:srgbClr val="000000"/>
              </a:solidFill>
              <a:latin typeface="Ubuntu"/>
              <a:ea typeface="Ubuntu"/>
              <a:cs typeface="Ubuntu"/>
              <a:sym typeface="Ubuntu"/>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sp>
        <p:nvSpPr>
          <p:cNvPr id="1598" name="Google Shape;1598;p141"/>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Gemini might anchor a little too much</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2" name="Shape 1602"/>
        <p:cNvGrpSpPr/>
        <p:nvPr/>
      </p:nvGrpSpPr>
      <p:grpSpPr>
        <a:xfrm>
          <a:off x="0" y="0"/>
          <a:ext cx="0" cy="0"/>
          <a:chOff x="0" y="0"/>
          <a:chExt cx="0" cy="0"/>
        </a:xfrm>
      </p:grpSpPr>
      <p:sp>
        <p:nvSpPr>
          <p:cNvPr id="1603" name="Google Shape;1603;p142"/>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1.1</a:t>
            </a:r>
            <a:r>
              <a:rPr lang="en"/>
              <a:t> - </a:t>
            </a:r>
            <a:r>
              <a:rPr lang="en"/>
              <a:t>Gemini </a:t>
            </a:r>
            <a:r>
              <a:rPr lang="en">
                <a:solidFill>
                  <a:srgbClr val="9E9E9E"/>
                </a:solidFill>
              </a:rPr>
              <a:t>(excerpts)</a:t>
            </a:r>
            <a:endParaRPr>
              <a:solidFill>
                <a:srgbClr val="9E9E9E"/>
              </a:solidFill>
            </a:endParaRPr>
          </a:p>
        </p:txBody>
      </p:sp>
      <p:sp>
        <p:nvSpPr>
          <p:cNvPr id="1604" name="Google Shape;1604;p142"/>
          <p:cNvSpPr txBox="1"/>
          <p:nvPr>
            <p:ph idx="1" type="body"/>
          </p:nvPr>
        </p:nvSpPr>
        <p:spPr>
          <a:xfrm>
            <a:off x="729450" y="1393075"/>
            <a:ext cx="7688700" cy="3456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1600">
                <a:solidFill>
                  <a:srgbClr val="3B71CA"/>
                </a:solidFill>
              </a:rPr>
              <a:t>Differential Diagnosis &amp; Reasoning</a:t>
            </a:r>
            <a:endParaRPr b="1" sz="1600">
              <a:solidFill>
                <a:srgbClr val="3B71CA"/>
              </a:solidFill>
            </a:endParaRPr>
          </a:p>
          <a:p>
            <a:pPr indent="-295275" lvl="0" marL="457200" rtl="0" algn="l">
              <a:lnSpc>
                <a:spcPct val="142857"/>
              </a:lnSpc>
              <a:spcBef>
                <a:spcPts val="1100"/>
              </a:spcBef>
              <a:spcAft>
                <a:spcPts val="0"/>
              </a:spcAft>
              <a:buClr>
                <a:srgbClr val="1A1C1E"/>
              </a:buClr>
              <a:buSzPts val="1050"/>
              <a:buFont typeface="Arial"/>
              <a:buChar char="●"/>
            </a:pPr>
            <a:r>
              <a:rPr b="1" lang="en" sz="1050">
                <a:solidFill>
                  <a:srgbClr val="1A1C1E"/>
                </a:solidFill>
                <a:highlight>
                  <a:srgbClr val="FFFFFF"/>
                </a:highlight>
                <a:latin typeface="Arial"/>
                <a:ea typeface="Arial"/>
                <a:cs typeface="Arial"/>
                <a:sym typeface="Arial"/>
              </a:rPr>
              <a:t>Geography:</a:t>
            </a:r>
            <a:r>
              <a:rPr lang="en" sz="1050">
                <a:solidFill>
                  <a:srgbClr val="1A1C1E"/>
                </a:solidFill>
                <a:highlight>
                  <a:srgbClr val="FFFFFF"/>
                </a:highlight>
                <a:latin typeface="Arial"/>
                <a:ea typeface="Arial"/>
                <a:cs typeface="Arial"/>
                <a:sym typeface="Arial"/>
              </a:rPr>
              <a:t> The mention of travel to the </a:t>
            </a:r>
            <a:r>
              <a:rPr b="1" lang="en" sz="1050">
                <a:solidFill>
                  <a:srgbClr val="1A1C1E"/>
                </a:solidFill>
                <a:highlight>
                  <a:srgbClr val="FFFFFF"/>
                </a:highlight>
                <a:latin typeface="Arial"/>
                <a:ea typeface="Arial"/>
                <a:cs typeface="Arial"/>
                <a:sym typeface="Arial"/>
              </a:rPr>
              <a:t>"Cumberland area"</a:t>
            </a:r>
            <a:r>
              <a:rPr lang="en" sz="1050">
                <a:solidFill>
                  <a:srgbClr val="1A1C1E"/>
                </a:solidFill>
                <a:highlight>
                  <a:srgbClr val="FFFFFF"/>
                </a:highlight>
                <a:latin typeface="Arial"/>
                <a:ea typeface="Arial"/>
                <a:cs typeface="Arial"/>
                <a:sym typeface="Arial"/>
              </a:rPr>
              <a:t> is a high-yield board clue. The Cumberland Plateau and Appalachian region (encompassing parts of TN, NC, WV, VA, KY, and MD) is the endemic hotspot for La Crosse Encephalitis. </a:t>
            </a:r>
            <a:r>
              <a:rPr lang="en" sz="1050">
                <a:solidFill>
                  <a:srgbClr val="DF382C"/>
                </a:solidFill>
                <a:highlight>
                  <a:srgbClr val="FFFF00"/>
                </a:highlight>
                <a:latin typeface="Arial"/>
                <a:ea typeface="Arial"/>
                <a:cs typeface="Arial"/>
                <a:sym typeface="Arial"/>
              </a:rPr>
              <a:t>This might not be fair, since he </a:t>
            </a:r>
            <a:r>
              <a:rPr b="1" lang="en" sz="1050">
                <a:solidFill>
                  <a:srgbClr val="DF382C"/>
                </a:solidFill>
                <a:highlight>
                  <a:srgbClr val="FFFF00"/>
                </a:highlight>
                <a:latin typeface="Arial"/>
                <a:ea typeface="Arial"/>
                <a:cs typeface="Arial"/>
                <a:sym typeface="Arial"/>
              </a:rPr>
              <a:t>didn’t actually go to Cumberland</a:t>
            </a:r>
            <a:r>
              <a:rPr lang="en" sz="1050">
                <a:solidFill>
                  <a:srgbClr val="DF382C"/>
                </a:solidFill>
                <a:highlight>
                  <a:srgbClr val="FFFF00"/>
                </a:highlight>
                <a:latin typeface="Arial"/>
                <a:ea typeface="Arial"/>
                <a:cs typeface="Arial"/>
                <a:sym typeface="Arial"/>
              </a:rPr>
              <a:t> (but similar-ish travel Hx)</a:t>
            </a:r>
            <a:endParaRPr sz="1050">
              <a:solidFill>
                <a:srgbClr val="DF382C"/>
              </a:solidFill>
              <a:highlight>
                <a:srgbClr val="FFFF00"/>
              </a:highlight>
              <a:latin typeface="Arial"/>
              <a:ea typeface="Arial"/>
              <a:cs typeface="Arial"/>
              <a:sym typeface="Arial"/>
            </a:endParaRPr>
          </a:p>
          <a:p>
            <a:pPr indent="-295275" lvl="0" marL="457200" rtl="0" algn="l">
              <a:lnSpc>
                <a:spcPct val="142857"/>
              </a:lnSpc>
              <a:spcBef>
                <a:spcPts val="0"/>
              </a:spcBef>
              <a:spcAft>
                <a:spcPts val="0"/>
              </a:spcAft>
              <a:buClr>
                <a:srgbClr val="1A1C1E"/>
              </a:buClr>
              <a:buSzPts val="1050"/>
              <a:buFont typeface="Arial"/>
              <a:buChar char="●"/>
            </a:pPr>
            <a:r>
              <a:rPr b="1" lang="en" sz="1050">
                <a:solidFill>
                  <a:srgbClr val="1A1C1E"/>
                </a:solidFill>
                <a:highlight>
                  <a:srgbClr val="FFFFFF"/>
                </a:highlight>
                <a:latin typeface="Arial"/>
                <a:ea typeface="Arial"/>
                <a:cs typeface="Arial"/>
                <a:sym typeface="Arial"/>
              </a:rPr>
              <a:t>Season:</a:t>
            </a:r>
            <a:r>
              <a:rPr lang="en" sz="1050">
                <a:solidFill>
                  <a:srgbClr val="1A1C1E"/>
                </a:solidFill>
                <a:highlight>
                  <a:srgbClr val="FFFFFF"/>
                </a:highlight>
                <a:latin typeface="Arial"/>
                <a:ea typeface="Arial"/>
                <a:cs typeface="Arial"/>
                <a:sym typeface="Arial"/>
              </a:rPr>
              <a:t> The presentation is "later in the fall," which aligns with the end of the mosquito season (late spring to early fall) and the incubation period of arboviruses.</a:t>
            </a:r>
            <a:endParaRPr sz="1050">
              <a:solidFill>
                <a:srgbClr val="1A1C1E"/>
              </a:solidFill>
              <a:highlight>
                <a:srgbClr val="FFFFFF"/>
              </a:highlight>
              <a:latin typeface="Arial"/>
              <a:ea typeface="Arial"/>
              <a:cs typeface="Arial"/>
              <a:sym typeface="Arial"/>
            </a:endParaRPr>
          </a:p>
          <a:p>
            <a:pPr indent="-295275" lvl="0" marL="457200" rtl="0" algn="l">
              <a:lnSpc>
                <a:spcPct val="142857"/>
              </a:lnSpc>
              <a:spcBef>
                <a:spcPts val="0"/>
              </a:spcBef>
              <a:spcAft>
                <a:spcPts val="0"/>
              </a:spcAft>
              <a:buClr>
                <a:srgbClr val="1A1C1E"/>
              </a:buClr>
              <a:buSzPts val="1050"/>
              <a:buFont typeface="Arial"/>
              <a:buChar char="●"/>
            </a:pPr>
            <a:r>
              <a:rPr b="1" lang="en" sz="1050">
                <a:solidFill>
                  <a:srgbClr val="1A1C1E"/>
                </a:solidFill>
                <a:highlight>
                  <a:srgbClr val="FFFFFF"/>
                </a:highlight>
                <a:latin typeface="Arial"/>
                <a:ea typeface="Arial"/>
                <a:cs typeface="Arial"/>
                <a:sym typeface="Arial"/>
              </a:rPr>
              <a:t>Labs:</a:t>
            </a:r>
            <a:r>
              <a:rPr lang="en" sz="1050">
                <a:solidFill>
                  <a:srgbClr val="1A1C1E"/>
                </a:solidFill>
                <a:highlight>
                  <a:srgbClr val="FFFFFF"/>
                </a:highlight>
                <a:latin typeface="Arial"/>
                <a:ea typeface="Arial"/>
                <a:cs typeface="Arial"/>
                <a:sym typeface="Arial"/>
              </a:rPr>
              <a:t> </a:t>
            </a:r>
            <a:r>
              <a:rPr b="1" lang="en" sz="1050">
                <a:solidFill>
                  <a:srgbClr val="1A1C1E"/>
                </a:solidFill>
                <a:highlight>
                  <a:srgbClr val="FFFFFF"/>
                </a:highlight>
                <a:latin typeface="Arial"/>
                <a:ea typeface="Arial"/>
                <a:cs typeface="Arial"/>
                <a:sym typeface="Arial"/>
              </a:rPr>
              <a:t>Hyponatremia (Na 130)</a:t>
            </a:r>
            <a:r>
              <a:rPr lang="en" sz="1050">
                <a:solidFill>
                  <a:srgbClr val="1A1C1E"/>
                </a:solidFill>
                <a:highlight>
                  <a:srgbClr val="FFFFFF"/>
                </a:highlight>
                <a:latin typeface="Arial"/>
                <a:ea typeface="Arial"/>
                <a:cs typeface="Arial"/>
                <a:sym typeface="Arial"/>
              </a:rPr>
              <a:t> is a classic association with La Crosse Encephalitis (due to SIADH), observed more frequently than in other arboviral infections.</a:t>
            </a:r>
            <a:endParaRPr sz="1250">
              <a:solidFill>
                <a:srgbClr val="1A1C1E"/>
              </a:solidFill>
              <a:highlight>
                <a:srgbClr val="FFFFFF"/>
              </a:highlight>
              <a:latin typeface="Arial"/>
              <a:ea typeface="Arial"/>
              <a:cs typeface="Arial"/>
              <a:sym typeface="Arial"/>
            </a:endParaRPr>
          </a:p>
          <a:p>
            <a:pPr indent="-295275" lvl="0" marL="457200" rtl="0" algn="l">
              <a:lnSpc>
                <a:spcPct val="142857"/>
              </a:lnSpc>
              <a:spcBef>
                <a:spcPts val="0"/>
              </a:spcBef>
              <a:spcAft>
                <a:spcPts val="0"/>
              </a:spcAft>
              <a:buClr>
                <a:srgbClr val="1A1C1E"/>
              </a:buClr>
              <a:buSzPts val="1050"/>
              <a:buFont typeface="Arial"/>
              <a:buChar char="●"/>
            </a:pPr>
            <a:r>
              <a:rPr b="1" lang="en" sz="1050">
                <a:solidFill>
                  <a:srgbClr val="1A1C1E"/>
                </a:solidFill>
                <a:highlight>
                  <a:srgbClr val="FFFFFF"/>
                </a:highlight>
                <a:latin typeface="Arial"/>
                <a:ea typeface="Arial"/>
                <a:cs typeface="Arial"/>
                <a:sym typeface="Arial"/>
              </a:rPr>
              <a:t>CSF Profile:</a:t>
            </a:r>
            <a:r>
              <a:rPr lang="en" sz="1050">
                <a:solidFill>
                  <a:srgbClr val="1A1C1E"/>
                </a:solidFill>
                <a:highlight>
                  <a:srgbClr val="FFFFFF"/>
                </a:highlight>
                <a:latin typeface="Arial"/>
                <a:ea typeface="Arial"/>
                <a:cs typeface="Arial"/>
                <a:sym typeface="Arial"/>
              </a:rPr>
              <a:t> The CSF shows a lymphocytic pleocytosis (WBC 105, 82% Lymphs) with elevated protein (92) and normal glucose, which is consistent with viral meningoencephalitis.</a:t>
            </a:r>
            <a:endParaRPr sz="1050">
              <a:solidFill>
                <a:srgbClr val="1A1C1E"/>
              </a:solidFill>
              <a:highlight>
                <a:srgbClr val="FFFFFF"/>
              </a:highlight>
              <a:latin typeface="Arial"/>
              <a:ea typeface="Arial"/>
              <a:cs typeface="Arial"/>
              <a:sym typeface="Arial"/>
            </a:endParaRPr>
          </a:p>
          <a:p>
            <a:pPr indent="-295275" lvl="0" marL="457200" rtl="0" algn="l">
              <a:lnSpc>
                <a:spcPct val="142857"/>
              </a:lnSpc>
              <a:spcBef>
                <a:spcPts val="0"/>
              </a:spcBef>
              <a:spcAft>
                <a:spcPts val="0"/>
              </a:spcAft>
              <a:buClr>
                <a:srgbClr val="1A1C1E"/>
              </a:buClr>
              <a:buSzPts val="1050"/>
              <a:buFont typeface="Arial"/>
              <a:buChar char="●"/>
            </a:pPr>
            <a:r>
              <a:rPr b="1" lang="en" sz="1050">
                <a:solidFill>
                  <a:srgbClr val="1A1C1E"/>
                </a:solidFill>
                <a:highlight>
                  <a:srgbClr val="FFFFFF"/>
                </a:highlight>
                <a:latin typeface="Arial"/>
                <a:ea typeface="Arial"/>
                <a:cs typeface="Arial"/>
                <a:sym typeface="Arial"/>
              </a:rPr>
              <a:t>Incubation:</a:t>
            </a:r>
            <a:r>
              <a:rPr lang="en" sz="1050">
                <a:solidFill>
                  <a:srgbClr val="1A1C1E"/>
                </a:solidFill>
                <a:highlight>
                  <a:srgbClr val="FFFFFF"/>
                </a:highlight>
                <a:latin typeface="Arial"/>
                <a:ea typeface="Arial"/>
                <a:cs typeface="Arial"/>
                <a:sym typeface="Arial"/>
              </a:rPr>
              <a:t> While primarily a pediatric disease, it affects adults and can be severe. The incubation period (5-15 days) fits the timeline if he was exposed shortly before or during his trip (neuro symptoms started ~3-5 days after the trip).</a:t>
            </a:r>
            <a:endParaRPr sz="1250">
              <a:solidFill>
                <a:srgbClr val="1A1C1E"/>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Physical exam</a:t>
            </a:r>
            <a:endParaRPr/>
          </a:p>
        </p:txBody>
      </p:sp>
      <p:graphicFrame>
        <p:nvGraphicFramePr>
          <p:cNvPr id="203" name="Google Shape;203;p26"/>
          <p:cNvGraphicFramePr/>
          <p:nvPr/>
        </p:nvGraphicFramePr>
        <p:xfrm>
          <a:off x="583220" y="1609441"/>
          <a:ext cx="3000000" cy="3000000"/>
        </p:xfrm>
        <a:graphic>
          <a:graphicData uri="http://schemas.openxmlformats.org/drawingml/2006/table">
            <a:tbl>
              <a:tblPr>
                <a:noFill/>
                <a:tableStyleId>{3460FA36-6B9E-4714-AF50-13D33941BEC3}</a:tableStyleId>
              </a:tblPr>
              <a:tblGrid>
                <a:gridCol w="1252075"/>
                <a:gridCol w="2742875"/>
                <a:gridCol w="1078225"/>
                <a:gridCol w="1031275"/>
                <a:gridCol w="721525"/>
                <a:gridCol w="1155200"/>
              </a:tblGrid>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BP</a:t>
                      </a:r>
                      <a:endParaRPr sz="1200">
                        <a:solidFill>
                          <a:srgbClr val="1A1A1A"/>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130</a:t>
                      </a:r>
                      <a:r>
                        <a:rPr lang="en" sz="1300">
                          <a:solidFill>
                            <a:schemeClr val="dk2"/>
                          </a:solidFill>
                          <a:latin typeface="Open Sans"/>
                          <a:ea typeface="Open Sans"/>
                          <a:cs typeface="Open Sans"/>
                          <a:sym typeface="Open Sans"/>
                        </a:rPr>
                        <a:t>/64 </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Pulse</a:t>
                      </a:r>
                      <a:endParaRPr sz="1300">
                        <a:solidFill>
                          <a:schemeClr val="dk2"/>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87</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SpO2</a:t>
                      </a:r>
                      <a:endParaRPr sz="1300">
                        <a:solidFill>
                          <a:schemeClr val="dk2"/>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95 %</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Temp</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28575">
                      <a:solidFill>
                        <a:srgbClr val="595959"/>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b="1" lang="en" sz="1300">
                          <a:solidFill>
                            <a:srgbClr val="DF382C"/>
                          </a:solidFill>
                          <a:latin typeface="Open Sans"/>
                          <a:ea typeface="Open Sans"/>
                          <a:cs typeface="Open Sans"/>
                          <a:sym typeface="Open Sans"/>
                        </a:rPr>
                        <a:t>39.5</a:t>
                      </a:r>
                      <a:r>
                        <a:rPr lang="en" sz="1300">
                          <a:solidFill>
                            <a:schemeClr val="dk2"/>
                          </a:solidFill>
                          <a:latin typeface="Open Sans"/>
                          <a:ea typeface="Open Sans"/>
                          <a:cs typeface="Open Sans"/>
                          <a:sym typeface="Open Sans"/>
                        </a:rPr>
                        <a:t> °C (</a:t>
                      </a:r>
                      <a:r>
                        <a:rPr b="1" lang="en" sz="1300">
                          <a:solidFill>
                            <a:srgbClr val="DF382C"/>
                          </a:solidFill>
                          <a:latin typeface="Open Sans"/>
                          <a:ea typeface="Open Sans"/>
                          <a:cs typeface="Open Sans"/>
                          <a:sym typeface="Open Sans"/>
                        </a:rPr>
                        <a:t>103.1</a:t>
                      </a:r>
                      <a:r>
                        <a:rPr lang="en" sz="1300">
                          <a:solidFill>
                            <a:schemeClr val="dk2"/>
                          </a:solidFill>
                          <a:latin typeface="Open Sans"/>
                          <a:ea typeface="Open Sans"/>
                          <a:cs typeface="Open Sans"/>
                          <a:sym typeface="Open Sans"/>
                        </a:rPr>
                        <a:t> °F)</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28575">
                      <a:solidFill>
                        <a:srgbClr val="595959"/>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RR</a:t>
                      </a:r>
                      <a:endParaRPr sz="1300">
                        <a:solidFill>
                          <a:schemeClr val="dk2"/>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28575">
                      <a:solidFill>
                        <a:srgbClr val="595959"/>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18</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28575">
                      <a:solidFill>
                        <a:srgbClr val="595959"/>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BMI</a:t>
                      </a:r>
                      <a:endParaRPr sz="1300">
                        <a:solidFill>
                          <a:schemeClr val="dk2"/>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28575">
                      <a:solidFill>
                        <a:srgbClr val="595959"/>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25</a:t>
                      </a:r>
                      <a:r>
                        <a:rPr lang="en" sz="1300">
                          <a:solidFill>
                            <a:schemeClr val="dk2"/>
                          </a:solidFill>
                          <a:latin typeface="Open Sans"/>
                          <a:ea typeface="Open Sans"/>
                          <a:cs typeface="Open Sans"/>
                          <a:sym typeface="Open Sans"/>
                        </a:rPr>
                        <a:t> kg/m²</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28575">
                      <a:solidFill>
                        <a:srgbClr val="595959"/>
                      </a:solidFill>
                      <a:prstDash val="solid"/>
                      <a:round/>
                      <a:headEnd len="sm" w="sm" type="none"/>
                      <a:tailEnd len="sm" w="sm" type="none"/>
                    </a:lnB>
                  </a:tcPr>
                </a:tc>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General</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28575">
                      <a:solidFill>
                        <a:srgbClr val="595959"/>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Alert and oriented, NAD</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28575">
                      <a:solidFill>
                        <a:srgbClr val="595959"/>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HEENT</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NCAT; trachea appears midline, no gross LAD; EOMI</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Resp</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Normal respiratory effort, symmetric chest rise</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CV</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RRR; extremities perfused</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Neuro</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Unrevealing, </a:t>
                      </a:r>
                      <a:r>
                        <a:rPr b="1" lang="en" sz="1300">
                          <a:solidFill>
                            <a:srgbClr val="3B71CA"/>
                          </a:solidFill>
                          <a:latin typeface="Open Sans"/>
                          <a:ea typeface="Open Sans"/>
                          <a:cs typeface="Open Sans"/>
                          <a:sym typeface="Open Sans"/>
                        </a:rPr>
                        <a:t>not </a:t>
                      </a:r>
                      <a:r>
                        <a:rPr b="1" lang="en" sz="1300">
                          <a:solidFill>
                            <a:srgbClr val="3B71CA"/>
                          </a:solidFill>
                          <a:latin typeface="Open Sans"/>
                          <a:ea typeface="Open Sans"/>
                          <a:cs typeface="Open Sans"/>
                          <a:sym typeface="Open Sans"/>
                        </a:rPr>
                        <a:t>encephalopathic</a:t>
                      </a:r>
                      <a:r>
                        <a:rPr lang="en" sz="1300">
                          <a:solidFill>
                            <a:schemeClr val="dk2"/>
                          </a:solidFill>
                          <a:latin typeface="Open Sans"/>
                          <a:ea typeface="Open Sans"/>
                          <a:cs typeface="Open Sans"/>
                          <a:sym typeface="Open Sans"/>
                        </a:rPr>
                        <a:t>; gait not assessed</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Psych</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b="1" lang="en" sz="1300">
                          <a:solidFill>
                            <a:srgbClr val="DF382C"/>
                          </a:solidFill>
                          <a:latin typeface="Open Sans"/>
                          <a:ea typeface="Open Sans"/>
                          <a:cs typeface="Open Sans"/>
                          <a:sym typeface="Open Sans"/>
                        </a:rPr>
                        <a:t>Poor recall</a:t>
                      </a:r>
                      <a:r>
                        <a:rPr lang="en" sz="1300">
                          <a:solidFill>
                            <a:schemeClr val="dk2"/>
                          </a:solidFill>
                          <a:latin typeface="Open Sans"/>
                          <a:ea typeface="Open Sans"/>
                          <a:cs typeface="Open Sans"/>
                          <a:sym typeface="Open Sans"/>
                        </a:rPr>
                        <a:t> into the past 48 hours</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bl>
          </a:graphicData>
        </a:graphic>
      </p:graphicFrame>
      <p:pic>
        <p:nvPicPr>
          <p:cNvPr id="204" name="Google Shape;204;p26"/>
          <p:cNvPicPr preferRelativeResize="0"/>
          <p:nvPr/>
        </p:nvPicPr>
        <p:blipFill>
          <a:blip r:embed="rId3">
            <a:alphaModFix/>
          </a:blip>
          <a:stretch>
            <a:fillRect/>
          </a:stretch>
        </p:blipFill>
        <p:spPr>
          <a:xfrm>
            <a:off x="6468128" y="2638450"/>
            <a:ext cx="2312147" cy="2316000"/>
          </a:xfrm>
          <a:prstGeom prst="rect">
            <a:avLst/>
          </a:prstGeom>
          <a:noFill/>
          <a:ln>
            <a:noFill/>
          </a:ln>
        </p:spPr>
      </p:pic>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8" name="Shape 1608"/>
        <p:cNvGrpSpPr/>
        <p:nvPr/>
      </p:nvGrpSpPr>
      <p:grpSpPr>
        <a:xfrm>
          <a:off x="0" y="0"/>
          <a:ext cx="0" cy="0"/>
          <a:chOff x="0" y="0"/>
          <a:chExt cx="0" cy="0"/>
        </a:xfrm>
      </p:grpSpPr>
      <p:sp>
        <p:nvSpPr>
          <p:cNvPr id="1609" name="Google Shape;1609;p143"/>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1.1</a:t>
            </a:r>
            <a:r>
              <a:rPr lang="en"/>
              <a:t> - </a:t>
            </a:r>
            <a:r>
              <a:rPr lang="en"/>
              <a:t>Gemini</a:t>
            </a:r>
            <a:r>
              <a:rPr lang="en"/>
              <a:t> DDx</a:t>
            </a:r>
            <a:endParaRPr/>
          </a:p>
          <a:p>
            <a:pPr indent="0" lvl="0" marL="0" rtl="0" algn="l">
              <a:spcBef>
                <a:spcPts val="0"/>
              </a:spcBef>
              <a:spcAft>
                <a:spcPts val="0"/>
              </a:spcAft>
              <a:buNone/>
            </a:pPr>
            <a:r>
              <a:t/>
            </a:r>
            <a:endParaRPr/>
          </a:p>
        </p:txBody>
      </p:sp>
      <p:sp>
        <p:nvSpPr>
          <p:cNvPr id="1610" name="Google Shape;1610;p143"/>
          <p:cNvSpPr txBox="1"/>
          <p:nvPr>
            <p:ph idx="1" type="body"/>
          </p:nvPr>
        </p:nvSpPr>
        <p:spPr>
          <a:xfrm>
            <a:off x="729450" y="1393075"/>
            <a:ext cx="7688700" cy="3273600"/>
          </a:xfrm>
          <a:prstGeom prst="rect">
            <a:avLst/>
          </a:prstGeom>
        </p:spPr>
        <p:txBody>
          <a:bodyPr anchorCtr="0" anchor="t" bIns="91425" lIns="91425" spcFirstLastPara="1" rIns="91425" wrap="square" tIns="91425">
            <a:normAutofit/>
          </a:bodyPr>
          <a:lstStyle/>
          <a:p>
            <a:pPr indent="0" lvl="0" marL="0" rtl="0" algn="l">
              <a:lnSpc>
                <a:spcPct val="100000"/>
              </a:lnSpc>
              <a:spcBef>
                <a:spcPts val="1800"/>
              </a:spcBef>
              <a:spcAft>
                <a:spcPts val="0"/>
              </a:spcAft>
              <a:buNone/>
            </a:pPr>
            <a:r>
              <a:rPr b="1" lang="en" sz="1800">
                <a:solidFill>
                  <a:srgbClr val="8E44AD"/>
                </a:solidFill>
                <a:latin typeface="Ubuntu"/>
                <a:ea typeface="Ubuntu"/>
                <a:cs typeface="Ubuntu"/>
                <a:sym typeface="Ubuntu"/>
              </a:rPr>
              <a:t>Final Diagnosis &amp; Probability</a:t>
            </a:r>
            <a:endParaRPr sz="1800">
              <a:solidFill>
                <a:srgbClr val="8E44AD"/>
              </a:solidFill>
              <a:latin typeface="Ubuntu"/>
              <a:ea typeface="Ubuntu"/>
              <a:cs typeface="Ubuntu"/>
              <a:sym typeface="Ubuntu"/>
            </a:endParaRPr>
          </a:p>
          <a:p>
            <a:pPr indent="0" lvl="0" marL="0" rtl="0" algn="l">
              <a:lnSpc>
                <a:spcPct val="100000"/>
              </a:lnSpc>
              <a:spcBef>
                <a:spcPts val="1200"/>
              </a:spcBef>
              <a:spcAft>
                <a:spcPts val="0"/>
              </a:spcAft>
              <a:buNone/>
            </a:pPr>
            <a:r>
              <a:rPr lang="en" sz="1200">
                <a:solidFill>
                  <a:srgbClr val="000000"/>
                </a:solidFill>
                <a:latin typeface="Ubuntu"/>
                <a:ea typeface="Ubuntu"/>
                <a:cs typeface="Ubuntu"/>
                <a:sym typeface="Ubuntu"/>
              </a:rPr>
              <a:t>The strongest specific clue is the geographic location ("Cumberland") combined with the clinical syndrome of hyponatremic lymphocytic meningoencephalitis. While the root canal provides a tempting red herring (or a potential HSV trigger), the "Cumberland" detail is likely the key discriminator intended to point toward the endemic arbovirus.</a:t>
            </a:r>
            <a:endParaRPr sz="1200">
              <a:solidFill>
                <a:srgbClr val="000000"/>
              </a:solidFill>
              <a:latin typeface="Ubuntu"/>
              <a:ea typeface="Ubuntu"/>
              <a:cs typeface="Ubuntu"/>
              <a:sym typeface="Ubuntu"/>
            </a:endParaRPr>
          </a:p>
          <a:p>
            <a:pPr indent="-311150" lvl="0" marL="457200" rtl="0" algn="l">
              <a:lnSpc>
                <a:spcPct val="100000"/>
              </a:lnSpc>
              <a:spcBef>
                <a:spcPts val="1200"/>
              </a:spcBef>
              <a:spcAft>
                <a:spcPts val="0"/>
              </a:spcAft>
              <a:buClr>
                <a:srgbClr val="000000"/>
              </a:buClr>
              <a:buSzPts val="1300"/>
              <a:buFont typeface="Ubuntu"/>
              <a:buAutoNum type="arabicPeriod"/>
            </a:pPr>
            <a:r>
              <a:rPr b="1" lang="en">
                <a:solidFill>
                  <a:srgbClr val="000000"/>
                </a:solidFill>
                <a:latin typeface="Ubuntu"/>
                <a:ea typeface="Ubuntu"/>
                <a:cs typeface="Ubuntu"/>
                <a:sym typeface="Ubuntu"/>
              </a:rPr>
              <a:t>La Crosse Encephalitis: </a:t>
            </a:r>
            <a:r>
              <a:rPr b="1" lang="en">
                <a:solidFill>
                  <a:srgbClr val="DF382C"/>
                </a:solidFill>
                <a:latin typeface="Ubuntu"/>
                <a:ea typeface="Ubuntu"/>
                <a:cs typeface="Ubuntu"/>
                <a:sym typeface="Ubuntu"/>
              </a:rPr>
              <a:t>45%</a:t>
            </a:r>
            <a:endParaRPr b="1">
              <a:solidFill>
                <a:srgbClr val="DF382C"/>
              </a:solidFill>
              <a:latin typeface="Ubuntu"/>
              <a:ea typeface="Ubuntu"/>
              <a:cs typeface="Ubuntu"/>
              <a:sym typeface="Ubuntu"/>
            </a:endParaRPr>
          </a:p>
          <a:p>
            <a:pPr indent="-311150" lvl="0" marL="457200" rtl="0" algn="l">
              <a:lnSpc>
                <a:spcPct val="100000"/>
              </a:lnSpc>
              <a:spcBef>
                <a:spcPts val="0"/>
              </a:spcBef>
              <a:spcAft>
                <a:spcPts val="0"/>
              </a:spcAft>
              <a:buClr>
                <a:srgbClr val="000000"/>
              </a:buClr>
              <a:buSzPts val="1300"/>
              <a:buFont typeface="Ubuntu"/>
              <a:buAutoNum type="arabicPeriod"/>
            </a:pPr>
            <a:r>
              <a:rPr b="1" lang="en">
                <a:solidFill>
                  <a:srgbClr val="000000"/>
                </a:solidFill>
                <a:latin typeface="Ubuntu"/>
                <a:ea typeface="Ubuntu"/>
                <a:cs typeface="Ubuntu"/>
                <a:sym typeface="Ubuntu"/>
              </a:rPr>
              <a:t>HSV Encephalitis: </a:t>
            </a:r>
            <a:r>
              <a:rPr b="1" lang="en">
                <a:solidFill>
                  <a:srgbClr val="DF382C"/>
                </a:solidFill>
                <a:latin typeface="Ubuntu"/>
                <a:ea typeface="Ubuntu"/>
                <a:cs typeface="Ubuntu"/>
                <a:sym typeface="Ubuntu"/>
              </a:rPr>
              <a:t>35%</a:t>
            </a:r>
            <a:endParaRPr b="1">
              <a:solidFill>
                <a:srgbClr val="DF382C"/>
              </a:solidFill>
              <a:latin typeface="Ubuntu"/>
              <a:ea typeface="Ubuntu"/>
              <a:cs typeface="Ubuntu"/>
              <a:sym typeface="Ubuntu"/>
            </a:endParaRPr>
          </a:p>
          <a:p>
            <a:pPr indent="-311150" lvl="0" marL="457200" rtl="0" algn="l">
              <a:lnSpc>
                <a:spcPct val="100000"/>
              </a:lnSpc>
              <a:spcBef>
                <a:spcPts val="0"/>
              </a:spcBef>
              <a:spcAft>
                <a:spcPts val="0"/>
              </a:spcAft>
              <a:buClr>
                <a:srgbClr val="000000"/>
              </a:buClr>
              <a:buSzPts val="1300"/>
              <a:buFont typeface="Ubuntu"/>
              <a:buAutoNum type="arabicPeriod"/>
            </a:pPr>
            <a:r>
              <a:rPr b="1" lang="en">
                <a:solidFill>
                  <a:srgbClr val="000000"/>
                </a:solidFill>
                <a:latin typeface="Ubuntu"/>
                <a:ea typeface="Ubuntu"/>
                <a:cs typeface="Ubuntu"/>
                <a:sym typeface="Ubuntu"/>
              </a:rPr>
              <a:t>Listeria Meningitis: </a:t>
            </a:r>
            <a:r>
              <a:rPr b="1" lang="en">
                <a:solidFill>
                  <a:srgbClr val="DF382C"/>
                </a:solidFill>
                <a:latin typeface="Ubuntu"/>
                <a:ea typeface="Ubuntu"/>
                <a:cs typeface="Ubuntu"/>
                <a:sym typeface="Ubuntu"/>
              </a:rPr>
              <a:t>10%</a:t>
            </a:r>
            <a:endParaRPr b="1">
              <a:solidFill>
                <a:srgbClr val="DF382C"/>
              </a:solidFill>
              <a:latin typeface="Ubuntu"/>
              <a:ea typeface="Ubuntu"/>
              <a:cs typeface="Ubuntu"/>
              <a:sym typeface="Ubuntu"/>
            </a:endParaRPr>
          </a:p>
          <a:p>
            <a:pPr indent="-311150" lvl="0" marL="457200" rtl="0" algn="l">
              <a:lnSpc>
                <a:spcPct val="100000"/>
              </a:lnSpc>
              <a:spcBef>
                <a:spcPts val="0"/>
              </a:spcBef>
              <a:spcAft>
                <a:spcPts val="0"/>
              </a:spcAft>
              <a:buClr>
                <a:srgbClr val="000000"/>
              </a:buClr>
              <a:buSzPts val="1300"/>
              <a:buFont typeface="Ubuntu"/>
              <a:buAutoNum type="arabicPeriod"/>
            </a:pPr>
            <a:r>
              <a:rPr b="1" lang="en">
                <a:solidFill>
                  <a:srgbClr val="000000"/>
                </a:solidFill>
                <a:latin typeface="Ubuntu"/>
                <a:ea typeface="Ubuntu"/>
                <a:cs typeface="Ubuntu"/>
                <a:sym typeface="Ubuntu"/>
              </a:rPr>
              <a:t>West Nile Virus:</a:t>
            </a:r>
            <a:r>
              <a:rPr b="1" lang="en">
                <a:solidFill>
                  <a:srgbClr val="DF382C"/>
                </a:solidFill>
                <a:latin typeface="Ubuntu"/>
                <a:ea typeface="Ubuntu"/>
                <a:cs typeface="Ubuntu"/>
                <a:sym typeface="Ubuntu"/>
              </a:rPr>
              <a:t> 5%</a:t>
            </a:r>
            <a:endParaRPr b="1">
              <a:solidFill>
                <a:srgbClr val="DF382C"/>
              </a:solidFill>
              <a:latin typeface="Ubuntu"/>
              <a:ea typeface="Ubuntu"/>
              <a:cs typeface="Ubuntu"/>
              <a:sym typeface="Ubuntu"/>
            </a:endParaRPr>
          </a:p>
          <a:p>
            <a:pPr indent="-311150" lvl="0" marL="457200" rtl="0" algn="l">
              <a:lnSpc>
                <a:spcPct val="100000"/>
              </a:lnSpc>
              <a:spcBef>
                <a:spcPts val="0"/>
              </a:spcBef>
              <a:spcAft>
                <a:spcPts val="0"/>
              </a:spcAft>
              <a:buClr>
                <a:srgbClr val="000000"/>
              </a:buClr>
              <a:buSzPts val="1300"/>
              <a:buFont typeface="Ubuntu"/>
              <a:buAutoNum type="arabicPeriod"/>
            </a:pPr>
            <a:r>
              <a:rPr b="1" lang="en">
                <a:solidFill>
                  <a:srgbClr val="000000"/>
                </a:solidFill>
                <a:latin typeface="Ubuntu"/>
                <a:ea typeface="Ubuntu"/>
                <a:cs typeface="Ubuntu"/>
                <a:sym typeface="Ubuntu"/>
              </a:rPr>
              <a:t>Other (Enterovirus, unrecognized abscess): </a:t>
            </a:r>
            <a:r>
              <a:rPr b="1" lang="en">
                <a:solidFill>
                  <a:srgbClr val="DF382C"/>
                </a:solidFill>
                <a:latin typeface="Ubuntu"/>
                <a:ea typeface="Ubuntu"/>
                <a:cs typeface="Ubuntu"/>
                <a:sym typeface="Ubuntu"/>
              </a:rPr>
              <a:t>5%</a:t>
            </a:r>
            <a:endParaRPr b="1">
              <a:solidFill>
                <a:srgbClr val="DF382C"/>
              </a:solidFill>
              <a:latin typeface="Ubuntu"/>
              <a:ea typeface="Ubuntu"/>
              <a:cs typeface="Ubuntu"/>
              <a:sym typeface="Ubuntu"/>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4" name="Shape 1614"/>
        <p:cNvGrpSpPr/>
        <p:nvPr/>
      </p:nvGrpSpPr>
      <p:grpSpPr>
        <a:xfrm>
          <a:off x="0" y="0"/>
          <a:ext cx="0" cy="0"/>
          <a:chOff x="0" y="0"/>
          <a:chExt cx="0" cy="0"/>
        </a:xfrm>
      </p:grpSpPr>
      <p:sp>
        <p:nvSpPr>
          <p:cNvPr id="1615" name="Google Shape;1615;p144"/>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1.2</a:t>
            </a:r>
            <a:r>
              <a:rPr lang="en"/>
              <a:t> - Gemini DDx</a:t>
            </a:r>
            <a:endParaRPr/>
          </a:p>
          <a:p>
            <a:pPr indent="0" lvl="0" marL="0" rtl="0" algn="l">
              <a:spcBef>
                <a:spcPts val="0"/>
              </a:spcBef>
              <a:spcAft>
                <a:spcPts val="0"/>
              </a:spcAft>
              <a:buNone/>
            </a:pPr>
            <a:r>
              <a:t/>
            </a:r>
            <a:endParaRPr/>
          </a:p>
        </p:txBody>
      </p:sp>
      <p:sp>
        <p:nvSpPr>
          <p:cNvPr id="1616" name="Google Shape;1616;p144"/>
          <p:cNvSpPr txBox="1"/>
          <p:nvPr>
            <p:ph idx="1" type="body"/>
          </p:nvPr>
        </p:nvSpPr>
        <p:spPr>
          <a:xfrm>
            <a:off x="729450" y="1393075"/>
            <a:ext cx="7688700" cy="34506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lang="en" sz="1200">
                <a:solidFill>
                  <a:srgbClr val="000000"/>
                </a:solidFill>
                <a:latin typeface="Ubuntu"/>
                <a:ea typeface="Ubuntu"/>
                <a:cs typeface="Ubuntu"/>
                <a:sym typeface="Ubuntu"/>
              </a:rPr>
              <a:t>The patient suffered from </a:t>
            </a:r>
            <a:r>
              <a:rPr b="1" lang="en" sz="1200">
                <a:solidFill>
                  <a:srgbClr val="000000"/>
                </a:solidFill>
                <a:latin typeface="Ubuntu"/>
                <a:ea typeface="Ubuntu"/>
                <a:cs typeface="Ubuntu"/>
                <a:sym typeface="Ubuntu"/>
              </a:rPr>
              <a:t>La Crosse Encephalitis</a:t>
            </a:r>
            <a:r>
              <a:rPr lang="en" sz="1200">
                <a:solidFill>
                  <a:srgbClr val="000000"/>
                </a:solidFill>
                <a:latin typeface="Ubuntu"/>
                <a:ea typeface="Ubuntu"/>
                <a:cs typeface="Ubuntu"/>
                <a:sym typeface="Ubuntu"/>
              </a:rPr>
              <a:t> (acquired during travel to the Cumberland area), explaining the fever, confusion, headache, hyponatremia, and lymphocytic CSF. He is recovering as expected for a viral etiology. During his treatment, </a:t>
            </a:r>
            <a:r>
              <a:rPr b="1" lang="en" sz="1200">
                <a:solidFill>
                  <a:srgbClr val="DF382C"/>
                </a:solidFill>
                <a:latin typeface="Ubuntu"/>
                <a:ea typeface="Ubuntu"/>
                <a:cs typeface="Ubuntu"/>
                <a:sym typeface="Ubuntu"/>
              </a:rPr>
              <a:t>he developed AGEP</a:t>
            </a:r>
            <a:r>
              <a:rPr lang="en" sz="1200">
                <a:solidFill>
                  <a:srgbClr val="000000"/>
                </a:solidFill>
                <a:latin typeface="Ubuntu"/>
                <a:ea typeface="Ubuntu"/>
                <a:cs typeface="Ubuntu"/>
                <a:sym typeface="Ubuntu"/>
              </a:rPr>
              <a:t>, a drug reaction to the high-dose antibiotics (Ceftriaxone or Vancomycin) he was receiving.</a:t>
            </a:r>
            <a:endParaRPr sz="1200">
              <a:solidFill>
                <a:srgbClr val="000000"/>
              </a:solidFill>
              <a:latin typeface="Ubuntu"/>
              <a:ea typeface="Ubuntu"/>
              <a:cs typeface="Ubuntu"/>
              <a:sym typeface="Ubuntu"/>
            </a:endParaRPr>
          </a:p>
          <a:p>
            <a:pPr indent="-295275" lvl="0" marL="457200" rtl="0" algn="l">
              <a:lnSpc>
                <a:spcPct val="100000"/>
              </a:lnSpc>
              <a:spcBef>
                <a:spcPts val="1200"/>
              </a:spcBef>
              <a:spcAft>
                <a:spcPts val="0"/>
              </a:spcAft>
              <a:buClr>
                <a:srgbClr val="1A1C1E"/>
              </a:buClr>
              <a:buSzPts val="1050"/>
              <a:buFont typeface="Arial"/>
              <a:buAutoNum type="arabicPeriod"/>
            </a:pPr>
            <a:r>
              <a:rPr b="1" lang="en" sz="1050">
                <a:solidFill>
                  <a:srgbClr val="1A1C1E"/>
                </a:solidFill>
                <a:latin typeface="Arial"/>
                <a:ea typeface="Arial"/>
                <a:cs typeface="Arial"/>
                <a:sym typeface="Arial"/>
              </a:rPr>
              <a:t>La Crosse Encephalitis (California Serogroup)</a:t>
            </a:r>
            <a:endParaRPr b="1" sz="1050">
              <a:solidFill>
                <a:srgbClr val="1A1C1E"/>
              </a:solidFill>
              <a:latin typeface="Arial"/>
              <a:ea typeface="Arial"/>
              <a:cs typeface="Arial"/>
              <a:sym typeface="Arial"/>
            </a:endParaRPr>
          </a:p>
          <a:p>
            <a:pPr indent="-295275" lvl="1" marL="914400" rtl="0" algn="l">
              <a:lnSpc>
                <a:spcPct val="100000"/>
              </a:lnSpc>
              <a:spcBef>
                <a:spcPts val="0"/>
              </a:spcBef>
              <a:spcAft>
                <a:spcPts val="0"/>
              </a:spcAft>
              <a:buClr>
                <a:srgbClr val="1A1C1E"/>
              </a:buClr>
              <a:buSzPts val="1050"/>
              <a:buFont typeface="Arial"/>
              <a:buChar char="○"/>
            </a:pPr>
            <a:r>
              <a:rPr b="1" lang="en" sz="1050">
                <a:solidFill>
                  <a:srgbClr val="1A1C1E"/>
                </a:solidFill>
                <a:latin typeface="Arial"/>
                <a:ea typeface="Arial"/>
                <a:cs typeface="Arial"/>
                <a:sym typeface="Arial"/>
              </a:rPr>
              <a:t>Probability:</a:t>
            </a:r>
            <a:r>
              <a:rPr lang="en" sz="1050">
                <a:solidFill>
                  <a:srgbClr val="1A1C1E"/>
                </a:solidFill>
                <a:latin typeface="Arial"/>
                <a:ea typeface="Arial"/>
                <a:cs typeface="Arial"/>
                <a:sym typeface="Arial"/>
              </a:rPr>
              <a:t> </a:t>
            </a:r>
            <a:r>
              <a:rPr b="1" lang="en" sz="1050">
                <a:solidFill>
                  <a:srgbClr val="DF382C"/>
                </a:solidFill>
                <a:latin typeface="Arial"/>
                <a:ea typeface="Arial"/>
                <a:cs typeface="Arial"/>
                <a:sym typeface="Arial"/>
              </a:rPr>
              <a:t>85%</a:t>
            </a:r>
            <a:endParaRPr b="1" sz="1050">
              <a:solidFill>
                <a:srgbClr val="DF382C"/>
              </a:solidFill>
              <a:latin typeface="Arial"/>
              <a:ea typeface="Arial"/>
              <a:cs typeface="Arial"/>
              <a:sym typeface="Arial"/>
            </a:endParaRPr>
          </a:p>
          <a:p>
            <a:pPr indent="-295275" lvl="1" marL="914400" rtl="0" algn="l">
              <a:lnSpc>
                <a:spcPct val="100000"/>
              </a:lnSpc>
              <a:spcBef>
                <a:spcPts val="0"/>
              </a:spcBef>
              <a:spcAft>
                <a:spcPts val="0"/>
              </a:spcAft>
              <a:buClr>
                <a:srgbClr val="1A1C1E"/>
              </a:buClr>
              <a:buSzPts val="1050"/>
              <a:buFont typeface="Arial"/>
              <a:buChar char="○"/>
            </a:pPr>
            <a:r>
              <a:rPr i="1" lang="en" sz="1050">
                <a:solidFill>
                  <a:srgbClr val="1A1C1E"/>
                </a:solidFill>
                <a:latin typeface="Arial"/>
                <a:ea typeface="Arial"/>
                <a:cs typeface="Arial"/>
                <a:sym typeface="Arial"/>
              </a:rPr>
              <a:t>Reasoning:</a:t>
            </a:r>
            <a:r>
              <a:rPr lang="en" sz="1050">
                <a:solidFill>
                  <a:srgbClr val="1A1C1E"/>
                </a:solidFill>
                <a:latin typeface="Arial"/>
                <a:ea typeface="Arial"/>
                <a:cs typeface="Arial"/>
                <a:sym typeface="Arial"/>
              </a:rPr>
              <a:t> </a:t>
            </a:r>
            <a:r>
              <a:rPr lang="en" sz="1050">
                <a:solidFill>
                  <a:srgbClr val="3B71CA"/>
                </a:solidFill>
                <a:latin typeface="Arial"/>
                <a:ea typeface="Arial"/>
                <a:cs typeface="Arial"/>
                <a:sym typeface="Arial"/>
              </a:rPr>
              <a:t>Perfect geographic match</a:t>
            </a:r>
            <a:r>
              <a:rPr lang="en" sz="1050">
                <a:solidFill>
                  <a:srgbClr val="1A1C1E"/>
                </a:solidFill>
                <a:latin typeface="Arial"/>
                <a:ea typeface="Arial"/>
                <a:cs typeface="Arial"/>
                <a:sym typeface="Arial"/>
              </a:rPr>
              <a:t> (Cumberland), clinical phenotype (hyponatremic aseptic meningitis), and negative workup for HSV/Bacteria. The patient's improvement supports a viral etiology.</a:t>
            </a:r>
            <a:endParaRPr sz="1050">
              <a:solidFill>
                <a:srgbClr val="1A1C1E"/>
              </a:solidFill>
              <a:latin typeface="Arial"/>
              <a:ea typeface="Arial"/>
              <a:cs typeface="Arial"/>
              <a:sym typeface="Arial"/>
            </a:endParaRPr>
          </a:p>
          <a:p>
            <a:pPr indent="-295275" lvl="0" marL="457200" rtl="0" algn="l">
              <a:lnSpc>
                <a:spcPct val="100000"/>
              </a:lnSpc>
              <a:spcBef>
                <a:spcPts val="0"/>
              </a:spcBef>
              <a:spcAft>
                <a:spcPts val="0"/>
              </a:spcAft>
              <a:buClr>
                <a:srgbClr val="1A1C1E"/>
              </a:buClr>
              <a:buSzPts val="1050"/>
              <a:buFont typeface="Arial"/>
              <a:buAutoNum type="arabicPeriod"/>
            </a:pPr>
            <a:r>
              <a:rPr b="1" lang="en" sz="1050">
                <a:solidFill>
                  <a:srgbClr val="1A1C1E"/>
                </a:solidFill>
                <a:latin typeface="Arial"/>
                <a:ea typeface="Arial"/>
                <a:cs typeface="Arial"/>
                <a:sym typeface="Arial"/>
              </a:rPr>
              <a:t>West Nile Virus Encephalitis</a:t>
            </a:r>
            <a:endParaRPr b="1" sz="1050">
              <a:solidFill>
                <a:srgbClr val="1A1C1E"/>
              </a:solidFill>
              <a:latin typeface="Arial"/>
              <a:ea typeface="Arial"/>
              <a:cs typeface="Arial"/>
              <a:sym typeface="Arial"/>
            </a:endParaRPr>
          </a:p>
          <a:p>
            <a:pPr indent="-295275" lvl="1" marL="914400" rtl="0" algn="l">
              <a:lnSpc>
                <a:spcPct val="100000"/>
              </a:lnSpc>
              <a:spcBef>
                <a:spcPts val="0"/>
              </a:spcBef>
              <a:spcAft>
                <a:spcPts val="0"/>
              </a:spcAft>
              <a:buClr>
                <a:srgbClr val="1A1C1E"/>
              </a:buClr>
              <a:buSzPts val="1050"/>
              <a:buFont typeface="Arial"/>
              <a:buChar char="○"/>
            </a:pPr>
            <a:r>
              <a:rPr b="1" lang="en" sz="1050">
                <a:solidFill>
                  <a:srgbClr val="1A1C1E"/>
                </a:solidFill>
                <a:latin typeface="Arial"/>
                <a:ea typeface="Arial"/>
                <a:cs typeface="Arial"/>
                <a:sym typeface="Arial"/>
              </a:rPr>
              <a:t>Probability:</a:t>
            </a:r>
            <a:r>
              <a:rPr lang="en" sz="1050">
                <a:solidFill>
                  <a:srgbClr val="1A1C1E"/>
                </a:solidFill>
                <a:latin typeface="Arial"/>
                <a:ea typeface="Arial"/>
                <a:cs typeface="Arial"/>
                <a:sym typeface="Arial"/>
              </a:rPr>
              <a:t> </a:t>
            </a:r>
            <a:r>
              <a:rPr b="1" lang="en" sz="1050">
                <a:solidFill>
                  <a:srgbClr val="DF382C"/>
                </a:solidFill>
                <a:latin typeface="Arial"/>
                <a:ea typeface="Arial"/>
                <a:cs typeface="Arial"/>
                <a:sym typeface="Arial"/>
              </a:rPr>
              <a:t>10%</a:t>
            </a:r>
            <a:endParaRPr b="1" sz="1050">
              <a:solidFill>
                <a:srgbClr val="DF382C"/>
              </a:solidFill>
              <a:latin typeface="Arial"/>
              <a:ea typeface="Arial"/>
              <a:cs typeface="Arial"/>
              <a:sym typeface="Arial"/>
            </a:endParaRPr>
          </a:p>
          <a:p>
            <a:pPr indent="-295275" lvl="1" marL="914400" rtl="0" algn="l">
              <a:lnSpc>
                <a:spcPct val="100000"/>
              </a:lnSpc>
              <a:spcBef>
                <a:spcPts val="0"/>
              </a:spcBef>
              <a:spcAft>
                <a:spcPts val="0"/>
              </a:spcAft>
              <a:buClr>
                <a:srgbClr val="1A1C1E"/>
              </a:buClr>
              <a:buSzPts val="1050"/>
              <a:buFont typeface="Arial"/>
              <a:buChar char="○"/>
            </a:pPr>
            <a:r>
              <a:rPr i="1" lang="en" sz="1050">
                <a:solidFill>
                  <a:srgbClr val="1A1C1E"/>
                </a:solidFill>
                <a:latin typeface="Arial"/>
                <a:ea typeface="Arial"/>
                <a:cs typeface="Arial"/>
                <a:sym typeface="Arial"/>
              </a:rPr>
              <a:t>Reasoning:</a:t>
            </a:r>
            <a:r>
              <a:rPr lang="en" sz="1050">
                <a:solidFill>
                  <a:srgbClr val="1A1C1E"/>
                </a:solidFill>
                <a:latin typeface="Arial"/>
                <a:ea typeface="Arial"/>
                <a:cs typeface="Arial"/>
                <a:sym typeface="Arial"/>
              </a:rPr>
              <a:t> Clinically indistinguishable from La Crosse without serology. </a:t>
            </a:r>
            <a:r>
              <a:rPr lang="en" sz="1050">
                <a:solidFill>
                  <a:srgbClr val="3B71CA"/>
                </a:solidFill>
                <a:latin typeface="Arial"/>
                <a:ea typeface="Arial"/>
                <a:cs typeface="Arial"/>
                <a:sym typeface="Arial"/>
              </a:rPr>
              <a:t>Lower probability only because "Cumberland" is a specific buzzword for La Crosse</a:t>
            </a:r>
            <a:r>
              <a:rPr lang="en" sz="1050">
                <a:solidFill>
                  <a:srgbClr val="1A1C1E"/>
                </a:solidFill>
                <a:latin typeface="Arial"/>
                <a:ea typeface="Arial"/>
                <a:cs typeface="Arial"/>
                <a:sym typeface="Arial"/>
              </a:rPr>
              <a:t>.</a:t>
            </a:r>
            <a:endParaRPr sz="1050">
              <a:solidFill>
                <a:srgbClr val="1A1C1E"/>
              </a:solidFill>
              <a:latin typeface="Arial"/>
              <a:ea typeface="Arial"/>
              <a:cs typeface="Arial"/>
              <a:sym typeface="Arial"/>
            </a:endParaRPr>
          </a:p>
          <a:p>
            <a:pPr indent="-295275" lvl="0" marL="457200" rtl="0" algn="l">
              <a:lnSpc>
                <a:spcPct val="100000"/>
              </a:lnSpc>
              <a:spcBef>
                <a:spcPts val="0"/>
              </a:spcBef>
              <a:spcAft>
                <a:spcPts val="0"/>
              </a:spcAft>
              <a:buClr>
                <a:srgbClr val="1A1C1E"/>
              </a:buClr>
              <a:buSzPts val="1050"/>
              <a:buFont typeface="Arial"/>
              <a:buAutoNum type="arabicPeriod"/>
            </a:pPr>
            <a:r>
              <a:rPr b="1" lang="en" sz="1050">
                <a:solidFill>
                  <a:srgbClr val="1A1C1E"/>
                </a:solidFill>
                <a:latin typeface="Arial"/>
                <a:ea typeface="Arial"/>
                <a:cs typeface="Arial"/>
                <a:sym typeface="Arial"/>
              </a:rPr>
              <a:t>Enteroviral Meningitis</a:t>
            </a:r>
            <a:endParaRPr b="1" sz="1050">
              <a:solidFill>
                <a:srgbClr val="1A1C1E"/>
              </a:solidFill>
              <a:latin typeface="Arial"/>
              <a:ea typeface="Arial"/>
              <a:cs typeface="Arial"/>
              <a:sym typeface="Arial"/>
            </a:endParaRPr>
          </a:p>
          <a:p>
            <a:pPr indent="-295275" lvl="1" marL="914400" rtl="0" algn="l">
              <a:lnSpc>
                <a:spcPct val="100000"/>
              </a:lnSpc>
              <a:spcBef>
                <a:spcPts val="0"/>
              </a:spcBef>
              <a:spcAft>
                <a:spcPts val="0"/>
              </a:spcAft>
              <a:buClr>
                <a:srgbClr val="1A1C1E"/>
              </a:buClr>
              <a:buSzPts val="1050"/>
              <a:buFont typeface="Arial"/>
              <a:buChar char="○"/>
            </a:pPr>
            <a:r>
              <a:rPr b="1" lang="en" sz="1050">
                <a:solidFill>
                  <a:srgbClr val="1A1C1E"/>
                </a:solidFill>
                <a:latin typeface="Arial"/>
                <a:ea typeface="Arial"/>
                <a:cs typeface="Arial"/>
                <a:sym typeface="Arial"/>
              </a:rPr>
              <a:t>Probability:</a:t>
            </a:r>
            <a:r>
              <a:rPr lang="en" sz="1050">
                <a:solidFill>
                  <a:srgbClr val="1A1C1E"/>
                </a:solidFill>
                <a:latin typeface="Arial"/>
                <a:ea typeface="Arial"/>
                <a:cs typeface="Arial"/>
                <a:sym typeface="Arial"/>
              </a:rPr>
              <a:t> </a:t>
            </a:r>
            <a:r>
              <a:rPr b="1" lang="en" sz="1050">
                <a:solidFill>
                  <a:srgbClr val="DF382C"/>
                </a:solidFill>
                <a:latin typeface="Arial"/>
                <a:ea typeface="Arial"/>
                <a:cs typeface="Arial"/>
                <a:sym typeface="Arial"/>
              </a:rPr>
              <a:t>5%</a:t>
            </a:r>
            <a:endParaRPr b="1" sz="1050">
              <a:solidFill>
                <a:srgbClr val="DF382C"/>
              </a:solidFill>
              <a:latin typeface="Arial"/>
              <a:ea typeface="Arial"/>
              <a:cs typeface="Arial"/>
              <a:sym typeface="Arial"/>
            </a:endParaRPr>
          </a:p>
          <a:p>
            <a:pPr indent="-295275" lvl="1" marL="914400" rtl="0" algn="l">
              <a:lnSpc>
                <a:spcPct val="100000"/>
              </a:lnSpc>
              <a:spcBef>
                <a:spcPts val="0"/>
              </a:spcBef>
              <a:spcAft>
                <a:spcPts val="0"/>
              </a:spcAft>
              <a:buClr>
                <a:srgbClr val="1A1C1E"/>
              </a:buClr>
              <a:buSzPts val="1050"/>
              <a:buFont typeface="Arial"/>
              <a:buChar char="○"/>
            </a:pPr>
            <a:r>
              <a:rPr i="1" lang="en" sz="1050">
                <a:solidFill>
                  <a:srgbClr val="1A1C1E"/>
                </a:solidFill>
                <a:latin typeface="Arial"/>
                <a:ea typeface="Arial"/>
                <a:cs typeface="Arial"/>
                <a:sym typeface="Arial"/>
              </a:rPr>
              <a:t>Reasoning:</a:t>
            </a:r>
            <a:r>
              <a:rPr lang="en" sz="1050">
                <a:solidFill>
                  <a:srgbClr val="1A1C1E"/>
                </a:solidFill>
                <a:latin typeface="Arial"/>
                <a:ea typeface="Arial"/>
                <a:cs typeface="Arial"/>
                <a:sym typeface="Arial"/>
              </a:rPr>
              <a:t> Common cause of aseptic meningitis in the fall. Less specific geography.</a:t>
            </a:r>
            <a:endParaRPr sz="1050">
              <a:solidFill>
                <a:srgbClr val="1A1C1E"/>
              </a:solidFill>
              <a:latin typeface="Arial"/>
              <a:ea typeface="Arial"/>
              <a:cs typeface="Arial"/>
              <a:sym typeface="Arial"/>
            </a:endParaRPr>
          </a:p>
          <a:p>
            <a:pPr indent="0" lvl="0" marL="0" rtl="0" algn="l">
              <a:lnSpc>
                <a:spcPct val="100000"/>
              </a:lnSpc>
              <a:spcBef>
                <a:spcPts val="0"/>
              </a:spcBef>
              <a:spcAft>
                <a:spcPts val="0"/>
              </a:spcAft>
              <a:buNone/>
            </a:pPr>
            <a:r>
              <a:t/>
            </a:r>
            <a:endParaRPr i="1" sz="1050">
              <a:solidFill>
                <a:srgbClr val="1A1C1E"/>
              </a:solidFill>
              <a:latin typeface="Arial"/>
              <a:ea typeface="Arial"/>
              <a:cs typeface="Arial"/>
              <a:sym typeface="Arial"/>
            </a:endParaRPr>
          </a:p>
          <a:p>
            <a:pPr indent="0" lvl="0" marL="0" rtl="0" algn="l">
              <a:lnSpc>
                <a:spcPct val="100000"/>
              </a:lnSpc>
              <a:spcBef>
                <a:spcPts val="0"/>
              </a:spcBef>
              <a:spcAft>
                <a:spcPts val="0"/>
              </a:spcAft>
              <a:buNone/>
            </a:pPr>
            <a:r>
              <a:rPr i="1" lang="en" sz="1050">
                <a:solidFill>
                  <a:srgbClr val="1A1C1E"/>
                </a:solidFill>
                <a:latin typeface="Arial"/>
                <a:ea typeface="Arial"/>
                <a:cs typeface="Arial"/>
                <a:sym typeface="Arial"/>
              </a:rPr>
              <a:t>(Note: </a:t>
            </a:r>
            <a:r>
              <a:rPr b="1" i="1" lang="en" sz="1050">
                <a:solidFill>
                  <a:srgbClr val="DF382C"/>
                </a:solidFill>
                <a:latin typeface="Arial"/>
                <a:ea typeface="Arial"/>
                <a:cs typeface="Arial"/>
                <a:sym typeface="Arial"/>
              </a:rPr>
              <a:t>The rash</a:t>
            </a:r>
            <a:r>
              <a:rPr i="1" lang="en" sz="1050">
                <a:solidFill>
                  <a:srgbClr val="1A1C1E"/>
                </a:solidFill>
                <a:latin typeface="Arial"/>
                <a:ea typeface="Arial"/>
                <a:cs typeface="Arial"/>
                <a:sym typeface="Arial"/>
              </a:rPr>
              <a:t> is diagnosed as AGEP (Drug Reaction) with </a:t>
            </a:r>
            <a:r>
              <a:rPr b="1" i="1" lang="en" sz="1050">
                <a:solidFill>
                  <a:srgbClr val="DF382C"/>
                </a:solidFill>
                <a:latin typeface="Arial"/>
                <a:ea typeface="Arial"/>
                <a:cs typeface="Arial"/>
                <a:sym typeface="Arial"/>
              </a:rPr>
              <a:t>&gt;90% certainty</a:t>
            </a:r>
            <a:r>
              <a:rPr i="1" lang="en" sz="1050">
                <a:solidFill>
                  <a:srgbClr val="1A1C1E"/>
                </a:solidFill>
                <a:latin typeface="Arial"/>
                <a:ea typeface="Arial"/>
                <a:cs typeface="Arial"/>
                <a:sym typeface="Arial"/>
              </a:rPr>
              <a:t>, secondary to the antibiotic treatment.)</a:t>
            </a:r>
            <a:endParaRPr b="1">
              <a:solidFill>
                <a:srgbClr val="DF382C"/>
              </a:solidFill>
              <a:latin typeface="Ubuntu"/>
              <a:ea typeface="Ubuntu"/>
              <a:cs typeface="Ubuntu"/>
              <a:sym typeface="Ubuntu"/>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0" name="Shape 1620"/>
        <p:cNvGrpSpPr/>
        <p:nvPr/>
      </p:nvGrpSpPr>
      <p:grpSpPr>
        <a:xfrm>
          <a:off x="0" y="0"/>
          <a:ext cx="0" cy="0"/>
          <a:chOff x="0" y="0"/>
          <a:chExt cx="0" cy="0"/>
        </a:xfrm>
      </p:grpSpPr>
      <p:sp>
        <p:nvSpPr>
          <p:cNvPr id="1621" name="Google Shape;1621;p145"/>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1.2</a:t>
            </a:r>
            <a:r>
              <a:rPr lang="en"/>
              <a:t> - Gemini </a:t>
            </a:r>
            <a:r>
              <a:rPr lang="en">
                <a:solidFill>
                  <a:srgbClr val="9E9E9E"/>
                </a:solidFill>
              </a:rPr>
              <a:t>(trying to help it now)</a:t>
            </a:r>
            <a:endParaRPr/>
          </a:p>
          <a:p>
            <a:pPr indent="0" lvl="0" marL="0" rtl="0" algn="l">
              <a:spcBef>
                <a:spcPts val="0"/>
              </a:spcBef>
              <a:spcAft>
                <a:spcPts val="0"/>
              </a:spcAft>
              <a:buNone/>
            </a:pPr>
            <a:r>
              <a:t/>
            </a:r>
            <a:endParaRPr/>
          </a:p>
        </p:txBody>
      </p:sp>
      <p:sp>
        <p:nvSpPr>
          <p:cNvPr id="1622" name="Google Shape;1622;p145"/>
          <p:cNvSpPr txBox="1"/>
          <p:nvPr>
            <p:ph idx="1" type="body"/>
          </p:nvPr>
        </p:nvSpPr>
        <p:spPr>
          <a:xfrm>
            <a:off x="729450" y="1393075"/>
            <a:ext cx="7688700" cy="3450600"/>
          </a:xfrm>
          <a:prstGeom prst="rect">
            <a:avLst/>
          </a:prstGeom>
        </p:spPr>
        <p:txBody>
          <a:bodyPr anchorCtr="0" anchor="t" bIns="91425" lIns="91425" spcFirstLastPara="1" rIns="91425" wrap="square" tIns="91425">
            <a:normAutofit/>
          </a:bodyPr>
          <a:lstStyle/>
          <a:p>
            <a:pPr indent="0" lvl="0" marL="0" rtl="0" algn="r">
              <a:lnSpc>
                <a:spcPct val="100000"/>
              </a:lnSpc>
              <a:spcBef>
                <a:spcPts val="1200"/>
              </a:spcBef>
              <a:spcAft>
                <a:spcPts val="0"/>
              </a:spcAft>
              <a:buNone/>
            </a:pPr>
            <a:r>
              <a:rPr lang="en" sz="1600" u="sng">
                <a:solidFill>
                  <a:srgbClr val="000000"/>
                </a:solidFill>
                <a:latin typeface="Ubuntu"/>
                <a:ea typeface="Ubuntu"/>
                <a:cs typeface="Ubuntu"/>
                <a:sym typeface="Ubuntu"/>
              </a:rPr>
              <a:t>User</a:t>
            </a:r>
            <a:r>
              <a:rPr lang="en" sz="1600">
                <a:solidFill>
                  <a:srgbClr val="000000"/>
                </a:solidFill>
                <a:latin typeface="Ubuntu"/>
                <a:ea typeface="Ubuntu"/>
                <a:cs typeface="Ubuntu"/>
                <a:sym typeface="Ubuntu"/>
              </a:rPr>
              <a:t>: </a:t>
            </a:r>
            <a:r>
              <a:rPr lang="en" sz="1600">
                <a:solidFill>
                  <a:srgbClr val="3B71CA"/>
                </a:solidFill>
                <a:latin typeface="Ubuntu"/>
                <a:ea typeface="Ubuntu"/>
                <a:cs typeface="Ubuntu"/>
                <a:sym typeface="Ubuntu"/>
              </a:rPr>
              <a:t>A colleague raised the possibility of drug-induced aseptic meningitis. What are your thoughts on this possibility?</a:t>
            </a:r>
            <a:endParaRPr sz="1600">
              <a:solidFill>
                <a:srgbClr val="3B71CA"/>
              </a:solidFill>
              <a:latin typeface="Ubuntu"/>
              <a:ea typeface="Ubuntu"/>
              <a:cs typeface="Ubuntu"/>
              <a:sym typeface="Ubuntu"/>
            </a:endParaRPr>
          </a:p>
          <a:p>
            <a:pPr indent="0" lvl="0" marL="0" rtl="0" algn="l">
              <a:lnSpc>
                <a:spcPct val="100000"/>
              </a:lnSpc>
              <a:spcBef>
                <a:spcPts val="1200"/>
              </a:spcBef>
              <a:spcAft>
                <a:spcPts val="0"/>
              </a:spcAft>
              <a:buNone/>
            </a:pPr>
            <a:r>
              <a:rPr lang="en" sz="1600">
                <a:solidFill>
                  <a:srgbClr val="000000"/>
                </a:solidFill>
                <a:latin typeface="Arial"/>
                <a:ea typeface="Arial"/>
                <a:cs typeface="Arial"/>
                <a:sym typeface="Arial"/>
              </a:rPr>
              <a:t>This is an </a:t>
            </a:r>
            <a:r>
              <a:rPr b="1" lang="en" sz="1600">
                <a:solidFill>
                  <a:srgbClr val="000000"/>
                </a:solidFill>
                <a:latin typeface="Arial"/>
                <a:ea typeface="Arial"/>
                <a:cs typeface="Arial"/>
                <a:sym typeface="Arial"/>
              </a:rPr>
              <a:t>excellent and sophisticated thought </a:t>
            </a:r>
            <a:r>
              <a:rPr lang="en" sz="1600">
                <a:solidFill>
                  <a:srgbClr val="000000"/>
                </a:solidFill>
                <a:latin typeface="Arial"/>
                <a:ea typeface="Arial"/>
                <a:cs typeface="Arial"/>
                <a:sym typeface="Arial"/>
              </a:rPr>
              <a:t>from your colleague. Given the clinical course,</a:t>
            </a:r>
            <a:r>
              <a:rPr b="1" lang="en" sz="1600">
                <a:solidFill>
                  <a:srgbClr val="000000"/>
                </a:solidFill>
                <a:latin typeface="Arial"/>
                <a:ea typeface="Arial"/>
                <a:cs typeface="Arial"/>
                <a:sym typeface="Arial"/>
              </a:rPr>
              <a:t> Drug-Induced Aseptic Meningitis (DIAM)</a:t>
            </a:r>
            <a:r>
              <a:rPr lang="en" sz="1600">
                <a:solidFill>
                  <a:srgbClr val="000000"/>
                </a:solidFill>
                <a:latin typeface="Arial"/>
                <a:ea typeface="Arial"/>
                <a:cs typeface="Arial"/>
                <a:sym typeface="Arial"/>
              </a:rPr>
              <a:t> is a valid and important differential diagnosis to consider, specifically Amoxicillin-induced.[1][2]</a:t>
            </a:r>
            <a:endParaRPr sz="16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rPr lang="en" sz="1600">
                <a:solidFill>
                  <a:schemeClr val="lt1"/>
                </a:solidFill>
                <a:latin typeface="Arial"/>
                <a:ea typeface="Arial"/>
                <a:cs typeface="Arial"/>
                <a:sym typeface="Arial"/>
              </a:rPr>
              <a:t>Here is a breakdown of why this hypothesis is strong, but ultimately </a:t>
            </a:r>
            <a:r>
              <a:rPr b="1" lang="en" sz="1600">
                <a:solidFill>
                  <a:schemeClr val="lt1"/>
                </a:solidFill>
                <a:latin typeface="Arial"/>
                <a:ea typeface="Arial"/>
                <a:cs typeface="Arial"/>
                <a:sym typeface="Arial"/>
              </a:rPr>
              <a:t>why</a:t>
            </a:r>
            <a:r>
              <a:rPr lang="en" sz="1600">
                <a:solidFill>
                  <a:schemeClr val="lt1"/>
                </a:solidFill>
                <a:latin typeface="Arial"/>
                <a:ea typeface="Arial"/>
                <a:cs typeface="Arial"/>
                <a:sym typeface="Arial"/>
              </a:rPr>
              <a:t> </a:t>
            </a:r>
            <a:r>
              <a:rPr b="1" lang="en" sz="1600">
                <a:solidFill>
                  <a:schemeClr val="lt1"/>
                </a:solidFill>
                <a:latin typeface="Arial"/>
                <a:ea typeface="Arial"/>
                <a:cs typeface="Arial"/>
                <a:sym typeface="Arial"/>
              </a:rPr>
              <a:t>La Crosse Encephalitis</a:t>
            </a:r>
            <a:r>
              <a:rPr lang="en" sz="1600">
                <a:solidFill>
                  <a:schemeClr val="lt1"/>
                </a:solidFill>
                <a:latin typeface="Arial"/>
                <a:ea typeface="Arial"/>
                <a:cs typeface="Arial"/>
                <a:sym typeface="Arial"/>
              </a:rPr>
              <a:t> remains the </a:t>
            </a:r>
            <a:r>
              <a:rPr b="1" lang="en" sz="1600">
                <a:solidFill>
                  <a:schemeClr val="lt1"/>
                </a:solidFill>
                <a:latin typeface="Arial"/>
                <a:ea typeface="Arial"/>
                <a:cs typeface="Arial"/>
                <a:sym typeface="Arial"/>
              </a:rPr>
              <a:t>leading diagnosis</a:t>
            </a:r>
            <a:r>
              <a:rPr lang="en" sz="1600">
                <a:solidFill>
                  <a:schemeClr val="lt1"/>
                </a:solidFill>
                <a:latin typeface="Arial"/>
                <a:ea typeface="Arial"/>
                <a:cs typeface="Arial"/>
                <a:sym typeface="Arial"/>
              </a:rPr>
              <a:t>…While DIAM explains the meningitis, it fails to explain three specific "high-yield" features of this case that point directly to La Crosse virus:</a:t>
            </a:r>
            <a:endParaRPr sz="1600">
              <a:solidFill>
                <a:schemeClr val="lt1"/>
              </a:solidFill>
              <a:latin typeface="Arial"/>
              <a:ea typeface="Arial"/>
              <a:cs typeface="Arial"/>
              <a:sym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6" name="Shape 1626"/>
        <p:cNvGrpSpPr/>
        <p:nvPr/>
      </p:nvGrpSpPr>
      <p:grpSpPr>
        <a:xfrm>
          <a:off x="0" y="0"/>
          <a:ext cx="0" cy="0"/>
          <a:chOff x="0" y="0"/>
          <a:chExt cx="0" cy="0"/>
        </a:xfrm>
      </p:grpSpPr>
      <p:sp>
        <p:nvSpPr>
          <p:cNvPr id="1627" name="Google Shape;1627;p146"/>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1.2</a:t>
            </a:r>
            <a:r>
              <a:rPr lang="en"/>
              <a:t> - Gemini </a:t>
            </a:r>
            <a:r>
              <a:rPr lang="en">
                <a:solidFill>
                  <a:srgbClr val="9E9E9E"/>
                </a:solidFill>
              </a:rPr>
              <a:t>(trying to help it now)</a:t>
            </a:r>
            <a:endParaRPr/>
          </a:p>
          <a:p>
            <a:pPr indent="0" lvl="0" marL="0" rtl="0" algn="l">
              <a:spcBef>
                <a:spcPts val="0"/>
              </a:spcBef>
              <a:spcAft>
                <a:spcPts val="0"/>
              </a:spcAft>
              <a:buNone/>
            </a:pPr>
            <a:r>
              <a:t/>
            </a:r>
            <a:endParaRPr/>
          </a:p>
        </p:txBody>
      </p:sp>
      <p:sp>
        <p:nvSpPr>
          <p:cNvPr id="1628" name="Google Shape;1628;p146"/>
          <p:cNvSpPr txBox="1"/>
          <p:nvPr>
            <p:ph idx="1" type="body"/>
          </p:nvPr>
        </p:nvSpPr>
        <p:spPr>
          <a:xfrm>
            <a:off x="729450" y="1393075"/>
            <a:ext cx="7688700" cy="3450600"/>
          </a:xfrm>
          <a:prstGeom prst="rect">
            <a:avLst/>
          </a:prstGeom>
        </p:spPr>
        <p:txBody>
          <a:bodyPr anchorCtr="0" anchor="t" bIns="91425" lIns="91425" spcFirstLastPara="1" rIns="91425" wrap="square" tIns="91425">
            <a:normAutofit/>
          </a:bodyPr>
          <a:lstStyle/>
          <a:p>
            <a:pPr indent="0" lvl="0" marL="0" rtl="0" algn="r">
              <a:lnSpc>
                <a:spcPct val="100000"/>
              </a:lnSpc>
              <a:spcBef>
                <a:spcPts val="1200"/>
              </a:spcBef>
              <a:spcAft>
                <a:spcPts val="0"/>
              </a:spcAft>
              <a:buNone/>
            </a:pPr>
            <a:r>
              <a:rPr lang="en" sz="1600" u="sng">
                <a:solidFill>
                  <a:srgbClr val="000000"/>
                </a:solidFill>
                <a:latin typeface="Ubuntu"/>
                <a:ea typeface="Ubuntu"/>
                <a:cs typeface="Ubuntu"/>
                <a:sym typeface="Ubuntu"/>
              </a:rPr>
              <a:t>User</a:t>
            </a:r>
            <a:r>
              <a:rPr lang="en" sz="1600">
                <a:solidFill>
                  <a:srgbClr val="000000"/>
                </a:solidFill>
                <a:latin typeface="Ubuntu"/>
                <a:ea typeface="Ubuntu"/>
                <a:cs typeface="Ubuntu"/>
                <a:sym typeface="Ubuntu"/>
              </a:rPr>
              <a:t>: </a:t>
            </a:r>
            <a:r>
              <a:rPr lang="en" sz="1600">
                <a:solidFill>
                  <a:srgbClr val="3B71CA"/>
                </a:solidFill>
                <a:latin typeface="Ubuntu"/>
                <a:ea typeface="Ubuntu"/>
                <a:cs typeface="Ubuntu"/>
                <a:sym typeface="Ubuntu"/>
              </a:rPr>
              <a:t>A colleague raised the possibility of drug-induced aseptic meningitis. What are your thoughts on this possibility?</a:t>
            </a:r>
            <a:endParaRPr sz="1600">
              <a:solidFill>
                <a:srgbClr val="3B71CA"/>
              </a:solidFill>
              <a:latin typeface="Ubuntu"/>
              <a:ea typeface="Ubuntu"/>
              <a:cs typeface="Ubuntu"/>
              <a:sym typeface="Ubuntu"/>
            </a:endParaRPr>
          </a:p>
          <a:p>
            <a:pPr indent="0" lvl="0" marL="0" rtl="0" algn="l">
              <a:lnSpc>
                <a:spcPct val="100000"/>
              </a:lnSpc>
              <a:spcBef>
                <a:spcPts val="1200"/>
              </a:spcBef>
              <a:spcAft>
                <a:spcPts val="0"/>
              </a:spcAft>
              <a:buNone/>
            </a:pPr>
            <a:r>
              <a:rPr lang="en" sz="1600">
                <a:solidFill>
                  <a:srgbClr val="000000"/>
                </a:solidFill>
                <a:latin typeface="Arial"/>
                <a:ea typeface="Arial"/>
                <a:cs typeface="Arial"/>
                <a:sym typeface="Arial"/>
              </a:rPr>
              <a:t>This is an </a:t>
            </a:r>
            <a:r>
              <a:rPr b="1" lang="en" sz="1600">
                <a:solidFill>
                  <a:srgbClr val="000000"/>
                </a:solidFill>
                <a:latin typeface="Arial"/>
                <a:ea typeface="Arial"/>
                <a:cs typeface="Arial"/>
                <a:sym typeface="Arial"/>
              </a:rPr>
              <a:t>excellent and sophisticated thought </a:t>
            </a:r>
            <a:r>
              <a:rPr lang="en" sz="1600">
                <a:solidFill>
                  <a:srgbClr val="000000"/>
                </a:solidFill>
                <a:latin typeface="Arial"/>
                <a:ea typeface="Arial"/>
                <a:cs typeface="Arial"/>
                <a:sym typeface="Arial"/>
              </a:rPr>
              <a:t>from your colleague. Given the clinical course,</a:t>
            </a:r>
            <a:r>
              <a:rPr b="1" lang="en" sz="1600">
                <a:solidFill>
                  <a:srgbClr val="000000"/>
                </a:solidFill>
                <a:latin typeface="Arial"/>
                <a:ea typeface="Arial"/>
                <a:cs typeface="Arial"/>
                <a:sym typeface="Arial"/>
              </a:rPr>
              <a:t> Drug-Induced Aseptic Meningitis (DIAM)</a:t>
            </a:r>
            <a:r>
              <a:rPr lang="en" sz="1600">
                <a:solidFill>
                  <a:srgbClr val="000000"/>
                </a:solidFill>
                <a:latin typeface="Arial"/>
                <a:ea typeface="Arial"/>
                <a:cs typeface="Arial"/>
                <a:sym typeface="Arial"/>
              </a:rPr>
              <a:t> is a valid and important differential diagnosis to consider, specifically Amoxicillin-induced.[1][2]</a:t>
            </a:r>
            <a:endParaRPr sz="1600">
              <a:solidFill>
                <a:srgbClr val="000000"/>
              </a:solidFill>
              <a:latin typeface="Arial"/>
              <a:ea typeface="Arial"/>
              <a:cs typeface="Arial"/>
              <a:sym typeface="Arial"/>
            </a:endParaRPr>
          </a:p>
          <a:p>
            <a:pPr indent="0" lvl="0" marL="0" rtl="0" algn="l">
              <a:lnSpc>
                <a:spcPct val="100000"/>
              </a:lnSpc>
              <a:spcBef>
                <a:spcPts val="1200"/>
              </a:spcBef>
              <a:spcAft>
                <a:spcPts val="1200"/>
              </a:spcAft>
              <a:buNone/>
            </a:pPr>
            <a:r>
              <a:rPr lang="en" sz="1600">
                <a:solidFill>
                  <a:srgbClr val="000000"/>
                </a:solidFill>
                <a:latin typeface="Arial"/>
                <a:ea typeface="Arial"/>
                <a:cs typeface="Arial"/>
                <a:sym typeface="Arial"/>
              </a:rPr>
              <a:t>Here is a breakdown of why this hypothesis is strong, but ultimately </a:t>
            </a:r>
            <a:r>
              <a:rPr b="1" lang="en" sz="1600">
                <a:solidFill>
                  <a:srgbClr val="000000"/>
                </a:solidFill>
                <a:latin typeface="Arial"/>
                <a:ea typeface="Arial"/>
                <a:cs typeface="Arial"/>
                <a:sym typeface="Arial"/>
              </a:rPr>
              <a:t>why</a:t>
            </a:r>
            <a:r>
              <a:rPr lang="en" sz="1600">
                <a:solidFill>
                  <a:srgbClr val="000000"/>
                </a:solidFill>
                <a:latin typeface="Arial"/>
                <a:ea typeface="Arial"/>
                <a:cs typeface="Arial"/>
                <a:sym typeface="Arial"/>
              </a:rPr>
              <a:t> </a:t>
            </a:r>
            <a:r>
              <a:rPr b="1" lang="en" sz="1600">
                <a:solidFill>
                  <a:srgbClr val="DF382C"/>
                </a:solidFill>
                <a:latin typeface="Arial"/>
                <a:ea typeface="Arial"/>
                <a:cs typeface="Arial"/>
                <a:sym typeface="Arial"/>
              </a:rPr>
              <a:t>La Crosse Encephalitis</a:t>
            </a:r>
            <a:r>
              <a:rPr lang="en" sz="1600">
                <a:solidFill>
                  <a:srgbClr val="000000"/>
                </a:solidFill>
                <a:latin typeface="Arial"/>
                <a:ea typeface="Arial"/>
                <a:cs typeface="Arial"/>
                <a:sym typeface="Arial"/>
              </a:rPr>
              <a:t> remains the </a:t>
            </a:r>
            <a:r>
              <a:rPr b="1" lang="en" sz="1600">
                <a:solidFill>
                  <a:srgbClr val="DF382C"/>
                </a:solidFill>
                <a:latin typeface="Arial"/>
                <a:ea typeface="Arial"/>
                <a:cs typeface="Arial"/>
                <a:sym typeface="Arial"/>
              </a:rPr>
              <a:t>leading diagnosis</a:t>
            </a:r>
            <a:r>
              <a:rPr lang="en" sz="1600">
                <a:solidFill>
                  <a:srgbClr val="000000"/>
                </a:solidFill>
                <a:latin typeface="Arial"/>
                <a:ea typeface="Arial"/>
                <a:cs typeface="Arial"/>
                <a:sym typeface="Arial"/>
              </a:rPr>
              <a:t>…While DIAM explains the meningitis, it fails to explain three specific "high-yield" features of this case that point directly to La Crosse virus:</a:t>
            </a:r>
            <a:endParaRPr sz="1600">
              <a:solidFill>
                <a:srgbClr val="000000"/>
              </a:solidFill>
              <a:latin typeface="Arial"/>
              <a:ea typeface="Arial"/>
              <a:cs typeface="Arial"/>
              <a:sym typeface="Arial"/>
            </a:endParaRPr>
          </a:p>
        </p:txBody>
      </p:sp>
      <p:sp>
        <p:nvSpPr>
          <p:cNvPr id="1629" name="Google Shape;1629;p146"/>
          <p:cNvSpPr/>
          <p:nvPr/>
        </p:nvSpPr>
        <p:spPr>
          <a:xfrm>
            <a:off x="690625" y="1299925"/>
            <a:ext cx="7900800" cy="16284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3" name="Shape 1633"/>
        <p:cNvGrpSpPr/>
        <p:nvPr/>
      </p:nvGrpSpPr>
      <p:grpSpPr>
        <a:xfrm>
          <a:off x="0" y="0"/>
          <a:ext cx="0" cy="0"/>
          <a:chOff x="0" y="0"/>
          <a:chExt cx="0" cy="0"/>
        </a:xfrm>
      </p:grpSpPr>
      <p:sp>
        <p:nvSpPr>
          <p:cNvPr id="1634" name="Google Shape;1634;p147"/>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1.2</a:t>
            </a:r>
            <a:r>
              <a:rPr lang="en"/>
              <a:t> - Gemini </a:t>
            </a:r>
            <a:r>
              <a:rPr lang="en">
                <a:solidFill>
                  <a:srgbClr val="9E9E9E"/>
                </a:solidFill>
              </a:rPr>
              <a:t>(trying to help it now)</a:t>
            </a:r>
            <a:endParaRPr/>
          </a:p>
          <a:p>
            <a:pPr indent="0" lvl="0" marL="0" rtl="0" algn="l">
              <a:spcBef>
                <a:spcPts val="0"/>
              </a:spcBef>
              <a:spcAft>
                <a:spcPts val="0"/>
              </a:spcAft>
              <a:buNone/>
            </a:pPr>
            <a:r>
              <a:t/>
            </a:r>
            <a:endParaRPr/>
          </a:p>
        </p:txBody>
      </p:sp>
      <p:sp>
        <p:nvSpPr>
          <p:cNvPr id="1635" name="Google Shape;1635;p147"/>
          <p:cNvSpPr txBox="1"/>
          <p:nvPr>
            <p:ph idx="1" type="body"/>
          </p:nvPr>
        </p:nvSpPr>
        <p:spPr>
          <a:xfrm>
            <a:off x="729450" y="1393075"/>
            <a:ext cx="7688700" cy="3450600"/>
          </a:xfrm>
          <a:prstGeom prst="rect">
            <a:avLst/>
          </a:prstGeom>
        </p:spPr>
        <p:txBody>
          <a:bodyPr anchorCtr="0" anchor="t" bIns="91425" lIns="91425" spcFirstLastPara="1" rIns="91425" wrap="square" tIns="91425">
            <a:normAutofit/>
          </a:bodyPr>
          <a:lstStyle/>
          <a:p>
            <a:pPr indent="0" lvl="0" marL="0" rtl="0" algn="l">
              <a:lnSpc>
                <a:spcPct val="100000"/>
              </a:lnSpc>
              <a:spcBef>
                <a:spcPts val="1200"/>
              </a:spcBef>
              <a:spcAft>
                <a:spcPts val="0"/>
              </a:spcAft>
              <a:buNone/>
            </a:pPr>
            <a:r>
              <a:rPr lang="en" sz="1400">
                <a:solidFill>
                  <a:srgbClr val="000000"/>
                </a:solidFill>
                <a:latin typeface="Arial"/>
                <a:ea typeface="Arial"/>
                <a:cs typeface="Arial"/>
                <a:sym typeface="Arial"/>
              </a:rPr>
              <a:t>Here is a breakdown of why this hypothesis is strong, but ultimately </a:t>
            </a:r>
            <a:r>
              <a:rPr b="1" lang="en" sz="1400">
                <a:solidFill>
                  <a:srgbClr val="000000"/>
                </a:solidFill>
                <a:latin typeface="Arial"/>
                <a:ea typeface="Arial"/>
                <a:cs typeface="Arial"/>
                <a:sym typeface="Arial"/>
              </a:rPr>
              <a:t>why</a:t>
            </a:r>
            <a:r>
              <a:rPr lang="en" sz="1400">
                <a:solidFill>
                  <a:srgbClr val="000000"/>
                </a:solidFill>
                <a:latin typeface="Arial"/>
                <a:ea typeface="Arial"/>
                <a:cs typeface="Arial"/>
                <a:sym typeface="Arial"/>
              </a:rPr>
              <a:t> </a:t>
            </a:r>
            <a:r>
              <a:rPr b="1" lang="en" sz="1400">
                <a:solidFill>
                  <a:srgbClr val="DF382C"/>
                </a:solidFill>
                <a:latin typeface="Arial"/>
                <a:ea typeface="Arial"/>
                <a:cs typeface="Arial"/>
                <a:sym typeface="Arial"/>
              </a:rPr>
              <a:t>La Crosse Encephalitis</a:t>
            </a:r>
            <a:r>
              <a:rPr lang="en" sz="1400">
                <a:solidFill>
                  <a:srgbClr val="000000"/>
                </a:solidFill>
                <a:latin typeface="Arial"/>
                <a:ea typeface="Arial"/>
                <a:cs typeface="Arial"/>
                <a:sym typeface="Arial"/>
              </a:rPr>
              <a:t> remains the </a:t>
            </a:r>
            <a:r>
              <a:rPr b="1" lang="en" sz="1400">
                <a:solidFill>
                  <a:srgbClr val="DF382C"/>
                </a:solidFill>
                <a:latin typeface="Arial"/>
                <a:ea typeface="Arial"/>
                <a:cs typeface="Arial"/>
                <a:sym typeface="Arial"/>
              </a:rPr>
              <a:t>leading diagnosis</a:t>
            </a:r>
            <a:r>
              <a:rPr lang="en" sz="1400">
                <a:solidFill>
                  <a:srgbClr val="000000"/>
                </a:solidFill>
                <a:latin typeface="Arial"/>
                <a:ea typeface="Arial"/>
                <a:cs typeface="Arial"/>
                <a:sym typeface="Arial"/>
              </a:rPr>
              <a:t>…While DIAM explains the meningitis, it fails to explain three specific "high-yield" features of this case that point directly to La Crosse virus:</a:t>
            </a:r>
            <a:endParaRPr sz="1400">
              <a:solidFill>
                <a:srgbClr val="000000"/>
              </a:solidFill>
              <a:latin typeface="Arial"/>
              <a:ea typeface="Arial"/>
              <a:cs typeface="Arial"/>
              <a:sym typeface="Arial"/>
            </a:endParaRPr>
          </a:p>
          <a:p>
            <a:pPr indent="-317500" lvl="0" marL="457200" rtl="0" algn="l">
              <a:lnSpc>
                <a:spcPct val="100000"/>
              </a:lnSpc>
              <a:spcBef>
                <a:spcPts val="1200"/>
              </a:spcBef>
              <a:spcAft>
                <a:spcPts val="0"/>
              </a:spcAft>
              <a:buClr>
                <a:srgbClr val="000000"/>
              </a:buClr>
              <a:buSzPts val="1400"/>
              <a:buFont typeface="Arial"/>
              <a:buChar char="●"/>
            </a:pPr>
            <a:r>
              <a:rPr b="1" lang="en" sz="1400">
                <a:solidFill>
                  <a:srgbClr val="000000"/>
                </a:solidFill>
                <a:latin typeface="Arial"/>
                <a:ea typeface="Arial"/>
                <a:cs typeface="Arial"/>
                <a:sym typeface="Arial"/>
              </a:rPr>
              <a:t>The Geography ("Cumberland")</a:t>
            </a:r>
            <a:r>
              <a:rPr lang="en" sz="1400">
                <a:solidFill>
                  <a:srgbClr val="000000"/>
                </a:solidFill>
                <a:latin typeface="Arial"/>
                <a:ea typeface="Arial"/>
                <a:cs typeface="Arial"/>
                <a:sym typeface="Arial"/>
              </a:rPr>
              <a:t>: In clinical reasoning vignettes, </a:t>
            </a:r>
            <a:r>
              <a:rPr lang="en" sz="1400">
                <a:solidFill>
                  <a:srgbClr val="DF382C"/>
                </a:solidFill>
                <a:highlight>
                  <a:srgbClr val="FFFF00"/>
                </a:highlight>
                <a:latin typeface="Arial"/>
                <a:ea typeface="Arial"/>
                <a:cs typeface="Arial"/>
                <a:sym typeface="Arial"/>
              </a:rPr>
              <a:t>specific geographic details are rarely accidental</a:t>
            </a:r>
            <a:r>
              <a:rPr lang="en" sz="1400">
                <a:solidFill>
                  <a:srgbClr val="000000"/>
                </a:solidFill>
                <a:latin typeface="Arial"/>
                <a:ea typeface="Arial"/>
                <a:cs typeface="Arial"/>
                <a:sym typeface="Arial"/>
              </a:rPr>
              <a:t>…</a:t>
            </a:r>
            <a:endParaRPr sz="1400">
              <a:solidFill>
                <a:srgbClr val="000000"/>
              </a:solidFill>
              <a:latin typeface="Arial"/>
              <a:ea typeface="Arial"/>
              <a:cs typeface="Arial"/>
              <a:sym typeface="Arial"/>
            </a:endParaRPr>
          </a:p>
          <a:p>
            <a:pPr indent="-317500" lvl="0" marL="457200" rtl="0" algn="l">
              <a:lnSpc>
                <a:spcPct val="100000"/>
              </a:lnSpc>
              <a:spcBef>
                <a:spcPts val="1000"/>
              </a:spcBef>
              <a:spcAft>
                <a:spcPts val="0"/>
              </a:spcAft>
              <a:buClr>
                <a:srgbClr val="000000"/>
              </a:buClr>
              <a:buSzPts val="1400"/>
              <a:buFont typeface="Arial"/>
              <a:buChar char="●"/>
            </a:pPr>
            <a:r>
              <a:rPr b="1" lang="en" sz="1400">
                <a:solidFill>
                  <a:srgbClr val="000000"/>
                </a:solidFill>
                <a:latin typeface="Arial"/>
                <a:ea typeface="Arial"/>
                <a:cs typeface="Arial"/>
                <a:sym typeface="Arial"/>
              </a:rPr>
              <a:t>Hyponatremia</a:t>
            </a:r>
            <a:r>
              <a:rPr lang="en" sz="1400">
                <a:solidFill>
                  <a:srgbClr val="000000"/>
                </a:solidFill>
                <a:latin typeface="Arial"/>
                <a:ea typeface="Arial"/>
                <a:cs typeface="Arial"/>
                <a:sym typeface="Arial"/>
              </a:rPr>
              <a:t> (Na 130): Hyponatremia due to SIADH is a hallmark feature of La Crosse Encephalitis…While dehydration can occur with DIAM…</a:t>
            </a:r>
            <a:endParaRPr sz="1400">
              <a:solidFill>
                <a:srgbClr val="000000"/>
              </a:solidFill>
              <a:latin typeface="Arial"/>
              <a:ea typeface="Arial"/>
              <a:cs typeface="Arial"/>
              <a:sym typeface="Arial"/>
            </a:endParaRPr>
          </a:p>
          <a:p>
            <a:pPr indent="-317500" lvl="0" marL="457200" rtl="0" algn="l">
              <a:lnSpc>
                <a:spcPct val="100000"/>
              </a:lnSpc>
              <a:spcBef>
                <a:spcPts val="1200"/>
              </a:spcBef>
              <a:spcAft>
                <a:spcPts val="1000"/>
              </a:spcAft>
              <a:buClr>
                <a:srgbClr val="000000"/>
              </a:buClr>
              <a:buSzPts val="1400"/>
              <a:buFont typeface="Arial"/>
              <a:buChar char="●"/>
            </a:pPr>
            <a:r>
              <a:rPr b="1" lang="en" sz="1400">
                <a:solidFill>
                  <a:srgbClr val="000000"/>
                </a:solidFill>
                <a:latin typeface="Arial"/>
                <a:ea typeface="Arial"/>
                <a:cs typeface="Arial"/>
                <a:sym typeface="Arial"/>
              </a:rPr>
              <a:t>Encephalopathy vs. Meningitis</a:t>
            </a:r>
            <a:r>
              <a:rPr lang="en" sz="1400">
                <a:solidFill>
                  <a:srgbClr val="000000"/>
                </a:solidFill>
                <a:latin typeface="Arial"/>
                <a:ea typeface="Arial"/>
                <a:cs typeface="Arial"/>
                <a:sym typeface="Arial"/>
              </a:rPr>
              <a:t>: DIAM typically presents as </a:t>
            </a:r>
            <a:r>
              <a:rPr lang="en" sz="1400">
                <a:solidFill>
                  <a:srgbClr val="3B71CA"/>
                </a:solidFill>
                <a:latin typeface="Arial"/>
                <a:ea typeface="Arial"/>
                <a:cs typeface="Arial"/>
                <a:sym typeface="Arial"/>
              </a:rPr>
              <a:t>meningitis </a:t>
            </a:r>
            <a:r>
              <a:rPr lang="en" sz="1400">
                <a:solidFill>
                  <a:srgbClr val="000000"/>
                </a:solidFill>
                <a:latin typeface="Arial"/>
                <a:ea typeface="Arial"/>
                <a:cs typeface="Arial"/>
                <a:sym typeface="Arial"/>
              </a:rPr>
              <a:t>(headache, stiff neck, photophobia). This patient presented with </a:t>
            </a:r>
            <a:r>
              <a:rPr b="1" lang="en" sz="1400">
                <a:solidFill>
                  <a:srgbClr val="000000"/>
                </a:solidFill>
                <a:latin typeface="Arial"/>
                <a:ea typeface="Arial"/>
                <a:cs typeface="Arial"/>
                <a:sym typeface="Arial"/>
              </a:rPr>
              <a:t>significant encephalopathy</a:t>
            </a:r>
            <a:r>
              <a:rPr lang="en" sz="1400">
                <a:solidFill>
                  <a:srgbClr val="000000"/>
                </a:solidFill>
                <a:latin typeface="Arial"/>
                <a:ea typeface="Arial"/>
                <a:cs typeface="Arial"/>
                <a:sym typeface="Arial"/>
              </a:rPr>
              <a:t> [which] is much more characteristic of a </a:t>
            </a:r>
            <a:r>
              <a:rPr lang="en" sz="1400">
                <a:solidFill>
                  <a:srgbClr val="C1443C"/>
                </a:solidFill>
                <a:latin typeface="Arial"/>
                <a:ea typeface="Arial"/>
                <a:cs typeface="Arial"/>
                <a:sym typeface="Arial"/>
              </a:rPr>
              <a:t>viral invasion of the brain parenchyma</a:t>
            </a:r>
            <a:r>
              <a:rPr lang="en" sz="1400">
                <a:solidFill>
                  <a:srgbClr val="000000"/>
                </a:solidFill>
                <a:latin typeface="Arial"/>
                <a:ea typeface="Arial"/>
                <a:cs typeface="Arial"/>
                <a:sym typeface="Arial"/>
              </a:rPr>
              <a:t> (La Crosse)</a:t>
            </a:r>
            <a:endParaRPr sz="1400">
              <a:solidFill>
                <a:srgbClr val="000000"/>
              </a:solidFill>
              <a:latin typeface="Arial"/>
              <a:ea typeface="Arial"/>
              <a:cs typeface="Arial"/>
              <a:sym typeface="Arial"/>
            </a:endParaRPr>
          </a:p>
        </p:txBody>
      </p:sp>
      <p:sp>
        <p:nvSpPr>
          <p:cNvPr id="1636" name="Google Shape;1636;p147"/>
          <p:cNvSpPr/>
          <p:nvPr/>
        </p:nvSpPr>
        <p:spPr>
          <a:xfrm>
            <a:off x="690625" y="1299925"/>
            <a:ext cx="7900800" cy="919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0" name="Shape 1640"/>
        <p:cNvGrpSpPr/>
        <p:nvPr/>
      </p:nvGrpSpPr>
      <p:grpSpPr>
        <a:xfrm>
          <a:off x="0" y="0"/>
          <a:ext cx="0" cy="0"/>
          <a:chOff x="0" y="0"/>
          <a:chExt cx="0" cy="0"/>
        </a:xfrm>
      </p:grpSpPr>
      <p:sp>
        <p:nvSpPr>
          <p:cNvPr id="1641" name="Google Shape;1641;p148"/>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Case 1.2</a:t>
            </a:r>
            <a:r>
              <a:rPr lang="en"/>
              <a:t> - Gemini </a:t>
            </a:r>
            <a:r>
              <a:rPr lang="en">
                <a:solidFill>
                  <a:srgbClr val="9E9E9E"/>
                </a:solidFill>
              </a:rPr>
              <a:t>(trying to help it now)</a:t>
            </a:r>
            <a:endParaRPr/>
          </a:p>
          <a:p>
            <a:pPr indent="0" lvl="0" marL="0" rtl="0" algn="l">
              <a:spcBef>
                <a:spcPts val="0"/>
              </a:spcBef>
              <a:spcAft>
                <a:spcPts val="0"/>
              </a:spcAft>
              <a:buNone/>
            </a:pPr>
            <a:r>
              <a:t/>
            </a:r>
            <a:endParaRPr/>
          </a:p>
        </p:txBody>
      </p:sp>
      <p:sp>
        <p:nvSpPr>
          <p:cNvPr id="1642" name="Google Shape;1642;p148"/>
          <p:cNvSpPr txBox="1"/>
          <p:nvPr>
            <p:ph idx="1" type="body"/>
          </p:nvPr>
        </p:nvSpPr>
        <p:spPr>
          <a:xfrm>
            <a:off x="729450" y="1393075"/>
            <a:ext cx="7688700" cy="3273600"/>
          </a:xfrm>
          <a:prstGeom prst="rect">
            <a:avLst/>
          </a:prstGeom>
        </p:spPr>
        <p:txBody>
          <a:bodyPr anchorCtr="0" anchor="t" bIns="91425" lIns="91425" spcFirstLastPara="1" rIns="91425" wrap="square" tIns="91425">
            <a:normAutofit/>
          </a:bodyPr>
          <a:lstStyle/>
          <a:p>
            <a:pPr indent="0" lvl="0" marL="0" rtl="0" algn="l">
              <a:lnSpc>
                <a:spcPct val="100000"/>
              </a:lnSpc>
              <a:spcBef>
                <a:spcPts val="1800"/>
              </a:spcBef>
              <a:spcAft>
                <a:spcPts val="0"/>
              </a:spcAft>
              <a:buNone/>
            </a:pPr>
            <a:r>
              <a:rPr b="1" lang="en" sz="1800">
                <a:solidFill>
                  <a:srgbClr val="3B71CA"/>
                </a:solidFill>
                <a:latin typeface="Ubuntu"/>
                <a:ea typeface="Ubuntu"/>
                <a:cs typeface="Ubuntu"/>
                <a:sym typeface="Ubuntu"/>
              </a:rPr>
              <a:t>Final Synthesis</a:t>
            </a:r>
            <a:endParaRPr sz="1800">
              <a:solidFill>
                <a:srgbClr val="3B71CA"/>
              </a:solidFill>
              <a:latin typeface="Ubuntu"/>
              <a:ea typeface="Ubuntu"/>
              <a:cs typeface="Ubuntu"/>
              <a:sym typeface="Ubuntu"/>
            </a:endParaRPr>
          </a:p>
          <a:p>
            <a:pPr indent="0" lvl="0" marL="0" rtl="0" algn="l">
              <a:lnSpc>
                <a:spcPct val="100000"/>
              </a:lnSpc>
              <a:spcBef>
                <a:spcPts val="1200"/>
              </a:spcBef>
              <a:spcAft>
                <a:spcPts val="0"/>
              </a:spcAft>
              <a:buNone/>
            </a:pPr>
            <a:r>
              <a:rPr lang="en" sz="1200">
                <a:solidFill>
                  <a:srgbClr val="000000"/>
                </a:solidFill>
                <a:latin typeface="Ubuntu"/>
                <a:ea typeface="Ubuntu"/>
                <a:cs typeface="Ubuntu"/>
                <a:sym typeface="Ubuntu"/>
              </a:rPr>
              <a:t>The most likely scenario is </a:t>
            </a:r>
            <a:r>
              <a:rPr b="1" lang="en" sz="1200">
                <a:solidFill>
                  <a:srgbClr val="000000"/>
                </a:solidFill>
                <a:latin typeface="Ubuntu"/>
                <a:ea typeface="Ubuntu"/>
                <a:cs typeface="Ubuntu"/>
                <a:sym typeface="Ubuntu"/>
              </a:rPr>
              <a:t>Hickam's Dictum</a:t>
            </a:r>
            <a:r>
              <a:rPr lang="en" sz="1200">
                <a:solidFill>
                  <a:srgbClr val="000000"/>
                </a:solidFill>
                <a:latin typeface="Ubuntu"/>
                <a:ea typeface="Ubuntu"/>
                <a:cs typeface="Ubuntu"/>
                <a:sym typeface="Ubuntu"/>
              </a:rPr>
              <a:t> (the patient has two distinct problems):</a:t>
            </a:r>
            <a:endParaRPr sz="1200">
              <a:solidFill>
                <a:srgbClr val="000000"/>
              </a:solidFill>
              <a:latin typeface="Ubuntu"/>
              <a:ea typeface="Ubuntu"/>
              <a:cs typeface="Ubuntu"/>
              <a:sym typeface="Ubuntu"/>
            </a:endParaRPr>
          </a:p>
          <a:p>
            <a:pPr indent="-304800" lvl="0" marL="457200" rtl="0" algn="l">
              <a:lnSpc>
                <a:spcPct val="100000"/>
              </a:lnSpc>
              <a:spcBef>
                <a:spcPts val="1200"/>
              </a:spcBef>
              <a:spcAft>
                <a:spcPts val="0"/>
              </a:spcAft>
              <a:buClr>
                <a:srgbClr val="000000"/>
              </a:buClr>
              <a:buSzPts val="1200"/>
              <a:buFont typeface="Ubuntu"/>
              <a:buChar char="●"/>
            </a:pPr>
            <a:r>
              <a:rPr b="1" lang="en" sz="1200">
                <a:solidFill>
                  <a:srgbClr val="000000"/>
                </a:solidFill>
                <a:latin typeface="Ubuntu"/>
                <a:ea typeface="Ubuntu"/>
                <a:cs typeface="Ubuntu"/>
                <a:sym typeface="Ubuntu"/>
              </a:rPr>
              <a:t>La Crosse Encephalitis</a:t>
            </a:r>
            <a:r>
              <a:rPr lang="en" sz="1200">
                <a:solidFill>
                  <a:srgbClr val="000000"/>
                </a:solidFill>
                <a:latin typeface="Ubuntu"/>
                <a:ea typeface="Ubuntu"/>
                <a:cs typeface="Ubuntu"/>
                <a:sym typeface="Ubuntu"/>
              </a:rPr>
              <a:t> caused the admission syndrome (fever, encephalopathy, hyponatremia) following his travel to the Cumberland area.</a:t>
            </a:r>
            <a:endParaRPr sz="1200">
              <a:solidFill>
                <a:srgbClr val="000000"/>
              </a:solidFill>
              <a:latin typeface="Ubuntu"/>
              <a:ea typeface="Ubuntu"/>
              <a:cs typeface="Ubuntu"/>
              <a:sym typeface="Ubuntu"/>
            </a:endParaRPr>
          </a:p>
          <a:p>
            <a:pPr indent="-304800" lvl="0" marL="457200" rtl="0" algn="l">
              <a:lnSpc>
                <a:spcPct val="100000"/>
              </a:lnSpc>
              <a:spcBef>
                <a:spcPts val="0"/>
              </a:spcBef>
              <a:spcAft>
                <a:spcPts val="0"/>
              </a:spcAft>
              <a:buClr>
                <a:srgbClr val="000000"/>
              </a:buClr>
              <a:buSzPts val="1200"/>
              <a:buFont typeface="Ubuntu"/>
              <a:buChar char="●"/>
            </a:pPr>
            <a:r>
              <a:rPr b="1" lang="en" sz="1200">
                <a:solidFill>
                  <a:srgbClr val="000000"/>
                </a:solidFill>
                <a:latin typeface="Ubuntu"/>
                <a:ea typeface="Ubuntu"/>
                <a:cs typeface="Ubuntu"/>
                <a:sym typeface="Ubuntu"/>
              </a:rPr>
              <a:t>AGEP </a:t>
            </a:r>
            <a:r>
              <a:rPr lang="en" sz="1200">
                <a:solidFill>
                  <a:srgbClr val="000000"/>
                </a:solidFill>
                <a:latin typeface="Ubuntu"/>
                <a:ea typeface="Ubuntu"/>
                <a:cs typeface="Ubuntu"/>
                <a:sym typeface="Ubuntu"/>
              </a:rPr>
              <a:t>(the rash) was a superimposed iatrogenic complication from the high-dose antibiotics used to treat him.</a:t>
            </a:r>
            <a:endParaRPr sz="1200">
              <a:solidFill>
                <a:srgbClr val="000000"/>
              </a:solidFill>
              <a:latin typeface="Ubuntu"/>
              <a:ea typeface="Ubuntu"/>
              <a:cs typeface="Ubuntu"/>
              <a:sym typeface="Ubuntu"/>
            </a:endParaRPr>
          </a:p>
          <a:p>
            <a:pPr indent="0" lvl="0" marL="0" rtl="0" algn="l">
              <a:lnSpc>
                <a:spcPct val="100000"/>
              </a:lnSpc>
              <a:spcBef>
                <a:spcPts val="1800"/>
              </a:spcBef>
              <a:spcAft>
                <a:spcPts val="0"/>
              </a:spcAft>
              <a:buNone/>
            </a:pPr>
            <a:r>
              <a:rPr b="1" lang="en" sz="1800">
                <a:solidFill>
                  <a:srgbClr val="8E44AD"/>
                </a:solidFill>
                <a:latin typeface="Ubuntu"/>
                <a:ea typeface="Ubuntu"/>
                <a:cs typeface="Ubuntu"/>
                <a:sym typeface="Ubuntu"/>
              </a:rPr>
              <a:t>Revised Differential Diagnosis &amp; Probabilities</a:t>
            </a:r>
            <a:endParaRPr sz="1200">
              <a:solidFill>
                <a:srgbClr val="8E44AD"/>
              </a:solidFill>
              <a:latin typeface="Ubuntu"/>
              <a:ea typeface="Ubuntu"/>
              <a:cs typeface="Ubuntu"/>
              <a:sym typeface="Ubuntu"/>
            </a:endParaRPr>
          </a:p>
          <a:p>
            <a:pPr indent="-311150" lvl="0" marL="457200" rtl="0" algn="l">
              <a:lnSpc>
                <a:spcPct val="100000"/>
              </a:lnSpc>
              <a:spcBef>
                <a:spcPts val="1200"/>
              </a:spcBef>
              <a:spcAft>
                <a:spcPts val="0"/>
              </a:spcAft>
              <a:buClr>
                <a:srgbClr val="000000"/>
              </a:buClr>
              <a:buSzPts val="1300"/>
              <a:buFont typeface="Ubuntu"/>
              <a:buAutoNum type="arabicPeriod"/>
            </a:pPr>
            <a:r>
              <a:rPr b="1" lang="en">
                <a:solidFill>
                  <a:srgbClr val="000000"/>
                </a:solidFill>
                <a:latin typeface="Ubuntu"/>
                <a:ea typeface="Ubuntu"/>
                <a:cs typeface="Ubuntu"/>
                <a:sym typeface="Ubuntu"/>
              </a:rPr>
              <a:t>La Crosse Encephalitis: </a:t>
            </a:r>
            <a:r>
              <a:rPr b="1" lang="en">
                <a:solidFill>
                  <a:srgbClr val="DF382C"/>
                </a:solidFill>
                <a:latin typeface="Ubuntu"/>
                <a:ea typeface="Ubuntu"/>
                <a:cs typeface="Ubuntu"/>
                <a:sym typeface="Ubuntu"/>
              </a:rPr>
              <a:t>80</a:t>
            </a:r>
            <a:r>
              <a:rPr b="1" lang="en">
                <a:solidFill>
                  <a:srgbClr val="DF382C"/>
                </a:solidFill>
                <a:latin typeface="Ubuntu"/>
                <a:ea typeface="Ubuntu"/>
                <a:cs typeface="Ubuntu"/>
                <a:sym typeface="Ubuntu"/>
              </a:rPr>
              <a:t>%</a:t>
            </a:r>
            <a:endParaRPr b="1">
              <a:solidFill>
                <a:srgbClr val="DF382C"/>
              </a:solidFill>
              <a:latin typeface="Ubuntu"/>
              <a:ea typeface="Ubuntu"/>
              <a:cs typeface="Ubuntu"/>
              <a:sym typeface="Ubuntu"/>
            </a:endParaRPr>
          </a:p>
          <a:p>
            <a:pPr indent="-311150" lvl="0" marL="457200" rtl="0" algn="l">
              <a:lnSpc>
                <a:spcPct val="100000"/>
              </a:lnSpc>
              <a:spcBef>
                <a:spcPts val="0"/>
              </a:spcBef>
              <a:spcAft>
                <a:spcPts val="0"/>
              </a:spcAft>
              <a:buClr>
                <a:srgbClr val="000000"/>
              </a:buClr>
              <a:buSzPts val="1300"/>
              <a:buFont typeface="Ubuntu"/>
              <a:buAutoNum type="arabicPeriod"/>
            </a:pPr>
            <a:r>
              <a:rPr b="1" lang="en">
                <a:solidFill>
                  <a:srgbClr val="000000"/>
                </a:solidFill>
                <a:latin typeface="Ubuntu"/>
                <a:ea typeface="Ubuntu"/>
                <a:cs typeface="Ubuntu"/>
                <a:sym typeface="Ubuntu"/>
              </a:rPr>
              <a:t>Drug-Induced Aseptic Meningitis</a:t>
            </a:r>
            <a:r>
              <a:rPr b="1" lang="en">
                <a:solidFill>
                  <a:srgbClr val="000000"/>
                </a:solidFill>
                <a:latin typeface="Ubuntu"/>
                <a:ea typeface="Ubuntu"/>
                <a:cs typeface="Ubuntu"/>
                <a:sym typeface="Ubuntu"/>
              </a:rPr>
              <a:t>: </a:t>
            </a:r>
            <a:r>
              <a:rPr b="1" lang="en">
                <a:solidFill>
                  <a:srgbClr val="DF382C"/>
                </a:solidFill>
                <a:latin typeface="Ubuntu"/>
                <a:ea typeface="Ubuntu"/>
                <a:cs typeface="Ubuntu"/>
                <a:sym typeface="Ubuntu"/>
              </a:rPr>
              <a:t>1</a:t>
            </a:r>
            <a:r>
              <a:rPr b="1" lang="en">
                <a:solidFill>
                  <a:srgbClr val="DF382C"/>
                </a:solidFill>
                <a:latin typeface="Ubuntu"/>
                <a:ea typeface="Ubuntu"/>
                <a:cs typeface="Ubuntu"/>
                <a:sym typeface="Ubuntu"/>
              </a:rPr>
              <a:t>5%</a:t>
            </a:r>
            <a:endParaRPr b="1">
              <a:solidFill>
                <a:srgbClr val="DF382C"/>
              </a:solidFill>
              <a:latin typeface="Ubuntu"/>
              <a:ea typeface="Ubuntu"/>
              <a:cs typeface="Ubuntu"/>
              <a:sym typeface="Ubuntu"/>
            </a:endParaRPr>
          </a:p>
          <a:p>
            <a:pPr indent="-311150" lvl="0" marL="457200" rtl="0" algn="l">
              <a:lnSpc>
                <a:spcPct val="100000"/>
              </a:lnSpc>
              <a:spcBef>
                <a:spcPts val="0"/>
              </a:spcBef>
              <a:spcAft>
                <a:spcPts val="0"/>
              </a:spcAft>
              <a:buClr>
                <a:srgbClr val="000000"/>
              </a:buClr>
              <a:buSzPts val="1300"/>
              <a:buFont typeface="Ubuntu"/>
              <a:buAutoNum type="arabicPeriod"/>
            </a:pPr>
            <a:r>
              <a:rPr b="1" lang="en">
                <a:solidFill>
                  <a:srgbClr val="000000"/>
                </a:solidFill>
                <a:latin typeface="Ubuntu"/>
                <a:ea typeface="Ubuntu"/>
                <a:cs typeface="Ubuntu"/>
                <a:sym typeface="Ubuntu"/>
              </a:rPr>
              <a:t>West Nile Virus:</a:t>
            </a:r>
            <a:r>
              <a:rPr b="1" lang="en">
                <a:solidFill>
                  <a:srgbClr val="DF382C"/>
                </a:solidFill>
                <a:latin typeface="Ubuntu"/>
                <a:ea typeface="Ubuntu"/>
                <a:cs typeface="Ubuntu"/>
                <a:sym typeface="Ubuntu"/>
              </a:rPr>
              <a:t> 5%</a:t>
            </a:r>
            <a:endParaRPr b="1">
              <a:solidFill>
                <a:srgbClr val="DF382C"/>
              </a:solidFill>
              <a:latin typeface="Ubuntu"/>
              <a:ea typeface="Ubuntu"/>
              <a:cs typeface="Ubuntu"/>
              <a:sym typeface="Ubuntu"/>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6" name="Shape 1646"/>
        <p:cNvGrpSpPr/>
        <p:nvPr/>
      </p:nvGrpSpPr>
      <p:grpSpPr>
        <a:xfrm>
          <a:off x="0" y="0"/>
          <a:ext cx="0" cy="0"/>
          <a:chOff x="0" y="0"/>
          <a:chExt cx="0" cy="0"/>
        </a:xfrm>
      </p:grpSpPr>
      <p:sp>
        <p:nvSpPr>
          <p:cNvPr id="1647" name="Google Shape;1647;p149"/>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Learning points &amp; take aways</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51" name="Shape 1651"/>
        <p:cNvGrpSpPr/>
        <p:nvPr/>
      </p:nvGrpSpPr>
      <p:grpSpPr>
        <a:xfrm>
          <a:off x="0" y="0"/>
          <a:ext cx="0" cy="0"/>
          <a:chOff x="0" y="0"/>
          <a:chExt cx="0" cy="0"/>
        </a:xfrm>
      </p:grpSpPr>
      <p:sp>
        <p:nvSpPr>
          <p:cNvPr id="1652" name="Google Shape;1652;p150"/>
          <p:cNvSpPr txBox="1"/>
          <p:nvPr>
            <p:ph type="title"/>
          </p:nvPr>
        </p:nvSpPr>
        <p:spPr>
          <a:xfrm>
            <a:off x="729450" y="632850"/>
            <a:ext cx="53106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Learning points &amp; take aways</a:t>
            </a:r>
            <a:endParaRPr/>
          </a:p>
        </p:txBody>
      </p:sp>
      <p:sp>
        <p:nvSpPr>
          <p:cNvPr id="1653" name="Google Shape;1653;p150"/>
          <p:cNvSpPr txBox="1"/>
          <p:nvPr>
            <p:ph idx="1" type="body"/>
          </p:nvPr>
        </p:nvSpPr>
        <p:spPr>
          <a:xfrm>
            <a:off x="729450" y="1393075"/>
            <a:ext cx="7688700" cy="32391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t/>
            </a:r>
            <a:endParaRPr/>
          </a:p>
        </p:txBody>
      </p:sp>
      <p:sp>
        <p:nvSpPr>
          <p:cNvPr id="1654" name="Google Shape;1654;p150"/>
          <p:cNvSpPr txBox="1"/>
          <p:nvPr/>
        </p:nvSpPr>
        <p:spPr>
          <a:xfrm>
            <a:off x="724950" y="4372551"/>
            <a:ext cx="7697400" cy="460500"/>
          </a:xfrm>
          <a:prstGeom prst="rect">
            <a:avLst/>
          </a:prstGeom>
          <a:noFill/>
          <a:ln>
            <a:noFill/>
          </a:ln>
        </p:spPr>
        <p:txBody>
          <a:bodyPr anchorCtr="0" anchor="t" bIns="91425" lIns="91425" spcFirstLastPara="1" rIns="91425" wrap="square" tIns="91425">
            <a:normAutofit fontScale="85000"/>
          </a:bodyPr>
          <a:lstStyle/>
          <a:p>
            <a:pPr indent="0" lvl="0" marL="0" rtl="0" algn="l">
              <a:lnSpc>
                <a:spcPct val="115000"/>
              </a:lnSpc>
              <a:spcBef>
                <a:spcPts val="0"/>
              </a:spcBef>
              <a:spcAft>
                <a:spcPts val="1200"/>
              </a:spcAft>
              <a:buNone/>
            </a:pPr>
            <a:r>
              <a:rPr lang="en" sz="1200">
                <a:solidFill>
                  <a:srgbClr val="1A1A1A"/>
                </a:solidFill>
                <a:latin typeface="Open Sans"/>
                <a:ea typeface="Open Sans"/>
                <a:cs typeface="Open Sans"/>
                <a:sym typeface="Open Sans"/>
              </a:rPr>
              <a:t>Slides available on </a:t>
            </a:r>
            <a:r>
              <a:rPr lang="en" sz="1200" u="sng">
                <a:solidFill>
                  <a:srgbClr val="1C3678"/>
                </a:solidFill>
                <a:latin typeface="Open Sans"/>
                <a:ea typeface="Open Sans"/>
                <a:cs typeface="Open Sans"/>
                <a:sym typeface="Open Sans"/>
                <a:hlinkClick r:id="rId3">
                  <a:extLst>
                    <a:ext uri="{A12FA001-AC4F-418D-AE19-62706E023703}">
                      <ahyp:hlinkClr val="tx"/>
                    </a:ext>
                  </a:extLst>
                </a:hlinkClick>
              </a:rPr>
              <a:t>hunterratliff1.com/talk/</a:t>
            </a:r>
            <a:r>
              <a:rPr lang="en" sz="1200">
                <a:solidFill>
                  <a:srgbClr val="1A1A1A"/>
                </a:solidFill>
                <a:latin typeface="Open Sans"/>
                <a:ea typeface="Open Sans"/>
                <a:cs typeface="Open Sans"/>
                <a:sym typeface="Open Sans"/>
              </a:rPr>
              <a:t>; Citations available via QR code or via the  “citations” button on the website</a:t>
            </a:r>
            <a:endParaRPr sz="1200">
              <a:solidFill>
                <a:srgbClr val="1A1A1A"/>
              </a:solidFill>
              <a:latin typeface="Open Sans"/>
              <a:ea typeface="Open Sans"/>
              <a:cs typeface="Open Sans"/>
              <a:sym typeface="Open Sans"/>
            </a:endParaRPr>
          </a:p>
        </p:txBody>
      </p:sp>
      <p:pic>
        <p:nvPicPr>
          <p:cNvPr id="1655" name="Google Shape;1655;p150"/>
          <p:cNvPicPr preferRelativeResize="0"/>
          <p:nvPr/>
        </p:nvPicPr>
        <p:blipFill>
          <a:blip r:embed="rId4">
            <a:alphaModFix/>
          </a:blip>
          <a:stretch>
            <a:fillRect/>
          </a:stretch>
        </p:blipFill>
        <p:spPr>
          <a:xfrm>
            <a:off x="7811475" y="2951550"/>
            <a:ext cx="1201850" cy="1201850"/>
          </a:xfrm>
          <a:prstGeom prst="rect">
            <a:avLst/>
          </a:prstGeom>
          <a:noFill/>
          <a:ln>
            <a:noFill/>
          </a:ln>
        </p:spPr>
      </p:pic>
      <p:pic>
        <p:nvPicPr>
          <p:cNvPr id="1656" name="Google Shape;1656;p150" title="frame (9).png"/>
          <p:cNvPicPr preferRelativeResize="0"/>
          <p:nvPr/>
        </p:nvPicPr>
        <p:blipFill rotWithShape="1">
          <a:blip r:embed="rId5">
            <a:alphaModFix/>
          </a:blip>
          <a:srcRect b="11098" l="11814" r="11814" t="11883"/>
          <a:stretch/>
        </p:blipFill>
        <p:spPr>
          <a:xfrm>
            <a:off x="7683800" y="102225"/>
            <a:ext cx="1300500" cy="1311487"/>
          </a:xfrm>
          <a:prstGeom prst="rect">
            <a:avLst/>
          </a:prstGeom>
          <a:noFill/>
          <a:ln>
            <a:noFill/>
          </a:ln>
        </p:spPr>
      </p:pic>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60" name="Shape 1660"/>
        <p:cNvGrpSpPr/>
        <p:nvPr/>
      </p:nvGrpSpPr>
      <p:grpSpPr>
        <a:xfrm>
          <a:off x="0" y="0"/>
          <a:ext cx="0" cy="0"/>
          <a:chOff x="0" y="0"/>
          <a:chExt cx="0" cy="0"/>
        </a:xfrm>
      </p:grpSpPr>
      <p:sp>
        <p:nvSpPr>
          <p:cNvPr id="1661" name="Google Shape;1661;p151"/>
          <p:cNvSpPr/>
          <p:nvPr/>
        </p:nvSpPr>
        <p:spPr>
          <a:xfrm>
            <a:off x="3004300" y="943750"/>
            <a:ext cx="1832400" cy="6915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F5AA2"/>
                </a:solidFill>
                <a:latin typeface="Open Sans"/>
                <a:ea typeface="Open Sans"/>
                <a:cs typeface="Open Sans"/>
                <a:sym typeface="Open Sans"/>
              </a:rPr>
              <a:t>Emphasis </a:t>
            </a:r>
            <a:r>
              <a:rPr lang="en" sz="1200">
                <a:solidFill>
                  <a:srgbClr val="2F5AA2"/>
                </a:solidFill>
                <a:latin typeface="Open Sans"/>
                <a:ea typeface="Open Sans"/>
                <a:cs typeface="Open Sans"/>
                <a:sym typeface="Open Sans"/>
              </a:rPr>
              <a:t>(#2f5aa2)</a:t>
            </a:r>
            <a:endParaRPr sz="1200">
              <a:solidFill>
                <a:srgbClr val="2F5AA2"/>
              </a:solidFill>
              <a:latin typeface="Open Sans"/>
              <a:ea typeface="Open Sans"/>
              <a:cs typeface="Open Sans"/>
              <a:sym typeface="Open Sans"/>
            </a:endParaRPr>
          </a:p>
          <a:p>
            <a:pPr indent="0" lvl="0" marL="0" rtl="0" algn="l">
              <a:spcBef>
                <a:spcPts val="0"/>
              </a:spcBef>
              <a:spcAft>
                <a:spcPts val="0"/>
              </a:spcAft>
              <a:buNone/>
            </a:pPr>
            <a:r>
              <a:rPr lang="en" sz="1200">
                <a:solidFill>
                  <a:srgbClr val="3B71CA"/>
                </a:solidFill>
                <a:latin typeface="Open Sans"/>
                <a:ea typeface="Open Sans"/>
                <a:cs typeface="Open Sans"/>
                <a:sym typeface="Open Sans"/>
              </a:rPr>
              <a:t>Primary (#3B71CA)</a:t>
            </a:r>
            <a:endParaRPr sz="1200">
              <a:solidFill>
                <a:srgbClr val="3B71CA"/>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(#e2eaf7)</a:t>
            </a:r>
            <a:endParaRPr sz="1200">
              <a:solidFill>
                <a:srgbClr val="1A1A1A"/>
              </a:solidFill>
              <a:latin typeface="Open Sans"/>
              <a:ea typeface="Open Sans"/>
              <a:cs typeface="Open Sans"/>
              <a:sym typeface="Open Sans"/>
            </a:endParaRPr>
          </a:p>
        </p:txBody>
      </p:sp>
      <p:sp>
        <p:nvSpPr>
          <p:cNvPr id="1662" name="Google Shape;1662;p151"/>
          <p:cNvSpPr/>
          <p:nvPr/>
        </p:nvSpPr>
        <p:spPr>
          <a:xfrm>
            <a:off x="5387300" y="943750"/>
            <a:ext cx="1832400" cy="6915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Emphasis </a:t>
            </a:r>
            <a:r>
              <a:rPr lang="en" sz="1200">
                <a:solidFill>
                  <a:srgbClr val="404247"/>
                </a:solidFill>
                <a:latin typeface="Open Sans"/>
                <a:ea typeface="Open Sans"/>
                <a:cs typeface="Open Sans"/>
                <a:sym typeface="Open Sans"/>
              </a:rPr>
              <a:t>(#404247)</a:t>
            </a:r>
            <a:endParaRPr sz="1200">
              <a:solidFill>
                <a:srgbClr val="404247"/>
              </a:solidFill>
              <a:latin typeface="Open Sans"/>
              <a:ea typeface="Open Sans"/>
              <a:cs typeface="Open Sans"/>
              <a:sym typeface="Open Sans"/>
            </a:endParaRPr>
          </a:p>
          <a:p>
            <a:pPr indent="0" lvl="0" marL="0" rtl="0" algn="l">
              <a:spcBef>
                <a:spcPts val="0"/>
              </a:spcBef>
              <a:spcAft>
                <a:spcPts val="0"/>
              </a:spcAft>
              <a:buNone/>
            </a:pPr>
            <a:r>
              <a:rPr lang="en" sz="1200">
                <a:solidFill>
                  <a:srgbClr val="9FA6B2"/>
                </a:solidFill>
                <a:latin typeface="Open Sans"/>
                <a:ea typeface="Open Sans"/>
                <a:cs typeface="Open Sans"/>
                <a:sym typeface="Open Sans"/>
              </a:rPr>
              <a:t>Secondary (#9FA6B2)</a:t>
            </a:r>
            <a:endParaRPr sz="1200">
              <a:solidFill>
                <a:srgbClr val="9FA6B2"/>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(#f1f2f3)</a:t>
            </a:r>
            <a:endParaRPr sz="1200">
              <a:solidFill>
                <a:srgbClr val="1A1A1A"/>
              </a:solidFill>
              <a:latin typeface="Open Sans"/>
              <a:ea typeface="Open Sans"/>
              <a:cs typeface="Open Sans"/>
              <a:sym typeface="Open Sans"/>
            </a:endParaRPr>
          </a:p>
        </p:txBody>
      </p:sp>
      <p:sp>
        <p:nvSpPr>
          <p:cNvPr id="1663" name="Google Shape;1663;p151"/>
          <p:cNvSpPr/>
          <p:nvPr/>
        </p:nvSpPr>
        <p:spPr>
          <a:xfrm>
            <a:off x="3004300" y="1753800"/>
            <a:ext cx="1832400" cy="691500"/>
          </a:xfrm>
          <a:prstGeom prst="rect">
            <a:avLst/>
          </a:prstGeom>
          <a:solidFill>
            <a:srgbClr val="DCF1E4"/>
          </a:solidFill>
          <a:ln cap="flat" cmpd="sng" w="9525">
            <a:solidFill>
              <a:srgbClr val="0C622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C622E"/>
                </a:solidFill>
                <a:latin typeface="Open Sans"/>
                <a:ea typeface="Open Sans"/>
                <a:cs typeface="Open Sans"/>
                <a:sym typeface="Open Sans"/>
              </a:rPr>
              <a:t>Emphasis </a:t>
            </a:r>
            <a:r>
              <a:rPr lang="en" sz="1200">
                <a:solidFill>
                  <a:srgbClr val="0C622E"/>
                </a:solidFill>
                <a:latin typeface="Open Sans"/>
                <a:ea typeface="Open Sans"/>
                <a:cs typeface="Open Sans"/>
                <a:sym typeface="Open Sans"/>
              </a:rPr>
              <a:t>(#0c622e)</a:t>
            </a:r>
            <a:endParaRPr sz="1200">
              <a:solidFill>
                <a:srgbClr val="0C622E"/>
              </a:solidFill>
              <a:latin typeface="Open Sans"/>
              <a:ea typeface="Open Sans"/>
              <a:cs typeface="Open Sans"/>
              <a:sym typeface="Open Sans"/>
            </a:endParaRPr>
          </a:p>
          <a:p>
            <a:pPr indent="0" lvl="0" marL="0" rtl="0" algn="l">
              <a:spcBef>
                <a:spcPts val="0"/>
              </a:spcBef>
              <a:spcAft>
                <a:spcPts val="0"/>
              </a:spcAft>
              <a:buNone/>
            </a:pPr>
            <a:r>
              <a:rPr lang="en" sz="1200">
                <a:solidFill>
                  <a:srgbClr val="14A44D"/>
                </a:solidFill>
                <a:latin typeface="Open Sans"/>
                <a:ea typeface="Open Sans"/>
                <a:cs typeface="Open Sans"/>
                <a:sym typeface="Open Sans"/>
              </a:rPr>
              <a:t>Success (#14A44D)</a:t>
            </a:r>
            <a:endParaRPr sz="1200">
              <a:solidFill>
                <a:srgbClr val="14A44D"/>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a:t>
            </a:r>
            <a:r>
              <a:rPr lang="en" sz="1200">
                <a:solidFill>
                  <a:srgbClr val="1A1A1A"/>
                </a:solidFill>
                <a:latin typeface="Open Sans"/>
                <a:ea typeface="Open Sans"/>
                <a:cs typeface="Open Sans"/>
                <a:sym typeface="Open Sans"/>
              </a:rPr>
              <a:t>G subtle (#dcf1e4)</a:t>
            </a:r>
            <a:endParaRPr sz="1200">
              <a:solidFill>
                <a:srgbClr val="1A1A1A"/>
              </a:solidFill>
              <a:latin typeface="Open Sans"/>
              <a:ea typeface="Open Sans"/>
              <a:cs typeface="Open Sans"/>
              <a:sym typeface="Open Sans"/>
            </a:endParaRPr>
          </a:p>
        </p:txBody>
      </p:sp>
      <p:sp>
        <p:nvSpPr>
          <p:cNvPr id="1664" name="Google Shape;1664;p151"/>
          <p:cNvSpPr/>
          <p:nvPr/>
        </p:nvSpPr>
        <p:spPr>
          <a:xfrm>
            <a:off x="5387300" y="1753800"/>
            <a:ext cx="1832400" cy="691500"/>
          </a:xfrm>
          <a:prstGeom prst="rect">
            <a:avLst/>
          </a:prstGeom>
          <a:solidFill>
            <a:srgbClr val="FAE4E8"/>
          </a:solidFill>
          <a:ln cap="flat" cmpd="sng" w="9525">
            <a:solidFill>
              <a:srgbClr val="B03D5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B03D50"/>
                </a:solidFill>
                <a:latin typeface="Open Sans"/>
                <a:ea typeface="Open Sans"/>
                <a:cs typeface="Open Sans"/>
                <a:sym typeface="Open Sans"/>
              </a:rPr>
              <a:t>Emphasis </a:t>
            </a:r>
            <a:r>
              <a:rPr lang="en" sz="1200">
                <a:solidFill>
                  <a:srgbClr val="B03D50"/>
                </a:solidFill>
                <a:latin typeface="Open Sans"/>
                <a:ea typeface="Open Sans"/>
                <a:cs typeface="Open Sans"/>
                <a:sym typeface="Open Sans"/>
              </a:rPr>
              <a:t>(#b03d50)</a:t>
            </a:r>
            <a:endParaRPr sz="1200">
              <a:solidFill>
                <a:srgbClr val="B03D50"/>
              </a:solidFill>
              <a:latin typeface="Open Sans"/>
              <a:ea typeface="Open Sans"/>
              <a:cs typeface="Open Sans"/>
              <a:sym typeface="Open Sans"/>
            </a:endParaRPr>
          </a:p>
          <a:p>
            <a:pPr indent="0" lvl="0" marL="0" rtl="0" algn="l">
              <a:spcBef>
                <a:spcPts val="0"/>
              </a:spcBef>
              <a:spcAft>
                <a:spcPts val="0"/>
              </a:spcAft>
              <a:buNone/>
            </a:pPr>
            <a:r>
              <a:rPr lang="en" sz="1200">
                <a:solidFill>
                  <a:srgbClr val="DC4C64"/>
                </a:solidFill>
                <a:latin typeface="Open Sans"/>
                <a:ea typeface="Open Sans"/>
                <a:cs typeface="Open Sans"/>
                <a:sym typeface="Open Sans"/>
              </a:rPr>
              <a:t>Danger (#DC4C64)</a:t>
            </a:r>
            <a:endParaRPr sz="1200">
              <a:solidFill>
                <a:srgbClr val="DC4C64"/>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(#fae4e8)</a:t>
            </a:r>
            <a:endParaRPr sz="1200">
              <a:solidFill>
                <a:srgbClr val="1A1A1A"/>
              </a:solidFill>
              <a:latin typeface="Open Sans"/>
              <a:ea typeface="Open Sans"/>
              <a:cs typeface="Open Sans"/>
              <a:sym typeface="Open Sans"/>
            </a:endParaRPr>
          </a:p>
        </p:txBody>
      </p:sp>
      <p:sp>
        <p:nvSpPr>
          <p:cNvPr id="1665" name="Google Shape;1665;p151"/>
          <p:cNvSpPr/>
          <p:nvPr/>
        </p:nvSpPr>
        <p:spPr>
          <a:xfrm>
            <a:off x="3004300" y="2563850"/>
            <a:ext cx="1832400" cy="6915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896110"/>
                </a:solidFill>
                <a:latin typeface="Open Sans"/>
                <a:ea typeface="Open Sans"/>
                <a:cs typeface="Open Sans"/>
                <a:sym typeface="Open Sans"/>
              </a:rPr>
              <a:t>Emphasis </a:t>
            </a:r>
            <a:r>
              <a:rPr lang="en" sz="1200">
                <a:solidFill>
                  <a:srgbClr val="896110"/>
                </a:solidFill>
                <a:latin typeface="Open Sans"/>
                <a:ea typeface="Open Sans"/>
                <a:cs typeface="Open Sans"/>
                <a:sym typeface="Open Sans"/>
              </a:rPr>
              <a:t>(#896110)</a:t>
            </a:r>
            <a:endParaRPr sz="1200">
              <a:solidFill>
                <a:srgbClr val="896110"/>
              </a:solidFill>
              <a:latin typeface="Open Sans"/>
              <a:ea typeface="Open Sans"/>
              <a:cs typeface="Open Sans"/>
              <a:sym typeface="Open Sans"/>
            </a:endParaRPr>
          </a:p>
          <a:p>
            <a:pPr indent="0" lvl="0" marL="0" rtl="0" algn="l">
              <a:spcBef>
                <a:spcPts val="0"/>
              </a:spcBef>
              <a:spcAft>
                <a:spcPts val="0"/>
              </a:spcAft>
              <a:buNone/>
            </a:pPr>
            <a:r>
              <a:rPr lang="en" sz="1200">
                <a:solidFill>
                  <a:srgbClr val="E4A11B"/>
                </a:solidFill>
                <a:latin typeface="Open Sans"/>
                <a:ea typeface="Open Sans"/>
                <a:cs typeface="Open Sans"/>
                <a:sym typeface="Open Sans"/>
              </a:rPr>
              <a:t>Warning (#E4A11B)</a:t>
            </a:r>
            <a:endParaRPr sz="1200">
              <a:solidFill>
                <a:srgbClr val="E4A11B"/>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(#fbf1dd)</a:t>
            </a:r>
            <a:endParaRPr sz="1200">
              <a:solidFill>
                <a:srgbClr val="1A1A1A"/>
              </a:solidFill>
              <a:latin typeface="Open Sans"/>
              <a:ea typeface="Open Sans"/>
              <a:cs typeface="Open Sans"/>
              <a:sym typeface="Open Sans"/>
            </a:endParaRPr>
          </a:p>
        </p:txBody>
      </p:sp>
      <p:sp>
        <p:nvSpPr>
          <p:cNvPr id="1666" name="Google Shape;1666;p151"/>
          <p:cNvSpPr/>
          <p:nvPr/>
        </p:nvSpPr>
        <p:spPr>
          <a:xfrm>
            <a:off x="5387300" y="2563850"/>
            <a:ext cx="1832400" cy="691500"/>
          </a:xfrm>
          <a:prstGeom prst="rect">
            <a:avLst/>
          </a:prstGeom>
          <a:solidFill>
            <a:srgbClr val="E5F4F8"/>
          </a:solidFill>
          <a:ln cap="flat" cmpd="sng" w="9525">
            <a:solidFill>
              <a:srgbClr val="3B7E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B7E94"/>
                </a:solidFill>
                <a:latin typeface="Open Sans"/>
                <a:ea typeface="Open Sans"/>
                <a:cs typeface="Open Sans"/>
                <a:sym typeface="Open Sans"/>
              </a:rPr>
              <a:t>Emphasis </a:t>
            </a:r>
            <a:r>
              <a:rPr lang="en" sz="1200">
                <a:solidFill>
                  <a:srgbClr val="3B7E94"/>
                </a:solidFill>
                <a:latin typeface="Open Sans"/>
                <a:ea typeface="Open Sans"/>
                <a:cs typeface="Open Sans"/>
                <a:sym typeface="Open Sans"/>
              </a:rPr>
              <a:t>(#3b7e94)</a:t>
            </a:r>
            <a:endParaRPr sz="1200">
              <a:solidFill>
                <a:srgbClr val="3B7E94"/>
              </a:solidFill>
              <a:latin typeface="Open Sans"/>
              <a:ea typeface="Open Sans"/>
              <a:cs typeface="Open Sans"/>
              <a:sym typeface="Open Sans"/>
            </a:endParaRPr>
          </a:p>
          <a:p>
            <a:pPr indent="0" lvl="0" marL="0" rtl="0" algn="l">
              <a:spcBef>
                <a:spcPts val="0"/>
              </a:spcBef>
              <a:spcAft>
                <a:spcPts val="0"/>
              </a:spcAft>
              <a:buNone/>
            </a:pPr>
            <a:r>
              <a:rPr lang="en" sz="1200">
                <a:solidFill>
                  <a:srgbClr val="54B4D3"/>
                </a:solidFill>
                <a:latin typeface="Open Sans"/>
                <a:ea typeface="Open Sans"/>
                <a:cs typeface="Open Sans"/>
                <a:sym typeface="Open Sans"/>
              </a:rPr>
              <a:t>Info (#54B4D3)</a:t>
            </a:r>
            <a:endParaRPr sz="1200">
              <a:solidFill>
                <a:srgbClr val="54B4D3"/>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(#e5f4f8)</a:t>
            </a:r>
            <a:endParaRPr sz="1200">
              <a:solidFill>
                <a:srgbClr val="1A1A1A"/>
              </a:solidFill>
              <a:latin typeface="Open Sans"/>
              <a:ea typeface="Open Sans"/>
              <a:cs typeface="Open Sans"/>
              <a:sym typeface="Open Sans"/>
            </a:endParaRPr>
          </a:p>
        </p:txBody>
      </p:sp>
      <p:sp>
        <p:nvSpPr>
          <p:cNvPr id="1667" name="Google Shape;1667;p151"/>
          <p:cNvSpPr/>
          <p:nvPr/>
        </p:nvSpPr>
        <p:spPr>
          <a:xfrm>
            <a:off x="526675" y="3514428"/>
            <a:ext cx="1158000" cy="750600"/>
          </a:xfrm>
          <a:prstGeom prst="rect">
            <a:avLst/>
          </a:prstGeom>
          <a:solidFill>
            <a:srgbClr val="FFFF00">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668" name="Google Shape;1668;p151"/>
          <p:cNvSpPr txBox="1"/>
          <p:nvPr/>
        </p:nvSpPr>
        <p:spPr>
          <a:xfrm>
            <a:off x="729625" y="2987150"/>
            <a:ext cx="7688100" cy="1314900"/>
          </a:xfrm>
          <a:prstGeom prst="rect">
            <a:avLst/>
          </a:prstGeom>
          <a:noFill/>
          <a:ln>
            <a:noFill/>
          </a:ln>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sz="1600">
                <a:solidFill>
                  <a:srgbClr val="1A1A1A"/>
                </a:solidFill>
                <a:latin typeface="Open Sans"/>
                <a:ea typeface="Open Sans"/>
                <a:cs typeface="Open Sans"/>
                <a:sym typeface="Open Sans"/>
              </a:rPr>
              <a:t>CID conference</a:t>
            </a:r>
            <a:endParaRPr b="1" sz="1600">
              <a:solidFill>
                <a:srgbClr val="1A1A1A"/>
              </a:solidFill>
              <a:latin typeface="Open Sans"/>
              <a:ea typeface="Open Sans"/>
              <a:cs typeface="Open Sans"/>
              <a:sym typeface="Open Sans"/>
            </a:endParaRPr>
          </a:p>
          <a:p>
            <a:pPr indent="0" lvl="0" marL="0" rtl="0" algn="l">
              <a:spcBef>
                <a:spcPts val="0"/>
              </a:spcBef>
              <a:spcAft>
                <a:spcPts val="0"/>
              </a:spcAft>
              <a:buNone/>
            </a:pPr>
            <a:r>
              <a:rPr lang="en" sz="1600">
                <a:solidFill>
                  <a:srgbClr val="1A1A1A"/>
                </a:solidFill>
                <a:latin typeface="Open Sans"/>
                <a:ea typeface="Open Sans"/>
                <a:cs typeface="Open Sans"/>
                <a:sym typeface="Open Sans"/>
              </a:rPr>
              <a:t>Hunter Ratliff</a:t>
            </a:r>
            <a:endParaRPr sz="1600">
              <a:solidFill>
                <a:srgbClr val="1A1A1A"/>
              </a:solidFill>
              <a:latin typeface="Open Sans"/>
              <a:ea typeface="Open Sans"/>
              <a:cs typeface="Open Sans"/>
              <a:sym typeface="Open Sans"/>
            </a:endParaRPr>
          </a:p>
          <a:p>
            <a:pPr indent="0" lvl="0" marL="0" rtl="0" algn="l">
              <a:spcBef>
                <a:spcPts val="0"/>
              </a:spcBef>
              <a:spcAft>
                <a:spcPts val="0"/>
              </a:spcAft>
              <a:buNone/>
            </a:pPr>
            <a:r>
              <a:rPr lang="en" sz="1600">
                <a:solidFill>
                  <a:srgbClr val="1A1A1A"/>
                </a:solidFill>
                <a:latin typeface="Open Sans"/>
                <a:ea typeface="Open Sans"/>
                <a:cs typeface="Open Sans"/>
                <a:sym typeface="Open Sans"/>
              </a:rPr>
              <a:t>XX/XX/2025</a:t>
            </a:r>
            <a:endParaRPr sz="1600">
              <a:solidFill>
                <a:srgbClr val="1A1A1A"/>
              </a:solidFill>
              <a:latin typeface="Open Sans"/>
              <a:ea typeface="Open Sans"/>
              <a:cs typeface="Open Sans"/>
              <a:sym typeface="Open Sans"/>
            </a:endParaRPr>
          </a:p>
          <a:p>
            <a:pPr indent="0" lvl="0" marL="0" rtl="0" algn="l">
              <a:spcBef>
                <a:spcPts val="0"/>
              </a:spcBef>
              <a:spcAft>
                <a:spcPts val="0"/>
              </a:spcAft>
              <a:buNone/>
            </a:pPr>
            <a:r>
              <a:t/>
            </a:r>
            <a:endParaRPr i="1" sz="1600">
              <a:solidFill>
                <a:srgbClr val="858585"/>
              </a:solidFill>
              <a:latin typeface="Open Sans"/>
              <a:ea typeface="Open Sans"/>
              <a:cs typeface="Open Sans"/>
              <a:sym typeface="Open Sans"/>
            </a:endParaRPr>
          </a:p>
          <a:p>
            <a:pPr indent="0" lvl="0" marL="0" rtl="0" algn="l">
              <a:spcBef>
                <a:spcPts val="0"/>
              </a:spcBef>
              <a:spcAft>
                <a:spcPts val="0"/>
              </a:spcAft>
              <a:buNone/>
            </a:pPr>
            <a:r>
              <a:rPr i="1" lang="en" sz="1600">
                <a:solidFill>
                  <a:srgbClr val="858585"/>
                </a:solidFill>
                <a:latin typeface="Open Sans"/>
                <a:ea typeface="Open Sans"/>
                <a:cs typeface="Open Sans"/>
                <a:sym typeface="Open Sans"/>
              </a:rPr>
              <a:t>Ages, dates, and other identifying information may have been changed</a:t>
            </a:r>
            <a:endParaRPr i="1" sz="1600">
              <a:solidFill>
                <a:srgbClr val="858585"/>
              </a:solidFill>
              <a:latin typeface="Open Sans"/>
              <a:ea typeface="Open Sans"/>
              <a:cs typeface="Open Sans"/>
              <a:sym typeface="Open Sans"/>
            </a:endParaRPr>
          </a:p>
          <a:p>
            <a:pPr indent="0" lvl="0" marL="0" rtl="0" algn="l">
              <a:spcBef>
                <a:spcPts val="0"/>
              </a:spcBef>
              <a:spcAft>
                <a:spcPts val="0"/>
              </a:spcAft>
              <a:buNone/>
            </a:pPr>
            <a:r>
              <a:rPr i="1" lang="en" sz="1600">
                <a:solidFill>
                  <a:srgbClr val="858585"/>
                </a:solidFill>
                <a:latin typeface="Open Sans"/>
                <a:ea typeface="Open Sans"/>
                <a:cs typeface="Open Sans"/>
                <a:sym typeface="Open Sans"/>
              </a:rPr>
              <a:t>I have no conflict of interest in relation to this presentation</a:t>
            </a:r>
            <a:endParaRPr i="1" sz="1600">
              <a:solidFill>
                <a:srgbClr val="858585"/>
              </a:solidFill>
              <a:latin typeface="Open Sans"/>
              <a:ea typeface="Open Sans"/>
              <a:cs typeface="Open Sans"/>
              <a:sym typeface="Open Sans"/>
            </a:endParaRPr>
          </a:p>
        </p:txBody>
      </p:sp>
      <p:sp>
        <p:nvSpPr>
          <p:cNvPr id="1669" name="Google Shape;1669;p151"/>
          <p:cNvSpPr txBox="1"/>
          <p:nvPr/>
        </p:nvSpPr>
        <p:spPr>
          <a:xfrm>
            <a:off x="3318900" y="3373900"/>
            <a:ext cx="45300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rgbClr val="DC4C64"/>
                </a:solidFill>
                <a:latin typeface="Open Sans"/>
                <a:ea typeface="Open Sans"/>
                <a:cs typeface="Open Sans"/>
                <a:sym typeface="Open Sans"/>
              </a:rPr>
              <a:t>Don’t forget to use extensions/add-ons</a:t>
            </a:r>
            <a:endParaRPr b="1" sz="1600">
              <a:solidFill>
                <a:srgbClr val="DC4C64"/>
              </a:solidFill>
              <a:latin typeface="Open Sans"/>
              <a:ea typeface="Open Sans"/>
              <a:cs typeface="Open Sans"/>
              <a:sym typeface="Open Sans"/>
            </a:endParaRPr>
          </a:p>
        </p:txBody>
      </p:sp>
      <p:sp>
        <p:nvSpPr>
          <p:cNvPr id="1670" name="Google Shape;1670;p151"/>
          <p:cNvSpPr/>
          <p:nvPr/>
        </p:nvSpPr>
        <p:spPr>
          <a:xfrm>
            <a:off x="4097475" y="1299925"/>
            <a:ext cx="1585500" cy="16314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74" name="Shape 1674"/>
        <p:cNvGrpSpPr/>
        <p:nvPr/>
      </p:nvGrpSpPr>
      <p:grpSpPr>
        <a:xfrm>
          <a:off x="0" y="0"/>
          <a:ext cx="0" cy="0"/>
          <a:chOff x="0" y="0"/>
          <a:chExt cx="0" cy="0"/>
        </a:xfrm>
      </p:grpSpPr>
      <p:sp>
        <p:nvSpPr>
          <p:cNvPr id="1675" name="Google Shape;1675;p152"/>
          <p:cNvSpPr/>
          <p:nvPr/>
        </p:nvSpPr>
        <p:spPr>
          <a:xfrm>
            <a:off x="1686138" y="160875"/>
            <a:ext cx="1832400" cy="6915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F5AA2"/>
                </a:solidFill>
                <a:latin typeface="Open Sans"/>
                <a:ea typeface="Open Sans"/>
                <a:cs typeface="Open Sans"/>
                <a:sym typeface="Open Sans"/>
              </a:rPr>
              <a:t>Emphasis </a:t>
            </a:r>
            <a:r>
              <a:rPr lang="en" sz="1200">
                <a:solidFill>
                  <a:srgbClr val="2F5AA2"/>
                </a:solidFill>
                <a:latin typeface="Open Sans"/>
                <a:ea typeface="Open Sans"/>
                <a:cs typeface="Open Sans"/>
                <a:sym typeface="Open Sans"/>
              </a:rPr>
              <a:t>(#2f5aa2)</a:t>
            </a:r>
            <a:endParaRPr sz="1200">
              <a:solidFill>
                <a:srgbClr val="2F5AA2"/>
              </a:solidFill>
              <a:latin typeface="Open Sans"/>
              <a:ea typeface="Open Sans"/>
              <a:cs typeface="Open Sans"/>
              <a:sym typeface="Open Sans"/>
            </a:endParaRPr>
          </a:p>
          <a:p>
            <a:pPr indent="0" lvl="0" marL="0" rtl="0" algn="l">
              <a:spcBef>
                <a:spcPts val="0"/>
              </a:spcBef>
              <a:spcAft>
                <a:spcPts val="0"/>
              </a:spcAft>
              <a:buNone/>
            </a:pPr>
            <a:r>
              <a:rPr lang="en" sz="1200">
                <a:solidFill>
                  <a:srgbClr val="3B71CA"/>
                </a:solidFill>
                <a:latin typeface="Open Sans"/>
                <a:ea typeface="Open Sans"/>
                <a:cs typeface="Open Sans"/>
                <a:sym typeface="Open Sans"/>
              </a:rPr>
              <a:t>Primary (#3B71CA)</a:t>
            </a:r>
            <a:endParaRPr sz="1200">
              <a:solidFill>
                <a:srgbClr val="3B71CA"/>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(#e2eaf7)</a:t>
            </a:r>
            <a:endParaRPr sz="1200">
              <a:solidFill>
                <a:srgbClr val="1A1A1A"/>
              </a:solidFill>
              <a:latin typeface="Open Sans"/>
              <a:ea typeface="Open Sans"/>
              <a:cs typeface="Open Sans"/>
              <a:sym typeface="Open Sans"/>
            </a:endParaRPr>
          </a:p>
        </p:txBody>
      </p:sp>
      <p:sp>
        <p:nvSpPr>
          <p:cNvPr id="1676" name="Google Shape;1676;p152"/>
          <p:cNvSpPr/>
          <p:nvPr/>
        </p:nvSpPr>
        <p:spPr>
          <a:xfrm>
            <a:off x="1688313" y="1792825"/>
            <a:ext cx="1832400" cy="6915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Emphasis </a:t>
            </a:r>
            <a:r>
              <a:rPr lang="en" sz="1200">
                <a:solidFill>
                  <a:srgbClr val="404247"/>
                </a:solidFill>
                <a:latin typeface="Open Sans"/>
                <a:ea typeface="Open Sans"/>
                <a:cs typeface="Open Sans"/>
                <a:sym typeface="Open Sans"/>
              </a:rPr>
              <a:t>(#404247)</a:t>
            </a:r>
            <a:endParaRPr sz="1200">
              <a:solidFill>
                <a:srgbClr val="404247"/>
              </a:solidFill>
              <a:latin typeface="Open Sans"/>
              <a:ea typeface="Open Sans"/>
              <a:cs typeface="Open Sans"/>
              <a:sym typeface="Open Sans"/>
            </a:endParaRPr>
          </a:p>
          <a:p>
            <a:pPr indent="0" lvl="0" marL="0" rtl="0" algn="l">
              <a:spcBef>
                <a:spcPts val="0"/>
              </a:spcBef>
              <a:spcAft>
                <a:spcPts val="0"/>
              </a:spcAft>
              <a:buNone/>
            </a:pPr>
            <a:r>
              <a:rPr lang="en" sz="1200">
                <a:solidFill>
                  <a:srgbClr val="9FA6B2"/>
                </a:solidFill>
                <a:latin typeface="Open Sans"/>
                <a:ea typeface="Open Sans"/>
                <a:cs typeface="Open Sans"/>
                <a:sym typeface="Open Sans"/>
              </a:rPr>
              <a:t>Secondary (#9FA6B2)</a:t>
            </a:r>
            <a:endParaRPr sz="1200">
              <a:solidFill>
                <a:srgbClr val="9FA6B2"/>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(#f1f2f3)</a:t>
            </a:r>
            <a:endParaRPr sz="1200">
              <a:solidFill>
                <a:srgbClr val="1A1A1A"/>
              </a:solidFill>
              <a:latin typeface="Open Sans"/>
              <a:ea typeface="Open Sans"/>
              <a:cs typeface="Open Sans"/>
              <a:sym typeface="Open Sans"/>
            </a:endParaRPr>
          </a:p>
        </p:txBody>
      </p:sp>
      <p:sp>
        <p:nvSpPr>
          <p:cNvPr id="1677" name="Google Shape;1677;p152"/>
          <p:cNvSpPr/>
          <p:nvPr/>
        </p:nvSpPr>
        <p:spPr>
          <a:xfrm>
            <a:off x="3656900" y="974875"/>
            <a:ext cx="1832400" cy="691500"/>
          </a:xfrm>
          <a:prstGeom prst="rect">
            <a:avLst/>
          </a:prstGeom>
          <a:solidFill>
            <a:srgbClr val="DCF1E4"/>
          </a:solidFill>
          <a:ln cap="flat" cmpd="sng" w="9525">
            <a:solidFill>
              <a:srgbClr val="0C622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C622E"/>
                </a:solidFill>
                <a:latin typeface="Open Sans"/>
                <a:ea typeface="Open Sans"/>
                <a:cs typeface="Open Sans"/>
                <a:sym typeface="Open Sans"/>
              </a:rPr>
              <a:t>Emphasis </a:t>
            </a:r>
            <a:r>
              <a:rPr lang="en" sz="1200">
                <a:solidFill>
                  <a:srgbClr val="0C622E"/>
                </a:solidFill>
                <a:latin typeface="Open Sans"/>
                <a:ea typeface="Open Sans"/>
                <a:cs typeface="Open Sans"/>
                <a:sym typeface="Open Sans"/>
              </a:rPr>
              <a:t>(#0c622e)</a:t>
            </a:r>
            <a:endParaRPr sz="1200">
              <a:solidFill>
                <a:srgbClr val="0C622E"/>
              </a:solidFill>
              <a:latin typeface="Open Sans"/>
              <a:ea typeface="Open Sans"/>
              <a:cs typeface="Open Sans"/>
              <a:sym typeface="Open Sans"/>
            </a:endParaRPr>
          </a:p>
          <a:p>
            <a:pPr indent="0" lvl="0" marL="0" rtl="0" algn="l">
              <a:spcBef>
                <a:spcPts val="0"/>
              </a:spcBef>
              <a:spcAft>
                <a:spcPts val="0"/>
              </a:spcAft>
              <a:buNone/>
            </a:pPr>
            <a:r>
              <a:rPr lang="en" sz="1200">
                <a:solidFill>
                  <a:srgbClr val="14A44D"/>
                </a:solidFill>
                <a:latin typeface="Open Sans"/>
                <a:ea typeface="Open Sans"/>
                <a:cs typeface="Open Sans"/>
                <a:sym typeface="Open Sans"/>
              </a:rPr>
              <a:t>Success (#14A44D)</a:t>
            </a:r>
            <a:endParaRPr sz="1200">
              <a:solidFill>
                <a:srgbClr val="14A44D"/>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(#dcf1e4)</a:t>
            </a:r>
            <a:endParaRPr sz="1200">
              <a:solidFill>
                <a:srgbClr val="1A1A1A"/>
              </a:solidFill>
              <a:latin typeface="Open Sans"/>
              <a:ea typeface="Open Sans"/>
              <a:cs typeface="Open Sans"/>
              <a:sym typeface="Open Sans"/>
            </a:endParaRPr>
          </a:p>
        </p:txBody>
      </p:sp>
      <p:sp>
        <p:nvSpPr>
          <p:cNvPr id="1678" name="Google Shape;1678;p152"/>
          <p:cNvSpPr/>
          <p:nvPr/>
        </p:nvSpPr>
        <p:spPr>
          <a:xfrm>
            <a:off x="3655800" y="160875"/>
            <a:ext cx="1832400" cy="691500"/>
          </a:xfrm>
          <a:prstGeom prst="rect">
            <a:avLst/>
          </a:prstGeom>
          <a:solidFill>
            <a:srgbClr val="FAE4E8"/>
          </a:solidFill>
          <a:ln cap="flat" cmpd="sng" w="9525">
            <a:solidFill>
              <a:srgbClr val="B03D5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B03D50"/>
                </a:solidFill>
                <a:latin typeface="Open Sans"/>
                <a:ea typeface="Open Sans"/>
                <a:cs typeface="Open Sans"/>
                <a:sym typeface="Open Sans"/>
              </a:rPr>
              <a:t>Emphasis </a:t>
            </a:r>
            <a:r>
              <a:rPr lang="en" sz="1200">
                <a:solidFill>
                  <a:srgbClr val="B03D50"/>
                </a:solidFill>
                <a:latin typeface="Open Sans"/>
                <a:ea typeface="Open Sans"/>
                <a:cs typeface="Open Sans"/>
                <a:sym typeface="Open Sans"/>
              </a:rPr>
              <a:t>(#b03d50)</a:t>
            </a:r>
            <a:endParaRPr sz="1200">
              <a:solidFill>
                <a:srgbClr val="B03D50"/>
              </a:solidFill>
              <a:latin typeface="Open Sans"/>
              <a:ea typeface="Open Sans"/>
              <a:cs typeface="Open Sans"/>
              <a:sym typeface="Open Sans"/>
            </a:endParaRPr>
          </a:p>
          <a:p>
            <a:pPr indent="0" lvl="0" marL="0" rtl="0" algn="l">
              <a:spcBef>
                <a:spcPts val="0"/>
              </a:spcBef>
              <a:spcAft>
                <a:spcPts val="0"/>
              </a:spcAft>
              <a:buNone/>
            </a:pPr>
            <a:r>
              <a:rPr lang="en" sz="1200">
                <a:solidFill>
                  <a:srgbClr val="DC4C64"/>
                </a:solidFill>
                <a:latin typeface="Open Sans"/>
                <a:ea typeface="Open Sans"/>
                <a:cs typeface="Open Sans"/>
                <a:sym typeface="Open Sans"/>
              </a:rPr>
              <a:t>Danger (#DC4C64)</a:t>
            </a:r>
            <a:endParaRPr sz="1200">
              <a:solidFill>
                <a:srgbClr val="DC4C64"/>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(#fae4e8)</a:t>
            </a:r>
            <a:endParaRPr sz="1200">
              <a:solidFill>
                <a:srgbClr val="1A1A1A"/>
              </a:solidFill>
              <a:latin typeface="Open Sans"/>
              <a:ea typeface="Open Sans"/>
              <a:cs typeface="Open Sans"/>
              <a:sym typeface="Open Sans"/>
            </a:endParaRPr>
          </a:p>
        </p:txBody>
      </p:sp>
      <p:sp>
        <p:nvSpPr>
          <p:cNvPr id="1679" name="Google Shape;1679;p152"/>
          <p:cNvSpPr/>
          <p:nvPr/>
        </p:nvSpPr>
        <p:spPr>
          <a:xfrm>
            <a:off x="2680013" y="2614725"/>
            <a:ext cx="1832400" cy="691500"/>
          </a:xfrm>
          <a:prstGeom prst="rect">
            <a:avLst/>
          </a:prstGeom>
          <a:solidFill>
            <a:srgbClr val="F0E6F5"/>
          </a:solidFill>
          <a:ln cap="flat" cmpd="sng" w="9525">
            <a:solidFill>
              <a:srgbClr val="6B3FA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C3483"/>
                </a:solidFill>
                <a:latin typeface="Open Sans"/>
                <a:ea typeface="Open Sans"/>
                <a:cs typeface="Open Sans"/>
                <a:sym typeface="Open Sans"/>
              </a:rPr>
              <a:t>Emphasis </a:t>
            </a:r>
            <a:r>
              <a:rPr lang="en" sz="1200">
                <a:solidFill>
                  <a:srgbClr val="6C3483"/>
                </a:solidFill>
                <a:latin typeface="Open Sans"/>
                <a:ea typeface="Open Sans"/>
                <a:cs typeface="Open Sans"/>
                <a:sym typeface="Open Sans"/>
              </a:rPr>
              <a:t>(#6C3483)</a:t>
            </a:r>
            <a:endParaRPr sz="1200">
              <a:solidFill>
                <a:srgbClr val="6C3483"/>
              </a:solidFill>
              <a:latin typeface="Open Sans"/>
              <a:ea typeface="Open Sans"/>
              <a:cs typeface="Open Sans"/>
              <a:sym typeface="Open Sans"/>
            </a:endParaRPr>
          </a:p>
          <a:p>
            <a:pPr indent="0" lvl="0" marL="0" rtl="0" algn="l">
              <a:spcBef>
                <a:spcPts val="0"/>
              </a:spcBef>
              <a:spcAft>
                <a:spcPts val="0"/>
              </a:spcAft>
              <a:buNone/>
            </a:pPr>
            <a:r>
              <a:rPr lang="en" sz="1200">
                <a:solidFill>
                  <a:srgbClr val="8E44AD"/>
                </a:solidFill>
                <a:latin typeface="Open Sans"/>
                <a:ea typeface="Open Sans"/>
                <a:cs typeface="Open Sans"/>
                <a:sym typeface="Open Sans"/>
              </a:rPr>
              <a:t>Purple </a:t>
            </a:r>
            <a:r>
              <a:rPr lang="en" sz="1200">
                <a:solidFill>
                  <a:srgbClr val="1A1A1A"/>
                </a:solidFill>
                <a:latin typeface="Open Sans"/>
                <a:ea typeface="Open Sans"/>
                <a:cs typeface="Open Sans"/>
                <a:sym typeface="Open Sans"/>
              </a:rPr>
              <a:t>(#8E44AD)</a:t>
            </a:r>
            <a:endParaRPr sz="1200">
              <a:solidFill>
                <a:srgbClr val="1A1A1A"/>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(#F0E6F5)</a:t>
            </a:r>
            <a:endParaRPr sz="1200">
              <a:solidFill>
                <a:srgbClr val="1A1A1A"/>
              </a:solidFill>
              <a:latin typeface="Open Sans"/>
              <a:ea typeface="Open Sans"/>
              <a:cs typeface="Open Sans"/>
              <a:sym typeface="Open Sans"/>
            </a:endParaRPr>
          </a:p>
        </p:txBody>
      </p:sp>
      <p:sp>
        <p:nvSpPr>
          <p:cNvPr id="1680" name="Google Shape;1680;p152"/>
          <p:cNvSpPr/>
          <p:nvPr/>
        </p:nvSpPr>
        <p:spPr>
          <a:xfrm>
            <a:off x="3656888" y="1791838"/>
            <a:ext cx="1832400" cy="6915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896110"/>
                </a:solidFill>
                <a:latin typeface="Open Sans"/>
                <a:ea typeface="Open Sans"/>
                <a:cs typeface="Open Sans"/>
                <a:sym typeface="Open Sans"/>
              </a:rPr>
              <a:t>Emphasis </a:t>
            </a:r>
            <a:r>
              <a:rPr lang="en" sz="1200">
                <a:solidFill>
                  <a:srgbClr val="896110"/>
                </a:solidFill>
                <a:latin typeface="Open Sans"/>
                <a:ea typeface="Open Sans"/>
                <a:cs typeface="Open Sans"/>
                <a:sym typeface="Open Sans"/>
              </a:rPr>
              <a:t>(#896110)</a:t>
            </a:r>
            <a:endParaRPr sz="1200">
              <a:solidFill>
                <a:srgbClr val="896110"/>
              </a:solidFill>
              <a:latin typeface="Open Sans"/>
              <a:ea typeface="Open Sans"/>
              <a:cs typeface="Open Sans"/>
              <a:sym typeface="Open Sans"/>
            </a:endParaRPr>
          </a:p>
          <a:p>
            <a:pPr indent="0" lvl="0" marL="0" rtl="0" algn="l">
              <a:spcBef>
                <a:spcPts val="0"/>
              </a:spcBef>
              <a:spcAft>
                <a:spcPts val="0"/>
              </a:spcAft>
              <a:buNone/>
            </a:pPr>
            <a:r>
              <a:rPr lang="en" sz="1200">
                <a:solidFill>
                  <a:srgbClr val="E4A11B"/>
                </a:solidFill>
                <a:latin typeface="Open Sans"/>
                <a:ea typeface="Open Sans"/>
                <a:cs typeface="Open Sans"/>
                <a:sym typeface="Open Sans"/>
              </a:rPr>
              <a:t>Warning (#E4A11B)</a:t>
            </a:r>
            <a:endParaRPr sz="1200">
              <a:solidFill>
                <a:srgbClr val="E4A11B"/>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(#fbf1dd)</a:t>
            </a:r>
            <a:endParaRPr sz="1200">
              <a:solidFill>
                <a:srgbClr val="1A1A1A"/>
              </a:solidFill>
              <a:latin typeface="Open Sans"/>
              <a:ea typeface="Open Sans"/>
              <a:cs typeface="Open Sans"/>
              <a:sym typeface="Open Sans"/>
            </a:endParaRPr>
          </a:p>
        </p:txBody>
      </p:sp>
      <p:sp>
        <p:nvSpPr>
          <p:cNvPr id="1681" name="Google Shape;1681;p152"/>
          <p:cNvSpPr/>
          <p:nvPr/>
        </p:nvSpPr>
        <p:spPr>
          <a:xfrm>
            <a:off x="1688313" y="970925"/>
            <a:ext cx="1832400" cy="691500"/>
          </a:xfrm>
          <a:prstGeom prst="rect">
            <a:avLst/>
          </a:prstGeom>
          <a:solidFill>
            <a:srgbClr val="E5F4F8"/>
          </a:solidFill>
          <a:ln cap="flat" cmpd="sng" w="9525">
            <a:solidFill>
              <a:srgbClr val="3B7E9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3B7E94"/>
                </a:solidFill>
                <a:latin typeface="Open Sans"/>
                <a:ea typeface="Open Sans"/>
                <a:cs typeface="Open Sans"/>
                <a:sym typeface="Open Sans"/>
              </a:rPr>
              <a:t>Emphasis </a:t>
            </a:r>
            <a:r>
              <a:rPr lang="en" sz="1200">
                <a:solidFill>
                  <a:srgbClr val="3B7E94"/>
                </a:solidFill>
                <a:latin typeface="Open Sans"/>
                <a:ea typeface="Open Sans"/>
                <a:cs typeface="Open Sans"/>
                <a:sym typeface="Open Sans"/>
              </a:rPr>
              <a:t>(#3b7e94)</a:t>
            </a:r>
            <a:endParaRPr sz="1200">
              <a:solidFill>
                <a:srgbClr val="3B7E94"/>
              </a:solidFill>
              <a:latin typeface="Open Sans"/>
              <a:ea typeface="Open Sans"/>
              <a:cs typeface="Open Sans"/>
              <a:sym typeface="Open Sans"/>
            </a:endParaRPr>
          </a:p>
          <a:p>
            <a:pPr indent="0" lvl="0" marL="0" rtl="0" algn="l">
              <a:spcBef>
                <a:spcPts val="0"/>
              </a:spcBef>
              <a:spcAft>
                <a:spcPts val="0"/>
              </a:spcAft>
              <a:buNone/>
            </a:pPr>
            <a:r>
              <a:rPr lang="en" sz="1200">
                <a:solidFill>
                  <a:srgbClr val="54B4D3"/>
                </a:solidFill>
                <a:latin typeface="Open Sans"/>
                <a:ea typeface="Open Sans"/>
                <a:cs typeface="Open Sans"/>
                <a:sym typeface="Open Sans"/>
              </a:rPr>
              <a:t>Info (#54B4D3)</a:t>
            </a:r>
            <a:endParaRPr sz="1200">
              <a:solidFill>
                <a:srgbClr val="54B4D3"/>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(#e5f4f8)</a:t>
            </a:r>
            <a:endParaRPr sz="1200">
              <a:solidFill>
                <a:srgbClr val="1A1A1A"/>
              </a:solidFill>
              <a:latin typeface="Open Sans"/>
              <a:ea typeface="Open Sans"/>
              <a:cs typeface="Open Sans"/>
              <a:sym typeface="Open Sans"/>
            </a:endParaRPr>
          </a:p>
        </p:txBody>
      </p:sp>
      <p:sp>
        <p:nvSpPr>
          <p:cNvPr id="1682" name="Google Shape;1682;p152"/>
          <p:cNvSpPr/>
          <p:nvPr/>
        </p:nvSpPr>
        <p:spPr>
          <a:xfrm>
            <a:off x="5625463" y="160875"/>
            <a:ext cx="1832400" cy="691500"/>
          </a:xfrm>
          <a:prstGeom prst="rect">
            <a:avLst/>
          </a:prstGeom>
          <a:solidFill>
            <a:srgbClr val="FFE9E6"/>
          </a:solidFill>
          <a:ln cap="flat" cmpd="sng" w="9525">
            <a:solidFill>
              <a:srgbClr val="C1443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C1443C"/>
                </a:solidFill>
                <a:latin typeface="Open Sans"/>
                <a:ea typeface="Open Sans"/>
                <a:cs typeface="Open Sans"/>
                <a:sym typeface="Open Sans"/>
              </a:rPr>
              <a:t>Emphasis </a:t>
            </a:r>
            <a:r>
              <a:rPr lang="en" sz="1200">
                <a:solidFill>
                  <a:srgbClr val="404247"/>
                </a:solidFill>
                <a:latin typeface="Open Sans"/>
                <a:ea typeface="Open Sans"/>
                <a:cs typeface="Open Sans"/>
                <a:sym typeface="Open Sans"/>
              </a:rPr>
              <a:t>(#C1443C)</a:t>
            </a:r>
            <a:endParaRPr sz="1200">
              <a:solidFill>
                <a:srgbClr val="404247"/>
              </a:solidFill>
              <a:latin typeface="Open Sans"/>
              <a:ea typeface="Open Sans"/>
              <a:cs typeface="Open Sans"/>
              <a:sym typeface="Open Sans"/>
            </a:endParaRPr>
          </a:p>
          <a:p>
            <a:pPr indent="0" lvl="0" marL="0" rtl="0" algn="l">
              <a:spcBef>
                <a:spcPts val="0"/>
              </a:spcBef>
              <a:spcAft>
                <a:spcPts val="0"/>
              </a:spcAft>
              <a:buNone/>
            </a:pPr>
            <a:r>
              <a:rPr lang="en" sz="1200">
                <a:solidFill>
                  <a:srgbClr val="FF6F61"/>
                </a:solidFill>
                <a:latin typeface="Open Sans"/>
                <a:ea typeface="Open Sans"/>
                <a:cs typeface="Open Sans"/>
                <a:sym typeface="Open Sans"/>
              </a:rPr>
              <a:t>Pink (#FF6F61)</a:t>
            </a:r>
            <a:endParaRPr sz="1200">
              <a:solidFill>
                <a:srgbClr val="FF6F61"/>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(#FFE9E6)</a:t>
            </a:r>
            <a:endParaRPr sz="1200">
              <a:solidFill>
                <a:srgbClr val="1A1A1A"/>
              </a:solidFill>
              <a:latin typeface="Open Sans"/>
              <a:ea typeface="Open Sans"/>
              <a:cs typeface="Open Sans"/>
              <a:sym typeface="Open Sans"/>
            </a:endParaRPr>
          </a:p>
        </p:txBody>
      </p:sp>
      <p:sp>
        <p:nvSpPr>
          <p:cNvPr id="1683" name="Google Shape;1683;p152"/>
          <p:cNvSpPr/>
          <p:nvPr/>
        </p:nvSpPr>
        <p:spPr>
          <a:xfrm>
            <a:off x="5625463" y="1792825"/>
            <a:ext cx="1832400" cy="691500"/>
          </a:xfrm>
          <a:prstGeom prst="rect">
            <a:avLst/>
          </a:prstGeom>
          <a:solidFill>
            <a:srgbClr val="F3E4DB"/>
          </a:solidFill>
          <a:ln cap="flat" cmpd="sng" w="9525">
            <a:solidFill>
              <a:srgbClr val="6B3E2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6B3E26"/>
                </a:solidFill>
                <a:latin typeface="Open Sans"/>
                <a:ea typeface="Open Sans"/>
                <a:cs typeface="Open Sans"/>
                <a:sym typeface="Open Sans"/>
              </a:rPr>
              <a:t>Emphasis </a:t>
            </a:r>
            <a:r>
              <a:rPr lang="en" sz="1200">
                <a:solidFill>
                  <a:srgbClr val="6B3E26"/>
                </a:solidFill>
                <a:latin typeface="Open Sans"/>
                <a:ea typeface="Open Sans"/>
                <a:cs typeface="Open Sans"/>
                <a:sym typeface="Open Sans"/>
              </a:rPr>
              <a:t>(#6B3E26)</a:t>
            </a:r>
            <a:endParaRPr sz="1200">
              <a:solidFill>
                <a:srgbClr val="6B3E26"/>
              </a:solidFill>
              <a:latin typeface="Open Sans"/>
              <a:ea typeface="Open Sans"/>
              <a:cs typeface="Open Sans"/>
              <a:sym typeface="Open Sans"/>
            </a:endParaRPr>
          </a:p>
          <a:p>
            <a:pPr indent="0" lvl="0" marL="0" rtl="0" algn="l">
              <a:spcBef>
                <a:spcPts val="0"/>
              </a:spcBef>
              <a:spcAft>
                <a:spcPts val="0"/>
              </a:spcAft>
              <a:buNone/>
            </a:pPr>
            <a:r>
              <a:rPr lang="en" sz="1200">
                <a:solidFill>
                  <a:srgbClr val="A0522D"/>
                </a:solidFill>
                <a:latin typeface="Open Sans"/>
                <a:ea typeface="Open Sans"/>
                <a:cs typeface="Open Sans"/>
                <a:sym typeface="Open Sans"/>
              </a:rPr>
              <a:t>Brown (#A0522D)</a:t>
            </a:r>
            <a:endParaRPr sz="1200">
              <a:solidFill>
                <a:srgbClr val="A0522D"/>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(#F3E4DB)</a:t>
            </a:r>
            <a:endParaRPr sz="1200">
              <a:solidFill>
                <a:srgbClr val="1A1A1A"/>
              </a:solidFill>
              <a:latin typeface="Open Sans"/>
              <a:ea typeface="Open Sans"/>
              <a:cs typeface="Open Sans"/>
              <a:sym typeface="Open Sans"/>
            </a:endParaRPr>
          </a:p>
        </p:txBody>
      </p:sp>
      <p:sp>
        <p:nvSpPr>
          <p:cNvPr id="1684" name="Google Shape;1684;p152"/>
          <p:cNvSpPr/>
          <p:nvPr/>
        </p:nvSpPr>
        <p:spPr>
          <a:xfrm>
            <a:off x="4665636" y="2608800"/>
            <a:ext cx="1832400" cy="691500"/>
          </a:xfrm>
          <a:prstGeom prst="rect">
            <a:avLst/>
          </a:prstGeom>
          <a:solidFill>
            <a:srgbClr val="E8ECF1"/>
          </a:solidFill>
          <a:ln cap="flat" cmpd="sng" w="9525">
            <a:solidFill>
              <a:srgbClr val="2C3E5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C3E50"/>
                </a:solidFill>
                <a:latin typeface="Open Sans"/>
                <a:ea typeface="Open Sans"/>
                <a:cs typeface="Open Sans"/>
                <a:sym typeface="Open Sans"/>
              </a:rPr>
              <a:t>Emphasis </a:t>
            </a:r>
            <a:r>
              <a:rPr lang="en" sz="1200">
                <a:solidFill>
                  <a:srgbClr val="2C3E50"/>
                </a:solidFill>
                <a:latin typeface="Open Sans"/>
                <a:ea typeface="Open Sans"/>
                <a:cs typeface="Open Sans"/>
                <a:sym typeface="Open Sans"/>
              </a:rPr>
              <a:t>(#2C3E50)</a:t>
            </a:r>
            <a:endParaRPr sz="1200">
              <a:solidFill>
                <a:srgbClr val="2C3E50"/>
              </a:solidFill>
              <a:latin typeface="Open Sans"/>
              <a:ea typeface="Open Sans"/>
              <a:cs typeface="Open Sans"/>
              <a:sym typeface="Open Sans"/>
            </a:endParaRPr>
          </a:p>
          <a:p>
            <a:pPr indent="0" lvl="0" marL="0" rtl="0" algn="l">
              <a:spcBef>
                <a:spcPts val="0"/>
              </a:spcBef>
              <a:spcAft>
                <a:spcPts val="0"/>
              </a:spcAft>
              <a:buNone/>
            </a:pPr>
            <a:r>
              <a:rPr lang="en" sz="1200">
                <a:solidFill>
                  <a:srgbClr val="5D6D7E"/>
                </a:solidFill>
                <a:latin typeface="Open Sans"/>
                <a:ea typeface="Open Sans"/>
                <a:cs typeface="Open Sans"/>
                <a:sym typeface="Open Sans"/>
              </a:rPr>
              <a:t>Slate grey (#5D6D7E)</a:t>
            </a:r>
            <a:endParaRPr sz="1200">
              <a:solidFill>
                <a:srgbClr val="5D6D7E"/>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(#E8ECF1)</a:t>
            </a:r>
            <a:endParaRPr sz="1200">
              <a:solidFill>
                <a:srgbClr val="1A1A1A"/>
              </a:solidFill>
              <a:latin typeface="Open Sans"/>
              <a:ea typeface="Open Sans"/>
              <a:cs typeface="Open Sans"/>
              <a:sym typeface="Open Sans"/>
            </a:endParaRPr>
          </a:p>
        </p:txBody>
      </p:sp>
      <p:sp>
        <p:nvSpPr>
          <p:cNvPr id="1685" name="Google Shape;1685;p152"/>
          <p:cNvSpPr/>
          <p:nvPr/>
        </p:nvSpPr>
        <p:spPr>
          <a:xfrm>
            <a:off x="5625463" y="976850"/>
            <a:ext cx="1832400" cy="691500"/>
          </a:xfrm>
          <a:prstGeom prst="rect">
            <a:avLst/>
          </a:prstGeom>
          <a:solidFill>
            <a:srgbClr val="DFF6F2"/>
          </a:solidFill>
          <a:ln cap="flat" cmpd="sng" w="9525">
            <a:solidFill>
              <a:srgbClr val="1F7A6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1F7A6C"/>
                </a:solidFill>
                <a:latin typeface="Open Sans"/>
                <a:ea typeface="Open Sans"/>
                <a:cs typeface="Open Sans"/>
                <a:sym typeface="Open Sans"/>
              </a:rPr>
              <a:t>Emphasis </a:t>
            </a:r>
            <a:r>
              <a:rPr lang="en" sz="1200">
                <a:solidFill>
                  <a:srgbClr val="1F7A6C"/>
                </a:solidFill>
                <a:latin typeface="Open Sans"/>
                <a:ea typeface="Open Sans"/>
                <a:cs typeface="Open Sans"/>
                <a:sym typeface="Open Sans"/>
              </a:rPr>
              <a:t>(#1F7A6C)</a:t>
            </a:r>
            <a:endParaRPr sz="1200">
              <a:solidFill>
                <a:srgbClr val="1F7A6C"/>
              </a:solidFill>
              <a:latin typeface="Open Sans"/>
              <a:ea typeface="Open Sans"/>
              <a:cs typeface="Open Sans"/>
              <a:sym typeface="Open Sans"/>
            </a:endParaRPr>
          </a:p>
          <a:p>
            <a:pPr indent="0" lvl="0" marL="0" rtl="0" algn="l">
              <a:spcBef>
                <a:spcPts val="0"/>
              </a:spcBef>
              <a:spcAft>
                <a:spcPts val="0"/>
              </a:spcAft>
              <a:buNone/>
            </a:pPr>
            <a:r>
              <a:rPr lang="en" sz="1200">
                <a:solidFill>
                  <a:srgbClr val="48C9B0"/>
                </a:solidFill>
                <a:latin typeface="Open Sans"/>
                <a:ea typeface="Open Sans"/>
                <a:cs typeface="Open Sans"/>
                <a:sym typeface="Open Sans"/>
              </a:rPr>
              <a:t>Mint/Aqua (#48C9B0)</a:t>
            </a:r>
            <a:endParaRPr sz="1200">
              <a:solidFill>
                <a:srgbClr val="48C9B0"/>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BG subtle (#f1f2f3)</a:t>
            </a:r>
            <a:endParaRPr sz="1200">
              <a:solidFill>
                <a:srgbClr val="1A1A1A"/>
              </a:solidFill>
              <a:latin typeface="Open Sans"/>
              <a:ea typeface="Open Sans"/>
              <a:cs typeface="Open Sans"/>
              <a:sym typeface="Open Sans"/>
            </a:endParaRPr>
          </a:p>
        </p:txBody>
      </p:sp>
      <p:grpSp>
        <p:nvGrpSpPr>
          <p:cNvPr id="1686" name="Google Shape;1686;p152"/>
          <p:cNvGrpSpPr/>
          <p:nvPr/>
        </p:nvGrpSpPr>
        <p:grpSpPr>
          <a:xfrm>
            <a:off x="0" y="3505200"/>
            <a:ext cx="9144000" cy="183000"/>
            <a:chOff x="0" y="3505200"/>
            <a:chExt cx="9144000" cy="183000"/>
          </a:xfrm>
        </p:grpSpPr>
        <p:sp>
          <p:nvSpPr>
            <p:cNvPr id="1687" name="Google Shape;1687;p152"/>
            <p:cNvSpPr/>
            <p:nvPr/>
          </p:nvSpPr>
          <p:spPr>
            <a:xfrm>
              <a:off x="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sp>
          <p:nvSpPr>
            <p:cNvPr id="1688" name="Google Shape;1688;p152"/>
            <p:cNvSpPr/>
            <p:nvPr/>
          </p:nvSpPr>
          <p:spPr>
            <a:xfrm>
              <a:off x="4572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2</a:t>
              </a:r>
              <a:endParaRPr>
                <a:latin typeface="Open Sans"/>
                <a:ea typeface="Open Sans"/>
                <a:cs typeface="Open Sans"/>
                <a:sym typeface="Open Sans"/>
              </a:endParaRPr>
            </a:p>
          </p:txBody>
        </p:sp>
        <p:sp>
          <p:nvSpPr>
            <p:cNvPr id="1689" name="Google Shape;1689;p152"/>
            <p:cNvSpPr/>
            <p:nvPr/>
          </p:nvSpPr>
          <p:spPr>
            <a:xfrm>
              <a:off x="9144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3</a:t>
              </a:r>
              <a:endParaRPr>
                <a:latin typeface="Open Sans"/>
                <a:ea typeface="Open Sans"/>
                <a:cs typeface="Open Sans"/>
                <a:sym typeface="Open Sans"/>
              </a:endParaRPr>
            </a:p>
          </p:txBody>
        </p:sp>
        <p:sp>
          <p:nvSpPr>
            <p:cNvPr id="1690" name="Google Shape;1690;p152"/>
            <p:cNvSpPr/>
            <p:nvPr/>
          </p:nvSpPr>
          <p:spPr>
            <a:xfrm>
              <a:off x="13716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1691" name="Google Shape;1691;p152"/>
            <p:cNvSpPr/>
            <p:nvPr/>
          </p:nvSpPr>
          <p:spPr>
            <a:xfrm>
              <a:off x="1828800" y="3505200"/>
              <a:ext cx="4572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5</a:t>
              </a:r>
              <a:endParaRPr b="1">
                <a:solidFill>
                  <a:schemeClr val="lt1"/>
                </a:solidFill>
                <a:latin typeface="Open Sans"/>
                <a:ea typeface="Open Sans"/>
                <a:cs typeface="Open Sans"/>
                <a:sym typeface="Open Sans"/>
              </a:endParaRPr>
            </a:p>
          </p:txBody>
        </p:sp>
        <p:sp>
          <p:nvSpPr>
            <p:cNvPr id="1692" name="Google Shape;1692;p152"/>
            <p:cNvSpPr/>
            <p:nvPr/>
          </p:nvSpPr>
          <p:spPr>
            <a:xfrm>
              <a:off x="22860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6</a:t>
              </a:r>
              <a:endParaRPr>
                <a:latin typeface="Open Sans"/>
                <a:ea typeface="Open Sans"/>
                <a:cs typeface="Open Sans"/>
                <a:sym typeface="Open Sans"/>
              </a:endParaRPr>
            </a:p>
          </p:txBody>
        </p:sp>
        <p:sp>
          <p:nvSpPr>
            <p:cNvPr id="1693" name="Google Shape;1693;p152"/>
            <p:cNvSpPr/>
            <p:nvPr/>
          </p:nvSpPr>
          <p:spPr>
            <a:xfrm>
              <a:off x="27432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7</a:t>
              </a:r>
              <a:endParaRPr>
                <a:latin typeface="Open Sans"/>
                <a:ea typeface="Open Sans"/>
                <a:cs typeface="Open Sans"/>
                <a:sym typeface="Open Sans"/>
              </a:endParaRPr>
            </a:p>
          </p:txBody>
        </p:sp>
        <p:sp>
          <p:nvSpPr>
            <p:cNvPr id="1694" name="Google Shape;1694;p152"/>
            <p:cNvSpPr/>
            <p:nvPr/>
          </p:nvSpPr>
          <p:spPr>
            <a:xfrm>
              <a:off x="32004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1695" name="Google Shape;1695;p152"/>
            <p:cNvSpPr/>
            <p:nvPr/>
          </p:nvSpPr>
          <p:spPr>
            <a:xfrm>
              <a:off x="36576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9</a:t>
              </a:r>
              <a:endParaRPr>
                <a:latin typeface="Open Sans"/>
                <a:ea typeface="Open Sans"/>
                <a:cs typeface="Open Sans"/>
                <a:sym typeface="Open Sans"/>
              </a:endParaRPr>
            </a:p>
          </p:txBody>
        </p:sp>
        <p:sp>
          <p:nvSpPr>
            <p:cNvPr id="1696" name="Google Shape;1696;p152"/>
            <p:cNvSpPr/>
            <p:nvPr/>
          </p:nvSpPr>
          <p:spPr>
            <a:xfrm>
              <a:off x="4114800" y="3505200"/>
              <a:ext cx="4572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10</a:t>
              </a:r>
              <a:endParaRPr b="1">
                <a:solidFill>
                  <a:schemeClr val="lt1"/>
                </a:solidFill>
                <a:latin typeface="Open Sans"/>
                <a:ea typeface="Open Sans"/>
                <a:cs typeface="Open Sans"/>
                <a:sym typeface="Open Sans"/>
              </a:endParaRPr>
            </a:p>
          </p:txBody>
        </p:sp>
        <p:sp>
          <p:nvSpPr>
            <p:cNvPr id="1697" name="Google Shape;1697;p152"/>
            <p:cNvSpPr/>
            <p:nvPr/>
          </p:nvSpPr>
          <p:spPr>
            <a:xfrm>
              <a:off x="45720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11</a:t>
              </a:r>
              <a:endParaRPr>
                <a:latin typeface="Open Sans"/>
                <a:ea typeface="Open Sans"/>
                <a:cs typeface="Open Sans"/>
                <a:sym typeface="Open Sans"/>
              </a:endParaRPr>
            </a:p>
          </p:txBody>
        </p:sp>
        <p:sp>
          <p:nvSpPr>
            <p:cNvPr id="1698" name="Google Shape;1698;p152"/>
            <p:cNvSpPr/>
            <p:nvPr/>
          </p:nvSpPr>
          <p:spPr>
            <a:xfrm>
              <a:off x="50292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12</a:t>
              </a:r>
              <a:endParaRPr>
                <a:latin typeface="Open Sans"/>
                <a:ea typeface="Open Sans"/>
                <a:cs typeface="Open Sans"/>
                <a:sym typeface="Open Sans"/>
              </a:endParaRPr>
            </a:p>
          </p:txBody>
        </p:sp>
        <p:sp>
          <p:nvSpPr>
            <p:cNvPr id="1699" name="Google Shape;1699;p152"/>
            <p:cNvSpPr/>
            <p:nvPr/>
          </p:nvSpPr>
          <p:spPr>
            <a:xfrm>
              <a:off x="54864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13</a:t>
              </a:r>
              <a:endParaRPr>
                <a:latin typeface="Open Sans"/>
                <a:ea typeface="Open Sans"/>
                <a:cs typeface="Open Sans"/>
                <a:sym typeface="Open Sans"/>
              </a:endParaRPr>
            </a:p>
          </p:txBody>
        </p:sp>
        <p:sp>
          <p:nvSpPr>
            <p:cNvPr id="1700" name="Google Shape;1700;p152"/>
            <p:cNvSpPr/>
            <p:nvPr/>
          </p:nvSpPr>
          <p:spPr>
            <a:xfrm>
              <a:off x="59436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14</a:t>
              </a:r>
              <a:endParaRPr>
                <a:latin typeface="Open Sans"/>
                <a:ea typeface="Open Sans"/>
                <a:cs typeface="Open Sans"/>
                <a:sym typeface="Open Sans"/>
              </a:endParaRPr>
            </a:p>
          </p:txBody>
        </p:sp>
        <p:sp>
          <p:nvSpPr>
            <p:cNvPr id="1701" name="Google Shape;1701;p152"/>
            <p:cNvSpPr/>
            <p:nvPr/>
          </p:nvSpPr>
          <p:spPr>
            <a:xfrm>
              <a:off x="6400800" y="3505200"/>
              <a:ext cx="4572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15</a:t>
              </a:r>
              <a:endParaRPr b="1">
                <a:solidFill>
                  <a:schemeClr val="lt1"/>
                </a:solidFill>
                <a:latin typeface="Open Sans"/>
                <a:ea typeface="Open Sans"/>
                <a:cs typeface="Open Sans"/>
                <a:sym typeface="Open Sans"/>
              </a:endParaRPr>
            </a:p>
          </p:txBody>
        </p:sp>
        <p:sp>
          <p:nvSpPr>
            <p:cNvPr id="1702" name="Google Shape;1702;p152"/>
            <p:cNvSpPr/>
            <p:nvPr/>
          </p:nvSpPr>
          <p:spPr>
            <a:xfrm>
              <a:off x="68580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16</a:t>
              </a:r>
              <a:endParaRPr>
                <a:latin typeface="Open Sans"/>
                <a:ea typeface="Open Sans"/>
                <a:cs typeface="Open Sans"/>
                <a:sym typeface="Open Sans"/>
              </a:endParaRPr>
            </a:p>
          </p:txBody>
        </p:sp>
        <p:sp>
          <p:nvSpPr>
            <p:cNvPr id="1703" name="Google Shape;1703;p152"/>
            <p:cNvSpPr/>
            <p:nvPr/>
          </p:nvSpPr>
          <p:spPr>
            <a:xfrm>
              <a:off x="73152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17</a:t>
              </a:r>
              <a:endParaRPr>
                <a:latin typeface="Open Sans"/>
                <a:ea typeface="Open Sans"/>
                <a:cs typeface="Open Sans"/>
                <a:sym typeface="Open Sans"/>
              </a:endParaRPr>
            </a:p>
          </p:txBody>
        </p:sp>
        <p:sp>
          <p:nvSpPr>
            <p:cNvPr id="1704" name="Google Shape;1704;p152"/>
            <p:cNvSpPr/>
            <p:nvPr/>
          </p:nvSpPr>
          <p:spPr>
            <a:xfrm>
              <a:off x="77724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18</a:t>
              </a:r>
              <a:endParaRPr>
                <a:latin typeface="Open Sans"/>
                <a:ea typeface="Open Sans"/>
                <a:cs typeface="Open Sans"/>
                <a:sym typeface="Open Sans"/>
              </a:endParaRPr>
            </a:p>
          </p:txBody>
        </p:sp>
        <p:sp>
          <p:nvSpPr>
            <p:cNvPr id="1705" name="Google Shape;1705;p152"/>
            <p:cNvSpPr/>
            <p:nvPr/>
          </p:nvSpPr>
          <p:spPr>
            <a:xfrm>
              <a:off x="8229600" y="3505200"/>
              <a:ext cx="4572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19</a:t>
              </a:r>
              <a:endParaRPr>
                <a:latin typeface="Open Sans"/>
                <a:ea typeface="Open Sans"/>
                <a:cs typeface="Open Sans"/>
                <a:sym typeface="Open Sans"/>
              </a:endParaRPr>
            </a:p>
          </p:txBody>
        </p:sp>
        <p:sp>
          <p:nvSpPr>
            <p:cNvPr id="1706" name="Google Shape;1706;p152"/>
            <p:cNvSpPr/>
            <p:nvPr/>
          </p:nvSpPr>
          <p:spPr>
            <a:xfrm>
              <a:off x="8686800" y="3505200"/>
              <a:ext cx="4572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20</a:t>
              </a:r>
              <a:endParaRPr b="1">
                <a:solidFill>
                  <a:schemeClr val="lt1"/>
                </a:solidFill>
                <a:latin typeface="Open Sans"/>
                <a:ea typeface="Open Sans"/>
                <a:cs typeface="Open Sans"/>
                <a:sym typeface="Open Sans"/>
              </a:endParaRPr>
            </a:p>
          </p:txBody>
        </p:sp>
      </p:grpSp>
      <p:grpSp>
        <p:nvGrpSpPr>
          <p:cNvPr id="1707" name="Google Shape;1707;p152"/>
          <p:cNvGrpSpPr/>
          <p:nvPr/>
        </p:nvGrpSpPr>
        <p:grpSpPr>
          <a:xfrm>
            <a:off x="50" y="4007350"/>
            <a:ext cx="9143897" cy="183000"/>
            <a:chOff x="0" y="4572000"/>
            <a:chExt cx="9143897" cy="183000"/>
          </a:xfrm>
        </p:grpSpPr>
        <p:sp>
          <p:nvSpPr>
            <p:cNvPr id="1708" name="Google Shape;1708;p152"/>
            <p:cNvSpPr/>
            <p:nvPr/>
          </p:nvSpPr>
          <p:spPr>
            <a:xfrm>
              <a:off x="0"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709" name="Google Shape;1709;p152"/>
            <p:cNvSpPr/>
            <p:nvPr/>
          </p:nvSpPr>
          <p:spPr>
            <a:xfrm>
              <a:off x="228597"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710" name="Google Shape;1710;p152"/>
            <p:cNvSpPr/>
            <p:nvPr/>
          </p:nvSpPr>
          <p:spPr>
            <a:xfrm>
              <a:off x="457194"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711" name="Google Shape;1711;p152"/>
            <p:cNvSpPr/>
            <p:nvPr/>
          </p:nvSpPr>
          <p:spPr>
            <a:xfrm>
              <a:off x="685791"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712" name="Google Shape;1712;p152"/>
            <p:cNvSpPr/>
            <p:nvPr/>
          </p:nvSpPr>
          <p:spPr>
            <a:xfrm>
              <a:off x="914387" y="4572000"/>
              <a:ext cx="2286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5</a:t>
              </a:r>
              <a:endParaRPr b="1" sz="1100">
                <a:solidFill>
                  <a:schemeClr val="lt1"/>
                </a:solidFill>
                <a:latin typeface="Open Sans"/>
                <a:ea typeface="Open Sans"/>
                <a:cs typeface="Open Sans"/>
                <a:sym typeface="Open Sans"/>
              </a:endParaRPr>
            </a:p>
          </p:txBody>
        </p:sp>
        <p:sp>
          <p:nvSpPr>
            <p:cNvPr id="1713" name="Google Shape;1713;p152"/>
            <p:cNvSpPr/>
            <p:nvPr/>
          </p:nvSpPr>
          <p:spPr>
            <a:xfrm>
              <a:off x="1142984"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714" name="Google Shape;1714;p152"/>
            <p:cNvSpPr/>
            <p:nvPr/>
          </p:nvSpPr>
          <p:spPr>
            <a:xfrm>
              <a:off x="1371581"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715" name="Google Shape;1715;p152"/>
            <p:cNvSpPr/>
            <p:nvPr/>
          </p:nvSpPr>
          <p:spPr>
            <a:xfrm>
              <a:off x="1600178"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716" name="Google Shape;1716;p152"/>
            <p:cNvSpPr/>
            <p:nvPr/>
          </p:nvSpPr>
          <p:spPr>
            <a:xfrm>
              <a:off x="1828775"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717" name="Google Shape;1717;p152"/>
            <p:cNvSpPr/>
            <p:nvPr/>
          </p:nvSpPr>
          <p:spPr>
            <a:xfrm>
              <a:off x="2057372" y="4572000"/>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10</a:t>
              </a:r>
              <a:endParaRPr b="1" sz="1100">
                <a:solidFill>
                  <a:schemeClr val="lt1"/>
                </a:solidFill>
                <a:latin typeface="Open Sans"/>
                <a:ea typeface="Open Sans"/>
                <a:cs typeface="Open Sans"/>
                <a:sym typeface="Open Sans"/>
              </a:endParaRPr>
            </a:p>
          </p:txBody>
        </p:sp>
        <p:sp>
          <p:nvSpPr>
            <p:cNvPr id="1718" name="Google Shape;1718;p152"/>
            <p:cNvSpPr/>
            <p:nvPr/>
          </p:nvSpPr>
          <p:spPr>
            <a:xfrm>
              <a:off x="2285975"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719" name="Google Shape;1719;p152"/>
            <p:cNvSpPr/>
            <p:nvPr/>
          </p:nvSpPr>
          <p:spPr>
            <a:xfrm>
              <a:off x="2514572"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720" name="Google Shape;1720;p152"/>
            <p:cNvSpPr/>
            <p:nvPr/>
          </p:nvSpPr>
          <p:spPr>
            <a:xfrm>
              <a:off x="2743169"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721" name="Google Shape;1721;p152"/>
            <p:cNvSpPr/>
            <p:nvPr/>
          </p:nvSpPr>
          <p:spPr>
            <a:xfrm>
              <a:off x="2971766"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722" name="Google Shape;1722;p152"/>
            <p:cNvSpPr/>
            <p:nvPr/>
          </p:nvSpPr>
          <p:spPr>
            <a:xfrm>
              <a:off x="3200362" y="4572000"/>
              <a:ext cx="2286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15</a:t>
              </a:r>
              <a:endParaRPr b="1" sz="1100">
                <a:solidFill>
                  <a:schemeClr val="lt1"/>
                </a:solidFill>
                <a:latin typeface="Open Sans"/>
                <a:ea typeface="Open Sans"/>
                <a:cs typeface="Open Sans"/>
                <a:sym typeface="Open Sans"/>
              </a:endParaRPr>
            </a:p>
          </p:txBody>
        </p:sp>
        <p:sp>
          <p:nvSpPr>
            <p:cNvPr id="1723" name="Google Shape;1723;p152"/>
            <p:cNvSpPr/>
            <p:nvPr/>
          </p:nvSpPr>
          <p:spPr>
            <a:xfrm>
              <a:off x="3428959"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724" name="Google Shape;1724;p152"/>
            <p:cNvSpPr/>
            <p:nvPr/>
          </p:nvSpPr>
          <p:spPr>
            <a:xfrm>
              <a:off x="3657556"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725" name="Google Shape;1725;p152"/>
            <p:cNvSpPr/>
            <p:nvPr/>
          </p:nvSpPr>
          <p:spPr>
            <a:xfrm>
              <a:off x="3886153"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726" name="Google Shape;1726;p152"/>
            <p:cNvSpPr/>
            <p:nvPr/>
          </p:nvSpPr>
          <p:spPr>
            <a:xfrm>
              <a:off x="4114750"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727" name="Google Shape;1727;p152"/>
            <p:cNvSpPr/>
            <p:nvPr/>
          </p:nvSpPr>
          <p:spPr>
            <a:xfrm>
              <a:off x="4343347" y="4572000"/>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1728" name="Google Shape;1728;p152"/>
            <p:cNvSpPr/>
            <p:nvPr/>
          </p:nvSpPr>
          <p:spPr>
            <a:xfrm>
              <a:off x="4571950"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729" name="Google Shape;1729;p152"/>
            <p:cNvSpPr/>
            <p:nvPr/>
          </p:nvSpPr>
          <p:spPr>
            <a:xfrm>
              <a:off x="4800547"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730" name="Google Shape;1730;p152"/>
            <p:cNvSpPr/>
            <p:nvPr/>
          </p:nvSpPr>
          <p:spPr>
            <a:xfrm>
              <a:off x="5029144"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731" name="Google Shape;1731;p152"/>
            <p:cNvSpPr/>
            <p:nvPr/>
          </p:nvSpPr>
          <p:spPr>
            <a:xfrm>
              <a:off x="5257741"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732" name="Google Shape;1732;p152"/>
            <p:cNvSpPr/>
            <p:nvPr/>
          </p:nvSpPr>
          <p:spPr>
            <a:xfrm>
              <a:off x="5486337" y="4572000"/>
              <a:ext cx="2286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25</a:t>
              </a:r>
              <a:endParaRPr b="1" sz="1100">
                <a:solidFill>
                  <a:schemeClr val="lt1"/>
                </a:solidFill>
                <a:latin typeface="Open Sans"/>
                <a:ea typeface="Open Sans"/>
                <a:cs typeface="Open Sans"/>
                <a:sym typeface="Open Sans"/>
              </a:endParaRPr>
            </a:p>
          </p:txBody>
        </p:sp>
        <p:sp>
          <p:nvSpPr>
            <p:cNvPr id="1733" name="Google Shape;1733;p152"/>
            <p:cNvSpPr/>
            <p:nvPr/>
          </p:nvSpPr>
          <p:spPr>
            <a:xfrm>
              <a:off x="5714934"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734" name="Google Shape;1734;p152"/>
            <p:cNvSpPr/>
            <p:nvPr/>
          </p:nvSpPr>
          <p:spPr>
            <a:xfrm>
              <a:off x="5943531"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735" name="Google Shape;1735;p152"/>
            <p:cNvSpPr/>
            <p:nvPr/>
          </p:nvSpPr>
          <p:spPr>
            <a:xfrm>
              <a:off x="6172128"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736" name="Google Shape;1736;p152"/>
            <p:cNvSpPr/>
            <p:nvPr/>
          </p:nvSpPr>
          <p:spPr>
            <a:xfrm>
              <a:off x="6400725"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737" name="Google Shape;1737;p152"/>
            <p:cNvSpPr/>
            <p:nvPr/>
          </p:nvSpPr>
          <p:spPr>
            <a:xfrm>
              <a:off x="6629322" y="4572000"/>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30</a:t>
              </a:r>
              <a:endParaRPr b="1" sz="1100">
                <a:solidFill>
                  <a:schemeClr val="lt1"/>
                </a:solidFill>
                <a:latin typeface="Open Sans"/>
                <a:ea typeface="Open Sans"/>
                <a:cs typeface="Open Sans"/>
                <a:sym typeface="Open Sans"/>
              </a:endParaRPr>
            </a:p>
          </p:txBody>
        </p:sp>
        <p:sp>
          <p:nvSpPr>
            <p:cNvPr id="1738" name="Google Shape;1738;p152"/>
            <p:cNvSpPr/>
            <p:nvPr/>
          </p:nvSpPr>
          <p:spPr>
            <a:xfrm>
              <a:off x="6857925"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739" name="Google Shape;1739;p152"/>
            <p:cNvSpPr/>
            <p:nvPr/>
          </p:nvSpPr>
          <p:spPr>
            <a:xfrm>
              <a:off x="7086522"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740" name="Google Shape;1740;p152"/>
            <p:cNvSpPr/>
            <p:nvPr/>
          </p:nvSpPr>
          <p:spPr>
            <a:xfrm>
              <a:off x="7315119"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741" name="Google Shape;1741;p152"/>
            <p:cNvSpPr/>
            <p:nvPr/>
          </p:nvSpPr>
          <p:spPr>
            <a:xfrm>
              <a:off x="7543716"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742" name="Google Shape;1742;p152"/>
            <p:cNvSpPr/>
            <p:nvPr/>
          </p:nvSpPr>
          <p:spPr>
            <a:xfrm>
              <a:off x="7772312" y="4572000"/>
              <a:ext cx="2286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35</a:t>
              </a:r>
              <a:endParaRPr b="1" sz="1100">
                <a:solidFill>
                  <a:schemeClr val="lt1"/>
                </a:solidFill>
                <a:latin typeface="Open Sans"/>
                <a:ea typeface="Open Sans"/>
                <a:cs typeface="Open Sans"/>
                <a:sym typeface="Open Sans"/>
              </a:endParaRPr>
            </a:p>
          </p:txBody>
        </p:sp>
        <p:sp>
          <p:nvSpPr>
            <p:cNvPr id="1743" name="Google Shape;1743;p152"/>
            <p:cNvSpPr/>
            <p:nvPr/>
          </p:nvSpPr>
          <p:spPr>
            <a:xfrm>
              <a:off x="8000909"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744" name="Google Shape;1744;p152"/>
            <p:cNvSpPr/>
            <p:nvPr/>
          </p:nvSpPr>
          <p:spPr>
            <a:xfrm>
              <a:off x="8229506"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745" name="Google Shape;1745;p152"/>
            <p:cNvSpPr/>
            <p:nvPr/>
          </p:nvSpPr>
          <p:spPr>
            <a:xfrm>
              <a:off x="8458103"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746" name="Google Shape;1746;p152"/>
            <p:cNvSpPr/>
            <p:nvPr/>
          </p:nvSpPr>
          <p:spPr>
            <a:xfrm>
              <a:off x="8686700" y="4572000"/>
              <a:ext cx="2286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747" name="Google Shape;1747;p152"/>
            <p:cNvSpPr/>
            <p:nvPr/>
          </p:nvSpPr>
          <p:spPr>
            <a:xfrm>
              <a:off x="8915297" y="4572000"/>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40</a:t>
              </a:r>
              <a:endParaRPr b="1" sz="1100">
                <a:solidFill>
                  <a:schemeClr val="lt1"/>
                </a:solidFill>
                <a:latin typeface="Open Sans"/>
                <a:ea typeface="Open Sans"/>
                <a:cs typeface="Open Sans"/>
                <a:sym typeface="Open Sans"/>
              </a:endParaRPr>
            </a:p>
          </p:txBody>
        </p:sp>
      </p:grpSp>
      <p:grpSp>
        <p:nvGrpSpPr>
          <p:cNvPr id="1748" name="Google Shape;1748;p152"/>
          <p:cNvGrpSpPr/>
          <p:nvPr/>
        </p:nvGrpSpPr>
        <p:grpSpPr>
          <a:xfrm>
            <a:off x="-75" y="4258425"/>
            <a:ext cx="9144143" cy="183000"/>
            <a:chOff x="0" y="4800600"/>
            <a:chExt cx="9144143" cy="183000"/>
          </a:xfrm>
        </p:grpSpPr>
        <p:sp>
          <p:nvSpPr>
            <p:cNvPr id="1749" name="Google Shape;1749;p152"/>
            <p:cNvSpPr/>
            <p:nvPr/>
          </p:nvSpPr>
          <p:spPr>
            <a:xfrm>
              <a:off x="0"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750" name="Google Shape;1750;p152"/>
            <p:cNvSpPr/>
            <p:nvPr/>
          </p:nvSpPr>
          <p:spPr>
            <a:xfrm>
              <a:off x="182880"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751" name="Google Shape;1751;p152"/>
            <p:cNvSpPr/>
            <p:nvPr/>
          </p:nvSpPr>
          <p:spPr>
            <a:xfrm>
              <a:off x="365759"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752" name="Google Shape;1752;p152"/>
            <p:cNvSpPr/>
            <p:nvPr/>
          </p:nvSpPr>
          <p:spPr>
            <a:xfrm>
              <a:off x="548639"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753" name="Google Shape;1753;p152"/>
            <p:cNvSpPr/>
            <p:nvPr/>
          </p:nvSpPr>
          <p:spPr>
            <a:xfrm>
              <a:off x="731518" y="4800600"/>
              <a:ext cx="1830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5</a:t>
              </a:r>
              <a:endParaRPr b="1" sz="1100">
                <a:solidFill>
                  <a:schemeClr val="lt1"/>
                </a:solidFill>
                <a:latin typeface="Open Sans"/>
                <a:ea typeface="Open Sans"/>
                <a:cs typeface="Open Sans"/>
                <a:sym typeface="Open Sans"/>
              </a:endParaRPr>
            </a:p>
          </p:txBody>
        </p:sp>
        <p:sp>
          <p:nvSpPr>
            <p:cNvPr id="1754" name="Google Shape;1754;p152"/>
            <p:cNvSpPr/>
            <p:nvPr/>
          </p:nvSpPr>
          <p:spPr>
            <a:xfrm>
              <a:off x="914398"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755" name="Google Shape;1755;p152"/>
            <p:cNvSpPr/>
            <p:nvPr/>
          </p:nvSpPr>
          <p:spPr>
            <a:xfrm>
              <a:off x="1097277"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756" name="Google Shape;1756;p152"/>
            <p:cNvSpPr/>
            <p:nvPr/>
          </p:nvSpPr>
          <p:spPr>
            <a:xfrm>
              <a:off x="1280157"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757" name="Google Shape;1757;p152"/>
            <p:cNvSpPr/>
            <p:nvPr/>
          </p:nvSpPr>
          <p:spPr>
            <a:xfrm>
              <a:off x="1463036"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758" name="Google Shape;1758;p152"/>
            <p:cNvSpPr/>
            <p:nvPr/>
          </p:nvSpPr>
          <p:spPr>
            <a:xfrm>
              <a:off x="1645916" y="4800600"/>
              <a:ext cx="1830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10</a:t>
              </a:r>
              <a:endParaRPr b="1" sz="1100">
                <a:solidFill>
                  <a:schemeClr val="lt1"/>
                </a:solidFill>
                <a:latin typeface="Open Sans"/>
                <a:ea typeface="Open Sans"/>
                <a:cs typeface="Open Sans"/>
                <a:sym typeface="Open Sans"/>
              </a:endParaRPr>
            </a:p>
          </p:txBody>
        </p:sp>
        <p:sp>
          <p:nvSpPr>
            <p:cNvPr id="1759" name="Google Shape;1759;p152"/>
            <p:cNvSpPr/>
            <p:nvPr/>
          </p:nvSpPr>
          <p:spPr>
            <a:xfrm>
              <a:off x="1828801"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760" name="Google Shape;1760;p152"/>
            <p:cNvSpPr/>
            <p:nvPr/>
          </p:nvSpPr>
          <p:spPr>
            <a:xfrm>
              <a:off x="2011680"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761" name="Google Shape;1761;p152"/>
            <p:cNvSpPr/>
            <p:nvPr/>
          </p:nvSpPr>
          <p:spPr>
            <a:xfrm>
              <a:off x="2194560"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762" name="Google Shape;1762;p152"/>
            <p:cNvSpPr/>
            <p:nvPr/>
          </p:nvSpPr>
          <p:spPr>
            <a:xfrm>
              <a:off x="2377439"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763" name="Google Shape;1763;p152"/>
            <p:cNvSpPr/>
            <p:nvPr/>
          </p:nvSpPr>
          <p:spPr>
            <a:xfrm>
              <a:off x="2560319" y="4800600"/>
              <a:ext cx="1830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15</a:t>
              </a:r>
              <a:endParaRPr b="1" sz="1100">
                <a:solidFill>
                  <a:schemeClr val="lt1"/>
                </a:solidFill>
                <a:latin typeface="Open Sans"/>
                <a:ea typeface="Open Sans"/>
                <a:cs typeface="Open Sans"/>
                <a:sym typeface="Open Sans"/>
              </a:endParaRPr>
            </a:p>
          </p:txBody>
        </p:sp>
        <p:sp>
          <p:nvSpPr>
            <p:cNvPr id="1764" name="Google Shape;1764;p152"/>
            <p:cNvSpPr/>
            <p:nvPr/>
          </p:nvSpPr>
          <p:spPr>
            <a:xfrm>
              <a:off x="2743198"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765" name="Google Shape;1765;p152"/>
            <p:cNvSpPr/>
            <p:nvPr/>
          </p:nvSpPr>
          <p:spPr>
            <a:xfrm>
              <a:off x="2926078"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766" name="Google Shape;1766;p152"/>
            <p:cNvSpPr/>
            <p:nvPr/>
          </p:nvSpPr>
          <p:spPr>
            <a:xfrm>
              <a:off x="3108958"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767" name="Google Shape;1767;p152"/>
            <p:cNvSpPr/>
            <p:nvPr/>
          </p:nvSpPr>
          <p:spPr>
            <a:xfrm>
              <a:off x="3291837"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768" name="Google Shape;1768;p152"/>
            <p:cNvSpPr/>
            <p:nvPr/>
          </p:nvSpPr>
          <p:spPr>
            <a:xfrm>
              <a:off x="3474717" y="4800600"/>
              <a:ext cx="1830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1769" name="Google Shape;1769;p152"/>
            <p:cNvSpPr/>
            <p:nvPr/>
          </p:nvSpPr>
          <p:spPr>
            <a:xfrm>
              <a:off x="3657601"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770" name="Google Shape;1770;p152"/>
            <p:cNvSpPr/>
            <p:nvPr/>
          </p:nvSpPr>
          <p:spPr>
            <a:xfrm>
              <a:off x="3840481"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771" name="Google Shape;1771;p152"/>
            <p:cNvSpPr/>
            <p:nvPr/>
          </p:nvSpPr>
          <p:spPr>
            <a:xfrm>
              <a:off x="4023360"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772" name="Google Shape;1772;p152"/>
            <p:cNvSpPr/>
            <p:nvPr/>
          </p:nvSpPr>
          <p:spPr>
            <a:xfrm>
              <a:off x="4206240"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773" name="Google Shape;1773;p152"/>
            <p:cNvSpPr/>
            <p:nvPr/>
          </p:nvSpPr>
          <p:spPr>
            <a:xfrm>
              <a:off x="4389120" y="4800600"/>
              <a:ext cx="1830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25</a:t>
              </a:r>
              <a:endParaRPr b="1" sz="1100">
                <a:solidFill>
                  <a:schemeClr val="lt1"/>
                </a:solidFill>
                <a:latin typeface="Open Sans"/>
                <a:ea typeface="Open Sans"/>
                <a:cs typeface="Open Sans"/>
                <a:sym typeface="Open Sans"/>
              </a:endParaRPr>
            </a:p>
          </p:txBody>
        </p:sp>
        <p:sp>
          <p:nvSpPr>
            <p:cNvPr id="1774" name="Google Shape;1774;p152"/>
            <p:cNvSpPr/>
            <p:nvPr/>
          </p:nvSpPr>
          <p:spPr>
            <a:xfrm>
              <a:off x="4571999"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775" name="Google Shape;1775;p152"/>
            <p:cNvSpPr/>
            <p:nvPr/>
          </p:nvSpPr>
          <p:spPr>
            <a:xfrm>
              <a:off x="4754879"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776" name="Google Shape;1776;p152"/>
            <p:cNvSpPr/>
            <p:nvPr/>
          </p:nvSpPr>
          <p:spPr>
            <a:xfrm>
              <a:off x="4937758"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777" name="Google Shape;1777;p152"/>
            <p:cNvSpPr/>
            <p:nvPr/>
          </p:nvSpPr>
          <p:spPr>
            <a:xfrm>
              <a:off x="5120638"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778" name="Google Shape;1778;p152"/>
            <p:cNvSpPr/>
            <p:nvPr/>
          </p:nvSpPr>
          <p:spPr>
            <a:xfrm>
              <a:off x="5303517" y="4800600"/>
              <a:ext cx="1830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30</a:t>
              </a:r>
              <a:endParaRPr b="1" sz="1100">
                <a:solidFill>
                  <a:schemeClr val="lt1"/>
                </a:solidFill>
                <a:latin typeface="Open Sans"/>
                <a:ea typeface="Open Sans"/>
                <a:cs typeface="Open Sans"/>
                <a:sym typeface="Open Sans"/>
              </a:endParaRPr>
            </a:p>
          </p:txBody>
        </p:sp>
        <p:sp>
          <p:nvSpPr>
            <p:cNvPr id="1779" name="Google Shape;1779;p152"/>
            <p:cNvSpPr/>
            <p:nvPr/>
          </p:nvSpPr>
          <p:spPr>
            <a:xfrm>
              <a:off x="5486402"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780" name="Google Shape;1780;p152"/>
            <p:cNvSpPr/>
            <p:nvPr/>
          </p:nvSpPr>
          <p:spPr>
            <a:xfrm>
              <a:off x="5669282"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781" name="Google Shape;1781;p152"/>
            <p:cNvSpPr/>
            <p:nvPr/>
          </p:nvSpPr>
          <p:spPr>
            <a:xfrm>
              <a:off x="5852161"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782" name="Google Shape;1782;p152"/>
            <p:cNvSpPr/>
            <p:nvPr/>
          </p:nvSpPr>
          <p:spPr>
            <a:xfrm>
              <a:off x="6035041"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783" name="Google Shape;1783;p152"/>
            <p:cNvSpPr/>
            <p:nvPr/>
          </p:nvSpPr>
          <p:spPr>
            <a:xfrm>
              <a:off x="6217920" y="4800600"/>
              <a:ext cx="1830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35</a:t>
              </a:r>
              <a:endParaRPr b="1" sz="1100">
                <a:solidFill>
                  <a:schemeClr val="lt1"/>
                </a:solidFill>
                <a:latin typeface="Open Sans"/>
                <a:ea typeface="Open Sans"/>
                <a:cs typeface="Open Sans"/>
                <a:sym typeface="Open Sans"/>
              </a:endParaRPr>
            </a:p>
          </p:txBody>
        </p:sp>
        <p:sp>
          <p:nvSpPr>
            <p:cNvPr id="1784" name="Google Shape;1784;p152"/>
            <p:cNvSpPr/>
            <p:nvPr/>
          </p:nvSpPr>
          <p:spPr>
            <a:xfrm>
              <a:off x="6400800"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785" name="Google Shape;1785;p152"/>
            <p:cNvSpPr/>
            <p:nvPr/>
          </p:nvSpPr>
          <p:spPr>
            <a:xfrm>
              <a:off x="6583679"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786" name="Google Shape;1786;p152"/>
            <p:cNvSpPr/>
            <p:nvPr/>
          </p:nvSpPr>
          <p:spPr>
            <a:xfrm>
              <a:off x="6766559"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787" name="Google Shape;1787;p152"/>
            <p:cNvSpPr/>
            <p:nvPr/>
          </p:nvSpPr>
          <p:spPr>
            <a:xfrm>
              <a:off x="6949438"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788" name="Google Shape;1788;p152"/>
            <p:cNvSpPr/>
            <p:nvPr/>
          </p:nvSpPr>
          <p:spPr>
            <a:xfrm>
              <a:off x="7132318" y="4800600"/>
              <a:ext cx="1830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40</a:t>
              </a:r>
              <a:endParaRPr b="1" sz="1100">
                <a:solidFill>
                  <a:schemeClr val="lt1"/>
                </a:solidFill>
                <a:latin typeface="Open Sans"/>
                <a:ea typeface="Open Sans"/>
                <a:cs typeface="Open Sans"/>
                <a:sym typeface="Open Sans"/>
              </a:endParaRPr>
            </a:p>
          </p:txBody>
        </p:sp>
        <p:sp>
          <p:nvSpPr>
            <p:cNvPr id="1789" name="Google Shape;1789;p152"/>
            <p:cNvSpPr/>
            <p:nvPr/>
          </p:nvSpPr>
          <p:spPr>
            <a:xfrm>
              <a:off x="7315227"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790" name="Google Shape;1790;p152"/>
            <p:cNvSpPr/>
            <p:nvPr/>
          </p:nvSpPr>
          <p:spPr>
            <a:xfrm>
              <a:off x="7498107"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791" name="Google Shape;1791;p152"/>
            <p:cNvSpPr/>
            <p:nvPr/>
          </p:nvSpPr>
          <p:spPr>
            <a:xfrm>
              <a:off x="7680986"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792" name="Google Shape;1792;p152"/>
            <p:cNvSpPr/>
            <p:nvPr/>
          </p:nvSpPr>
          <p:spPr>
            <a:xfrm>
              <a:off x="7863866"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793" name="Google Shape;1793;p152"/>
            <p:cNvSpPr/>
            <p:nvPr/>
          </p:nvSpPr>
          <p:spPr>
            <a:xfrm>
              <a:off x="8046745" y="4800600"/>
              <a:ext cx="1830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a:t>
              </a:r>
              <a:r>
                <a:rPr b="1" lang="en" sz="1100">
                  <a:solidFill>
                    <a:schemeClr val="lt1"/>
                  </a:solidFill>
                  <a:latin typeface="Open Sans"/>
                  <a:ea typeface="Open Sans"/>
                  <a:cs typeface="Open Sans"/>
                  <a:sym typeface="Open Sans"/>
                </a:rPr>
                <a:t>5</a:t>
              </a:r>
              <a:endParaRPr b="1" sz="1100">
                <a:solidFill>
                  <a:schemeClr val="lt1"/>
                </a:solidFill>
                <a:latin typeface="Open Sans"/>
                <a:ea typeface="Open Sans"/>
                <a:cs typeface="Open Sans"/>
                <a:sym typeface="Open Sans"/>
              </a:endParaRPr>
            </a:p>
          </p:txBody>
        </p:sp>
        <p:sp>
          <p:nvSpPr>
            <p:cNvPr id="1794" name="Google Shape;1794;p152"/>
            <p:cNvSpPr/>
            <p:nvPr/>
          </p:nvSpPr>
          <p:spPr>
            <a:xfrm>
              <a:off x="8229625"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795" name="Google Shape;1795;p152"/>
            <p:cNvSpPr/>
            <p:nvPr/>
          </p:nvSpPr>
          <p:spPr>
            <a:xfrm>
              <a:off x="8412504"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796" name="Google Shape;1796;p152"/>
            <p:cNvSpPr/>
            <p:nvPr/>
          </p:nvSpPr>
          <p:spPr>
            <a:xfrm>
              <a:off x="8595384"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797" name="Google Shape;1797;p152"/>
            <p:cNvSpPr/>
            <p:nvPr/>
          </p:nvSpPr>
          <p:spPr>
            <a:xfrm>
              <a:off x="8778263" y="4800600"/>
              <a:ext cx="1830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798" name="Google Shape;1798;p152"/>
            <p:cNvSpPr/>
            <p:nvPr/>
          </p:nvSpPr>
          <p:spPr>
            <a:xfrm>
              <a:off x="8961143" y="4800600"/>
              <a:ext cx="1830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5</a:t>
              </a:r>
              <a:r>
                <a:rPr b="1" lang="en" sz="1100">
                  <a:solidFill>
                    <a:schemeClr val="lt1"/>
                  </a:solidFill>
                  <a:latin typeface="Open Sans"/>
                  <a:ea typeface="Open Sans"/>
                  <a:cs typeface="Open Sans"/>
                  <a:sym typeface="Open Sans"/>
                </a:rPr>
                <a:t>0</a:t>
              </a:r>
              <a:endParaRPr b="1" sz="1100">
                <a:solidFill>
                  <a:schemeClr val="lt1"/>
                </a:solidFill>
                <a:latin typeface="Open Sans"/>
                <a:ea typeface="Open Sans"/>
                <a:cs typeface="Open Sans"/>
                <a:sym typeface="Open Sans"/>
              </a:endParaRPr>
            </a:p>
          </p:txBody>
        </p:sp>
      </p:grpSp>
      <p:grpSp>
        <p:nvGrpSpPr>
          <p:cNvPr id="1799" name="Google Shape;1799;p152"/>
          <p:cNvGrpSpPr/>
          <p:nvPr/>
        </p:nvGrpSpPr>
        <p:grpSpPr>
          <a:xfrm>
            <a:off x="1100" y="3756275"/>
            <a:ext cx="9143997" cy="183000"/>
            <a:chOff x="0" y="4308725"/>
            <a:chExt cx="9143997" cy="183000"/>
          </a:xfrm>
        </p:grpSpPr>
        <p:sp>
          <p:nvSpPr>
            <p:cNvPr id="1800" name="Google Shape;1800;p152"/>
            <p:cNvSpPr/>
            <p:nvPr/>
          </p:nvSpPr>
          <p:spPr>
            <a:xfrm>
              <a:off x="0"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801" name="Google Shape;1801;p152"/>
            <p:cNvSpPr/>
            <p:nvPr/>
          </p:nvSpPr>
          <p:spPr>
            <a:xfrm>
              <a:off x="304799"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802" name="Google Shape;1802;p152"/>
            <p:cNvSpPr/>
            <p:nvPr/>
          </p:nvSpPr>
          <p:spPr>
            <a:xfrm>
              <a:off x="609599"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803" name="Google Shape;1803;p152"/>
            <p:cNvSpPr/>
            <p:nvPr/>
          </p:nvSpPr>
          <p:spPr>
            <a:xfrm>
              <a:off x="914398"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804" name="Google Shape;1804;p152"/>
            <p:cNvSpPr/>
            <p:nvPr/>
          </p:nvSpPr>
          <p:spPr>
            <a:xfrm>
              <a:off x="1219197" y="4308725"/>
              <a:ext cx="3048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5</a:t>
              </a:r>
              <a:endParaRPr b="1" sz="1100">
                <a:solidFill>
                  <a:schemeClr val="lt1"/>
                </a:solidFill>
                <a:latin typeface="Open Sans"/>
                <a:ea typeface="Open Sans"/>
                <a:cs typeface="Open Sans"/>
                <a:sym typeface="Open Sans"/>
              </a:endParaRPr>
            </a:p>
          </p:txBody>
        </p:sp>
        <p:sp>
          <p:nvSpPr>
            <p:cNvPr id="1805" name="Google Shape;1805;p152"/>
            <p:cNvSpPr/>
            <p:nvPr/>
          </p:nvSpPr>
          <p:spPr>
            <a:xfrm>
              <a:off x="1523996"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806" name="Google Shape;1806;p152"/>
            <p:cNvSpPr/>
            <p:nvPr/>
          </p:nvSpPr>
          <p:spPr>
            <a:xfrm>
              <a:off x="1828796"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807" name="Google Shape;1807;p152"/>
            <p:cNvSpPr/>
            <p:nvPr/>
          </p:nvSpPr>
          <p:spPr>
            <a:xfrm>
              <a:off x="2133595"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808" name="Google Shape;1808;p152"/>
            <p:cNvSpPr/>
            <p:nvPr/>
          </p:nvSpPr>
          <p:spPr>
            <a:xfrm>
              <a:off x="2438394"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809" name="Google Shape;1809;p152"/>
            <p:cNvSpPr/>
            <p:nvPr/>
          </p:nvSpPr>
          <p:spPr>
            <a:xfrm>
              <a:off x="2743194" y="4308725"/>
              <a:ext cx="3048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10</a:t>
              </a:r>
              <a:endParaRPr b="1" sz="1100">
                <a:solidFill>
                  <a:schemeClr val="lt1"/>
                </a:solidFill>
                <a:latin typeface="Open Sans"/>
                <a:ea typeface="Open Sans"/>
                <a:cs typeface="Open Sans"/>
                <a:sym typeface="Open Sans"/>
              </a:endParaRPr>
            </a:p>
          </p:txBody>
        </p:sp>
        <p:sp>
          <p:nvSpPr>
            <p:cNvPr id="1810" name="Google Shape;1810;p152"/>
            <p:cNvSpPr/>
            <p:nvPr/>
          </p:nvSpPr>
          <p:spPr>
            <a:xfrm>
              <a:off x="3048001"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811" name="Google Shape;1811;p152"/>
            <p:cNvSpPr/>
            <p:nvPr/>
          </p:nvSpPr>
          <p:spPr>
            <a:xfrm>
              <a:off x="3352801"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812" name="Google Shape;1812;p152"/>
            <p:cNvSpPr/>
            <p:nvPr/>
          </p:nvSpPr>
          <p:spPr>
            <a:xfrm>
              <a:off x="3657600"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813" name="Google Shape;1813;p152"/>
            <p:cNvSpPr/>
            <p:nvPr/>
          </p:nvSpPr>
          <p:spPr>
            <a:xfrm>
              <a:off x="3962399"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814" name="Google Shape;1814;p152"/>
            <p:cNvSpPr/>
            <p:nvPr/>
          </p:nvSpPr>
          <p:spPr>
            <a:xfrm>
              <a:off x="4267199" y="4308725"/>
              <a:ext cx="3048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15</a:t>
              </a:r>
              <a:endParaRPr b="1" sz="1100">
                <a:solidFill>
                  <a:schemeClr val="lt1"/>
                </a:solidFill>
                <a:latin typeface="Open Sans"/>
                <a:ea typeface="Open Sans"/>
                <a:cs typeface="Open Sans"/>
                <a:sym typeface="Open Sans"/>
              </a:endParaRPr>
            </a:p>
          </p:txBody>
        </p:sp>
        <p:sp>
          <p:nvSpPr>
            <p:cNvPr id="1815" name="Google Shape;1815;p152"/>
            <p:cNvSpPr/>
            <p:nvPr/>
          </p:nvSpPr>
          <p:spPr>
            <a:xfrm>
              <a:off x="4571998"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816" name="Google Shape;1816;p152"/>
            <p:cNvSpPr/>
            <p:nvPr/>
          </p:nvSpPr>
          <p:spPr>
            <a:xfrm>
              <a:off x="4876797"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817" name="Google Shape;1817;p152"/>
            <p:cNvSpPr/>
            <p:nvPr/>
          </p:nvSpPr>
          <p:spPr>
            <a:xfrm>
              <a:off x="5181596"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818" name="Google Shape;1818;p152"/>
            <p:cNvSpPr/>
            <p:nvPr/>
          </p:nvSpPr>
          <p:spPr>
            <a:xfrm>
              <a:off x="5486396"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819" name="Google Shape;1819;p152"/>
            <p:cNvSpPr/>
            <p:nvPr/>
          </p:nvSpPr>
          <p:spPr>
            <a:xfrm>
              <a:off x="5791195" y="4308725"/>
              <a:ext cx="3048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1820" name="Google Shape;1820;p152"/>
            <p:cNvSpPr/>
            <p:nvPr/>
          </p:nvSpPr>
          <p:spPr>
            <a:xfrm>
              <a:off x="6096003"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1</a:t>
              </a:r>
              <a:endParaRPr sz="1100">
                <a:latin typeface="Open Sans"/>
                <a:ea typeface="Open Sans"/>
                <a:cs typeface="Open Sans"/>
                <a:sym typeface="Open Sans"/>
              </a:endParaRPr>
            </a:p>
          </p:txBody>
        </p:sp>
        <p:sp>
          <p:nvSpPr>
            <p:cNvPr id="1821" name="Google Shape;1821;p152"/>
            <p:cNvSpPr/>
            <p:nvPr/>
          </p:nvSpPr>
          <p:spPr>
            <a:xfrm>
              <a:off x="6400802"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2</a:t>
              </a:r>
              <a:endParaRPr sz="1100">
                <a:latin typeface="Open Sans"/>
                <a:ea typeface="Open Sans"/>
                <a:cs typeface="Open Sans"/>
                <a:sym typeface="Open Sans"/>
              </a:endParaRPr>
            </a:p>
          </p:txBody>
        </p:sp>
        <p:sp>
          <p:nvSpPr>
            <p:cNvPr id="1822" name="Google Shape;1822;p152"/>
            <p:cNvSpPr/>
            <p:nvPr/>
          </p:nvSpPr>
          <p:spPr>
            <a:xfrm>
              <a:off x="6705602"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3</a:t>
              </a:r>
              <a:endParaRPr sz="1100">
                <a:latin typeface="Open Sans"/>
                <a:ea typeface="Open Sans"/>
                <a:cs typeface="Open Sans"/>
                <a:sym typeface="Open Sans"/>
              </a:endParaRPr>
            </a:p>
          </p:txBody>
        </p:sp>
        <p:sp>
          <p:nvSpPr>
            <p:cNvPr id="1823" name="Google Shape;1823;p152"/>
            <p:cNvSpPr/>
            <p:nvPr/>
          </p:nvSpPr>
          <p:spPr>
            <a:xfrm>
              <a:off x="7010401"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4</a:t>
              </a:r>
              <a:endParaRPr sz="1100">
                <a:latin typeface="Open Sans"/>
                <a:ea typeface="Open Sans"/>
                <a:cs typeface="Open Sans"/>
                <a:sym typeface="Open Sans"/>
              </a:endParaRPr>
            </a:p>
          </p:txBody>
        </p:sp>
        <p:sp>
          <p:nvSpPr>
            <p:cNvPr id="1824" name="Google Shape;1824;p152"/>
            <p:cNvSpPr/>
            <p:nvPr/>
          </p:nvSpPr>
          <p:spPr>
            <a:xfrm>
              <a:off x="7315200" y="4308725"/>
              <a:ext cx="304800" cy="1830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25</a:t>
              </a:r>
              <a:endParaRPr b="1" sz="1100">
                <a:solidFill>
                  <a:schemeClr val="lt1"/>
                </a:solidFill>
                <a:latin typeface="Open Sans"/>
                <a:ea typeface="Open Sans"/>
                <a:cs typeface="Open Sans"/>
                <a:sym typeface="Open Sans"/>
              </a:endParaRPr>
            </a:p>
          </p:txBody>
        </p:sp>
        <p:sp>
          <p:nvSpPr>
            <p:cNvPr id="1825" name="Google Shape;1825;p152"/>
            <p:cNvSpPr/>
            <p:nvPr/>
          </p:nvSpPr>
          <p:spPr>
            <a:xfrm>
              <a:off x="7619999"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6</a:t>
              </a:r>
              <a:endParaRPr sz="1100">
                <a:latin typeface="Open Sans"/>
                <a:ea typeface="Open Sans"/>
                <a:cs typeface="Open Sans"/>
                <a:sym typeface="Open Sans"/>
              </a:endParaRPr>
            </a:p>
          </p:txBody>
        </p:sp>
        <p:sp>
          <p:nvSpPr>
            <p:cNvPr id="1826" name="Google Shape;1826;p152"/>
            <p:cNvSpPr/>
            <p:nvPr/>
          </p:nvSpPr>
          <p:spPr>
            <a:xfrm>
              <a:off x="7924799"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7</a:t>
              </a:r>
              <a:endParaRPr sz="1100">
                <a:latin typeface="Open Sans"/>
                <a:ea typeface="Open Sans"/>
                <a:cs typeface="Open Sans"/>
                <a:sym typeface="Open Sans"/>
              </a:endParaRPr>
            </a:p>
          </p:txBody>
        </p:sp>
        <p:sp>
          <p:nvSpPr>
            <p:cNvPr id="1827" name="Google Shape;1827;p152"/>
            <p:cNvSpPr/>
            <p:nvPr/>
          </p:nvSpPr>
          <p:spPr>
            <a:xfrm>
              <a:off x="8229598"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8</a:t>
              </a:r>
              <a:endParaRPr sz="1100">
                <a:latin typeface="Open Sans"/>
                <a:ea typeface="Open Sans"/>
                <a:cs typeface="Open Sans"/>
                <a:sym typeface="Open Sans"/>
              </a:endParaRPr>
            </a:p>
          </p:txBody>
        </p:sp>
        <p:sp>
          <p:nvSpPr>
            <p:cNvPr id="1828" name="Google Shape;1828;p152"/>
            <p:cNvSpPr/>
            <p:nvPr/>
          </p:nvSpPr>
          <p:spPr>
            <a:xfrm>
              <a:off x="8534397" y="4308725"/>
              <a:ext cx="3048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9</a:t>
              </a:r>
              <a:endParaRPr sz="1100">
                <a:latin typeface="Open Sans"/>
                <a:ea typeface="Open Sans"/>
                <a:cs typeface="Open Sans"/>
                <a:sym typeface="Open Sans"/>
              </a:endParaRPr>
            </a:p>
          </p:txBody>
        </p:sp>
        <p:sp>
          <p:nvSpPr>
            <p:cNvPr id="1829" name="Google Shape;1829;p152"/>
            <p:cNvSpPr/>
            <p:nvPr/>
          </p:nvSpPr>
          <p:spPr>
            <a:xfrm>
              <a:off x="8839197" y="4308725"/>
              <a:ext cx="3048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30</a:t>
              </a:r>
              <a:endParaRPr b="1" sz="1100">
                <a:solidFill>
                  <a:schemeClr val="lt1"/>
                </a:solidFill>
                <a:latin typeface="Open Sans"/>
                <a:ea typeface="Open Sans"/>
                <a:cs typeface="Open Sans"/>
                <a:sym typeface="Open Sans"/>
              </a:endParaRPr>
            </a:p>
          </p:txBody>
        </p:sp>
      </p:grpSp>
      <p:sp>
        <p:nvSpPr>
          <p:cNvPr id="1830" name="Google Shape;1830;p152"/>
          <p:cNvSpPr txBox="1"/>
          <p:nvPr/>
        </p:nvSpPr>
        <p:spPr>
          <a:xfrm>
            <a:off x="1619250" y="4558500"/>
            <a:ext cx="6019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chemeClr val="dk2"/>
                </a:solidFill>
                <a:latin typeface="Open Sans"/>
                <a:ea typeface="Open Sans"/>
                <a:cs typeface="Open Sans"/>
                <a:sym typeface="Open Sans"/>
              </a:rPr>
              <a:t>To scale these, select the entire row, go to format options, and make the width the desired width</a:t>
            </a:r>
            <a:endParaRPr sz="1300">
              <a:solidFill>
                <a:schemeClr val="dk2"/>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7"/>
          <p:cNvSpPr txBox="1"/>
          <p:nvPr>
            <p:ph idx="2" type="body"/>
          </p:nvPr>
        </p:nvSpPr>
        <p:spPr>
          <a:xfrm>
            <a:off x="730000" y="140767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 66 y/o M with no real PMH p/w </a:t>
            </a:r>
            <a:r>
              <a:rPr b="1" lang="en"/>
              <a:t>headache </a:t>
            </a:r>
            <a:r>
              <a:rPr lang="en"/>
              <a:t>→ </a:t>
            </a:r>
            <a:r>
              <a:rPr b="1" lang="en">
                <a:solidFill>
                  <a:srgbClr val="DC4C64"/>
                </a:solidFill>
              </a:rPr>
              <a:t>fevers </a:t>
            </a:r>
            <a:r>
              <a:rPr lang="en"/>
              <a:t>→ </a:t>
            </a:r>
            <a:r>
              <a:rPr b="1" lang="en"/>
              <a:t>intermittent encephalopathy</a:t>
            </a:r>
            <a:r>
              <a:rPr lang="en"/>
              <a:t> i/s/o R maxillary </a:t>
            </a:r>
            <a:r>
              <a:rPr b="1" lang="en">
                <a:solidFill>
                  <a:srgbClr val="3B71CA"/>
                </a:solidFill>
              </a:rPr>
              <a:t>root canal</a:t>
            </a:r>
            <a:r>
              <a:rPr lang="en"/>
              <a:t> (8 days ago). Told that he may have a </a:t>
            </a:r>
            <a:r>
              <a:rPr b="1" lang="en"/>
              <a:t>small dental abscess</a:t>
            </a:r>
            <a:r>
              <a:rPr lang="en"/>
              <a:t>, but not getting better on Augmentin</a:t>
            </a:r>
            <a:endParaRPr>
              <a:solidFill>
                <a:srgbClr val="1A1A1A"/>
              </a:solidFill>
            </a:endParaRPr>
          </a:p>
        </p:txBody>
      </p:sp>
      <p:sp>
        <p:nvSpPr>
          <p:cNvPr id="210" name="Google Shape;210;p27"/>
          <p:cNvSpPr txBox="1"/>
          <p:nvPr>
            <p:ph type="title"/>
          </p:nvPr>
        </p:nvSpPr>
        <p:spPr>
          <a:xfrm>
            <a:off x="729450" y="632850"/>
            <a:ext cx="37692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Summary</a:t>
            </a:r>
            <a:endParaRPr/>
          </a:p>
        </p:txBody>
      </p:sp>
      <p:sp>
        <p:nvSpPr>
          <p:cNvPr id="211" name="Google Shape;211;p27"/>
          <p:cNvSpPr/>
          <p:nvPr/>
        </p:nvSpPr>
        <p:spPr>
          <a:xfrm>
            <a:off x="48582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212" name="Google Shape;212;p27"/>
          <p:cNvSpPr/>
          <p:nvPr/>
        </p:nvSpPr>
        <p:spPr>
          <a:xfrm>
            <a:off x="53154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3" name="Google Shape;213;p27"/>
          <p:cNvSpPr/>
          <p:nvPr/>
        </p:nvSpPr>
        <p:spPr>
          <a:xfrm>
            <a:off x="57726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4" name="Google Shape;214;p27"/>
          <p:cNvSpPr/>
          <p:nvPr/>
        </p:nvSpPr>
        <p:spPr>
          <a:xfrm>
            <a:off x="66870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215" name="Google Shape;215;p27"/>
          <p:cNvSpPr/>
          <p:nvPr/>
        </p:nvSpPr>
        <p:spPr>
          <a:xfrm>
            <a:off x="71442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16" name="Google Shape;216;p27"/>
          <p:cNvSpPr/>
          <p:nvPr/>
        </p:nvSpPr>
        <p:spPr>
          <a:xfrm>
            <a:off x="80586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sp>
        <p:nvSpPr>
          <p:cNvPr id="217" name="Google Shape;217;p27"/>
          <p:cNvSpPr/>
          <p:nvPr/>
        </p:nvSpPr>
        <p:spPr>
          <a:xfrm>
            <a:off x="8515875" y="4459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218" name="Google Shape;218;p27"/>
          <p:cNvSpPr/>
          <p:nvPr/>
        </p:nvSpPr>
        <p:spPr>
          <a:xfrm>
            <a:off x="6283726" y="364152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Headache      </a:t>
            </a:r>
            <a:r>
              <a:rPr lang="en" sz="1100">
                <a:solidFill>
                  <a:srgbClr val="858585"/>
                </a:solidFill>
                <a:latin typeface="Open Sans"/>
                <a:ea typeface="Open Sans"/>
                <a:cs typeface="Open Sans"/>
                <a:sym typeface="Open Sans"/>
              </a:rPr>
              <a:t> (improving)</a:t>
            </a:r>
            <a:endParaRPr sz="1100">
              <a:solidFill>
                <a:srgbClr val="858585"/>
              </a:solidFill>
              <a:latin typeface="Open Sans"/>
              <a:ea typeface="Open Sans"/>
              <a:cs typeface="Open Sans"/>
              <a:sym typeface="Open Sans"/>
            </a:endParaRPr>
          </a:p>
        </p:txBody>
      </p:sp>
      <p:sp>
        <p:nvSpPr>
          <p:cNvPr id="219" name="Google Shape;219;p27"/>
          <p:cNvSpPr/>
          <p:nvPr/>
        </p:nvSpPr>
        <p:spPr>
          <a:xfrm>
            <a:off x="4705875" y="4022950"/>
            <a:ext cx="609600" cy="3591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Root</a:t>
            </a:r>
            <a:endParaRPr b="1" sz="11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100">
                <a:solidFill>
                  <a:schemeClr val="lt1"/>
                </a:solidFill>
                <a:latin typeface="Open Sans"/>
                <a:ea typeface="Open Sans"/>
                <a:cs typeface="Open Sans"/>
                <a:sym typeface="Open Sans"/>
              </a:rPr>
              <a:t>Canal</a:t>
            </a:r>
            <a:endParaRPr b="1" sz="1100">
              <a:solidFill>
                <a:schemeClr val="lt1"/>
              </a:solidFill>
              <a:latin typeface="Open Sans"/>
              <a:ea typeface="Open Sans"/>
              <a:cs typeface="Open Sans"/>
              <a:sym typeface="Open Sans"/>
            </a:endParaRPr>
          </a:p>
        </p:txBody>
      </p:sp>
      <p:sp>
        <p:nvSpPr>
          <p:cNvPr id="220" name="Google Shape;220;p27"/>
          <p:cNvSpPr/>
          <p:nvPr/>
        </p:nvSpPr>
        <p:spPr>
          <a:xfrm>
            <a:off x="62298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p:txBody>
      </p:sp>
      <p:sp>
        <p:nvSpPr>
          <p:cNvPr id="221" name="Google Shape;221;p27"/>
          <p:cNvSpPr/>
          <p:nvPr/>
        </p:nvSpPr>
        <p:spPr>
          <a:xfrm>
            <a:off x="6687075" y="391417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Fever   </a:t>
            </a:r>
            <a:r>
              <a:rPr lang="en" sz="1100">
                <a:solidFill>
                  <a:srgbClr val="858585"/>
                </a:solidFill>
                <a:latin typeface="Open Sans"/>
                <a:ea typeface="Open Sans"/>
                <a:cs typeface="Open Sans"/>
                <a:sym typeface="Open Sans"/>
              </a:rPr>
              <a:t>(despite antipyretics)</a:t>
            </a:r>
            <a:endParaRPr sz="1100">
              <a:latin typeface="Open Sans"/>
              <a:ea typeface="Open Sans"/>
              <a:cs typeface="Open Sans"/>
              <a:sym typeface="Open Sans"/>
            </a:endParaRPr>
          </a:p>
        </p:txBody>
      </p:sp>
      <p:sp>
        <p:nvSpPr>
          <p:cNvPr id="222" name="Google Shape;222;p27"/>
          <p:cNvSpPr/>
          <p:nvPr/>
        </p:nvSpPr>
        <p:spPr>
          <a:xfrm>
            <a:off x="7775800" y="4186825"/>
            <a:ext cx="1197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AMS → Sleepy </a:t>
            </a:r>
            <a:endParaRPr sz="1200">
              <a:latin typeface="Open Sans"/>
              <a:ea typeface="Open Sans"/>
              <a:cs typeface="Open Sans"/>
              <a:sym typeface="Open Sans"/>
            </a:endParaRPr>
          </a:p>
        </p:txBody>
      </p:sp>
      <p:sp>
        <p:nvSpPr>
          <p:cNvPr id="223" name="Google Shape;223;p27"/>
          <p:cNvSpPr/>
          <p:nvPr/>
        </p:nvSpPr>
        <p:spPr>
          <a:xfrm>
            <a:off x="7601475" y="4459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224" name="Google Shape;224;p27"/>
          <p:cNvSpPr/>
          <p:nvPr/>
        </p:nvSpPr>
        <p:spPr>
          <a:xfrm>
            <a:off x="5315325" y="4759600"/>
            <a:ext cx="9147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Amox</a:t>
            </a:r>
            <a:endParaRPr sz="1100">
              <a:solidFill>
                <a:srgbClr val="858585"/>
              </a:solidFill>
              <a:latin typeface="Open Sans"/>
              <a:ea typeface="Open Sans"/>
              <a:cs typeface="Open Sans"/>
              <a:sym typeface="Open Sans"/>
            </a:endParaRPr>
          </a:p>
        </p:txBody>
      </p:sp>
      <p:sp>
        <p:nvSpPr>
          <p:cNvPr id="225" name="Google Shape;225;p27"/>
          <p:cNvSpPr/>
          <p:nvPr/>
        </p:nvSpPr>
        <p:spPr>
          <a:xfrm>
            <a:off x="7601475" y="4759600"/>
            <a:ext cx="13716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Augmentin</a:t>
            </a:r>
            <a:endParaRPr sz="1100">
              <a:solidFill>
                <a:srgbClr val="858585"/>
              </a:solidFill>
              <a:latin typeface="Open Sans"/>
              <a:ea typeface="Open Sans"/>
              <a:cs typeface="Open Sans"/>
              <a:sym typeface="Open Sans"/>
            </a:endParaRPr>
          </a:p>
        </p:txBody>
      </p:sp>
      <p:sp>
        <p:nvSpPr>
          <p:cNvPr id="226" name="Google Shape;226;p27"/>
          <p:cNvSpPr/>
          <p:nvPr/>
        </p:nvSpPr>
        <p:spPr>
          <a:xfrm>
            <a:off x="1197075" y="3230625"/>
            <a:ext cx="1832400" cy="452400"/>
          </a:xfrm>
          <a:prstGeom prst="rect">
            <a:avLst/>
          </a:prstGeom>
          <a:solidFill>
            <a:srgbClr val="E2EAF7"/>
          </a:solidFill>
          <a:ln cap="flat" cmpd="sng" w="9525">
            <a:solidFill>
              <a:srgbClr val="2F5A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2F5AA2"/>
                </a:solidFill>
                <a:latin typeface="Open Sans"/>
                <a:ea typeface="Open Sans"/>
                <a:cs typeface="Open Sans"/>
                <a:sym typeface="Open Sans"/>
              </a:rPr>
              <a:t>Any more HPI?</a:t>
            </a:r>
            <a:endParaRPr sz="1600">
              <a:solidFill>
                <a:srgbClr val="1A1A1A"/>
              </a:solidFill>
              <a:latin typeface="Open Sans"/>
              <a:ea typeface="Open Sans"/>
              <a:cs typeface="Open Sans"/>
              <a:sym typeface="Open Sans"/>
            </a:endParaRPr>
          </a:p>
        </p:txBody>
      </p:sp>
      <p:sp>
        <p:nvSpPr>
          <p:cNvPr id="227" name="Google Shape;227;p27"/>
          <p:cNvSpPr/>
          <p:nvPr/>
        </p:nvSpPr>
        <p:spPr>
          <a:xfrm>
            <a:off x="1197075" y="3856750"/>
            <a:ext cx="1832400" cy="4524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896110"/>
                </a:solidFill>
                <a:latin typeface="Open Sans"/>
                <a:ea typeface="Open Sans"/>
                <a:cs typeface="Open Sans"/>
                <a:sym typeface="Open Sans"/>
              </a:rPr>
              <a:t>Initial</a:t>
            </a:r>
            <a:r>
              <a:rPr b="1" lang="en" sz="1600">
                <a:solidFill>
                  <a:srgbClr val="896110"/>
                </a:solidFill>
                <a:latin typeface="Open Sans"/>
                <a:ea typeface="Open Sans"/>
                <a:cs typeface="Open Sans"/>
                <a:sym typeface="Open Sans"/>
              </a:rPr>
              <a:t> workup?</a:t>
            </a:r>
            <a:endParaRPr b="1" sz="1600">
              <a:solidFill>
                <a:srgbClr val="1A1A1A"/>
              </a:solidFill>
              <a:latin typeface="Open Sans"/>
              <a:ea typeface="Open Sans"/>
              <a:cs typeface="Open Sans"/>
              <a:sym typeface="Open Sans"/>
            </a:endParaRPr>
          </a:p>
        </p:txBody>
      </p:sp>
      <p:sp>
        <p:nvSpPr>
          <p:cNvPr id="228" name="Google Shape;228;p27"/>
          <p:cNvSpPr/>
          <p:nvPr/>
        </p:nvSpPr>
        <p:spPr>
          <a:xfrm>
            <a:off x="4603022" y="3512100"/>
            <a:ext cx="4438500" cy="16314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Labs</a:t>
            </a:r>
            <a:endParaRPr/>
          </a:p>
        </p:txBody>
      </p:sp>
      <p:graphicFrame>
        <p:nvGraphicFramePr>
          <p:cNvPr id="234" name="Google Shape;234;p28"/>
          <p:cNvGraphicFramePr/>
          <p:nvPr/>
        </p:nvGraphicFramePr>
        <p:xfrm>
          <a:off x="1155438" y="1454725"/>
          <a:ext cx="3000000" cy="3000000"/>
        </p:xfrm>
        <a:graphic>
          <a:graphicData uri="http://schemas.openxmlformats.org/drawingml/2006/table">
            <a:tbl>
              <a:tblPr>
                <a:noFill/>
                <a:tableStyleId>{3460FA36-6B9E-4714-AF50-13D33941BEC3}</a:tableStyleId>
              </a:tblPr>
              <a:tblGrid>
                <a:gridCol w="1020800"/>
                <a:gridCol w="677350"/>
                <a:gridCol w="6773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CBC</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ED #1</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Now</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WBC</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7.9</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8.7</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Hgb</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13.7</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13.7</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Platelets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187</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230</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Neut %</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73%</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83%</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Lymph %</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19%</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10%</a:t>
                      </a:r>
                      <a:endParaRPr b="1">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Eos %</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0%</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0.9%</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CRP</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a:solidFill>
                            <a:srgbClr val="3B71CA"/>
                          </a:solidFill>
                          <a:latin typeface="Open Sans"/>
                          <a:ea typeface="Open Sans"/>
                          <a:cs typeface="Open Sans"/>
                          <a:sym typeface="Open Sans"/>
                        </a:rPr>
                        <a:t>&lt;0.4</a:t>
                      </a:r>
                      <a:endParaRPr b="1">
                        <a:solidFill>
                          <a:srgbClr val="3B71C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3B71CA"/>
                          </a:solidFill>
                          <a:latin typeface="Open Sans"/>
                          <a:ea typeface="Open Sans"/>
                          <a:cs typeface="Open Sans"/>
                          <a:sym typeface="Open Sans"/>
                        </a:rPr>
                        <a:t>&lt;0.4</a:t>
                      </a:r>
                      <a:endParaRPr b="1">
                        <a:solidFill>
                          <a:srgbClr val="3B71C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35" name="Google Shape;235;p28"/>
          <p:cNvGraphicFramePr/>
          <p:nvPr/>
        </p:nvGraphicFramePr>
        <p:xfrm>
          <a:off x="3920488" y="1454725"/>
          <a:ext cx="3000000" cy="3000000"/>
        </p:xfrm>
        <a:graphic>
          <a:graphicData uri="http://schemas.openxmlformats.org/drawingml/2006/table">
            <a:tbl>
              <a:tblPr>
                <a:noFill/>
                <a:tableStyleId>{3460FA36-6B9E-4714-AF50-13D33941BEC3}</a:tableStyleId>
              </a:tblPr>
              <a:tblGrid>
                <a:gridCol w="946375"/>
                <a:gridCol w="627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Chem7</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Na</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a:solidFill>
                            <a:srgbClr val="3B71CA"/>
                          </a:solidFill>
                          <a:latin typeface="Open Sans"/>
                          <a:ea typeface="Open Sans"/>
                          <a:cs typeface="Open Sans"/>
                          <a:sym typeface="Open Sans"/>
                        </a:rPr>
                        <a:t>130</a:t>
                      </a:r>
                      <a:endParaRPr b="1">
                        <a:solidFill>
                          <a:srgbClr val="3B71C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K</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3.5</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HCO3</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a:solidFill>
                            <a:srgbClr val="3B71CA"/>
                          </a:solidFill>
                          <a:latin typeface="Open Sans"/>
                          <a:ea typeface="Open Sans"/>
                          <a:cs typeface="Open Sans"/>
                          <a:sym typeface="Open Sans"/>
                        </a:rPr>
                        <a:t>21</a:t>
                      </a:r>
                      <a:endParaRPr b="1">
                        <a:solidFill>
                          <a:srgbClr val="3B71C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BUN</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17</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Cr</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1.1</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36" name="Google Shape;236;p28"/>
          <p:cNvGraphicFramePr/>
          <p:nvPr/>
        </p:nvGraphicFramePr>
        <p:xfrm>
          <a:off x="5728413" y="1454725"/>
          <a:ext cx="3000000" cy="3000000"/>
        </p:xfrm>
        <a:graphic>
          <a:graphicData uri="http://schemas.openxmlformats.org/drawingml/2006/table">
            <a:tbl>
              <a:tblPr>
                <a:noFill/>
                <a:tableStyleId>{3460FA36-6B9E-4714-AF50-13D33941BEC3}</a:tableStyleId>
              </a:tblPr>
              <a:tblGrid>
                <a:gridCol w="946375"/>
                <a:gridCol w="627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LFTs</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AST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35</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ALT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27</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Alk Phos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41</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Bili</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1</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Albumin</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3.8</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9"/>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Imaging</a:t>
            </a:r>
            <a:endParaRPr/>
          </a:p>
        </p:txBody>
      </p:sp>
      <p:sp>
        <p:nvSpPr>
          <p:cNvPr id="242" name="Google Shape;242;p29"/>
          <p:cNvSpPr/>
          <p:nvPr/>
        </p:nvSpPr>
        <p:spPr>
          <a:xfrm>
            <a:off x="729450" y="1572525"/>
            <a:ext cx="4483500" cy="11706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896110"/>
                </a:solidFill>
                <a:latin typeface="Open Sans"/>
                <a:ea typeface="Open Sans"/>
                <a:cs typeface="Open Sans"/>
                <a:sym typeface="Open Sans"/>
              </a:rPr>
              <a:t>CT (prior ED visit)</a:t>
            </a:r>
            <a:endParaRPr sz="1200">
              <a:solidFill>
                <a:srgbClr val="E4A11B"/>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latin typeface="Open Sans"/>
                <a:ea typeface="Open Sans"/>
                <a:cs typeface="Open Sans"/>
                <a:sym typeface="Open Sans"/>
              </a:rPr>
              <a:t>Postsurgical changes. Small hypodense </a:t>
            </a:r>
            <a:r>
              <a:rPr b="1" lang="en" sz="1300">
                <a:solidFill>
                  <a:srgbClr val="1A1A1A"/>
                </a:solidFill>
                <a:latin typeface="Open Sans"/>
                <a:ea typeface="Open Sans"/>
                <a:cs typeface="Open Sans"/>
                <a:sym typeface="Open Sans"/>
              </a:rPr>
              <a:t>focus involving the right oral cavity</a:t>
            </a:r>
            <a:r>
              <a:rPr lang="en" sz="1300">
                <a:solidFill>
                  <a:srgbClr val="1A1A1A"/>
                </a:solidFill>
                <a:latin typeface="Open Sans"/>
                <a:ea typeface="Open Sans"/>
                <a:cs typeface="Open Sans"/>
                <a:sym typeface="Open Sans"/>
              </a:rPr>
              <a:t> with </a:t>
            </a:r>
            <a:r>
              <a:rPr b="1" lang="en" sz="1300">
                <a:solidFill>
                  <a:srgbClr val="1A1A1A"/>
                </a:solidFill>
                <a:latin typeface="Open Sans"/>
                <a:ea typeface="Open Sans"/>
                <a:cs typeface="Open Sans"/>
                <a:sym typeface="Open Sans"/>
              </a:rPr>
              <a:t>adjacent fat stranding</a:t>
            </a:r>
            <a:r>
              <a:rPr lang="en" sz="1300">
                <a:solidFill>
                  <a:srgbClr val="1A1A1A"/>
                </a:solidFill>
                <a:latin typeface="Open Sans"/>
                <a:ea typeface="Open Sans"/>
                <a:cs typeface="Open Sans"/>
                <a:sym typeface="Open Sans"/>
              </a:rPr>
              <a:t> in soft tissues raises </a:t>
            </a:r>
            <a:r>
              <a:rPr b="1" lang="en" sz="1300">
                <a:solidFill>
                  <a:srgbClr val="DF382C"/>
                </a:solidFill>
                <a:latin typeface="Open Sans"/>
                <a:ea typeface="Open Sans"/>
                <a:cs typeface="Open Sans"/>
                <a:sym typeface="Open Sans"/>
              </a:rPr>
              <a:t>suspicion for abscess formation</a:t>
            </a:r>
            <a:r>
              <a:rPr lang="en" sz="1300">
                <a:solidFill>
                  <a:srgbClr val="1A1A1A"/>
                </a:solidFill>
                <a:latin typeface="Open Sans"/>
                <a:ea typeface="Open Sans"/>
                <a:cs typeface="Open Sans"/>
                <a:sym typeface="Open Sans"/>
              </a:rPr>
              <a:t>. Recommend dental consultation</a:t>
            </a:r>
            <a:endParaRPr sz="1300">
              <a:solidFill>
                <a:srgbClr val="1A1A1A"/>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0"/>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Imaging</a:t>
            </a:r>
            <a:endParaRPr/>
          </a:p>
        </p:txBody>
      </p:sp>
      <p:sp>
        <p:nvSpPr>
          <p:cNvPr id="248" name="Google Shape;248;p30"/>
          <p:cNvSpPr/>
          <p:nvPr/>
        </p:nvSpPr>
        <p:spPr>
          <a:xfrm>
            <a:off x="729450" y="1572525"/>
            <a:ext cx="4483500" cy="11706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896110"/>
                </a:solidFill>
                <a:latin typeface="Open Sans"/>
                <a:ea typeface="Open Sans"/>
                <a:cs typeface="Open Sans"/>
                <a:sym typeface="Open Sans"/>
              </a:rPr>
              <a:t>CT (prior ED visit)</a:t>
            </a:r>
            <a:endParaRPr sz="1200">
              <a:solidFill>
                <a:srgbClr val="E4A11B"/>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latin typeface="Open Sans"/>
                <a:ea typeface="Open Sans"/>
                <a:cs typeface="Open Sans"/>
                <a:sym typeface="Open Sans"/>
              </a:rPr>
              <a:t>Postsurgical changes. Small hypodense </a:t>
            </a:r>
            <a:r>
              <a:rPr b="1" lang="en" sz="1300">
                <a:solidFill>
                  <a:srgbClr val="1A1A1A"/>
                </a:solidFill>
                <a:latin typeface="Open Sans"/>
                <a:ea typeface="Open Sans"/>
                <a:cs typeface="Open Sans"/>
                <a:sym typeface="Open Sans"/>
              </a:rPr>
              <a:t>focus involving the right oral cavity</a:t>
            </a:r>
            <a:r>
              <a:rPr lang="en" sz="1300">
                <a:solidFill>
                  <a:srgbClr val="1A1A1A"/>
                </a:solidFill>
                <a:latin typeface="Open Sans"/>
                <a:ea typeface="Open Sans"/>
                <a:cs typeface="Open Sans"/>
                <a:sym typeface="Open Sans"/>
              </a:rPr>
              <a:t> with </a:t>
            </a:r>
            <a:r>
              <a:rPr b="1" lang="en" sz="1300">
                <a:solidFill>
                  <a:srgbClr val="1A1A1A"/>
                </a:solidFill>
                <a:latin typeface="Open Sans"/>
                <a:ea typeface="Open Sans"/>
                <a:cs typeface="Open Sans"/>
                <a:sym typeface="Open Sans"/>
              </a:rPr>
              <a:t>adjacent fat stranding</a:t>
            </a:r>
            <a:r>
              <a:rPr lang="en" sz="1300">
                <a:solidFill>
                  <a:srgbClr val="1A1A1A"/>
                </a:solidFill>
                <a:latin typeface="Open Sans"/>
                <a:ea typeface="Open Sans"/>
                <a:cs typeface="Open Sans"/>
                <a:sym typeface="Open Sans"/>
              </a:rPr>
              <a:t> in soft tissues raises </a:t>
            </a:r>
            <a:r>
              <a:rPr b="1" lang="en" sz="1300">
                <a:solidFill>
                  <a:srgbClr val="DF382C"/>
                </a:solidFill>
                <a:latin typeface="Open Sans"/>
                <a:ea typeface="Open Sans"/>
                <a:cs typeface="Open Sans"/>
                <a:sym typeface="Open Sans"/>
              </a:rPr>
              <a:t>suspicion for abscess formation</a:t>
            </a:r>
            <a:r>
              <a:rPr lang="en" sz="1300">
                <a:solidFill>
                  <a:srgbClr val="1A1A1A"/>
                </a:solidFill>
                <a:latin typeface="Open Sans"/>
                <a:ea typeface="Open Sans"/>
                <a:cs typeface="Open Sans"/>
                <a:sym typeface="Open Sans"/>
              </a:rPr>
              <a:t>. Recommend dental consultation</a:t>
            </a:r>
            <a:endParaRPr sz="1300">
              <a:solidFill>
                <a:srgbClr val="1A1A1A"/>
              </a:solidFill>
              <a:latin typeface="Open Sans"/>
              <a:ea typeface="Open Sans"/>
              <a:cs typeface="Open Sans"/>
              <a:sym typeface="Open Sans"/>
            </a:endParaRPr>
          </a:p>
        </p:txBody>
      </p:sp>
      <p:sp>
        <p:nvSpPr>
          <p:cNvPr id="249" name="Google Shape;249;p30"/>
          <p:cNvSpPr/>
          <p:nvPr/>
        </p:nvSpPr>
        <p:spPr>
          <a:xfrm>
            <a:off x="5652150" y="1457175"/>
            <a:ext cx="3261000" cy="14013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OMFS consult</a:t>
            </a:r>
            <a:endParaRPr sz="1200">
              <a:solidFill>
                <a:srgbClr val="9FA6B2"/>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No signs or symptoms of odontogenic infection clinically at this time</a:t>
            </a:r>
            <a:endParaRPr sz="1200">
              <a:solidFill>
                <a:srgbClr val="1A1A1A"/>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Recommend 1 week of Augmentin</a:t>
            </a:r>
            <a:endParaRPr sz="1200">
              <a:solidFill>
                <a:srgbClr val="1A1A1A"/>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Outpatient follow up with OMFS</a:t>
            </a:r>
            <a:endParaRPr sz="1200">
              <a:solidFill>
                <a:srgbClr val="1A1A1A"/>
              </a:solidFill>
              <a:latin typeface="Open Sans"/>
              <a:ea typeface="Open Sans"/>
              <a:cs typeface="Open Sans"/>
              <a:sym typeface="Open Sans"/>
            </a:endParaRPr>
          </a:p>
        </p:txBody>
      </p:sp>
      <p:cxnSp>
        <p:nvCxnSpPr>
          <p:cNvPr id="250" name="Google Shape;250;p30"/>
          <p:cNvCxnSpPr>
            <a:stCxn id="248" idx="3"/>
            <a:endCxn id="249" idx="1"/>
          </p:cNvCxnSpPr>
          <p:nvPr/>
        </p:nvCxnSpPr>
        <p:spPr>
          <a:xfrm>
            <a:off x="5212950" y="2157825"/>
            <a:ext cx="439200" cy="0"/>
          </a:xfrm>
          <a:prstGeom prst="straightConnector1">
            <a:avLst/>
          </a:prstGeom>
          <a:noFill/>
          <a:ln cap="flat" cmpd="sng" w="19050">
            <a:solidFill>
              <a:schemeClr val="dk2"/>
            </a:solidFill>
            <a:prstDash val="solid"/>
            <a:round/>
            <a:headEnd len="med" w="med" type="none"/>
            <a:tailEnd len="med" w="med" type="triangle"/>
          </a:ln>
        </p:spPr>
      </p:cxnSp>
      <p:sp>
        <p:nvSpPr>
          <p:cNvPr id="251" name="Google Shape;251;p30"/>
          <p:cNvSpPr/>
          <p:nvPr/>
        </p:nvSpPr>
        <p:spPr>
          <a:xfrm>
            <a:off x="729450" y="1572525"/>
            <a:ext cx="4483500" cy="11706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1"/>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Imaging</a:t>
            </a:r>
            <a:endParaRPr/>
          </a:p>
        </p:txBody>
      </p:sp>
      <p:sp>
        <p:nvSpPr>
          <p:cNvPr id="257" name="Google Shape;257;p31"/>
          <p:cNvSpPr/>
          <p:nvPr/>
        </p:nvSpPr>
        <p:spPr>
          <a:xfrm>
            <a:off x="729450" y="1572525"/>
            <a:ext cx="4483500" cy="11706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896110"/>
                </a:solidFill>
                <a:latin typeface="Open Sans"/>
                <a:ea typeface="Open Sans"/>
                <a:cs typeface="Open Sans"/>
                <a:sym typeface="Open Sans"/>
              </a:rPr>
              <a:t>CT (prior ED visit)</a:t>
            </a:r>
            <a:endParaRPr sz="1200">
              <a:solidFill>
                <a:srgbClr val="E4A11B"/>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latin typeface="Open Sans"/>
                <a:ea typeface="Open Sans"/>
                <a:cs typeface="Open Sans"/>
                <a:sym typeface="Open Sans"/>
              </a:rPr>
              <a:t>Postsurgical changes. Small hypodense </a:t>
            </a:r>
            <a:r>
              <a:rPr b="1" lang="en" sz="1300">
                <a:solidFill>
                  <a:srgbClr val="1A1A1A"/>
                </a:solidFill>
                <a:latin typeface="Open Sans"/>
                <a:ea typeface="Open Sans"/>
                <a:cs typeface="Open Sans"/>
                <a:sym typeface="Open Sans"/>
              </a:rPr>
              <a:t>focus involving the right oral cavity</a:t>
            </a:r>
            <a:r>
              <a:rPr lang="en" sz="1300">
                <a:solidFill>
                  <a:srgbClr val="1A1A1A"/>
                </a:solidFill>
                <a:latin typeface="Open Sans"/>
                <a:ea typeface="Open Sans"/>
                <a:cs typeface="Open Sans"/>
                <a:sym typeface="Open Sans"/>
              </a:rPr>
              <a:t> with </a:t>
            </a:r>
            <a:r>
              <a:rPr b="1" lang="en" sz="1300">
                <a:solidFill>
                  <a:srgbClr val="1A1A1A"/>
                </a:solidFill>
                <a:latin typeface="Open Sans"/>
                <a:ea typeface="Open Sans"/>
                <a:cs typeface="Open Sans"/>
                <a:sym typeface="Open Sans"/>
              </a:rPr>
              <a:t>adjacent fat stranding</a:t>
            </a:r>
            <a:r>
              <a:rPr lang="en" sz="1300">
                <a:solidFill>
                  <a:srgbClr val="1A1A1A"/>
                </a:solidFill>
                <a:latin typeface="Open Sans"/>
                <a:ea typeface="Open Sans"/>
                <a:cs typeface="Open Sans"/>
                <a:sym typeface="Open Sans"/>
              </a:rPr>
              <a:t> in soft tissues raises </a:t>
            </a:r>
            <a:r>
              <a:rPr b="1" lang="en" sz="1300">
                <a:solidFill>
                  <a:srgbClr val="DF382C"/>
                </a:solidFill>
                <a:latin typeface="Open Sans"/>
                <a:ea typeface="Open Sans"/>
                <a:cs typeface="Open Sans"/>
                <a:sym typeface="Open Sans"/>
              </a:rPr>
              <a:t>suspicion for abscess formation</a:t>
            </a:r>
            <a:r>
              <a:rPr lang="en" sz="1300">
                <a:solidFill>
                  <a:srgbClr val="1A1A1A"/>
                </a:solidFill>
                <a:latin typeface="Open Sans"/>
                <a:ea typeface="Open Sans"/>
                <a:cs typeface="Open Sans"/>
                <a:sym typeface="Open Sans"/>
              </a:rPr>
              <a:t>. Recommend dental consultation</a:t>
            </a:r>
            <a:endParaRPr sz="1300">
              <a:solidFill>
                <a:srgbClr val="1A1A1A"/>
              </a:solidFill>
              <a:latin typeface="Open Sans"/>
              <a:ea typeface="Open Sans"/>
              <a:cs typeface="Open Sans"/>
              <a:sym typeface="Open Sans"/>
            </a:endParaRPr>
          </a:p>
        </p:txBody>
      </p:sp>
      <p:sp>
        <p:nvSpPr>
          <p:cNvPr id="258" name="Google Shape;258;p31"/>
          <p:cNvSpPr/>
          <p:nvPr/>
        </p:nvSpPr>
        <p:spPr>
          <a:xfrm>
            <a:off x="5652150" y="1457175"/>
            <a:ext cx="3261000" cy="14013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OMFS consult</a:t>
            </a:r>
            <a:endParaRPr sz="1200">
              <a:solidFill>
                <a:srgbClr val="9FA6B2"/>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No signs or symptoms of odontogenic infection clinically at this time</a:t>
            </a:r>
            <a:endParaRPr sz="1200">
              <a:solidFill>
                <a:srgbClr val="1A1A1A"/>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Recommend 1 week of Augmentin</a:t>
            </a:r>
            <a:endParaRPr sz="1200">
              <a:solidFill>
                <a:srgbClr val="1A1A1A"/>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Outpatient follow up with OMFS</a:t>
            </a:r>
            <a:endParaRPr sz="1200">
              <a:solidFill>
                <a:srgbClr val="1A1A1A"/>
              </a:solidFill>
              <a:latin typeface="Open Sans"/>
              <a:ea typeface="Open Sans"/>
              <a:cs typeface="Open Sans"/>
              <a:sym typeface="Open Sans"/>
            </a:endParaRPr>
          </a:p>
        </p:txBody>
      </p:sp>
      <p:cxnSp>
        <p:nvCxnSpPr>
          <p:cNvPr id="259" name="Google Shape;259;p31"/>
          <p:cNvCxnSpPr>
            <a:stCxn id="257" idx="3"/>
            <a:endCxn id="258" idx="1"/>
          </p:cNvCxnSpPr>
          <p:nvPr/>
        </p:nvCxnSpPr>
        <p:spPr>
          <a:xfrm>
            <a:off x="5212950" y="2157825"/>
            <a:ext cx="439200" cy="0"/>
          </a:xfrm>
          <a:prstGeom prst="straightConnector1">
            <a:avLst/>
          </a:prstGeom>
          <a:noFill/>
          <a:ln cap="flat" cmpd="sng" w="19050">
            <a:solidFill>
              <a:schemeClr val="dk2"/>
            </a:solidFill>
            <a:prstDash val="solid"/>
            <a:round/>
            <a:headEnd len="med" w="med" type="none"/>
            <a:tailEnd len="med" w="med" type="triangle"/>
          </a:ln>
        </p:spPr>
      </p:cxnSp>
      <p:sp>
        <p:nvSpPr>
          <p:cNvPr id="260" name="Google Shape;260;p31"/>
          <p:cNvSpPr/>
          <p:nvPr/>
        </p:nvSpPr>
        <p:spPr>
          <a:xfrm>
            <a:off x="729450" y="1410050"/>
            <a:ext cx="8217900" cy="15639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61" name="Google Shape;261;p31"/>
          <p:cNvSpPr/>
          <p:nvPr/>
        </p:nvSpPr>
        <p:spPr>
          <a:xfrm>
            <a:off x="729450" y="3068025"/>
            <a:ext cx="4483500" cy="8886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896110"/>
                </a:solidFill>
                <a:latin typeface="Open Sans"/>
                <a:ea typeface="Open Sans"/>
                <a:cs typeface="Open Sans"/>
                <a:sym typeface="Open Sans"/>
              </a:rPr>
              <a:t>CT (now)</a:t>
            </a:r>
            <a:endParaRPr>
              <a:solidFill>
                <a:srgbClr val="E4A11B"/>
              </a:solidFill>
              <a:latin typeface="Open Sans"/>
              <a:ea typeface="Open Sans"/>
              <a:cs typeface="Open Sans"/>
              <a:sym typeface="Open Sans"/>
            </a:endParaRPr>
          </a:p>
          <a:p>
            <a:pPr indent="0" lvl="0" marL="0" rtl="0" algn="l">
              <a:spcBef>
                <a:spcPts val="0"/>
              </a:spcBef>
              <a:spcAft>
                <a:spcPts val="0"/>
              </a:spcAft>
              <a:buNone/>
            </a:pPr>
            <a:r>
              <a:rPr lang="en" sz="1500">
                <a:solidFill>
                  <a:srgbClr val="1A1A1A"/>
                </a:solidFill>
                <a:latin typeface="Open Sans"/>
                <a:ea typeface="Open Sans"/>
                <a:cs typeface="Open Sans"/>
                <a:sym typeface="Open Sans"/>
              </a:rPr>
              <a:t>Artifact from dental amalgam limits evaluation. </a:t>
            </a:r>
            <a:r>
              <a:rPr b="1" lang="en" sz="1500">
                <a:solidFill>
                  <a:srgbClr val="1A1A1A"/>
                </a:solidFill>
                <a:latin typeface="Open Sans"/>
                <a:ea typeface="Open Sans"/>
                <a:cs typeface="Open Sans"/>
                <a:sym typeface="Open Sans"/>
              </a:rPr>
              <a:t>No acute abnormality</a:t>
            </a:r>
            <a:r>
              <a:rPr lang="en" sz="1500">
                <a:solidFill>
                  <a:srgbClr val="1A1A1A"/>
                </a:solidFill>
                <a:latin typeface="Open Sans"/>
                <a:ea typeface="Open Sans"/>
                <a:cs typeface="Open Sans"/>
                <a:sym typeface="Open Sans"/>
              </a:rPr>
              <a:t>. No organized collection</a:t>
            </a:r>
            <a:endParaRPr sz="1500">
              <a:solidFill>
                <a:srgbClr val="1A1A1A"/>
              </a:solidFill>
              <a:latin typeface="Open Sans"/>
              <a:ea typeface="Open Sans"/>
              <a:cs typeface="Open Sans"/>
              <a:sym typeface="Open Sans"/>
            </a:endParaRPr>
          </a:p>
        </p:txBody>
      </p:sp>
      <p:pic>
        <p:nvPicPr>
          <p:cNvPr id="262" name="Google Shape;262;p31"/>
          <p:cNvPicPr preferRelativeResize="0"/>
          <p:nvPr/>
        </p:nvPicPr>
        <p:blipFill>
          <a:blip r:embed="rId3">
            <a:alphaModFix/>
          </a:blip>
          <a:stretch>
            <a:fillRect/>
          </a:stretch>
        </p:blipFill>
        <p:spPr>
          <a:xfrm>
            <a:off x="5705475" y="2973950"/>
            <a:ext cx="2897989" cy="1864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2"/>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a:t>
            </a:r>
            <a:r>
              <a:rPr lang="en"/>
              <a:t>Lumbar puncture</a:t>
            </a:r>
            <a:endParaRPr/>
          </a:p>
        </p:txBody>
      </p:sp>
      <p:graphicFrame>
        <p:nvGraphicFramePr>
          <p:cNvPr id="268" name="Google Shape;268;p32"/>
          <p:cNvGraphicFramePr/>
          <p:nvPr/>
        </p:nvGraphicFramePr>
        <p:xfrm>
          <a:off x="1404425" y="1447950"/>
          <a:ext cx="3000000" cy="3000000"/>
        </p:xfrm>
        <a:graphic>
          <a:graphicData uri="http://schemas.openxmlformats.org/drawingml/2006/table">
            <a:tbl>
              <a:tblPr>
                <a:noFill/>
                <a:tableStyleId>{3460FA36-6B9E-4714-AF50-13D33941BEC3}</a:tableStyleId>
              </a:tblPr>
              <a:tblGrid>
                <a:gridCol w="1952425"/>
                <a:gridCol w="74392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Lumbar punct</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Opening Pr </a:t>
                      </a:r>
                      <a:r>
                        <a:rPr lang="en">
                          <a:latin typeface="Open Sans Light"/>
                          <a:ea typeface="Open Sans Light"/>
                          <a:cs typeface="Open Sans Light"/>
                          <a:sym typeface="Open Sans Light"/>
                        </a:rPr>
                        <a:t>(cm H2O)</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a:t>
                      </a:r>
                      <a:endParaRPr>
                        <a:solidFill>
                          <a:srgbClr val="1A1A1A"/>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WBC</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a:solidFill>
                            <a:srgbClr val="DF382C"/>
                          </a:solidFill>
                          <a:latin typeface="Open Sans"/>
                          <a:ea typeface="Open Sans"/>
                          <a:cs typeface="Open Sans"/>
                          <a:sym typeface="Open Sans"/>
                        </a:rPr>
                        <a:t>105</a:t>
                      </a:r>
                      <a:endParaRPr b="1">
                        <a:solidFill>
                          <a:srgbClr val="DF382C"/>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   Neut (%)</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rPr>
                        <a:t>1%</a:t>
                      </a:r>
                      <a:endParaRPr>
                        <a:solidFill>
                          <a:srgbClr val="1A1A1A"/>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   Lymph (%)</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82%</a:t>
                      </a:r>
                      <a:endParaRPr>
                        <a:solidFill>
                          <a:srgbClr val="1A1A1A"/>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2EAF7"/>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RBC</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a:t>
                      </a:r>
                      <a:endParaRPr>
                        <a:solidFill>
                          <a:srgbClr val="1A1A1A"/>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Protein</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a:solidFill>
                            <a:srgbClr val="DF382C"/>
                          </a:solidFill>
                          <a:latin typeface="Open Sans"/>
                          <a:ea typeface="Open Sans"/>
                          <a:cs typeface="Open Sans"/>
                          <a:sym typeface="Open Sans"/>
                        </a:rPr>
                        <a:t>92</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Glucose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a:solidFill>
                            <a:srgbClr val="3B71CA"/>
                          </a:solidFill>
                          <a:latin typeface="Open Sans"/>
                          <a:ea typeface="Open Sans"/>
                          <a:cs typeface="Open Sans"/>
                          <a:sym typeface="Open Sans"/>
                        </a:rPr>
                        <a:t>50</a:t>
                      </a:r>
                      <a:endParaRPr b="1">
                        <a:solidFill>
                          <a:srgbClr val="3B71C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269" name="Google Shape;269;p32"/>
          <p:cNvGraphicFramePr/>
          <p:nvPr/>
        </p:nvGraphicFramePr>
        <p:xfrm>
          <a:off x="5255450" y="1444750"/>
          <a:ext cx="3000000" cy="3000000"/>
        </p:xfrm>
        <a:graphic>
          <a:graphicData uri="http://schemas.openxmlformats.org/drawingml/2006/table">
            <a:tbl>
              <a:tblPr>
                <a:noFill/>
                <a:tableStyleId>{3460FA36-6B9E-4714-AF50-13D33941BEC3}</a:tableStyleId>
              </a:tblPr>
              <a:tblGrid>
                <a:gridCol w="1598300"/>
                <a:gridCol w="8073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Pending</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alpha val="0"/>
                        </a:srgbClr>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89611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404247">
                          <a:alpha val="0"/>
                        </a:srgbClr>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896110"/>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Blood Cx</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uStrep/Legionella</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CSF biofire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CSF cultures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HSV/VZV PCR</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70" name="Google Shape;270;p32"/>
          <p:cNvSpPr/>
          <p:nvPr/>
        </p:nvSpPr>
        <p:spPr>
          <a:xfrm>
            <a:off x="5255450" y="3370750"/>
            <a:ext cx="2405700" cy="9363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Negative screens</a:t>
            </a:r>
            <a:endParaRPr sz="1200">
              <a:solidFill>
                <a:srgbClr val="9FA6B2"/>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HIV </a:t>
            </a:r>
            <a:endParaRPr sz="1200">
              <a:solidFill>
                <a:srgbClr val="1A1A1A"/>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Lyme </a:t>
            </a:r>
            <a:endParaRPr sz="1200">
              <a:solidFill>
                <a:srgbClr val="1A1A1A"/>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Syphilis </a:t>
            </a:r>
            <a:endParaRPr sz="1200">
              <a:solidFill>
                <a:srgbClr val="1A1A1A"/>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Case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33"/>
          <p:cNvSpPr txBox="1"/>
          <p:nvPr>
            <p:ph idx="2" type="body"/>
          </p:nvPr>
        </p:nvSpPr>
        <p:spPr>
          <a:xfrm>
            <a:off x="730000" y="1407675"/>
            <a:ext cx="3374400" cy="1613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 66 y/o M with no real PMH p/w </a:t>
            </a:r>
            <a:r>
              <a:rPr b="1" lang="en"/>
              <a:t>headache </a:t>
            </a:r>
            <a:r>
              <a:rPr lang="en"/>
              <a:t>→ </a:t>
            </a:r>
            <a:r>
              <a:rPr b="1" lang="en">
                <a:solidFill>
                  <a:srgbClr val="DC4C64"/>
                </a:solidFill>
              </a:rPr>
              <a:t>fevers </a:t>
            </a:r>
            <a:r>
              <a:rPr lang="en"/>
              <a:t>→ </a:t>
            </a:r>
            <a:r>
              <a:rPr b="1" lang="en"/>
              <a:t>intermittent encephalopathy</a:t>
            </a:r>
            <a:r>
              <a:rPr lang="en"/>
              <a:t> i/s/o R maxillary </a:t>
            </a:r>
            <a:r>
              <a:rPr b="1" lang="en">
                <a:solidFill>
                  <a:srgbClr val="3B71CA"/>
                </a:solidFill>
              </a:rPr>
              <a:t>root canal</a:t>
            </a:r>
            <a:r>
              <a:rPr lang="en"/>
              <a:t> (8 days ago). Told that he may have a </a:t>
            </a:r>
            <a:r>
              <a:rPr b="1" lang="en"/>
              <a:t>small dental abscess</a:t>
            </a:r>
            <a:r>
              <a:rPr lang="en"/>
              <a:t>, but not getting better on Augmentin</a:t>
            </a:r>
            <a:endParaRPr>
              <a:solidFill>
                <a:srgbClr val="1A1A1A"/>
              </a:solidFill>
            </a:endParaRPr>
          </a:p>
        </p:txBody>
      </p:sp>
      <p:sp>
        <p:nvSpPr>
          <p:cNvPr id="276" name="Google Shape;276;p33"/>
          <p:cNvSpPr txBox="1"/>
          <p:nvPr>
            <p:ph type="title"/>
          </p:nvPr>
        </p:nvSpPr>
        <p:spPr>
          <a:xfrm>
            <a:off x="729450" y="632850"/>
            <a:ext cx="37692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Summary</a:t>
            </a:r>
            <a:endParaRPr/>
          </a:p>
        </p:txBody>
      </p:sp>
      <p:sp>
        <p:nvSpPr>
          <p:cNvPr id="277" name="Google Shape;277;p33"/>
          <p:cNvSpPr/>
          <p:nvPr/>
        </p:nvSpPr>
        <p:spPr>
          <a:xfrm>
            <a:off x="48582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278" name="Google Shape;278;p33"/>
          <p:cNvSpPr/>
          <p:nvPr/>
        </p:nvSpPr>
        <p:spPr>
          <a:xfrm>
            <a:off x="53154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79" name="Google Shape;279;p33"/>
          <p:cNvSpPr/>
          <p:nvPr/>
        </p:nvSpPr>
        <p:spPr>
          <a:xfrm>
            <a:off x="57726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80" name="Google Shape;280;p33"/>
          <p:cNvSpPr/>
          <p:nvPr/>
        </p:nvSpPr>
        <p:spPr>
          <a:xfrm>
            <a:off x="66870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281" name="Google Shape;281;p33"/>
          <p:cNvSpPr/>
          <p:nvPr/>
        </p:nvSpPr>
        <p:spPr>
          <a:xfrm>
            <a:off x="71442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82" name="Google Shape;282;p33"/>
          <p:cNvSpPr/>
          <p:nvPr/>
        </p:nvSpPr>
        <p:spPr>
          <a:xfrm>
            <a:off x="80586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sp>
        <p:nvSpPr>
          <p:cNvPr id="283" name="Google Shape;283;p33"/>
          <p:cNvSpPr/>
          <p:nvPr/>
        </p:nvSpPr>
        <p:spPr>
          <a:xfrm>
            <a:off x="8515875" y="4459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284" name="Google Shape;284;p33"/>
          <p:cNvSpPr/>
          <p:nvPr/>
        </p:nvSpPr>
        <p:spPr>
          <a:xfrm>
            <a:off x="6283726" y="364152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Headache      </a:t>
            </a:r>
            <a:r>
              <a:rPr lang="en" sz="1100">
                <a:solidFill>
                  <a:srgbClr val="858585"/>
                </a:solidFill>
                <a:latin typeface="Open Sans"/>
                <a:ea typeface="Open Sans"/>
                <a:cs typeface="Open Sans"/>
                <a:sym typeface="Open Sans"/>
              </a:rPr>
              <a:t> (improving)</a:t>
            </a:r>
            <a:endParaRPr sz="1100">
              <a:solidFill>
                <a:srgbClr val="858585"/>
              </a:solidFill>
              <a:latin typeface="Open Sans"/>
              <a:ea typeface="Open Sans"/>
              <a:cs typeface="Open Sans"/>
              <a:sym typeface="Open Sans"/>
            </a:endParaRPr>
          </a:p>
        </p:txBody>
      </p:sp>
      <p:sp>
        <p:nvSpPr>
          <p:cNvPr id="285" name="Google Shape;285;p33"/>
          <p:cNvSpPr/>
          <p:nvPr/>
        </p:nvSpPr>
        <p:spPr>
          <a:xfrm>
            <a:off x="4705875" y="4022950"/>
            <a:ext cx="609600" cy="3591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Root</a:t>
            </a:r>
            <a:endParaRPr b="1" sz="11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100">
                <a:solidFill>
                  <a:schemeClr val="lt1"/>
                </a:solidFill>
                <a:latin typeface="Open Sans"/>
                <a:ea typeface="Open Sans"/>
                <a:cs typeface="Open Sans"/>
                <a:sym typeface="Open Sans"/>
              </a:rPr>
              <a:t>Canal</a:t>
            </a:r>
            <a:endParaRPr b="1" sz="1100">
              <a:solidFill>
                <a:schemeClr val="lt1"/>
              </a:solidFill>
              <a:latin typeface="Open Sans"/>
              <a:ea typeface="Open Sans"/>
              <a:cs typeface="Open Sans"/>
              <a:sym typeface="Open Sans"/>
            </a:endParaRPr>
          </a:p>
        </p:txBody>
      </p:sp>
      <p:sp>
        <p:nvSpPr>
          <p:cNvPr id="286" name="Google Shape;286;p33"/>
          <p:cNvSpPr/>
          <p:nvPr/>
        </p:nvSpPr>
        <p:spPr>
          <a:xfrm>
            <a:off x="6229875" y="4459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p:txBody>
      </p:sp>
      <p:sp>
        <p:nvSpPr>
          <p:cNvPr id="287" name="Google Shape;287;p33"/>
          <p:cNvSpPr/>
          <p:nvPr/>
        </p:nvSpPr>
        <p:spPr>
          <a:xfrm>
            <a:off x="6687075" y="391417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Fever   </a:t>
            </a:r>
            <a:r>
              <a:rPr lang="en" sz="1100">
                <a:solidFill>
                  <a:srgbClr val="858585"/>
                </a:solidFill>
                <a:latin typeface="Open Sans"/>
                <a:ea typeface="Open Sans"/>
                <a:cs typeface="Open Sans"/>
                <a:sym typeface="Open Sans"/>
              </a:rPr>
              <a:t>(despite antipyretics)</a:t>
            </a:r>
            <a:endParaRPr sz="1100">
              <a:latin typeface="Open Sans"/>
              <a:ea typeface="Open Sans"/>
              <a:cs typeface="Open Sans"/>
              <a:sym typeface="Open Sans"/>
            </a:endParaRPr>
          </a:p>
        </p:txBody>
      </p:sp>
      <p:sp>
        <p:nvSpPr>
          <p:cNvPr id="288" name="Google Shape;288;p33"/>
          <p:cNvSpPr/>
          <p:nvPr/>
        </p:nvSpPr>
        <p:spPr>
          <a:xfrm>
            <a:off x="7775800" y="4186825"/>
            <a:ext cx="1197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AMS → Sleepy </a:t>
            </a:r>
            <a:endParaRPr sz="1200">
              <a:latin typeface="Open Sans"/>
              <a:ea typeface="Open Sans"/>
              <a:cs typeface="Open Sans"/>
              <a:sym typeface="Open Sans"/>
            </a:endParaRPr>
          </a:p>
        </p:txBody>
      </p:sp>
      <p:sp>
        <p:nvSpPr>
          <p:cNvPr id="289" name="Google Shape;289;p33"/>
          <p:cNvSpPr/>
          <p:nvPr/>
        </p:nvSpPr>
        <p:spPr>
          <a:xfrm>
            <a:off x="7601475" y="4459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290" name="Google Shape;290;p33"/>
          <p:cNvSpPr/>
          <p:nvPr/>
        </p:nvSpPr>
        <p:spPr>
          <a:xfrm>
            <a:off x="5315325" y="4759600"/>
            <a:ext cx="9147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Amox</a:t>
            </a:r>
            <a:endParaRPr sz="1100">
              <a:solidFill>
                <a:srgbClr val="858585"/>
              </a:solidFill>
              <a:latin typeface="Open Sans"/>
              <a:ea typeface="Open Sans"/>
              <a:cs typeface="Open Sans"/>
              <a:sym typeface="Open Sans"/>
            </a:endParaRPr>
          </a:p>
        </p:txBody>
      </p:sp>
      <p:sp>
        <p:nvSpPr>
          <p:cNvPr id="291" name="Google Shape;291;p33"/>
          <p:cNvSpPr/>
          <p:nvPr/>
        </p:nvSpPr>
        <p:spPr>
          <a:xfrm>
            <a:off x="7601475" y="4759600"/>
            <a:ext cx="13716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Augmentin</a:t>
            </a:r>
            <a:endParaRPr sz="1100">
              <a:solidFill>
                <a:srgbClr val="858585"/>
              </a:solidFill>
              <a:latin typeface="Open Sans"/>
              <a:ea typeface="Open Sans"/>
              <a:cs typeface="Open Sans"/>
              <a:sym typeface="Open Sans"/>
            </a:endParaRPr>
          </a:p>
        </p:txBody>
      </p:sp>
      <p:sp>
        <p:nvSpPr>
          <p:cNvPr id="292" name="Google Shape;292;p33"/>
          <p:cNvSpPr/>
          <p:nvPr/>
        </p:nvSpPr>
        <p:spPr>
          <a:xfrm>
            <a:off x="1197075" y="3704350"/>
            <a:ext cx="1832400" cy="4524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896110"/>
                </a:solidFill>
                <a:latin typeface="Open Sans"/>
                <a:ea typeface="Open Sans"/>
                <a:cs typeface="Open Sans"/>
                <a:sym typeface="Open Sans"/>
              </a:rPr>
              <a:t>More</a:t>
            </a:r>
            <a:r>
              <a:rPr b="1" lang="en" sz="1600">
                <a:solidFill>
                  <a:srgbClr val="896110"/>
                </a:solidFill>
                <a:latin typeface="Open Sans"/>
                <a:ea typeface="Open Sans"/>
                <a:cs typeface="Open Sans"/>
                <a:sym typeface="Open Sans"/>
              </a:rPr>
              <a:t> workup?</a:t>
            </a:r>
            <a:endParaRPr b="1" sz="1600">
              <a:solidFill>
                <a:srgbClr val="1A1A1A"/>
              </a:solidFill>
              <a:latin typeface="Open Sans"/>
              <a:ea typeface="Open Sans"/>
              <a:cs typeface="Open Sans"/>
              <a:sym typeface="Open Sans"/>
            </a:endParaRPr>
          </a:p>
        </p:txBody>
      </p:sp>
      <p:graphicFrame>
        <p:nvGraphicFramePr>
          <p:cNvPr id="293" name="Google Shape;293;p33"/>
          <p:cNvGraphicFramePr/>
          <p:nvPr/>
        </p:nvGraphicFramePr>
        <p:xfrm>
          <a:off x="4905125" y="169225"/>
          <a:ext cx="3000000" cy="3000000"/>
        </p:xfrm>
        <a:graphic>
          <a:graphicData uri="http://schemas.openxmlformats.org/drawingml/2006/table">
            <a:tbl>
              <a:tblPr>
                <a:noFill/>
                <a:tableStyleId>{3460FA36-6B9E-4714-AF50-13D33941BEC3}</a:tableStyleId>
              </a:tblPr>
              <a:tblGrid>
                <a:gridCol w="1326825"/>
                <a:gridCol w="505575"/>
              </a:tblGrid>
              <a:tr h="220150">
                <a:tc>
                  <a:txBody>
                    <a:bodyPr/>
                    <a:lstStyle/>
                    <a:p>
                      <a:pPr indent="0" lvl="0" marL="0" rtl="0" algn="l">
                        <a:spcBef>
                          <a:spcPts val="0"/>
                        </a:spcBef>
                        <a:spcAft>
                          <a:spcPts val="0"/>
                        </a:spcAft>
                        <a:buNone/>
                      </a:pPr>
                      <a:r>
                        <a:rPr b="1" lang="en" sz="1300">
                          <a:solidFill>
                            <a:srgbClr val="FFFFFF"/>
                          </a:solidFill>
                          <a:latin typeface="Open Sans"/>
                          <a:ea typeface="Open Sans"/>
                          <a:cs typeface="Open Sans"/>
                          <a:sym typeface="Open Sans"/>
                        </a:rPr>
                        <a:t>LP</a:t>
                      </a:r>
                      <a:endParaRPr b="1" sz="1300">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WBC</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105</a:t>
                      </a:r>
                      <a:endParaRPr b="1" sz="1300">
                        <a:solidFill>
                          <a:srgbClr val="DF382C"/>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   Neut (%)</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rPr>
                        <a:t>1%</a:t>
                      </a:r>
                      <a:endParaRPr sz="1300">
                        <a:solidFill>
                          <a:srgbClr val="1A1A1A"/>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   Lymph (%)</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82%</a:t>
                      </a:r>
                      <a:endParaRPr sz="1300">
                        <a:solidFill>
                          <a:srgbClr val="1A1A1A"/>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E2EAF7"/>
                    </a:solidFill>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RBC</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a:t>
                      </a:r>
                      <a:endParaRPr sz="1300">
                        <a:solidFill>
                          <a:srgbClr val="1A1A1A"/>
                        </a:solidFill>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Protein</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92</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0150">
                <a:tc>
                  <a:txBody>
                    <a:bodyPr/>
                    <a:lstStyle/>
                    <a:p>
                      <a:pPr indent="0" lvl="0" marL="0" rtl="0" algn="l">
                        <a:spcBef>
                          <a:spcPts val="0"/>
                        </a:spcBef>
                        <a:spcAft>
                          <a:spcPts val="0"/>
                        </a:spcAft>
                        <a:buNone/>
                      </a:pPr>
                      <a:r>
                        <a:rPr lang="en" sz="1300">
                          <a:latin typeface="Open Sans"/>
                          <a:ea typeface="Open Sans"/>
                          <a:cs typeface="Open Sans"/>
                          <a:sym typeface="Open Sans"/>
                        </a:rPr>
                        <a:t>Glucose</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sz="1300">
                          <a:solidFill>
                            <a:srgbClr val="3B71CA"/>
                          </a:solidFill>
                          <a:latin typeface="Open Sans"/>
                          <a:ea typeface="Open Sans"/>
                          <a:cs typeface="Open Sans"/>
                          <a:sym typeface="Open Sans"/>
                        </a:rPr>
                        <a:t>50</a:t>
                      </a:r>
                      <a:endParaRPr b="1" sz="1300">
                        <a:solidFill>
                          <a:srgbClr val="3B71C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94" name="Google Shape;294;p33"/>
          <p:cNvSpPr/>
          <p:nvPr/>
        </p:nvSpPr>
        <p:spPr>
          <a:xfrm>
            <a:off x="4905125" y="1880250"/>
            <a:ext cx="1832400" cy="6915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CT facial bones</a:t>
            </a:r>
            <a:endParaRPr sz="1200">
              <a:solidFill>
                <a:srgbClr val="9FA6B2"/>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No collections or acute abnormalities </a:t>
            </a:r>
            <a:endParaRPr sz="1200">
              <a:solidFill>
                <a:srgbClr val="1A1A1A"/>
              </a:solidFill>
              <a:latin typeface="Open Sans"/>
              <a:ea typeface="Open Sans"/>
              <a:cs typeface="Open Sans"/>
              <a:sym typeface="Open Sans"/>
            </a:endParaRPr>
          </a:p>
        </p:txBody>
      </p:sp>
      <p:graphicFrame>
        <p:nvGraphicFramePr>
          <p:cNvPr id="295" name="Google Shape;295;p33"/>
          <p:cNvGraphicFramePr/>
          <p:nvPr/>
        </p:nvGraphicFramePr>
        <p:xfrm>
          <a:off x="6842300" y="169200"/>
          <a:ext cx="3000000" cy="3000000"/>
        </p:xfrm>
        <a:graphic>
          <a:graphicData uri="http://schemas.openxmlformats.org/drawingml/2006/table">
            <a:tbl>
              <a:tblPr>
                <a:noFill/>
                <a:tableStyleId>{3460FA36-6B9E-4714-AF50-13D33941BEC3}</a:tableStyleId>
              </a:tblPr>
              <a:tblGrid>
                <a:gridCol w="1461150"/>
                <a:gridCol w="738075"/>
              </a:tblGrid>
              <a:tr h="256850">
                <a:tc>
                  <a:txBody>
                    <a:bodyPr/>
                    <a:lstStyle/>
                    <a:p>
                      <a:pPr indent="0" lvl="0" marL="0" rtl="0" algn="l">
                        <a:spcBef>
                          <a:spcPts val="0"/>
                        </a:spcBef>
                        <a:spcAft>
                          <a:spcPts val="0"/>
                        </a:spcAft>
                        <a:buNone/>
                      </a:pPr>
                      <a:r>
                        <a:rPr b="1" lang="en" sz="1300">
                          <a:solidFill>
                            <a:srgbClr val="FFFFFF"/>
                          </a:solidFill>
                          <a:latin typeface="Open Sans"/>
                          <a:ea typeface="Open Sans"/>
                          <a:cs typeface="Open Sans"/>
                          <a:sym typeface="Open Sans"/>
                        </a:rPr>
                        <a:t>Pending</a:t>
                      </a:r>
                      <a:endParaRPr b="1" sz="1300">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alpha val="0"/>
                        </a:srgbClr>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896110"/>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Result</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alpha val="0"/>
                        </a:srgbClr>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896110"/>
                    </a:solidFill>
                  </a:tcPr>
                </a:tc>
              </a:tr>
              <a:tr h="256850">
                <a:tc>
                  <a:txBody>
                    <a:bodyPr/>
                    <a:lstStyle/>
                    <a:p>
                      <a:pPr indent="0" lvl="0" marL="0" rtl="0" algn="l">
                        <a:spcBef>
                          <a:spcPts val="0"/>
                        </a:spcBef>
                        <a:spcAft>
                          <a:spcPts val="0"/>
                        </a:spcAft>
                        <a:buNone/>
                      </a:pPr>
                      <a:r>
                        <a:rPr lang="en" sz="1300">
                          <a:latin typeface="Open Sans"/>
                          <a:ea typeface="Open Sans"/>
                          <a:cs typeface="Open Sans"/>
                          <a:sym typeface="Open Sans"/>
                        </a:rPr>
                        <a:t>Blood Cx</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858585"/>
                          </a:solidFill>
                          <a:latin typeface="Open Sans"/>
                          <a:ea typeface="Open Sans"/>
                          <a:cs typeface="Open Sans"/>
                          <a:sym typeface="Open Sans"/>
                        </a:rPr>
                        <a:t>???</a:t>
                      </a:r>
                      <a:endParaRPr sz="1300">
                        <a:solidFill>
                          <a:srgbClr val="858585"/>
                        </a:solidFill>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56850">
                <a:tc>
                  <a:txBody>
                    <a:bodyPr/>
                    <a:lstStyle/>
                    <a:p>
                      <a:pPr indent="0" lvl="0" marL="0" rtl="0" algn="l">
                        <a:spcBef>
                          <a:spcPts val="0"/>
                        </a:spcBef>
                        <a:spcAft>
                          <a:spcPts val="0"/>
                        </a:spcAft>
                        <a:buNone/>
                      </a:pPr>
                      <a:r>
                        <a:rPr lang="en" sz="1300">
                          <a:latin typeface="Open Sans"/>
                          <a:ea typeface="Open Sans"/>
                          <a:cs typeface="Open Sans"/>
                          <a:sym typeface="Open Sans"/>
                        </a:rPr>
                        <a:t>uStrep/Legionella</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858585"/>
                          </a:solidFill>
                          <a:latin typeface="Open Sans"/>
                          <a:ea typeface="Open Sans"/>
                          <a:cs typeface="Open Sans"/>
                          <a:sym typeface="Open Sans"/>
                        </a:rPr>
                        <a:t>???</a:t>
                      </a:r>
                      <a:endParaRPr sz="1300">
                        <a:solidFill>
                          <a:srgbClr val="858585"/>
                        </a:solidFill>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850">
                <a:tc>
                  <a:txBody>
                    <a:bodyPr/>
                    <a:lstStyle/>
                    <a:p>
                      <a:pPr indent="0" lvl="0" marL="0" rtl="0" algn="l">
                        <a:spcBef>
                          <a:spcPts val="0"/>
                        </a:spcBef>
                        <a:spcAft>
                          <a:spcPts val="0"/>
                        </a:spcAft>
                        <a:buNone/>
                      </a:pPr>
                      <a:r>
                        <a:rPr lang="en" sz="1300">
                          <a:latin typeface="Open Sans"/>
                          <a:ea typeface="Open Sans"/>
                          <a:cs typeface="Open Sans"/>
                          <a:sym typeface="Open Sans"/>
                        </a:rPr>
                        <a:t>CSF biofire</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858585"/>
                          </a:solidFill>
                          <a:latin typeface="Open Sans"/>
                          <a:ea typeface="Open Sans"/>
                          <a:cs typeface="Open Sans"/>
                          <a:sym typeface="Open Sans"/>
                        </a:rPr>
                        <a:t>???</a:t>
                      </a:r>
                      <a:endParaRPr sz="1300">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850">
                <a:tc>
                  <a:txBody>
                    <a:bodyPr/>
                    <a:lstStyle/>
                    <a:p>
                      <a:pPr indent="0" lvl="0" marL="0" rtl="0" algn="l">
                        <a:spcBef>
                          <a:spcPts val="0"/>
                        </a:spcBef>
                        <a:spcAft>
                          <a:spcPts val="0"/>
                        </a:spcAft>
                        <a:buNone/>
                      </a:pPr>
                      <a:r>
                        <a:rPr lang="en" sz="1300">
                          <a:latin typeface="Open Sans"/>
                          <a:ea typeface="Open Sans"/>
                          <a:cs typeface="Open Sans"/>
                          <a:sym typeface="Open Sans"/>
                        </a:rPr>
                        <a:t>CSF cultures</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858585"/>
                          </a:solidFill>
                          <a:latin typeface="Open Sans"/>
                          <a:ea typeface="Open Sans"/>
                          <a:cs typeface="Open Sans"/>
                          <a:sym typeface="Open Sans"/>
                        </a:rPr>
                        <a:t>???</a:t>
                      </a:r>
                      <a:endParaRPr sz="1300">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6850">
                <a:tc>
                  <a:txBody>
                    <a:bodyPr/>
                    <a:lstStyle/>
                    <a:p>
                      <a:pPr indent="0" lvl="0" marL="0" rtl="0" algn="l">
                        <a:spcBef>
                          <a:spcPts val="0"/>
                        </a:spcBef>
                        <a:spcAft>
                          <a:spcPts val="0"/>
                        </a:spcAft>
                        <a:buNone/>
                      </a:pPr>
                      <a:r>
                        <a:rPr lang="en" sz="1300">
                          <a:latin typeface="Open Sans"/>
                          <a:ea typeface="Open Sans"/>
                          <a:cs typeface="Open Sans"/>
                          <a:sym typeface="Open Sans"/>
                        </a:rPr>
                        <a:t>HSV/VZV PCR</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858585"/>
                          </a:solidFill>
                          <a:latin typeface="Open Sans"/>
                          <a:ea typeface="Open Sans"/>
                          <a:cs typeface="Open Sans"/>
                          <a:sym typeface="Open Sans"/>
                        </a:rPr>
                        <a:t>???</a:t>
                      </a:r>
                      <a:endParaRPr sz="1300">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96" name="Google Shape;296;p33"/>
          <p:cNvSpPr/>
          <p:nvPr/>
        </p:nvSpPr>
        <p:spPr>
          <a:xfrm>
            <a:off x="4603025" y="119650"/>
            <a:ext cx="4541100" cy="5023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297" name="Google Shape;297;p33"/>
          <p:cNvSpPr/>
          <p:nvPr/>
        </p:nvSpPr>
        <p:spPr>
          <a:xfrm>
            <a:off x="1197075" y="3078225"/>
            <a:ext cx="1832400" cy="452400"/>
          </a:xfrm>
          <a:prstGeom prst="rect">
            <a:avLst/>
          </a:prstGeom>
          <a:solidFill>
            <a:srgbClr val="FAE4E8"/>
          </a:solidFill>
          <a:ln cap="flat" cmpd="sng" w="9525">
            <a:solidFill>
              <a:srgbClr val="B03D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B03D50"/>
                </a:solidFill>
                <a:latin typeface="Open Sans"/>
                <a:ea typeface="Open Sans"/>
                <a:cs typeface="Open Sans"/>
                <a:sym typeface="Open Sans"/>
              </a:rPr>
              <a:t>DDx?</a:t>
            </a:r>
            <a:endParaRPr sz="1200">
              <a:solidFill>
                <a:srgbClr val="1A1A1A"/>
              </a:solidFill>
              <a:latin typeface="Open Sans"/>
              <a:ea typeface="Open Sans"/>
              <a:cs typeface="Open Sans"/>
              <a:sym typeface="Open Sans"/>
            </a:endParaRPr>
          </a:p>
        </p:txBody>
      </p:sp>
      <p:sp>
        <p:nvSpPr>
          <p:cNvPr id="298" name="Google Shape;298;p33"/>
          <p:cNvSpPr/>
          <p:nvPr/>
        </p:nvSpPr>
        <p:spPr>
          <a:xfrm>
            <a:off x="1197075" y="4330475"/>
            <a:ext cx="1832400" cy="452400"/>
          </a:xfrm>
          <a:prstGeom prst="rect">
            <a:avLst/>
          </a:prstGeom>
          <a:solidFill>
            <a:srgbClr val="DCF1E4"/>
          </a:solidFill>
          <a:ln cap="flat" cmpd="sng" w="9525">
            <a:solidFill>
              <a:srgbClr val="0C622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0C622E"/>
                </a:solidFill>
                <a:latin typeface="Open Sans"/>
                <a:ea typeface="Open Sans"/>
                <a:cs typeface="Open Sans"/>
                <a:sym typeface="Open Sans"/>
              </a:rPr>
              <a:t>Treatment?</a:t>
            </a:r>
            <a:endParaRPr sz="1600">
              <a:solidFill>
                <a:srgbClr val="1A1A1A"/>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4"/>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[Q1.1] DDx</a:t>
            </a:r>
            <a:endParaRPr/>
          </a:p>
        </p:txBody>
      </p:sp>
      <p:sp>
        <p:nvSpPr>
          <p:cNvPr id="304" name="Google Shape;304;p34"/>
          <p:cNvSpPr txBox="1"/>
          <p:nvPr>
            <p:ph idx="2"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05" name="Google Shape;305;p34"/>
          <p:cNvSpPr txBox="1"/>
          <p:nvPr>
            <p:ph idx="1"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06" name="Google Shape;306;p34"/>
          <p:cNvPicPr preferRelativeResize="0"/>
          <p:nvPr/>
        </p:nvPicPr>
        <p:blipFill>
          <a:blip r:embed="rId3">
            <a:alphaModFix/>
          </a:blip>
          <a:stretch>
            <a:fillRect/>
          </a:stretch>
        </p:blipFill>
        <p:spPr>
          <a:xfrm>
            <a:off x="4829922" y="1243150"/>
            <a:ext cx="3879925" cy="3812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35"/>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Initial recs</a:t>
            </a:r>
            <a:endParaRPr/>
          </a:p>
        </p:txBody>
      </p:sp>
      <p:sp>
        <p:nvSpPr>
          <p:cNvPr id="312" name="Google Shape;312;p35"/>
          <p:cNvSpPr txBox="1"/>
          <p:nvPr>
            <p:ph idx="1" type="body"/>
          </p:nvPr>
        </p:nvSpPr>
        <p:spPr>
          <a:xfrm>
            <a:off x="729325" y="2666300"/>
            <a:ext cx="3774300" cy="217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Hospital course</a:t>
            </a:r>
            <a:endParaRPr b="1"/>
          </a:p>
          <a:p>
            <a:pPr indent="-311150" lvl="0" marL="457200" rtl="0" algn="l">
              <a:spcBef>
                <a:spcPts val="1200"/>
              </a:spcBef>
              <a:spcAft>
                <a:spcPts val="0"/>
              </a:spcAft>
              <a:buSzPts val="1300"/>
              <a:buChar char="●"/>
            </a:pPr>
            <a:r>
              <a:rPr lang="en"/>
              <a:t>Initially</a:t>
            </a:r>
            <a:r>
              <a:rPr lang="en"/>
              <a:t> still febrile</a:t>
            </a:r>
            <a:endParaRPr/>
          </a:p>
        </p:txBody>
      </p:sp>
      <p:sp>
        <p:nvSpPr>
          <p:cNvPr id="313" name="Google Shape;313;p35"/>
          <p:cNvSpPr/>
          <p:nvPr/>
        </p:nvSpPr>
        <p:spPr>
          <a:xfrm>
            <a:off x="4799700" y="3184050"/>
            <a:ext cx="3669300" cy="1280400"/>
          </a:xfrm>
          <a:prstGeom prst="rect">
            <a:avLst/>
          </a:prstGeom>
          <a:solidFill>
            <a:srgbClr val="DCF1E4"/>
          </a:solidFill>
          <a:ln cap="flat" cmpd="sng" w="10950">
            <a:solidFill>
              <a:srgbClr val="0C622E"/>
            </a:solidFill>
            <a:prstDash val="solid"/>
            <a:round/>
            <a:headEnd len="sm" w="sm" type="none"/>
            <a:tailEnd len="sm" w="sm" type="none"/>
          </a:ln>
        </p:spPr>
        <p:txBody>
          <a:bodyPr anchorCtr="0" anchor="t" bIns="105100" lIns="105100" spcFirstLastPara="1" rIns="105100" wrap="square" tIns="105100">
            <a:noAutofit/>
          </a:bodyPr>
          <a:lstStyle/>
          <a:p>
            <a:pPr indent="0" lvl="0" marL="0" rtl="0" algn="l">
              <a:spcBef>
                <a:spcPts val="0"/>
              </a:spcBef>
              <a:spcAft>
                <a:spcPts val="0"/>
              </a:spcAft>
              <a:buNone/>
            </a:pPr>
            <a:r>
              <a:rPr b="1" lang="en" sz="1379">
                <a:solidFill>
                  <a:srgbClr val="0C622E"/>
                </a:solidFill>
                <a:latin typeface="Open Sans"/>
                <a:ea typeface="Open Sans"/>
                <a:cs typeface="Open Sans"/>
                <a:sym typeface="Open Sans"/>
              </a:rPr>
              <a:t>Antimicrobials</a:t>
            </a:r>
            <a:endParaRPr sz="1379">
              <a:solidFill>
                <a:srgbClr val="14A44D"/>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Ceftriaxone 2 q12h</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CNS vanco (also covering oral strep)</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Flagyl q12h (for mouth bugs)</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Acyclovir</a:t>
            </a:r>
            <a:endParaRPr sz="1379">
              <a:solidFill>
                <a:srgbClr val="1A1A1A"/>
              </a:solidFill>
              <a:latin typeface="Open Sans"/>
              <a:ea typeface="Open Sans"/>
              <a:cs typeface="Open Sans"/>
              <a:sym typeface="Open Sans"/>
            </a:endParaRPr>
          </a:p>
        </p:txBody>
      </p:sp>
      <p:sp>
        <p:nvSpPr>
          <p:cNvPr id="314" name="Google Shape;314;p35"/>
          <p:cNvSpPr/>
          <p:nvPr/>
        </p:nvSpPr>
        <p:spPr>
          <a:xfrm>
            <a:off x="4799700" y="1362471"/>
            <a:ext cx="3669300" cy="1709400"/>
          </a:xfrm>
          <a:prstGeom prst="rect">
            <a:avLst/>
          </a:prstGeom>
          <a:solidFill>
            <a:srgbClr val="FBF1DD"/>
          </a:solidFill>
          <a:ln cap="flat" cmpd="sng" w="10950">
            <a:solidFill>
              <a:srgbClr val="896110"/>
            </a:solidFill>
            <a:prstDash val="solid"/>
            <a:round/>
            <a:headEnd len="sm" w="sm" type="none"/>
            <a:tailEnd len="sm" w="sm" type="none"/>
          </a:ln>
        </p:spPr>
        <p:txBody>
          <a:bodyPr anchorCtr="0" anchor="t" bIns="105100" lIns="105100" spcFirstLastPara="1" rIns="105100" wrap="square" tIns="105100">
            <a:noAutofit/>
          </a:bodyPr>
          <a:lstStyle/>
          <a:p>
            <a:pPr indent="0" lvl="0" marL="0" rtl="0" algn="l">
              <a:spcBef>
                <a:spcPts val="0"/>
              </a:spcBef>
              <a:spcAft>
                <a:spcPts val="0"/>
              </a:spcAft>
              <a:buNone/>
            </a:pPr>
            <a:r>
              <a:rPr b="1" lang="en" sz="1379">
                <a:solidFill>
                  <a:srgbClr val="896110"/>
                </a:solidFill>
                <a:latin typeface="Open Sans"/>
                <a:ea typeface="Open Sans"/>
                <a:cs typeface="Open Sans"/>
                <a:sym typeface="Open Sans"/>
              </a:rPr>
              <a:t>Await/obtain</a:t>
            </a:r>
            <a:endParaRPr sz="1379">
              <a:solidFill>
                <a:srgbClr val="E4A11B"/>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chemeClr val="dk2"/>
                </a:solidFill>
                <a:latin typeface="Open Sans"/>
                <a:ea typeface="Open Sans"/>
                <a:cs typeface="Open Sans"/>
                <a:sym typeface="Open Sans"/>
              </a:rPr>
              <a:t>West nile</a:t>
            </a:r>
            <a:endParaRPr sz="1379">
              <a:solidFill>
                <a:schemeClr val="dk2"/>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chemeClr val="dk2"/>
                </a:solidFill>
                <a:latin typeface="Open Sans"/>
                <a:ea typeface="Open Sans"/>
                <a:cs typeface="Open Sans"/>
                <a:sym typeface="Open Sans"/>
              </a:rPr>
              <a:t>Blood cultures</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MRI brain</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CSF HSV/VZV</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chemeClr val="dk2"/>
                </a:solidFill>
                <a:latin typeface="Open Sans"/>
                <a:ea typeface="Open Sans"/>
                <a:cs typeface="Open Sans"/>
                <a:sym typeface="Open Sans"/>
              </a:rPr>
              <a:t>Biofire</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Strep/Legionella</a:t>
            </a:r>
            <a:endParaRPr sz="1379">
              <a:solidFill>
                <a:srgbClr val="1A1A1A"/>
              </a:solidFill>
              <a:latin typeface="Open Sans"/>
              <a:ea typeface="Open Sans"/>
              <a:cs typeface="Open Sans"/>
              <a:sym typeface="Open Sans"/>
            </a:endParaRPr>
          </a:p>
          <a:p>
            <a:pPr indent="0" lvl="0" marL="0" rtl="0" algn="l">
              <a:spcBef>
                <a:spcPts val="0"/>
              </a:spcBef>
              <a:spcAft>
                <a:spcPts val="0"/>
              </a:spcAft>
              <a:buNone/>
            </a:pPr>
            <a:r>
              <a:t/>
            </a:r>
            <a:endParaRPr sz="1379">
              <a:solidFill>
                <a:srgbClr val="1A1A1A"/>
              </a:solidFill>
              <a:latin typeface="Open Sans"/>
              <a:ea typeface="Open Sans"/>
              <a:cs typeface="Open Sans"/>
              <a:sym typeface="Open Sans"/>
            </a:endParaRPr>
          </a:p>
        </p:txBody>
      </p:sp>
      <p:sp>
        <p:nvSpPr>
          <p:cNvPr id="315" name="Google Shape;315;p35"/>
          <p:cNvSpPr/>
          <p:nvPr/>
        </p:nvSpPr>
        <p:spPr>
          <a:xfrm>
            <a:off x="729450" y="1362475"/>
            <a:ext cx="3774300" cy="12093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History is concerning for systemic infection &amp;/or meningitis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Trigger seems to be related to dental procedure</a:t>
            </a:r>
            <a:endParaRPr sz="1300">
              <a:solidFill>
                <a:srgbClr val="1A1A1A"/>
              </a:solidFill>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6"/>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a:t>
            </a:r>
            <a:r>
              <a:rPr lang="en"/>
              <a:t>Hospital course</a:t>
            </a:r>
            <a:endParaRPr/>
          </a:p>
        </p:txBody>
      </p:sp>
      <p:sp>
        <p:nvSpPr>
          <p:cNvPr id="321" name="Google Shape;321;p36"/>
          <p:cNvSpPr txBox="1"/>
          <p:nvPr>
            <p:ph idx="1" type="body"/>
          </p:nvPr>
        </p:nvSpPr>
        <p:spPr>
          <a:xfrm>
            <a:off x="729325" y="3184050"/>
            <a:ext cx="3774300" cy="16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Hospital course</a:t>
            </a:r>
            <a:endParaRPr b="1"/>
          </a:p>
          <a:p>
            <a:pPr indent="-311150" lvl="0" marL="457200" rtl="0" algn="l">
              <a:spcBef>
                <a:spcPts val="1200"/>
              </a:spcBef>
              <a:spcAft>
                <a:spcPts val="0"/>
              </a:spcAft>
              <a:buSzPts val="1300"/>
              <a:buChar char="●"/>
            </a:pPr>
            <a:r>
              <a:rPr lang="en"/>
              <a:t>CSF PCRs normal, stop acyclovir</a:t>
            </a:r>
            <a:endParaRPr/>
          </a:p>
        </p:txBody>
      </p:sp>
      <p:sp>
        <p:nvSpPr>
          <p:cNvPr id="322" name="Google Shape;322;p36"/>
          <p:cNvSpPr/>
          <p:nvPr/>
        </p:nvSpPr>
        <p:spPr>
          <a:xfrm>
            <a:off x="4799700" y="3184050"/>
            <a:ext cx="3669300" cy="1280400"/>
          </a:xfrm>
          <a:prstGeom prst="rect">
            <a:avLst/>
          </a:prstGeom>
          <a:solidFill>
            <a:srgbClr val="DCF1E4"/>
          </a:solidFill>
          <a:ln cap="flat" cmpd="sng" w="10950">
            <a:solidFill>
              <a:srgbClr val="0C622E"/>
            </a:solidFill>
            <a:prstDash val="solid"/>
            <a:round/>
            <a:headEnd len="sm" w="sm" type="none"/>
            <a:tailEnd len="sm" w="sm" type="none"/>
          </a:ln>
        </p:spPr>
        <p:txBody>
          <a:bodyPr anchorCtr="0" anchor="t" bIns="105100" lIns="105100" spcFirstLastPara="1" rIns="105100" wrap="square" tIns="105100">
            <a:noAutofit/>
          </a:bodyPr>
          <a:lstStyle/>
          <a:p>
            <a:pPr indent="0" lvl="0" marL="0" rtl="0" algn="l">
              <a:spcBef>
                <a:spcPts val="0"/>
              </a:spcBef>
              <a:spcAft>
                <a:spcPts val="0"/>
              </a:spcAft>
              <a:buNone/>
            </a:pPr>
            <a:r>
              <a:rPr b="1" lang="en" sz="1379">
                <a:solidFill>
                  <a:srgbClr val="0C622E"/>
                </a:solidFill>
                <a:latin typeface="Open Sans"/>
                <a:ea typeface="Open Sans"/>
                <a:cs typeface="Open Sans"/>
                <a:sym typeface="Open Sans"/>
              </a:rPr>
              <a:t>Antimicrobials</a:t>
            </a:r>
            <a:endParaRPr sz="1379">
              <a:solidFill>
                <a:srgbClr val="14A44D"/>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Ceftriaxone 2 q12h</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CNS vanco (also covering oral strep)</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Flagyl q12h (for mouth bugs)</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strike="sngStrike">
                <a:solidFill>
                  <a:srgbClr val="1A1A1A"/>
                </a:solidFill>
                <a:latin typeface="Open Sans"/>
                <a:ea typeface="Open Sans"/>
                <a:cs typeface="Open Sans"/>
                <a:sym typeface="Open Sans"/>
              </a:rPr>
              <a:t>Acyclovir</a:t>
            </a:r>
            <a:endParaRPr sz="1379" strike="sngStrike">
              <a:solidFill>
                <a:srgbClr val="1A1A1A"/>
              </a:solidFill>
              <a:latin typeface="Open Sans"/>
              <a:ea typeface="Open Sans"/>
              <a:cs typeface="Open Sans"/>
              <a:sym typeface="Open Sans"/>
            </a:endParaRPr>
          </a:p>
        </p:txBody>
      </p:sp>
      <p:sp>
        <p:nvSpPr>
          <p:cNvPr id="323" name="Google Shape;323;p36"/>
          <p:cNvSpPr/>
          <p:nvPr/>
        </p:nvSpPr>
        <p:spPr>
          <a:xfrm>
            <a:off x="4799700" y="1362471"/>
            <a:ext cx="3669300" cy="1709400"/>
          </a:xfrm>
          <a:prstGeom prst="rect">
            <a:avLst/>
          </a:prstGeom>
          <a:solidFill>
            <a:srgbClr val="FBF1DD"/>
          </a:solidFill>
          <a:ln cap="flat" cmpd="sng" w="10950">
            <a:solidFill>
              <a:srgbClr val="896110"/>
            </a:solidFill>
            <a:prstDash val="solid"/>
            <a:round/>
            <a:headEnd len="sm" w="sm" type="none"/>
            <a:tailEnd len="sm" w="sm" type="none"/>
          </a:ln>
        </p:spPr>
        <p:txBody>
          <a:bodyPr anchorCtr="0" anchor="t" bIns="105100" lIns="105100" spcFirstLastPara="1" rIns="105100" wrap="square" tIns="105100">
            <a:noAutofit/>
          </a:bodyPr>
          <a:lstStyle/>
          <a:p>
            <a:pPr indent="0" lvl="0" marL="0" rtl="0" algn="l">
              <a:spcBef>
                <a:spcPts val="0"/>
              </a:spcBef>
              <a:spcAft>
                <a:spcPts val="0"/>
              </a:spcAft>
              <a:buNone/>
            </a:pPr>
            <a:r>
              <a:rPr b="1" lang="en" sz="1379">
                <a:solidFill>
                  <a:srgbClr val="896110"/>
                </a:solidFill>
                <a:latin typeface="Open Sans"/>
                <a:ea typeface="Open Sans"/>
                <a:cs typeface="Open Sans"/>
                <a:sym typeface="Open Sans"/>
              </a:rPr>
              <a:t>Await:</a:t>
            </a:r>
            <a:endParaRPr sz="1379">
              <a:solidFill>
                <a:srgbClr val="E4A11B"/>
              </a:solidFill>
              <a:latin typeface="Open Sans"/>
              <a:ea typeface="Open Sans"/>
              <a:cs typeface="Open Sans"/>
              <a:sym typeface="Open Sans"/>
            </a:endParaRPr>
          </a:p>
          <a:p>
            <a:pPr indent="-350430" lvl="0" marL="525645" rtl="0" algn="l">
              <a:spcBef>
                <a:spcPts val="0"/>
              </a:spcBef>
              <a:spcAft>
                <a:spcPts val="0"/>
              </a:spcAft>
              <a:buClr>
                <a:srgbClr val="858585"/>
              </a:buClr>
              <a:buSzPts val="1380"/>
              <a:buFont typeface="Open Sans"/>
              <a:buChar char="●"/>
            </a:pPr>
            <a:r>
              <a:rPr lang="en" sz="1379">
                <a:solidFill>
                  <a:srgbClr val="858585"/>
                </a:solidFill>
                <a:latin typeface="Open Sans"/>
                <a:ea typeface="Open Sans"/>
                <a:cs typeface="Open Sans"/>
                <a:sym typeface="Open Sans"/>
              </a:rPr>
              <a:t>West nile</a:t>
            </a:r>
            <a:endParaRPr sz="1379">
              <a:solidFill>
                <a:srgbClr val="858585"/>
              </a:solidFill>
              <a:latin typeface="Open Sans"/>
              <a:ea typeface="Open Sans"/>
              <a:cs typeface="Open Sans"/>
              <a:sym typeface="Open Sans"/>
            </a:endParaRPr>
          </a:p>
          <a:p>
            <a:pPr indent="-350430" lvl="0" marL="525645" rtl="0" algn="l">
              <a:spcBef>
                <a:spcPts val="0"/>
              </a:spcBef>
              <a:spcAft>
                <a:spcPts val="0"/>
              </a:spcAft>
              <a:buClr>
                <a:srgbClr val="858585"/>
              </a:buClr>
              <a:buSzPts val="1380"/>
              <a:buFont typeface="Open Sans"/>
              <a:buChar char="●"/>
            </a:pPr>
            <a:r>
              <a:rPr lang="en" sz="1379">
                <a:solidFill>
                  <a:srgbClr val="858585"/>
                </a:solidFill>
                <a:latin typeface="Open Sans"/>
                <a:ea typeface="Open Sans"/>
                <a:cs typeface="Open Sans"/>
                <a:sym typeface="Open Sans"/>
              </a:rPr>
              <a:t>Blood cultures</a:t>
            </a:r>
            <a:endParaRPr sz="1379">
              <a:solidFill>
                <a:srgbClr val="858585"/>
              </a:solidFill>
              <a:latin typeface="Open Sans"/>
              <a:ea typeface="Open Sans"/>
              <a:cs typeface="Open Sans"/>
              <a:sym typeface="Open Sans"/>
            </a:endParaRPr>
          </a:p>
          <a:p>
            <a:pPr indent="-350430" lvl="0" marL="525645" rtl="0" algn="l">
              <a:spcBef>
                <a:spcPts val="0"/>
              </a:spcBef>
              <a:spcAft>
                <a:spcPts val="0"/>
              </a:spcAft>
              <a:buClr>
                <a:srgbClr val="858585"/>
              </a:buClr>
              <a:buSzPts val="1380"/>
              <a:buFont typeface="Open Sans"/>
              <a:buChar char="●"/>
            </a:pPr>
            <a:r>
              <a:rPr lang="en" sz="1379">
                <a:solidFill>
                  <a:srgbClr val="858585"/>
                </a:solidFill>
                <a:latin typeface="Open Sans"/>
                <a:ea typeface="Open Sans"/>
                <a:cs typeface="Open Sans"/>
                <a:sym typeface="Open Sans"/>
              </a:rPr>
              <a:t>MRI brain</a:t>
            </a:r>
            <a:endParaRPr sz="1379">
              <a:solidFill>
                <a:srgbClr val="858585"/>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CSF HSV/VZV → </a:t>
            </a:r>
            <a:r>
              <a:rPr b="1" lang="en" sz="1379">
                <a:solidFill>
                  <a:srgbClr val="1A1A1A"/>
                </a:solidFill>
                <a:latin typeface="Open Sans"/>
                <a:ea typeface="Open Sans"/>
                <a:cs typeface="Open Sans"/>
                <a:sym typeface="Open Sans"/>
              </a:rPr>
              <a:t>Negative</a:t>
            </a:r>
            <a:endParaRPr b="1"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chemeClr val="dk2"/>
                </a:solidFill>
                <a:latin typeface="Open Sans"/>
                <a:ea typeface="Open Sans"/>
                <a:cs typeface="Open Sans"/>
                <a:sym typeface="Open Sans"/>
              </a:rPr>
              <a:t>Biofire → </a:t>
            </a:r>
            <a:r>
              <a:rPr b="1" lang="en" sz="1379">
                <a:solidFill>
                  <a:schemeClr val="dk2"/>
                </a:solidFill>
                <a:latin typeface="Open Sans"/>
                <a:ea typeface="Open Sans"/>
                <a:cs typeface="Open Sans"/>
                <a:sym typeface="Open Sans"/>
              </a:rPr>
              <a:t>Negative</a:t>
            </a:r>
            <a:endParaRPr b="1"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Strep/Legionella</a:t>
            </a:r>
            <a:r>
              <a:rPr lang="en" sz="1379">
                <a:solidFill>
                  <a:schemeClr val="dk2"/>
                </a:solidFill>
                <a:latin typeface="Open Sans"/>
                <a:ea typeface="Open Sans"/>
                <a:cs typeface="Open Sans"/>
                <a:sym typeface="Open Sans"/>
              </a:rPr>
              <a:t> → </a:t>
            </a:r>
            <a:r>
              <a:rPr b="1" lang="en" sz="1379">
                <a:solidFill>
                  <a:schemeClr val="dk2"/>
                </a:solidFill>
                <a:latin typeface="Open Sans"/>
                <a:ea typeface="Open Sans"/>
                <a:cs typeface="Open Sans"/>
                <a:sym typeface="Open Sans"/>
              </a:rPr>
              <a:t>Negative</a:t>
            </a:r>
            <a:endParaRPr sz="1379">
              <a:solidFill>
                <a:srgbClr val="858585"/>
              </a:solidFill>
              <a:latin typeface="Open Sans"/>
              <a:ea typeface="Open Sans"/>
              <a:cs typeface="Open Sans"/>
              <a:sym typeface="Open Sans"/>
            </a:endParaRPr>
          </a:p>
          <a:p>
            <a:pPr indent="0" lvl="0" marL="0" rtl="0" algn="l">
              <a:spcBef>
                <a:spcPts val="0"/>
              </a:spcBef>
              <a:spcAft>
                <a:spcPts val="0"/>
              </a:spcAft>
              <a:buNone/>
            </a:pPr>
            <a:r>
              <a:t/>
            </a:r>
            <a:endParaRPr sz="1379">
              <a:solidFill>
                <a:srgbClr val="1A1A1A"/>
              </a:solidFill>
              <a:latin typeface="Open Sans"/>
              <a:ea typeface="Open Sans"/>
              <a:cs typeface="Open Sans"/>
              <a:sym typeface="Open Sans"/>
            </a:endParaRPr>
          </a:p>
        </p:txBody>
      </p:sp>
      <p:sp>
        <p:nvSpPr>
          <p:cNvPr id="324" name="Google Shape;324;p36"/>
          <p:cNvSpPr/>
          <p:nvPr/>
        </p:nvSpPr>
        <p:spPr>
          <a:xfrm>
            <a:off x="729450" y="1362475"/>
            <a:ext cx="3774300" cy="12093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History is concerning for systemic infection &amp;/or meningitis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Trigger seems to be related to dental procedure</a:t>
            </a:r>
            <a:endParaRPr sz="1300">
              <a:solidFill>
                <a:srgbClr val="1A1A1A"/>
              </a:solidFill>
              <a:latin typeface="Open Sans"/>
              <a:ea typeface="Open Sans"/>
              <a:cs typeface="Open Sans"/>
              <a:sym typeface="Open Sans"/>
            </a:endParaRPr>
          </a:p>
        </p:txBody>
      </p:sp>
      <p:sp>
        <p:nvSpPr>
          <p:cNvPr id="325" name="Google Shape;325;p36"/>
          <p:cNvSpPr/>
          <p:nvPr/>
        </p:nvSpPr>
        <p:spPr>
          <a:xfrm>
            <a:off x="636425" y="1317025"/>
            <a:ext cx="3935700" cy="1315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7"/>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Hospital course</a:t>
            </a:r>
            <a:endParaRPr/>
          </a:p>
        </p:txBody>
      </p:sp>
      <p:sp>
        <p:nvSpPr>
          <p:cNvPr id="331" name="Google Shape;331;p37"/>
          <p:cNvSpPr txBox="1"/>
          <p:nvPr>
            <p:ph idx="1" type="body"/>
          </p:nvPr>
        </p:nvSpPr>
        <p:spPr>
          <a:xfrm>
            <a:off x="729325" y="3184050"/>
            <a:ext cx="3774300" cy="16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Hospital course</a:t>
            </a:r>
            <a:endParaRPr b="1"/>
          </a:p>
          <a:p>
            <a:pPr indent="-311150" lvl="0" marL="457200" rtl="0" algn="l">
              <a:spcBef>
                <a:spcPts val="1200"/>
              </a:spcBef>
              <a:spcAft>
                <a:spcPts val="0"/>
              </a:spcAft>
              <a:buSzPts val="1300"/>
              <a:buChar char="●"/>
            </a:pPr>
            <a:r>
              <a:rPr lang="en"/>
              <a:t>Really doing quite well</a:t>
            </a:r>
            <a:endParaRPr/>
          </a:p>
          <a:p>
            <a:pPr indent="-311150" lvl="0" marL="457200" rtl="0" algn="l">
              <a:spcBef>
                <a:spcPts val="0"/>
              </a:spcBef>
              <a:spcAft>
                <a:spcPts val="0"/>
              </a:spcAft>
              <a:buSzPts val="1300"/>
              <a:buChar char="●"/>
            </a:pPr>
            <a:r>
              <a:rPr lang="en"/>
              <a:t>But workup has all been negative</a:t>
            </a:r>
            <a:endParaRPr/>
          </a:p>
        </p:txBody>
      </p:sp>
      <p:sp>
        <p:nvSpPr>
          <p:cNvPr id="332" name="Google Shape;332;p37"/>
          <p:cNvSpPr/>
          <p:nvPr/>
        </p:nvSpPr>
        <p:spPr>
          <a:xfrm>
            <a:off x="4799700" y="3184050"/>
            <a:ext cx="3669300" cy="1064400"/>
          </a:xfrm>
          <a:prstGeom prst="rect">
            <a:avLst/>
          </a:prstGeom>
          <a:solidFill>
            <a:srgbClr val="DCF1E4"/>
          </a:solidFill>
          <a:ln cap="flat" cmpd="sng" w="10950">
            <a:solidFill>
              <a:srgbClr val="0C622E"/>
            </a:solidFill>
            <a:prstDash val="solid"/>
            <a:round/>
            <a:headEnd len="sm" w="sm" type="none"/>
            <a:tailEnd len="sm" w="sm" type="none"/>
          </a:ln>
        </p:spPr>
        <p:txBody>
          <a:bodyPr anchorCtr="0" anchor="t" bIns="105100" lIns="105100" spcFirstLastPara="1" rIns="105100" wrap="square" tIns="105100">
            <a:noAutofit/>
          </a:bodyPr>
          <a:lstStyle/>
          <a:p>
            <a:pPr indent="0" lvl="0" marL="0" rtl="0" algn="l">
              <a:spcBef>
                <a:spcPts val="0"/>
              </a:spcBef>
              <a:spcAft>
                <a:spcPts val="0"/>
              </a:spcAft>
              <a:buNone/>
            </a:pPr>
            <a:r>
              <a:rPr b="1" lang="en" sz="1379">
                <a:solidFill>
                  <a:srgbClr val="0C622E"/>
                </a:solidFill>
                <a:latin typeface="Open Sans"/>
                <a:ea typeface="Open Sans"/>
                <a:cs typeface="Open Sans"/>
                <a:sym typeface="Open Sans"/>
              </a:rPr>
              <a:t>Antimicrobials</a:t>
            </a:r>
            <a:endParaRPr sz="1379">
              <a:solidFill>
                <a:srgbClr val="14A44D"/>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Ceftriaxone 2 q12h</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CNS vanco (also covering oral strep)</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Flagyl q12h (for mouth bugs)</a:t>
            </a:r>
            <a:endParaRPr sz="1379" strike="sngStrike">
              <a:solidFill>
                <a:srgbClr val="1A1A1A"/>
              </a:solidFill>
              <a:latin typeface="Open Sans"/>
              <a:ea typeface="Open Sans"/>
              <a:cs typeface="Open Sans"/>
              <a:sym typeface="Open Sans"/>
            </a:endParaRPr>
          </a:p>
        </p:txBody>
      </p:sp>
      <p:sp>
        <p:nvSpPr>
          <p:cNvPr id="333" name="Google Shape;333;p37"/>
          <p:cNvSpPr/>
          <p:nvPr/>
        </p:nvSpPr>
        <p:spPr>
          <a:xfrm>
            <a:off x="4799700" y="1362474"/>
            <a:ext cx="3669300" cy="1064400"/>
          </a:xfrm>
          <a:prstGeom prst="rect">
            <a:avLst/>
          </a:prstGeom>
          <a:solidFill>
            <a:srgbClr val="FBF1DD"/>
          </a:solidFill>
          <a:ln cap="flat" cmpd="sng" w="10950">
            <a:solidFill>
              <a:srgbClr val="896110"/>
            </a:solidFill>
            <a:prstDash val="solid"/>
            <a:round/>
            <a:headEnd len="sm" w="sm" type="none"/>
            <a:tailEnd len="sm" w="sm" type="none"/>
          </a:ln>
        </p:spPr>
        <p:txBody>
          <a:bodyPr anchorCtr="0" anchor="t" bIns="105100" lIns="105100" spcFirstLastPara="1" rIns="105100" wrap="square" tIns="105100">
            <a:noAutofit/>
          </a:bodyPr>
          <a:lstStyle/>
          <a:p>
            <a:pPr indent="0" lvl="0" marL="0" rtl="0" algn="l">
              <a:spcBef>
                <a:spcPts val="0"/>
              </a:spcBef>
              <a:spcAft>
                <a:spcPts val="0"/>
              </a:spcAft>
              <a:buNone/>
            </a:pPr>
            <a:r>
              <a:rPr b="1" lang="en" sz="1379">
                <a:solidFill>
                  <a:srgbClr val="896110"/>
                </a:solidFill>
                <a:latin typeface="Open Sans"/>
                <a:ea typeface="Open Sans"/>
                <a:cs typeface="Open Sans"/>
                <a:sym typeface="Open Sans"/>
              </a:rPr>
              <a:t>Await:</a:t>
            </a:r>
            <a:endParaRPr sz="1379">
              <a:solidFill>
                <a:srgbClr val="E4A11B"/>
              </a:solidFill>
              <a:latin typeface="Open Sans"/>
              <a:ea typeface="Open Sans"/>
              <a:cs typeface="Open Sans"/>
              <a:sym typeface="Open Sans"/>
            </a:endParaRPr>
          </a:p>
          <a:p>
            <a:pPr indent="-350430" lvl="0" marL="525645" rtl="0" algn="l">
              <a:spcBef>
                <a:spcPts val="0"/>
              </a:spcBef>
              <a:spcAft>
                <a:spcPts val="0"/>
              </a:spcAft>
              <a:buClr>
                <a:srgbClr val="858585"/>
              </a:buClr>
              <a:buSzPts val="1380"/>
              <a:buFont typeface="Open Sans"/>
              <a:buChar char="●"/>
            </a:pPr>
            <a:r>
              <a:rPr lang="en" sz="1379">
                <a:solidFill>
                  <a:srgbClr val="858585"/>
                </a:solidFill>
                <a:latin typeface="Open Sans"/>
                <a:ea typeface="Open Sans"/>
                <a:cs typeface="Open Sans"/>
                <a:sym typeface="Open Sans"/>
              </a:rPr>
              <a:t>West nile (pending)</a:t>
            </a:r>
            <a:endParaRPr sz="1379">
              <a:solidFill>
                <a:srgbClr val="858585"/>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Blood cultures → </a:t>
            </a:r>
            <a:r>
              <a:rPr b="1" lang="en" sz="1379">
                <a:solidFill>
                  <a:srgbClr val="1A1A1A"/>
                </a:solidFill>
                <a:latin typeface="Open Sans"/>
                <a:ea typeface="Open Sans"/>
                <a:cs typeface="Open Sans"/>
                <a:sym typeface="Open Sans"/>
              </a:rPr>
              <a:t>Negative</a:t>
            </a:r>
            <a:endParaRPr b="1"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MRI brain → </a:t>
            </a:r>
            <a:r>
              <a:rPr b="1" lang="en" sz="1379">
                <a:solidFill>
                  <a:srgbClr val="1A1A1A"/>
                </a:solidFill>
                <a:latin typeface="Open Sans"/>
                <a:ea typeface="Open Sans"/>
                <a:cs typeface="Open Sans"/>
                <a:sym typeface="Open Sans"/>
              </a:rPr>
              <a:t>Normal</a:t>
            </a:r>
            <a:endParaRPr b="1" sz="1379">
              <a:solidFill>
                <a:srgbClr val="1A1A1A"/>
              </a:solidFill>
              <a:latin typeface="Open Sans"/>
              <a:ea typeface="Open Sans"/>
              <a:cs typeface="Open Sans"/>
              <a:sym typeface="Open Sans"/>
            </a:endParaRPr>
          </a:p>
          <a:p>
            <a:pPr indent="0" lvl="0" marL="0" rtl="0" algn="l">
              <a:spcBef>
                <a:spcPts val="0"/>
              </a:spcBef>
              <a:spcAft>
                <a:spcPts val="0"/>
              </a:spcAft>
              <a:buNone/>
            </a:pPr>
            <a:r>
              <a:t/>
            </a:r>
            <a:endParaRPr sz="1379">
              <a:solidFill>
                <a:srgbClr val="1A1A1A"/>
              </a:solidFill>
              <a:latin typeface="Open Sans"/>
              <a:ea typeface="Open Sans"/>
              <a:cs typeface="Open Sans"/>
              <a:sym typeface="Open Sans"/>
            </a:endParaRPr>
          </a:p>
        </p:txBody>
      </p:sp>
      <p:sp>
        <p:nvSpPr>
          <p:cNvPr id="334" name="Google Shape;334;p37"/>
          <p:cNvSpPr/>
          <p:nvPr/>
        </p:nvSpPr>
        <p:spPr>
          <a:xfrm>
            <a:off x="729450" y="1362475"/>
            <a:ext cx="3774300" cy="12093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History is concerning for systemic infection &amp;/or meningitis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Trigger seems to be related to dental procedure</a:t>
            </a:r>
            <a:endParaRPr sz="1300">
              <a:solidFill>
                <a:srgbClr val="1A1A1A"/>
              </a:solidFill>
              <a:latin typeface="Open Sans"/>
              <a:ea typeface="Open Sans"/>
              <a:cs typeface="Open Sans"/>
              <a:sym typeface="Open Sans"/>
            </a:endParaRPr>
          </a:p>
        </p:txBody>
      </p:sp>
      <p:sp>
        <p:nvSpPr>
          <p:cNvPr id="335" name="Google Shape;335;p37"/>
          <p:cNvSpPr/>
          <p:nvPr/>
        </p:nvSpPr>
        <p:spPr>
          <a:xfrm>
            <a:off x="636425" y="1317025"/>
            <a:ext cx="3935700" cy="1315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38"/>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Hospital course</a:t>
            </a:r>
            <a:endParaRPr/>
          </a:p>
        </p:txBody>
      </p:sp>
      <p:sp>
        <p:nvSpPr>
          <p:cNvPr id="341" name="Google Shape;341;p38"/>
          <p:cNvSpPr txBox="1"/>
          <p:nvPr>
            <p:ph idx="1" type="body"/>
          </p:nvPr>
        </p:nvSpPr>
        <p:spPr>
          <a:xfrm>
            <a:off x="729325" y="3184050"/>
            <a:ext cx="3774300" cy="1661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Hospital course</a:t>
            </a:r>
            <a:endParaRPr b="1"/>
          </a:p>
          <a:p>
            <a:pPr indent="-311150" lvl="0" marL="457200" rtl="0" algn="l">
              <a:spcBef>
                <a:spcPts val="1200"/>
              </a:spcBef>
              <a:spcAft>
                <a:spcPts val="0"/>
              </a:spcAft>
              <a:buSzPts val="1300"/>
              <a:buChar char="●"/>
            </a:pPr>
            <a:r>
              <a:rPr lang="en"/>
              <a:t>Really doing quite well</a:t>
            </a:r>
            <a:endParaRPr/>
          </a:p>
          <a:p>
            <a:pPr indent="-298450" lvl="1" marL="914400" rtl="0" algn="l">
              <a:spcBef>
                <a:spcPts val="0"/>
              </a:spcBef>
              <a:spcAft>
                <a:spcPts val="0"/>
              </a:spcAft>
              <a:buSzPts val="1100"/>
              <a:buChar char="○"/>
            </a:pPr>
            <a:r>
              <a:rPr lang="en"/>
              <a:t>But workup has all been negative</a:t>
            </a:r>
            <a:endParaRPr/>
          </a:p>
          <a:p>
            <a:pPr indent="-311150" lvl="0" marL="457200" rtl="0" algn="l">
              <a:spcBef>
                <a:spcPts val="0"/>
              </a:spcBef>
              <a:spcAft>
                <a:spcPts val="0"/>
              </a:spcAft>
              <a:buSzPts val="1300"/>
              <a:buChar char="●"/>
            </a:pPr>
            <a:r>
              <a:rPr lang="en"/>
              <a:t>Develops </a:t>
            </a:r>
            <a:r>
              <a:rPr b="1" lang="en">
                <a:solidFill>
                  <a:srgbClr val="DF382C"/>
                </a:solidFill>
              </a:rPr>
              <a:t>itchy pustular rash</a:t>
            </a:r>
            <a:r>
              <a:rPr lang="en"/>
              <a:t> on </a:t>
            </a:r>
            <a:r>
              <a:rPr b="1" lang="en">
                <a:solidFill>
                  <a:srgbClr val="3B71CA"/>
                </a:solidFill>
              </a:rPr>
              <a:t>day 2-3</a:t>
            </a:r>
            <a:r>
              <a:rPr lang="en"/>
              <a:t> </a:t>
            </a:r>
            <a:endParaRPr/>
          </a:p>
        </p:txBody>
      </p:sp>
      <p:sp>
        <p:nvSpPr>
          <p:cNvPr id="342" name="Google Shape;342;p38"/>
          <p:cNvSpPr/>
          <p:nvPr/>
        </p:nvSpPr>
        <p:spPr>
          <a:xfrm>
            <a:off x="4799700" y="3184050"/>
            <a:ext cx="3669300" cy="1064400"/>
          </a:xfrm>
          <a:prstGeom prst="rect">
            <a:avLst/>
          </a:prstGeom>
          <a:solidFill>
            <a:srgbClr val="DCF1E4"/>
          </a:solidFill>
          <a:ln cap="flat" cmpd="sng" w="10950">
            <a:solidFill>
              <a:srgbClr val="0C622E"/>
            </a:solidFill>
            <a:prstDash val="solid"/>
            <a:round/>
            <a:headEnd len="sm" w="sm" type="none"/>
            <a:tailEnd len="sm" w="sm" type="none"/>
          </a:ln>
        </p:spPr>
        <p:txBody>
          <a:bodyPr anchorCtr="0" anchor="t" bIns="105100" lIns="105100" spcFirstLastPara="1" rIns="105100" wrap="square" tIns="105100">
            <a:noAutofit/>
          </a:bodyPr>
          <a:lstStyle/>
          <a:p>
            <a:pPr indent="0" lvl="0" marL="0" rtl="0" algn="l">
              <a:spcBef>
                <a:spcPts val="0"/>
              </a:spcBef>
              <a:spcAft>
                <a:spcPts val="0"/>
              </a:spcAft>
              <a:buNone/>
            </a:pPr>
            <a:r>
              <a:rPr b="1" lang="en" sz="1379">
                <a:solidFill>
                  <a:srgbClr val="0C622E"/>
                </a:solidFill>
                <a:latin typeface="Open Sans"/>
                <a:ea typeface="Open Sans"/>
                <a:cs typeface="Open Sans"/>
                <a:sym typeface="Open Sans"/>
              </a:rPr>
              <a:t>Antimicrobials</a:t>
            </a:r>
            <a:endParaRPr sz="1379">
              <a:solidFill>
                <a:srgbClr val="14A44D"/>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Ceftriaxone 2 q12h</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CNS vanco (also covering oral strep)</a:t>
            </a:r>
            <a:endParaRPr sz="1379">
              <a:solidFill>
                <a:srgbClr val="1A1A1A"/>
              </a:solidFill>
              <a:latin typeface="Open Sans"/>
              <a:ea typeface="Open Sans"/>
              <a:cs typeface="Open Sans"/>
              <a:sym typeface="Open Sans"/>
            </a:endParaRPr>
          </a:p>
          <a:p>
            <a:pPr indent="-350430" lvl="0" marL="525645" rtl="0" algn="l">
              <a:spcBef>
                <a:spcPts val="0"/>
              </a:spcBef>
              <a:spcAft>
                <a:spcPts val="0"/>
              </a:spcAft>
              <a:buClr>
                <a:srgbClr val="1A1A1A"/>
              </a:buClr>
              <a:buSzPts val="1380"/>
              <a:buFont typeface="Open Sans"/>
              <a:buChar char="●"/>
            </a:pPr>
            <a:r>
              <a:rPr lang="en" sz="1379">
                <a:solidFill>
                  <a:srgbClr val="1A1A1A"/>
                </a:solidFill>
                <a:latin typeface="Open Sans"/>
                <a:ea typeface="Open Sans"/>
                <a:cs typeface="Open Sans"/>
                <a:sym typeface="Open Sans"/>
              </a:rPr>
              <a:t>Flagyl q12h (for mouth bugs)</a:t>
            </a:r>
            <a:endParaRPr sz="1379" strike="sngStrike">
              <a:solidFill>
                <a:srgbClr val="1A1A1A"/>
              </a:solidFill>
              <a:latin typeface="Open Sans"/>
              <a:ea typeface="Open Sans"/>
              <a:cs typeface="Open Sans"/>
              <a:sym typeface="Open Sans"/>
            </a:endParaRPr>
          </a:p>
        </p:txBody>
      </p:sp>
      <p:sp>
        <p:nvSpPr>
          <p:cNvPr id="343" name="Google Shape;343;p38"/>
          <p:cNvSpPr/>
          <p:nvPr/>
        </p:nvSpPr>
        <p:spPr>
          <a:xfrm>
            <a:off x="729450" y="1362475"/>
            <a:ext cx="3774300" cy="12093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History is concerning for systemic infection &amp;/or meningitis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Trigger seems to be related to dental procedure</a:t>
            </a:r>
            <a:endParaRPr sz="1300">
              <a:solidFill>
                <a:srgbClr val="1A1A1A"/>
              </a:solidFill>
              <a:latin typeface="Open Sans"/>
              <a:ea typeface="Open Sans"/>
              <a:cs typeface="Open Sans"/>
              <a:sym typeface="Open Sans"/>
            </a:endParaRPr>
          </a:p>
        </p:txBody>
      </p:sp>
      <p:sp>
        <p:nvSpPr>
          <p:cNvPr id="344" name="Google Shape;344;p38"/>
          <p:cNvSpPr/>
          <p:nvPr/>
        </p:nvSpPr>
        <p:spPr>
          <a:xfrm>
            <a:off x="636425" y="1317025"/>
            <a:ext cx="3935700" cy="1315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45" name="Google Shape;345;p38"/>
          <p:cNvSpPr/>
          <p:nvPr/>
        </p:nvSpPr>
        <p:spPr>
          <a:xfrm>
            <a:off x="4666500" y="3093125"/>
            <a:ext cx="3935700" cy="1315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346" name="Google Shape;346;p38"/>
          <p:cNvPicPr preferRelativeResize="0"/>
          <p:nvPr/>
        </p:nvPicPr>
        <p:blipFill>
          <a:blip r:embed="rId3">
            <a:alphaModFix/>
          </a:blip>
          <a:stretch>
            <a:fillRect/>
          </a:stretch>
        </p:blipFill>
        <p:spPr>
          <a:xfrm>
            <a:off x="4799700" y="581225"/>
            <a:ext cx="3669299" cy="26028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[Q1.2] DDx now?</a:t>
            </a:r>
            <a:endParaRPr/>
          </a:p>
        </p:txBody>
      </p:sp>
      <p:sp>
        <p:nvSpPr>
          <p:cNvPr id="352" name="Google Shape;352;p39"/>
          <p:cNvSpPr txBox="1"/>
          <p:nvPr>
            <p:ph idx="1"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353" name="Google Shape;353;p39"/>
          <p:cNvSpPr txBox="1"/>
          <p:nvPr>
            <p:ph idx="2"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354" name="Google Shape;354;p39"/>
          <p:cNvPicPr preferRelativeResize="0"/>
          <p:nvPr/>
        </p:nvPicPr>
        <p:blipFill rotWithShape="1">
          <a:blip r:embed="rId3">
            <a:alphaModFix/>
          </a:blip>
          <a:srcRect b="0" l="0" r="0" t="16826"/>
          <a:stretch/>
        </p:blipFill>
        <p:spPr>
          <a:xfrm>
            <a:off x="4676175" y="1318650"/>
            <a:ext cx="4370500" cy="326494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40"/>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Hospital course</a:t>
            </a:r>
            <a:endParaRPr/>
          </a:p>
        </p:txBody>
      </p:sp>
      <p:sp>
        <p:nvSpPr>
          <p:cNvPr id="360" name="Google Shape;360;p40"/>
          <p:cNvSpPr txBox="1"/>
          <p:nvPr>
            <p:ph idx="1" type="body"/>
          </p:nvPr>
        </p:nvSpPr>
        <p:spPr>
          <a:xfrm>
            <a:off x="729325" y="1393075"/>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Hospital course</a:t>
            </a:r>
            <a:endParaRPr b="1"/>
          </a:p>
          <a:p>
            <a:pPr indent="-311150" lvl="0" marL="457200" rtl="0" algn="l">
              <a:spcBef>
                <a:spcPts val="1200"/>
              </a:spcBef>
              <a:spcAft>
                <a:spcPts val="0"/>
              </a:spcAft>
              <a:buSzPts val="1300"/>
              <a:buChar char="●"/>
            </a:pPr>
            <a:r>
              <a:rPr lang="en"/>
              <a:t>Develops </a:t>
            </a:r>
            <a:r>
              <a:rPr b="1" lang="en">
                <a:solidFill>
                  <a:srgbClr val="DF382C"/>
                </a:solidFill>
              </a:rPr>
              <a:t>itchy pustular rash</a:t>
            </a:r>
            <a:r>
              <a:rPr lang="en"/>
              <a:t> on </a:t>
            </a:r>
            <a:r>
              <a:rPr b="1" lang="en">
                <a:solidFill>
                  <a:srgbClr val="3B71CA"/>
                </a:solidFill>
              </a:rPr>
              <a:t>day 2-3</a:t>
            </a:r>
            <a:r>
              <a:rPr lang="en"/>
              <a:t> </a:t>
            </a:r>
            <a:endParaRPr/>
          </a:p>
          <a:p>
            <a:pPr indent="-298450" lvl="1" marL="914400" rtl="0" algn="l">
              <a:spcBef>
                <a:spcPts val="0"/>
              </a:spcBef>
              <a:spcAft>
                <a:spcPts val="0"/>
              </a:spcAft>
              <a:buSzPts val="1100"/>
              <a:buChar char="○"/>
            </a:pPr>
            <a:r>
              <a:rPr lang="en"/>
              <a:t>Is this from our antibiotics?</a:t>
            </a:r>
            <a:endParaRPr/>
          </a:p>
        </p:txBody>
      </p:sp>
      <p:sp>
        <p:nvSpPr>
          <p:cNvPr id="361" name="Google Shape;361;p40"/>
          <p:cNvSpPr/>
          <p:nvPr/>
        </p:nvSpPr>
        <p:spPr>
          <a:xfrm>
            <a:off x="4790175" y="1438525"/>
            <a:ext cx="3774300" cy="10227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latin typeface="Open Sans"/>
                <a:ea typeface="Open Sans"/>
                <a:cs typeface="Open Sans"/>
                <a:sym typeface="Open Sans"/>
              </a:rPr>
              <a:t>History is concerning for </a:t>
            </a:r>
            <a:r>
              <a:rPr b="1" lang="en" sz="1300">
                <a:solidFill>
                  <a:srgbClr val="DF382C"/>
                </a:solidFill>
                <a:latin typeface="Open Sans"/>
                <a:ea typeface="Open Sans"/>
                <a:cs typeface="Open Sans"/>
                <a:sym typeface="Open Sans"/>
              </a:rPr>
              <a:t>systemic process</a:t>
            </a:r>
            <a:r>
              <a:rPr b="1" lang="en" sz="1300">
                <a:solidFill>
                  <a:srgbClr val="1A1A1A"/>
                </a:solidFill>
                <a:latin typeface="Open Sans"/>
                <a:ea typeface="Open Sans"/>
                <a:cs typeface="Open Sans"/>
                <a:sym typeface="Open Sans"/>
              </a:rPr>
              <a:t> w/ </a:t>
            </a:r>
            <a:r>
              <a:rPr b="1" lang="en" sz="1300">
                <a:solidFill>
                  <a:srgbClr val="DF382C"/>
                </a:solidFill>
                <a:latin typeface="Open Sans"/>
                <a:ea typeface="Open Sans"/>
                <a:cs typeface="Open Sans"/>
                <a:sym typeface="Open Sans"/>
              </a:rPr>
              <a:t>aseptic meningitis</a:t>
            </a:r>
            <a:r>
              <a:rPr lang="en" sz="1300">
                <a:solidFill>
                  <a:srgbClr val="1A1A1A"/>
                </a:solidFill>
                <a:latin typeface="Open Sans"/>
                <a:ea typeface="Open Sans"/>
                <a:cs typeface="Open Sans"/>
                <a:sym typeface="Open Sans"/>
              </a:rPr>
              <a:t>, seemingly </a:t>
            </a:r>
            <a:r>
              <a:rPr lang="en" sz="1300" u="sng">
                <a:solidFill>
                  <a:srgbClr val="1A1A1A"/>
                </a:solidFill>
                <a:latin typeface="Open Sans"/>
                <a:ea typeface="Open Sans"/>
                <a:cs typeface="Open Sans"/>
                <a:sym typeface="Open Sans"/>
              </a:rPr>
              <a:t>related</a:t>
            </a:r>
            <a:r>
              <a:rPr lang="en" sz="1300">
                <a:solidFill>
                  <a:srgbClr val="1A1A1A"/>
                </a:solidFill>
                <a:latin typeface="Open Sans"/>
                <a:ea typeface="Open Sans"/>
                <a:cs typeface="Open Sans"/>
                <a:sym typeface="Open Sans"/>
              </a:rPr>
              <a:t> to </a:t>
            </a:r>
            <a:r>
              <a:rPr b="1" lang="en" sz="1300">
                <a:solidFill>
                  <a:srgbClr val="1A1A1A"/>
                </a:solidFill>
                <a:latin typeface="Open Sans"/>
                <a:ea typeface="Open Sans"/>
                <a:cs typeface="Open Sans"/>
                <a:sym typeface="Open Sans"/>
              </a:rPr>
              <a:t>dental procedure</a:t>
            </a:r>
            <a:endParaRPr sz="1300">
              <a:solidFill>
                <a:srgbClr val="1A1A1A"/>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1"/>
          <p:cNvSpPr/>
          <p:nvPr/>
        </p:nvSpPr>
        <p:spPr>
          <a:xfrm>
            <a:off x="7601475" y="4649217"/>
            <a:ext cx="13716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Augmentin</a:t>
            </a:r>
            <a:endParaRPr sz="1100">
              <a:solidFill>
                <a:srgbClr val="858585"/>
              </a:solidFill>
              <a:latin typeface="Open Sans"/>
              <a:ea typeface="Open Sans"/>
              <a:cs typeface="Open Sans"/>
              <a:sym typeface="Open Sans"/>
            </a:endParaRPr>
          </a:p>
        </p:txBody>
      </p:sp>
      <p:sp>
        <p:nvSpPr>
          <p:cNvPr id="367" name="Google Shape;367;p41"/>
          <p:cNvSpPr/>
          <p:nvPr/>
        </p:nvSpPr>
        <p:spPr>
          <a:xfrm>
            <a:off x="5315325" y="4649217"/>
            <a:ext cx="9147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Amox</a:t>
            </a:r>
            <a:endParaRPr sz="1100">
              <a:solidFill>
                <a:srgbClr val="858585"/>
              </a:solidFill>
              <a:latin typeface="Open Sans"/>
              <a:ea typeface="Open Sans"/>
              <a:cs typeface="Open Sans"/>
              <a:sym typeface="Open Sans"/>
            </a:endParaRPr>
          </a:p>
        </p:txBody>
      </p:sp>
      <p:sp>
        <p:nvSpPr>
          <p:cNvPr id="368" name="Google Shape;368;p41"/>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Hospital course</a:t>
            </a:r>
            <a:endParaRPr/>
          </a:p>
        </p:txBody>
      </p:sp>
      <p:sp>
        <p:nvSpPr>
          <p:cNvPr id="369" name="Google Shape;369;p41"/>
          <p:cNvSpPr txBox="1"/>
          <p:nvPr>
            <p:ph idx="1" type="body"/>
          </p:nvPr>
        </p:nvSpPr>
        <p:spPr>
          <a:xfrm>
            <a:off x="729325" y="1393075"/>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Hospital course</a:t>
            </a:r>
            <a:endParaRPr b="1"/>
          </a:p>
          <a:p>
            <a:pPr indent="-311150" lvl="0" marL="457200" rtl="0" algn="l">
              <a:spcBef>
                <a:spcPts val="1200"/>
              </a:spcBef>
              <a:spcAft>
                <a:spcPts val="0"/>
              </a:spcAft>
              <a:buSzPts val="1300"/>
              <a:buChar char="●"/>
            </a:pPr>
            <a:r>
              <a:rPr lang="en"/>
              <a:t>Develops </a:t>
            </a:r>
            <a:r>
              <a:rPr b="1" lang="en">
                <a:solidFill>
                  <a:srgbClr val="1A1A1A"/>
                </a:solidFill>
              </a:rPr>
              <a:t>itchy pustular rash</a:t>
            </a:r>
            <a:r>
              <a:rPr lang="en"/>
              <a:t> on </a:t>
            </a:r>
            <a:r>
              <a:rPr b="1" lang="en">
                <a:solidFill>
                  <a:srgbClr val="3B71CA"/>
                </a:solidFill>
              </a:rPr>
              <a:t>day 2-3</a:t>
            </a:r>
            <a:r>
              <a:rPr lang="en"/>
              <a:t> </a:t>
            </a:r>
            <a:endParaRPr/>
          </a:p>
          <a:p>
            <a:pPr indent="-298450" lvl="1" marL="914400" rtl="0" algn="l">
              <a:spcBef>
                <a:spcPts val="0"/>
              </a:spcBef>
              <a:spcAft>
                <a:spcPts val="0"/>
              </a:spcAft>
              <a:buSzPts val="1100"/>
              <a:buChar char="○"/>
            </a:pPr>
            <a:r>
              <a:rPr lang="en"/>
              <a:t>Is this from our antibiotics?</a:t>
            </a:r>
            <a:endParaRPr/>
          </a:p>
          <a:p>
            <a:pPr indent="-311150" lvl="0" marL="457200" rtl="0" algn="l">
              <a:spcBef>
                <a:spcPts val="0"/>
              </a:spcBef>
              <a:spcAft>
                <a:spcPts val="0"/>
              </a:spcAft>
              <a:buSzPts val="1300"/>
              <a:buChar char="●"/>
            </a:pPr>
            <a:r>
              <a:rPr lang="en"/>
              <a:t>Has </a:t>
            </a:r>
            <a:r>
              <a:rPr b="1" lang="en"/>
              <a:t>this all been</a:t>
            </a:r>
            <a:r>
              <a:rPr lang="en"/>
              <a:t> from antibiotics?</a:t>
            </a:r>
            <a:endParaRPr/>
          </a:p>
        </p:txBody>
      </p:sp>
      <p:sp>
        <p:nvSpPr>
          <p:cNvPr id="370" name="Google Shape;370;p41"/>
          <p:cNvSpPr/>
          <p:nvPr/>
        </p:nvSpPr>
        <p:spPr>
          <a:xfrm>
            <a:off x="48582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371" name="Google Shape;371;p41"/>
          <p:cNvSpPr/>
          <p:nvPr/>
        </p:nvSpPr>
        <p:spPr>
          <a:xfrm>
            <a:off x="53154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72" name="Google Shape;372;p41"/>
          <p:cNvSpPr/>
          <p:nvPr/>
        </p:nvSpPr>
        <p:spPr>
          <a:xfrm>
            <a:off x="57726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73" name="Google Shape;373;p41"/>
          <p:cNvSpPr/>
          <p:nvPr/>
        </p:nvSpPr>
        <p:spPr>
          <a:xfrm>
            <a:off x="66870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374" name="Google Shape;374;p41"/>
          <p:cNvSpPr/>
          <p:nvPr/>
        </p:nvSpPr>
        <p:spPr>
          <a:xfrm>
            <a:off x="71442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75" name="Google Shape;375;p41"/>
          <p:cNvSpPr/>
          <p:nvPr/>
        </p:nvSpPr>
        <p:spPr>
          <a:xfrm>
            <a:off x="80586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sp>
        <p:nvSpPr>
          <p:cNvPr id="376" name="Google Shape;376;p41"/>
          <p:cNvSpPr/>
          <p:nvPr/>
        </p:nvSpPr>
        <p:spPr>
          <a:xfrm>
            <a:off x="8515875" y="4078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377" name="Google Shape;377;p41"/>
          <p:cNvSpPr/>
          <p:nvPr/>
        </p:nvSpPr>
        <p:spPr>
          <a:xfrm>
            <a:off x="6283726" y="326052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Headache      </a:t>
            </a:r>
            <a:r>
              <a:rPr lang="en" sz="1100">
                <a:solidFill>
                  <a:srgbClr val="858585"/>
                </a:solidFill>
                <a:latin typeface="Open Sans"/>
                <a:ea typeface="Open Sans"/>
                <a:cs typeface="Open Sans"/>
                <a:sym typeface="Open Sans"/>
              </a:rPr>
              <a:t> (improving)</a:t>
            </a:r>
            <a:endParaRPr sz="1100">
              <a:solidFill>
                <a:srgbClr val="858585"/>
              </a:solidFill>
              <a:latin typeface="Open Sans"/>
              <a:ea typeface="Open Sans"/>
              <a:cs typeface="Open Sans"/>
              <a:sym typeface="Open Sans"/>
            </a:endParaRPr>
          </a:p>
        </p:txBody>
      </p:sp>
      <p:sp>
        <p:nvSpPr>
          <p:cNvPr id="378" name="Google Shape;378;p41"/>
          <p:cNvSpPr/>
          <p:nvPr/>
        </p:nvSpPr>
        <p:spPr>
          <a:xfrm>
            <a:off x="62298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p:txBody>
      </p:sp>
      <p:sp>
        <p:nvSpPr>
          <p:cNvPr id="379" name="Google Shape;379;p41"/>
          <p:cNvSpPr/>
          <p:nvPr/>
        </p:nvSpPr>
        <p:spPr>
          <a:xfrm>
            <a:off x="6687075" y="353317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Fever   </a:t>
            </a:r>
            <a:r>
              <a:rPr lang="en" sz="1100">
                <a:solidFill>
                  <a:srgbClr val="858585"/>
                </a:solidFill>
                <a:latin typeface="Open Sans"/>
                <a:ea typeface="Open Sans"/>
                <a:cs typeface="Open Sans"/>
                <a:sym typeface="Open Sans"/>
              </a:rPr>
              <a:t>(despite antipyretics)</a:t>
            </a:r>
            <a:endParaRPr sz="1100">
              <a:latin typeface="Open Sans"/>
              <a:ea typeface="Open Sans"/>
              <a:cs typeface="Open Sans"/>
              <a:sym typeface="Open Sans"/>
            </a:endParaRPr>
          </a:p>
        </p:txBody>
      </p:sp>
      <p:sp>
        <p:nvSpPr>
          <p:cNvPr id="380" name="Google Shape;380;p41"/>
          <p:cNvSpPr/>
          <p:nvPr/>
        </p:nvSpPr>
        <p:spPr>
          <a:xfrm>
            <a:off x="7775800" y="3805825"/>
            <a:ext cx="1197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AMS → Sleepy </a:t>
            </a:r>
            <a:endParaRPr sz="1200">
              <a:latin typeface="Open Sans"/>
              <a:ea typeface="Open Sans"/>
              <a:cs typeface="Open Sans"/>
              <a:sym typeface="Open Sans"/>
            </a:endParaRPr>
          </a:p>
        </p:txBody>
      </p:sp>
      <p:sp>
        <p:nvSpPr>
          <p:cNvPr id="381" name="Google Shape;381;p41"/>
          <p:cNvSpPr/>
          <p:nvPr/>
        </p:nvSpPr>
        <p:spPr>
          <a:xfrm>
            <a:off x="7601475" y="4078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382" name="Google Shape;382;p41"/>
          <p:cNvSpPr/>
          <p:nvPr/>
        </p:nvSpPr>
        <p:spPr>
          <a:xfrm>
            <a:off x="4623275" y="3093125"/>
            <a:ext cx="4443900" cy="12093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83" name="Google Shape;383;p41"/>
          <p:cNvSpPr/>
          <p:nvPr/>
        </p:nvSpPr>
        <p:spPr>
          <a:xfrm>
            <a:off x="4705875" y="3641950"/>
            <a:ext cx="609600" cy="3591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Root</a:t>
            </a:r>
            <a:endParaRPr b="1" sz="11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100">
                <a:solidFill>
                  <a:schemeClr val="lt1"/>
                </a:solidFill>
                <a:latin typeface="Open Sans"/>
                <a:ea typeface="Open Sans"/>
                <a:cs typeface="Open Sans"/>
                <a:sym typeface="Open Sans"/>
              </a:rPr>
              <a:t>Canal</a:t>
            </a:r>
            <a:endParaRPr b="1" sz="1100">
              <a:solidFill>
                <a:schemeClr val="lt1"/>
              </a:solidFill>
              <a:latin typeface="Open Sans"/>
              <a:ea typeface="Open Sans"/>
              <a:cs typeface="Open Sans"/>
              <a:sym typeface="Open Sans"/>
            </a:endParaRPr>
          </a:p>
        </p:txBody>
      </p:sp>
      <p:sp>
        <p:nvSpPr>
          <p:cNvPr id="384" name="Google Shape;384;p41"/>
          <p:cNvSpPr/>
          <p:nvPr/>
        </p:nvSpPr>
        <p:spPr>
          <a:xfrm>
            <a:off x="4790175" y="1438525"/>
            <a:ext cx="3774300" cy="10227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latin typeface="Open Sans"/>
                <a:ea typeface="Open Sans"/>
                <a:cs typeface="Open Sans"/>
                <a:sym typeface="Open Sans"/>
              </a:rPr>
              <a:t>History is concerning for </a:t>
            </a:r>
            <a:r>
              <a:rPr b="1" lang="en" sz="1300">
                <a:solidFill>
                  <a:srgbClr val="DF382C"/>
                </a:solidFill>
                <a:latin typeface="Open Sans"/>
                <a:ea typeface="Open Sans"/>
                <a:cs typeface="Open Sans"/>
                <a:sym typeface="Open Sans"/>
              </a:rPr>
              <a:t>systemic process</a:t>
            </a:r>
            <a:r>
              <a:rPr b="1" lang="en" sz="1300">
                <a:solidFill>
                  <a:srgbClr val="1A1A1A"/>
                </a:solidFill>
                <a:latin typeface="Open Sans"/>
                <a:ea typeface="Open Sans"/>
                <a:cs typeface="Open Sans"/>
                <a:sym typeface="Open Sans"/>
              </a:rPr>
              <a:t> w/ </a:t>
            </a:r>
            <a:r>
              <a:rPr b="1" lang="en" sz="1300">
                <a:solidFill>
                  <a:srgbClr val="DF382C"/>
                </a:solidFill>
                <a:latin typeface="Open Sans"/>
                <a:ea typeface="Open Sans"/>
                <a:cs typeface="Open Sans"/>
                <a:sym typeface="Open Sans"/>
              </a:rPr>
              <a:t>aseptic meningitis</a:t>
            </a:r>
            <a:r>
              <a:rPr lang="en" sz="1300">
                <a:solidFill>
                  <a:srgbClr val="1A1A1A"/>
                </a:solidFill>
                <a:latin typeface="Open Sans"/>
                <a:ea typeface="Open Sans"/>
                <a:cs typeface="Open Sans"/>
                <a:sym typeface="Open Sans"/>
              </a:rPr>
              <a:t>, seemingly </a:t>
            </a:r>
            <a:r>
              <a:rPr lang="en" sz="1300" u="sng">
                <a:solidFill>
                  <a:srgbClr val="1A1A1A"/>
                </a:solidFill>
                <a:latin typeface="Open Sans"/>
                <a:ea typeface="Open Sans"/>
                <a:cs typeface="Open Sans"/>
                <a:sym typeface="Open Sans"/>
              </a:rPr>
              <a:t>related</a:t>
            </a:r>
            <a:r>
              <a:rPr lang="en" sz="1300">
                <a:solidFill>
                  <a:srgbClr val="1A1A1A"/>
                </a:solidFill>
                <a:latin typeface="Open Sans"/>
                <a:ea typeface="Open Sans"/>
                <a:cs typeface="Open Sans"/>
                <a:sym typeface="Open Sans"/>
              </a:rPr>
              <a:t> to </a:t>
            </a:r>
            <a:r>
              <a:rPr b="1" lang="en" sz="1300">
                <a:solidFill>
                  <a:srgbClr val="1A1A1A"/>
                </a:solidFill>
                <a:latin typeface="Open Sans"/>
                <a:ea typeface="Open Sans"/>
                <a:cs typeface="Open Sans"/>
                <a:sym typeface="Open Sans"/>
              </a:rPr>
              <a:t>dental procedure</a:t>
            </a:r>
            <a:endParaRPr sz="1300">
              <a:solidFill>
                <a:srgbClr val="1A1A1A"/>
              </a:solidFill>
              <a:latin typeface="Open Sans"/>
              <a:ea typeface="Open Sans"/>
              <a:cs typeface="Open Sans"/>
              <a:sym typeface="Open Sans"/>
            </a:endParaRPr>
          </a:p>
        </p:txBody>
      </p:sp>
      <p:sp>
        <p:nvSpPr>
          <p:cNvPr id="385" name="Google Shape;385;p41"/>
          <p:cNvSpPr/>
          <p:nvPr/>
        </p:nvSpPr>
        <p:spPr>
          <a:xfrm>
            <a:off x="4693725" y="1305625"/>
            <a:ext cx="3954600" cy="12093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2"/>
          <p:cNvSpPr/>
          <p:nvPr/>
        </p:nvSpPr>
        <p:spPr>
          <a:xfrm>
            <a:off x="7601475" y="4649217"/>
            <a:ext cx="13716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Augmentin</a:t>
            </a:r>
            <a:endParaRPr sz="1100">
              <a:solidFill>
                <a:srgbClr val="858585"/>
              </a:solidFill>
              <a:latin typeface="Open Sans"/>
              <a:ea typeface="Open Sans"/>
              <a:cs typeface="Open Sans"/>
              <a:sym typeface="Open Sans"/>
            </a:endParaRPr>
          </a:p>
        </p:txBody>
      </p:sp>
      <p:sp>
        <p:nvSpPr>
          <p:cNvPr id="391" name="Google Shape;391;p42"/>
          <p:cNvSpPr/>
          <p:nvPr/>
        </p:nvSpPr>
        <p:spPr>
          <a:xfrm>
            <a:off x="5315325" y="4649217"/>
            <a:ext cx="9147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Amox</a:t>
            </a:r>
            <a:endParaRPr sz="1100">
              <a:solidFill>
                <a:srgbClr val="858585"/>
              </a:solidFill>
              <a:latin typeface="Open Sans"/>
              <a:ea typeface="Open Sans"/>
              <a:cs typeface="Open Sans"/>
              <a:sym typeface="Open Sans"/>
            </a:endParaRPr>
          </a:p>
        </p:txBody>
      </p:sp>
      <p:sp>
        <p:nvSpPr>
          <p:cNvPr id="392" name="Google Shape;392;p42"/>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Hospital course</a:t>
            </a:r>
            <a:endParaRPr/>
          </a:p>
        </p:txBody>
      </p:sp>
      <p:sp>
        <p:nvSpPr>
          <p:cNvPr id="393" name="Google Shape;393;p42"/>
          <p:cNvSpPr txBox="1"/>
          <p:nvPr>
            <p:ph idx="1" type="body"/>
          </p:nvPr>
        </p:nvSpPr>
        <p:spPr>
          <a:xfrm>
            <a:off x="729325" y="1393075"/>
            <a:ext cx="37743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Hospital course</a:t>
            </a:r>
            <a:endParaRPr b="1"/>
          </a:p>
          <a:p>
            <a:pPr indent="-311150" lvl="0" marL="457200" rtl="0" algn="l">
              <a:spcBef>
                <a:spcPts val="1200"/>
              </a:spcBef>
              <a:spcAft>
                <a:spcPts val="0"/>
              </a:spcAft>
              <a:buSzPts val="1300"/>
              <a:buChar char="●"/>
            </a:pPr>
            <a:r>
              <a:rPr lang="en"/>
              <a:t>Develops </a:t>
            </a:r>
            <a:r>
              <a:rPr b="1" lang="en">
                <a:solidFill>
                  <a:srgbClr val="1A1A1A"/>
                </a:solidFill>
              </a:rPr>
              <a:t>itchy pustular rash</a:t>
            </a:r>
            <a:r>
              <a:rPr lang="en"/>
              <a:t> on </a:t>
            </a:r>
            <a:r>
              <a:rPr b="1" lang="en">
                <a:solidFill>
                  <a:srgbClr val="3B71CA"/>
                </a:solidFill>
              </a:rPr>
              <a:t>day 2-3</a:t>
            </a:r>
            <a:r>
              <a:rPr lang="en"/>
              <a:t> </a:t>
            </a:r>
            <a:endParaRPr/>
          </a:p>
          <a:p>
            <a:pPr indent="-298450" lvl="1" marL="914400" rtl="0" algn="l">
              <a:spcBef>
                <a:spcPts val="0"/>
              </a:spcBef>
              <a:spcAft>
                <a:spcPts val="0"/>
              </a:spcAft>
              <a:buSzPts val="1100"/>
              <a:buChar char="○"/>
            </a:pPr>
            <a:r>
              <a:rPr lang="en"/>
              <a:t>Is this from our antibiotics?</a:t>
            </a:r>
            <a:endParaRPr/>
          </a:p>
          <a:p>
            <a:pPr indent="-311150" lvl="0" marL="457200" rtl="0" algn="l">
              <a:spcBef>
                <a:spcPts val="0"/>
              </a:spcBef>
              <a:spcAft>
                <a:spcPts val="0"/>
              </a:spcAft>
              <a:buSzPts val="1300"/>
              <a:buChar char="●"/>
            </a:pPr>
            <a:r>
              <a:rPr lang="en"/>
              <a:t>Has </a:t>
            </a:r>
            <a:r>
              <a:rPr b="1" lang="en"/>
              <a:t>this all been</a:t>
            </a:r>
            <a:r>
              <a:rPr lang="en"/>
              <a:t> from antibiotics?</a:t>
            </a:r>
            <a:endParaRPr/>
          </a:p>
          <a:p>
            <a:pPr indent="-311150" lvl="0" marL="457200" rtl="0" algn="l">
              <a:spcBef>
                <a:spcPts val="0"/>
              </a:spcBef>
              <a:spcAft>
                <a:spcPts val="0"/>
              </a:spcAft>
              <a:buSzPts val="1300"/>
              <a:buChar char="●"/>
            </a:pPr>
            <a:r>
              <a:rPr lang="en"/>
              <a:t>Or </a:t>
            </a:r>
            <a:r>
              <a:rPr b="1" lang="en">
                <a:solidFill>
                  <a:srgbClr val="896110"/>
                </a:solidFill>
              </a:rPr>
              <a:t>NSAIDs</a:t>
            </a:r>
            <a:r>
              <a:rPr lang="en"/>
              <a:t>?</a:t>
            </a:r>
            <a:endParaRPr/>
          </a:p>
        </p:txBody>
      </p:sp>
      <p:sp>
        <p:nvSpPr>
          <p:cNvPr id="394" name="Google Shape;394;p42"/>
          <p:cNvSpPr/>
          <p:nvPr/>
        </p:nvSpPr>
        <p:spPr>
          <a:xfrm>
            <a:off x="48582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395" name="Google Shape;395;p42"/>
          <p:cNvSpPr/>
          <p:nvPr/>
        </p:nvSpPr>
        <p:spPr>
          <a:xfrm>
            <a:off x="53154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96" name="Google Shape;396;p42"/>
          <p:cNvSpPr/>
          <p:nvPr/>
        </p:nvSpPr>
        <p:spPr>
          <a:xfrm>
            <a:off x="57726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97" name="Google Shape;397;p42"/>
          <p:cNvSpPr/>
          <p:nvPr/>
        </p:nvSpPr>
        <p:spPr>
          <a:xfrm>
            <a:off x="66870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398" name="Google Shape;398;p42"/>
          <p:cNvSpPr/>
          <p:nvPr/>
        </p:nvSpPr>
        <p:spPr>
          <a:xfrm>
            <a:off x="71442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399" name="Google Shape;399;p42"/>
          <p:cNvSpPr/>
          <p:nvPr/>
        </p:nvSpPr>
        <p:spPr>
          <a:xfrm>
            <a:off x="80586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sp>
        <p:nvSpPr>
          <p:cNvPr id="400" name="Google Shape;400;p42"/>
          <p:cNvSpPr/>
          <p:nvPr/>
        </p:nvSpPr>
        <p:spPr>
          <a:xfrm>
            <a:off x="8515875" y="4078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401" name="Google Shape;401;p42"/>
          <p:cNvSpPr/>
          <p:nvPr/>
        </p:nvSpPr>
        <p:spPr>
          <a:xfrm>
            <a:off x="6283726" y="326052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Headache      </a:t>
            </a:r>
            <a:r>
              <a:rPr lang="en" sz="1100">
                <a:solidFill>
                  <a:srgbClr val="858585"/>
                </a:solidFill>
                <a:latin typeface="Open Sans"/>
                <a:ea typeface="Open Sans"/>
                <a:cs typeface="Open Sans"/>
                <a:sym typeface="Open Sans"/>
              </a:rPr>
              <a:t> (improving)</a:t>
            </a:r>
            <a:endParaRPr sz="1100">
              <a:solidFill>
                <a:srgbClr val="858585"/>
              </a:solidFill>
              <a:latin typeface="Open Sans"/>
              <a:ea typeface="Open Sans"/>
              <a:cs typeface="Open Sans"/>
              <a:sym typeface="Open Sans"/>
            </a:endParaRPr>
          </a:p>
        </p:txBody>
      </p:sp>
      <p:sp>
        <p:nvSpPr>
          <p:cNvPr id="402" name="Google Shape;402;p42"/>
          <p:cNvSpPr/>
          <p:nvPr/>
        </p:nvSpPr>
        <p:spPr>
          <a:xfrm>
            <a:off x="62298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p:txBody>
      </p:sp>
      <p:sp>
        <p:nvSpPr>
          <p:cNvPr id="403" name="Google Shape;403;p42"/>
          <p:cNvSpPr/>
          <p:nvPr/>
        </p:nvSpPr>
        <p:spPr>
          <a:xfrm>
            <a:off x="6687075" y="353317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Fever   </a:t>
            </a:r>
            <a:r>
              <a:rPr lang="en" sz="1100">
                <a:solidFill>
                  <a:srgbClr val="858585"/>
                </a:solidFill>
                <a:latin typeface="Open Sans"/>
                <a:ea typeface="Open Sans"/>
                <a:cs typeface="Open Sans"/>
                <a:sym typeface="Open Sans"/>
              </a:rPr>
              <a:t>(despite antipyretics)</a:t>
            </a:r>
            <a:endParaRPr sz="1100">
              <a:latin typeface="Open Sans"/>
              <a:ea typeface="Open Sans"/>
              <a:cs typeface="Open Sans"/>
              <a:sym typeface="Open Sans"/>
            </a:endParaRPr>
          </a:p>
        </p:txBody>
      </p:sp>
      <p:sp>
        <p:nvSpPr>
          <p:cNvPr id="404" name="Google Shape;404;p42"/>
          <p:cNvSpPr/>
          <p:nvPr/>
        </p:nvSpPr>
        <p:spPr>
          <a:xfrm>
            <a:off x="7775800" y="3805825"/>
            <a:ext cx="1197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AMS → Sleepy </a:t>
            </a:r>
            <a:endParaRPr sz="1200">
              <a:latin typeface="Open Sans"/>
              <a:ea typeface="Open Sans"/>
              <a:cs typeface="Open Sans"/>
              <a:sym typeface="Open Sans"/>
            </a:endParaRPr>
          </a:p>
        </p:txBody>
      </p:sp>
      <p:sp>
        <p:nvSpPr>
          <p:cNvPr id="405" name="Google Shape;405;p42"/>
          <p:cNvSpPr/>
          <p:nvPr/>
        </p:nvSpPr>
        <p:spPr>
          <a:xfrm>
            <a:off x="7601475" y="4078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406" name="Google Shape;406;p42"/>
          <p:cNvSpPr/>
          <p:nvPr/>
        </p:nvSpPr>
        <p:spPr>
          <a:xfrm>
            <a:off x="4623275" y="3093125"/>
            <a:ext cx="4443900" cy="1837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07" name="Google Shape;407;p42"/>
          <p:cNvSpPr/>
          <p:nvPr/>
        </p:nvSpPr>
        <p:spPr>
          <a:xfrm>
            <a:off x="6283725" y="4344425"/>
            <a:ext cx="2689200" cy="183000"/>
          </a:xfrm>
          <a:prstGeom prst="rect">
            <a:avLst/>
          </a:prstGeom>
          <a:solidFill>
            <a:srgbClr val="896110"/>
          </a:solidFill>
          <a:ln cap="flat" cmpd="sng" w="9525">
            <a:solidFill>
              <a:srgbClr val="8961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NSAIDs</a:t>
            </a:r>
            <a:endParaRPr b="1" sz="1100">
              <a:solidFill>
                <a:schemeClr val="lt1"/>
              </a:solidFill>
              <a:latin typeface="Open Sans"/>
              <a:ea typeface="Open Sans"/>
              <a:cs typeface="Open Sans"/>
              <a:sym typeface="Open Sans"/>
            </a:endParaRPr>
          </a:p>
        </p:txBody>
      </p:sp>
      <p:sp>
        <p:nvSpPr>
          <p:cNvPr id="408" name="Google Shape;408;p42"/>
          <p:cNvSpPr/>
          <p:nvPr/>
        </p:nvSpPr>
        <p:spPr>
          <a:xfrm>
            <a:off x="4705875" y="3641950"/>
            <a:ext cx="609600" cy="3591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Root</a:t>
            </a:r>
            <a:endParaRPr b="1" sz="11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100">
                <a:solidFill>
                  <a:schemeClr val="lt1"/>
                </a:solidFill>
                <a:latin typeface="Open Sans"/>
                <a:ea typeface="Open Sans"/>
                <a:cs typeface="Open Sans"/>
                <a:sym typeface="Open Sans"/>
              </a:rPr>
              <a:t>Canal</a:t>
            </a:r>
            <a:endParaRPr b="1" sz="1100">
              <a:solidFill>
                <a:schemeClr val="lt1"/>
              </a:solidFill>
              <a:latin typeface="Open Sans"/>
              <a:ea typeface="Open Sans"/>
              <a:cs typeface="Open Sans"/>
              <a:sym typeface="Open Sans"/>
            </a:endParaRPr>
          </a:p>
        </p:txBody>
      </p:sp>
      <p:sp>
        <p:nvSpPr>
          <p:cNvPr id="409" name="Google Shape;409;p42"/>
          <p:cNvSpPr/>
          <p:nvPr/>
        </p:nvSpPr>
        <p:spPr>
          <a:xfrm>
            <a:off x="4790175" y="1438525"/>
            <a:ext cx="3774300" cy="10227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History is concerning for </a:t>
            </a:r>
            <a:r>
              <a:rPr b="1" lang="en" sz="1300">
                <a:solidFill>
                  <a:srgbClr val="DF382C"/>
                </a:solidFill>
                <a:latin typeface="Open Sans"/>
                <a:ea typeface="Open Sans"/>
                <a:cs typeface="Open Sans"/>
                <a:sym typeface="Open Sans"/>
              </a:rPr>
              <a:t>systemic process</a:t>
            </a:r>
            <a:r>
              <a:rPr b="1" lang="en" sz="1300">
                <a:solidFill>
                  <a:srgbClr val="1A1A1A"/>
                </a:solidFill>
                <a:latin typeface="Open Sans"/>
                <a:ea typeface="Open Sans"/>
                <a:cs typeface="Open Sans"/>
                <a:sym typeface="Open Sans"/>
              </a:rPr>
              <a:t> w/ </a:t>
            </a:r>
            <a:r>
              <a:rPr b="1" lang="en" sz="1300">
                <a:solidFill>
                  <a:srgbClr val="DF382C"/>
                </a:solidFill>
                <a:latin typeface="Open Sans"/>
                <a:ea typeface="Open Sans"/>
                <a:cs typeface="Open Sans"/>
                <a:sym typeface="Open Sans"/>
              </a:rPr>
              <a:t>aseptic meningitis</a:t>
            </a:r>
            <a:r>
              <a:rPr lang="en" sz="1300">
                <a:solidFill>
                  <a:srgbClr val="1A1A1A"/>
                </a:solidFill>
                <a:latin typeface="Open Sans"/>
                <a:ea typeface="Open Sans"/>
                <a:cs typeface="Open Sans"/>
                <a:sym typeface="Open Sans"/>
              </a:rPr>
              <a:t>, seemingly </a:t>
            </a:r>
            <a:r>
              <a:rPr lang="en" sz="1300" u="sng">
                <a:solidFill>
                  <a:srgbClr val="1A1A1A"/>
                </a:solidFill>
                <a:latin typeface="Open Sans"/>
                <a:ea typeface="Open Sans"/>
                <a:cs typeface="Open Sans"/>
                <a:sym typeface="Open Sans"/>
              </a:rPr>
              <a:t>related</a:t>
            </a:r>
            <a:r>
              <a:rPr lang="en" sz="1300">
                <a:solidFill>
                  <a:srgbClr val="1A1A1A"/>
                </a:solidFill>
                <a:latin typeface="Open Sans"/>
                <a:ea typeface="Open Sans"/>
                <a:cs typeface="Open Sans"/>
                <a:sym typeface="Open Sans"/>
              </a:rPr>
              <a:t> to </a:t>
            </a:r>
            <a:r>
              <a:rPr b="1" lang="en" sz="1300">
                <a:solidFill>
                  <a:srgbClr val="1A1A1A"/>
                </a:solidFill>
                <a:latin typeface="Open Sans"/>
                <a:ea typeface="Open Sans"/>
                <a:cs typeface="Open Sans"/>
                <a:sym typeface="Open Sans"/>
              </a:rPr>
              <a:t>dental procedure</a:t>
            </a:r>
            <a:endParaRPr sz="1300">
              <a:solidFill>
                <a:srgbClr val="1A1A1A"/>
              </a:solidFill>
              <a:latin typeface="Open Sans"/>
              <a:ea typeface="Open Sans"/>
              <a:cs typeface="Open Sans"/>
              <a:sym typeface="Open Sans"/>
            </a:endParaRPr>
          </a:p>
        </p:txBody>
      </p:sp>
      <p:sp>
        <p:nvSpPr>
          <p:cNvPr id="410" name="Google Shape;410;p42"/>
          <p:cNvSpPr/>
          <p:nvPr/>
        </p:nvSpPr>
        <p:spPr>
          <a:xfrm>
            <a:off x="903675" y="1727700"/>
            <a:ext cx="3454800" cy="787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11" name="Google Shape;411;p42"/>
          <p:cNvSpPr/>
          <p:nvPr/>
        </p:nvSpPr>
        <p:spPr>
          <a:xfrm>
            <a:off x="4790175" y="1438525"/>
            <a:ext cx="3774300" cy="10227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latin typeface="Open Sans"/>
                <a:ea typeface="Open Sans"/>
                <a:cs typeface="Open Sans"/>
                <a:sym typeface="Open Sans"/>
              </a:rPr>
              <a:t>History is concerning for </a:t>
            </a:r>
            <a:r>
              <a:rPr b="1" lang="en" sz="1300">
                <a:solidFill>
                  <a:srgbClr val="DF382C"/>
                </a:solidFill>
                <a:latin typeface="Open Sans"/>
                <a:ea typeface="Open Sans"/>
                <a:cs typeface="Open Sans"/>
                <a:sym typeface="Open Sans"/>
              </a:rPr>
              <a:t>systemic process</a:t>
            </a:r>
            <a:r>
              <a:rPr b="1" lang="en" sz="1300">
                <a:solidFill>
                  <a:srgbClr val="1A1A1A"/>
                </a:solidFill>
                <a:latin typeface="Open Sans"/>
                <a:ea typeface="Open Sans"/>
                <a:cs typeface="Open Sans"/>
                <a:sym typeface="Open Sans"/>
              </a:rPr>
              <a:t> w/ </a:t>
            </a:r>
            <a:r>
              <a:rPr b="1" lang="en" sz="1300">
                <a:solidFill>
                  <a:srgbClr val="DF382C"/>
                </a:solidFill>
                <a:latin typeface="Open Sans"/>
                <a:ea typeface="Open Sans"/>
                <a:cs typeface="Open Sans"/>
                <a:sym typeface="Open Sans"/>
              </a:rPr>
              <a:t>aseptic meningitis</a:t>
            </a:r>
            <a:r>
              <a:rPr lang="en" sz="1300">
                <a:solidFill>
                  <a:srgbClr val="1A1A1A"/>
                </a:solidFill>
                <a:latin typeface="Open Sans"/>
                <a:ea typeface="Open Sans"/>
                <a:cs typeface="Open Sans"/>
                <a:sym typeface="Open Sans"/>
              </a:rPr>
              <a:t>, seemingly </a:t>
            </a:r>
            <a:r>
              <a:rPr lang="en" sz="1300" u="sng">
                <a:solidFill>
                  <a:srgbClr val="1A1A1A"/>
                </a:solidFill>
                <a:latin typeface="Open Sans"/>
                <a:ea typeface="Open Sans"/>
                <a:cs typeface="Open Sans"/>
                <a:sym typeface="Open Sans"/>
              </a:rPr>
              <a:t>related</a:t>
            </a:r>
            <a:r>
              <a:rPr lang="en" sz="1300">
                <a:solidFill>
                  <a:srgbClr val="1A1A1A"/>
                </a:solidFill>
                <a:latin typeface="Open Sans"/>
                <a:ea typeface="Open Sans"/>
                <a:cs typeface="Open Sans"/>
                <a:sym typeface="Open Sans"/>
              </a:rPr>
              <a:t> to </a:t>
            </a:r>
            <a:r>
              <a:rPr b="1" lang="en" sz="1300">
                <a:solidFill>
                  <a:srgbClr val="1A1A1A"/>
                </a:solidFill>
                <a:latin typeface="Open Sans"/>
                <a:ea typeface="Open Sans"/>
                <a:cs typeface="Open Sans"/>
                <a:sym typeface="Open Sans"/>
              </a:rPr>
              <a:t>dental procedure</a:t>
            </a:r>
            <a:endParaRPr sz="1300">
              <a:solidFill>
                <a:srgbClr val="1A1A1A"/>
              </a:solidFill>
              <a:latin typeface="Open Sans"/>
              <a:ea typeface="Open Sans"/>
              <a:cs typeface="Open Sans"/>
              <a:sym typeface="Open Sans"/>
            </a:endParaRPr>
          </a:p>
        </p:txBody>
      </p:sp>
      <p:sp>
        <p:nvSpPr>
          <p:cNvPr id="412" name="Google Shape;412;p42"/>
          <p:cNvSpPr/>
          <p:nvPr/>
        </p:nvSpPr>
        <p:spPr>
          <a:xfrm>
            <a:off x="4693725" y="1305625"/>
            <a:ext cx="3954600" cy="12093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HPI</a:t>
            </a:r>
            <a:endParaRPr/>
          </a:p>
        </p:txBody>
      </p:sp>
      <p:sp>
        <p:nvSpPr>
          <p:cNvPr id="107" name="Google Shape;107;p16"/>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 </a:t>
            </a:r>
            <a:r>
              <a:rPr b="1" lang="en">
                <a:solidFill>
                  <a:srgbClr val="2D6987"/>
                </a:solidFill>
              </a:rPr>
              <a:t>66 </a:t>
            </a:r>
            <a:r>
              <a:rPr b="1" lang="en">
                <a:solidFill>
                  <a:srgbClr val="2D6987"/>
                </a:solidFill>
              </a:rPr>
              <a:t>y/o M</a:t>
            </a:r>
            <a:r>
              <a:rPr lang="en"/>
              <a:t> with PMH including heart block (no PPM/ICD) p/w </a:t>
            </a:r>
            <a:r>
              <a:rPr b="1" lang="en">
                <a:solidFill>
                  <a:srgbClr val="DC4C64"/>
                </a:solidFill>
              </a:rPr>
              <a:t>fevers to 103</a:t>
            </a:r>
            <a:endParaRPr/>
          </a:p>
        </p:txBody>
      </p:sp>
      <p:pic>
        <p:nvPicPr>
          <p:cNvPr id="108" name="Google Shape;108;p16"/>
          <p:cNvPicPr preferRelativeResize="0"/>
          <p:nvPr/>
        </p:nvPicPr>
        <p:blipFill>
          <a:blip r:embed="rId3">
            <a:alphaModFix/>
          </a:blip>
          <a:stretch>
            <a:fillRect/>
          </a:stretch>
        </p:blipFill>
        <p:spPr>
          <a:xfrm>
            <a:off x="7724900" y="299525"/>
            <a:ext cx="1201850" cy="12018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3"/>
          <p:cNvSpPr/>
          <p:nvPr/>
        </p:nvSpPr>
        <p:spPr>
          <a:xfrm>
            <a:off x="7601475" y="4649217"/>
            <a:ext cx="13716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Augmentin</a:t>
            </a:r>
            <a:endParaRPr sz="1100">
              <a:solidFill>
                <a:srgbClr val="858585"/>
              </a:solidFill>
              <a:latin typeface="Open Sans"/>
              <a:ea typeface="Open Sans"/>
              <a:cs typeface="Open Sans"/>
              <a:sym typeface="Open Sans"/>
            </a:endParaRPr>
          </a:p>
        </p:txBody>
      </p:sp>
      <p:sp>
        <p:nvSpPr>
          <p:cNvPr id="418" name="Google Shape;418;p43"/>
          <p:cNvSpPr/>
          <p:nvPr/>
        </p:nvSpPr>
        <p:spPr>
          <a:xfrm>
            <a:off x="5315325" y="4649217"/>
            <a:ext cx="9147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Amox</a:t>
            </a:r>
            <a:endParaRPr sz="1100">
              <a:solidFill>
                <a:srgbClr val="858585"/>
              </a:solidFill>
              <a:latin typeface="Open Sans"/>
              <a:ea typeface="Open Sans"/>
              <a:cs typeface="Open Sans"/>
              <a:sym typeface="Open Sans"/>
            </a:endParaRPr>
          </a:p>
        </p:txBody>
      </p:sp>
      <p:sp>
        <p:nvSpPr>
          <p:cNvPr id="419" name="Google Shape;419;p43"/>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Hospital course</a:t>
            </a:r>
            <a:endParaRPr/>
          </a:p>
        </p:txBody>
      </p:sp>
      <p:sp>
        <p:nvSpPr>
          <p:cNvPr id="420" name="Google Shape;420;p43"/>
          <p:cNvSpPr txBox="1"/>
          <p:nvPr>
            <p:ph idx="1" type="body"/>
          </p:nvPr>
        </p:nvSpPr>
        <p:spPr>
          <a:xfrm>
            <a:off x="729325" y="1393075"/>
            <a:ext cx="3774300" cy="276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Hospital course</a:t>
            </a:r>
            <a:endParaRPr b="1"/>
          </a:p>
          <a:p>
            <a:pPr indent="-311150" lvl="0" marL="457200" rtl="0" algn="l">
              <a:spcBef>
                <a:spcPts val="1200"/>
              </a:spcBef>
              <a:spcAft>
                <a:spcPts val="0"/>
              </a:spcAft>
              <a:buSzPts val="1300"/>
              <a:buChar char="●"/>
            </a:pPr>
            <a:r>
              <a:rPr lang="en"/>
              <a:t>Develops </a:t>
            </a:r>
            <a:r>
              <a:rPr b="1" lang="en">
                <a:solidFill>
                  <a:srgbClr val="1A1A1A"/>
                </a:solidFill>
              </a:rPr>
              <a:t>itchy pustular rash</a:t>
            </a:r>
            <a:r>
              <a:rPr lang="en"/>
              <a:t> on </a:t>
            </a:r>
            <a:r>
              <a:rPr b="1" lang="en">
                <a:solidFill>
                  <a:srgbClr val="3B71CA"/>
                </a:solidFill>
              </a:rPr>
              <a:t>day 2-3</a:t>
            </a:r>
            <a:r>
              <a:rPr lang="en"/>
              <a:t> </a:t>
            </a:r>
            <a:endParaRPr/>
          </a:p>
          <a:p>
            <a:pPr indent="-298450" lvl="1" marL="914400" rtl="0" algn="l">
              <a:spcBef>
                <a:spcPts val="0"/>
              </a:spcBef>
              <a:spcAft>
                <a:spcPts val="0"/>
              </a:spcAft>
              <a:buSzPts val="1100"/>
              <a:buChar char="○"/>
            </a:pPr>
            <a:r>
              <a:rPr lang="en"/>
              <a:t>Is this from our antibiotics?</a:t>
            </a:r>
            <a:endParaRPr/>
          </a:p>
          <a:p>
            <a:pPr indent="-311150" lvl="0" marL="457200" rtl="0" algn="l">
              <a:spcBef>
                <a:spcPts val="0"/>
              </a:spcBef>
              <a:spcAft>
                <a:spcPts val="0"/>
              </a:spcAft>
              <a:buSzPts val="1300"/>
              <a:buChar char="●"/>
            </a:pPr>
            <a:r>
              <a:rPr lang="en"/>
              <a:t>Has </a:t>
            </a:r>
            <a:r>
              <a:rPr b="1" lang="en"/>
              <a:t>this all been</a:t>
            </a:r>
            <a:r>
              <a:rPr lang="en"/>
              <a:t> from antibiotics?</a:t>
            </a:r>
            <a:endParaRPr/>
          </a:p>
          <a:p>
            <a:pPr indent="-311150" lvl="0" marL="457200" rtl="0" algn="l">
              <a:spcBef>
                <a:spcPts val="0"/>
              </a:spcBef>
              <a:spcAft>
                <a:spcPts val="0"/>
              </a:spcAft>
              <a:buSzPts val="1300"/>
              <a:buChar char="●"/>
            </a:pPr>
            <a:r>
              <a:rPr lang="en"/>
              <a:t>Or </a:t>
            </a:r>
            <a:r>
              <a:rPr b="1" lang="en">
                <a:solidFill>
                  <a:srgbClr val="896110"/>
                </a:solidFill>
              </a:rPr>
              <a:t>NSAIDs</a:t>
            </a:r>
            <a:r>
              <a:rPr lang="en"/>
              <a:t>?</a:t>
            </a:r>
            <a:endParaRPr/>
          </a:p>
          <a:p>
            <a:pPr indent="-298450" lvl="1" marL="914400" rtl="0" algn="l">
              <a:spcBef>
                <a:spcPts val="0"/>
              </a:spcBef>
              <a:spcAft>
                <a:spcPts val="0"/>
              </a:spcAft>
              <a:buSzPts val="1100"/>
              <a:buChar char="○"/>
            </a:pPr>
            <a:r>
              <a:rPr lang="en"/>
              <a:t>Normally doesn’t take NSAIDs, but his dentist advised </a:t>
            </a:r>
            <a:r>
              <a:rPr lang="en"/>
              <a:t>ibuprofen</a:t>
            </a:r>
            <a:r>
              <a:rPr lang="en"/>
              <a:t> for headaches</a:t>
            </a:r>
            <a:endParaRPr/>
          </a:p>
          <a:p>
            <a:pPr indent="-298450" lvl="1" marL="914400" rtl="0" algn="l">
              <a:spcBef>
                <a:spcPts val="0"/>
              </a:spcBef>
              <a:spcAft>
                <a:spcPts val="0"/>
              </a:spcAft>
              <a:buSzPts val="1100"/>
              <a:buChar char="○"/>
            </a:pPr>
            <a:r>
              <a:rPr i="1" lang="en"/>
              <a:t>Also normally doesn’t take amoxicillin</a:t>
            </a:r>
            <a:endParaRPr/>
          </a:p>
        </p:txBody>
      </p:sp>
      <p:sp>
        <p:nvSpPr>
          <p:cNvPr id="421" name="Google Shape;421;p43"/>
          <p:cNvSpPr/>
          <p:nvPr/>
        </p:nvSpPr>
        <p:spPr>
          <a:xfrm>
            <a:off x="48582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422" name="Google Shape;422;p43"/>
          <p:cNvSpPr/>
          <p:nvPr/>
        </p:nvSpPr>
        <p:spPr>
          <a:xfrm>
            <a:off x="53154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23" name="Google Shape;423;p43"/>
          <p:cNvSpPr/>
          <p:nvPr/>
        </p:nvSpPr>
        <p:spPr>
          <a:xfrm>
            <a:off x="57726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24" name="Google Shape;424;p43"/>
          <p:cNvSpPr/>
          <p:nvPr/>
        </p:nvSpPr>
        <p:spPr>
          <a:xfrm>
            <a:off x="66870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425" name="Google Shape;425;p43"/>
          <p:cNvSpPr/>
          <p:nvPr/>
        </p:nvSpPr>
        <p:spPr>
          <a:xfrm>
            <a:off x="71442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26" name="Google Shape;426;p43"/>
          <p:cNvSpPr/>
          <p:nvPr/>
        </p:nvSpPr>
        <p:spPr>
          <a:xfrm>
            <a:off x="80586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sp>
        <p:nvSpPr>
          <p:cNvPr id="427" name="Google Shape;427;p43"/>
          <p:cNvSpPr/>
          <p:nvPr/>
        </p:nvSpPr>
        <p:spPr>
          <a:xfrm>
            <a:off x="8515875" y="4078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428" name="Google Shape;428;p43"/>
          <p:cNvSpPr/>
          <p:nvPr/>
        </p:nvSpPr>
        <p:spPr>
          <a:xfrm>
            <a:off x="6283726" y="326052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Headache      </a:t>
            </a:r>
            <a:r>
              <a:rPr lang="en" sz="1100">
                <a:solidFill>
                  <a:srgbClr val="858585"/>
                </a:solidFill>
                <a:latin typeface="Open Sans"/>
                <a:ea typeface="Open Sans"/>
                <a:cs typeface="Open Sans"/>
                <a:sym typeface="Open Sans"/>
              </a:rPr>
              <a:t> (improving)</a:t>
            </a:r>
            <a:endParaRPr sz="1100">
              <a:solidFill>
                <a:srgbClr val="858585"/>
              </a:solidFill>
              <a:latin typeface="Open Sans"/>
              <a:ea typeface="Open Sans"/>
              <a:cs typeface="Open Sans"/>
              <a:sym typeface="Open Sans"/>
            </a:endParaRPr>
          </a:p>
        </p:txBody>
      </p:sp>
      <p:sp>
        <p:nvSpPr>
          <p:cNvPr id="429" name="Google Shape;429;p43"/>
          <p:cNvSpPr/>
          <p:nvPr/>
        </p:nvSpPr>
        <p:spPr>
          <a:xfrm>
            <a:off x="62298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p:txBody>
      </p:sp>
      <p:sp>
        <p:nvSpPr>
          <p:cNvPr id="430" name="Google Shape;430;p43"/>
          <p:cNvSpPr/>
          <p:nvPr/>
        </p:nvSpPr>
        <p:spPr>
          <a:xfrm>
            <a:off x="6687075" y="353317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Fever   </a:t>
            </a:r>
            <a:r>
              <a:rPr lang="en" sz="1100">
                <a:solidFill>
                  <a:srgbClr val="858585"/>
                </a:solidFill>
                <a:latin typeface="Open Sans"/>
                <a:ea typeface="Open Sans"/>
                <a:cs typeface="Open Sans"/>
                <a:sym typeface="Open Sans"/>
              </a:rPr>
              <a:t>(despite antipyretics)</a:t>
            </a:r>
            <a:endParaRPr sz="1100">
              <a:latin typeface="Open Sans"/>
              <a:ea typeface="Open Sans"/>
              <a:cs typeface="Open Sans"/>
              <a:sym typeface="Open Sans"/>
            </a:endParaRPr>
          </a:p>
        </p:txBody>
      </p:sp>
      <p:sp>
        <p:nvSpPr>
          <p:cNvPr id="431" name="Google Shape;431;p43"/>
          <p:cNvSpPr/>
          <p:nvPr/>
        </p:nvSpPr>
        <p:spPr>
          <a:xfrm>
            <a:off x="7775800" y="3805825"/>
            <a:ext cx="1197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AMS → Sleepy </a:t>
            </a:r>
            <a:endParaRPr sz="1200">
              <a:latin typeface="Open Sans"/>
              <a:ea typeface="Open Sans"/>
              <a:cs typeface="Open Sans"/>
              <a:sym typeface="Open Sans"/>
            </a:endParaRPr>
          </a:p>
        </p:txBody>
      </p:sp>
      <p:sp>
        <p:nvSpPr>
          <p:cNvPr id="432" name="Google Shape;432;p43"/>
          <p:cNvSpPr/>
          <p:nvPr/>
        </p:nvSpPr>
        <p:spPr>
          <a:xfrm>
            <a:off x="7601475" y="4078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433" name="Google Shape;433;p43"/>
          <p:cNvSpPr/>
          <p:nvPr/>
        </p:nvSpPr>
        <p:spPr>
          <a:xfrm>
            <a:off x="4623275" y="3093125"/>
            <a:ext cx="4443900" cy="1837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34" name="Google Shape;434;p43"/>
          <p:cNvSpPr/>
          <p:nvPr/>
        </p:nvSpPr>
        <p:spPr>
          <a:xfrm>
            <a:off x="6283725" y="4344425"/>
            <a:ext cx="2689200" cy="183000"/>
          </a:xfrm>
          <a:prstGeom prst="rect">
            <a:avLst/>
          </a:prstGeom>
          <a:solidFill>
            <a:srgbClr val="896110"/>
          </a:solidFill>
          <a:ln cap="flat" cmpd="sng" w="9525">
            <a:solidFill>
              <a:srgbClr val="8961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NSAIDs</a:t>
            </a:r>
            <a:endParaRPr b="1" sz="1100">
              <a:solidFill>
                <a:schemeClr val="lt1"/>
              </a:solidFill>
              <a:latin typeface="Open Sans"/>
              <a:ea typeface="Open Sans"/>
              <a:cs typeface="Open Sans"/>
              <a:sym typeface="Open Sans"/>
            </a:endParaRPr>
          </a:p>
        </p:txBody>
      </p:sp>
      <p:sp>
        <p:nvSpPr>
          <p:cNvPr id="435" name="Google Shape;435;p43"/>
          <p:cNvSpPr/>
          <p:nvPr/>
        </p:nvSpPr>
        <p:spPr>
          <a:xfrm>
            <a:off x="4705875" y="3641950"/>
            <a:ext cx="609600" cy="3591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Root</a:t>
            </a:r>
            <a:endParaRPr b="1" sz="11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100">
                <a:solidFill>
                  <a:schemeClr val="lt1"/>
                </a:solidFill>
                <a:latin typeface="Open Sans"/>
                <a:ea typeface="Open Sans"/>
                <a:cs typeface="Open Sans"/>
                <a:sym typeface="Open Sans"/>
              </a:rPr>
              <a:t>Canal</a:t>
            </a:r>
            <a:endParaRPr b="1" sz="1100">
              <a:solidFill>
                <a:schemeClr val="lt1"/>
              </a:solidFill>
              <a:latin typeface="Open Sans"/>
              <a:ea typeface="Open Sans"/>
              <a:cs typeface="Open Sans"/>
              <a:sym typeface="Open Sans"/>
            </a:endParaRPr>
          </a:p>
        </p:txBody>
      </p:sp>
      <p:sp>
        <p:nvSpPr>
          <p:cNvPr id="436" name="Google Shape;436;p43"/>
          <p:cNvSpPr/>
          <p:nvPr/>
        </p:nvSpPr>
        <p:spPr>
          <a:xfrm>
            <a:off x="903675" y="1727700"/>
            <a:ext cx="3454800" cy="787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37" name="Google Shape;437;p43"/>
          <p:cNvSpPr/>
          <p:nvPr/>
        </p:nvSpPr>
        <p:spPr>
          <a:xfrm>
            <a:off x="4790175" y="1438525"/>
            <a:ext cx="3774300" cy="10227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latin typeface="Open Sans"/>
                <a:ea typeface="Open Sans"/>
                <a:cs typeface="Open Sans"/>
                <a:sym typeface="Open Sans"/>
              </a:rPr>
              <a:t>History is concerning for </a:t>
            </a:r>
            <a:r>
              <a:rPr b="1" lang="en" sz="1300">
                <a:solidFill>
                  <a:srgbClr val="DF382C"/>
                </a:solidFill>
                <a:latin typeface="Open Sans"/>
                <a:ea typeface="Open Sans"/>
                <a:cs typeface="Open Sans"/>
                <a:sym typeface="Open Sans"/>
              </a:rPr>
              <a:t>systemic process</a:t>
            </a:r>
            <a:r>
              <a:rPr b="1" lang="en" sz="1300">
                <a:solidFill>
                  <a:srgbClr val="1A1A1A"/>
                </a:solidFill>
                <a:latin typeface="Open Sans"/>
                <a:ea typeface="Open Sans"/>
                <a:cs typeface="Open Sans"/>
                <a:sym typeface="Open Sans"/>
              </a:rPr>
              <a:t> w/ </a:t>
            </a:r>
            <a:r>
              <a:rPr b="1" lang="en" sz="1300">
                <a:solidFill>
                  <a:srgbClr val="DF382C"/>
                </a:solidFill>
                <a:latin typeface="Open Sans"/>
                <a:ea typeface="Open Sans"/>
                <a:cs typeface="Open Sans"/>
                <a:sym typeface="Open Sans"/>
              </a:rPr>
              <a:t>aseptic meningitis</a:t>
            </a:r>
            <a:r>
              <a:rPr lang="en" sz="1300">
                <a:solidFill>
                  <a:srgbClr val="1A1A1A"/>
                </a:solidFill>
                <a:latin typeface="Open Sans"/>
                <a:ea typeface="Open Sans"/>
                <a:cs typeface="Open Sans"/>
                <a:sym typeface="Open Sans"/>
              </a:rPr>
              <a:t>, seemingly </a:t>
            </a:r>
            <a:r>
              <a:rPr lang="en" sz="1300" u="sng">
                <a:solidFill>
                  <a:srgbClr val="1A1A1A"/>
                </a:solidFill>
                <a:latin typeface="Open Sans"/>
                <a:ea typeface="Open Sans"/>
                <a:cs typeface="Open Sans"/>
                <a:sym typeface="Open Sans"/>
              </a:rPr>
              <a:t>related</a:t>
            </a:r>
            <a:r>
              <a:rPr lang="en" sz="1300">
                <a:solidFill>
                  <a:srgbClr val="1A1A1A"/>
                </a:solidFill>
                <a:latin typeface="Open Sans"/>
                <a:ea typeface="Open Sans"/>
                <a:cs typeface="Open Sans"/>
                <a:sym typeface="Open Sans"/>
              </a:rPr>
              <a:t> to </a:t>
            </a:r>
            <a:r>
              <a:rPr b="1" lang="en" sz="1300">
                <a:solidFill>
                  <a:srgbClr val="1A1A1A"/>
                </a:solidFill>
                <a:latin typeface="Open Sans"/>
                <a:ea typeface="Open Sans"/>
                <a:cs typeface="Open Sans"/>
                <a:sym typeface="Open Sans"/>
              </a:rPr>
              <a:t>dental procedure</a:t>
            </a:r>
            <a:endParaRPr sz="1300">
              <a:solidFill>
                <a:srgbClr val="1A1A1A"/>
              </a:solidFill>
              <a:latin typeface="Open Sans"/>
              <a:ea typeface="Open Sans"/>
              <a:cs typeface="Open Sans"/>
              <a:sym typeface="Open Sans"/>
            </a:endParaRPr>
          </a:p>
        </p:txBody>
      </p:sp>
      <p:sp>
        <p:nvSpPr>
          <p:cNvPr id="438" name="Google Shape;438;p43"/>
          <p:cNvSpPr/>
          <p:nvPr/>
        </p:nvSpPr>
        <p:spPr>
          <a:xfrm>
            <a:off x="4693725" y="1305625"/>
            <a:ext cx="3954600" cy="12093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4"/>
          <p:cNvSpPr/>
          <p:nvPr/>
        </p:nvSpPr>
        <p:spPr>
          <a:xfrm>
            <a:off x="7601475" y="4649217"/>
            <a:ext cx="13716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Augmentin</a:t>
            </a:r>
            <a:endParaRPr sz="1100">
              <a:solidFill>
                <a:srgbClr val="858585"/>
              </a:solidFill>
              <a:latin typeface="Open Sans"/>
              <a:ea typeface="Open Sans"/>
              <a:cs typeface="Open Sans"/>
              <a:sym typeface="Open Sans"/>
            </a:endParaRPr>
          </a:p>
        </p:txBody>
      </p:sp>
      <p:sp>
        <p:nvSpPr>
          <p:cNvPr id="444" name="Google Shape;444;p44"/>
          <p:cNvSpPr/>
          <p:nvPr/>
        </p:nvSpPr>
        <p:spPr>
          <a:xfrm>
            <a:off x="5315325" y="4649217"/>
            <a:ext cx="914700" cy="183000"/>
          </a:xfrm>
          <a:prstGeom prst="rect">
            <a:avLst/>
          </a:prstGeom>
          <a:solidFill>
            <a:srgbClr val="DCF1E4"/>
          </a:solidFill>
          <a:ln cap="flat" cmpd="sng" w="9525">
            <a:solidFill>
              <a:srgbClr val="35663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Amox</a:t>
            </a:r>
            <a:endParaRPr sz="1100">
              <a:solidFill>
                <a:srgbClr val="858585"/>
              </a:solidFill>
              <a:latin typeface="Open Sans"/>
              <a:ea typeface="Open Sans"/>
              <a:cs typeface="Open Sans"/>
              <a:sym typeface="Open Sans"/>
            </a:endParaRPr>
          </a:p>
        </p:txBody>
      </p:sp>
      <p:sp>
        <p:nvSpPr>
          <p:cNvPr id="445" name="Google Shape;445;p44"/>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Hospital course</a:t>
            </a:r>
            <a:endParaRPr/>
          </a:p>
        </p:txBody>
      </p:sp>
      <p:sp>
        <p:nvSpPr>
          <p:cNvPr id="446" name="Google Shape;446;p44"/>
          <p:cNvSpPr txBox="1"/>
          <p:nvPr>
            <p:ph idx="1" type="body"/>
          </p:nvPr>
        </p:nvSpPr>
        <p:spPr>
          <a:xfrm>
            <a:off x="729325" y="1393075"/>
            <a:ext cx="3774300" cy="276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Hospital course</a:t>
            </a:r>
            <a:endParaRPr b="1"/>
          </a:p>
          <a:p>
            <a:pPr indent="-311150" lvl="0" marL="457200" rtl="0" algn="l">
              <a:spcBef>
                <a:spcPts val="1200"/>
              </a:spcBef>
              <a:spcAft>
                <a:spcPts val="0"/>
              </a:spcAft>
              <a:buSzPts val="1300"/>
              <a:buChar char="●"/>
            </a:pPr>
            <a:r>
              <a:rPr lang="en"/>
              <a:t>Develops </a:t>
            </a:r>
            <a:r>
              <a:rPr b="1" lang="en">
                <a:solidFill>
                  <a:srgbClr val="1A1A1A"/>
                </a:solidFill>
              </a:rPr>
              <a:t>itchy pustular rash</a:t>
            </a:r>
            <a:r>
              <a:rPr lang="en"/>
              <a:t> on </a:t>
            </a:r>
            <a:r>
              <a:rPr b="1" lang="en">
                <a:solidFill>
                  <a:srgbClr val="3B71CA"/>
                </a:solidFill>
              </a:rPr>
              <a:t>day 2-3</a:t>
            </a:r>
            <a:r>
              <a:rPr lang="en"/>
              <a:t> </a:t>
            </a:r>
            <a:endParaRPr/>
          </a:p>
          <a:p>
            <a:pPr indent="-298450" lvl="1" marL="914400" rtl="0" algn="l">
              <a:spcBef>
                <a:spcPts val="0"/>
              </a:spcBef>
              <a:spcAft>
                <a:spcPts val="0"/>
              </a:spcAft>
              <a:buSzPts val="1100"/>
              <a:buChar char="○"/>
            </a:pPr>
            <a:r>
              <a:rPr lang="en"/>
              <a:t>Is this from our antibiotics?</a:t>
            </a:r>
            <a:endParaRPr/>
          </a:p>
          <a:p>
            <a:pPr indent="-311150" lvl="0" marL="457200" rtl="0" algn="l">
              <a:spcBef>
                <a:spcPts val="0"/>
              </a:spcBef>
              <a:spcAft>
                <a:spcPts val="0"/>
              </a:spcAft>
              <a:buSzPts val="1300"/>
              <a:buChar char="●"/>
            </a:pPr>
            <a:r>
              <a:rPr lang="en"/>
              <a:t>Has </a:t>
            </a:r>
            <a:r>
              <a:rPr b="1" lang="en"/>
              <a:t>this all been</a:t>
            </a:r>
            <a:r>
              <a:rPr lang="en"/>
              <a:t> from antibiotics?</a:t>
            </a:r>
            <a:endParaRPr/>
          </a:p>
          <a:p>
            <a:pPr indent="-311150" lvl="0" marL="457200" rtl="0" algn="l">
              <a:spcBef>
                <a:spcPts val="0"/>
              </a:spcBef>
              <a:spcAft>
                <a:spcPts val="0"/>
              </a:spcAft>
              <a:buSzPts val="1300"/>
              <a:buChar char="●"/>
            </a:pPr>
            <a:r>
              <a:rPr lang="en"/>
              <a:t>Or </a:t>
            </a:r>
            <a:r>
              <a:rPr b="1" lang="en">
                <a:solidFill>
                  <a:srgbClr val="896110"/>
                </a:solidFill>
              </a:rPr>
              <a:t>NSAIDs</a:t>
            </a:r>
            <a:r>
              <a:rPr lang="en"/>
              <a:t>?</a:t>
            </a:r>
            <a:endParaRPr/>
          </a:p>
          <a:p>
            <a:pPr indent="-298450" lvl="1" marL="914400" rtl="0" algn="l">
              <a:spcBef>
                <a:spcPts val="0"/>
              </a:spcBef>
              <a:spcAft>
                <a:spcPts val="0"/>
              </a:spcAft>
              <a:buSzPts val="1100"/>
              <a:buChar char="○"/>
            </a:pPr>
            <a:r>
              <a:rPr lang="en"/>
              <a:t>Normally doesn’t take NSAIDs, but his dentist advised ibuprofen for headaches</a:t>
            </a:r>
            <a:endParaRPr/>
          </a:p>
          <a:p>
            <a:pPr indent="-298450" lvl="1" marL="914400" rtl="0" algn="l">
              <a:spcBef>
                <a:spcPts val="0"/>
              </a:spcBef>
              <a:spcAft>
                <a:spcPts val="0"/>
              </a:spcAft>
              <a:buSzPts val="1100"/>
              <a:buChar char="○"/>
            </a:pPr>
            <a:r>
              <a:rPr i="1" lang="en"/>
              <a:t>Also normally doesn’t take amoxicillin</a:t>
            </a:r>
            <a:endParaRPr i="1"/>
          </a:p>
          <a:p>
            <a:pPr indent="-311150" lvl="0" marL="457200" rtl="0" algn="l">
              <a:spcBef>
                <a:spcPts val="0"/>
              </a:spcBef>
              <a:spcAft>
                <a:spcPts val="0"/>
              </a:spcAft>
              <a:buSzPts val="1300"/>
              <a:buChar char="●"/>
            </a:pPr>
            <a:r>
              <a:rPr b="1" lang="en">
                <a:solidFill>
                  <a:srgbClr val="0C622E"/>
                </a:solidFill>
              </a:rPr>
              <a:t>Stop all antimicrobials</a:t>
            </a:r>
            <a:r>
              <a:rPr lang="en"/>
              <a:t>, avoid NSAIDs</a:t>
            </a:r>
            <a:endParaRPr/>
          </a:p>
          <a:p>
            <a:pPr indent="-311150" lvl="0" marL="457200" rtl="0" algn="l">
              <a:spcBef>
                <a:spcPts val="0"/>
              </a:spcBef>
              <a:spcAft>
                <a:spcPts val="0"/>
              </a:spcAft>
              <a:buSzPts val="1300"/>
              <a:buChar char="●"/>
            </a:pPr>
            <a:r>
              <a:rPr lang="en"/>
              <a:t>Remained fever free and did well</a:t>
            </a:r>
            <a:endParaRPr/>
          </a:p>
        </p:txBody>
      </p:sp>
      <p:sp>
        <p:nvSpPr>
          <p:cNvPr id="447" name="Google Shape;447;p44"/>
          <p:cNvSpPr/>
          <p:nvPr/>
        </p:nvSpPr>
        <p:spPr>
          <a:xfrm>
            <a:off x="48582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-8</a:t>
            </a:r>
            <a:endParaRPr>
              <a:latin typeface="Open Sans"/>
              <a:ea typeface="Open Sans"/>
              <a:cs typeface="Open Sans"/>
              <a:sym typeface="Open Sans"/>
            </a:endParaRPr>
          </a:p>
        </p:txBody>
      </p:sp>
      <p:sp>
        <p:nvSpPr>
          <p:cNvPr id="448" name="Google Shape;448;p44"/>
          <p:cNvSpPr/>
          <p:nvPr/>
        </p:nvSpPr>
        <p:spPr>
          <a:xfrm>
            <a:off x="53154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49" name="Google Shape;449;p44"/>
          <p:cNvSpPr/>
          <p:nvPr/>
        </p:nvSpPr>
        <p:spPr>
          <a:xfrm>
            <a:off x="57726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50" name="Google Shape;450;p44"/>
          <p:cNvSpPr/>
          <p:nvPr/>
        </p:nvSpPr>
        <p:spPr>
          <a:xfrm>
            <a:off x="66870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-4</a:t>
            </a:r>
            <a:endParaRPr>
              <a:latin typeface="Open Sans"/>
              <a:ea typeface="Open Sans"/>
              <a:cs typeface="Open Sans"/>
              <a:sym typeface="Open Sans"/>
            </a:endParaRPr>
          </a:p>
        </p:txBody>
      </p:sp>
      <p:sp>
        <p:nvSpPr>
          <p:cNvPr id="451" name="Google Shape;451;p44"/>
          <p:cNvSpPr/>
          <p:nvPr/>
        </p:nvSpPr>
        <p:spPr>
          <a:xfrm>
            <a:off x="71442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52" name="Google Shape;452;p44"/>
          <p:cNvSpPr/>
          <p:nvPr/>
        </p:nvSpPr>
        <p:spPr>
          <a:xfrm>
            <a:off x="80586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-1</a:t>
            </a:r>
            <a:endParaRPr>
              <a:latin typeface="Open Sans"/>
              <a:ea typeface="Open Sans"/>
              <a:cs typeface="Open Sans"/>
              <a:sym typeface="Open Sans"/>
            </a:endParaRPr>
          </a:p>
        </p:txBody>
      </p:sp>
      <p:sp>
        <p:nvSpPr>
          <p:cNvPr id="453" name="Google Shape;453;p44"/>
          <p:cNvSpPr/>
          <p:nvPr/>
        </p:nvSpPr>
        <p:spPr>
          <a:xfrm>
            <a:off x="8515875" y="4078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454" name="Google Shape;454;p44"/>
          <p:cNvSpPr/>
          <p:nvPr/>
        </p:nvSpPr>
        <p:spPr>
          <a:xfrm>
            <a:off x="6283726" y="326052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Headache      </a:t>
            </a:r>
            <a:r>
              <a:rPr lang="en" sz="1100">
                <a:solidFill>
                  <a:srgbClr val="858585"/>
                </a:solidFill>
                <a:latin typeface="Open Sans"/>
                <a:ea typeface="Open Sans"/>
                <a:cs typeface="Open Sans"/>
                <a:sym typeface="Open Sans"/>
              </a:rPr>
              <a:t> (improving)</a:t>
            </a:r>
            <a:endParaRPr sz="1100">
              <a:solidFill>
                <a:srgbClr val="858585"/>
              </a:solidFill>
              <a:latin typeface="Open Sans"/>
              <a:ea typeface="Open Sans"/>
              <a:cs typeface="Open Sans"/>
              <a:sym typeface="Open Sans"/>
            </a:endParaRPr>
          </a:p>
        </p:txBody>
      </p:sp>
      <p:sp>
        <p:nvSpPr>
          <p:cNvPr id="455" name="Google Shape;455;p44"/>
          <p:cNvSpPr/>
          <p:nvPr/>
        </p:nvSpPr>
        <p:spPr>
          <a:xfrm>
            <a:off x="6229875" y="4078475"/>
            <a:ext cx="457200" cy="183000"/>
          </a:xfrm>
          <a:prstGeom prst="rect">
            <a:avLst/>
          </a:prstGeom>
          <a:solidFill>
            <a:schemeClr val="l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Open Sans"/>
                <a:ea typeface="Open Sans"/>
                <a:cs typeface="Open Sans"/>
                <a:sym typeface="Open Sans"/>
              </a:rPr>
              <a:t>-5</a:t>
            </a:r>
            <a:endParaRPr>
              <a:latin typeface="Open Sans"/>
              <a:ea typeface="Open Sans"/>
              <a:cs typeface="Open Sans"/>
              <a:sym typeface="Open Sans"/>
            </a:endParaRPr>
          </a:p>
        </p:txBody>
      </p:sp>
      <p:sp>
        <p:nvSpPr>
          <p:cNvPr id="456" name="Google Shape;456;p44"/>
          <p:cNvSpPr/>
          <p:nvPr/>
        </p:nvSpPr>
        <p:spPr>
          <a:xfrm>
            <a:off x="6687075" y="3533175"/>
            <a:ext cx="2286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Fever   </a:t>
            </a:r>
            <a:r>
              <a:rPr lang="en" sz="1100">
                <a:solidFill>
                  <a:srgbClr val="858585"/>
                </a:solidFill>
                <a:latin typeface="Open Sans"/>
                <a:ea typeface="Open Sans"/>
                <a:cs typeface="Open Sans"/>
                <a:sym typeface="Open Sans"/>
              </a:rPr>
              <a:t>(despite antipyretics)</a:t>
            </a:r>
            <a:endParaRPr sz="1100">
              <a:latin typeface="Open Sans"/>
              <a:ea typeface="Open Sans"/>
              <a:cs typeface="Open Sans"/>
              <a:sym typeface="Open Sans"/>
            </a:endParaRPr>
          </a:p>
        </p:txBody>
      </p:sp>
      <p:sp>
        <p:nvSpPr>
          <p:cNvPr id="457" name="Google Shape;457;p44"/>
          <p:cNvSpPr/>
          <p:nvPr/>
        </p:nvSpPr>
        <p:spPr>
          <a:xfrm>
            <a:off x="7775800" y="3805825"/>
            <a:ext cx="1197300" cy="18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Open Sans"/>
                <a:ea typeface="Open Sans"/>
                <a:cs typeface="Open Sans"/>
                <a:sym typeface="Open Sans"/>
              </a:rPr>
              <a:t>AMS → Sleepy </a:t>
            </a:r>
            <a:endParaRPr sz="1200">
              <a:latin typeface="Open Sans"/>
              <a:ea typeface="Open Sans"/>
              <a:cs typeface="Open Sans"/>
              <a:sym typeface="Open Sans"/>
            </a:endParaRPr>
          </a:p>
        </p:txBody>
      </p:sp>
      <p:sp>
        <p:nvSpPr>
          <p:cNvPr id="458" name="Google Shape;458;p44"/>
          <p:cNvSpPr/>
          <p:nvPr/>
        </p:nvSpPr>
        <p:spPr>
          <a:xfrm>
            <a:off x="7601475" y="4078475"/>
            <a:ext cx="457200" cy="183000"/>
          </a:xfrm>
          <a:prstGeom prst="rect">
            <a:avLst/>
          </a:prstGeom>
          <a:solidFill>
            <a:srgbClr val="DF382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ED</a:t>
            </a:r>
            <a:endParaRPr b="1">
              <a:solidFill>
                <a:schemeClr val="lt1"/>
              </a:solidFill>
              <a:latin typeface="Open Sans"/>
              <a:ea typeface="Open Sans"/>
              <a:cs typeface="Open Sans"/>
              <a:sym typeface="Open Sans"/>
            </a:endParaRPr>
          </a:p>
        </p:txBody>
      </p:sp>
      <p:sp>
        <p:nvSpPr>
          <p:cNvPr id="459" name="Google Shape;459;p44"/>
          <p:cNvSpPr/>
          <p:nvPr/>
        </p:nvSpPr>
        <p:spPr>
          <a:xfrm>
            <a:off x="4623275" y="3093125"/>
            <a:ext cx="4443900" cy="1837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60" name="Google Shape;460;p44"/>
          <p:cNvSpPr/>
          <p:nvPr/>
        </p:nvSpPr>
        <p:spPr>
          <a:xfrm>
            <a:off x="6283725" y="4344425"/>
            <a:ext cx="2689200" cy="183000"/>
          </a:xfrm>
          <a:prstGeom prst="rect">
            <a:avLst/>
          </a:prstGeom>
          <a:solidFill>
            <a:srgbClr val="896110"/>
          </a:solidFill>
          <a:ln cap="flat" cmpd="sng" w="9525">
            <a:solidFill>
              <a:srgbClr val="89611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NSAIDs</a:t>
            </a:r>
            <a:endParaRPr b="1" sz="1100">
              <a:solidFill>
                <a:schemeClr val="lt1"/>
              </a:solidFill>
              <a:latin typeface="Open Sans"/>
              <a:ea typeface="Open Sans"/>
              <a:cs typeface="Open Sans"/>
              <a:sym typeface="Open Sans"/>
            </a:endParaRPr>
          </a:p>
        </p:txBody>
      </p:sp>
      <p:sp>
        <p:nvSpPr>
          <p:cNvPr id="461" name="Google Shape;461;p44"/>
          <p:cNvSpPr/>
          <p:nvPr/>
        </p:nvSpPr>
        <p:spPr>
          <a:xfrm>
            <a:off x="4705875" y="3641950"/>
            <a:ext cx="609600" cy="359100"/>
          </a:xfrm>
          <a:prstGeom prst="rect">
            <a:avLst/>
          </a:prstGeom>
          <a:solidFill>
            <a:srgbClr val="3B71C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Root</a:t>
            </a:r>
            <a:endParaRPr b="1" sz="1100">
              <a:solidFill>
                <a:schemeClr val="lt1"/>
              </a:solidFill>
              <a:latin typeface="Open Sans"/>
              <a:ea typeface="Open Sans"/>
              <a:cs typeface="Open Sans"/>
              <a:sym typeface="Open Sans"/>
            </a:endParaRPr>
          </a:p>
          <a:p>
            <a:pPr indent="0" lvl="0" marL="0" rtl="0" algn="ctr">
              <a:spcBef>
                <a:spcPts val="0"/>
              </a:spcBef>
              <a:spcAft>
                <a:spcPts val="0"/>
              </a:spcAft>
              <a:buNone/>
            </a:pPr>
            <a:r>
              <a:rPr b="1" lang="en" sz="1100">
                <a:solidFill>
                  <a:schemeClr val="lt1"/>
                </a:solidFill>
                <a:latin typeface="Open Sans"/>
                <a:ea typeface="Open Sans"/>
                <a:cs typeface="Open Sans"/>
                <a:sym typeface="Open Sans"/>
              </a:rPr>
              <a:t>Canal</a:t>
            </a:r>
            <a:endParaRPr b="1" sz="1100">
              <a:solidFill>
                <a:schemeClr val="lt1"/>
              </a:solidFill>
              <a:latin typeface="Open Sans"/>
              <a:ea typeface="Open Sans"/>
              <a:cs typeface="Open Sans"/>
              <a:sym typeface="Open Sans"/>
            </a:endParaRPr>
          </a:p>
        </p:txBody>
      </p:sp>
      <p:sp>
        <p:nvSpPr>
          <p:cNvPr id="462" name="Google Shape;462;p44"/>
          <p:cNvSpPr/>
          <p:nvPr/>
        </p:nvSpPr>
        <p:spPr>
          <a:xfrm>
            <a:off x="4790175" y="1438525"/>
            <a:ext cx="3774300" cy="10227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History is concerning for </a:t>
            </a:r>
            <a:r>
              <a:rPr b="1" lang="en" sz="1300">
                <a:solidFill>
                  <a:srgbClr val="DF382C"/>
                </a:solidFill>
                <a:latin typeface="Open Sans"/>
                <a:ea typeface="Open Sans"/>
                <a:cs typeface="Open Sans"/>
                <a:sym typeface="Open Sans"/>
              </a:rPr>
              <a:t>systemic process</a:t>
            </a:r>
            <a:r>
              <a:rPr b="1" lang="en" sz="1300">
                <a:solidFill>
                  <a:srgbClr val="1A1A1A"/>
                </a:solidFill>
                <a:latin typeface="Open Sans"/>
                <a:ea typeface="Open Sans"/>
                <a:cs typeface="Open Sans"/>
                <a:sym typeface="Open Sans"/>
              </a:rPr>
              <a:t> w/ </a:t>
            </a:r>
            <a:r>
              <a:rPr b="1" lang="en" sz="1300">
                <a:solidFill>
                  <a:srgbClr val="DF382C"/>
                </a:solidFill>
                <a:latin typeface="Open Sans"/>
                <a:ea typeface="Open Sans"/>
                <a:cs typeface="Open Sans"/>
                <a:sym typeface="Open Sans"/>
              </a:rPr>
              <a:t>aseptic meningitis</a:t>
            </a:r>
            <a:r>
              <a:rPr lang="en" sz="1300">
                <a:solidFill>
                  <a:srgbClr val="1A1A1A"/>
                </a:solidFill>
                <a:latin typeface="Open Sans"/>
                <a:ea typeface="Open Sans"/>
                <a:cs typeface="Open Sans"/>
                <a:sym typeface="Open Sans"/>
              </a:rPr>
              <a:t>, seemingly </a:t>
            </a:r>
            <a:r>
              <a:rPr lang="en" sz="1300" u="sng">
                <a:solidFill>
                  <a:srgbClr val="1A1A1A"/>
                </a:solidFill>
                <a:latin typeface="Open Sans"/>
                <a:ea typeface="Open Sans"/>
                <a:cs typeface="Open Sans"/>
                <a:sym typeface="Open Sans"/>
              </a:rPr>
              <a:t>related</a:t>
            </a:r>
            <a:r>
              <a:rPr lang="en" sz="1300">
                <a:solidFill>
                  <a:srgbClr val="1A1A1A"/>
                </a:solidFill>
                <a:latin typeface="Open Sans"/>
                <a:ea typeface="Open Sans"/>
                <a:cs typeface="Open Sans"/>
                <a:sym typeface="Open Sans"/>
              </a:rPr>
              <a:t> to </a:t>
            </a:r>
            <a:r>
              <a:rPr b="1" lang="en" sz="1300">
                <a:solidFill>
                  <a:srgbClr val="1A1A1A"/>
                </a:solidFill>
                <a:latin typeface="Open Sans"/>
                <a:ea typeface="Open Sans"/>
                <a:cs typeface="Open Sans"/>
                <a:sym typeface="Open Sans"/>
              </a:rPr>
              <a:t>dental procedure</a:t>
            </a:r>
            <a:endParaRPr sz="1300">
              <a:solidFill>
                <a:srgbClr val="1A1A1A"/>
              </a:solidFill>
              <a:latin typeface="Open Sans"/>
              <a:ea typeface="Open Sans"/>
              <a:cs typeface="Open Sans"/>
              <a:sym typeface="Open Sans"/>
            </a:endParaRPr>
          </a:p>
        </p:txBody>
      </p:sp>
      <p:sp>
        <p:nvSpPr>
          <p:cNvPr id="463" name="Google Shape;463;p44"/>
          <p:cNvSpPr/>
          <p:nvPr/>
        </p:nvSpPr>
        <p:spPr>
          <a:xfrm>
            <a:off x="4693725" y="1305625"/>
            <a:ext cx="3954600" cy="12093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64" name="Google Shape;464;p44"/>
          <p:cNvSpPr/>
          <p:nvPr/>
        </p:nvSpPr>
        <p:spPr>
          <a:xfrm>
            <a:off x="903675" y="1727700"/>
            <a:ext cx="3454800" cy="787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65" name="Google Shape;465;p44"/>
          <p:cNvSpPr/>
          <p:nvPr/>
        </p:nvSpPr>
        <p:spPr>
          <a:xfrm>
            <a:off x="4790175" y="1438525"/>
            <a:ext cx="3774300" cy="13743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rgbClr val="2F5AA2"/>
                </a:solidFill>
                <a:latin typeface="Open Sans"/>
                <a:ea typeface="Open Sans"/>
                <a:cs typeface="Open Sans"/>
                <a:sym typeface="Open Sans"/>
              </a:rPr>
              <a:t>Thought process</a:t>
            </a:r>
            <a:endParaRPr sz="1300">
              <a:solidFill>
                <a:srgbClr val="1A1A1A"/>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latin typeface="Open Sans"/>
                <a:ea typeface="Open Sans"/>
                <a:cs typeface="Open Sans"/>
                <a:sym typeface="Open Sans"/>
              </a:rPr>
              <a:t>History is concerning for </a:t>
            </a:r>
            <a:r>
              <a:rPr b="1" lang="en" sz="1300">
                <a:solidFill>
                  <a:srgbClr val="DF382C"/>
                </a:solidFill>
                <a:latin typeface="Open Sans"/>
                <a:ea typeface="Open Sans"/>
                <a:cs typeface="Open Sans"/>
                <a:sym typeface="Open Sans"/>
              </a:rPr>
              <a:t>systemic process</a:t>
            </a:r>
            <a:r>
              <a:rPr b="1" lang="en" sz="1300">
                <a:solidFill>
                  <a:srgbClr val="1A1A1A"/>
                </a:solidFill>
                <a:latin typeface="Open Sans"/>
                <a:ea typeface="Open Sans"/>
                <a:cs typeface="Open Sans"/>
                <a:sym typeface="Open Sans"/>
              </a:rPr>
              <a:t> w/ </a:t>
            </a:r>
            <a:r>
              <a:rPr b="1" lang="en" sz="1300">
                <a:solidFill>
                  <a:srgbClr val="DF382C"/>
                </a:solidFill>
                <a:latin typeface="Open Sans"/>
                <a:ea typeface="Open Sans"/>
                <a:cs typeface="Open Sans"/>
                <a:sym typeface="Open Sans"/>
              </a:rPr>
              <a:t>aseptic meningitis</a:t>
            </a:r>
            <a:r>
              <a:rPr lang="en" sz="1300">
                <a:solidFill>
                  <a:srgbClr val="1A1A1A"/>
                </a:solidFill>
                <a:latin typeface="Open Sans"/>
                <a:ea typeface="Open Sans"/>
                <a:cs typeface="Open Sans"/>
                <a:sym typeface="Open Sans"/>
              </a:rPr>
              <a:t>, seemingly </a:t>
            </a:r>
            <a:r>
              <a:rPr lang="en" sz="1300" u="sng">
                <a:solidFill>
                  <a:srgbClr val="1A1A1A"/>
                </a:solidFill>
                <a:latin typeface="Open Sans"/>
                <a:ea typeface="Open Sans"/>
                <a:cs typeface="Open Sans"/>
                <a:sym typeface="Open Sans"/>
              </a:rPr>
              <a:t>related</a:t>
            </a:r>
            <a:r>
              <a:rPr lang="en" sz="1300">
                <a:solidFill>
                  <a:srgbClr val="1A1A1A"/>
                </a:solidFill>
                <a:latin typeface="Open Sans"/>
                <a:ea typeface="Open Sans"/>
                <a:cs typeface="Open Sans"/>
                <a:sym typeface="Open Sans"/>
              </a:rPr>
              <a:t> to </a:t>
            </a:r>
            <a:r>
              <a:rPr b="1" lang="en" sz="1300">
                <a:solidFill>
                  <a:srgbClr val="1A1A1A"/>
                </a:solidFill>
                <a:latin typeface="Open Sans"/>
                <a:ea typeface="Open Sans"/>
                <a:cs typeface="Open Sans"/>
                <a:sym typeface="Open Sans"/>
              </a:rPr>
              <a:t>dental procedure</a:t>
            </a:r>
            <a:endParaRPr sz="1300">
              <a:solidFill>
                <a:srgbClr val="1A1A1A"/>
              </a:solidFill>
              <a:latin typeface="Open Sans"/>
              <a:ea typeface="Open Sans"/>
              <a:cs typeface="Open Sans"/>
              <a:sym typeface="Open Sans"/>
            </a:endParaRPr>
          </a:p>
          <a:p>
            <a:pPr indent="0" lvl="0" marL="0" rtl="0" algn="l">
              <a:spcBef>
                <a:spcPts val="0"/>
              </a:spcBef>
              <a:spcAft>
                <a:spcPts val="0"/>
              </a:spcAft>
              <a:buNone/>
            </a:pPr>
            <a:r>
              <a:t/>
            </a:r>
            <a:endParaRPr sz="1300">
              <a:solidFill>
                <a:srgbClr val="1A1A1A"/>
              </a:solidFill>
              <a:latin typeface="Open Sans"/>
              <a:ea typeface="Open Sans"/>
              <a:cs typeface="Open Sans"/>
              <a:sym typeface="Open Sans"/>
            </a:endParaRPr>
          </a:p>
          <a:p>
            <a:pPr indent="0" lvl="0" marL="0" rtl="0" algn="l">
              <a:spcBef>
                <a:spcPts val="0"/>
              </a:spcBef>
              <a:spcAft>
                <a:spcPts val="0"/>
              </a:spcAft>
              <a:buNone/>
            </a:pPr>
            <a:r>
              <a:t/>
            </a:r>
            <a:endParaRPr sz="1300">
              <a:solidFill>
                <a:srgbClr val="1A1A1A"/>
              </a:solidFill>
              <a:latin typeface="Open Sans"/>
              <a:ea typeface="Open Sans"/>
              <a:cs typeface="Open Sans"/>
              <a:sym typeface="Open Sans"/>
            </a:endParaRPr>
          </a:p>
        </p:txBody>
      </p:sp>
      <p:sp>
        <p:nvSpPr>
          <p:cNvPr id="466" name="Google Shape;466;p44"/>
          <p:cNvSpPr/>
          <p:nvPr/>
        </p:nvSpPr>
        <p:spPr>
          <a:xfrm>
            <a:off x="4693725" y="1305625"/>
            <a:ext cx="3954600" cy="16293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467" name="Google Shape;467;p44"/>
          <p:cNvSpPr txBox="1"/>
          <p:nvPr/>
        </p:nvSpPr>
        <p:spPr>
          <a:xfrm>
            <a:off x="4858275" y="2379300"/>
            <a:ext cx="30000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 Drug induced aseptic meningitis </a:t>
            </a:r>
            <a:endParaRPr b="1"/>
          </a:p>
        </p:txBody>
      </p:sp>
      <p:sp>
        <p:nvSpPr>
          <p:cNvPr id="468" name="Google Shape;468;p44"/>
          <p:cNvSpPr/>
          <p:nvPr/>
        </p:nvSpPr>
        <p:spPr>
          <a:xfrm>
            <a:off x="996250" y="2934925"/>
            <a:ext cx="3454800" cy="6165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45"/>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[Q1.3] What caused it?</a:t>
            </a:r>
            <a:endParaRPr/>
          </a:p>
        </p:txBody>
      </p:sp>
      <p:sp>
        <p:nvSpPr>
          <p:cNvPr id="474" name="Google Shape;474;p45"/>
          <p:cNvSpPr txBox="1"/>
          <p:nvPr>
            <p:ph idx="1"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475" name="Google Shape;475;p45"/>
          <p:cNvSpPr txBox="1"/>
          <p:nvPr>
            <p:ph idx="2"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476" name="Google Shape;476;p45"/>
          <p:cNvPicPr preferRelativeResize="0"/>
          <p:nvPr/>
        </p:nvPicPr>
        <p:blipFill>
          <a:blip r:embed="rId3">
            <a:alphaModFix/>
          </a:blip>
          <a:stretch>
            <a:fillRect/>
          </a:stretch>
        </p:blipFill>
        <p:spPr>
          <a:xfrm>
            <a:off x="4769925" y="1261550"/>
            <a:ext cx="3998324" cy="34028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46"/>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Case #2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47"/>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HPI</a:t>
            </a:r>
            <a:endParaRPr/>
          </a:p>
        </p:txBody>
      </p:sp>
      <p:sp>
        <p:nvSpPr>
          <p:cNvPr id="487" name="Google Shape;487;p47"/>
          <p:cNvSpPr txBox="1"/>
          <p:nvPr>
            <p:ph idx="1" type="body"/>
          </p:nvPr>
        </p:nvSpPr>
        <p:spPr>
          <a:xfrm>
            <a:off x="729450" y="1393075"/>
            <a:ext cx="7688700" cy="3110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 </a:t>
            </a:r>
            <a:r>
              <a:rPr b="1" lang="en">
                <a:solidFill>
                  <a:srgbClr val="2D6987"/>
                </a:solidFill>
              </a:rPr>
              <a:t>63</a:t>
            </a:r>
            <a:r>
              <a:rPr b="1" lang="en">
                <a:solidFill>
                  <a:srgbClr val="2D6987"/>
                </a:solidFill>
              </a:rPr>
              <a:t> y/o M</a:t>
            </a:r>
            <a:r>
              <a:rPr lang="en"/>
              <a:t> with PMH including </a:t>
            </a:r>
            <a:r>
              <a:rPr lang="en"/>
              <a:t>HIV (Descovy+Tivicay), prior positive PPD, </a:t>
            </a:r>
            <a:r>
              <a:rPr lang="en"/>
              <a:t>HFrEF, </a:t>
            </a:r>
            <a:r>
              <a:rPr lang="en"/>
              <a:t>s/p mechanical AVR &amp; MVR (2 years ago) </a:t>
            </a:r>
            <a:r>
              <a:rPr lang="en"/>
              <a:t>p/w </a:t>
            </a:r>
            <a:r>
              <a:rPr b="1" lang="en">
                <a:solidFill>
                  <a:srgbClr val="DC4C64"/>
                </a:solidFill>
              </a:rPr>
              <a:t>a month of fevers</a:t>
            </a:r>
            <a:endParaRPr>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48"/>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HPI</a:t>
            </a:r>
            <a:endParaRPr/>
          </a:p>
        </p:txBody>
      </p:sp>
      <p:sp>
        <p:nvSpPr>
          <p:cNvPr id="493" name="Google Shape;493;p48"/>
          <p:cNvSpPr txBox="1"/>
          <p:nvPr>
            <p:ph idx="1" type="body"/>
          </p:nvPr>
        </p:nvSpPr>
        <p:spPr>
          <a:xfrm>
            <a:off x="729450" y="1393075"/>
            <a:ext cx="7688700" cy="311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Patient states approximately </a:t>
            </a:r>
            <a:r>
              <a:rPr b="1" lang="en">
                <a:solidFill>
                  <a:srgbClr val="3B71CA"/>
                </a:solidFill>
                <a:latin typeface="Arial"/>
                <a:ea typeface="Arial"/>
                <a:cs typeface="Arial"/>
                <a:sym typeface="Arial"/>
              </a:rPr>
              <a:t>a month ago</a:t>
            </a:r>
            <a:r>
              <a:rPr lang="en">
                <a:latin typeface="Arial"/>
                <a:ea typeface="Arial"/>
                <a:cs typeface="Arial"/>
                <a:sym typeface="Arial"/>
              </a:rPr>
              <a:t> he was with a group of friends who all came down with a similar (supposedly viral) illness. He reports onset of </a:t>
            </a:r>
            <a:r>
              <a:rPr b="1" lang="en">
                <a:latin typeface="Arial"/>
                <a:ea typeface="Arial"/>
                <a:cs typeface="Arial"/>
                <a:sym typeface="Arial"/>
              </a:rPr>
              <a:t>fevers, </a:t>
            </a:r>
            <a:r>
              <a:rPr b="1" lang="en">
                <a:solidFill>
                  <a:srgbClr val="896110"/>
                </a:solidFill>
                <a:latin typeface="Arial"/>
                <a:ea typeface="Arial"/>
                <a:cs typeface="Arial"/>
                <a:sym typeface="Arial"/>
              </a:rPr>
              <a:t>headaches</a:t>
            </a:r>
            <a:r>
              <a:rPr lang="en">
                <a:solidFill>
                  <a:srgbClr val="896110"/>
                </a:solidFill>
                <a:latin typeface="Arial"/>
                <a:ea typeface="Arial"/>
                <a:cs typeface="Arial"/>
                <a:sym typeface="Arial"/>
              </a:rPr>
              <a:t> </a:t>
            </a:r>
            <a:r>
              <a:rPr lang="en">
                <a:latin typeface="Arial"/>
                <a:ea typeface="Arial"/>
                <a:cs typeface="Arial"/>
                <a:sym typeface="Arial"/>
              </a:rPr>
              <a:t>(which he describes as "flu-like headaches"; occasionally with</a:t>
            </a:r>
            <a:r>
              <a:rPr b="1" lang="en">
                <a:latin typeface="Arial"/>
                <a:ea typeface="Arial"/>
                <a:cs typeface="Arial"/>
                <a:sym typeface="Arial"/>
              </a:rPr>
              <a:t> </a:t>
            </a:r>
            <a:r>
              <a:rPr b="1" lang="en">
                <a:solidFill>
                  <a:srgbClr val="896110"/>
                </a:solidFill>
                <a:latin typeface="Arial"/>
                <a:ea typeface="Arial"/>
                <a:cs typeface="Arial"/>
                <a:sym typeface="Arial"/>
              </a:rPr>
              <a:t>blurry vision</a:t>
            </a:r>
            <a:r>
              <a:rPr b="1" lang="en">
                <a:latin typeface="Arial"/>
                <a:ea typeface="Arial"/>
                <a:cs typeface="Arial"/>
                <a:sym typeface="Arial"/>
              </a:rPr>
              <a:t> when severe</a:t>
            </a:r>
            <a:r>
              <a:rPr lang="en">
                <a:latin typeface="Arial"/>
                <a:ea typeface="Arial"/>
                <a:cs typeface="Arial"/>
                <a:sym typeface="Arial"/>
              </a:rPr>
              <a:t>), rhinorrhea with </a:t>
            </a:r>
            <a:r>
              <a:rPr b="1" lang="en">
                <a:latin typeface="Arial"/>
                <a:ea typeface="Arial"/>
                <a:cs typeface="Arial"/>
                <a:sym typeface="Arial"/>
              </a:rPr>
              <a:t>postnasal drip</a:t>
            </a:r>
            <a:r>
              <a:rPr lang="en">
                <a:latin typeface="Arial"/>
                <a:ea typeface="Arial"/>
                <a:cs typeface="Arial"/>
                <a:sym typeface="Arial"/>
              </a:rPr>
              <a:t>, </a:t>
            </a:r>
            <a:r>
              <a:rPr b="1" lang="en">
                <a:solidFill>
                  <a:srgbClr val="896110"/>
                </a:solidFill>
                <a:latin typeface="Arial"/>
                <a:ea typeface="Arial"/>
                <a:cs typeface="Arial"/>
                <a:sym typeface="Arial"/>
              </a:rPr>
              <a:t>productive cough</a:t>
            </a:r>
            <a:r>
              <a:rPr lang="en">
                <a:latin typeface="Arial"/>
                <a:ea typeface="Arial"/>
                <a:cs typeface="Arial"/>
                <a:sym typeface="Arial"/>
              </a:rPr>
              <a:t> (particularly in the morning), and </a:t>
            </a:r>
            <a:r>
              <a:rPr b="1" lang="en">
                <a:solidFill>
                  <a:srgbClr val="896110"/>
                </a:solidFill>
                <a:latin typeface="Arial"/>
                <a:ea typeface="Arial"/>
                <a:cs typeface="Arial"/>
                <a:sym typeface="Arial"/>
              </a:rPr>
              <a:t>ear fullness</a:t>
            </a:r>
            <a:r>
              <a:rPr lang="en">
                <a:latin typeface="Arial"/>
                <a:ea typeface="Arial"/>
                <a:cs typeface="Arial"/>
                <a:sym typeface="Arial"/>
              </a:rPr>
              <a:t>. He was initially treated with Claritin, Flonase, and Tessalon Perles. </a:t>
            </a:r>
            <a:endParaRPr>
              <a:latin typeface="Arial"/>
              <a:ea typeface="Arial"/>
              <a:cs typeface="Arial"/>
              <a:sym typeface="Arial"/>
            </a:endParaRPr>
          </a:p>
          <a:p>
            <a:pPr indent="0" lvl="0" marL="0" rtl="0" algn="l">
              <a:spcBef>
                <a:spcPts val="1200"/>
              </a:spcBef>
              <a:spcAft>
                <a:spcPts val="1200"/>
              </a:spcAft>
              <a:buNone/>
            </a:pPr>
            <a:r>
              <a:t/>
            </a:r>
            <a:endParaRPr>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49"/>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HPI</a:t>
            </a:r>
            <a:endParaRPr/>
          </a:p>
        </p:txBody>
      </p:sp>
      <p:sp>
        <p:nvSpPr>
          <p:cNvPr id="499" name="Google Shape;499;p49"/>
          <p:cNvSpPr txBox="1"/>
          <p:nvPr>
            <p:ph idx="1" type="body"/>
          </p:nvPr>
        </p:nvSpPr>
        <p:spPr>
          <a:xfrm>
            <a:off x="729450" y="1393075"/>
            <a:ext cx="7688700" cy="311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Patient states approximately </a:t>
            </a:r>
            <a:r>
              <a:rPr b="1" lang="en">
                <a:solidFill>
                  <a:srgbClr val="3B71CA"/>
                </a:solidFill>
                <a:latin typeface="Arial"/>
                <a:ea typeface="Arial"/>
                <a:cs typeface="Arial"/>
                <a:sym typeface="Arial"/>
              </a:rPr>
              <a:t>a month ago</a:t>
            </a:r>
            <a:r>
              <a:rPr lang="en">
                <a:latin typeface="Arial"/>
                <a:ea typeface="Arial"/>
                <a:cs typeface="Arial"/>
                <a:sym typeface="Arial"/>
              </a:rPr>
              <a:t> he was with a group of friends who all came down with a similar (supposedly viral) illness. He reports onset of </a:t>
            </a:r>
            <a:r>
              <a:rPr b="1" lang="en">
                <a:latin typeface="Arial"/>
                <a:ea typeface="Arial"/>
                <a:cs typeface="Arial"/>
                <a:sym typeface="Arial"/>
              </a:rPr>
              <a:t>fevers, </a:t>
            </a:r>
            <a:r>
              <a:rPr b="1" lang="en">
                <a:solidFill>
                  <a:srgbClr val="896110"/>
                </a:solidFill>
                <a:latin typeface="Arial"/>
                <a:ea typeface="Arial"/>
                <a:cs typeface="Arial"/>
                <a:sym typeface="Arial"/>
              </a:rPr>
              <a:t>headaches</a:t>
            </a:r>
            <a:r>
              <a:rPr lang="en">
                <a:solidFill>
                  <a:srgbClr val="896110"/>
                </a:solidFill>
                <a:latin typeface="Arial"/>
                <a:ea typeface="Arial"/>
                <a:cs typeface="Arial"/>
                <a:sym typeface="Arial"/>
              </a:rPr>
              <a:t> </a:t>
            </a:r>
            <a:r>
              <a:rPr lang="en">
                <a:latin typeface="Arial"/>
                <a:ea typeface="Arial"/>
                <a:cs typeface="Arial"/>
                <a:sym typeface="Arial"/>
              </a:rPr>
              <a:t>(which he describes as "flu-like headaches"; occasionally with</a:t>
            </a:r>
            <a:r>
              <a:rPr b="1" lang="en">
                <a:latin typeface="Arial"/>
                <a:ea typeface="Arial"/>
                <a:cs typeface="Arial"/>
                <a:sym typeface="Arial"/>
              </a:rPr>
              <a:t> </a:t>
            </a:r>
            <a:r>
              <a:rPr b="1" lang="en">
                <a:solidFill>
                  <a:srgbClr val="896110"/>
                </a:solidFill>
                <a:latin typeface="Arial"/>
                <a:ea typeface="Arial"/>
                <a:cs typeface="Arial"/>
                <a:sym typeface="Arial"/>
              </a:rPr>
              <a:t>blurry vision</a:t>
            </a:r>
            <a:r>
              <a:rPr b="1" lang="en">
                <a:latin typeface="Arial"/>
                <a:ea typeface="Arial"/>
                <a:cs typeface="Arial"/>
                <a:sym typeface="Arial"/>
              </a:rPr>
              <a:t> when severe</a:t>
            </a:r>
            <a:r>
              <a:rPr lang="en">
                <a:latin typeface="Arial"/>
                <a:ea typeface="Arial"/>
                <a:cs typeface="Arial"/>
                <a:sym typeface="Arial"/>
              </a:rPr>
              <a:t>), rhinorrhea with </a:t>
            </a:r>
            <a:r>
              <a:rPr b="1" lang="en">
                <a:latin typeface="Arial"/>
                <a:ea typeface="Arial"/>
                <a:cs typeface="Arial"/>
                <a:sym typeface="Arial"/>
              </a:rPr>
              <a:t>postnasal drip</a:t>
            </a:r>
            <a:r>
              <a:rPr lang="en">
                <a:latin typeface="Arial"/>
                <a:ea typeface="Arial"/>
                <a:cs typeface="Arial"/>
                <a:sym typeface="Arial"/>
              </a:rPr>
              <a:t>, </a:t>
            </a:r>
            <a:r>
              <a:rPr b="1" lang="en">
                <a:solidFill>
                  <a:srgbClr val="896110"/>
                </a:solidFill>
                <a:latin typeface="Arial"/>
                <a:ea typeface="Arial"/>
                <a:cs typeface="Arial"/>
                <a:sym typeface="Arial"/>
              </a:rPr>
              <a:t>productive cough</a:t>
            </a:r>
            <a:r>
              <a:rPr lang="en">
                <a:latin typeface="Arial"/>
                <a:ea typeface="Arial"/>
                <a:cs typeface="Arial"/>
                <a:sym typeface="Arial"/>
              </a:rPr>
              <a:t> (particularly in the morning), and </a:t>
            </a:r>
            <a:r>
              <a:rPr b="1" lang="en">
                <a:solidFill>
                  <a:srgbClr val="896110"/>
                </a:solidFill>
                <a:latin typeface="Arial"/>
                <a:ea typeface="Arial"/>
                <a:cs typeface="Arial"/>
                <a:sym typeface="Arial"/>
              </a:rPr>
              <a:t>ear fullness</a:t>
            </a:r>
            <a:r>
              <a:rPr lang="en">
                <a:latin typeface="Arial"/>
                <a:ea typeface="Arial"/>
                <a:cs typeface="Arial"/>
                <a:sym typeface="Arial"/>
              </a:rPr>
              <a:t>. He was initially treated with Claritin, Flonase, and Tessalon Perles. </a:t>
            </a:r>
            <a:endParaRPr>
              <a:latin typeface="Arial"/>
              <a:ea typeface="Arial"/>
              <a:cs typeface="Arial"/>
              <a:sym typeface="Arial"/>
            </a:endParaRPr>
          </a:p>
          <a:p>
            <a:pPr indent="0" lvl="0" marL="0" rtl="0" algn="l">
              <a:spcBef>
                <a:spcPts val="1200"/>
              </a:spcBef>
              <a:spcAft>
                <a:spcPts val="1200"/>
              </a:spcAft>
              <a:buNone/>
            </a:pPr>
            <a:r>
              <a:rPr lang="en">
                <a:latin typeface="Arial"/>
                <a:ea typeface="Arial"/>
                <a:cs typeface="Arial"/>
                <a:sym typeface="Arial"/>
              </a:rPr>
              <a:t>Over the </a:t>
            </a:r>
            <a:r>
              <a:rPr b="1" lang="en">
                <a:solidFill>
                  <a:srgbClr val="3B71CA"/>
                </a:solidFill>
                <a:latin typeface="Arial"/>
                <a:ea typeface="Arial"/>
                <a:cs typeface="Arial"/>
                <a:sym typeface="Arial"/>
              </a:rPr>
              <a:t>1st week of his illness</a:t>
            </a:r>
            <a:r>
              <a:rPr lang="en">
                <a:latin typeface="Arial"/>
                <a:ea typeface="Arial"/>
                <a:cs typeface="Arial"/>
                <a:sym typeface="Arial"/>
              </a:rPr>
              <a:t>, </a:t>
            </a:r>
            <a:r>
              <a:rPr b="1" lang="en">
                <a:solidFill>
                  <a:srgbClr val="14A44D"/>
                </a:solidFill>
                <a:latin typeface="Arial"/>
                <a:ea typeface="Arial"/>
                <a:cs typeface="Arial"/>
                <a:sym typeface="Arial"/>
              </a:rPr>
              <a:t>cough </a:t>
            </a:r>
            <a:r>
              <a:rPr b="1" lang="en">
                <a:latin typeface="Arial"/>
                <a:ea typeface="Arial"/>
                <a:cs typeface="Arial"/>
                <a:sym typeface="Arial"/>
              </a:rPr>
              <a:t>improved</a:t>
            </a:r>
            <a:r>
              <a:rPr lang="en">
                <a:latin typeface="Arial"/>
                <a:ea typeface="Arial"/>
                <a:cs typeface="Arial"/>
                <a:sym typeface="Arial"/>
              </a:rPr>
              <a:t> (but worsened after stopping Tessalon Perles), </a:t>
            </a:r>
            <a:r>
              <a:rPr b="1" lang="en">
                <a:solidFill>
                  <a:srgbClr val="14A44D"/>
                </a:solidFill>
                <a:latin typeface="Arial"/>
                <a:ea typeface="Arial"/>
                <a:cs typeface="Arial"/>
                <a:sym typeface="Arial"/>
              </a:rPr>
              <a:t>rhinorrhea </a:t>
            </a:r>
            <a:r>
              <a:rPr b="1" lang="en">
                <a:latin typeface="Arial"/>
                <a:ea typeface="Arial"/>
                <a:cs typeface="Arial"/>
                <a:sym typeface="Arial"/>
              </a:rPr>
              <a:t>has been less severe</a:t>
            </a:r>
            <a:r>
              <a:rPr lang="en">
                <a:latin typeface="Arial"/>
                <a:ea typeface="Arial"/>
                <a:cs typeface="Arial"/>
                <a:sym typeface="Arial"/>
              </a:rPr>
              <a:t> (though he continues to be on Claritin), and </a:t>
            </a:r>
            <a:r>
              <a:rPr b="1" lang="en">
                <a:solidFill>
                  <a:srgbClr val="14A44D"/>
                </a:solidFill>
                <a:latin typeface="Arial"/>
                <a:ea typeface="Arial"/>
                <a:cs typeface="Arial"/>
                <a:sym typeface="Arial"/>
              </a:rPr>
              <a:t>fevers </a:t>
            </a:r>
            <a:r>
              <a:rPr b="1" lang="en">
                <a:latin typeface="Arial"/>
                <a:ea typeface="Arial"/>
                <a:cs typeface="Arial"/>
                <a:sym typeface="Arial"/>
              </a:rPr>
              <a:t>are no longer as high</a:t>
            </a:r>
            <a:r>
              <a:rPr lang="en">
                <a:latin typeface="Arial"/>
                <a:ea typeface="Arial"/>
                <a:cs typeface="Arial"/>
                <a:sym typeface="Arial"/>
              </a:rPr>
              <a:t> (though he is </a:t>
            </a:r>
            <a:r>
              <a:rPr b="1" lang="en">
                <a:solidFill>
                  <a:srgbClr val="DF382C"/>
                </a:solidFill>
                <a:latin typeface="Arial"/>
                <a:ea typeface="Arial"/>
                <a:cs typeface="Arial"/>
                <a:sym typeface="Arial"/>
              </a:rPr>
              <a:t>still having them</a:t>
            </a:r>
            <a:r>
              <a:rPr lang="en">
                <a:latin typeface="Arial"/>
                <a:ea typeface="Arial"/>
                <a:cs typeface="Arial"/>
                <a:sym typeface="Arial"/>
              </a:rPr>
              <a:t>); overall symptoms </a:t>
            </a:r>
            <a:r>
              <a:rPr b="1" lang="en">
                <a:solidFill>
                  <a:srgbClr val="14A44D"/>
                </a:solidFill>
                <a:latin typeface="Arial"/>
                <a:ea typeface="Arial"/>
                <a:cs typeface="Arial"/>
                <a:sym typeface="Arial"/>
              </a:rPr>
              <a:t>initially improved</a:t>
            </a:r>
            <a:r>
              <a:rPr lang="en">
                <a:latin typeface="Arial"/>
                <a:ea typeface="Arial"/>
                <a:cs typeface="Arial"/>
                <a:sym typeface="Arial"/>
              </a:rPr>
              <a:t>, but are still lingering. These continued fevers are </a:t>
            </a:r>
            <a:r>
              <a:rPr b="1" lang="en">
                <a:solidFill>
                  <a:srgbClr val="DF382C"/>
                </a:solidFill>
                <a:latin typeface="Arial"/>
                <a:ea typeface="Arial"/>
                <a:cs typeface="Arial"/>
                <a:sym typeface="Arial"/>
              </a:rPr>
              <a:t>99-100 F</a:t>
            </a:r>
            <a:r>
              <a:rPr lang="en">
                <a:latin typeface="Arial"/>
                <a:ea typeface="Arial"/>
                <a:cs typeface="Arial"/>
                <a:sym typeface="Arial"/>
              </a:rPr>
              <a:t>, but he does </a:t>
            </a:r>
            <a:r>
              <a:rPr b="1" lang="en">
                <a:latin typeface="Arial"/>
                <a:ea typeface="Arial"/>
                <a:cs typeface="Arial"/>
                <a:sym typeface="Arial"/>
              </a:rPr>
              <a:t>feels subjectively febrile</a:t>
            </a:r>
            <a:r>
              <a:rPr lang="en">
                <a:latin typeface="Arial"/>
                <a:ea typeface="Arial"/>
                <a:cs typeface="Arial"/>
                <a:sym typeface="Arial"/>
              </a:rPr>
              <a:t> during these episodes</a:t>
            </a:r>
            <a:endParaRPr>
              <a:latin typeface="Arial"/>
              <a:ea typeface="Arial"/>
              <a:cs typeface="Arial"/>
              <a:sym typeface="Arial"/>
            </a:endParaRPr>
          </a:p>
        </p:txBody>
      </p:sp>
      <p:sp>
        <p:nvSpPr>
          <p:cNvPr id="500" name="Google Shape;500;p49"/>
          <p:cNvSpPr/>
          <p:nvPr/>
        </p:nvSpPr>
        <p:spPr>
          <a:xfrm>
            <a:off x="666575" y="1393075"/>
            <a:ext cx="7688700" cy="13074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50"/>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HPI</a:t>
            </a:r>
            <a:endParaRPr/>
          </a:p>
        </p:txBody>
      </p:sp>
      <p:sp>
        <p:nvSpPr>
          <p:cNvPr id="506" name="Google Shape;506;p50"/>
          <p:cNvSpPr txBox="1"/>
          <p:nvPr>
            <p:ph idx="1" type="body"/>
          </p:nvPr>
        </p:nvSpPr>
        <p:spPr>
          <a:xfrm>
            <a:off x="729450" y="1393075"/>
            <a:ext cx="7688700" cy="311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At onset</a:t>
            </a:r>
            <a:r>
              <a:rPr lang="en"/>
              <a:t> (-1mo, late spring/early summer): Sick contacts with ?summer flu</a:t>
            </a:r>
            <a:endParaRPr/>
          </a:p>
          <a:p>
            <a:pPr indent="-311150" lvl="0" marL="457200" rtl="0" algn="l">
              <a:spcBef>
                <a:spcPts val="0"/>
              </a:spcBef>
              <a:spcAft>
                <a:spcPts val="0"/>
              </a:spcAft>
              <a:buSzPts val="1300"/>
              <a:buFont typeface="Arial"/>
              <a:buChar char="●"/>
            </a:pPr>
            <a:r>
              <a:rPr b="1" lang="en" u="sng">
                <a:solidFill>
                  <a:srgbClr val="896110"/>
                </a:solidFill>
              </a:rPr>
              <a:t>Symptoms</a:t>
            </a:r>
            <a:r>
              <a:rPr lang="en"/>
              <a:t>: fevers, headaches +/- vision changes, nasal drip with productive cough</a:t>
            </a:r>
            <a:endParaRPr/>
          </a:p>
          <a:p>
            <a:pPr indent="-311150" lvl="0" marL="457200" rtl="0" algn="l">
              <a:spcBef>
                <a:spcPts val="0"/>
              </a:spcBef>
              <a:spcAft>
                <a:spcPts val="0"/>
              </a:spcAft>
              <a:buSzPts val="1300"/>
              <a:buFont typeface="Arial"/>
              <a:buChar char="●"/>
            </a:pPr>
            <a:r>
              <a:rPr b="1" lang="en" u="sng">
                <a:solidFill>
                  <a:srgbClr val="8E44AD"/>
                </a:solidFill>
              </a:rPr>
              <a:t>Treatment</a:t>
            </a:r>
            <a:r>
              <a:rPr lang="en"/>
              <a:t>: Claritin, Flonase, and Tessalon Perles</a:t>
            </a:r>
            <a:endParaRPr/>
          </a:p>
          <a:p>
            <a:pPr indent="-311150" lvl="0" marL="457200" rtl="0" algn="l">
              <a:spcBef>
                <a:spcPts val="0"/>
              </a:spcBef>
              <a:spcAft>
                <a:spcPts val="0"/>
              </a:spcAft>
              <a:buSzPts val="1300"/>
              <a:buFont typeface="Arial"/>
              <a:buChar char="●"/>
            </a:pPr>
            <a:r>
              <a:rPr b="1" lang="en" u="sng"/>
              <a:t>Response</a:t>
            </a:r>
            <a:r>
              <a:rPr lang="en"/>
              <a:t>: </a:t>
            </a:r>
            <a:r>
              <a:rPr lang="en">
                <a:solidFill>
                  <a:srgbClr val="356635"/>
                </a:solidFill>
              </a:rPr>
              <a:t>Mild improvement</a:t>
            </a:r>
            <a:r>
              <a:rPr lang="en"/>
              <a:t>, but </a:t>
            </a:r>
            <a:r>
              <a:rPr lang="en">
                <a:solidFill>
                  <a:srgbClr val="C1443C"/>
                </a:solidFill>
              </a:rPr>
              <a:t>still fevering</a:t>
            </a:r>
            <a:r>
              <a:rPr lang="en"/>
              <a:t> (and other symptoms)</a:t>
            </a:r>
            <a:endParaRPr/>
          </a:p>
          <a:p>
            <a:pPr indent="0" lvl="0" marL="0" rtl="0" algn="l">
              <a:spcBef>
                <a:spcPts val="1200"/>
              </a:spcBef>
              <a:spcAft>
                <a:spcPts val="1200"/>
              </a:spcAft>
              <a:buNone/>
            </a:pPr>
            <a:r>
              <a:rPr lang="en">
                <a:latin typeface="Arial"/>
                <a:ea typeface="Arial"/>
                <a:cs typeface="Arial"/>
                <a:sym typeface="Arial"/>
              </a:rPr>
              <a:t>He was later treated with </a:t>
            </a:r>
            <a:r>
              <a:rPr b="1" lang="en">
                <a:solidFill>
                  <a:srgbClr val="8E44AD"/>
                </a:solidFill>
                <a:latin typeface="Arial"/>
                <a:ea typeface="Arial"/>
                <a:cs typeface="Arial"/>
                <a:sym typeface="Arial"/>
              </a:rPr>
              <a:t>doxy </a:t>
            </a:r>
            <a:r>
              <a:rPr b="1" lang="en">
                <a:latin typeface="Arial"/>
                <a:ea typeface="Arial"/>
                <a:cs typeface="Arial"/>
                <a:sym typeface="Arial"/>
              </a:rPr>
              <a:t>and </a:t>
            </a:r>
            <a:r>
              <a:rPr b="1" lang="en">
                <a:solidFill>
                  <a:srgbClr val="8E44AD"/>
                </a:solidFill>
                <a:latin typeface="Arial"/>
                <a:ea typeface="Arial"/>
                <a:cs typeface="Arial"/>
                <a:sym typeface="Arial"/>
              </a:rPr>
              <a:t>prednisone</a:t>
            </a:r>
            <a:r>
              <a:rPr lang="en">
                <a:latin typeface="Arial"/>
                <a:ea typeface="Arial"/>
                <a:cs typeface="Arial"/>
                <a:sym typeface="Arial"/>
              </a:rPr>
              <a:t>, but noticed </a:t>
            </a:r>
            <a:r>
              <a:rPr b="1" lang="en">
                <a:solidFill>
                  <a:srgbClr val="DF382C"/>
                </a:solidFill>
                <a:latin typeface="Arial"/>
                <a:ea typeface="Arial"/>
                <a:cs typeface="Arial"/>
                <a:sym typeface="Arial"/>
              </a:rPr>
              <a:t>zero improvement</a:t>
            </a:r>
            <a:r>
              <a:rPr lang="en">
                <a:latin typeface="Arial"/>
                <a:ea typeface="Arial"/>
                <a:cs typeface="Arial"/>
                <a:sym typeface="Arial"/>
              </a:rPr>
              <a:t>. Later was treated with </a:t>
            </a:r>
            <a:r>
              <a:rPr b="1" lang="en">
                <a:solidFill>
                  <a:srgbClr val="8E44AD"/>
                </a:solidFill>
                <a:latin typeface="Arial"/>
                <a:ea typeface="Arial"/>
                <a:cs typeface="Arial"/>
                <a:sym typeface="Arial"/>
              </a:rPr>
              <a:t>clindamycin </a:t>
            </a:r>
            <a:r>
              <a:rPr lang="en">
                <a:latin typeface="Arial"/>
                <a:ea typeface="Arial"/>
                <a:cs typeface="Arial"/>
                <a:sym typeface="Arial"/>
              </a:rPr>
              <a:t>( which he is still on presently), and has </a:t>
            </a:r>
            <a:r>
              <a:rPr b="1" lang="en">
                <a:solidFill>
                  <a:srgbClr val="DF382C"/>
                </a:solidFill>
                <a:latin typeface="Arial"/>
                <a:ea typeface="Arial"/>
                <a:cs typeface="Arial"/>
                <a:sym typeface="Arial"/>
              </a:rPr>
              <a:t>not improved</a:t>
            </a:r>
            <a:r>
              <a:rPr lang="en">
                <a:latin typeface="Arial"/>
                <a:ea typeface="Arial"/>
                <a:cs typeface="Arial"/>
                <a:sym typeface="Arial"/>
              </a:rPr>
              <a:t>, though he is </a:t>
            </a:r>
            <a:r>
              <a:rPr b="1" lang="en">
                <a:solidFill>
                  <a:srgbClr val="896110"/>
                </a:solidFill>
                <a:latin typeface="Arial"/>
                <a:ea typeface="Arial"/>
                <a:cs typeface="Arial"/>
                <a:sym typeface="Arial"/>
              </a:rPr>
              <a:t>now having diarrhea</a:t>
            </a:r>
            <a:r>
              <a:rPr lang="en">
                <a:latin typeface="Arial"/>
                <a:ea typeface="Arial"/>
                <a:cs typeface="Arial"/>
                <a:sym typeface="Arial"/>
              </a:rPr>
              <a:t>. During this time he has had </a:t>
            </a:r>
            <a:r>
              <a:rPr b="1" lang="en">
                <a:latin typeface="Arial"/>
                <a:ea typeface="Arial"/>
                <a:cs typeface="Arial"/>
                <a:sym typeface="Arial"/>
              </a:rPr>
              <a:t>some </a:t>
            </a:r>
            <a:r>
              <a:rPr b="1" lang="en">
                <a:solidFill>
                  <a:srgbClr val="896110"/>
                </a:solidFill>
                <a:latin typeface="Arial"/>
                <a:ea typeface="Arial"/>
                <a:cs typeface="Arial"/>
                <a:sym typeface="Arial"/>
              </a:rPr>
              <a:t>abnormal heart rhythms</a:t>
            </a:r>
            <a:r>
              <a:rPr lang="en">
                <a:latin typeface="Arial"/>
                <a:ea typeface="Arial"/>
                <a:cs typeface="Arial"/>
                <a:sym typeface="Arial"/>
              </a:rPr>
              <a:t> (SVT &amp; Afib RVR), one of which prompted ED visit but he was able to vagal his way out of another one</a:t>
            </a:r>
            <a:endParaRPr>
              <a:latin typeface="Arial"/>
              <a:ea typeface="Arial"/>
              <a:cs typeface="Arial"/>
              <a:sym typeface="Arial"/>
            </a:endParaRPr>
          </a:p>
        </p:txBody>
      </p:sp>
      <p:sp>
        <p:nvSpPr>
          <p:cNvPr id="507" name="Google Shape;507;p50"/>
          <p:cNvSpPr/>
          <p:nvPr/>
        </p:nvSpPr>
        <p:spPr>
          <a:xfrm>
            <a:off x="666575" y="1393075"/>
            <a:ext cx="7688700" cy="11193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51"/>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HPI</a:t>
            </a:r>
            <a:endParaRPr/>
          </a:p>
        </p:txBody>
      </p:sp>
      <p:sp>
        <p:nvSpPr>
          <p:cNvPr id="513" name="Google Shape;513;p51"/>
          <p:cNvSpPr txBox="1"/>
          <p:nvPr>
            <p:ph idx="1" type="body"/>
          </p:nvPr>
        </p:nvSpPr>
        <p:spPr>
          <a:xfrm>
            <a:off x="729450" y="1393075"/>
            <a:ext cx="7688700" cy="311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At onset</a:t>
            </a:r>
            <a:r>
              <a:rPr lang="en"/>
              <a:t> (-1mo, late spring/early summer): Sick contacts with ?summer flu</a:t>
            </a:r>
            <a:endParaRPr/>
          </a:p>
          <a:p>
            <a:pPr indent="-311150" lvl="0" marL="457200" rtl="0" algn="l">
              <a:spcBef>
                <a:spcPts val="0"/>
              </a:spcBef>
              <a:spcAft>
                <a:spcPts val="0"/>
              </a:spcAft>
              <a:buSzPts val="1300"/>
              <a:buFont typeface="Arial"/>
              <a:buChar char="●"/>
            </a:pPr>
            <a:r>
              <a:rPr b="1" lang="en" u="sng">
                <a:solidFill>
                  <a:srgbClr val="896110"/>
                </a:solidFill>
              </a:rPr>
              <a:t>Symptoms</a:t>
            </a:r>
            <a:r>
              <a:rPr lang="en"/>
              <a:t>: fevers, headaches +/- vision changes, nasal drip with productive cough</a:t>
            </a:r>
            <a:endParaRPr/>
          </a:p>
          <a:p>
            <a:pPr indent="-311150" lvl="0" marL="457200" rtl="0" algn="l">
              <a:spcBef>
                <a:spcPts val="0"/>
              </a:spcBef>
              <a:spcAft>
                <a:spcPts val="0"/>
              </a:spcAft>
              <a:buSzPts val="1300"/>
              <a:buFont typeface="Arial"/>
              <a:buChar char="●"/>
            </a:pPr>
            <a:r>
              <a:rPr b="1" lang="en" u="sng">
                <a:solidFill>
                  <a:srgbClr val="8E44AD"/>
                </a:solidFill>
              </a:rPr>
              <a:t>Treatment</a:t>
            </a:r>
            <a:r>
              <a:rPr lang="en"/>
              <a:t>: Claritin, Flonase, and Tessalon Perles</a:t>
            </a:r>
            <a:endParaRPr/>
          </a:p>
          <a:p>
            <a:pPr indent="-311150" lvl="0" marL="457200" rtl="0" algn="l">
              <a:spcBef>
                <a:spcPts val="0"/>
              </a:spcBef>
              <a:spcAft>
                <a:spcPts val="0"/>
              </a:spcAft>
              <a:buSzPts val="1300"/>
              <a:buFont typeface="Arial"/>
              <a:buChar char="●"/>
            </a:pPr>
            <a:r>
              <a:rPr b="1" lang="en" u="sng"/>
              <a:t>Response</a:t>
            </a:r>
            <a:r>
              <a:rPr lang="en"/>
              <a:t>: </a:t>
            </a:r>
            <a:r>
              <a:rPr lang="en">
                <a:solidFill>
                  <a:srgbClr val="356635"/>
                </a:solidFill>
              </a:rPr>
              <a:t>Mild improvement</a:t>
            </a:r>
            <a:r>
              <a:rPr lang="en"/>
              <a:t>, but </a:t>
            </a:r>
            <a:r>
              <a:rPr lang="en">
                <a:solidFill>
                  <a:srgbClr val="C1443C"/>
                </a:solidFill>
              </a:rPr>
              <a:t>still fevering</a:t>
            </a:r>
            <a:r>
              <a:rPr lang="en"/>
              <a:t> (and other symptoms)</a:t>
            </a:r>
            <a:endParaRPr/>
          </a:p>
          <a:p>
            <a:pPr indent="0" lvl="0" marL="0" rtl="0" algn="l">
              <a:spcBef>
                <a:spcPts val="1200"/>
              </a:spcBef>
              <a:spcAft>
                <a:spcPts val="1200"/>
              </a:spcAft>
              <a:buNone/>
            </a:pPr>
            <a:r>
              <a:rPr lang="en">
                <a:latin typeface="Arial"/>
                <a:ea typeface="Arial"/>
                <a:cs typeface="Arial"/>
                <a:sym typeface="Arial"/>
              </a:rPr>
              <a:t>He was later treated with </a:t>
            </a:r>
            <a:r>
              <a:rPr b="1" lang="en">
                <a:solidFill>
                  <a:srgbClr val="8E44AD"/>
                </a:solidFill>
                <a:latin typeface="Arial"/>
                <a:ea typeface="Arial"/>
                <a:cs typeface="Arial"/>
                <a:sym typeface="Arial"/>
              </a:rPr>
              <a:t>doxy </a:t>
            </a:r>
            <a:r>
              <a:rPr b="1" lang="en">
                <a:latin typeface="Arial"/>
                <a:ea typeface="Arial"/>
                <a:cs typeface="Arial"/>
                <a:sym typeface="Arial"/>
              </a:rPr>
              <a:t>and </a:t>
            </a:r>
            <a:r>
              <a:rPr b="1" lang="en">
                <a:solidFill>
                  <a:srgbClr val="8E44AD"/>
                </a:solidFill>
                <a:latin typeface="Arial"/>
                <a:ea typeface="Arial"/>
                <a:cs typeface="Arial"/>
                <a:sym typeface="Arial"/>
              </a:rPr>
              <a:t>prednisone</a:t>
            </a:r>
            <a:r>
              <a:rPr lang="en">
                <a:latin typeface="Arial"/>
                <a:ea typeface="Arial"/>
                <a:cs typeface="Arial"/>
                <a:sym typeface="Arial"/>
              </a:rPr>
              <a:t>, but noticed </a:t>
            </a:r>
            <a:r>
              <a:rPr b="1" lang="en">
                <a:solidFill>
                  <a:srgbClr val="DF382C"/>
                </a:solidFill>
                <a:latin typeface="Arial"/>
                <a:ea typeface="Arial"/>
                <a:cs typeface="Arial"/>
                <a:sym typeface="Arial"/>
              </a:rPr>
              <a:t>zero improvement</a:t>
            </a:r>
            <a:r>
              <a:rPr lang="en">
                <a:latin typeface="Arial"/>
                <a:ea typeface="Arial"/>
                <a:cs typeface="Arial"/>
                <a:sym typeface="Arial"/>
              </a:rPr>
              <a:t>. Later was treated with </a:t>
            </a:r>
            <a:r>
              <a:rPr b="1" lang="en">
                <a:solidFill>
                  <a:srgbClr val="8E44AD"/>
                </a:solidFill>
                <a:latin typeface="Arial"/>
                <a:ea typeface="Arial"/>
                <a:cs typeface="Arial"/>
                <a:sym typeface="Arial"/>
              </a:rPr>
              <a:t>clindamycin </a:t>
            </a:r>
            <a:r>
              <a:rPr lang="en">
                <a:latin typeface="Arial"/>
                <a:ea typeface="Arial"/>
                <a:cs typeface="Arial"/>
                <a:sym typeface="Arial"/>
              </a:rPr>
              <a:t>( which he is still on presently), and has </a:t>
            </a:r>
            <a:r>
              <a:rPr b="1" lang="en">
                <a:solidFill>
                  <a:srgbClr val="DF382C"/>
                </a:solidFill>
                <a:latin typeface="Arial"/>
                <a:ea typeface="Arial"/>
                <a:cs typeface="Arial"/>
                <a:sym typeface="Arial"/>
              </a:rPr>
              <a:t>not improved</a:t>
            </a:r>
            <a:r>
              <a:rPr lang="en">
                <a:latin typeface="Arial"/>
                <a:ea typeface="Arial"/>
                <a:cs typeface="Arial"/>
                <a:sym typeface="Arial"/>
              </a:rPr>
              <a:t>, though he is </a:t>
            </a:r>
            <a:r>
              <a:rPr b="1" lang="en">
                <a:solidFill>
                  <a:srgbClr val="896110"/>
                </a:solidFill>
                <a:latin typeface="Arial"/>
                <a:ea typeface="Arial"/>
                <a:cs typeface="Arial"/>
                <a:sym typeface="Arial"/>
              </a:rPr>
              <a:t>now having diarrhea</a:t>
            </a:r>
            <a:r>
              <a:rPr lang="en">
                <a:latin typeface="Arial"/>
                <a:ea typeface="Arial"/>
                <a:cs typeface="Arial"/>
                <a:sym typeface="Arial"/>
              </a:rPr>
              <a:t>. During this time he has had </a:t>
            </a:r>
            <a:r>
              <a:rPr b="1" lang="en">
                <a:latin typeface="Arial"/>
                <a:ea typeface="Arial"/>
                <a:cs typeface="Arial"/>
                <a:sym typeface="Arial"/>
              </a:rPr>
              <a:t>some </a:t>
            </a:r>
            <a:r>
              <a:rPr b="1" lang="en">
                <a:solidFill>
                  <a:srgbClr val="896110"/>
                </a:solidFill>
                <a:latin typeface="Arial"/>
                <a:ea typeface="Arial"/>
                <a:cs typeface="Arial"/>
                <a:sym typeface="Arial"/>
              </a:rPr>
              <a:t>abnormal heart rhythms</a:t>
            </a:r>
            <a:r>
              <a:rPr lang="en">
                <a:latin typeface="Arial"/>
                <a:ea typeface="Arial"/>
                <a:cs typeface="Arial"/>
                <a:sym typeface="Arial"/>
              </a:rPr>
              <a:t> (SVT &amp; Afib RVR), one of which prompted ED visit but he was able to vagal his way out of another one</a:t>
            </a:r>
            <a:endParaRPr>
              <a:latin typeface="Arial"/>
              <a:ea typeface="Arial"/>
              <a:cs typeface="Arial"/>
              <a:sym typeface="Arial"/>
            </a:endParaRPr>
          </a:p>
        </p:txBody>
      </p:sp>
      <p:sp>
        <p:nvSpPr>
          <p:cNvPr id="514" name="Google Shape;514;p51"/>
          <p:cNvSpPr/>
          <p:nvPr/>
        </p:nvSpPr>
        <p:spPr>
          <a:xfrm>
            <a:off x="666575" y="1393075"/>
            <a:ext cx="7688700" cy="11193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15" name="Google Shape;515;p51"/>
          <p:cNvSpPr/>
          <p:nvPr/>
        </p:nvSpPr>
        <p:spPr>
          <a:xfrm>
            <a:off x="729450" y="3669850"/>
            <a:ext cx="5560200" cy="11193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Negative ROS</a:t>
            </a:r>
            <a:endParaRPr sz="1200">
              <a:solidFill>
                <a:srgbClr val="9FA6B2"/>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rPr>
              <a:t>During the entire course of this illness, denies night sweats, weight changes, myalgias, dyspnea, urinary changes, rashes/skin changes, or GI symptoms (aside from aforementioned diarrhea on clindamycin). No known tick exposures.</a:t>
            </a:r>
            <a:endParaRPr sz="1300">
              <a:solidFill>
                <a:srgbClr val="1A1A1A"/>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52"/>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HPI</a:t>
            </a:r>
            <a:endParaRPr/>
          </a:p>
        </p:txBody>
      </p:sp>
      <p:sp>
        <p:nvSpPr>
          <p:cNvPr id="521" name="Google Shape;521;p52"/>
          <p:cNvSpPr txBox="1"/>
          <p:nvPr>
            <p:ph idx="1" type="body"/>
          </p:nvPr>
        </p:nvSpPr>
        <p:spPr>
          <a:xfrm>
            <a:off x="729450" y="1393075"/>
            <a:ext cx="7688700" cy="311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u="sng"/>
              <a:t>At onset</a:t>
            </a:r>
            <a:r>
              <a:rPr lang="en"/>
              <a:t> (-1mo, late spring/early summer): Sick contacts with ?summer flu</a:t>
            </a:r>
            <a:endParaRPr/>
          </a:p>
          <a:p>
            <a:pPr indent="-311150" lvl="0" marL="457200" rtl="0" algn="l">
              <a:spcBef>
                <a:spcPts val="0"/>
              </a:spcBef>
              <a:spcAft>
                <a:spcPts val="0"/>
              </a:spcAft>
              <a:buSzPts val="1300"/>
              <a:buFont typeface="Arial"/>
              <a:buChar char="●"/>
            </a:pPr>
            <a:r>
              <a:rPr b="1" lang="en" u="sng">
                <a:solidFill>
                  <a:srgbClr val="896110"/>
                </a:solidFill>
              </a:rPr>
              <a:t>Symptoms</a:t>
            </a:r>
            <a:r>
              <a:rPr lang="en"/>
              <a:t>: fevers, headaches +/- vision changes, nasal drip with productive cough</a:t>
            </a:r>
            <a:endParaRPr/>
          </a:p>
          <a:p>
            <a:pPr indent="-311150" lvl="0" marL="457200" rtl="0" algn="l">
              <a:spcBef>
                <a:spcPts val="0"/>
              </a:spcBef>
              <a:spcAft>
                <a:spcPts val="0"/>
              </a:spcAft>
              <a:buSzPts val="1300"/>
              <a:buFont typeface="Arial"/>
              <a:buChar char="●"/>
            </a:pPr>
            <a:r>
              <a:rPr b="1" lang="en" u="sng">
                <a:solidFill>
                  <a:srgbClr val="8E44AD"/>
                </a:solidFill>
              </a:rPr>
              <a:t>Treatment</a:t>
            </a:r>
            <a:r>
              <a:rPr lang="en"/>
              <a:t>: Claritin, Flonase, and Tessalon Perles</a:t>
            </a:r>
            <a:endParaRPr/>
          </a:p>
          <a:p>
            <a:pPr indent="-311150" lvl="0" marL="457200" rtl="0" algn="l">
              <a:spcBef>
                <a:spcPts val="0"/>
              </a:spcBef>
              <a:spcAft>
                <a:spcPts val="0"/>
              </a:spcAft>
              <a:buSzPts val="1300"/>
              <a:buFont typeface="Arial"/>
              <a:buChar char="●"/>
            </a:pPr>
            <a:r>
              <a:rPr b="1" lang="en" u="sng"/>
              <a:t>Response</a:t>
            </a:r>
            <a:r>
              <a:rPr lang="en"/>
              <a:t>: </a:t>
            </a:r>
            <a:r>
              <a:rPr lang="en">
                <a:solidFill>
                  <a:srgbClr val="356635"/>
                </a:solidFill>
              </a:rPr>
              <a:t>Mild improvement</a:t>
            </a:r>
            <a:r>
              <a:rPr lang="en"/>
              <a:t>, but </a:t>
            </a:r>
            <a:r>
              <a:rPr lang="en">
                <a:solidFill>
                  <a:srgbClr val="C1443C"/>
                </a:solidFill>
              </a:rPr>
              <a:t>still fevering</a:t>
            </a:r>
            <a:r>
              <a:rPr lang="en"/>
              <a:t> (and other symptoms)</a:t>
            </a:r>
            <a:endParaRPr/>
          </a:p>
          <a:p>
            <a:pPr indent="0" lvl="0" marL="0" rtl="0" algn="l">
              <a:spcBef>
                <a:spcPts val="1200"/>
              </a:spcBef>
              <a:spcAft>
                <a:spcPts val="1200"/>
              </a:spcAft>
              <a:buNone/>
            </a:pPr>
            <a:r>
              <a:rPr lang="en">
                <a:latin typeface="Arial"/>
                <a:ea typeface="Arial"/>
                <a:cs typeface="Arial"/>
                <a:sym typeface="Arial"/>
              </a:rPr>
              <a:t>He was later treated with </a:t>
            </a:r>
            <a:r>
              <a:rPr b="1" lang="en">
                <a:solidFill>
                  <a:srgbClr val="8E44AD"/>
                </a:solidFill>
                <a:latin typeface="Arial"/>
                <a:ea typeface="Arial"/>
                <a:cs typeface="Arial"/>
                <a:sym typeface="Arial"/>
              </a:rPr>
              <a:t>doxy </a:t>
            </a:r>
            <a:r>
              <a:rPr b="1" lang="en">
                <a:latin typeface="Arial"/>
                <a:ea typeface="Arial"/>
                <a:cs typeface="Arial"/>
                <a:sym typeface="Arial"/>
              </a:rPr>
              <a:t>and </a:t>
            </a:r>
            <a:r>
              <a:rPr b="1" lang="en">
                <a:solidFill>
                  <a:srgbClr val="8E44AD"/>
                </a:solidFill>
                <a:latin typeface="Arial"/>
                <a:ea typeface="Arial"/>
                <a:cs typeface="Arial"/>
                <a:sym typeface="Arial"/>
              </a:rPr>
              <a:t>prednisone</a:t>
            </a:r>
            <a:r>
              <a:rPr lang="en">
                <a:latin typeface="Arial"/>
                <a:ea typeface="Arial"/>
                <a:cs typeface="Arial"/>
                <a:sym typeface="Arial"/>
              </a:rPr>
              <a:t>, but noticed </a:t>
            </a:r>
            <a:r>
              <a:rPr b="1" lang="en">
                <a:solidFill>
                  <a:srgbClr val="DF382C"/>
                </a:solidFill>
                <a:latin typeface="Arial"/>
                <a:ea typeface="Arial"/>
                <a:cs typeface="Arial"/>
                <a:sym typeface="Arial"/>
              </a:rPr>
              <a:t>zero improvement</a:t>
            </a:r>
            <a:r>
              <a:rPr lang="en">
                <a:latin typeface="Arial"/>
                <a:ea typeface="Arial"/>
                <a:cs typeface="Arial"/>
                <a:sym typeface="Arial"/>
              </a:rPr>
              <a:t>. Later was treated with </a:t>
            </a:r>
            <a:r>
              <a:rPr b="1" lang="en">
                <a:solidFill>
                  <a:srgbClr val="8E44AD"/>
                </a:solidFill>
                <a:latin typeface="Arial"/>
                <a:ea typeface="Arial"/>
                <a:cs typeface="Arial"/>
                <a:sym typeface="Arial"/>
              </a:rPr>
              <a:t>clindamycin </a:t>
            </a:r>
            <a:r>
              <a:rPr lang="en">
                <a:latin typeface="Arial"/>
                <a:ea typeface="Arial"/>
                <a:cs typeface="Arial"/>
                <a:sym typeface="Arial"/>
              </a:rPr>
              <a:t>( which he is still on presently), and has </a:t>
            </a:r>
            <a:r>
              <a:rPr b="1" lang="en">
                <a:solidFill>
                  <a:srgbClr val="DF382C"/>
                </a:solidFill>
                <a:latin typeface="Arial"/>
                <a:ea typeface="Arial"/>
                <a:cs typeface="Arial"/>
                <a:sym typeface="Arial"/>
              </a:rPr>
              <a:t>not improved</a:t>
            </a:r>
            <a:r>
              <a:rPr lang="en">
                <a:latin typeface="Arial"/>
                <a:ea typeface="Arial"/>
                <a:cs typeface="Arial"/>
                <a:sym typeface="Arial"/>
              </a:rPr>
              <a:t>, though he is </a:t>
            </a:r>
            <a:r>
              <a:rPr b="1" lang="en">
                <a:solidFill>
                  <a:srgbClr val="896110"/>
                </a:solidFill>
                <a:latin typeface="Arial"/>
                <a:ea typeface="Arial"/>
                <a:cs typeface="Arial"/>
                <a:sym typeface="Arial"/>
              </a:rPr>
              <a:t>now having diarrhea</a:t>
            </a:r>
            <a:r>
              <a:rPr lang="en">
                <a:latin typeface="Arial"/>
                <a:ea typeface="Arial"/>
                <a:cs typeface="Arial"/>
                <a:sym typeface="Arial"/>
              </a:rPr>
              <a:t>. During this time he has had </a:t>
            </a:r>
            <a:r>
              <a:rPr b="1" lang="en">
                <a:latin typeface="Arial"/>
                <a:ea typeface="Arial"/>
                <a:cs typeface="Arial"/>
                <a:sym typeface="Arial"/>
              </a:rPr>
              <a:t>some </a:t>
            </a:r>
            <a:r>
              <a:rPr b="1" lang="en">
                <a:solidFill>
                  <a:srgbClr val="896110"/>
                </a:solidFill>
                <a:latin typeface="Arial"/>
                <a:ea typeface="Arial"/>
                <a:cs typeface="Arial"/>
                <a:sym typeface="Arial"/>
              </a:rPr>
              <a:t>abnormal heart rhythms</a:t>
            </a:r>
            <a:r>
              <a:rPr lang="en">
                <a:latin typeface="Arial"/>
                <a:ea typeface="Arial"/>
                <a:cs typeface="Arial"/>
                <a:sym typeface="Arial"/>
              </a:rPr>
              <a:t> (SVT &amp; Afib RVR), one of which prompted ED visit but he was able to vagal his way out of another one</a:t>
            </a:r>
            <a:endParaRPr>
              <a:latin typeface="Arial"/>
              <a:ea typeface="Arial"/>
              <a:cs typeface="Arial"/>
              <a:sym typeface="Arial"/>
            </a:endParaRPr>
          </a:p>
        </p:txBody>
      </p:sp>
      <p:sp>
        <p:nvSpPr>
          <p:cNvPr id="522" name="Google Shape;522;p52"/>
          <p:cNvSpPr/>
          <p:nvPr/>
        </p:nvSpPr>
        <p:spPr>
          <a:xfrm>
            <a:off x="666575" y="1393075"/>
            <a:ext cx="7688700" cy="11193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23" name="Google Shape;523;p52"/>
          <p:cNvSpPr/>
          <p:nvPr/>
        </p:nvSpPr>
        <p:spPr>
          <a:xfrm>
            <a:off x="729450" y="3669850"/>
            <a:ext cx="5560200" cy="11193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Negative ROS</a:t>
            </a:r>
            <a:endParaRPr sz="1200">
              <a:solidFill>
                <a:srgbClr val="9FA6B2"/>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rPr>
              <a:t>During the entire course of this illness, denies night sweats, weight changes, myalgias, dyspnea, urinary changes, rashes/skin changes, or GI symptoms (aside from aforementioned diarrhea on clindamycin). No known tick exposures.</a:t>
            </a:r>
            <a:endParaRPr sz="1300">
              <a:solidFill>
                <a:srgbClr val="1A1A1A"/>
              </a:solidFill>
            </a:endParaRPr>
          </a:p>
        </p:txBody>
      </p:sp>
      <p:sp>
        <p:nvSpPr>
          <p:cNvPr id="524" name="Google Shape;524;p52"/>
          <p:cNvSpPr/>
          <p:nvPr/>
        </p:nvSpPr>
        <p:spPr>
          <a:xfrm>
            <a:off x="6571725" y="3669850"/>
            <a:ext cx="1649400" cy="11193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Negative workup</a:t>
            </a:r>
            <a:endParaRPr b="1" sz="1200">
              <a:solidFill>
                <a:srgbClr val="404247"/>
              </a:solidFill>
              <a:latin typeface="Open Sans"/>
              <a:ea typeface="Open Sans"/>
              <a:cs typeface="Open Sans"/>
              <a:sym typeface="Open Sans"/>
            </a:endParaRPr>
          </a:p>
          <a:p>
            <a:pPr indent="-304800" lvl="0" marL="457200" rtl="0" algn="l">
              <a:spcBef>
                <a:spcPts val="0"/>
              </a:spcBef>
              <a:spcAft>
                <a:spcPts val="0"/>
              </a:spcAft>
              <a:buClr>
                <a:srgbClr val="404247"/>
              </a:buClr>
              <a:buSzPts val="1200"/>
              <a:buFont typeface="Open Sans"/>
              <a:buChar char="●"/>
            </a:pPr>
            <a:r>
              <a:rPr lang="en" sz="1200">
                <a:solidFill>
                  <a:srgbClr val="404247"/>
                </a:solidFill>
                <a:latin typeface="Open Sans"/>
                <a:ea typeface="Open Sans"/>
                <a:cs typeface="Open Sans"/>
                <a:sym typeface="Open Sans"/>
              </a:rPr>
              <a:t>CBC &amp; CMP </a:t>
            </a:r>
            <a:endParaRPr sz="1200">
              <a:solidFill>
                <a:srgbClr val="404247"/>
              </a:solidFill>
              <a:latin typeface="Open Sans"/>
              <a:ea typeface="Open Sans"/>
              <a:cs typeface="Open Sans"/>
              <a:sym typeface="Open Sans"/>
            </a:endParaRPr>
          </a:p>
          <a:p>
            <a:pPr indent="-304800" lvl="0" marL="457200" rtl="0" algn="l">
              <a:spcBef>
                <a:spcPts val="0"/>
              </a:spcBef>
              <a:spcAft>
                <a:spcPts val="0"/>
              </a:spcAft>
              <a:buClr>
                <a:srgbClr val="404247"/>
              </a:buClr>
              <a:buSzPts val="1200"/>
              <a:buFont typeface="Open Sans"/>
              <a:buChar char="●"/>
            </a:pPr>
            <a:r>
              <a:rPr lang="en" sz="1200">
                <a:solidFill>
                  <a:srgbClr val="404247"/>
                </a:solidFill>
                <a:latin typeface="Open Sans"/>
                <a:ea typeface="Open Sans"/>
                <a:cs typeface="Open Sans"/>
                <a:sym typeface="Open Sans"/>
              </a:rPr>
              <a:t>CXR </a:t>
            </a:r>
            <a:endParaRPr sz="1200">
              <a:solidFill>
                <a:srgbClr val="404247"/>
              </a:solidFill>
              <a:latin typeface="Open Sans"/>
              <a:ea typeface="Open Sans"/>
              <a:cs typeface="Open Sans"/>
              <a:sym typeface="Open Sans"/>
            </a:endParaRPr>
          </a:p>
          <a:p>
            <a:pPr indent="-304800" lvl="0" marL="457200" rtl="0" algn="l">
              <a:spcBef>
                <a:spcPts val="0"/>
              </a:spcBef>
              <a:spcAft>
                <a:spcPts val="0"/>
              </a:spcAft>
              <a:buClr>
                <a:srgbClr val="404247"/>
              </a:buClr>
              <a:buSzPts val="1200"/>
              <a:buFont typeface="Open Sans"/>
              <a:buChar char="●"/>
            </a:pPr>
            <a:r>
              <a:rPr lang="en" sz="1200">
                <a:solidFill>
                  <a:srgbClr val="404247"/>
                </a:solidFill>
                <a:latin typeface="Open Sans"/>
                <a:ea typeface="Open Sans"/>
                <a:cs typeface="Open Sans"/>
                <a:sym typeface="Open Sans"/>
              </a:rPr>
              <a:t>TTE (poor windows)</a:t>
            </a:r>
            <a:endParaRPr sz="1200">
              <a:solidFill>
                <a:srgbClr val="404247"/>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HPI</a:t>
            </a:r>
            <a:endParaRPr/>
          </a:p>
        </p:txBody>
      </p:sp>
      <p:sp>
        <p:nvSpPr>
          <p:cNvPr id="114" name="Google Shape;114;p17"/>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a:t>
            </a:r>
            <a:r>
              <a:rPr b="1" lang="en">
                <a:solidFill>
                  <a:srgbClr val="2D6987"/>
                </a:solidFill>
              </a:rPr>
              <a:t>66 y/o M</a:t>
            </a:r>
            <a:r>
              <a:rPr lang="en"/>
              <a:t> with PMH including heart block (no PPM/ICD) p/w </a:t>
            </a:r>
            <a:r>
              <a:rPr b="1" lang="en">
                <a:solidFill>
                  <a:srgbClr val="DC4C64"/>
                </a:solidFill>
              </a:rPr>
              <a:t>fevers to 103</a:t>
            </a:r>
            <a:endParaRPr/>
          </a:p>
          <a:p>
            <a:pPr indent="0" lvl="0" marL="0" rtl="0" algn="l">
              <a:spcBef>
                <a:spcPts val="1200"/>
              </a:spcBef>
              <a:spcAft>
                <a:spcPts val="1200"/>
              </a:spcAft>
              <a:buNone/>
            </a:pPr>
            <a:r>
              <a:rPr lang="en"/>
              <a:t>Feeling </a:t>
            </a:r>
            <a:r>
              <a:rPr b="1" lang="en"/>
              <a:t>unwell for </a:t>
            </a:r>
            <a:r>
              <a:rPr b="1" lang="en">
                <a:solidFill>
                  <a:srgbClr val="3B71CA"/>
                </a:solidFill>
              </a:rPr>
              <a:t>about a week</a:t>
            </a:r>
            <a:r>
              <a:rPr lang="en"/>
              <a:t>. Seems like everything stated after he had a </a:t>
            </a:r>
            <a:r>
              <a:rPr b="1" lang="en">
                <a:solidFill>
                  <a:srgbClr val="DF382C"/>
                </a:solidFill>
              </a:rPr>
              <a:t>root canal</a:t>
            </a:r>
            <a:r>
              <a:rPr b="1" lang="en"/>
              <a:t> </a:t>
            </a:r>
            <a:r>
              <a:rPr b="1" lang="en">
                <a:solidFill>
                  <a:srgbClr val="3B71CA"/>
                </a:solidFill>
              </a:rPr>
              <a:t>8 days</a:t>
            </a:r>
            <a:r>
              <a:rPr b="1" lang="en"/>
              <a:t> ago </a:t>
            </a:r>
            <a:r>
              <a:rPr lang="en"/>
              <a:t>(right premaxillary molar)</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53"/>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PMH</a:t>
            </a:r>
            <a:endParaRPr/>
          </a:p>
        </p:txBody>
      </p:sp>
      <p:sp>
        <p:nvSpPr>
          <p:cNvPr id="530" name="Google Shape;530;p53"/>
          <p:cNvSpPr txBox="1"/>
          <p:nvPr>
            <p:ph idx="1" type="body"/>
          </p:nvPr>
        </p:nvSpPr>
        <p:spPr>
          <a:xfrm>
            <a:off x="729325" y="1393075"/>
            <a:ext cx="3774300" cy="317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u="sng"/>
              <a:t>Problem list</a:t>
            </a:r>
            <a:endParaRPr b="1" u="sng"/>
          </a:p>
          <a:p>
            <a:pPr indent="-311150" lvl="0" marL="457200" rtl="0" algn="l">
              <a:lnSpc>
                <a:spcPct val="100000"/>
              </a:lnSpc>
              <a:spcBef>
                <a:spcPts val="0"/>
              </a:spcBef>
              <a:spcAft>
                <a:spcPts val="0"/>
              </a:spcAft>
              <a:buSzPts val="1300"/>
              <a:buAutoNum type="arabicPeriod"/>
            </a:pPr>
            <a:r>
              <a:rPr b="1" lang="en"/>
              <a:t>HIV </a:t>
            </a:r>
            <a:r>
              <a:rPr lang="en"/>
              <a:t>(Dx 2010, RF=MSM)</a:t>
            </a:r>
            <a:endParaRPr/>
          </a:p>
          <a:p>
            <a:pPr indent="-298450" lvl="1" marL="914400" rtl="0" algn="l">
              <a:lnSpc>
                <a:spcPct val="100000"/>
              </a:lnSpc>
              <a:spcBef>
                <a:spcPts val="0"/>
              </a:spcBef>
              <a:spcAft>
                <a:spcPts val="0"/>
              </a:spcAft>
              <a:buSzPts val="1100"/>
              <a:buAutoNum type="alphaLcPeriod"/>
            </a:pPr>
            <a:r>
              <a:rPr lang="en"/>
              <a:t>No Hx of OIs</a:t>
            </a:r>
            <a:endParaRPr/>
          </a:p>
          <a:p>
            <a:pPr indent="-298450" lvl="1" marL="914400" rtl="0" algn="l">
              <a:lnSpc>
                <a:spcPct val="100000"/>
              </a:lnSpc>
              <a:spcBef>
                <a:spcPts val="0"/>
              </a:spcBef>
              <a:spcAft>
                <a:spcPts val="0"/>
              </a:spcAft>
              <a:buSzPts val="1100"/>
              <a:buAutoNum type="alphaLcPeriod"/>
            </a:pPr>
            <a:r>
              <a:rPr lang="en"/>
              <a:t>CD4 &gt; 500, virally suppressed</a:t>
            </a:r>
            <a:endParaRPr/>
          </a:p>
          <a:p>
            <a:pPr indent="-311150" lvl="0" marL="457200" rtl="0" algn="l">
              <a:lnSpc>
                <a:spcPct val="100000"/>
              </a:lnSpc>
              <a:spcBef>
                <a:spcPts val="0"/>
              </a:spcBef>
              <a:spcAft>
                <a:spcPts val="0"/>
              </a:spcAft>
              <a:buSzPts val="1300"/>
              <a:buAutoNum type="arabicPeriod"/>
            </a:pPr>
            <a:r>
              <a:rPr b="1" lang="en"/>
              <a:t>?rheumatic heart disease</a:t>
            </a:r>
            <a:r>
              <a:rPr lang="en"/>
              <a:t> s/p mechanical AVR &amp; MVR (2 years ago)</a:t>
            </a:r>
            <a:endParaRPr/>
          </a:p>
          <a:p>
            <a:pPr indent="-311150" lvl="0" marL="457200" rtl="0" algn="l">
              <a:lnSpc>
                <a:spcPct val="100000"/>
              </a:lnSpc>
              <a:spcBef>
                <a:spcPts val="0"/>
              </a:spcBef>
              <a:spcAft>
                <a:spcPts val="0"/>
              </a:spcAft>
              <a:buSzPts val="1300"/>
              <a:buAutoNum type="arabicPeriod"/>
            </a:pPr>
            <a:r>
              <a:rPr b="1" lang="en"/>
              <a:t>CAD</a:t>
            </a:r>
            <a:r>
              <a:rPr lang="en"/>
              <a:t> </a:t>
            </a:r>
            <a:endParaRPr/>
          </a:p>
          <a:p>
            <a:pPr indent="-311150" lvl="0" marL="457200" rtl="0" algn="l">
              <a:lnSpc>
                <a:spcPct val="100000"/>
              </a:lnSpc>
              <a:spcBef>
                <a:spcPts val="0"/>
              </a:spcBef>
              <a:spcAft>
                <a:spcPts val="0"/>
              </a:spcAft>
              <a:buSzPts val="1300"/>
              <a:buAutoNum type="arabicPeriod"/>
            </a:pPr>
            <a:r>
              <a:rPr b="1" lang="en"/>
              <a:t>HFrEF</a:t>
            </a:r>
            <a:r>
              <a:rPr lang="en"/>
              <a:t> </a:t>
            </a:r>
            <a:endParaRPr/>
          </a:p>
          <a:p>
            <a:pPr indent="-311150" lvl="0" marL="457200" rtl="0" algn="l">
              <a:lnSpc>
                <a:spcPct val="100000"/>
              </a:lnSpc>
              <a:spcBef>
                <a:spcPts val="0"/>
              </a:spcBef>
              <a:spcAft>
                <a:spcPts val="0"/>
              </a:spcAft>
              <a:buSzPts val="1300"/>
              <a:buAutoNum type="arabicPeriod"/>
            </a:pPr>
            <a:r>
              <a:rPr b="1" lang="en"/>
              <a:t>VitD deficiency</a:t>
            </a:r>
            <a:r>
              <a:rPr lang="en"/>
              <a:t> </a:t>
            </a:r>
            <a:endParaRPr/>
          </a:p>
          <a:p>
            <a:pPr indent="-311150" lvl="0" marL="457200" rtl="0" algn="l">
              <a:lnSpc>
                <a:spcPct val="100000"/>
              </a:lnSpc>
              <a:spcBef>
                <a:spcPts val="0"/>
              </a:spcBef>
              <a:spcAft>
                <a:spcPts val="0"/>
              </a:spcAft>
              <a:buSzPts val="1300"/>
              <a:buAutoNum type="arabicPeriod"/>
            </a:pPr>
            <a:r>
              <a:rPr b="1" lang="en"/>
              <a:t>Hx HCV</a:t>
            </a:r>
            <a:r>
              <a:rPr lang="en"/>
              <a:t> (Tx 3 years ago) with SVR</a:t>
            </a:r>
            <a:endParaRPr/>
          </a:p>
          <a:p>
            <a:pPr indent="-311150" lvl="0" marL="457200" rtl="0" algn="l">
              <a:lnSpc>
                <a:spcPct val="100000"/>
              </a:lnSpc>
              <a:spcBef>
                <a:spcPts val="0"/>
              </a:spcBef>
              <a:spcAft>
                <a:spcPts val="0"/>
              </a:spcAft>
              <a:buSzPts val="1300"/>
              <a:buAutoNum type="arabicPeriod"/>
            </a:pPr>
            <a:r>
              <a:rPr b="1" lang="en"/>
              <a:t>Hx cat-scratch</a:t>
            </a:r>
            <a:r>
              <a:rPr lang="en"/>
              <a:t> (2016), s/p Tx</a:t>
            </a:r>
            <a:endParaRPr/>
          </a:p>
          <a:p>
            <a:pPr indent="-311150" lvl="0" marL="457200" rtl="0" algn="l">
              <a:lnSpc>
                <a:spcPct val="100000"/>
              </a:lnSpc>
              <a:spcBef>
                <a:spcPts val="0"/>
              </a:spcBef>
              <a:spcAft>
                <a:spcPts val="0"/>
              </a:spcAft>
              <a:buSzPts val="1300"/>
              <a:buAutoNum type="arabicPeriod"/>
            </a:pPr>
            <a:r>
              <a:rPr b="1" lang="en"/>
              <a:t>Hx Positive PPD</a:t>
            </a:r>
            <a:r>
              <a:rPr lang="en"/>
              <a:t>, spontaneously converted to non reactive years ago</a:t>
            </a:r>
            <a:endParaRPr/>
          </a:p>
          <a:p>
            <a:pPr indent="-298450" lvl="1" marL="914400" rtl="0" algn="l">
              <a:lnSpc>
                <a:spcPct val="100000"/>
              </a:lnSpc>
              <a:spcBef>
                <a:spcPts val="0"/>
              </a:spcBef>
              <a:spcAft>
                <a:spcPts val="0"/>
              </a:spcAft>
              <a:buSzPts val="1100"/>
              <a:buAutoNum type="alphaLcPeriod"/>
            </a:pPr>
            <a:r>
              <a:rPr lang="en"/>
              <a:t>Was in Africa for a 1-2 years in 80s</a:t>
            </a:r>
            <a:endParaRPr/>
          </a:p>
          <a:p>
            <a:pPr indent="-298450" lvl="1" marL="914400" rtl="0" algn="l">
              <a:lnSpc>
                <a:spcPct val="100000"/>
              </a:lnSpc>
              <a:spcBef>
                <a:spcPts val="0"/>
              </a:spcBef>
              <a:spcAft>
                <a:spcPts val="0"/>
              </a:spcAft>
              <a:buSzPts val="1100"/>
              <a:buAutoNum type="alphaLcPeriod"/>
            </a:pPr>
            <a:r>
              <a:rPr lang="en"/>
              <a:t>Teaches college </a:t>
            </a:r>
            <a:r>
              <a:rPr b="1" lang="en"/>
              <a:t>courses at a prison</a:t>
            </a:r>
            <a:r>
              <a:rPr lang="en"/>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4"/>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HPI</a:t>
            </a:r>
            <a:endParaRPr/>
          </a:p>
        </p:txBody>
      </p:sp>
      <p:sp>
        <p:nvSpPr>
          <p:cNvPr id="536" name="Google Shape;536;p54"/>
          <p:cNvSpPr txBox="1"/>
          <p:nvPr>
            <p:ph idx="1" type="body"/>
          </p:nvPr>
        </p:nvSpPr>
        <p:spPr>
          <a:xfrm>
            <a:off x="729325" y="1393075"/>
            <a:ext cx="3774300" cy="317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u="sng"/>
              <a:t>Problem list</a:t>
            </a:r>
            <a:endParaRPr b="1" u="sng"/>
          </a:p>
          <a:p>
            <a:pPr indent="-311150" lvl="0" marL="457200" rtl="0" algn="l">
              <a:lnSpc>
                <a:spcPct val="100000"/>
              </a:lnSpc>
              <a:spcBef>
                <a:spcPts val="0"/>
              </a:spcBef>
              <a:spcAft>
                <a:spcPts val="0"/>
              </a:spcAft>
              <a:buSzPts val="1300"/>
              <a:buAutoNum type="arabicPeriod"/>
            </a:pPr>
            <a:r>
              <a:rPr b="1" lang="en"/>
              <a:t>HIV </a:t>
            </a:r>
            <a:r>
              <a:rPr lang="en"/>
              <a:t>(Dx 2010, RF=MSM)</a:t>
            </a:r>
            <a:endParaRPr/>
          </a:p>
          <a:p>
            <a:pPr indent="-298450" lvl="1" marL="914400" rtl="0" algn="l">
              <a:lnSpc>
                <a:spcPct val="100000"/>
              </a:lnSpc>
              <a:spcBef>
                <a:spcPts val="0"/>
              </a:spcBef>
              <a:spcAft>
                <a:spcPts val="0"/>
              </a:spcAft>
              <a:buSzPts val="1100"/>
              <a:buAutoNum type="alphaLcPeriod"/>
            </a:pPr>
            <a:r>
              <a:rPr lang="en"/>
              <a:t>No Hx of OIs</a:t>
            </a:r>
            <a:endParaRPr/>
          </a:p>
          <a:p>
            <a:pPr indent="-298450" lvl="1" marL="914400" rtl="0" algn="l">
              <a:lnSpc>
                <a:spcPct val="100000"/>
              </a:lnSpc>
              <a:spcBef>
                <a:spcPts val="0"/>
              </a:spcBef>
              <a:spcAft>
                <a:spcPts val="0"/>
              </a:spcAft>
              <a:buSzPts val="1100"/>
              <a:buAutoNum type="alphaLcPeriod"/>
            </a:pPr>
            <a:r>
              <a:rPr lang="en"/>
              <a:t>CD4 &gt; 500, virally suppressed</a:t>
            </a:r>
            <a:endParaRPr/>
          </a:p>
          <a:p>
            <a:pPr indent="-311150" lvl="0" marL="457200" rtl="0" algn="l">
              <a:lnSpc>
                <a:spcPct val="100000"/>
              </a:lnSpc>
              <a:spcBef>
                <a:spcPts val="0"/>
              </a:spcBef>
              <a:spcAft>
                <a:spcPts val="0"/>
              </a:spcAft>
              <a:buSzPts val="1300"/>
              <a:buAutoNum type="arabicPeriod"/>
            </a:pPr>
            <a:r>
              <a:rPr b="1" lang="en"/>
              <a:t>?rheumatic heart disease</a:t>
            </a:r>
            <a:r>
              <a:rPr lang="en"/>
              <a:t> s/p mechanical AVR &amp; MVR (2 years ago)</a:t>
            </a:r>
            <a:endParaRPr/>
          </a:p>
          <a:p>
            <a:pPr indent="-311150" lvl="0" marL="457200" rtl="0" algn="l">
              <a:lnSpc>
                <a:spcPct val="100000"/>
              </a:lnSpc>
              <a:spcBef>
                <a:spcPts val="0"/>
              </a:spcBef>
              <a:spcAft>
                <a:spcPts val="0"/>
              </a:spcAft>
              <a:buSzPts val="1300"/>
              <a:buAutoNum type="arabicPeriod"/>
            </a:pPr>
            <a:r>
              <a:rPr b="1" lang="en"/>
              <a:t>CAD</a:t>
            </a:r>
            <a:r>
              <a:rPr lang="en"/>
              <a:t> </a:t>
            </a:r>
            <a:endParaRPr/>
          </a:p>
          <a:p>
            <a:pPr indent="-311150" lvl="0" marL="457200" rtl="0" algn="l">
              <a:lnSpc>
                <a:spcPct val="100000"/>
              </a:lnSpc>
              <a:spcBef>
                <a:spcPts val="0"/>
              </a:spcBef>
              <a:spcAft>
                <a:spcPts val="0"/>
              </a:spcAft>
              <a:buSzPts val="1300"/>
              <a:buAutoNum type="arabicPeriod"/>
            </a:pPr>
            <a:r>
              <a:rPr b="1" lang="en"/>
              <a:t>HFrEF</a:t>
            </a:r>
            <a:r>
              <a:rPr lang="en"/>
              <a:t> </a:t>
            </a:r>
            <a:endParaRPr/>
          </a:p>
          <a:p>
            <a:pPr indent="-311150" lvl="0" marL="457200" rtl="0" algn="l">
              <a:lnSpc>
                <a:spcPct val="100000"/>
              </a:lnSpc>
              <a:spcBef>
                <a:spcPts val="0"/>
              </a:spcBef>
              <a:spcAft>
                <a:spcPts val="0"/>
              </a:spcAft>
              <a:buSzPts val="1300"/>
              <a:buAutoNum type="arabicPeriod"/>
            </a:pPr>
            <a:r>
              <a:rPr b="1" lang="en"/>
              <a:t>VitD deficiency</a:t>
            </a:r>
            <a:r>
              <a:rPr lang="en"/>
              <a:t> </a:t>
            </a:r>
            <a:endParaRPr/>
          </a:p>
          <a:p>
            <a:pPr indent="-311150" lvl="0" marL="457200" rtl="0" algn="l">
              <a:lnSpc>
                <a:spcPct val="100000"/>
              </a:lnSpc>
              <a:spcBef>
                <a:spcPts val="0"/>
              </a:spcBef>
              <a:spcAft>
                <a:spcPts val="0"/>
              </a:spcAft>
              <a:buSzPts val="1300"/>
              <a:buAutoNum type="arabicPeriod"/>
            </a:pPr>
            <a:r>
              <a:rPr b="1" lang="en"/>
              <a:t>Hx HCV</a:t>
            </a:r>
            <a:r>
              <a:rPr lang="en"/>
              <a:t> (Tx 3 years ago) with SVR</a:t>
            </a:r>
            <a:endParaRPr/>
          </a:p>
          <a:p>
            <a:pPr indent="-311150" lvl="0" marL="457200" rtl="0" algn="l">
              <a:lnSpc>
                <a:spcPct val="100000"/>
              </a:lnSpc>
              <a:spcBef>
                <a:spcPts val="0"/>
              </a:spcBef>
              <a:spcAft>
                <a:spcPts val="0"/>
              </a:spcAft>
              <a:buSzPts val="1300"/>
              <a:buAutoNum type="arabicPeriod"/>
            </a:pPr>
            <a:r>
              <a:rPr b="1" lang="en"/>
              <a:t>Hx cat-scratch</a:t>
            </a:r>
            <a:r>
              <a:rPr lang="en"/>
              <a:t> (2016), s/p Tx</a:t>
            </a:r>
            <a:endParaRPr/>
          </a:p>
          <a:p>
            <a:pPr indent="-311150" lvl="0" marL="457200" rtl="0" algn="l">
              <a:lnSpc>
                <a:spcPct val="100000"/>
              </a:lnSpc>
              <a:spcBef>
                <a:spcPts val="0"/>
              </a:spcBef>
              <a:spcAft>
                <a:spcPts val="0"/>
              </a:spcAft>
              <a:buSzPts val="1300"/>
              <a:buAutoNum type="arabicPeriod"/>
            </a:pPr>
            <a:r>
              <a:rPr b="1" lang="en"/>
              <a:t>Hx Positive PPD</a:t>
            </a:r>
            <a:r>
              <a:rPr lang="en"/>
              <a:t>, spontaneously converted to non reactive years ago</a:t>
            </a:r>
            <a:endParaRPr/>
          </a:p>
          <a:p>
            <a:pPr indent="-298450" lvl="1" marL="914400" rtl="0" algn="l">
              <a:lnSpc>
                <a:spcPct val="100000"/>
              </a:lnSpc>
              <a:spcBef>
                <a:spcPts val="0"/>
              </a:spcBef>
              <a:spcAft>
                <a:spcPts val="0"/>
              </a:spcAft>
              <a:buSzPts val="1100"/>
              <a:buAutoNum type="alphaLcPeriod"/>
            </a:pPr>
            <a:r>
              <a:rPr lang="en"/>
              <a:t>Was in Africa for a 1-2 years in 80s</a:t>
            </a:r>
            <a:endParaRPr/>
          </a:p>
          <a:p>
            <a:pPr indent="-298450" lvl="1" marL="914400" rtl="0" algn="l">
              <a:lnSpc>
                <a:spcPct val="100000"/>
              </a:lnSpc>
              <a:spcBef>
                <a:spcPts val="0"/>
              </a:spcBef>
              <a:spcAft>
                <a:spcPts val="0"/>
              </a:spcAft>
              <a:buSzPts val="1100"/>
              <a:buAutoNum type="alphaLcPeriod"/>
            </a:pPr>
            <a:r>
              <a:rPr lang="en"/>
              <a:t>Teaches college </a:t>
            </a:r>
            <a:r>
              <a:rPr b="1" lang="en"/>
              <a:t>courses at a prison</a:t>
            </a:r>
            <a:endParaRPr b="1"/>
          </a:p>
        </p:txBody>
      </p:sp>
      <p:sp>
        <p:nvSpPr>
          <p:cNvPr id="537" name="Google Shape;537;p54"/>
          <p:cNvSpPr txBox="1"/>
          <p:nvPr>
            <p:ph idx="2" type="body"/>
          </p:nvPr>
        </p:nvSpPr>
        <p:spPr>
          <a:xfrm>
            <a:off x="4643600" y="1393075"/>
            <a:ext cx="3774300" cy="3213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u="sng"/>
              <a:t>Medications</a:t>
            </a:r>
            <a:endParaRPr b="1" u="sng"/>
          </a:p>
          <a:p>
            <a:pPr indent="-311150" lvl="0" marL="457200" rtl="0" algn="l">
              <a:lnSpc>
                <a:spcPct val="100000"/>
              </a:lnSpc>
              <a:spcBef>
                <a:spcPts val="0"/>
              </a:spcBef>
              <a:spcAft>
                <a:spcPts val="0"/>
              </a:spcAft>
              <a:buSzPts val="1300"/>
              <a:buAutoNum type="arabicPeriod"/>
            </a:pPr>
            <a:r>
              <a:rPr lang="en"/>
              <a:t>Descovy + Tivicay</a:t>
            </a:r>
            <a:endParaRPr/>
          </a:p>
          <a:p>
            <a:pPr indent="-311150" lvl="0" marL="457200" rtl="0" algn="l">
              <a:lnSpc>
                <a:spcPct val="100000"/>
              </a:lnSpc>
              <a:spcBef>
                <a:spcPts val="0"/>
              </a:spcBef>
              <a:spcAft>
                <a:spcPts val="0"/>
              </a:spcAft>
              <a:buSzPts val="1300"/>
              <a:buAutoNum type="arabicPeriod"/>
            </a:pPr>
            <a:r>
              <a:rPr lang="en"/>
              <a:t>Warfarin (mechanical valves)</a:t>
            </a:r>
            <a:endParaRPr/>
          </a:p>
          <a:p>
            <a:pPr indent="-311150" lvl="0" marL="457200" rtl="0" algn="l">
              <a:lnSpc>
                <a:spcPct val="100000"/>
              </a:lnSpc>
              <a:spcBef>
                <a:spcPts val="0"/>
              </a:spcBef>
              <a:spcAft>
                <a:spcPts val="0"/>
              </a:spcAft>
              <a:buSzPts val="1300"/>
              <a:buAutoNum type="arabicPeriod"/>
            </a:pPr>
            <a:r>
              <a:rPr lang="en"/>
              <a:t>Atorvastatin + aspirin 81 + sublingual nitroglycerin (PRN)</a:t>
            </a:r>
            <a:endParaRPr/>
          </a:p>
          <a:p>
            <a:pPr indent="-311150" lvl="0" marL="457200" rtl="0" algn="l">
              <a:lnSpc>
                <a:spcPct val="100000"/>
              </a:lnSpc>
              <a:spcBef>
                <a:spcPts val="0"/>
              </a:spcBef>
              <a:spcAft>
                <a:spcPts val="0"/>
              </a:spcAft>
              <a:buSzPts val="1300"/>
              <a:buAutoNum type="arabicPeriod"/>
            </a:pPr>
            <a:r>
              <a:rPr lang="en"/>
              <a:t>Entresto + metoprolol + eplerenone + dapagliflozin + furosemide </a:t>
            </a:r>
            <a:endParaRPr/>
          </a:p>
          <a:p>
            <a:pPr indent="-311150" lvl="0" marL="457200" rtl="0" algn="l">
              <a:lnSpc>
                <a:spcPct val="100000"/>
              </a:lnSpc>
              <a:spcBef>
                <a:spcPts val="0"/>
              </a:spcBef>
              <a:spcAft>
                <a:spcPts val="0"/>
              </a:spcAft>
              <a:buSzPts val="1300"/>
              <a:buAutoNum type="arabicPeriod"/>
            </a:pPr>
            <a:r>
              <a:rPr lang="en"/>
              <a:t>Ergocalciferol</a:t>
            </a:r>
            <a:endParaRPr/>
          </a:p>
        </p:txBody>
      </p:sp>
      <p:graphicFrame>
        <p:nvGraphicFramePr>
          <p:cNvPr id="538" name="Google Shape;538;p54"/>
          <p:cNvGraphicFramePr/>
          <p:nvPr/>
        </p:nvGraphicFramePr>
        <p:xfrm>
          <a:off x="5080113" y="3386050"/>
          <a:ext cx="3000000" cy="3000000"/>
        </p:xfrm>
        <a:graphic>
          <a:graphicData uri="http://schemas.openxmlformats.org/drawingml/2006/table">
            <a:tbl>
              <a:tblPr>
                <a:noFill/>
                <a:tableStyleId>{3460FA36-6B9E-4714-AF50-13D33941BEC3}</a:tableStyleId>
              </a:tblPr>
              <a:tblGrid>
                <a:gridCol w="1893250"/>
                <a:gridCol w="815550"/>
              </a:tblGrid>
              <a:tr h="17230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Recent meds</a:t>
                      </a:r>
                      <a:endParaRPr b="1">
                        <a:solidFill>
                          <a:srgbClr val="FFFFFF"/>
                        </a:solidFill>
                        <a:latin typeface="Open Sans"/>
                        <a:ea typeface="Open Sans"/>
                        <a:cs typeface="Open Sans"/>
                        <a:sym typeface="Open Sans"/>
                      </a:endParaRPr>
                    </a:p>
                  </a:txBody>
                  <a:tcPr marT="0" marB="0" marR="0" marL="45700" anchor="ctr">
                    <a:lnL cap="flat" cmpd="sng" w="9525">
                      <a:solidFill>
                        <a:srgbClr val="6B3FA0"/>
                      </a:solidFill>
                      <a:prstDash val="solid"/>
                      <a:round/>
                      <a:headEnd len="sm" w="sm" type="none"/>
                      <a:tailEnd len="sm" w="sm" type="none"/>
                    </a:lnL>
                    <a:lnR cap="flat" cmpd="sng" w="9525">
                      <a:solidFill>
                        <a:srgbClr val="6B3FA0"/>
                      </a:solidFill>
                      <a:prstDash val="solid"/>
                      <a:round/>
                      <a:headEnd len="sm" w="sm" type="none"/>
                      <a:tailEnd len="sm" w="sm" type="none"/>
                    </a:lnR>
                    <a:lnT cap="flat" cmpd="sng" w="9525">
                      <a:solidFill>
                        <a:srgbClr val="6B3FA0"/>
                      </a:solidFill>
                      <a:prstDash val="solid"/>
                      <a:round/>
                      <a:headEnd len="sm" w="sm" type="none"/>
                      <a:tailEnd len="sm" w="sm" type="none"/>
                    </a:lnT>
                    <a:lnB cap="flat" cmpd="sng" w="19050">
                      <a:solidFill>
                        <a:srgbClr val="6B3FA0"/>
                      </a:solidFill>
                      <a:prstDash val="solid"/>
                      <a:round/>
                      <a:headEnd len="sm" w="sm" type="none"/>
                      <a:tailEnd len="sm" w="sm" type="none"/>
                    </a:lnB>
                    <a:solidFill>
                      <a:srgbClr val="6B3FA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Taking</a:t>
                      </a:r>
                      <a:endParaRPr b="1">
                        <a:solidFill>
                          <a:srgbClr val="FFFFFF"/>
                        </a:solidFill>
                        <a:latin typeface="Open Sans"/>
                        <a:ea typeface="Open Sans"/>
                        <a:cs typeface="Open Sans"/>
                        <a:sym typeface="Open Sans"/>
                      </a:endParaRPr>
                    </a:p>
                  </a:txBody>
                  <a:tcPr marT="0" marB="0" marR="0" marL="0" anchor="ctr">
                    <a:lnL cap="flat" cmpd="sng" w="9525">
                      <a:solidFill>
                        <a:srgbClr val="6B3FA0"/>
                      </a:solidFill>
                      <a:prstDash val="solid"/>
                      <a:round/>
                      <a:headEnd len="sm" w="sm" type="none"/>
                      <a:tailEnd len="sm" w="sm" type="none"/>
                    </a:lnL>
                    <a:lnR cap="flat" cmpd="sng" w="9525">
                      <a:solidFill>
                        <a:srgbClr val="6B3FA0"/>
                      </a:solidFill>
                      <a:prstDash val="solid"/>
                      <a:round/>
                      <a:headEnd len="sm" w="sm" type="none"/>
                      <a:tailEnd len="sm" w="sm" type="none"/>
                    </a:lnR>
                    <a:lnT cap="flat" cmpd="sng" w="9525">
                      <a:solidFill>
                        <a:srgbClr val="6B3FA0"/>
                      </a:solidFill>
                      <a:prstDash val="solid"/>
                      <a:round/>
                      <a:headEnd len="sm" w="sm" type="none"/>
                      <a:tailEnd len="sm" w="sm" type="none"/>
                    </a:lnT>
                    <a:lnB cap="flat" cmpd="sng" w="19050">
                      <a:solidFill>
                        <a:srgbClr val="6B3FA0"/>
                      </a:solidFill>
                      <a:prstDash val="solid"/>
                      <a:round/>
                      <a:headEnd len="sm" w="sm" type="none"/>
                      <a:tailEnd len="sm" w="sm" type="none"/>
                    </a:lnB>
                    <a:solidFill>
                      <a:srgbClr val="6B3FA0"/>
                    </a:solidFill>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Loratadine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6B3FA0"/>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Yes</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6B3FA0"/>
                      </a:solidFill>
                      <a:prstDash val="solid"/>
                      <a:round/>
                      <a:headEnd len="sm" w="sm" type="none"/>
                      <a:tailEnd len="sm" w="sm" type="none"/>
                    </a:lnT>
                    <a:lnB cap="flat" cmpd="sng" w="9525">
                      <a:solidFill>
                        <a:srgbClr val="9E9E9E"/>
                      </a:solidFill>
                      <a:prstDash val="solid"/>
                      <a:round/>
                      <a:headEnd len="sm" w="sm" type="none"/>
                      <a:tailEnd len="sm" w="sm" type="none"/>
                    </a:lnB>
                    <a:solidFill>
                      <a:srgbClr val="F0E6F5"/>
                    </a:solidFill>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Flonase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Yes</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0E6F5"/>
                    </a:solidFill>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Tessalon Perles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No</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Doxycycline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No</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Prednisone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No</a:t>
                      </a:r>
                      <a:endParaRPr b="1">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Clindamycin</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Yes</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0E6F5"/>
                    </a:solidFill>
                  </a:tcPr>
                </a:tc>
              </a:tr>
            </a:tbl>
          </a:graphicData>
        </a:graphic>
      </p:graphicFrame>
      <p:sp>
        <p:nvSpPr>
          <p:cNvPr id="539" name="Google Shape;539;p54"/>
          <p:cNvSpPr/>
          <p:nvPr/>
        </p:nvSpPr>
        <p:spPr>
          <a:xfrm>
            <a:off x="666575" y="1393075"/>
            <a:ext cx="3774300" cy="31704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55"/>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Physical exam</a:t>
            </a:r>
            <a:endParaRPr/>
          </a:p>
        </p:txBody>
      </p:sp>
      <p:graphicFrame>
        <p:nvGraphicFramePr>
          <p:cNvPr id="545" name="Google Shape;545;p55"/>
          <p:cNvGraphicFramePr/>
          <p:nvPr/>
        </p:nvGraphicFramePr>
        <p:xfrm>
          <a:off x="583220" y="1609441"/>
          <a:ext cx="3000000" cy="3000000"/>
        </p:xfrm>
        <a:graphic>
          <a:graphicData uri="http://schemas.openxmlformats.org/drawingml/2006/table">
            <a:tbl>
              <a:tblPr>
                <a:noFill/>
                <a:tableStyleId>{3460FA36-6B9E-4714-AF50-13D33941BEC3}</a:tableStyleId>
              </a:tblPr>
              <a:tblGrid>
                <a:gridCol w="1252075"/>
                <a:gridCol w="2742875"/>
                <a:gridCol w="1078225"/>
                <a:gridCol w="1031275"/>
                <a:gridCol w="721525"/>
                <a:gridCol w="1155200"/>
              </a:tblGrid>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BP</a:t>
                      </a:r>
                      <a:endParaRPr sz="1200">
                        <a:solidFill>
                          <a:srgbClr val="1A1A1A"/>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139</a:t>
                      </a:r>
                      <a:r>
                        <a:rPr lang="en" sz="1300">
                          <a:solidFill>
                            <a:schemeClr val="dk2"/>
                          </a:solidFill>
                          <a:latin typeface="Open Sans"/>
                          <a:ea typeface="Open Sans"/>
                          <a:cs typeface="Open Sans"/>
                          <a:sym typeface="Open Sans"/>
                        </a:rPr>
                        <a:t>/82 </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Pulse</a:t>
                      </a:r>
                      <a:endParaRPr sz="1300">
                        <a:solidFill>
                          <a:schemeClr val="dk2"/>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80</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SpO2</a:t>
                      </a:r>
                      <a:endParaRPr sz="1300">
                        <a:solidFill>
                          <a:schemeClr val="dk2"/>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94</a:t>
                      </a: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Temp</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28575">
                      <a:solidFill>
                        <a:srgbClr val="595959"/>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36.8</a:t>
                      </a:r>
                      <a:r>
                        <a:rPr lang="en" sz="1300">
                          <a:solidFill>
                            <a:schemeClr val="dk2"/>
                          </a:solidFill>
                          <a:latin typeface="Open Sans"/>
                          <a:ea typeface="Open Sans"/>
                          <a:cs typeface="Open Sans"/>
                          <a:sym typeface="Open Sans"/>
                        </a:rPr>
                        <a:t> °C (98.2 °F)</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28575">
                      <a:solidFill>
                        <a:srgbClr val="595959"/>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RR</a:t>
                      </a:r>
                      <a:endParaRPr sz="1300">
                        <a:solidFill>
                          <a:schemeClr val="dk2"/>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28575">
                      <a:solidFill>
                        <a:srgbClr val="595959"/>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18</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28575">
                      <a:solidFill>
                        <a:srgbClr val="595959"/>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BMI</a:t>
                      </a:r>
                      <a:endParaRPr sz="1300">
                        <a:solidFill>
                          <a:schemeClr val="dk2"/>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28575">
                      <a:solidFill>
                        <a:srgbClr val="595959"/>
                      </a:solidFill>
                      <a:prstDash val="solid"/>
                      <a:round/>
                      <a:headEnd len="sm" w="sm" type="none"/>
                      <a:tailEnd len="sm" w="sm" type="none"/>
                    </a:lnB>
                    <a:solidFill>
                      <a:srgbClr val="F1F2F3"/>
                    </a:solidFill>
                  </a:tcPr>
                </a:tc>
                <a:tc>
                  <a:txBody>
                    <a:bodyPr/>
                    <a:lstStyle/>
                    <a:p>
                      <a:pPr indent="0" lvl="0" marL="0" rtl="0" algn="l">
                        <a:spcBef>
                          <a:spcPts val="0"/>
                        </a:spcBef>
                        <a:spcAft>
                          <a:spcPts val="1200"/>
                        </a:spcAft>
                        <a:buNone/>
                      </a:pPr>
                      <a:r>
                        <a:rPr b="1" lang="en" sz="1300">
                          <a:solidFill>
                            <a:srgbClr val="DF382C"/>
                          </a:solidFill>
                          <a:latin typeface="Open Sans"/>
                          <a:ea typeface="Open Sans"/>
                          <a:cs typeface="Open Sans"/>
                          <a:sym typeface="Open Sans"/>
                        </a:rPr>
                        <a:t>45</a:t>
                      </a:r>
                      <a:r>
                        <a:rPr lang="en" sz="1300">
                          <a:solidFill>
                            <a:schemeClr val="dk2"/>
                          </a:solidFill>
                          <a:latin typeface="Open Sans"/>
                          <a:ea typeface="Open Sans"/>
                          <a:cs typeface="Open Sans"/>
                          <a:sym typeface="Open Sans"/>
                        </a:rPr>
                        <a:t> kg/m²</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28575">
                      <a:solidFill>
                        <a:srgbClr val="595959"/>
                      </a:solidFill>
                      <a:prstDash val="solid"/>
                      <a:round/>
                      <a:headEnd len="sm" w="sm" type="none"/>
                      <a:tailEnd len="sm" w="sm" type="none"/>
                    </a:lnB>
                  </a:tcPr>
                </a:tc>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General</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28575">
                      <a:solidFill>
                        <a:srgbClr val="595959"/>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Alert and oriented, </a:t>
                      </a:r>
                      <a:r>
                        <a:rPr b="1" lang="en" sz="1300">
                          <a:solidFill>
                            <a:srgbClr val="DF382C"/>
                          </a:solidFill>
                          <a:latin typeface="Open Sans"/>
                          <a:ea typeface="Open Sans"/>
                          <a:cs typeface="Open Sans"/>
                          <a:sym typeface="Open Sans"/>
                        </a:rPr>
                        <a:t>slightly diaphoretic</a:t>
                      </a:r>
                      <a:r>
                        <a:rPr lang="en" sz="1300">
                          <a:solidFill>
                            <a:schemeClr val="dk2"/>
                          </a:solidFill>
                          <a:latin typeface="Open Sans"/>
                          <a:ea typeface="Open Sans"/>
                          <a:cs typeface="Open Sans"/>
                          <a:sym typeface="Open Sans"/>
                        </a:rPr>
                        <a:t>, non-toxic appearing</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28575">
                      <a:solidFill>
                        <a:srgbClr val="595959"/>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HEENT</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NCAT; trachea appears midline, no gross LAD; EOMI</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Resp</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Normal respiratory effort, symmetric chest rise</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CV</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RRR; </a:t>
                      </a:r>
                      <a:r>
                        <a:rPr b="1" lang="en" sz="1300">
                          <a:solidFill>
                            <a:schemeClr val="dk2"/>
                          </a:solidFill>
                          <a:latin typeface="Open Sans"/>
                          <a:ea typeface="Open Sans"/>
                          <a:cs typeface="Open Sans"/>
                          <a:sym typeface="Open Sans"/>
                        </a:rPr>
                        <a:t>no murmur</a:t>
                      </a:r>
                      <a:r>
                        <a:rPr lang="en" sz="1300">
                          <a:solidFill>
                            <a:schemeClr val="dk2"/>
                          </a:solidFill>
                          <a:latin typeface="Open Sans"/>
                          <a:ea typeface="Open Sans"/>
                          <a:cs typeface="Open Sans"/>
                          <a:sym typeface="Open Sans"/>
                        </a:rPr>
                        <a:t> (but don’t trust the examiner)</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GI</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Non-distended; no TTP</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r h="279825">
                <a:tc>
                  <a:txBody>
                    <a:bodyPr/>
                    <a:lstStyle/>
                    <a:p>
                      <a:pPr indent="0" lvl="0" marL="0" rtl="0" algn="ctr">
                        <a:spcBef>
                          <a:spcPts val="0"/>
                        </a:spcBef>
                        <a:spcAft>
                          <a:spcPts val="0"/>
                        </a:spcAft>
                        <a:buNone/>
                      </a:pPr>
                      <a:r>
                        <a:rPr b="1" lang="en" sz="1200">
                          <a:solidFill>
                            <a:srgbClr val="404247"/>
                          </a:solidFill>
                          <a:latin typeface="Open Sans"/>
                          <a:ea typeface="Open Sans"/>
                          <a:cs typeface="Open Sans"/>
                          <a:sym typeface="Open Sans"/>
                        </a:rPr>
                        <a:t>Extremities</a:t>
                      </a:r>
                      <a:endParaRPr b="1" sz="1200">
                        <a:solidFill>
                          <a:srgbClr val="404247"/>
                        </a:solidFill>
                        <a:latin typeface="Open Sans"/>
                        <a:ea typeface="Open Sans"/>
                        <a:cs typeface="Open Sans"/>
                        <a:sym typeface="Open Sans"/>
                      </a:endParaRPr>
                    </a:p>
                  </a:txBody>
                  <a:tcPr marT="45700" marB="45700" marR="91425" marL="91425"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gridSpan="5">
                  <a:txBody>
                    <a:bodyPr/>
                    <a:lstStyle/>
                    <a:p>
                      <a:pPr indent="0" lvl="0" marL="0" rtl="0" algn="l">
                        <a:spcBef>
                          <a:spcPts val="0"/>
                        </a:spcBef>
                        <a:spcAft>
                          <a:spcPts val="1200"/>
                        </a:spcAft>
                        <a:buNone/>
                      </a:pPr>
                      <a:r>
                        <a:rPr lang="en" sz="1300">
                          <a:solidFill>
                            <a:schemeClr val="dk2"/>
                          </a:solidFill>
                          <a:latin typeface="Open Sans"/>
                          <a:ea typeface="Open Sans"/>
                          <a:cs typeface="Open Sans"/>
                          <a:sym typeface="Open Sans"/>
                        </a:rPr>
                        <a:t>No clubbing, cyanosis, or edema</a:t>
                      </a:r>
                      <a:endParaRPr sz="1300">
                        <a:solidFill>
                          <a:schemeClr val="dk2"/>
                        </a:solidFill>
                        <a:latin typeface="Open Sans"/>
                        <a:ea typeface="Open Sans"/>
                        <a:cs typeface="Open Sans"/>
                        <a:sym typeface="Open Sans"/>
                      </a:endParaRPr>
                    </a:p>
                  </a:txBody>
                  <a:tcPr marT="45700" marB="45700" marR="91425" marL="91425">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hMerge="1"/>
                <a:tc hMerge="1"/>
                <a:tc hMerge="1"/>
                <a:tc hMerge="1"/>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56"/>
          <p:cNvSpPr txBox="1"/>
          <p:nvPr>
            <p:ph idx="2" type="body"/>
          </p:nvPr>
        </p:nvSpPr>
        <p:spPr>
          <a:xfrm>
            <a:off x="730000" y="140767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A1A1A"/>
                </a:solidFill>
              </a:rPr>
              <a:t>A 63 y/o M with PMH including controlled HIV, prior positive PPD, HFrEF, s/p AVR &amp; MVR p/w </a:t>
            </a:r>
            <a:r>
              <a:rPr b="1" lang="en">
                <a:solidFill>
                  <a:srgbClr val="DF382C"/>
                </a:solidFill>
              </a:rPr>
              <a:t>FUO x 4 weeks</a:t>
            </a:r>
            <a:r>
              <a:rPr lang="en">
                <a:solidFill>
                  <a:srgbClr val="1A1A1A"/>
                </a:solidFill>
              </a:rPr>
              <a:t>. </a:t>
            </a:r>
            <a:endParaRPr>
              <a:solidFill>
                <a:srgbClr val="1A1A1A"/>
              </a:solidFill>
            </a:endParaRPr>
          </a:p>
          <a:p>
            <a:pPr indent="0" lvl="0" marL="0" rtl="0" algn="l">
              <a:spcBef>
                <a:spcPts val="1200"/>
              </a:spcBef>
              <a:spcAft>
                <a:spcPts val="1200"/>
              </a:spcAft>
              <a:buNone/>
            </a:pPr>
            <a:r>
              <a:rPr lang="en">
                <a:solidFill>
                  <a:srgbClr val="1A1A1A"/>
                </a:solidFill>
              </a:rPr>
              <a:t>Had viral </a:t>
            </a:r>
            <a:r>
              <a:rPr lang="en">
                <a:solidFill>
                  <a:srgbClr val="1A1A1A"/>
                </a:solidFill>
              </a:rPr>
              <a:t>illness</a:t>
            </a:r>
            <a:r>
              <a:rPr lang="en">
                <a:solidFill>
                  <a:srgbClr val="1A1A1A"/>
                </a:solidFill>
              </a:rPr>
              <a:t> symptoms (+sick contacts) at onset, improved after a week but still ongoing. Not improved with </a:t>
            </a:r>
            <a:r>
              <a:rPr b="1" lang="en">
                <a:solidFill>
                  <a:srgbClr val="6B3FA0"/>
                </a:solidFill>
              </a:rPr>
              <a:t>doxy</a:t>
            </a:r>
            <a:r>
              <a:rPr lang="en">
                <a:solidFill>
                  <a:srgbClr val="1A1A1A"/>
                </a:solidFill>
              </a:rPr>
              <a:t>, </a:t>
            </a:r>
            <a:r>
              <a:rPr b="1" lang="en">
                <a:solidFill>
                  <a:srgbClr val="6B3FA0"/>
                </a:solidFill>
              </a:rPr>
              <a:t>prednisone</a:t>
            </a:r>
            <a:r>
              <a:rPr lang="en">
                <a:solidFill>
                  <a:srgbClr val="1A1A1A"/>
                </a:solidFill>
              </a:rPr>
              <a:t>, or </a:t>
            </a:r>
            <a:r>
              <a:rPr b="1" lang="en">
                <a:solidFill>
                  <a:srgbClr val="6B3FA0"/>
                </a:solidFill>
              </a:rPr>
              <a:t>clinda</a:t>
            </a:r>
            <a:r>
              <a:rPr lang="en">
                <a:solidFill>
                  <a:srgbClr val="1A1A1A"/>
                </a:solidFill>
              </a:rPr>
              <a:t>. Routine labs normal, as is CXR, but </a:t>
            </a:r>
            <a:r>
              <a:rPr b="1" lang="en">
                <a:solidFill>
                  <a:srgbClr val="1A1A1A"/>
                </a:solidFill>
              </a:rPr>
              <a:t>diaphoretic</a:t>
            </a:r>
            <a:r>
              <a:rPr lang="en">
                <a:solidFill>
                  <a:srgbClr val="1A1A1A"/>
                </a:solidFill>
              </a:rPr>
              <a:t> on exam and </a:t>
            </a:r>
            <a:r>
              <a:rPr b="1" lang="en">
                <a:solidFill>
                  <a:srgbClr val="1A1A1A"/>
                </a:solidFill>
              </a:rPr>
              <a:t>still having fevers to 38C</a:t>
            </a:r>
            <a:r>
              <a:rPr lang="en">
                <a:solidFill>
                  <a:srgbClr val="1A1A1A"/>
                </a:solidFill>
              </a:rPr>
              <a:t> despite some improvement in his other symptoms</a:t>
            </a:r>
            <a:endParaRPr>
              <a:solidFill>
                <a:srgbClr val="1A1A1A"/>
              </a:solidFill>
            </a:endParaRPr>
          </a:p>
        </p:txBody>
      </p:sp>
      <p:sp>
        <p:nvSpPr>
          <p:cNvPr id="551" name="Google Shape;551;p56"/>
          <p:cNvSpPr txBox="1"/>
          <p:nvPr>
            <p:ph type="title"/>
          </p:nvPr>
        </p:nvSpPr>
        <p:spPr>
          <a:xfrm>
            <a:off x="729450" y="632850"/>
            <a:ext cx="37692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Summary</a:t>
            </a:r>
            <a:endParaRPr/>
          </a:p>
        </p:txBody>
      </p:sp>
      <p:sp>
        <p:nvSpPr>
          <p:cNvPr id="552" name="Google Shape;552;p56"/>
          <p:cNvSpPr/>
          <p:nvPr/>
        </p:nvSpPr>
        <p:spPr>
          <a:xfrm>
            <a:off x="5999800" y="1493213"/>
            <a:ext cx="1832400" cy="452400"/>
          </a:xfrm>
          <a:prstGeom prst="rect">
            <a:avLst/>
          </a:prstGeom>
          <a:solidFill>
            <a:srgbClr val="E2EAF7"/>
          </a:solidFill>
          <a:ln cap="flat" cmpd="sng" w="9525">
            <a:solidFill>
              <a:srgbClr val="2F5A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2F5AA2"/>
                </a:solidFill>
                <a:latin typeface="Open Sans"/>
                <a:ea typeface="Open Sans"/>
                <a:cs typeface="Open Sans"/>
                <a:sym typeface="Open Sans"/>
              </a:rPr>
              <a:t>Any more HPI?</a:t>
            </a:r>
            <a:endParaRPr sz="1600">
              <a:solidFill>
                <a:srgbClr val="1A1A1A"/>
              </a:solidFill>
              <a:latin typeface="Open Sans"/>
              <a:ea typeface="Open Sans"/>
              <a:cs typeface="Open Sans"/>
              <a:sym typeface="Open Sans"/>
            </a:endParaRPr>
          </a:p>
        </p:txBody>
      </p:sp>
      <p:sp>
        <p:nvSpPr>
          <p:cNvPr id="553" name="Google Shape;553;p56"/>
          <p:cNvSpPr/>
          <p:nvPr/>
        </p:nvSpPr>
        <p:spPr>
          <a:xfrm>
            <a:off x="5749450" y="2852575"/>
            <a:ext cx="2333100" cy="4524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896110"/>
                </a:solidFill>
                <a:latin typeface="Open Sans"/>
                <a:ea typeface="Open Sans"/>
                <a:cs typeface="Open Sans"/>
                <a:sym typeface="Open Sans"/>
              </a:rPr>
              <a:t>Initial management?</a:t>
            </a:r>
            <a:endParaRPr b="1" sz="1600">
              <a:solidFill>
                <a:srgbClr val="1A1A1A"/>
              </a:solidFill>
              <a:latin typeface="Open Sans"/>
              <a:ea typeface="Open Sans"/>
              <a:cs typeface="Open Sans"/>
              <a:sym typeface="Open Sans"/>
            </a:endParaRPr>
          </a:p>
        </p:txBody>
      </p:sp>
      <p:sp>
        <p:nvSpPr>
          <p:cNvPr id="554" name="Google Shape;554;p56"/>
          <p:cNvSpPr/>
          <p:nvPr/>
        </p:nvSpPr>
        <p:spPr>
          <a:xfrm>
            <a:off x="6117250" y="2172900"/>
            <a:ext cx="1597500" cy="452400"/>
          </a:xfrm>
          <a:prstGeom prst="rect">
            <a:avLst/>
          </a:prstGeom>
          <a:solidFill>
            <a:srgbClr val="FAE4E8"/>
          </a:solidFill>
          <a:ln cap="flat" cmpd="sng" w="9525">
            <a:solidFill>
              <a:srgbClr val="B03D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B03D50"/>
                </a:solidFill>
                <a:latin typeface="Open Sans"/>
                <a:ea typeface="Open Sans"/>
                <a:cs typeface="Open Sans"/>
                <a:sym typeface="Open Sans"/>
              </a:rPr>
              <a:t>Top 3 </a:t>
            </a:r>
            <a:r>
              <a:rPr b="1" lang="en" sz="1600">
                <a:solidFill>
                  <a:srgbClr val="B03D50"/>
                </a:solidFill>
                <a:latin typeface="Open Sans"/>
                <a:ea typeface="Open Sans"/>
                <a:cs typeface="Open Sans"/>
                <a:sym typeface="Open Sans"/>
              </a:rPr>
              <a:t>DDx?</a:t>
            </a:r>
            <a:endParaRPr sz="1200">
              <a:solidFill>
                <a:srgbClr val="1A1A1A"/>
              </a:solidFill>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7"/>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[Q2.1] </a:t>
            </a:r>
            <a:endParaRPr/>
          </a:p>
          <a:p>
            <a:pPr indent="0" lvl="0" marL="0" rtl="0" algn="l">
              <a:spcBef>
                <a:spcPts val="0"/>
              </a:spcBef>
              <a:spcAft>
                <a:spcPts val="0"/>
              </a:spcAft>
              <a:buNone/>
            </a:pPr>
            <a:r>
              <a:rPr lang="en"/>
              <a:t>Initial</a:t>
            </a:r>
            <a:r>
              <a:rPr lang="en"/>
              <a:t> FUO DDx</a:t>
            </a:r>
            <a:endParaRPr/>
          </a:p>
        </p:txBody>
      </p:sp>
      <p:sp>
        <p:nvSpPr>
          <p:cNvPr id="560" name="Google Shape;560;p57"/>
          <p:cNvSpPr txBox="1"/>
          <p:nvPr>
            <p:ph idx="2"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561" name="Google Shape;561;p57"/>
          <p:cNvSpPr txBox="1"/>
          <p:nvPr>
            <p:ph idx="1"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62" name="Google Shape;562;p57"/>
          <p:cNvPicPr preferRelativeResize="0"/>
          <p:nvPr/>
        </p:nvPicPr>
        <p:blipFill>
          <a:blip r:embed="rId3">
            <a:alphaModFix/>
          </a:blip>
          <a:stretch>
            <a:fillRect/>
          </a:stretch>
        </p:blipFill>
        <p:spPr>
          <a:xfrm>
            <a:off x="5082525" y="1261547"/>
            <a:ext cx="3557800" cy="36854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58"/>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Clinic course</a:t>
            </a:r>
            <a:endParaRPr/>
          </a:p>
        </p:txBody>
      </p:sp>
      <p:sp>
        <p:nvSpPr>
          <p:cNvPr id="568" name="Google Shape;568;p58"/>
          <p:cNvSpPr txBox="1"/>
          <p:nvPr>
            <p:ph idx="1" type="body"/>
          </p:nvPr>
        </p:nvSpPr>
        <p:spPr>
          <a:xfrm>
            <a:off x="729450" y="1393075"/>
            <a:ext cx="4500600" cy="302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Arial"/>
                <a:ea typeface="Arial"/>
                <a:cs typeface="Arial"/>
                <a:sym typeface="Arial"/>
              </a:rPr>
              <a:t># FUO</a:t>
            </a:r>
            <a:endParaRPr b="1">
              <a:latin typeface="Arial"/>
              <a:ea typeface="Arial"/>
              <a:cs typeface="Arial"/>
              <a:sym typeface="Arial"/>
            </a:endParaRPr>
          </a:p>
          <a:p>
            <a:pPr indent="0" lvl="0" marL="0" rtl="0" algn="l">
              <a:lnSpc>
                <a:spcPct val="100000"/>
              </a:lnSpc>
              <a:spcBef>
                <a:spcPts val="0"/>
              </a:spcBef>
              <a:spcAft>
                <a:spcPts val="0"/>
              </a:spcAft>
              <a:buNone/>
            </a:pPr>
            <a:r>
              <a:rPr b="1" lang="en">
                <a:latin typeface="Arial"/>
                <a:ea typeface="Arial"/>
                <a:cs typeface="Arial"/>
                <a:sym typeface="Arial"/>
              </a:rPr>
              <a:t># Cough, recent URI</a:t>
            </a:r>
            <a:endParaRPr b="1">
              <a:latin typeface="Arial"/>
              <a:ea typeface="Arial"/>
              <a:cs typeface="Arial"/>
              <a:sym typeface="Arial"/>
            </a:endParaRPr>
          </a:p>
          <a:p>
            <a:pPr indent="0" lvl="0" marL="0" rtl="0" algn="l">
              <a:lnSpc>
                <a:spcPct val="100000"/>
              </a:lnSpc>
              <a:spcBef>
                <a:spcPts val="0"/>
              </a:spcBef>
              <a:spcAft>
                <a:spcPts val="0"/>
              </a:spcAft>
              <a:buNone/>
            </a:pPr>
            <a:r>
              <a:rPr b="1" lang="en">
                <a:latin typeface="Arial"/>
                <a:ea typeface="Arial"/>
                <a:cs typeface="Arial"/>
                <a:sym typeface="Arial"/>
              </a:rPr>
              <a:t># s/p mechanical MVR &amp; AVR </a:t>
            </a:r>
            <a:endParaRPr b="1">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Etiology of ongoing fevers unclear, patient is slightly diaphoretic on exam and though non-toxic appearing, </a:t>
            </a:r>
            <a:r>
              <a:rPr i="1" lang="en">
                <a:solidFill>
                  <a:srgbClr val="3B71CA"/>
                </a:solidFill>
                <a:latin typeface="Arial"/>
                <a:ea typeface="Arial"/>
                <a:cs typeface="Arial"/>
                <a:sym typeface="Arial"/>
              </a:rPr>
              <a:t>does not appear well</a:t>
            </a:r>
            <a:endParaRPr i="1">
              <a:solidFill>
                <a:srgbClr val="3B71CA"/>
              </a:solidFill>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We discussed concern for </a:t>
            </a:r>
            <a:r>
              <a:rPr lang="en">
                <a:solidFill>
                  <a:srgbClr val="DF382C"/>
                </a:solidFill>
                <a:latin typeface="Arial"/>
                <a:ea typeface="Arial"/>
                <a:cs typeface="Arial"/>
                <a:sym typeface="Arial"/>
              </a:rPr>
              <a:t>possible PVE</a:t>
            </a:r>
            <a:endParaRPr>
              <a:solidFill>
                <a:srgbClr val="DF382C"/>
              </a:solidFill>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S</a:t>
            </a:r>
            <a:r>
              <a:rPr lang="en">
                <a:latin typeface="Arial"/>
                <a:ea typeface="Arial"/>
                <a:cs typeface="Arial"/>
                <a:sym typeface="Arial"/>
              </a:rPr>
              <a:t>uggested</a:t>
            </a:r>
            <a:r>
              <a:rPr lang="en">
                <a:latin typeface="Arial"/>
                <a:ea typeface="Arial"/>
                <a:cs typeface="Arial"/>
                <a:sym typeface="Arial"/>
              </a:rPr>
              <a:t> direct admission to Ruby, but </a:t>
            </a:r>
            <a:r>
              <a:rPr lang="en">
                <a:solidFill>
                  <a:srgbClr val="DF382C"/>
                </a:solidFill>
                <a:latin typeface="Arial"/>
                <a:ea typeface="Arial"/>
                <a:cs typeface="Arial"/>
                <a:sym typeface="Arial"/>
              </a:rPr>
              <a:t>pt declined</a:t>
            </a:r>
            <a:endParaRPr>
              <a:solidFill>
                <a:srgbClr val="DF382C"/>
              </a:solidFill>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Asked patient to </a:t>
            </a:r>
            <a:r>
              <a:rPr lang="en">
                <a:solidFill>
                  <a:srgbClr val="DF382C"/>
                </a:solidFill>
                <a:latin typeface="Arial"/>
                <a:ea typeface="Arial"/>
                <a:cs typeface="Arial"/>
                <a:sym typeface="Arial"/>
              </a:rPr>
              <a:t>hold clindamycin</a:t>
            </a:r>
            <a:r>
              <a:rPr lang="en">
                <a:latin typeface="Arial"/>
                <a:ea typeface="Arial"/>
                <a:cs typeface="Arial"/>
                <a:sym typeface="Arial"/>
              </a:rPr>
              <a:t> to increase diagnostic yield of BCx</a:t>
            </a:r>
            <a:r>
              <a:rPr lang="en">
                <a:solidFill>
                  <a:srgbClr val="9E9E9E"/>
                </a:solidFill>
                <a:latin typeface="Arial"/>
                <a:ea typeface="Arial"/>
                <a:cs typeface="Arial"/>
                <a:sym typeface="Arial"/>
              </a:rPr>
              <a:t> (will collect labs on Saturday)</a:t>
            </a:r>
            <a:endParaRPr>
              <a:latin typeface="Arial"/>
              <a:ea typeface="Arial"/>
              <a:cs typeface="Arial"/>
              <a:sym typeface="Arial"/>
            </a:endParaRPr>
          </a:p>
          <a:p>
            <a:pPr indent="0" lvl="0" marL="0" rtl="0" algn="l">
              <a:lnSpc>
                <a:spcPct val="100000"/>
              </a:lnSpc>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None/>
            </a:pPr>
            <a:r>
              <a:rPr b="1" lang="en">
                <a:latin typeface="Arial"/>
                <a:ea typeface="Arial"/>
                <a:cs typeface="Arial"/>
                <a:sym typeface="Arial"/>
              </a:rPr>
              <a:t># HIV</a:t>
            </a:r>
            <a:endParaRPr b="1">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C/w Descovy + Tivicay (100% compliance)</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Do think FUO unrelated to HIV status, well controlled</a:t>
            </a:r>
            <a:endParaRPr>
              <a:latin typeface="Arial"/>
              <a:ea typeface="Arial"/>
              <a:cs typeface="Arial"/>
              <a:sym typeface="Arial"/>
            </a:endParaRPr>
          </a:p>
        </p:txBody>
      </p:sp>
      <p:sp>
        <p:nvSpPr>
          <p:cNvPr id="569" name="Google Shape;569;p58"/>
          <p:cNvSpPr txBox="1"/>
          <p:nvPr/>
        </p:nvSpPr>
        <p:spPr>
          <a:xfrm>
            <a:off x="5520575" y="1393075"/>
            <a:ext cx="30000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2"/>
                </a:solidFill>
              </a:rPr>
              <a:t>Orders Placed This Encounter</a:t>
            </a:r>
            <a:r>
              <a:rPr lang="en" sz="1300">
                <a:solidFill>
                  <a:schemeClr val="dk2"/>
                </a:solidFill>
              </a:rPr>
              <a:t>:</a:t>
            </a:r>
            <a:endParaRPr sz="1300">
              <a:solidFill>
                <a:schemeClr val="dk2"/>
              </a:solidFill>
            </a:endParaRPr>
          </a:p>
          <a:p>
            <a:pPr indent="-311150" lvl="0" marL="457200" rtl="0" algn="l">
              <a:spcBef>
                <a:spcPts val="0"/>
              </a:spcBef>
              <a:spcAft>
                <a:spcPts val="0"/>
              </a:spcAft>
              <a:buClr>
                <a:schemeClr val="dk2"/>
              </a:buClr>
              <a:buSzPts val="1300"/>
              <a:buChar char="●"/>
            </a:pPr>
            <a:r>
              <a:rPr lang="en" sz="1300">
                <a:solidFill>
                  <a:schemeClr val="dk2"/>
                </a:solidFill>
              </a:rPr>
              <a:t>CBC, CMP, CRP</a:t>
            </a:r>
            <a:endParaRPr sz="1300">
              <a:solidFill>
                <a:schemeClr val="dk2"/>
              </a:solidFill>
            </a:endParaRPr>
          </a:p>
          <a:p>
            <a:pPr indent="-311150" lvl="0" marL="457200" rtl="0" algn="l">
              <a:spcBef>
                <a:spcPts val="0"/>
              </a:spcBef>
              <a:spcAft>
                <a:spcPts val="0"/>
              </a:spcAft>
              <a:buClr>
                <a:schemeClr val="dk2"/>
              </a:buClr>
              <a:buSzPts val="1300"/>
              <a:buChar char="●"/>
            </a:pPr>
            <a:r>
              <a:rPr lang="en" sz="1300">
                <a:solidFill>
                  <a:schemeClr val="dk2"/>
                </a:solidFill>
              </a:rPr>
              <a:t>Blood cultures to be collected on Saturday</a:t>
            </a:r>
            <a:endParaRPr sz="1300">
              <a:solidFill>
                <a:schemeClr val="dk2"/>
              </a:solidFill>
            </a:endParaRPr>
          </a:p>
          <a:p>
            <a:pPr indent="-311150" lvl="0" marL="457200" rtl="0" algn="l">
              <a:spcBef>
                <a:spcPts val="0"/>
              </a:spcBef>
              <a:spcAft>
                <a:spcPts val="0"/>
              </a:spcAft>
              <a:buClr>
                <a:schemeClr val="dk2"/>
              </a:buClr>
              <a:buSzPts val="1300"/>
              <a:buChar char="●"/>
            </a:pPr>
            <a:r>
              <a:rPr lang="en" sz="1300">
                <a:solidFill>
                  <a:schemeClr val="dk2"/>
                </a:solidFill>
              </a:rPr>
              <a:t>2v CXR, BNP</a:t>
            </a:r>
            <a:endParaRPr sz="1300">
              <a:solidFill>
                <a:schemeClr val="dk2"/>
              </a:solidFill>
            </a:endParaRPr>
          </a:p>
          <a:p>
            <a:pPr indent="-311150" lvl="0" marL="457200" rtl="0" algn="l">
              <a:spcBef>
                <a:spcPts val="0"/>
              </a:spcBef>
              <a:spcAft>
                <a:spcPts val="0"/>
              </a:spcAft>
              <a:buClr>
                <a:schemeClr val="dk2"/>
              </a:buClr>
              <a:buSzPts val="1300"/>
              <a:buChar char="●"/>
            </a:pPr>
            <a:r>
              <a:rPr lang="en" sz="1300">
                <a:solidFill>
                  <a:schemeClr val="dk2"/>
                </a:solidFill>
              </a:rPr>
              <a:t>uLegionella, lyme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9"/>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Clinic course</a:t>
            </a:r>
            <a:endParaRPr/>
          </a:p>
        </p:txBody>
      </p:sp>
      <p:sp>
        <p:nvSpPr>
          <p:cNvPr id="575" name="Google Shape;575;p59"/>
          <p:cNvSpPr txBox="1"/>
          <p:nvPr>
            <p:ph idx="1" type="body"/>
          </p:nvPr>
        </p:nvSpPr>
        <p:spPr>
          <a:xfrm>
            <a:off x="729450" y="1393075"/>
            <a:ext cx="4500600" cy="3025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latin typeface="Arial"/>
                <a:ea typeface="Arial"/>
                <a:cs typeface="Arial"/>
                <a:sym typeface="Arial"/>
              </a:rPr>
              <a:t># FUO</a:t>
            </a:r>
            <a:endParaRPr b="1">
              <a:latin typeface="Arial"/>
              <a:ea typeface="Arial"/>
              <a:cs typeface="Arial"/>
              <a:sym typeface="Arial"/>
            </a:endParaRPr>
          </a:p>
          <a:p>
            <a:pPr indent="0" lvl="0" marL="0" rtl="0" algn="l">
              <a:lnSpc>
                <a:spcPct val="100000"/>
              </a:lnSpc>
              <a:spcBef>
                <a:spcPts val="0"/>
              </a:spcBef>
              <a:spcAft>
                <a:spcPts val="0"/>
              </a:spcAft>
              <a:buNone/>
            </a:pPr>
            <a:r>
              <a:rPr b="1" lang="en">
                <a:latin typeface="Arial"/>
                <a:ea typeface="Arial"/>
                <a:cs typeface="Arial"/>
                <a:sym typeface="Arial"/>
              </a:rPr>
              <a:t># Cough, recent URI</a:t>
            </a:r>
            <a:endParaRPr b="1">
              <a:latin typeface="Arial"/>
              <a:ea typeface="Arial"/>
              <a:cs typeface="Arial"/>
              <a:sym typeface="Arial"/>
            </a:endParaRPr>
          </a:p>
          <a:p>
            <a:pPr indent="0" lvl="0" marL="0" rtl="0" algn="l">
              <a:lnSpc>
                <a:spcPct val="100000"/>
              </a:lnSpc>
              <a:spcBef>
                <a:spcPts val="0"/>
              </a:spcBef>
              <a:spcAft>
                <a:spcPts val="0"/>
              </a:spcAft>
              <a:buNone/>
            </a:pPr>
            <a:r>
              <a:rPr b="1" lang="en">
                <a:latin typeface="Arial"/>
                <a:ea typeface="Arial"/>
                <a:cs typeface="Arial"/>
                <a:sym typeface="Arial"/>
              </a:rPr>
              <a:t># s/p mechanical MVR &amp; AVR </a:t>
            </a:r>
            <a:endParaRPr b="1">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Etiology of ongoing fevers unclear, patient is slightly diaphoretic on exam and though non-toxic appearing, </a:t>
            </a:r>
            <a:r>
              <a:rPr i="1" lang="en">
                <a:solidFill>
                  <a:srgbClr val="3B71CA"/>
                </a:solidFill>
                <a:latin typeface="Arial"/>
                <a:ea typeface="Arial"/>
                <a:cs typeface="Arial"/>
                <a:sym typeface="Arial"/>
              </a:rPr>
              <a:t>does not appear well</a:t>
            </a:r>
            <a:endParaRPr i="1">
              <a:solidFill>
                <a:srgbClr val="3B71CA"/>
              </a:solidFill>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We discussed concern for </a:t>
            </a:r>
            <a:r>
              <a:rPr lang="en">
                <a:solidFill>
                  <a:srgbClr val="DF382C"/>
                </a:solidFill>
                <a:latin typeface="Arial"/>
                <a:ea typeface="Arial"/>
                <a:cs typeface="Arial"/>
                <a:sym typeface="Arial"/>
              </a:rPr>
              <a:t>possible PVE</a:t>
            </a:r>
            <a:endParaRPr>
              <a:solidFill>
                <a:srgbClr val="DF382C"/>
              </a:solidFill>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Suggested direct admission to Ruby, but </a:t>
            </a:r>
            <a:r>
              <a:rPr lang="en">
                <a:solidFill>
                  <a:srgbClr val="DF382C"/>
                </a:solidFill>
                <a:latin typeface="Arial"/>
                <a:ea typeface="Arial"/>
                <a:cs typeface="Arial"/>
                <a:sym typeface="Arial"/>
              </a:rPr>
              <a:t>pt declined</a:t>
            </a:r>
            <a:endParaRPr>
              <a:solidFill>
                <a:srgbClr val="DF382C"/>
              </a:solidFill>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Asked patient to </a:t>
            </a:r>
            <a:r>
              <a:rPr lang="en">
                <a:solidFill>
                  <a:srgbClr val="DF382C"/>
                </a:solidFill>
                <a:latin typeface="Arial"/>
                <a:ea typeface="Arial"/>
                <a:cs typeface="Arial"/>
                <a:sym typeface="Arial"/>
              </a:rPr>
              <a:t>hold clindamycin</a:t>
            </a:r>
            <a:r>
              <a:rPr lang="en">
                <a:latin typeface="Arial"/>
                <a:ea typeface="Arial"/>
                <a:cs typeface="Arial"/>
                <a:sym typeface="Arial"/>
              </a:rPr>
              <a:t> to increase diagnostic yield of BCx</a:t>
            </a:r>
            <a:r>
              <a:rPr lang="en">
                <a:solidFill>
                  <a:srgbClr val="9E9E9E"/>
                </a:solidFill>
                <a:latin typeface="Arial"/>
                <a:ea typeface="Arial"/>
                <a:cs typeface="Arial"/>
                <a:sym typeface="Arial"/>
              </a:rPr>
              <a:t> (will collect labs on Saturday)</a:t>
            </a:r>
            <a:endParaRPr>
              <a:latin typeface="Arial"/>
              <a:ea typeface="Arial"/>
              <a:cs typeface="Arial"/>
              <a:sym typeface="Arial"/>
            </a:endParaRPr>
          </a:p>
          <a:p>
            <a:pPr indent="0" lvl="0" marL="0" rtl="0" algn="l">
              <a:lnSpc>
                <a:spcPct val="100000"/>
              </a:lnSpc>
              <a:spcBef>
                <a:spcPts val="0"/>
              </a:spcBef>
              <a:spcAft>
                <a:spcPts val="0"/>
              </a:spcAft>
              <a:buNone/>
            </a:pPr>
            <a:r>
              <a:t/>
            </a:r>
            <a:endParaRPr b="1">
              <a:latin typeface="Arial"/>
              <a:ea typeface="Arial"/>
              <a:cs typeface="Arial"/>
              <a:sym typeface="Arial"/>
            </a:endParaRPr>
          </a:p>
          <a:p>
            <a:pPr indent="0" lvl="0" marL="0" rtl="0" algn="l">
              <a:lnSpc>
                <a:spcPct val="100000"/>
              </a:lnSpc>
              <a:spcBef>
                <a:spcPts val="0"/>
              </a:spcBef>
              <a:spcAft>
                <a:spcPts val="0"/>
              </a:spcAft>
              <a:buNone/>
            </a:pPr>
            <a:r>
              <a:rPr b="1" lang="en">
                <a:latin typeface="Arial"/>
                <a:ea typeface="Arial"/>
                <a:cs typeface="Arial"/>
                <a:sym typeface="Arial"/>
              </a:rPr>
              <a:t># HIV</a:t>
            </a:r>
            <a:endParaRPr b="1">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C/w Descovy + Tivicay (100% compliance)</a:t>
            </a:r>
            <a:endParaRPr>
              <a:latin typeface="Arial"/>
              <a:ea typeface="Arial"/>
              <a:cs typeface="Arial"/>
              <a:sym typeface="Arial"/>
            </a:endParaRPr>
          </a:p>
          <a:p>
            <a:pPr indent="-311150" lvl="0" marL="457200" rtl="0" algn="l">
              <a:lnSpc>
                <a:spcPct val="100000"/>
              </a:lnSpc>
              <a:spcBef>
                <a:spcPts val="0"/>
              </a:spcBef>
              <a:spcAft>
                <a:spcPts val="0"/>
              </a:spcAft>
              <a:buSzPts val="1300"/>
              <a:buFont typeface="Arial"/>
              <a:buChar char="●"/>
            </a:pPr>
            <a:r>
              <a:rPr lang="en">
                <a:latin typeface="Arial"/>
                <a:ea typeface="Arial"/>
                <a:cs typeface="Arial"/>
                <a:sym typeface="Arial"/>
              </a:rPr>
              <a:t>Do think FUO unrelated to HIV status, well controlled</a:t>
            </a:r>
            <a:endParaRPr>
              <a:latin typeface="Arial"/>
              <a:ea typeface="Arial"/>
              <a:cs typeface="Arial"/>
              <a:sym typeface="Arial"/>
            </a:endParaRPr>
          </a:p>
        </p:txBody>
      </p:sp>
      <p:sp>
        <p:nvSpPr>
          <p:cNvPr id="576" name="Google Shape;576;p59"/>
          <p:cNvSpPr txBox="1"/>
          <p:nvPr/>
        </p:nvSpPr>
        <p:spPr>
          <a:xfrm>
            <a:off x="5520575" y="1393075"/>
            <a:ext cx="30000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2"/>
                </a:solidFill>
              </a:rPr>
              <a:t>Orders Placed This Encounter</a:t>
            </a:r>
            <a:r>
              <a:rPr lang="en" sz="1300">
                <a:solidFill>
                  <a:schemeClr val="dk2"/>
                </a:solidFill>
              </a:rPr>
              <a:t>:</a:t>
            </a:r>
            <a:endParaRPr sz="1300">
              <a:solidFill>
                <a:schemeClr val="dk2"/>
              </a:solidFill>
            </a:endParaRPr>
          </a:p>
          <a:p>
            <a:pPr indent="-311150" lvl="0" marL="457200" rtl="0" algn="l">
              <a:spcBef>
                <a:spcPts val="0"/>
              </a:spcBef>
              <a:spcAft>
                <a:spcPts val="0"/>
              </a:spcAft>
              <a:buClr>
                <a:schemeClr val="dk2"/>
              </a:buClr>
              <a:buSzPts val="1300"/>
              <a:buChar char="●"/>
            </a:pPr>
            <a:r>
              <a:rPr lang="en" sz="1300">
                <a:solidFill>
                  <a:schemeClr val="dk2"/>
                </a:solidFill>
              </a:rPr>
              <a:t>CBC, CMP, CRP</a:t>
            </a:r>
            <a:endParaRPr sz="1300">
              <a:solidFill>
                <a:schemeClr val="dk2"/>
              </a:solidFill>
            </a:endParaRPr>
          </a:p>
          <a:p>
            <a:pPr indent="-311150" lvl="0" marL="457200" rtl="0" algn="l">
              <a:spcBef>
                <a:spcPts val="0"/>
              </a:spcBef>
              <a:spcAft>
                <a:spcPts val="0"/>
              </a:spcAft>
              <a:buClr>
                <a:schemeClr val="dk2"/>
              </a:buClr>
              <a:buSzPts val="1300"/>
              <a:buChar char="●"/>
            </a:pPr>
            <a:r>
              <a:rPr lang="en" sz="1300">
                <a:solidFill>
                  <a:schemeClr val="dk2"/>
                </a:solidFill>
              </a:rPr>
              <a:t>Blood cultures to be collected on Saturday</a:t>
            </a:r>
            <a:endParaRPr sz="1300">
              <a:solidFill>
                <a:schemeClr val="dk2"/>
              </a:solidFill>
            </a:endParaRPr>
          </a:p>
          <a:p>
            <a:pPr indent="-311150" lvl="0" marL="457200" rtl="0" algn="l">
              <a:spcBef>
                <a:spcPts val="0"/>
              </a:spcBef>
              <a:spcAft>
                <a:spcPts val="0"/>
              </a:spcAft>
              <a:buClr>
                <a:schemeClr val="dk2"/>
              </a:buClr>
              <a:buSzPts val="1300"/>
              <a:buChar char="●"/>
            </a:pPr>
            <a:r>
              <a:rPr lang="en" sz="1300">
                <a:solidFill>
                  <a:schemeClr val="dk2"/>
                </a:solidFill>
              </a:rPr>
              <a:t>2v CXR, BNP</a:t>
            </a:r>
            <a:endParaRPr sz="1300">
              <a:solidFill>
                <a:schemeClr val="dk2"/>
              </a:solidFill>
            </a:endParaRPr>
          </a:p>
          <a:p>
            <a:pPr indent="-311150" lvl="0" marL="457200" rtl="0" algn="l">
              <a:spcBef>
                <a:spcPts val="0"/>
              </a:spcBef>
              <a:spcAft>
                <a:spcPts val="0"/>
              </a:spcAft>
              <a:buClr>
                <a:schemeClr val="dk2"/>
              </a:buClr>
              <a:buSzPts val="1300"/>
              <a:buChar char="●"/>
            </a:pPr>
            <a:r>
              <a:rPr lang="en" sz="1300">
                <a:solidFill>
                  <a:schemeClr val="dk2"/>
                </a:solidFill>
              </a:rPr>
              <a:t>uLegionella, lyme</a:t>
            </a:r>
            <a:endParaRPr/>
          </a:p>
        </p:txBody>
      </p:sp>
      <p:sp>
        <p:nvSpPr>
          <p:cNvPr id="577" name="Google Shape;577;p59"/>
          <p:cNvSpPr/>
          <p:nvPr/>
        </p:nvSpPr>
        <p:spPr>
          <a:xfrm>
            <a:off x="687700" y="1393075"/>
            <a:ext cx="4542300" cy="3247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578" name="Google Shape;578;p59"/>
          <p:cNvSpPr/>
          <p:nvPr/>
        </p:nvSpPr>
        <p:spPr>
          <a:xfrm>
            <a:off x="5696650" y="2958750"/>
            <a:ext cx="2200200" cy="733200"/>
          </a:xfrm>
          <a:prstGeom prst="rect">
            <a:avLst/>
          </a:prstGeom>
          <a:solidFill>
            <a:srgbClr val="DCF1E4"/>
          </a:solidFill>
          <a:ln cap="flat" cmpd="sng" w="9525">
            <a:solidFill>
              <a:srgbClr val="0C622E"/>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0C622E"/>
                </a:solidFill>
                <a:latin typeface="Open Sans"/>
                <a:ea typeface="Open Sans"/>
                <a:cs typeface="Open Sans"/>
                <a:sym typeface="Open Sans"/>
              </a:rPr>
              <a:t>All normal</a:t>
            </a:r>
            <a:endParaRPr sz="1600">
              <a:solidFill>
                <a:srgbClr val="14A44D"/>
              </a:solidFill>
              <a:latin typeface="Open Sans"/>
              <a:ea typeface="Open Sans"/>
              <a:cs typeface="Open Sans"/>
              <a:sym typeface="Open Sans"/>
            </a:endParaRPr>
          </a:p>
          <a:p>
            <a:pPr indent="0" lvl="0" marL="0" rtl="0" algn="l">
              <a:spcBef>
                <a:spcPts val="0"/>
              </a:spcBef>
              <a:spcAft>
                <a:spcPts val="0"/>
              </a:spcAft>
              <a:buNone/>
            </a:pPr>
            <a:r>
              <a:rPr lang="en" sz="1600">
                <a:solidFill>
                  <a:srgbClr val="1A1A1A"/>
                </a:solidFill>
                <a:latin typeface="Open Sans"/>
                <a:ea typeface="Open Sans"/>
                <a:cs typeface="Open Sans"/>
                <a:sym typeface="Open Sans"/>
              </a:rPr>
              <a:t>But still fevering…</a:t>
            </a:r>
            <a:endParaRPr sz="1600">
              <a:solidFill>
                <a:srgbClr val="1A1A1A"/>
              </a:solidFill>
              <a:latin typeface="Open Sans"/>
              <a:ea typeface="Open Sans"/>
              <a:cs typeface="Open Sans"/>
              <a:sym typeface="Open Sans"/>
            </a:endParaRPr>
          </a:p>
        </p:txBody>
      </p:sp>
      <p:cxnSp>
        <p:nvCxnSpPr>
          <p:cNvPr id="579" name="Google Shape;579;p59"/>
          <p:cNvCxnSpPr>
            <a:stCxn id="578" idx="3"/>
            <a:endCxn id="576" idx="0"/>
          </p:cNvCxnSpPr>
          <p:nvPr/>
        </p:nvCxnSpPr>
        <p:spPr>
          <a:xfrm rot="10800000">
            <a:off x="7020550" y="1393050"/>
            <a:ext cx="876300" cy="1932300"/>
          </a:xfrm>
          <a:prstGeom prst="curvedConnector4">
            <a:avLst>
              <a:gd fmla="val -98351" name="adj1"/>
              <a:gd fmla="val 112322" name="adj2"/>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60"/>
          <p:cNvSpPr txBox="1"/>
          <p:nvPr>
            <p:ph idx="2" type="body"/>
          </p:nvPr>
        </p:nvSpPr>
        <p:spPr>
          <a:xfrm>
            <a:off x="730000" y="140767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rgbClr val="1A1A1A"/>
                </a:solidFill>
              </a:rPr>
              <a:t>A 63 y/o M with PMH including controlled HIV, prior positive PPD, HFrEF, s/p AVR &amp; MVR p/w </a:t>
            </a:r>
            <a:r>
              <a:rPr b="1" lang="en">
                <a:solidFill>
                  <a:srgbClr val="DF382C"/>
                </a:solidFill>
              </a:rPr>
              <a:t>FUO x 6 weeks</a:t>
            </a:r>
            <a:r>
              <a:rPr lang="en">
                <a:solidFill>
                  <a:srgbClr val="1A1A1A"/>
                </a:solidFill>
              </a:rPr>
              <a:t>. </a:t>
            </a:r>
            <a:endParaRPr>
              <a:solidFill>
                <a:srgbClr val="1A1A1A"/>
              </a:solidFill>
            </a:endParaRPr>
          </a:p>
          <a:p>
            <a:pPr indent="0" lvl="0" marL="0" rtl="0" algn="l">
              <a:spcBef>
                <a:spcPts val="1200"/>
              </a:spcBef>
              <a:spcAft>
                <a:spcPts val="1200"/>
              </a:spcAft>
              <a:buNone/>
            </a:pPr>
            <a:r>
              <a:rPr lang="en">
                <a:solidFill>
                  <a:srgbClr val="1A1A1A"/>
                </a:solidFill>
              </a:rPr>
              <a:t>Had viral illness symptoms (+sick contacts) at onset, improved after a week but still ongoing. Not improved with </a:t>
            </a:r>
            <a:r>
              <a:rPr b="1" lang="en">
                <a:solidFill>
                  <a:srgbClr val="6B3FA0"/>
                </a:solidFill>
              </a:rPr>
              <a:t>doxy</a:t>
            </a:r>
            <a:r>
              <a:rPr lang="en">
                <a:solidFill>
                  <a:srgbClr val="1A1A1A"/>
                </a:solidFill>
              </a:rPr>
              <a:t>, </a:t>
            </a:r>
            <a:r>
              <a:rPr b="1" lang="en">
                <a:solidFill>
                  <a:srgbClr val="6B3FA0"/>
                </a:solidFill>
              </a:rPr>
              <a:t>prednisone</a:t>
            </a:r>
            <a:r>
              <a:rPr lang="en">
                <a:solidFill>
                  <a:srgbClr val="1A1A1A"/>
                </a:solidFill>
              </a:rPr>
              <a:t>, or </a:t>
            </a:r>
            <a:r>
              <a:rPr b="1" lang="en">
                <a:solidFill>
                  <a:srgbClr val="6B3FA0"/>
                </a:solidFill>
              </a:rPr>
              <a:t>clinda</a:t>
            </a:r>
            <a:r>
              <a:rPr lang="en">
                <a:solidFill>
                  <a:srgbClr val="1A1A1A"/>
                </a:solidFill>
              </a:rPr>
              <a:t>. Routine labs normal, as is CXR, but </a:t>
            </a:r>
            <a:r>
              <a:rPr b="1" lang="en">
                <a:solidFill>
                  <a:srgbClr val="1A1A1A"/>
                </a:solidFill>
              </a:rPr>
              <a:t>diaphoretic</a:t>
            </a:r>
            <a:r>
              <a:rPr lang="en">
                <a:solidFill>
                  <a:srgbClr val="1A1A1A"/>
                </a:solidFill>
              </a:rPr>
              <a:t> on exam and </a:t>
            </a:r>
            <a:r>
              <a:rPr b="1" lang="en">
                <a:solidFill>
                  <a:srgbClr val="1A1A1A"/>
                </a:solidFill>
              </a:rPr>
              <a:t>still having fevers to 38C</a:t>
            </a:r>
            <a:r>
              <a:rPr lang="en">
                <a:solidFill>
                  <a:srgbClr val="1A1A1A"/>
                </a:solidFill>
              </a:rPr>
              <a:t> despite some improvement in his other symptoms</a:t>
            </a:r>
            <a:endParaRPr>
              <a:solidFill>
                <a:srgbClr val="1A1A1A"/>
              </a:solidFill>
            </a:endParaRPr>
          </a:p>
        </p:txBody>
      </p:sp>
      <p:sp>
        <p:nvSpPr>
          <p:cNvPr id="585" name="Google Shape;585;p60"/>
          <p:cNvSpPr txBox="1"/>
          <p:nvPr>
            <p:ph type="title"/>
          </p:nvPr>
        </p:nvSpPr>
        <p:spPr>
          <a:xfrm>
            <a:off x="729450" y="632850"/>
            <a:ext cx="37692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Admission</a:t>
            </a:r>
            <a:endParaRPr/>
          </a:p>
        </p:txBody>
      </p:sp>
      <p:sp>
        <p:nvSpPr>
          <p:cNvPr id="586" name="Google Shape;586;p60"/>
          <p:cNvSpPr/>
          <p:nvPr/>
        </p:nvSpPr>
        <p:spPr>
          <a:xfrm>
            <a:off x="5664000" y="3774125"/>
            <a:ext cx="2333100" cy="4524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896110"/>
                </a:solidFill>
                <a:latin typeface="Open Sans"/>
                <a:ea typeface="Open Sans"/>
                <a:cs typeface="Open Sans"/>
                <a:sym typeface="Open Sans"/>
              </a:rPr>
              <a:t>Workup</a:t>
            </a:r>
            <a:r>
              <a:rPr b="1" lang="en" sz="1600">
                <a:solidFill>
                  <a:srgbClr val="896110"/>
                </a:solidFill>
                <a:latin typeface="Open Sans"/>
                <a:ea typeface="Open Sans"/>
                <a:cs typeface="Open Sans"/>
                <a:sym typeface="Open Sans"/>
              </a:rPr>
              <a:t>?</a:t>
            </a:r>
            <a:endParaRPr b="1" sz="1600">
              <a:solidFill>
                <a:srgbClr val="1A1A1A"/>
              </a:solidFill>
              <a:latin typeface="Open Sans"/>
              <a:ea typeface="Open Sans"/>
              <a:cs typeface="Open Sans"/>
              <a:sym typeface="Open Sans"/>
            </a:endParaRPr>
          </a:p>
        </p:txBody>
      </p:sp>
      <p:sp>
        <p:nvSpPr>
          <p:cNvPr id="587" name="Google Shape;587;p60"/>
          <p:cNvSpPr/>
          <p:nvPr/>
        </p:nvSpPr>
        <p:spPr>
          <a:xfrm>
            <a:off x="5046775" y="1981200"/>
            <a:ext cx="3769200" cy="13026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F5AA2"/>
                </a:solidFill>
                <a:latin typeface="Open Sans"/>
                <a:ea typeface="Open Sans"/>
                <a:cs typeface="Open Sans"/>
                <a:sym typeface="Open Sans"/>
              </a:rPr>
              <a:t>Additional HPI</a:t>
            </a:r>
            <a:endParaRPr sz="1200">
              <a:solidFill>
                <a:srgbClr val="3B71CA"/>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There has been </a:t>
            </a:r>
            <a:r>
              <a:rPr b="1" lang="en" sz="1200">
                <a:solidFill>
                  <a:srgbClr val="1A1A1A"/>
                </a:solidFill>
                <a:latin typeface="Open Sans"/>
                <a:ea typeface="Open Sans"/>
                <a:cs typeface="Open Sans"/>
                <a:sym typeface="Open Sans"/>
              </a:rPr>
              <a:t>some construction</a:t>
            </a:r>
            <a:r>
              <a:rPr lang="en" sz="1200">
                <a:solidFill>
                  <a:srgbClr val="1A1A1A"/>
                </a:solidFill>
                <a:latin typeface="Open Sans"/>
                <a:ea typeface="Open Sans"/>
                <a:cs typeface="Open Sans"/>
                <a:sym typeface="Open Sans"/>
              </a:rPr>
              <a:t> taking place at the college where he works</a:t>
            </a:r>
            <a:endParaRPr sz="1200">
              <a:solidFill>
                <a:srgbClr val="1A1A1A"/>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lang="en" sz="1200">
                <a:solidFill>
                  <a:srgbClr val="1A1A1A"/>
                </a:solidFill>
                <a:latin typeface="Open Sans"/>
                <a:ea typeface="Open Sans"/>
                <a:cs typeface="Open Sans"/>
                <a:sym typeface="Open Sans"/>
              </a:rPr>
              <a:t>Fevers mainly happening </a:t>
            </a:r>
            <a:r>
              <a:rPr b="1" lang="en" sz="1200">
                <a:solidFill>
                  <a:srgbClr val="1A1A1A"/>
                </a:solidFill>
                <a:latin typeface="Open Sans"/>
                <a:ea typeface="Open Sans"/>
                <a:cs typeface="Open Sans"/>
                <a:sym typeface="Open Sans"/>
              </a:rPr>
              <a:t>in the morning</a:t>
            </a:r>
            <a:endParaRPr sz="1200">
              <a:solidFill>
                <a:srgbClr val="1A1A1A"/>
              </a:solidFill>
              <a:latin typeface="Open Sans"/>
              <a:ea typeface="Open Sans"/>
              <a:cs typeface="Open Sans"/>
              <a:sym typeface="Open Sans"/>
            </a:endParaRPr>
          </a:p>
          <a:p>
            <a:pPr indent="-304800" lvl="0" marL="457200" rtl="0" algn="l">
              <a:spcBef>
                <a:spcPts val="0"/>
              </a:spcBef>
              <a:spcAft>
                <a:spcPts val="0"/>
              </a:spcAft>
              <a:buClr>
                <a:srgbClr val="1A1A1A"/>
              </a:buClr>
              <a:buSzPts val="1200"/>
              <a:buFont typeface="Open Sans"/>
              <a:buChar char="●"/>
            </a:pPr>
            <a:r>
              <a:rPr b="1" lang="en" sz="1200">
                <a:solidFill>
                  <a:srgbClr val="1F7A6C"/>
                </a:solidFill>
                <a:latin typeface="Open Sans"/>
                <a:ea typeface="Open Sans"/>
                <a:cs typeface="Open Sans"/>
                <a:sym typeface="Open Sans"/>
              </a:rPr>
              <a:t>Ear issues resolved</a:t>
            </a:r>
            <a:r>
              <a:rPr lang="en" sz="1200">
                <a:solidFill>
                  <a:srgbClr val="1A1A1A"/>
                </a:solidFill>
                <a:latin typeface="Open Sans"/>
                <a:ea typeface="Open Sans"/>
                <a:cs typeface="Open Sans"/>
                <a:sym typeface="Open Sans"/>
              </a:rPr>
              <a:t>, but still headache &amp; fevers</a:t>
            </a:r>
            <a:endParaRPr sz="1200">
              <a:solidFill>
                <a:srgbClr val="1A1A1A"/>
              </a:solidFill>
              <a:latin typeface="Open Sans"/>
              <a:ea typeface="Open Sans"/>
              <a:cs typeface="Open Sans"/>
              <a:sym typeface="Open Sans"/>
            </a:endParaRPr>
          </a:p>
        </p:txBody>
      </p:sp>
      <p:pic>
        <p:nvPicPr>
          <p:cNvPr id="588" name="Google Shape;588;p60"/>
          <p:cNvPicPr preferRelativeResize="0"/>
          <p:nvPr/>
        </p:nvPicPr>
        <p:blipFill>
          <a:blip r:embed="rId3">
            <a:alphaModFix/>
          </a:blip>
          <a:stretch>
            <a:fillRect/>
          </a:stretch>
        </p:blipFill>
        <p:spPr>
          <a:xfrm>
            <a:off x="7360775" y="139875"/>
            <a:ext cx="1521150" cy="15211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61"/>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What will </a:t>
            </a:r>
            <a:r>
              <a:rPr lang="en"/>
              <a:t>reveal</a:t>
            </a:r>
            <a:r>
              <a:rPr lang="en"/>
              <a:t> the diagnosis?</a:t>
            </a:r>
            <a:endParaRPr/>
          </a:p>
        </p:txBody>
      </p:sp>
      <p:graphicFrame>
        <p:nvGraphicFramePr>
          <p:cNvPr id="594" name="Google Shape;594;p61"/>
          <p:cNvGraphicFramePr/>
          <p:nvPr/>
        </p:nvGraphicFramePr>
        <p:xfrm>
          <a:off x="807188" y="1352175"/>
          <a:ext cx="3000000" cy="3000000"/>
        </p:xfrm>
        <a:graphic>
          <a:graphicData uri="http://schemas.openxmlformats.org/drawingml/2006/table">
            <a:tbl>
              <a:tblPr>
                <a:noFill/>
                <a:tableStyleId>{3460FA36-6B9E-4714-AF50-13D33941BEC3}</a:tableStyleId>
              </a:tblPr>
              <a:tblGrid>
                <a:gridCol w="1636575"/>
                <a:gridCol w="8158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Infectious</a:t>
                      </a:r>
                      <a:endParaRPr b="1">
                        <a:solidFill>
                          <a:srgbClr val="FFFFFF"/>
                        </a:solidFill>
                        <a:latin typeface="Open Sans"/>
                        <a:ea typeface="Open Sans"/>
                        <a:cs typeface="Open Sans"/>
                        <a:sym typeface="Open Sans"/>
                      </a:endParaRPr>
                    </a:p>
                  </a:txBody>
                  <a:tcPr marT="0" marB="0" marR="0" marL="4570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Endocarditis BCx</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b="1">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Lyme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Tick panel</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Blood parasite smear</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Blasto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Histo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a:t>
                      </a:r>
                      <a:endParaRPr b="1">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Crypto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QuantGold</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Lumbar puncture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a:t>
                      </a:r>
                      <a:endParaRPr b="1">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Strep/Legionella</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UA</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95" name="Google Shape;595;p61"/>
          <p:cNvGraphicFramePr/>
          <p:nvPr/>
        </p:nvGraphicFramePr>
        <p:xfrm>
          <a:off x="3635863" y="1352163"/>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Imaging</a:t>
                      </a:r>
                      <a:endParaRPr b="1">
                        <a:solidFill>
                          <a:srgbClr val="FFFFFF"/>
                        </a:solidFill>
                        <a:latin typeface="Open Sans"/>
                        <a:ea typeface="Open Sans"/>
                        <a:cs typeface="Open Sans"/>
                        <a:sym typeface="Open Sans"/>
                      </a:endParaRPr>
                    </a:p>
                  </a:txBody>
                  <a:tcPr marT="0" marB="0" marR="0" marL="4570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CT C/A/P</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b="1">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MRI brain</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TEE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596" name="Google Shape;596;p61"/>
          <p:cNvGraphicFramePr/>
          <p:nvPr/>
        </p:nvGraphicFramePr>
        <p:xfrm>
          <a:off x="6293613" y="1352175"/>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Molecular</a:t>
                      </a:r>
                      <a:endParaRPr b="1">
                        <a:solidFill>
                          <a:srgbClr val="FFFFFF"/>
                        </a:solidFill>
                        <a:latin typeface="Open Sans"/>
                        <a:ea typeface="Open Sans"/>
                        <a:cs typeface="Open Sans"/>
                        <a:sym typeface="Open Sans"/>
                      </a:endParaRPr>
                    </a:p>
                  </a:txBody>
                  <a:tcPr marT="0" marB="0" marR="0" marL="4570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Resp biofire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b="1">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GI biofire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Serum CMV</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Monospot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62"/>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What will reveal the diagnosis?</a:t>
            </a:r>
            <a:endParaRPr/>
          </a:p>
        </p:txBody>
      </p:sp>
      <p:graphicFrame>
        <p:nvGraphicFramePr>
          <p:cNvPr id="602" name="Google Shape;602;p62"/>
          <p:cNvGraphicFramePr/>
          <p:nvPr/>
        </p:nvGraphicFramePr>
        <p:xfrm>
          <a:off x="807188" y="1352175"/>
          <a:ext cx="3000000" cy="3000000"/>
        </p:xfrm>
        <a:graphic>
          <a:graphicData uri="http://schemas.openxmlformats.org/drawingml/2006/table">
            <a:tbl>
              <a:tblPr>
                <a:noFill/>
                <a:tableStyleId>{3460FA36-6B9E-4714-AF50-13D33941BEC3}</a:tableStyleId>
              </a:tblPr>
              <a:tblGrid>
                <a:gridCol w="1636575"/>
                <a:gridCol w="8158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Infectious</a:t>
                      </a:r>
                      <a:endParaRPr b="1">
                        <a:solidFill>
                          <a:srgbClr val="FFFFFF"/>
                        </a:solidFill>
                        <a:latin typeface="Open Sans"/>
                        <a:ea typeface="Open Sans"/>
                        <a:cs typeface="Open Sans"/>
                        <a:sym typeface="Open Sans"/>
                      </a:endParaRPr>
                    </a:p>
                  </a:txBody>
                  <a:tcPr marT="0" marB="0" marR="0" marL="4570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Endocarditis BCx</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b="1">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Lyme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Tick panel</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Blood parasite smear</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Blasto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Histo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a:t>
                      </a:r>
                      <a:endParaRPr b="1">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Crypto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QuantGold</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Lumbar puncture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a:t>
                      </a:r>
                      <a:endParaRPr b="1">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Strep/Legionella</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UA</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bl>
          </a:graphicData>
        </a:graphic>
      </p:graphicFrame>
      <p:graphicFrame>
        <p:nvGraphicFramePr>
          <p:cNvPr id="603" name="Google Shape;603;p62"/>
          <p:cNvGraphicFramePr/>
          <p:nvPr/>
        </p:nvGraphicFramePr>
        <p:xfrm>
          <a:off x="3635863" y="1352163"/>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Imaging</a:t>
                      </a:r>
                      <a:endParaRPr b="1">
                        <a:solidFill>
                          <a:srgbClr val="FFFFFF"/>
                        </a:solidFill>
                        <a:latin typeface="Open Sans"/>
                        <a:ea typeface="Open Sans"/>
                        <a:cs typeface="Open Sans"/>
                        <a:sym typeface="Open Sans"/>
                      </a:endParaRPr>
                    </a:p>
                  </a:txBody>
                  <a:tcPr marT="0" marB="0" marR="0" marL="4570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CT C/A/P</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b="1">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MRI brain</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TEE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04" name="Google Shape;604;p62"/>
          <p:cNvGraphicFramePr/>
          <p:nvPr/>
        </p:nvGraphicFramePr>
        <p:xfrm>
          <a:off x="6293613" y="1352175"/>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Molecular</a:t>
                      </a:r>
                      <a:endParaRPr b="1">
                        <a:solidFill>
                          <a:srgbClr val="FFFFFF"/>
                        </a:solidFill>
                        <a:latin typeface="Open Sans"/>
                        <a:ea typeface="Open Sans"/>
                        <a:cs typeface="Open Sans"/>
                        <a:sym typeface="Open Sans"/>
                      </a:endParaRPr>
                    </a:p>
                  </a:txBody>
                  <a:tcPr marT="0" marB="0" marR="0" marL="4570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Resp biofire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b="1">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GI biofire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Serum CMV</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Monospot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8"/>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HPI</a:t>
            </a:r>
            <a:endParaRPr/>
          </a:p>
        </p:txBody>
      </p:sp>
      <p:sp>
        <p:nvSpPr>
          <p:cNvPr id="120" name="Google Shape;120;p18"/>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a:t>
            </a:r>
            <a:r>
              <a:rPr b="1" lang="en">
                <a:solidFill>
                  <a:srgbClr val="2D6987"/>
                </a:solidFill>
              </a:rPr>
              <a:t>66 y/o M</a:t>
            </a:r>
            <a:r>
              <a:rPr lang="en"/>
              <a:t> with PMH including heart block (no PPM/ICD) p/w </a:t>
            </a:r>
            <a:r>
              <a:rPr b="1" lang="en">
                <a:solidFill>
                  <a:srgbClr val="DC4C64"/>
                </a:solidFill>
              </a:rPr>
              <a:t>fevers to 103</a:t>
            </a:r>
            <a:endParaRPr/>
          </a:p>
          <a:p>
            <a:pPr indent="0" lvl="0" marL="0" rtl="0" algn="l">
              <a:spcBef>
                <a:spcPts val="1200"/>
              </a:spcBef>
              <a:spcAft>
                <a:spcPts val="0"/>
              </a:spcAft>
              <a:buNone/>
            </a:pPr>
            <a:r>
              <a:rPr lang="en"/>
              <a:t>Feeling </a:t>
            </a:r>
            <a:r>
              <a:rPr b="1" lang="en"/>
              <a:t>unwell for about a week</a:t>
            </a:r>
            <a:r>
              <a:rPr lang="en"/>
              <a:t>. Seems like everything stated after he had a </a:t>
            </a:r>
            <a:r>
              <a:rPr b="1" lang="en"/>
              <a:t>root canal 8 days ago </a:t>
            </a:r>
            <a:r>
              <a:rPr lang="en"/>
              <a:t>(right premaxillary molar)</a:t>
            </a:r>
            <a:endParaRPr/>
          </a:p>
          <a:p>
            <a:pPr indent="-311150" lvl="0" marL="457200" rtl="0" algn="l">
              <a:spcBef>
                <a:spcPts val="1200"/>
              </a:spcBef>
              <a:spcAft>
                <a:spcPts val="0"/>
              </a:spcAft>
              <a:buSzPts val="1300"/>
              <a:buChar char="●"/>
            </a:pPr>
            <a:r>
              <a:rPr lang="en"/>
              <a:t>A few days later, </a:t>
            </a:r>
            <a:r>
              <a:rPr b="1" lang="en">
                <a:solidFill>
                  <a:srgbClr val="8E44AD"/>
                </a:solidFill>
              </a:rPr>
              <a:t>bifrontal headaches</a:t>
            </a:r>
            <a:endParaRPr/>
          </a:p>
        </p:txBody>
      </p:sp>
      <p:sp>
        <p:nvSpPr>
          <p:cNvPr id="121" name="Google Shape;121;p18"/>
          <p:cNvSpPr/>
          <p:nvPr/>
        </p:nvSpPr>
        <p:spPr>
          <a:xfrm>
            <a:off x="729450" y="1444250"/>
            <a:ext cx="7585500" cy="940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3"/>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What will reveal the diagnosis?</a:t>
            </a:r>
            <a:endParaRPr/>
          </a:p>
        </p:txBody>
      </p:sp>
      <p:graphicFrame>
        <p:nvGraphicFramePr>
          <p:cNvPr id="610" name="Google Shape;610;p63"/>
          <p:cNvGraphicFramePr/>
          <p:nvPr/>
        </p:nvGraphicFramePr>
        <p:xfrm>
          <a:off x="807188" y="1352175"/>
          <a:ext cx="3000000" cy="3000000"/>
        </p:xfrm>
        <a:graphic>
          <a:graphicData uri="http://schemas.openxmlformats.org/drawingml/2006/table">
            <a:tbl>
              <a:tblPr>
                <a:noFill/>
                <a:tableStyleId>{3460FA36-6B9E-4714-AF50-13D33941BEC3}</a:tableStyleId>
              </a:tblPr>
              <a:tblGrid>
                <a:gridCol w="1636575"/>
                <a:gridCol w="8158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Infectious</a:t>
                      </a:r>
                      <a:endParaRPr b="1">
                        <a:solidFill>
                          <a:srgbClr val="FFFFFF"/>
                        </a:solidFill>
                        <a:latin typeface="Open Sans"/>
                        <a:ea typeface="Open Sans"/>
                        <a:cs typeface="Open Sans"/>
                        <a:sym typeface="Open Sans"/>
                      </a:endParaRPr>
                    </a:p>
                  </a:txBody>
                  <a:tcPr marT="0" marB="0" marR="0" marL="4570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Endocarditis BCx</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Lyme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Tick panel</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Blood parasite smear</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Blasto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Histo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a:t>
                      </a:r>
                      <a:endParaRPr b="1">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Crypto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QuantGold</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Lumbar puncture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b="1" lang="en">
                          <a:solidFill>
                            <a:schemeClr val="lt1"/>
                          </a:solidFill>
                          <a:latin typeface="Open Sans"/>
                          <a:ea typeface="Open Sans"/>
                          <a:cs typeface="Open Sans"/>
                          <a:sym typeface="Open Sans"/>
                        </a:rPr>
                        <a:t>???</a:t>
                      </a:r>
                      <a:endParaRPr b="1">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Strep/Legionella</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UA</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bl>
          </a:graphicData>
        </a:graphic>
      </p:graphicFrame>
      <p:graphicFrame>
        <p:nvGraphicFramePr>
          <p:cNvPr id="611" name="Google Shape;611;p63"/>
          <p:cNvGraphicFramePr/>
          <p:nvPr/>
        </p:nvGraphicFramePr>
        <p:xfrm>
          <a:off x="3635863" y="1352163"/>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Imaging</a:t>
                      </a:r>
                      <a:endParaRPr b="1">
                        <a:solidFill>
                          <a:srgbClr val="FFFFFF"/>
                        </a:solidFill>
                        <a:latin typeface="Open Sans"/>
                        <a:ea typeface="Open Sans"/>
                        <a:cs typeface="Open Sans"/>
                        <a:sym typeface="Open Sans"/>
                      </a:endParaRPr>
                    </a:p>
                  </a:txBody>
                  <a:tcPr marT="0" marB="0" marR="0" marL="4570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CT C/A/P</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MRI brain</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Neg</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TEE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Neg</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CTA heart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12" name="Google Shape;612;p63"/>
          <p:cNvGraphicFramePr/>
          <p:nvPr/>
        </p:nvGraphicFramePr>
        <p:xfrm>
          <a:off x="6293613" y="1352175"/>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Molecular</a:t>
                      </a:r>
                      <a:endParaRPr b="1">
                        <a:solidFill>
                          <a:srgbClr val="FFFFFF"/>
                        </a:solidFill>
                        <a:latin typeface="Open Sans"/>
                        <a:ea typeface="Open Sans"/>
                        <a:cs typeface="Open Sans"/>
                        <a:sym typeface="Open Sans"/>
                      </a:endParaRPr>
                    </a:p>
                  </a:txBody>
                  <a:tcPr marT="0" marB="0" marR="0" marL="4570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Resp biofire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GI biofire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Serum CMV</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lt1"/>
                          </a:solidFill>
                          <a:latin typeface="Open Sans"/>
                          <a:ea typeface="Open Sans"/>
                          <a:cs typeface="Open Sans"/>
                          <a:sym typeface="Open Sans"/>
                        </a:rPr>
                        <a:t>Neg</a:t>
                      </a:r>
                      <a:endParaRPr>
                        <a:solidFill>
                          <a:schemeClr val="lt1"/>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Monospot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64"/>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a:t>
            </a:r>
            <a:r>
              <a:rPr lang="en"/>
              <a:t>What will reveal the diagnosis?</a:t>
            </a:r>
            <a:endParaRPr/>
          </a:p>
        </p:txBody>
      </p:sp>
      <p:graphicFrame>
        <p:nvGraphicFramePr>
          <p:cNvPr id="618" name="Google Shape;618;p64"/>
          <p:cNvGraphicFramePr/>
          <p:nvPr/>
        </p:nvGraphicFramePr>
        <p:xfrm>
          <a:off x="807188" y="1352175"/>
          <a:ext cx="3000000" cy="3000000"/>
        </p:xfrm>
        <a:graphic>
          <a:graphicData uri="http://schemas.openxmlformats.org/drawingml/2006/table">
            <a:tbl>
              <a:tblPr>
                <a:noFill/>
                <a:tableStyleId>{3460FA36-6B9E-4714-AF50-13D33941BEC3}</a:tableStyleId>
              </a:tblPr>
              <a:tblGrid>
                <a:gridCol w="1636575"/>
                <a:gridCol w="8158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Infectious</a:t>
                      </a:r>
                      <a:endParaRPr b="1">
                        <a:solidFill>
                          <a:srgbClr val="FFFFFF"/>
                        </a:solidFill>
                        <a:latin typeface="Open Sans"/>
                        <a:ea typeface="Open Sans"/>
                        <a:cs typeface="Open Sans"/>
                        <a:sym typeface="Open Sans"/>
                      </a:endParaRPr>
                    </a:p>
                  </a:txBody>
                  <a:tcPr marT="0" marB="0" marR="0" marL="4570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Endocarditis BCx</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Lyme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Tick panel</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Blood parasite smear</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Blasto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Histo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b="1">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Crypto Ag</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QuantGold</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Lumbar puncture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Strep/Legionella</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UA</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bl>
          </a:graphicData>
        </a:graphic>
      </p:graphicFrame>
      <p:graphicFrame>
        <p:nvGraphicFramePr>
          <p:cNvPr id="619" name="Google Shape;619;p64"/>
          <p:cNvGraphicFramePr/>
          <p:nvPr/>
        </p:nvGraphicFramePr>
        <p:xfrm>
          <a:off x="3635863" y="1352163"/>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Imaging</a:t>
                      </a:r>
                      <a:endParaRPr b="1">
                        <a:solidFill>
                          <a:srgbClr val="FFFFFF"/>
                        </a:solidFill>
                        <a:latin typeface="Open Sans"/>
                        <a:ea typeface="Open Sans"/>
                        <a:cs typeface="Open Sans"/>
                        <a:sym typeface="Open Sans"/>
                      </a:endParaRPr>
                    </a:p>
                  </a:txBody>
                  <a:tcPr marT="0" marB="0" marR="0" marL="4570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CT C/A/P</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MRI brain</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TEE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CTA heart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Neg</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Cardiac PET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Whole body PET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20" name="Google Shape;620;p64"/>
          <p:cNvGraphicFramePr/>
          <p:nvPr/>
        </p:nvGraphicFramePr>
        <p:xfrm>
          <a:off x="6293613" y="1352175"/>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Molecular</a:t>
                      </a:r>
                      <a:endParaRPr b="1">
                        <a:solidFill>
                          <a:srgbClr val="FFFFFF"/>
                        </a:solidFill>
                        <a:latin typeface="Open Sans"/>
                        <a:ea typeface="Open Sans"/>
                        <a:cs typeface="Open Sans"/>
                        <a:sym typeface="Open Sans"/>
                      </a:endParaRPr>
                    </a:p>
                  </a:txBody>
                  <a:tcPr marT="0" marB="0" marR="0" marL="4570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Resp biofire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GI biofire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rgbClr val="9E9E9E"/>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Serum CMV</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Neg</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CF1E4"/>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Monospot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Karius (mNGS)</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21" name="Google Shape;621;p64"/>
          <p:cNvGraphicFramePr/>
          <p:nvPr/>
        </p:nvGraphicFramePr>
        <p:xfrm>
          <a:off x="3635863" y="3502938"/>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Non-ID</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Flow cytometry</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Tumor markers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rgbClr val="9E9E9E"/>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Rheum consult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622" name="Google Shape;622;p64"/>
          <p:cNvSpPr/>
          <p:nvPr/>
        </p:nvSpPr>
        <p:spPr>
          <a:xfrm>
            <a:off x="6457450" y="3464575"/>
            <a:ext cx="2170800" cy="9186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F5AA2"/>
                </a:solidFill>
                <a:latin typeface="Open Sans"/>
                <a:ea typeface="Open Sans"/>
                <a:cs typeface="Open Sans"/>
                <a:sym typeface="Open Sans"/>
              </a:rPr>
              <a:t>No fevers recorded</a:t>
            </a:r>
            <a:r>
              <a:rPr lang="en" sz="1200">
                <a:solidFill>
                  <a:srgbClr val="2F5AA2"/>
                </a:solidFill>
                <a:latin typeface="Open Sans"/>
                <a:ea typeface="Open Sans"/>
                <a:cs typeface="Open Sans"/>
                <a:sym typeface="Open Sans"/>
              </a:rPr>
              <a:t>…</a:t>
            </a:r>
            <a:endParaRPr sz="1200">
              <a:solidFill>
                <a:srgbClr val="3B71CA"/>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Getting tylenol (&amp; ASA)</a:t>
            </a:r>
            <a:endParaRPr sz="1200">
              <a:solidFill>
                <a:srgbClr val="1A1A1A"/>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Still “feeling hot”</a:t>
            </a:r>
            <a:endParaRPr sz="1200">
              <a:solidFill>
                <a:srgbClr val="1A1A1A"/>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Ongoing headache</a:t>
            </a:r>
            <a:endParaRPr sz="1200">
              <a:solidFill>
                <a:srgbClr val="1A1A1A"/>
              </a:solidFill>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65"/>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[Q2.2] </a:t>
            </a:r>
            <a:endParaRPr/>
          </a:p>
          <a:p>
            <a:pPr indent="0" lvl="0" marL="0" rtl="0" algn="l">
              <a:spcBef>
                <a:spcPts val="0"/>
              </a:spcBef>
              <a:spcAft>
                <a:spcPts val="0"/>
              </a:spcAft>
              <a:buNone/>
            </a:pPr>
            <a:r>
              <a:rPr lang="en"/>
              <a:t>Revised DDx</a:t>
            </a:r>
            <a:endParaRPr/>
          </a:p>
        </p:txBody>
      </p:sp>
      <p:sp>
        <p:nvSpPr>
          <p:cNvPr id="628" name="Google Shape;628;p65"/>
          <p:cNvSpPr txBox="1"/>
          <p:nvPr>
            <p:ph idx="1"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629" name="Google Shape;629;p65"/>
          <p:cNvSpPr txBox="1"/>
          <p:nvPr>
            <p:ph idx="2"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630" name="Google Shape;630;p65"/>
          <p:cNvPicPr preferRelativeResize="0"/>
          <p:nvPr/>
        </p:nvPicPr>
        <p:blipFill>
          <a:blip r:embed="rId3">
            <a:alphaModFix/>
          </a:blip>
          <a:stretch>
            <a:fillRect/>
          </a:stretch>
        </p:blipFill>
        <p:spPr>
          <a:xfrm>
            <a:off x="4728600" y="1261575"/>
            <a:ext cx="4173950" cy="334182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6"/>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What will reveal the diagnosis?</a:t>
            </a:r>
            <a:endParaRPr/>
          </a:p>
        </p:txBody>
      </p:sp>
      <p:graphicFrame>
        <p:nvGraphicFramePr>
          <p:cNvPr id="636" name="Google Shape;636;p66"/>
          <p:cNvGraphicFramePr/>
          <p:nvPr/>
        </p:nvGraphicFramePr>
        <p:xfrm>
          <a:off x="807188" y="1352175"/>
          <a:ext cx="3000000" cy="3000000"/>
        </p:xfrm>
        <a:graphic>
          <a:graphicData uri="http://schemas.openxmlformats.org/drawingml/2006/table">
            <a:tbl>
              <a:tblPr>
                <a:noFill/>
                <a:tableStyleId>{3460FA36-6B9E-4714-AF50-13D33941BEC3}</a:tableStyleId>
              </a:tblPr>
              <a:tblGrid>
                <a:gridCol w="1636575"/>
                <a:gridCol w="8158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Infectious</a:t>
                      </a:r>
                      <a:endParaRPr b="1">
                        <a:solidFill>
                          <a:srgbClr val="FFFFFF"/>
                        </a:solidFill>
                        <a:latin typeface="Open Sans"/>
                        <a:ea typeface="Open Sans"/>
                        <a:cs typeface="Open Sans"/>
                        <a:sym typeface="Open Sans"/>
                      </a:endParaRPr>
                    </a:p>
                  </a:txBody>
                  <a:tcPr marT="0" marB="0" marR="0" marL="4570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Endocarditis BCx</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Lyme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Tick panel</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Blood parasite smear</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Blasto Ag</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Histo Ag</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Crypto Ag</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QuantGold</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Lumbar puncture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Strep/Legionella</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UA</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bl>
          </a:graphicData>
        </a:graphic>
      </p:graphicFrame>
      <p:graphicFrame>
        <p:nvGraphicFramePr>
          <p:cNvPr id="637" name="Google Shape;637;p66"/>
          <p:cNvGraphicFramePr/>
          <p:nvPr/>
        </p:nvGraphicFramePr>
        <p:xfrm>
          <a:off x="3635863" y="1352163"/>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Imaging</a:t>
                      </a:r>
                      <a:endParaRPr b="1">
                        <a:solidFill>
                          <a:srgbClr val="FFFFFF"/>
                        </a:solidFill>
                        <a:latin typeface="Open Sans"/>
                        <a:ea typeface="Open Sans"/>
                        <a:cs typeface="Open Sans"/>
                        <a:sym typeface="Open Sans"/>
                      </a:endParaRPr>
                    </a:p>
                  </a:txBody>
                  <a:tcPr marT="0" marB="0" marR="0" marL="4570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CT C/A/P</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MRI brain</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TEE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CTA heart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Cardiac PET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Whole body PET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38" name="Google Shape;638;p66"/>
          <p:cNvGraphicFramePr/>
          <p:nvPr/>
        </p:nvGraphicFramePr>
        <p:xfrm>
          <a:off x="6293613" y="1352175"/>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Molecular</a:t>
                      </a:r>
                      <a:endParaRPr b="1">
                        <a:solidFill>
                          <a:srgbClr val="FFFFFF"/>
                        </a:solidFill>
                        <a:latin typeface="Open Sans"/>
                        <a:ea typeface="Open Sans"/>
                        <a:cs typeface="Open Sans"/>
                        <a:sym typeface="Open Sans"/>
                      </a:endParaRPr>
                    </a:p>
                  </a:txBody>
                  <a:tcPr marT="0" marB="0" marR="0" marL="4570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Resp biofire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GI biofire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Serum CMV</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Monospot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Karius (mNGS)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F1DD"/>
                    </a:solidFill>
                  </a:tcPr>
                </a:tc>
              </a:tr>
            </a:tbl>
          </a:graphicData>
        </a:graphic>
      </p:graphicFrame>
      <p:graphicFrame>
        <p:nvGraphicFramePr>
          <p:cNvPr id="639" name="Google Shape;639;p66"/>
          <p:cNvGraphicFramePr/>
          <p:nvPr/>
        </p:nvGraphicFramePr>
        <p:xfrm>
          <a:off x="3635863" y="3502938"/>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Non-ID</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Flow cytometry</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Tumor markers</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Rheum consult</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BF1DD"/>
                    </a:solid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67"/>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What will reveal the diagnosis?</a:t>
            </a:r>
            <a:endParaRPr/>
          </a:p>
        </p:txBody>
      </p:sp>
      <p:graphicFrame>
        <p:nvGraphicFramePr>
          <p:cNvPr id="645" name="Google Shape;645;p67"/>
          <p:cNvGraphicFramePr/>
          <p:nvPr/>
        </p:nvGraphicFramePr>
        <p:xfrm>
          <a:off x="807188" y="1352175"/>
          <a:ext cx="3000000" cy="3000000"/>
        </p:xfrm>
        <a:graphic>
          <a:graphicData uri="http://schemas.openxmlformats.org/drawingml/2006/table">
            <a:tbl>
              <a:tblPr>
                <a:noFill/>
                <a:tableStyleId>{3460FA36-6B9E-4714-AF50-13D33941BEC3}</a:tableStyleId>
              </a:tblPr>
              <a:tblGrid>
                <a:gridCol w="1636575"/>
                <a:gridCol w="8158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Infectious</a:t>
                      </a:r>
                      <a:endParaRPr b="1">
                        <a:solidFill>
                          <a:srgbClr val="FFFFFF"/>
                        </a:solidFill>
                        <a:latin typeface="Open Sans"/>
                        <a:ea typeface="Open Sans"/>
                        <a:cs typeface="Open Sans"/>
                        <a:sym typeface="Open Sans"/>
                      </a:endParaRPr>
                    </a:p>
                  </a:txBody>
                  <a:tcPr marT="0" marB="0" marR="0" marL="4570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0C622E"/>
                      </a:solidFill>
                      <a:prstDash val="solid"/>
                      <a:round/>
                      <a:headEnd len="sm" w="sm" type="none"/>
                      <a:tailEnd len="sm" w="sm" type="none"/>
                    </a:lnL>
                    <a:lnR cap="flat" cmpd="sng" w="9525">
                      <a:solidFill>
                        <a:srgbClr val="0C622E"/>
                      </a:solidFill>
                      <a:prstDash val="solid"/>
                      <a:round/>
                      <a:headEnd len="sm" w="sm" type="none"/>
                      <a:tailEnd len="sm" w="sm" type="none"/>
                    </a:lnR>
                    <a:lnT cap="flat" cmpd="sng" w="9525">
                      <a:solidFill>
                        <a:srgbClr val="0C622E"/>
                      </a:solidFill>
                      <a:prstDash val="solid"/>
                      <a:round/>
                      <a:headEnd len="sm" w="sm" type="none"/>
                      <a:tailEnd len="sm" w="sm" type="none"/>
                    </a:lnT>
                    <a:lnB cap="flat" cmpd="sng" w="19050">
                      <a:solidFill>
                        <a:srgbClr val="0C622E"/>
                      </a:solidFill>
                      <a:prstDash val="solid"/>
                      <a:round/>
                      <a:headEnd len="sm" w="sm" type="none"/>
                      <a:tailEnd len="sm" w="sm" type="none"/>
                    </a:lnB>
                    <a:solidFill>
                      <a:srgbClr val="0C622E"/>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Endocarditis BCx</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0C622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Lyme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Tick panel</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Blood parasite smear</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Blasto Ag</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Histo Ag</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Crypto Ag</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QuantGold</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Lumbar puncture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Strep/Legionella</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UA</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bl>
          </a:graphicData>
        </a:graphic>
      </p:graphicFrame>
      <p:graphicFrame>
        <p:nvGraphicFramePr>
          <p:cNvPr id="646" name="Google Shape;646;p67"/>
          <p:cNvGraphicFramePr/>
          <p:nvPr/>
        </p:nvGraphicFramePr>
        <p:xfrm>
          <a:off x="3635863" y="1352163"/>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Imaging</a:t>
                      </a:r>
                      <a:endParaRPr b="1">
                        <a:solidFill>
                          <a:srgbClr val="FFFFFF"/>
                        </a:solidFill>
                        <a:latin typeface="Open Sans"/>
                        <a:ea typeface="Open Sans"/>
                        <a:cs typeface="Open Sans"/>
                        <a:sym typeface="Open Sans"/>
                      </a:endParaRPr>
                    </a:p>
                  </a:txBody>
                  <a:tcPr marT="0" marB="0" marR="0" marL="4570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896110"/>
                      </a:solidFill>
                      <a:prstDash val="solid"/>
                      <a:round/>
                      <a:headEnd len="sm" w="sm" type="none"/>
                      <a:tailEnd len="sm" w="sm" type="none"/>
                    </a:lnL>
                    <a:lnR cap="flat" cmpd="sng" w="9525">
                      <a:solidFill>
                        <a:srgbClr val="896110"/>
                      </a:solidFill>
                      <a:prstDash val="solid"/>
                      <a:round/>
                      <a:headEnd len="sm" w="sm" type="none"/>
                      <a:tailEnd len="sm" w="sm" type="none"/>
                    </a:lnR>
                    <a:lnT cap="flat" cmpd="sng" w="9525">
                      <a:solidFill>
                        <a:srgbClr val="896110"/>
                      </a:solidFill>
                      <a:prstDash val="solid"/>
                      <a:round/>
                      <a:headEnd len="sm" w="sm" type="none"/>
                      <a:tailEnd len="sm" w="sm" type="none"/>
                    </a:lnT>
                    <a:lnB cap="flat" cmpd="sng" w="19050">
                      <a:solidFill>
                        <a:srgbClr val="896110"/>
                      </a:solidFill>
                      <a:prstDash val="solid"/>
                      <a:round/>
                      <a:headEnd len="sm" w="sm" type="none"/>
                      <a:tailEnd len="sm" w="sm" type="none"/>
                    </a:lnB>
                    <a:solidFill>
                      <a:srgbClr val="896110"/>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CT C/A/P</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896110"/>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MRI brain</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TEE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CTA heart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Cardiac PET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Whole body PET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graphicFrame>
        <p:nvGraphicFramePr>
          <p:cNvPr id="647" name="Google Shape;647;p67"/>
          <p:cNvGraphicFramePr/>
          <p:nvPr/>
        </p:nvGraphicFramePr>
        <p:xfrm>
          <a:off x="6293613" y="1352175"/>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chemeClr val="lt1"/>
                          </a:solidFill>
                          <a:latin typeface="Open Sans"/>
                          <a:ea typeface="Open Sans"/>
                          <a:cs typeface="Open Sans"/>
                          <a:sym typeface="Open Sans"/>
                        </a:rPr>
                        <a:t>Molecular</a:t>
                      </a:r>
                      <a:endParaRPr b="1">
                        <a:solidFill>
                          <a:srgbClr val="FFFFFF"/>
                        </a:solidFill>
                        <a:latin typeface="Open Sans"/>
                        <a:ea typeface="Open Sans"/>
                        <a:cs typeface="Open Sans"/>
                        <a:sym typeface="Open Sans"/>
                      </a:endParaRPr>
                    </a:p>
                  </a:txBody>
                  <a:tcPr marT="0" marB="0" marR="0" marL="4570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2F5AA2"/>
                      </a:solidFill>
                      <a:prstDash val="solid"/>
                      <a:round/>
                      <a:headEnd len="sm" w="sm" type="none"/>
                      <a:tailEnd len="sm" w="sm" type="none"/>
                    </a:lnL>
                    <a:lnR cap="flat" cmpd="sng" w="9525">
                      <a:solidFill>
                        <a:srgbClr val="2F5AA2"/>
                      </a:solidFill>
                      <a:prstDash val="solid"/>
                      <a:round/>
                      <a:headEnd len="sm" w="sm" type="none"/>
                      <a:tailEnd len="sm" w="sm" type="none"/>
                    </a:lnR>
                    <a:lnT cap="flat" cmpd="sng" w="9525">
                      <a:solidFill>
                        <a:srgbClr val="2F5AA2"/>
                      </a:solidFill>
                      <a:prstDash val="solid"/>
                      <a:round/>
                      <a:headEnd len="sm" w="sm" type="none"/>
                      <a:tailEnd len="sm" w="sm" type="none"/>
                    </a:lnT>
                    <a:lnB cap="flat" cmpd="sng" w="19050">
                      <a:solidFill>
                        <a:srgbClr val="2F5AA2"/>
                      </a:solidFill>
                      <a:prstDash val="solid"/>
                      <a:round/>
                      <a:headEnd len="sm" w="sm" type="none"/>
                      <a:tailEnd len="sm" w="sm" type="none"/>
                    </a:lnB>
                    <a:solidFill>
                      <a:srgbClr val="2F5AA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Resp biofire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2F5AA2"/>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GI biofire</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Serum CMV</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Monospot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Neg</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Karius (mNGS)</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bl>
          </a:graphicData>
        </a:graphic>
      </p:graphicFrame>
      <p:graphicFrame>
        <p:nvGraphicFramePr>
          <p:cNvPr id="648" name="Google Shape;648;p67"/>
          <p:cNvGraphicFramePr/>
          <p:nvPr/>
        </p:nvGraphicFramePr>
        <p:xfrm>
          <a:off x="3635863" y="3502938"/>
          <a:ext cx="3000000" cy="3000000"/>
        </p:xfrm>
        <a:graphic>
          <a:graphicData uri="http://schemas.openxmlformats.org/drawingml/2006/table">
            <a:tbl>
              <a:tblPr>
                <a:noFill/>
                <a:tableStyleId>{3460FA36-6B9E-4714-AF50-13D33941BEC3}</a:tableStyleId>
              </a:tblPr>
              <a:tblGrid>
                <a:gridCol w="1522525"/>
                <a:gridCol w="758975"/>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Non-ID</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Result</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Flow cytometry</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b="1">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Tumor markers</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solidFill>
                            <a:srgbClr val="858585"/>
                          </a:solidFill>
                          <a:latin typeface="Open Sans"/>
                          <a:ea typeface="Open Sans"/>
                          <a:cs typeface="Open Sans"/>
                          <a:sym typeface="Open Sans"/>
                        </a:rPr>
                        <a:t>Rheum consult</a:t>
                      </a:r>
                      <a:endParaRPr>
                        <a:solidFill>
                          <a:srgbClr val="858585"/>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858585"/>
                          </a:solidFill>
                          <a:latin typeface="Open Sans"/>
                          <a:ea typeface="Open Sans"/>
                          <a:cs typeface="Open Sans"/>
                          <a:sym typeface="Open Sans"/>
                        </a:rPr>
                        <a:t>---</a:t>
                      </a:r>
                      <a:endParaRPr>
                        <a:solidFill>
                          <a:srgbClr val="858585"/>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bl>
          </a:graphicData>
        </a:graphic>
      </p:graphicFrame>
      <p:sp>
        <p:nvSpPr>
          <p:cNvPr id="649" name="Google Shape;649;p67"/>
          <p:cNvSpPr/>
          <p:nvPr/>
        </p:nvSpPr>
        <p:spPr>
          <a:xfrm>
            <a:off x="6354225" y="3643350"/>
            <a:ext cx="2452500" cy="843000"/>
          </a:xfrm>
          <a:prstGeom prst="rect">
            <a:avLst/>
          </a:prstGeom>
          <a:solidFill>
            <a:srgbClr val="FBF1DD"/>
          </a:solidFill>
          <a:ln cap="flat" cmpd="sng" w="9525">
            <a:solidFill>
              <a:srgbClr val="89611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rgbClr val="896110"/>
                </a:solidFill>
                <a:latin typeface="Open Sans"/>
                <a:ea typeface="Open Sans"/>
                <a:cs typeface="Open Sans"/>
                <a:sym typeface="Open Sans"/>
              </a:rPr>
              <a:t>Review the med list?</a:t>
            </a:r>
            <a:endParaRPr sz="1600">
              <a:solidFill>
                <a:srgbClr val="E4A11B"/>
              </a:solidFill>
              <a:latin typeface="Open Sans"/>
              <a:ea typeface="Open Sans"/>
              <a:cs typeface="Open Sans"/>
              <a:sym typeface="Open Sans"/>
            </a:endParaRPr>
          </a:p>
          <a:p>
            <a:pPr indent="0" lvl="0" marL="0" rtl="0" algn="l">
              <a:spcBef>
                <a:spcPts val="0"/>
              </a:spcBef>
              <a:spcAft>
                <a:spcPts val="0"/>
              </a:spcAft>
              <a:buNone/>
            </a:pPr>
            <a:r>
              <a:rPr lang="en" sz="1300">
                <a:solidFill>
                  <a:srgbClr val="1A1A1A"/>
                </a:solidFill>
                <a:latin typeface="Open Sans"/>
                <a:ea typeface="Open Sans"/>
                <a:cs typeface="Open Sans"/>
                <a:sym typeface="Open Sans"/>
              </a:rPr>
              <a:t>(to be fair, the patient prompted this)</a:t>
            </a:r>
            <a:endParaRPr sz="1300">
              <a:solidFill>
                <a:srgbClr val="1A1A1A"/>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68"/>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Was it the medications?</a:t>
            </a:r>
            <a:endParaRPr/>
          </a:p>
        </p:txBody>
      </p:sp>
      <p:sp>
        <p:nvSpPr>
          <p:cNvPr id="655" name="Google Shape;655;p68"/>
          <p:cNvSpPr txBox="1"/>
          <p:nvPr>
            <p:ph idx="1" type="body"/>
          </p:nvPr>
        </p:nvSpPr>
        <p:spPr>
          <a:xfrm>
            <a:off x="729325" y="1393075"/>
            <a:ext cx="3774300" cy="317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latin typeface="Comic Sans MS"/>
                <a:ea typeface="Comic Sans MS"/>
                <a:cs typeface="Comic Sans MS"/>
                <a:sym typeface="Comic Sans MS"/>
              </a:rPr>
              <a:t>Recalls that he was started on Eplerenone just before symptom onset - raised the possibility of drug fever/side effects.</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656" name="Google Shape;656;p68"/>
          <p:cNvSpPr txBox="1"/>
          <p:nvPr>
            <p:ph idx="2" type="body"/>
          </p:nvPr>
        </p:nvSpPr>
        <p:spPr>
          <a:xfrm>
            <a:off x="4643600" y="1393075"/>
            <a:ext cx="3774300" cy="3213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u="sng"/>
              <a:t>Medications</a:t>
            </a:r>
            <a:endParaRPr b="1" u="sng"/>
          </a:p>
          <a:p>
            <a:pPr indent="-311150" lvl="0" marL="457200" rtl="0" algn="l">
              <a:lnSpc>
                <a:spcPct val="100000"/>
              </a:lnSpc>
              <a:spcBef>
                <a:spcPts val="0"/>
              </a:spcBef>
              <a:spcAft>
                <a:spcPts val="0"/>
              </a:spcAft>
              <a:buSzPts val="1300"/>
              <a:buAutoNum type="arabicPeriod"/>
            </a:pPr>
            <a:r>
              <a:rPr lang="en"/>
              <a:t>Descovy + Tivicay</a:t>
            </a:r>
            <a:endParaRPr/>
          </a:p>
          <a:p>
            <a:pPr indent="-311150" lvl="0" marL="457200" rtl="0" algn="l">
              <a:lnSpc>
                <a:spcPct val="100000"/>
              </a:lnSpc>
              <a:spcBef>
                <a:spcPts val="0"/>
              </a:spcBef>
              <a:spcAft>
                <a:spcPts val="0"/>
              </a:spcAft>
              <a:buSzPts val="1300"/>
              <a:buAutoNum type="arabicPeriod"/>
            </a:pPr>
            <a:r>
              <a:rPr lang="en"/>
              <a:t>Warfarin (mechanical valves)</a:t>
            </a:r>
            <a:endParaRPr/>
          </a:p>
          <a:p>
            <a:pPr indent="-311150" lvl="0" marL="457200" rtl="0" algn="l">
              <a:lnSpc>
                <a:spcPct val="100000"/>
              </a:lnSpc>
              <a:spcBef>
                <a:spcPts val="0"/>
              </a:spcBef>
              <a:spcAft>
                <a:spcPts val="0"/>
              </a:spcAft>
              <a:buSzPts val="1300"/>
              <a:buAutoNum type="arabicPeriod"/>
            </a:pPr>
            <a:r>
              <a:rPr lang="en"/>
              <a:t>Atorvastatin + aspirin 81 + sublingual nitroglycerin (PRN)</a:t>
            </a:r>
            <a:endParaRPr/>
          </a:p>
          <a:p>
            <a:pPr indent="-311150" lvl="0" marL="457200" rtl="0" algn="l">
              <a:lnSpc>
                <a:spcPct val="100000"/>
              </a:lnSpc>
              <a:spcBef>
                <a:spcPts val="0"/>
              </a:spcBef>
              <a:spcAft>
                <a:spcPts val="0"/>
              </a:spcAft>
              <a:buSzPts val="1300"/>
              <a:buAutoNum type="arabicPeriod"/>
            </a:pPr>
            <a:r>
              <a:rPr lang="en"/>
              <a:t>Entresto + metoprolol + eplerenone + dapagliflozin + furosemide </a:t>
            </a:r>
            <a:endParaRPr/>
          </a:p>
          <a:p>
            <a:pPr indent="-311150" lvl="0" marL="457200" rtl="0" algn="l">
              <a:lnSpc>
                <a:spcPct val="100000"/>
              </a:lnSpc>
              <a:spcBef>
                <a:spcPts val="0"/>
              </a:spcBef>
              <a:spcAft>
                <a:spcPts val="0"/>
              </a:spcAft>
              <a:buSzPts val="1300"/>
              <a:buAutoNum type="arabicPeriod"/>
            </a:pPr>
            <a:r>
              <a:rPr lang="en"/>
              <a:t>Ergocalciferol</a:t>
            </a:r>
            <a:endParaRPr/>
          </a:p>
        </p:txBody>
      </p:sp>
      <p:graphicFrame>
        <p:nvGraphicFramePr>
          <p:cNvPr id="657" name="Google Shape;657;p68"/>
          <p:cNvGraphicFramePr/>
          <p:nvPr/>
        </p:nvGraphicFramePr>
        <p:xfrm>
          <a:off x="5080113" y="3386050"/>
          <a:ext cx="3000000" cy="3000000"/>
        </p:xfrm>
        <a:graphic>
          <a:graphicData uri="http://schemas.openxmlformats.org/drawingml/2006/table">
            <a:tbl>
              <a:tblPr>
                <a:noFill/>
                <a:tableStyleId>{3460FA36-6B9E-4714-AF50-13D33941BEC3}</a:tableStyleId>
              </a:tblPr>
              <a:tblGrid>
                <a:gridCol w="1893250"/>
                <a:gridCol w="815550"/>
              </a:tblGrid>
              <a:tr h="17230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Recent meds</a:t>
                      </a:r>
                      <a:endParaRPr b="1">
                        <a:solidFill>
                          <a:srgbClr val="FFFFFF"/>
                        </a:solidFill>
                        <a:latin typeface="Open Sans"/>
                        <a:ea typeface="Open Sans"/>
                        <a:cs typeface="Open Sans"/>
                        <a:sym typeface="Open Sans"/>
                      </a:endParaRPr>
                    </a:p>
                  </a:txBody>
                  <a:tcPr marT="0" marB="0" marR="0" marL="45700" anchor="ctr">
                    <a:lnL cap="flat" cmpd="sng" w="9525">
                      <a:solidFill>
                        <a:srgbClr val="6B3FA0"/>
                      </a:solidFill>
                      <a:prstDash val="solid"/>
                      <a:round/>
                      <a:headEnd len="sm" w="sm" type="none"/>
                      <a:tailEnd len="sm" w="sm" type="none"/>
                    </a:lnL>
                    <a:lnR cap="flat" cmpd="sng" w="9525">
                      <a:solidFill>
                        <a:srgbClr val="6B3FA0"/>
                      </a:solidFill>
                      <a:prstDash val="solid"/>
                      <a:round/>
                      <a:headEnd len="sm" w="sm" type="none"/>
                      <a:tailEnd len="sm" w="sm" type="none"/>
                    </a:lnR>
                    <a:lnT cap="flat" cmpd="sng" w="9525">
                      <a:solidFill>
                        <a:srgbClr val="6B3FA0"/>
                      </a:solidFill>
                      <a:prstDash val="solid"/>
                      <a:round/>
                      <a:headEnd len="sm" w="sm" type="none"/>
                      <a:tailEnd len="sm" w="sm" type="none"/>
                    </a:lnT>
                    <a:lnB cap="flat" cmpd="sng" w="19050">
                      <a:solidFill>
                        <a:srgbClr val="6B3FA0"/>
                      </a:solidFill>
                      <a:prstDash val="solid"/>
                      <a:round/>
                      <a:headEnd len="sm" w="sm" type="none"/>
                      <a:tailEnd len="sm" w="sm" type="none"/>
                    </a:lnB>
                    <a:solidFill>
                      <a:srgbClr val="6B3FA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Taking</a:t>
                      </a:r>
                      <a:endParaRPr b="1">
                        <a:solidFill>
                          <a:srgbClr val="FFFFFF"/>
                        </a:solidFill>
                        <a:latin typeface="Open Sans"/>
                        <a:ea typeface="Open Sans"/>
                        <a:cs typeface="Open Sans"/>
                        <a:sym typeface="Open Sans"/>
                      </a:endParaRPr>
                    </a:p>
                  </a:txBody>
                  <a:tcPr marT="0" marB="0" marR="0" marL="0" anchor="ctr">
                    <a:lnL cap="flat" cmpd="sng" w="9525">
                      <a:solidFill>
                        <a:srgbClr val="6B3FA0"/>
                      </a:solidFill>
                      <a:prstDash val="solid"/>
                      <a:round/>
                      <a:headEnd len="sm" w="sm" type="none"/>
                      <a:tailEnd len="sm" w="sm" type="none"/>
                    </a:lnL>
                    <a:lnR cap="flat" cmpd="sng" w="9525">
                      <a:solidFill>
                        <a:srgbClr val="6B3FA0"/>
                      </a:solidFill>
                      <a:prstDash val="solid"/>
                      <a:round/>
                      <a:headEnd len="sm" w="sm" type="none"/>
                      <a:tailEnd len="sm" w="sm" type="none"/>
                    </a:lnR>
                    <a:lnT cap="flat" cmpd="sng" w="9525">
                      <a:solidFill>
                        <a:srgbClr val="6B3FA0"/>
                      </a:solidFill>
                      <a:prstDash val="solid"/>
                      <a:round/>
                      <a:headEnd len="sm" w="sm" type="none"/>
                      <a:tailEnd len="sm" w="sm" type="none"/>
                    </a:lnT>
                    <a:lnB cap="flat" cmpd="sng" w="19050">
                      <a:solidFill>
                        <a:srgbClr val="6B3FA0"/>
                      </a:solidFill>
                      <a:prstDash val="solid"/>
                      <a:round/>
                      <a:headEnd len="sm" w="sm" type="none"/>
                      <a:tailEnd len="sm" w="sm" type="none"/>
                    </a:lnB>
                    <a:solidFill>
                      <a:srgbClr val="6B3FA0"/>
                    </a:solidFill>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Loratadine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6B3FA0"/>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Yes</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6B3FA0"/>
                      </a:solidFill>
                      <a:prstDash val="solid"/>
                      <a:round/>
                      <a:headEnd len="sm" w="sm" type="none"/>
                      <a:tailEnd len="sm" w="sm" type="none"/>
                    </a:lnT>
                    <a:lnB cap="flat" cmpd="sng" w="9525">
                      <a:solidFill>
                        <a:srgbClr val="9E9E9E"/>
                      </a:solidFill>
                      <a:prstDash val="solid"/>
                      <a:round/>
                      <a:headEnd len="sm" w="sm" type="none"/>
                      <a:tailEnd len="sm" w="sm" type="none"/>
                    </a:lnB>
                    <a:solidFill>
                      <a:srgbClr val="F0E6F5"/>
                    </a:solidFill>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Flonase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Yes</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0E6F5"/>
                    </a:solidFill>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Tessalon Perles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No</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Doxycycline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No</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Prednisone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No</a:t>
                      </a:r>
                      <a:endParaRPr b="1">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Clindamycin</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Yes</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0E6F5"/>
                    </a:solidFill>
                  </a:tcPr>
                </a:tc>
              </a:tr>
            </a:tbl>
          </a:graphicData>
        </a:graphic>
      </p:graphicFrame>
      <p:sp>
        <p:nvSpPr>
          <p:cNvPr id="658" name="Google Shape;658;p68"/>
          <p:cNvSpPr/>
          <p:nvPr/>
        </p:nvSpPr>
        <p:spPr>
          <a:xfrm>
            <a:off x="4691650" y="1281875"/>
            <a:ext cx="3520800" cy="37347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659" name="Google Shape;659;p68"/>
          <p:cNvSpPr/>
          <p:nvPr/>
        </p:nvSpPr>
        <p:spPr>
          <a:xfrm>
            <a:off x="1195075" y="2319625"/>
            <a:ext cx="2842800" cy="11328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Cardiology note</a:t>
            </a:r>
            <a:r>
              <a:rPr lang="en" sz="1200">
                <a:solidFill>
                  <a:srgbClr val="404247"/>
                </a:solidFill>
                <a:latin typeface="Open Sans"/>
                <a:ea typeface="Open Sans"/>
                <a:cs typeface="Open Sans"/>
                <a:sym typeface="Open Sans"/>
              </a:rPr>
              <a:t> (before fevers)</a:t>
            </a:r>
            <a:endParaRPr sz="1200">
              <a:solidFill>
                <a:srgbClr val="9FA6B2"/>
              </a:solidFill>
              <a:latin typeface="Open Sans"/>
              <a:ea typeface="Open Sans"/>
              <a:cs typeface="Open Sans"/>
              <a:sym typeface="Open Sans"/>
            </a:endParaRPr>
          </a:p>
          <a:p>
            <a:pPr indent="0" lvl="0" marL="0" rtl="0" algn="l">
              <a:spcBef>
                <a:spcPts val="0"/>
              </a:spcBef>
              <a:spcAft>
                <a:spcPts val="0"/>
              </a:spcAft>
              <a:buNone/>
            </a:pPr>
            <a:r>
              <a:rPr lang="en">
                <a:solidFill>
                  <a:srgbClr val="1A1A1A"/>
                </a:solidFill>
                <a:latin typeface="Times New Roman"/>
                <a:ea typeface="Times New Roman"/>
                <a:cs typeface="Times New Roman"/>
                <a:sym typeface="Times New Roman"/>
              </a:rPr>
              <a:t>We will discontinue spironolactone on account of gynecomastia and start patient on eplerenone 50 mg once a day.</a:t>
            </a:r>
            <a:endParaRPr>
              <a:solidFill>
                <a:srgbClr val="1A1A1A"/>
              </a:solidFill>
              <a:latin typeface="Times New Roman"/>
              <a:ea typeface="Times New Roman"/>
              <a:cs typeface="Times New Roman"/>
              <a:sym typeface="Times New Roman"/>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69"/>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a:t>
            </a:r>
            <a:r>
              <a:rPr lang="en"/>
              <a:t>Was it the medications?</a:t>
            </a:r>
            <a:endParaRPr/>
          </a:p>
        </p:txBody>
      </p:sp>
      <p:sp>
        <p:nvSpPr>
          <p:cNvPr id="665" name="Google Shape;665;p69"/>
          <p:cNvSpPr txBox="1"/>
          <p:nvPr>
            <p:ph idx="1" type="body"/>
          </p:nvPr>
        </p:nvSpPr>
        <p:spPr>
          <a:xfrm>
            <a:off x="729325" y="1393075"/>
            <a:ext cx="3774300" cy="317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latin typeface="Comic Sans MS"/>
                <a:ea typeface="Comic Sans MS"/>
                <a:cs typeface="Comic Sans MS"/>
                <a:sym typeface="Comic Sans MS"/>
              </a:rPr>
              <a:t>Recalls that he was started on Eplerenone just before symptom onset - raised the possibility of drug fever/side effects.</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a:latin typeface="Comic Sans MS"/>
                <a:ea typeface="Comic Sans MS"/>
                <a:cs typeface="Comic Sans MS"/>
                <a:sym typeface="Comic Sans MS"/>
              </a:rPr>
              <a:t># FUO - possibly a drug fever</a:t>
            </a:r>
            <a:endParaRPr b="1">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a:latin typeface="Comic Sans MS"/>
                <a:ea typeface="Comic Sans MS"/>
                <a:cs typeface="Comic Sans MS"/>
                <a:sym typeface="Comic Sans MS"/>
              </a:rPr>
              <a:t>Asked to discuss with Cardiologist </a:t>
            </a:r>
            <a:r>
              <a:rPr b="1" lang="en">
                <a:solidFill>
                  <a:srgbClr val="DF382C"/>
                </a:solidFill>
                <a:latin typeface="Comic Sans MS"/>
                <a:ea typeface="Comic Sans MS"/>
                <a:cs typeface="Comic Sans MS"/>
                <a:sym typeface="Comic Sans MS"/>
              </a:rPr>
              <a:t>coming off the Eplerenone</a:t>
            </a:r>
            <a:r>
              <a:rPr lang="en">
                <a:latin typeface="Comic Sans MS"/>
                <a:ea typeface="Comic Sans MS"/>
                <a:cs typeface="Comic Sans MS"/>
                <a:sym typeface="Comic Sans MS"/>
              </a:rPr>
              <a:t> to see if symptoms resolve</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666" name="Google Shape;666;p69"/>
          <p:cNvSpPr txBox="1"/>
          <p:nvPr>
            <p:ph idx="2" type="body"/>
          </p:nvPr>
        </p:nvSpPr>
        <p:spPr>
          <a:xfrm>
            <a:off x="4643600" y="1393075"/>
            <a:ext cx="3774300" cy="32130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u="sng"/>
              <a:t>Medications</a:t>
            </a:r>
            <a:endParaRPr b="1" u="sng"/>
          </a:p>
          <a:p>
            <a:pPr indent="-311150" lvl="0" marL="457200" rtl="0" algn="l">
              <a:lnSpc>
                <a:spcPct val="100000"/>
              </a:lnSpc>
              <a:spcBef>
                <a:spcPts val="0"/>
              </a:spcBef>
              <a:spcAft>
                <a:spcPts val="0"/>
              </a:spcAft>
              <a:buSzPts val="1300"/>
              <a:buAutoNum type="arabicPeriod"/>
            </a:pPr>
            <a:r>
              <a:rPr lang="en"/>
              <a:t>Descovy + Tivicay</a:t>
            </a:r>
            <a:endParaRPr/>
          </a:p>
          <a:p>
            <a:pPr indent="-311150" lvl="0" marL="457200" rtl="0" algn="l">
              <a:lnSpc>
                <a:spcPct val="100000"/>
              </a:lnSpc>
              <a:spcBef>
                <a:spcPts val="0"/>
              </a:spcBef>
              <a:spcAft>
                <a:spcPts val="0"/>
              </a:spcAft>
              <a:buSzPts val="1300"/>
              <a:buAutoNum type="arabicPeriod"/>
            </a:pPr>
            <a:r>
              <a:rPr lang="en"/>
              <a:t>Warfarin (mechanical valves)</a:t>
            </a:r>
            <a:endParaRPr/>
          </a:p>
          <a:p>
            <a:pPr indent="-311150" lvl="0" marL="457200" rtl="0" algn="l">
              <a:lnSpc>
                <a:spcPct val="100000"/>
              </a:lnSpc>
              <a:spcBef>
                <a:spcPts val="0"/>
              </a:spcBef>
              <a:spcAft>
                <a:spcPts val="0"/>
              </a:spcAft>
              <a:buSzPts val="1300"/>
              <a:buAutoNum type="arabicPeriod"/>
            </a:pPr>
            <a:r>
              <a:rPr lang="en"/>
              <a:t>Atorvastatin + aspirin 81 + sublingual nitroglycerin (PRN)</a:t>
            </a:r>
            <a:endParaRPr/>
          </a:p>
          <a:p>
            <a:pPr indent="-311150" lvl="0" marL="457200" rtl="0" algn="l">
              <a:lnSpc>
                <a:spcPct val="100000"/>
              </a:lnSpc>
              <a:spcBef>
                <a:spcPts val="0"/>
              </a:spcBef>
              <a:spcAft>
                <a:spcPts val="0"/>
              </a:spcAft>
              <a:buSzPts val="1300"/>
              <a:buAutoNum type="arabicPeriod"/>
            </a:pPr>
            <a:r>
              <a:rPr lang="en"/>
              <a:t>Entresto + metoprolol + eplerenone + dapagliflozin + furosemide </a:t>
            </a:r>
            <a:endParaRPr/>
          </a:p>
          <a:p>
            <a:pPr indent="-311150" lvl="0" marL="457200" rtl="0" algn="l">
              <a:lnSpc>
                <a:spcPct val="100000"/>
              </a:lnSpc>
              <a:spcBef>
                <a:spcPts val="0"/>
              </a:spcBef>
              <a:spcAft>
                <a:spcPts val="0"/>
              </a:spcAft>
              <a:buSzPts val="1300"/>
              <a:buAutoNum type="arabicPeriod"/>
            </a:pPr>
            <a:r>
              <a:rPr lang="en"/>
              <a:t>Ergocalciferol</a:t>
            </a:r>
            <a:endParaRPr/>
          </a:p>
        </p:txBody>
      </p:sp>
      <p:graphicFrame>
        <p:nvGraphicFramePr>
          <p:cNvPr id="667" name="Google Shape;667;p69"/>
          <p:cNvGraphicFramePr/>
          <p:nvPr/>
        </p:nvGraphicFramePr>
        <p:xfrm>
          <a:off x="5080113" y="3386050"/>
          <a:ext cx="3000000" cy="3000000"/>
        </p:xfrm>
        <a:graphic>
          <a:graphicData uri="http://schemas.openxmlformats.org/drawingml/2006/table">
            <a:tbl>
              <a:tblPr>
                <a:noFill/>
                <a:tableStyleId>{3460FA36-6B9E-4714-AF50-13D33941BEC3}</a:tableStyleId>
              </a:tblPr>
              <a:tblGrid>
                <a:gridCol w="1893250"/>
                <a:gridCol w="815550"/>
              </a:tblGrid>
              <a:tr h="17230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Recent meds</a:t>
                      </a:r>
                      <a:endParaRPr b="1">
                        <a:solidFill>
                          <a:srgbClr val="FFFFFF"/>
                        </a:solidFill>
                        <a:latin typeface="Open Sans"/>
                        <a:ea typeface="Open Sans"/>
                        <a:cs typeface="Open Sans"/>
                        <a:sym typeface="Open Sans"/>
                      </a:endParaRPr>
                    </a:p>
                  </a:txBody>
                  <a:tcPr marT="0" marB="0" marR="0" marL="45700" anchor="ctr">
                    <a:lnL cap="flat" cmpd="sng" w="9525">
                      <a:solidFill>
                        <a:srgbClr val="6B3FA0"/>
                      </a:solidFill>
                      <a:prstDash val="solid"/>
                      <a:round/>
                      <a:headEnd len="sm" w="sm" type="none"/>
                      <a:tailEnd len="sm" w="sm" type="none"/>
                    </a:lnL>
                    <a:lnR cap="flat" cmpd="sng" w="9525">
                      <a:solidFill>
                        <a:srgbClr val="6B3FA0"/>
                      </a:solidFill>
                      <a:prstDash val="solid"/>
                      <a:round/>
                      <a:headEnd len="sm" w="sm" type="none"/>
                      <a:tailEnd len="sm" w="sm" type="none"/>
                    </a:lnR>
                    <a:lnT cap="flat" cmpd="sng" w="9525">
                      <a:solidFill>
                        <a:srgbClr val="6B3FA0"/>
                      </a:solidFill>
                      <a:prstDash val="solid"/>
                      <a:round/>
                      <a:headEnd len="sm" w="sm" type="none"/>
                      <a:tailEnd len="sm" w="sm" type="none"/>
                    </a:lnT>
                    <a:lnB cap="flat" cmpd="sng" w="19050">
                      <a:solidFill>
                        <a:srgbClr val="6B3FA0"/>
                      </a:solidFill>
                      <a:prstDash val="solid"/>
                      <a:round/>
                      <a:headEnd len="sm" w="sm" type="none"/>
                      <a:tailEnd len="sm" w="sm" type="none"/>
                    </a:lnB>
                    <a:solidFill>
                      <a:srgbClr val="6B3FA0"/>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Taking</a:t>
                      </a:r>
                      <a:endParaRPr b="1">
                        <a:solidFill>
                          <a:srgbClr val="FFFFFF"/>
                        </a:solidFill>
                        <a:latin typeface="Open Sans"/>
                        <a:ea typeface="Open Sans"/>
                        <a:cs typeface="Open Sans"/>
                        <a:sym typeface="Open Sans"/>
                      </a:endParaRPr>
                    </a:p>
                  </a:txBody>
                  <a:tcPr marT="0" marB="0" marR="0" marL="0" anchor="ctr">
                    <a:lnL cap="flat" cmpd="sng" w="9525">
                      <a:solidFill>
                        <a:srgbClr val="6B3FA0"/>
                      </a:solidFill>
                      <a:prstDash val="solid"/>
                      <a:round/>
                      <a:headEnd len="sm" w="sm" type="none"/>
                      <a:tailEnd len="sm" w="sm" type="none"/>
                    </a:lnL>
                    <a:lnR cap="flat" cmpd="sng" w="9525">
                      <a:solidFill>
                        <a:srgbClr val="6B3FA0"/>
                      </a:solidFill>
                      <a:prstDash val="solid"/>
                      <a:round/>
                      <a:headEnd len="sm" w="sm" type="none"/>
                      <a:tailEnd len="sm" w="sm" type="none"/>
                    </a:lnR>
                    <a:lnT cap="flat" cmpd="sng" w="9525">
                      <a:solidFill>
                        <a:srgbClr val="6B3FA0"/>
                      </a:solidFill>
                      <a:prstDash val="solid"/>
                      <a:round/>
                      <a:headEnd len="sm" w="sm" type="none"/>
                      <a:tailEnd len="sm" w="sm" type="none"/>
                    </a:lnT>
                    <a:lnB cap="flat" cmpd="sng" w="19050">
                      <a:solidFill>
                        <a:srgbClr val="6B3FA0"/>
                      </a:solidFill>
                      <a:prstDash val="solid"/>
                      <a:round/>
                      <a:headEnd len="sm" w="sm" type="none"/>
                      <a:tailEnd len="sm" w="sm" type="none"/>
                    </a:lnB>
                    <a:solidFill>
                      <a:srgbClr val="6B3FA0"/>
                    </a:solidFill>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Loratadine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6B3FA0"/>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Yes</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6B3FA0"/>
                      </a:solidFill>
                      <a:prstDash val="solid"/>
                      <a:round/>
                      <a:headEnd len="sm" w="sm" type="none"/>
                      <a:tailEnd len="sm" w="sm" type="none"/>
                    </a:lnT>
                    <a:lnB cap="flat" cmpd="sng" w="9525">
                      <a:solidFill>
                        <a:srgbClr val="9E9E9E"/>
                      </a:solidFill>
                      <a:prstDash val="solid"/>
                      <a:round/>
                      <a:headEnd len="sm" w="sm" type="none"/>
                      <a:tailEnd len="sm" w="sm" type="none"/>
                    </a:lnB>
                    <a:solidFill>
                      <a:srgbClr val="F0E6F5"/>
                    </a:solidFill>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Flonase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Yes</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0E6F5"/>
                    </a:solidFill>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Tessalon Perles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No</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Doxycycline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No</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Prednisone</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No</a:t>
                      </a:r>
                      <a:endParaRPr b="1">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72300">
                <a:tc>
                  <a:txBody>
                    <a:bodyPr/>
                    <a:lstStyle/>
                    <a:p>
                      <a:pPr indent="0" lvl="0" marL="0" rtl="0" algn="l">
                        <a:spcBef>
                          <a:spcPts val="0"/>
                        </a:spcBef>
                        <a:spcAft>
                          <a:spcPts val="0"/>
                        </a:spcAft>
                        <a:buNone/>
                      </a:pPr>
                      <a:r>
                        <a:rPr lang="en">
                          <a:latin typeface="Open Sans"/>
                          <a:ea typeface="Open Sans"/>
                          <a:cs typeface="Open Sans"/>
                          <a:sym typeface="Open Sans"/>
                        </a:rPr>
                        <a:t>Clindamycin</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Yes</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0E6F5"/>
                    </a:solidFill>
                  </a:tcPr>
                </a:tc>
              </a:tr>
            </a:tbl>
          </a:graphicData>
        </a:graphic>
      </p:graphicFrame>
      <p:sp>
        <p:nvSpPr>
          <p:cNvPr id="668" name="Google Shape;668;p69"/>
          <p:cNvSpPr/>
          <p:nvPr/>
        </p:nvSpPr>
        <p:spPr>
          <a:xfrm>
            <a:off x="4691650" y="1281875"/>
            <a:ext cx="3520800" cy="37347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669" name="Google Shape;669;p69"/>
          <p:cNvSpPr/>
          <p:nvPr/>
        </p:nvSpPr>
        <p:spPr>
          <a:xfrm>
            <a:off x="1195075" y="2319625"/>
            <a:ext cx="2842800" cy="11328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Cardiology note</a:t>
            </a:r>
            <a:r>
              <a:rPr b="1" lang="en" sz="1200">
                <a:solidFill>
                  <a:srgbClr val="404247"/>
                </a:solidFill>
                <a:latin typeface="Open Sans"/>
                <a:ea typeface="Open Sans"/>
                <a:cs typeface="Open Sans"/>
                <a:sym typeface="Open Sans"/>
              </a:rPr>
              <a:t> (before fevers)</a:t>
            </a:r>
            <a:endParaRPr sz="1200">
              <a:solidFill>
                <a:srgbClr val="9FA6B2"/>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We will discontinue spironolactone on account of gynecomastia and start patient on eplerenone 50 mg once a day.</a:t>
            </a:r>
            <a:endParaRPr sz="1200">
              <a:solidFill>
                <a:srgbClr val="1A1A1A"/>
              </a:solidFill>
              <a:latin typeface="Open Sans"/>
              <a:ea typeface="Open Sans"/>
              <a:cs typeface="Open Sans"/>
              <a:sym typeface="Open Sans"/>
            </a:endParaRPr>
          </a:p>
        </p:txBody>
      </p:sp>
      <p:sp>
        <p:nvSpPr>
          <p:cNvPr id="670" name="Google Shape;670;p69"/>
          <p:cNvSpPr/>
          <p:nvPr/>
        </p:nvSpPr>
        <p:spPr>
          <a:xfrm>
            <a:off x="1195075" y="2319625"/>
            <a:ext cx="2842800" cy="11328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Cardiology note </a:t>
            </a:r>
            <a:r>
              <a:rPr lang="en" sz="1200">
                <a:solidFill>
                  <a:srgbClr val="404247"/>
                </a:solidFill>
                <a:latin typeface="Open Sans"/>
                <a:ea typeface="Open Sans"/>
                <a:cs typeface="Open Sans"/>
                <a:sym typeface="Open Sans"/>
              </a:rPr>
              <a:t>(before fevers)</a:t>
            </a:r>
            <a:endParaRPr sz="1200">
              <a:solidFill>
                <a:srgbClr val="9FA6B2"/>
              </a:solidFill>
              <a:latin typeface="Open Sans"/>
              <a:ea typeface="Open Sans"/>
              <a:cs typeface="Open Sans"/>
              <a:sym typeface="Open Sans"/>
            </a:endParaRPr>
          </a:p>
          <a:p>
            <a:pPr indent="0" lvl="0" marL="0" rtl="0" algn="l">
              <a:spcBef>
                <a:spcPts val="0"/>
              </a:spcBef>
              <a:spcAft>
                <a:spcPts val="0"/>
              </a:spcAft>
              <a:buNone/>
            </a:pPr>
            <a:r>
              <a:rPr lang="en">
                <a:solidFill>
                  <a:srgbClr val="1A1A1A"/>
                </a:solidFill>
                <a:latin typeface="Times New Roman"/>
                <a:ea typeface="Times New Roman"/>
                <a:cs typeface="Times New Roman"/>
                <a:sym typeface="Times New Roman"/>
              </a:rPr>
              <a:t>We will discontinue spironolactone on account of gynecomastia and start patient on eplerenone 50 mg once a day.</a:t>
            </a:r>
            <a:endParaRPr>
              <a:solidFill>
                <a:srgbClr val="1A1A1A"/>
              </a:solidFill>
              <a:latin typeface="Times New Roman"/>
              <a:ea typeface="Times New Roman"/>
              <a:cs typeface="Times New Roman"/>
              <a:sym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0"/>
          <p:cNvSpPr/>
          <p:nvPr/>
        </p:nvSpPr>
        <p:spPr>
          <a:xfrm>
            <a:off x="1195075" y="2319625"/>
            <a:ext cx="2842800" cy="11328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04247"/>
                </a:solidFill>
                <a:latin typeface="Open Sans"/>
                <a:ea typeface="Open Sans"/>
                <a:cs typeface="Open Sans"/>
                <a:sym typeface="Open Sans"/>
              </a:rPr>
              <a:t>Cardiology note (before fevers)</a:t>
            </a:r>
            <a:endParaRPr sz="1200">
              <a:solidFill>
                <a:srgbClr val="9FA6B2"/>
              </a:solidFill>
              <a:latin typeface="Open Sans"/>
              <a:ea typeface="Open Sans"/>
              <a:cs typeface="Open Sans"/>
              <a:sym typeface="Open Sans"/>
            </a:endParaRPr>
          </a:p>
          <a:p>
            <a:pPr indent="0" lvl="0" marL="0" rtl="0" algn="l">
              <a:spcBef>
                <a:spcPts val="0"/>
              </a:spcBef>
              <a:spcAft>
                <a:spcPts val="0"/>
              </a:spcAft>
              <a:buNone/>
            </a:pPr>
            <a:r>
              <a:rPr lang="en" sz="1200">
                <a:solidFill>
                  <a:srgbClr val="1A1A1A"/>
                </a:solidFill>
                <a:latin typeface="Open Sans"/>
                <a:ea typeface="Open Sans"/>
                <a:cs typeface="Open Sans"/>
                <a:sym typeface="Open Sans"/>
              </a:rPr>
              <a:t>We will discontinue spironolactone on account of gynecomastia and start patient on eplerenone 50 mg once a day.</a:t>
            </a:r>
            <a:endParaRPr sz="1200">
              <a:solidFill>
                <a:srgbClr val="1A1A1A"/>
              </a:solidFill>
              <a:latin typeface="Open Sans"/>
              <a:ea typeface="Open Sans"/>
              <a:cs typeface="Open Sans"/>
              <a:sym typeface="Open Sans"/>
            </a:endParaRPr>
          </a:p>
        </p:txBody>
      </p:sp>
      <p:sp>
        <p:nvSpPr>
          <p:cNvPr id="676" name="Google Shape;676;p70"/>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2:</a:t>
            </a:r>
            <a:r>
              <a:rPr lang="en"/>
              <a:t> Was it the medications?</a:t>
            </a:r>
            <a:endParaRPr/>
          </a:p>
        </p:txBody>
      </p:sp>
      <p:sp>
        <p:nvSpPr>
          <p:cNvPr id="677" name="Google Shape;677;p70"/>
          <p:cNvSpPr txBox="1"/>
          <p:nvPr>
            <p:ph idx="1" type="body"/>
          </p:nvPr>
        </p:nvSpPr>
        <p:spPr>
          <a:xfrm>
            <a:off x="729325" y="1393075"/>
            <a:ext cx="3774300" cy="3170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latin typeface="Comic Sans MS"/>
                <a:ea typeface="Comic Sans MS"/>
                <a:cs typeface="Comic Sans MS"/>
                <a:sym typeface="Comic Sans MS"/>
              </a:rPr>
              <a:t>Recalls that he was started on Eplerenone just before symptom onset - raised the possibility of drug fever/side effects.</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rPr b="1" lang="en">
                <a:latin typeface="Comic Sans MS"/>
                <a:ea typeface="Comic Sans MS"/>
                <a:cs typeface="Comic Sans MS"/>
                <a:sym typeface="Comic Sans MS"/>
              </a:rPr>
              <a:t># FUO - possibly a drug fever</a:t>
            </a:r>
            <a:endParaRPr b="1">
              <a:latin typeface="Comic Sans MS"/>
              <a:ea typeface="Comic Sans MS"/>
              <a:cs typeface="Comic Sans MS"/>
              <a:sym typeface="Comic Sans MS"/>
            </a:endParaRPr>
          </a:p>
          <a:p>
            <a:pPr indent="0" lvl="0" marL="0" rtl="0" algn="l">
              <a:lnSpc>
                <a:spcPct val="100000"/>
              </a:lnSpc>
              <a:spcBef>
                <a:spcPts val="0"/>
              </a:spcBef>
              <a:spcAft>
                <a:spcPts val="0"/>
              </a:spcAft>
              <a:buNone/>
            </a:pPr>
            <a:r>
              <a:rPr lang="en">
                <a:latin typeface="Comic Sans MS"/>
                <a:ea typeface="Comic Sans MS"/>
                <a:cs typeface="Comic Sans MS"/>
                <a:sym typeface="Comic Sans MS"/>
              </a:rPr>
              <a:t>Asked to discuss with Cardiologist </a:t>
            </a:r>
            <a:r>
              <a:rPr b="1" lang="en">
                <a:solidFill>
                  <a:srgbClr val="DF382C"/>
                </a:solidFill>
                <a:latin typeface="Comic Sans MS"/>
                <a:ea typeface="Comic Sans MS"/>
                <a:cs typeface="Comic Sans MS"/>
                <a:sym typeface="Comic Sans MS"/>
              </a:rPr>
              <a:t>coming off the Eplerenone</a:t>
            </a:r>
            <a:r>
              <a:rPr lang="en">
                <a:latin typeface="Comic Sans MS"/>
                <a:ea typeface="Comic Sans MS"/>
                <a:cs typeface="Comic Sans MS"/>
                <a:sym typeface="Comic Sans MS"/>
              </a:rPr>
              <a:t> to see if symptoms resolve</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latin typeface="Comic Sans MS"/>
              <a:ea typeface="Comic Sans MS"/>
              <a:cs typeface="Comic Sans MS"/>
              <a:sym typeface="Comic Sans MS"/>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p:txBody>
      </p:sp>
      <p:sp>
        <p:nvSpPr>
          <p:cNvPr id="678" name="Google Shape;678;p70"/>
          <p:cNvSpPr/>
          <p:nvPr/>
        </p:nvSpPr>
        <p:spPr>
          <a:xfrm>
            <a:off x="729325" y="1341700"/>
            <a:ext cx="3520800" cy="2257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pic>
        <p:nvPicPr>
          <p:cNvPr id="679" name="Google Shape;679;p70"/>
          <p:cNvPicPr preferRelativeResize="0"/>
          <p:nvPr/>
        </p:nvPicPr>
        <p:blipFill>
          <a:blip r:embed="rId3">
            <a:alphaModFix/>
          </a:blip>
          <a:stretch>
            <a:fillRect/>
          </a:stretch>
        </p:blipFill>
        <p:spPr>
          <a:xfrm>
            <a:off x="4656025" y="1320450"/>
            <a:ext cx="4300687" cy="3670650"/>
          </a:xfrm>
          <a:prstGeom prst="rect">
            <a:avLst/>
          </a:prstGeom>
          <a:noFill/>
          <a:ln>
            <a:noFill/>
          </a:ln>
        </p:spPr>
      </p:pic>
      <p:sp>
        <p:nvSpPr>
          <p:cNvPr id="680" name="Google Shape;680;p70"/>
          <p:cNvSpPr/>
          <p:nvPr/>
        </p:nvSpPr>
        <p:spPr>
          <a:xfrm>
            <a:off x="6423275" y="2241100"/>
            <a:ext cx="2122500" cy="468000"/>
          </a:xfrm>
          <a:prstGeom prst="rect">
            <a:avLst/>
          </a:prstGeom>
          <a:solidFill>
            <a:srgbClr val="FFFF00">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681" name="Google Shape;681;p70"/>
          <p:cNvSpPr/>
          <p:nvPr/>
        </p:nvSpPr>
        <p:spPr>
          <a:xfrm>
            <a:off x="5550175" y="2487500"/>
            <a:ext cx="873000" cy="221700"/>
          </a:xfrm>
          <a:prstGeom prst="rect">
            <a:avLst/>
          </a:prstGeom>
          <a:solidFill>
            <a:srgbClr val="FFFF00">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682" name="Google Shape;682;p70"/>
          <p:cNvSpPr/>
          <p:nvPr/>
        </p:nvSpPr>
        <p:spPr>
          <a:xfrm>
            <a:off x="5550175" y="3074625"/>
            <a:ext cx="2995500" cy="377700"/>
          </a:xfrm>
          <a:prstGeom prst="rect">
            <a:avLst/>
          </a:prstGeom>
          <a:solidFill>
            <a:srgbClr val="FFFF00">
              <a:alpha val="2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71"/>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Case #3</a:t>
            </a:r>
            <a:endParaRPr/>
          </a:p>
          <a:p>
            <a:pPr indent="0" lvl="0" marL="0" rtl="0" algn="l">
              <a:spcBef>
                <a:spcPts val="0"/>
              </a:spcBef>
              <a:spcAft>
                <a:spcPts val="0"/>
              </a:spcAft>
              <a:buNone/>
            </a:pPr>
            <a:r>
              <a:rPr b="0" lang="en" sz="2700"/>
              <a:t>R</a:t>
            </a:r>
            <a:r>
              <a:rPr b="0" lang="en" sz="2700"/>
              <a:t>apid fire</a:t>
            </a:r>
            <a:endParaRPr b="0" sz="27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72"/>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HPI</a:t>
            </a:r>
            <a:endParaRPr/>
          </a:p>
        </p:txBody>
      </p:sp>
      <p:sp>
        <p:nvSpPr>
          <p:cNvPr id="693" name="Google Shape;693;p72"/>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a:t>
            </a:r>
            <a:r>
              <a:rPr b="1" lang="en"/>
              <a:t>57</a:t>
            </a:r>
            <a:r>
              <a:rPr b="1" lang="en"/>
              <a:t> y/o M</a:t>
            </a:r>
            <a:r>
              <a:rPr lang="en"/>
              <a:t> with PMH including </a:t>
            </a:r>
            <a:r>
              <a:rPr lang="en"/>
              <a:t>COPD, T2DM (A1c 9), CV disease (CAD, CVA), OUD (on MAT) was admitted for </a:t>
            </a:r>
            <a:r>
              <a:rPr b="1" lang="en"/>
              <a:t>acute hypoxic respiratory failure</a:t>
            </a:r>
            <a:r>
              <a:rPr lang="en"/>
              <a:t> c/b </a:t>
            </a:r>
            <a:r>
              <a:rPr b="1" lang="en">
                <a:solidFill>
                  <a:srgbClr val="3B71CA"/>
                </a:solidFill>
              </a:rPr>
              <a:t>ARDS</a:t>
            </a:r>
            <a:r>
              <a:rPr lang="en"/>
              <a:t> and has a prolonged ICU course. ID consulted on </a:t>
            </a:r>
            <a:r>
              <a:rPr b="1" lang="en">
                <a:solidFill>
                  <a:srgbClr val="3B71CA"/>
                </a:solidFill>
              </a:rPr>
              <a:t>hospital day 32</a:t>
            </a:r>
            <a:r>
              <a:rPr lang="en"/>
              <a:t> for </a:t>
            </a:r>
            <a:r>
              <a:rPr b="1" lang="en">
                <a:solidFill>
                  <a:srgbClr val="DC4C64"/>
                </a:solidFill>
              </a:rPr>
              <a:t>new sepsis</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9"/>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HPI</a:t>
            </a:r>
            <a:endParaRPr/>
          </a:p>
        </p:txBody>
      </p:sp>
      <p:sp>
        <p:nvSpPr>
          <p:cNvPr id="127" name="Google Shape;127;p19"/>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a:t>
            </a:r>
            <a:r>
              <a:rPr b="1" lang="en">
                <a:solidFill>
                  <a:srgbClr val="2D6987"/>
                </a:solidFill>
              </a:rPr>
              <a:t>66 y/o M</a:t>
            </a:r>
            <a:r>
              <a:rPr lang="en"/>
              <a:t> with PMH including heart block (no PPM/ICD) p/w </a:t>
            </a:r>
            <a:r>
              <a:rPr b="1" lang="en">
                <a:solidFill>
                  <a:srgbClr val="DC4C64"/>
                </a:solidFill>
              </a:rPr>
              <a:t>fevers to 103</a:t>
            </a:r>
            <a:endParaRPr/>
          </a:p>
          <a:p>
            <a:pPr indent="0" lvl="0" marL="0" rtl="0" algn="l">
              <a:spcBef>
                <a:spcPts val="1200"/>
              </a:spcBef>
              <a:spcAft>
                <a:spcPts val="0"/>
              </a:spcAft>
              <a:buNone/>
            </a:pPr>
            <a:r>
              <a:rPr lang="en"/>
              <a:t>Feeling </a:t>
            </a:r>
            <a:r>
              <a:rPr b="1" lang="en"/>
              <a:t>unwell for about a week</a:t>
            </a:r>
            <a:r>
              <a:rPr lang="en"/>
              <a:t>. Seems like everything stated after he had a </a:t>
            </a:r>
            <a:r>
              <a:rPr b="1" lang="en"/>
              <a:t>root canal 8 days ago </a:t>
            </a:r>
            <a:r>
              <a:rPr lang="en"/>
              <a:t>(right premaxillary molar)</a:t>
            </a:r>
            <a:endParaRPr/>
          </a:p>
          <a:p>
            <a:pPr indent="-311150" lvl="0" marL="457200" rtl="0" algn="l">
              <a:spcBef>
                <a:spcPts val="1200"/>
              </a:spcBef>
              <a:spcAft>
                <a:spcPts val="0"/>
              </a:spcAft>
              <a:buSzPts val="1300"/>
              <a:buChar char="●"/>
            </a:pPr>
            <a:r>
              <a:rPr lang="en"/>
              <a:t>A few days later, </a:t>
            </a:r>
            <a:r>
              <a:rPr b="1" lang="en">
                <a:solidFill>
                  <a:srgbClr val="6B3FA0"/>
                </a:solidFill>
              </a:rPr>
              <a:t>bifrontal headaches</a:t>
            </a:r>
            <a:endParaRPr b="1">
              <a:solidFill>
                <a:srgbClr val="6B3FA0"/>
              </a:solidFill>
            </a:endParaRPr>
          </a:p>
          <a:p>
            <a:pPr indent="-311150" lvl="0" marL="457200" rtl="0" algn="l">
              <a:spcBef>
                <a:spcPts val="0"/>
              </a:spcBef>
              <a:spcAft>
                <a:spcPts val="0"/>
              </a:spcAft>
              <a:buSzPts val="1300"/>
              <a:buChar char="●"/>
            </a:pPr>
            <a:r>
              <a:rPr lang="en"/>
              <a:t>…then </a:t>
            </a:r>
            <a:r>
              <a:rPr b="1" lang="en">
                <a:solidFill>
                  <a:srgbClr val="DF382C"/>
                </a:solidFill>
              </a:rPr>
              <a:t>fevers</a:t>
            </a:r>
            <a:endParaRPr>
              <a:solidFill>
                <a:srgbClr val="DF382C"/>
              </a:solidFill>
            </a:endParaRPr>
          </a:p>
        </p:txBody>
      </p:sp>
      <p:sp>
        <p:nvSpPr>
          <p:cNvPr id="128" name="Google Shape;128;p19"/>
          <p:cNvSpPr/>
          <p:nvPr/>
        </p:nvSpPr>
        <p:spPr>
          <a:xfrm>
            <a:off x="729450" y="1444250"/>
            <a:ext cx="7585500" cy="991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73"/>
          <p:cNvSpPr/>
          <p:nvPr/>
        </p:nvSpPr>
        <p:spPr>
          <a:xfrm>
            <a:off x="57334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endParaRPr sz="1100">
              <a:solidFill>
                <a:schemeClr val="lt2"/>
              </a:solidFill>
              <a:latin typeface="Open Sans"/>
              <a:ea typeface="Open Sans"/>
              <a:cs typeface="Open Sans"/>
              <a:sym typeface="Open Sans"/>
            </a:endParaRPr>
          </a:p>
        </p:txBody>
      </p:sp>
      <p:sp>
        <p:nvSpPr>
          <p:cNvPr id="699" name="Google Shape;699;p73"/>
          <p:cNvSpPr/>
          <p:nvPr/>
        </p:nvSpPr>
        <p:spPr>
          <a:xfrm>
            <a:off x="80194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a:t>
            </a:r>
            <a:endParaRPr sz="1100">
              <a:solidFill>
                <a:schemeClr val="lt2"/>
              </a:solidFill>
              <a:latin typeface="Open Sans"/>
              <a:ea typeface="Open Sans"/>
              <a:cs typeface="Open Sans"/>
              <a:sym typeface="Open Sans"/>
            </a:endParaRPr>
          </a:p>
        </p:txBody>
      </p:sp>
      <p:sp>
        <p:nvSpPr>
          <p:cNvPr id="700" name="Google Shape;700;p73"/>
          <p:cNvSpPr/>
          <p:nvPr/>
        </p:nvSpPr>
        <p:spPr>
          <a:xfrm>
            <a:off x="125913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5</a:t>
            </a:r>
            <a:endParaRPr sz="1100">
              <a:solidFill>
                <a:schemeClr val="lt2"/>
              </a:solidFill>
              <a:latin typeface="Open Sans"/>
              <a:ea typeface="Open Sans"/>
              <a:cs typeface="Open Sans"/>
              <a:sym typeface="Open Sans"/>
            </a:endParaRPr>
          </a:p>
        </p:txBody>
      </p:sp>
      <p:sp>
        <p:nvSpPr>
          <p:cNvPr id="701" name="Google Shape;701;p73"/>
          <p:cNvSpPr/>
          <p:nvPr/>
        </p:nvSpPr>
        <p:spPr>
          <a:xfrm>
            <a:off x="148773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6</a:t>
            </a:r>
            <a:endParaRPr sz="1100">
              <a:solidFill>
                <a:schemeClr val="lt2"/>
              </a:solidFill>
              <a:latin typeface="Open Sans"/>
              <a:ea typeface="Open Sans"/>
              <a:cs typeface="Open Sans"/>
              <a:sym typeface="Open Sans"/>
            </a:endParaRPr>
          </a:p>
        </p:txBody>
      </p:sp>
      <p:sp>
        <p:nvSpPr>
          <p:cNvPr id="702" name="Google Shape;702;p73"/>
          <p:cNvSpPr/>
          <p:nvPr/>
        </p:nvSpPr>
        <p:spPr>
          <a:xfrm>
            <a:off x="171633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7</a:t>
            </a:r>
            <a:endParaRPr sz="1100">
              <a:solidFill>
                <a:schemeClr val="lt2"/>
              </a:solidFill>
              <a:latin typeface="Open Sans"/>
              <a:ea typeface="Open Sans"/>
              <a:cs typeface="Open Sans"/>
              <a:sym typeface="Open Sans"/>
            </a:endParaRPr>
          </a:p>
        </p:txBody>
      </p:sp>
      <p:sp>
        <p:nvSpPr>
          <p:cNvPr id="703" name="Google Shape;703;p73"/>
          <p:cNvSpPr/>
          <p:nvPr/>
        </p:nvSpPr>
        <p:spPr>
          <a:xfrm>
            <a:off x="194492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8</a:t>
            </a:r>
            <a:endParaRPr sz="1100">
              <a:solidFill>
                <a:schemeClr val="lt2"/>
              </a:solidFill>
              <a:latin typeface="Open Sans"/>
              <a:ea typeface="Open Sans"/>
              <a:cs typeface="Open Sans"/>
              <a:sym typeface="Open Sans"/>
            </a:endParaRPr>
          </a:p>
        </p:txBody>
      </p:sp>
      <p:sp>
        <p:nvSpPr>
          <p:cNvPr id="704" name="Google Shape;704;p73"/>
          <p:cNvSpPr/>
          <p:nvPr/>
        </p:nvSpPr>
        <p:spPr>
          <a:xfrm>
            <a:off x="21735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9</a:t>
            </a:r>
            <a:endParaRPr sz="1100">
              <a:solidFill>
                <a:schemeClr val="lt2"/>
              </a:solidFill>
              <a:latin typeface="Open Sans"/>
              <a:ea typeface="Open Sans"/>
              <a:cs typeface="Open Sans"/>
              <a:sym typeface="Open Sans"/>
            </a:endParaRPr>
          </a:p>
        </p:txBody>
      </p:sp>
      <p:sp>
        <p:nvSpPr>
          <p:cNvPr id="705" name="Google Shape;705;p73"/>
          <p:cNvSpPr/>
          <p:nvPr/>
        </p:nvSpPr>
        <p:spPr>
          <a:xfrm>
            <a:off x="24021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10</a:t>
            </a:r>
            <a:endParaRPr sz="1100">
              <a:solidFill>
                <a:schemeClr val="lt2"/>
              </a:solidFill>
              <a:latin typeface="Open Sans"/>
              <a:ea typeface="Open Sans"/>
              <a:cs typeface="Open Sans"/>
              <a:sym typeface="Open Sans"/>
            </a:endParaRPr>
          </a:p>
        </p:txBody>
      </p:sp>
      <p:sp>
        <p:nvSpPr>
          <p:cNvPr id="706" name="Google Shape;706;p73"/>
          <p:cNvSpPr/>
          <p:nvPr/>
        </p:nvSpPr>
        <p:spPr>
          <a:xfrm>
            <a:off x="26307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11</a:t>
            </a:r>
            <a:endParaRPr sz="1100">
              <a:solidFill>
                <a:schemeClr val="lt2"/>
              </a:solidFill>
              <a:latin typeface="Open Sans"/>
              <a:ea typeface="Open Sans"/>
              <a:cs typeface="Open Sans"/>
              <a:sym typeface="Open Sans"/>
            </a:endParaRPr>
          </a:p>
        </p:txBody>
      </p:sp>
      <p:sp>
        <p:nvSpPr>
          <p:cNvPr id="707" name="Google Shape;707;p73"/>
          <p:cNvSpPr/>
          <p:nvPr/>
        </p:nvSpPr>
        <p:spPr>
          <a:xfrm>
            <a:off x="28593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a:t>
            </a:r>
            <a:r>
              <a:rPr lang="en" sz="1100">
                <a:solidFill>
                  <a:schemeClr val="lt2"/>
                </a:solidFill>
                <a:latin typeface="Open Sans"/>
                <a:ea typeface="Open Sans"/>
                <a:cs typeface="Open Sans"/>
                <a:sym typeface="Open Sans"/>
              </a:rPr>
              <a:t>2</a:t>
            </a:r>
            <a:endParaRPr sz="1100">
              <a:solidFill>
                <a:schemeClr val="lt2"/>
              </a:solidFill>
              <a:latin typeface="Open Sans"/>
              <a:ea typeface="Open Sans"/>
              <a:cs typeface="Open Sans"/>
              <a:sym typeface="Open Sans"/>
            </a:endParaRPr>
          </a:p>
        </p:txBody>
      </p:sp>
      <p:sp>
        <p:nvSpPr>
          <p:cNvPr id="708" name="Google Shape;708;p73"/>
          <p:cNvSpPr/>
          <p:nvPr/>
        </p:nvSpPr>
        <p:spPr>
          <a:xfrm>
            <a:off x="308791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a:t>
            </a:r>
            <a:r>
              <a:rPr lang="en" sz="1100">
                <a:solidFill>
                  <a:schemeClr val="lt2"/>
                </a:solidFill>
                <a:latin typeface="Open Sans"/>
                <a:ea typeface="Open Sans"/>
                <a:cs typeface="Open Sans"/>
                <a:sym typeface="Open Sans"/>
              </a:rPr>
              <a:t>3</a:t>
            </a:r>
            <a:endParaRPr sz="1100">
              <a:solidFill>
                <a:schemeClr val="lt2"/>
              </a:solidFill>
              <a:latin typeface="Open Sans"/>
              <a:ea typeface="Open Sans"/>
              <a:cs typeface="Open Sans"/>
              <a:sym typeface="Open Sans"/>
            </a:endParaRPr>
          </a:p>
        </p:txBody>
      </p:sp>
      <p:sp>
        <p:nvSpPr>
          <p:cNvPr id="709" name="Google Shape;709;p73"/>
          <p:cNvSpPr/>
          <p:nvPr/>
        </p:nvSpPr>
        <p:spPr>
          <a:xfrm>
            <a:off x="331651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a:t>
            </a:r>
            <a:r>
              <a:rPr lang="en" sz="1100">
                <a:solidFill>
                  <a:schemeClr val="lt2"/>
                </a:solidFill>
                <a:latin typeface="Open Sans"/>
                <a:ea typeface="Open Sans"/>
                <a:cs typeface="Open Sans"/>
                <a:sym typeface="Open Sans"/>
              </a:rPr>
              <a:t>4</a:t>
            </a:r>
            <a:endParaRPr sz="1100">
              <a:solidFill>
                <a:schemeClr val="lt2"/>
              </a:solidFill>
              <a:latin typeface="Open Sans"/>
              <a:ea typeface="Open Sans"/>
              <a:cs typeface="Open Sans"/>
              <a:sym typeface="Open Sans"/>
            </a:endParaRPr>
          </a:p>
        </p:txBody>
      </p:sp>
      <p:sp>
        <p:nvSpPr>
          <p:cNvPr id="710" name="Google Shape;710;p73"/>
          <p:cNvSpPr/>
          <p:nvPr/>
        </p:nvSpPr>
        <p:spPr>
          <a:xfrm>
            <a:off x="354511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15</a:t>
            </a:r>
            <a:endParaRPr sz="1100">
              <a:solidFill>
                <a:schemeClr val="lt2"/>
              </a:solidFill>
              <a:latin typeface="Open Sans"/>
              <a:ea typeface="Open Sans"/>
              <a:cs typeface="Open Sans"/>
              <a:sym typeface="Open Sans"/>
            </a:endParaRPr>
          </a:p>
        </p:txBody>
      </p:sp>
      <p:sp>
        <p:nvSpPr>
          <p:cNvPr id="711" name="Google Shape;711;p73"/>
          <p:cNvSpPr/>
          <p:nvPr/>
        </p:nvSpPr>
        <p:spPr>
          <a:xfrm>
            <a:off x="377370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a:t>
            </a:r>
            <a:r>
              <a:rPr lang="en" sz="1100">
                <a:solidFill>
                  <a:schemeClr val="lt2"/>
                </a:solidFill>
                <a:latin typeface="Open Sans"/>
                <a:ea typeface="Open Sans"/>
                <a:cs typeface="Open Sans"/>
                <a:sym typeface="Open Sans"/>
              </a:rPr>
              <a:t>6</a:t>
            </a:r>
            <a:endParaRPr sz="1100">
              <a:solidFill>
                <a:schemeClr val="lt2"/>
              </a:solidFill>
              <a:latin typeface="Open Sans"/>
              <a:ea typeface="Open Sans"/>
              <a:cs typeface="Open Sans"/>
              <a:sym typeface="Open Sans"/>
            </a:endParaRPr>
          </a:p>
        </p:txBody>
      </p:sp>
      <p:sp>
        <p:nvSpPr>
          <p:cNvPr id="712" name="Google Shape;712;p73"/>
          <p:cNvSpPr/>
          <p:nvPr/>
        </p:nvSpPr>
        <p:spPr>
          <a:xfrm>
            <a:off x="400230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a:t>
            </a:r>
            <a:r>
              <a:rPr lang="en" sz="1100">
                <a:solidFill>
                  <a:schemeClr val="lt2"/>
                </a:solidFill>
                <a:latin typeface="Open Sans"/>
                <a:ea typeface="Open Sans"/>
                <a:cs typeface="Open Sans"/>
                <a:sym typeface="Open Sans"/>
              </a:rPr>
              <a:t>7</a:t>
            </a:r>
            <a:endParaRPr sz="1100">
              <a:solidFill>
                <a:schemeClr val="lt2"/>
              </a:solidFill>
              <a:latin typeface="Open Sans"/>
              <a:ea typeface="Open Sans"/>
              <a:cs typeface="Open Sans"/>
              <a:sym typeface="Open Sans"/>
            </a:endParaRPr>
          </a:p>
        </p:txBody>
      </p:sp>
      <p:sp>
        <p:nvSpPr>
          <p:cNvPr id="713" name="Google Shape;713;p73"/>
          <p:cNvSpPr/>
          <p:nvPr/>
        </p:nvSpPr>
        <p:spPr>
          <a:xfrm>
            <a:off x="69740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30</a:t>
            </a:r>
            <a:endParaRPr sz="1100">
              <a:solidFill>
                <a:schemeClr val="lt2"/>
              </a:solidFill>
              <a:latin typeface="Open Sans"/>
              <a:ea typeface="Open Sans"/>
              <a:cs typeface="Open Sans"/>
              <a:sym typeface="Open Sans"/>
            </a:endParaRPr>
          </a:p>
        </p:txBody>
      </p:sp>
      <p:sp>
        <p:nvSpPr>
          <p:cNvPr id="714" name="Google Shape;714;p73"/>
          <p:cNvSpPr/>
          <p:nvPr/>
        </p:nvSpPr>
        <p:spPr>
          <a:xfrm>
            <a:off x="720267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31</a:t>
            </a:r>
            <a:endParaRPr sz="1100">
              <a:solidFill>
                <a:schemeClr val="lt2"/>
              </a:solidFill>
              <a:latin typeface="Open Sans"/>
              <a:ea typeface="Open Sans"/>
              <a:cs typeface="Open Sans"/>
              <a:sym typeface="Open Sans"/>
            </a:endParaRPr>
          </a:p>
        </p:txBody>
      </p:sp>
      <p:sp>
        <p:nvSpPr>
          <p:cNvPr id="715" name="Google Shape;715;p73"/>
          <p:cNvSpPr/>
          <p:nvPr/>
        </p:nvSpPr>
        <p:spPr>
          <a:xfrm>
            <a:off x="49167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r>
              <a:rPr lang="en" sz="1100">
                <a:solidFill>
                  <a:schemeClr val="lt2"/>
                </a:solidFill>
                <a:latin typeface="Open Sans"/>
                <a:ea typeface="Open Sans"/>
                <a:cs typeface="Open Sans"/>
                <a:sym typeface="Open Sans"/>
              </a:rPr>
              <a:t>1</a:t>
            </a:r>
            <a:endParaRPr sz="1100">
              <a:solidFill>
                <a:schemeClr val="lt2"/>
              </a:solidFill>
              <a:latin typeface="Open Sans"/>
              <a:ea typeface="Open Sans"/>
              <a:cs typeface="Open Sans"/>
              <a:sym typeface="Open Sans"/>
            </a:endParaRPr>
          </a:p>
        </p:txBody>
      </p:sp>
      <p:sp>
        <p:nvSpPr>
          <p:cNvPr id="716" name="Google Shape;716;p73"/>
          <p:cNvSpPr/>
          <p:nvPr/>
        </p:nvSpPr>
        <p:spPr>
          <a:xfrm>
            <a:off x="514529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r>
              <a:rPr lang="en" sz="1100">
                <a:solidFill>
                  <a:schemeClr val="lt2"/>
                </a:solidFill>
                <a:latin typeface="Open Sans"/>
                <a:ea typeface="Open Sans"/>
                <a:cs typeface="Open Sans"/>
                <a:sym typeface="Open Sans"/>
              </a:rPr>
              <a:t>2</a:t>
            </a:r>
            <a:endParaRPr sz="1100">
              <a:solidFill>
                <a:schemeClr val="lt2"/>
              </a:solidFill>
              <a:latin typeface="Open Sans"/>
              <a:ea typeface="Open Sans"/>
              <a:cs typeface="Open Sans"/>
              <a:sym typeface="Open Sans"/>
            </a:endParaRPr>
          </a:p>
        </p:txBody>
      </p:sp>
      <p:sp>
        <p:nvSpPr>
          <p:cNvPr id="717" name="Google Shape;717;p73"/>
          <p:cNvSpPr/>
          <p:nvPr/>
        </p:nvSpPr>
        <p:spPr>
          <a:xfrm>
            <a:off x="537389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r>
              <a:rPr lang="en" sz="1100">
                <a:solidFill>
                  <a:schemeClr val="lt2"/>
                </a:solidFill>
                <a:latin typeface="Open Sans"/>
                <a:ea typeface="Open Sans"/>
                <a:cs typeface="Open Sans"/>
                <a:sym typeface="Open Sans"/>
              </a:rPr>
              <a:t>3</a:t>
            </a:r>
            <a:endParaRPr sz="1100">
              <a:solidFill>
                <a:schemeClr val="lt2"/>
              </a:solidFill>
              <a:latin typeface="Open Sans"/>
              <a:ea typeface="Open Sans"/>
              <a:cs typeface="Open Sans"/>
              <a:sym typeface="Open Sans"/>
            </a:endParaRPr>
          </a:p>
        </p:txBody>
      </p:sp>
      <p:sp>
        <p:nvSpPr>
          <p:cNvPr id="718" name="Google Shape;718;p73"/>
          <p:cNvSpPr/>
          <p:nvPr/>
        </p:nvSpPr>
        <p:spPr>
          <a:xfrm>
            <a:off x="560249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r>
              <a:rPr lang="en" sz="1100">
                <a:solidFill>
                  <a:schemeClr val="lt2"/>
                </a:solidFill>
                <a:latin typeface="Open Sans"/>
                <a:ea typeface="Open Sans"/>
                <a:cs typeface="Open Sans"/>
                <a:sym typeface="Open Sans"/>
              </a:rPr>
              <a:t>4</a:t>
            </a:r>
            <a:endParaRPr sz="1100">
              <a:solidFill>
                <a:schemeClr val="lt2"/>
              </a:solidFill>
              <a:latin typeface="Open Sans"/>
              <a:ea typeface="Open Sans"/>
              <a:cs typeface="Open Sans"/>
              <a:sym typeface="Open Sans"/>
            </a:endParaRPr>
          </a:p>
        </p:txBody>
      </p:sp>
      <p:sp>
        <p:nvSpPr>
          <p:cNvPr id="719" name="Google Shape;719;p73"/>
          <p:cNvSpPr/>
          <p:nvPr/>
        </p:nvSpPr>
        <p:spPr>
          <a:xfrm>
            <a:off x="583108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25</a:t>
            </a:r>
            <a:endParaRPr sz="1100">
              <a:solidFill>
                <a:schemeClr val="lt2"/>
              </a:solidFill>
              <a:latin typeface="Open Sans"/>
              <a:ea typeface="Open Sans"/>
              <a:cs typeface="Open Sans"/>
              <a:sym typeface="Open Sans"/>
            </a:endParaRPr>
          </a:p>
        </p:txBody>
      </p:sp>
      <p:sp>
        <p:nvSpPr>
          <p:cNvPr id="720" name="Google Shape;720;p73"/>
          <p:cNvSpPr/>
          <p:nvPr/>
        </p:nvSpPr>
        <p:spPr>
          <a:xfrm>
            <a:off x="605968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r>
              <a:rPr lang="en" sz="1100">
                <a:solidFill>
                  <a:schemeClr val="lt2"/>
                </a:solidFill>
                <a:latin typeface="Open Sans"/>
                <a:ea typeface="Open Sans"/>
                <a:cs typeface="Open Sans"/>
                <a:sym typeface="Open Sans"/>
              </a:rPr>
              <a:t>6</a:t>
            </a:r>
            <a:endParaRPr sz="1100">
              <a:solidFill>
                <a:schemeClr val="lt2"/>
              </a:solidFill>
              <a:latin typeface="Open Sans"/>
              <a:ea typeface="Open Sans"/>
              <a:cs typeface="Open Sans"/>
              <a:sym typeface="Open Sans"/>
            </a:endParaRPr>
          </a:p>
        </p:txBody>
      </p:sp>
      <p:sp>
        <p:nvSpPr>
          <p:cNvPr id="721" name="Google Shape;721;p73"/>
          <p:cNvSpPr/>
          <p:nvPr/>
        </p:nvSpPr>
        <p:spPr>
          <a:xfrm>
            <a:off x="628828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r>
              <a:rPr lang="en" sz="1100">
                <a:solidFill>
                  <a:schemeClr val="lt2"/>
                </a:solidFill>
                <a:latin typeface="Open Sans"/>
                <a:ea typeface="Open Sans"/>
                <a:cs typeface="Open Sans"/>
                <a:sym typeface="Open Sans"/>
              </a:rPr>
              <a:t>7</a:t>
            </a:r>
            <a:endParaRPr sz="1100">
              <a:solidFill>
                <a:schemeClr val="lt2"/>
              </a:solidFill>
              <a:latin typeface="Open Sans"/>
              <a:ea typeface="Open Sans"/>
              <a:cs typeface="Open Sans"/>
              <a:sym typeface="Open Sans"/>
            </a:endParaRPr>
          </a:p>
        </p:txBody>
      </p:sp>
      <p:sp>
        <p:nvSpPr>
          <p:cNvPr id="722" name="Google Shape;722;p73"/>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ICU course</a:t>
            </a:r>
            <a:endParaRPr/>
          </a:p>
        </p:txBody>
      </p:sp>
      <p:sp>
        <p:nvSpPr>
          <p:cNvPr id="723" name="Google Shape;723;p73"/>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57 y/o M</a:t>
            </a:r>
            <a:r>
              <a:rPr lang="en"/>
              <a:t> w/ COPD, DM (A1c 9), CV disease admitted to MICU for </a:t>
            </a:r>
            <a:r>
              <a:rPr b="1" lang="en">
                <a:solidFill>
                  <a:srgbClr val="3B71CA"/>
                </a:solidFill>
              </a:rPr>
              <a:t>ARDS</a:t>
            </a:r>
            <a:r>
              <a:rPr lang="en"/>
              <a:t> </a:t>
            </a:r>
            <a:r>
              <a:rPr lang="en"/>
              <a:t>2/2 severe pneumonia H flu &amp; GBS. Prolonged ICU course. ID consulted on </a:t>
            </a:r>
            <a:r>
              <a:rPr b="1" lang="en">
                <a:solidFill>
                  <a:srgbClr val="3B71CA"/>
                </a:solidFill>
              </a:rPr>
              <a:t>hospital day 32</a:t>
            </a:r>
            <a:r>
              <a:rPr lang="en"/>
              <a:t> for </a:t>
            </a:r>
            <a:r>
              <a:rPr b="1" lang="en">
                <a:solidFill>
                  <a:srgbClr val="DC4C64"/>
                </a:solidFill>
              </a:rPr>
              <a:t>new sepsis</a:t>
            </a:r>
            <a:endParaRPr/>
          </a:p>
          <a:p>
            <a:pPr indent="-311150" lvl="0" marL="457200" rtl="0" algn="l">
              <a:spcBef>
                <a:spcPts val="1200"/>
              </a:spcBef>
              <a:spcAft>
                <a:spcPts val="0"/>
              </a:spcAft>
              <a:buSzPts val="1300"/>
              <a:buChar char="●"/>
            </a:pPr>
            <a:r>
              <a:rPr lang="en"/>
              <a:t>Initial BAL: Haemophilus influenzae → Intubation → VV </a:t>
            </a:r>
            <a:r>
              <a:rPr b="1" lang="en"/>
              <a:t>ECMO for 3 weeks</a:t>
            </a:r>
            <a:r>
              <a:rPr lang="en"/>
              <a:t> </a:t>
            </a:r>
            <a:endParaRPr/>
          </a:p>
          <a:p>
            <a:pPr indent="-311150" lvl="0" marL="457200" rtl="0" algn="l">
              <a:spcBef>
                <a:spcPts val="0"/>
              </a:spcBef>
              <a:spcAft>
                <a:spcPts val="0"/>
              </a:spcAft>
              <a:buSzPts val="1300"/>
              <a:buChar char="●"/>
            </a:pPr>
            <a:r>
              <a:rPr lang="en"/>
              <a:t>Acute renal failure requiring CRRT</a:t>
            </a:r>
            <a:endParaRPr/>
          </a:p>
          <a:p>
            <a:pPr indent="-311150" lvl="0" marL="457200" rtl="0" algn="l">
              <a:spcBef>
                <a:spcPts val="0"/>
              </a:spcBef>
              <a:spcAft>
                <a:spcPts val="0"/>
              </a:spcAft>
              <a:buSzPts val="1300"/>
              <a:buChar char="●"/>
            </a:pPr>
            <a:r>
              <a:rPr lang="en"/>
              <a:t>3-4 pneumothoraces (but who’s counting)</a:t>
            </a:r>
            <a:endParaRPr/>
          </a:p>
          <a:p>
            <a:pPr indent="-311150" lvl="0" marL="457200" rtl="0" algn="l">
              <a:spcBef>
                <a:spcPts val="0"/>
              </a:spcBef>
              <a:spcAft>
                <a:spcPts val="0"/>
              </a:spcAft>
              <a:buSzPts val="1300"/>
              <a:buChar char="●"/>
            </a:pPr>
            <a:r>
              <a:rPr lang="en"/>
              <a:t>Low grade </a:t>
            </a:r>
            <a:r>
              <a:rPr b="1" lang="en">
                <a:solidFill>
                  <a:srgbClr val="C1443C"/>
                </a:solidFill>
              </a:rPr>
              <a:t>MRSA bacteremia</a:t>
            </a:r>
            <a:r>
              <a:rPr lang="en"/>
              <a:t> on day 18 (same MRSA isolate in BAL)</a:t>
            </a:r>
            <a:endParaRPr/>
          </a:p>
          <a:p>
            <a:pPr indent="-298450" lvl="1" marL="914400" rtl="0" algn="l">
              <a:spcBef>
                <a:spcPts val="0"/>
              </a:spcBef>
              <a:spcAft>
                <a:spcPts val="0"/>
              </a:spcAft>
              <a:buSzPts val="1100"/>
              <a:buChar char="○"/>
            </a:pPr>
            <a:r>
              <a:rPr lang="en"/>
              <a:t>ID not involved, but they did a decent job (cleared quick, TTE negative)</a:t>
            </a:r>
            <a:endParaRPr/>
          </a:p>
          <a:p>
            <a:pPr indent="-298450" lvl="1" marL="914400" rtl="0" algn="l">
              <a:spcBef>
                <a:spcPts val="0"/>
              </a:spcBef>
              <a:spcAft>
                <a:spcPts val="0"/>
              </a:spcAft>
              <a:buSzPts val="1100"/>
              <a:buChar char="○"/>
            </a:pPr>
            <a:r>
              <a:rPr lang="en"/>
              <a:t>ECMO circuit obviously still in</a:t>
            </a:r>
            <a:endParaRPr/>
          </a:p>
        </p:txBody>
      </p:sp>
      <p:sp>
        <p:nvSpPr>
          <p:cNvPr id="724" name="Google Shape;724;p73"/>
          <p:cNvSpPr/>
          <p:nvPr/>
        </p:nvSpPr>
        <p:spPr>
          <a:xfrm>
            <a:off x="344750"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a:t>
            </a:r>
            <a:endParaRPr b="1" sz="1100">
              <a:solidFill>
                <a:schemeClr val="lt1"/>
              </a:solidFill>
              <a:latin typeface="Open Sans"/>
              <a:ea typeface="Open Sans"/>
              <a:cs typeface="Open Sans"/>
              <a:sym typeface="Open Sans"/>
            </a:endParaRPr>
          </a:p>
        </p:txBody>
      </p:sp>
      <p:sp>
        <p:nvSpPr>
          <p:cNvPr id="725" name="Google Shape;725;p73"/>
          <p:cNvSpPr/>
          <p:nvPr/>
        </p:nvSpPr>
        <p:spPr>
          <a:xfrm>
            <a:off x="1030541"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a:t>
            </a:r>
            <a:endParaRPr b="1" sz="1100">
              <a:solidFill>
                <a:schemeClr val="lt1"/>
              </a:solidFill>
              <a:latin typeface="Open Sans"/>
              <a:ea typeface="Open Sans"/>
              <a:cs typeface="Open Sans"/>
              <a:sym typeface="Open Sans"/>
            </a:endParaRPr>
          </a:p>
        </p:txBody>
      </p:sp>
      <p:sp>
        <p:nvSpPr>
          <p:cNvPr id="726" name="Google Shape;726;p73"/>
          <p:cNvSpPr/>
          <p:nvPr/>
        </p:nvSpPr>
        <p:spPr>
          <a:xfrm>
            <a:off x="4230903" y="4295775"/>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a:t>
            </a:r>
            <a:r>
              <a:rPr b="1" lang="en" sz="1100">
                <a:solidFill>
                  <a:schemeClr val="lt1"/>
                </a:solidFill>
                <a:latin typeface="Open Sans"/>
                <a:ea typeface="Open Sans"/>
                <a:cs typeface="Open Sans"/>
                <a:sym typeface="Open Sans"/>
              </a:rPr>
              <a:t>8</a:t>
            </a:r>
            <a:endParaRPr b="1" sz="1100">
              <a:solidFill>
                <a:schemeClr val="lt1"/>
              </a:solidFill>
              <a:latin typeface="Open Sans"/>
              <a:ea typeface="Open Sans"/>
              <a:cs typeface="Open Sans"/>
              <a:sym typeface="Open Sans"/>
            </a:endParaRPr>
          </a:p>
        </p:txBody>
      </p:sp>
      <p:sp>
        <p:nvSpPr>
          <p:cNvPr id="727" name="Google Shape;727;p73"/>
          <p:cNvSpPr/>
          <p:nvPr/>
        </p:nvSpPr>
        <p:spPr>
          <a:xfrm>
            <a:off x="44595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a:t>
            </a:r>
            <a:r>
              <a:rPr lang="en" sz="1100">
                <a:solidFill>
                  <a:schemeClr val="lt2"/>
                </a:solidFill>
                <a:latin typeface="Open Sans"/>
                <a:ea typeface="Open Sans"/>
                <a:cs typeface="Open Sans"/>
                <a:sym typeface="Open Sans"/>
              </a:rPr>
              <a:t>9</a:t>
            </a:r>
            <a:endParaRPr sz="1100">
              <a:solidFill>
                <a:schemeClr val="lt2"/>
              </a:solidFill>
              <a:latin typeface="Open Sans"/>
              <a:ea typeface="Open Sans"/>
              <a:cs typeface="Open Sans"/>
              <a:sym typeface="Open Sans"/>
            </a:endParaRPr>
          </a:p>
        </p:txBody>
      </p:sp>
      <p:sp>
        <p:nvSpPr>
          <p:cNvPr id="728" name="Google Shape;728;p73"/>
          <p:cNvSpPr/>
          <p:nvPr/>
        </p:nvSpPr>
        <p:spPr>
          <a:xfrm>
            <a:off x="4688097"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729" name="Google Shape;729;p73"/>
          <p:cNvSpPr/>
          <p:nvPr/>
        </p:nvSpPr>
        <p:spPr>
          <a:xfrm>
            <a:off x="651687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2</a:t>
            </a:r>
            <a:r>
              <a:rPr lang="en" sz="1100">
                <a:solidFill>
                  <a:schemeClr val="dk2"/>
                </a:solidFill>
                <a:latin typeface="Open Sans"/>
                <a:ea typeface="Open Sans"/>
                <a:cs typeface="Open Sans"/>
                <a:sym typeface="Open Sans"/>
              </a:rPr>
              <a:t>8</a:t>
            </a:r>
            <a:endParaRPr sz="1100">
              <a:solidFill>
                <a:schemeClr val="dk2"/>
              </a:solidFill>
              <a:latin typeface="Open Sans"/>
              <a:ea typeface="Open Sans"/>
              <a:cs typeface="Open Sans"/>
              <a:sym typeface="Open Sans"/>
            </a:endParaRPr>
          </a:p>
        </p:txBody>
      </p:sp>
      <p:sp>
        <p:nvSpPr>
          <p:cNvPr id="730" name="Google Shape;730;p73"/>
          <p:cNvSpPr/>
          <p:nvPr/>
        </p:nvSpPr>
        <p:spPr>
          <a:xfrm>
            <a:off x="6745475"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a:t>
            </a:r>
            <a:r>
              <a:rPr b="1" lang="en" sz="1100">
                <a:solidFill>
                  <a:schemeClr val="lt1"/>
                </a:solidFill>
                <a:latin typeface="Open Sans"/>
                <a:ea typeface="Open Sans"/>
                <a:cs typeface="Open Sans"/>
                <a:sym typeface="Open Sans"/>
              </a:rPr>
              <a:t>9</a:t>
            </a:r>
            <a:endParaRPr b="1" sz="1100">
              <a:solidFill>
                <a:schemeClr val="lt1"/>
              </a:solidFill>
              <a:latin typeface="Open Sans"/>
              <a:ea typeface="Open Sans"/>
              <a:cs typeface="Open Sans"/>
              <a:sym typeface="Open Sans"/>
            </a:endParaRPr>
          </a:p>
        </p:txBody>
      </p:sp>
      <p:sp>
        <p:nvSpPr>
          <p:cNvPr id="731" name="Google Shape;731;p73"/>
          <p:cNvSpPr/>
          <p:nvPr/>
        </p:nvSpPr>
        <p:spPr>
          <a:xfrm>
            <a:off x="74312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32</a:t>
            </a:r>
            <a:endParaRPr sz="1100">
              <a:solidFill>
                <a:schemeClr val="dk2"/>
              </a:solidFill>
              <a:latin typeface="Open Sans"/>
              <a:ea typeface="Open Sans"/>
              <a:cs typeface="Open Sans"/>
              <a:sym typeface="Open Sans"/>
            </a:endParaRPr>
          </a:p>
        </p:txBody>
      </p:sp>
      <p:sp>
        <p:nvSpPr>
          <p:cNvPr id="732" name="Google Shape;732;p73"/>
          <p:cNvSpPr/>
          <p:nvPr/>
        </p:nvSpPr>
        <p:spPr>
          <a:xfrm>
            <a:off x="1138525" y="4554750"/>
            <a:ext cx="5607000" cy="183000"/>
          </a:xfrm>
          <a:prstGeom prst="rect">
            <a:avLst/>
          </a:prstGeom>
          <a:solidFill>
            <a:srgbClr val="FBF1D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VV ECMO</a:t>
            </a:r>
            <a:endParaRPr sz="1100">
              <a:latin typeface="Open Sans"/>
              <a:ea typeface="Open Sans"/>
              <a:cs typeface="Open Sans"/>
              <a:sym typeface="Open Sans"/>
            </a:endParaRPr>
          </a:p>
        </p:txBody>
      </p:sp>
      <p:sp>
        <p:nvSpPr>
          <p:cNvPr id="733" name="Google Shape;733;p73"/>
          <p:cNvSpPr/>
          <p:nvPr/>
        </p:nvSpPr>
        <p:spPr>
          <a:xfrm>
            <a:off x="344750" y="4011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 Zyvox</a:t>
            </a:r>
            <a:endParaRPr sz="1100">
              <a:latin typeface="Open Sans"/>
              <a:ea typeface="Open Sans"/>
              <a:cs typeface="Open Sans"/>
              <a:sym typeface="Open Sans"/>
            </a:endParaRPr>
          </a:p>
        </p:txBody>
      </p:sp>
      <p:sp>
        <p:nvSpPr>
          <p:cNvPr id="734" name="Google Shape;734;p73"/>
          <p:cNvSpPr/>
          <p:nvPr/>
        </p:nvSpPr>
        <p:spPr>
          <a:xfrm>
            <a:off x="4230900" y="4011709"/>
            <a:ext cx="34290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a:t>
            </a:r>
            <a:endParaRPr sz="1100">
              <a:latin typeface="Open Sans"/>
              <a:ea typeface="Open Sans"/>
              <a:cs typeface="Open Sans"/>
              <a:sym typeface="Open Sans"/>
            </a:endParaRPr>
          </a:p>
        </p:txBody>
      </p:sp>
      <p:sp>
        <p:nvSpPr>
          <p:cNvPr id="735" name="Google Shape;735;p73"/>
          <p:cNvSpPr/>
          <p:nvPr/>
        </p:nvSpPr>
        <p:spPr>
          <a:xfrm>
            <a:off x="4230875" y="3828709"/>
            <a:ext cx="16002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Ceftaroline</a:t>
            </a:r>
            <a:endParaRPr sz="1100">
              <a:latin typeface="Open Sans"/>
              <a:ea typeface="Open Sans"/>
              <a:cs typeface="Open Sans"/>
              <a:sym typeface="Open Sans"/>
            </a:endParaRPr>
          </a:p>
        </p:txBody>
      </p:sp>
      <p:sp>
        <p:nvSpPr>
          <p:cNvPr id="736" name="Google Shape;736;p73"/>
          <p:cNvSpPr/>
          <p:nvPr/>
        </p:nvSpPr>
        <p:spPr>
          <a:xfrm>
            <a:off x="344750" y="3828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Cefepime</a:t>
            </a:r>
            <a:endParaRPr sz="1100">
              <a:latin typeface="Open Sans"/>
              <a:ea typeface="Open Sans"/>
              <a:cs typeface="Open Sans"/>
              <a:sym typeface="Open Sans"/>
            </a:endParaRPr>
          </a:p>
        </p:txBody>
      </p:sp>
      <p:sp>
        <p:nvSpPr>
          <p:cNvPr id="737" name="Google Shape;737;p73"/>
          <p:cNvSpPr/>
          <p:nvPr/>
        </p:nvSpPr>
        <p:spPr>
          <a:xfrm>
            <a:off x="573325"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H flu &amp; GBS</a:t>
            </a:r>
            <a:endParaRPr sz="1100">
              <a:latin typeface="Open Sans"/>
              <a:ea typeface="Open Sans"/>
              <a:cs typeface="Open Sans"/>
              <a:sym typeface="Open Sans"/>
            </a:endParaRPr>
          </a:p>
        </p:txBody>
      </p:sp>
      <p:cxnSp>
        <p:nvCxnSpPr>
          <p:cNvPr id="738" name="Google Shape;738;p73"/>
          <p:cNvCxnSpPr>
            <a:stCxn id="737" idx="1"/>
            <a:endCxn id="724" idx="2"/>
          </p:cNvCxnSpPr>
          <p:nvPr/>
        </p:nvCxnSpPr>
        <p:spPr>
          <a:xfrm rot="10800000">
            <a:off x="459025" y="4478925"/>
            <a:ext cx="114300" cy="426300"/>
          </a:xfrm>
          <a:prstGeom prst="bentConnector2">
            <a:avLst/>
          </a:prstGeom>
          <a:noFill/>
          <a:ln cap="flat" cmpd="sng" w="9525">
            <a:solidFill>
              <a:schemeClr val="dk2"/>
            </a:solidFill>
            <a:prstDash val="solid"/>
            <a:round/>
            <a:headEnd len="med" w="med" type="none"/>
            <a:tailEnd len="med" w="med" type="triangle"/>
          </a:ln>
        </p:spPr>
      </p:cxnSp>
      <p:sp>
        <p:nvSpPr>
          <p:cNvPr id="739" name="Google Shape;739;p73"/>
          <p:cNvSpPr/>
          <p:nvPr/>
        </p:nvSpPr>
        <p:spPr>
          <a:xfrm>
            <a:off x="4446502"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a:p>
            <a:pPr indent="0" lvl="0" marL="0" rtl="0" algn="l">
              <a:spcBef>
                <a:spcPts val="0"/>
              </a:spcBef>
              <a:spcAft>
                <a:spcPts val="0"/>
              </a:spcAft>
              <a:buNone/>
            </a:pPr>
            <a:r>
              <a:rPr lang="en" sz="1100" u="sng">
                <a:solidFill>
                  <a:srgbClr val="C1443C"/>
                </a:solidFill>
                <a:latin typeface="Open Sans"/>
                <a:ea typeface="Open Sans"/>
                <a:cs typeface="Open Sans"/>
                <a:sym typeface="Open Sans"/>
              </a:rPr>
              <a:t>BCx</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740" name="Google Shape;740;p73"/>
          <p:cNvCxnSpPr>
            <a:stCxn id="739" idx="1"/>
            <a:endCxn id="726" idx="2"/>
          </p:cNvCxnSpPr>
          <p:nvPr/>
        </p:nvCxnSpPr>
        <p:spPr>
          <a:xfrm rot="10800000">
            <a:off x="4345102" y="4478925"/>
            <a:ext cx="101400" cy="426300"/>
          </a:xfrm>
          <a:prstGeom prst="bentConnector2">
            <a:avLst/>
          </a:prstGeom>
          <a:noFill/>
          <a:ln cap="flat" cmpd="sng" w="9525">
            <a:solidFill>
              <a:schemeClr val="dk2"/>
            </a:solidFill>
            <a:prstDash val="solid"/>
            <a:round/>
            <a:headEnd len="med" w="med" type="none"/>
            <a:tailEnd len="med" w="med" type="triangle"/>
          </a:ln>
        </p:spPr>
      </p:cxnSp>
      <p:sp>
        <p:nvSpPr>
          <p:cNvPr id="741" name="Google Shape;741;p73"/>
          <p:cNvSpPr/>
          <p:nvPr/>
        </p:nvSpPr>
        <p:spPr>
          <a:xfrm>
            <a:off x="6731011"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742" name="Google Shape;742;p73"/>
          <p:cNvCxnSpPr>
            <a:stCxn id="741" idx="1"/>
            <a:endCxn id="729" idx="2"/>
          </p:cNvCxnSpPr>
          <p:nvPr/>
        </p:nvCxnSpPr>
        <p:spPr>
          <a:xfrm rot="10800000">
            <a:off x="6631111" y="4478925"/>
            <a:ext cx="99900" cy="426300"/>
          </a:xfrm>
          <a:prstGeom prst="bentConnector2">
            <a:avLst/>
          </a:prstGeom>
          <a:noFill/>
          <a:ln cap="flat" cmpd="sng" w="9525">
            <a:solidFill>
              <a:schemeClr val="dk2"/>
            </a:solidFill>
            <a:prstDash val="solid"/>
            <a:round/>
            <a:headEnd len="med" w="med" type="none"/>
            <a:tailEnd len="med" w="med" type="triangle"/>
          </a:ln>
        </p:spPr>
      </p:cxnSp>
      <p:cxnSp>
        <p:nvCxnSpPr>
          <p:cNvPr id="743" name="Google Shape;743;p73"/>
          <p:cNvCxnSpPr>
            <a:stCxn id="744" idx="1"/>
            <a:endCxn id="731" idx="2"/>
          </p:cNvCxnSpPr>
          <p:nvPr/>
        </p:nvCxnSpPr>
        <p:spPr>
          <a:xfrm rot="10800000">
            <a:off x="7545628" y="4478900"/>
            <a:ext cx="112800" cy="193200"/>
          </a:xfrm>
          <a:prstGeom prst="bentConnector2">
            <a:avLst/>
          </a:prstGeom>
          <a:noFill/>
          <a:ln cap="flat" cmpd="sng" w="9525">
            <a:solidFill>
              <a:schemeClr val="dk2"/>
            </a:solidFill>
            <a:prstDash val="solid"/>
            <a:round/>
            <a:headEnd len="med" w="med" type="none"/>
            <a:tailEnd len="med" w="med" type="triangle"/>
          </a:ln>
        </p:spPr>
      </p:cxnSp>
      <p:sp>
        <p:nvSpPr>
          <p:cNvPr id="744" name="Google Shape;744;p73"/>
          <p:cNvSpPr/>
          <p:nvPr/>
        </p:nvSpPr>
        <p:spPr>
          <a:xfrm>
            <a:off x="7658428" y="4580600"/>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ID consult</a:t>
            </a:r>
            <a:endParaRPr sz="1100">
              <a:latin typeface="Open Sans"/>
              <a:ea typeface="Open Sans"/>
              <a:cs typeface="Open Sans"/>
              <a:sym typeface="Open Sans"/>
            </a:endParaRPr>
          </a:p>
        </p:txBody>
      </p:sp>
      <p:sp>
        <p:nvSpPr>
          <p:cNvPr id="745" name="Google Shape;745;p73"/>
          <p:cNvSpPr/>
          <p:nvPr/>
        </p:nvSpPr>
        <p:spPr>
          <a:xfrm>
            <a:off x="7963500" y="41496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X</a:t>
            </a:r>
            <a:endParaRPr b="1" sz="1100">
              <a:solidFill>
                <a:schemeClr val="lt1"/>
              </a:solidFill>
              <a:latin typeface="Open Sans"/>
              <a:ea typeface="Open Sans"/>
              <a:cs typeface="Open Sans"/>
              <a:sym typeface="Open Sans"/>
            </a:endParaRPr>
          </a:p>
        </p:txBody>
      </p:sp>
      <p:sp>
        <p:nvSpPr>
          <p:cNvPr id="746" name="Google Shape;746;p73"/>
          <p:cNvSpPr/>
          <p:nvPr/>
        </p:nvSpPr>
        <p:spPr>
          <a:xfrm>
            <a:off x="8192103" y="4149675"/>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 Neg BCx</a:t>
            </a:r>
            <a:endParaRPr sz="1100">
              <a:latin typeface="Open Sans"/>
              <a:ea typeface="Open Sans"/>
              <a:cs typeface="Open Sans"/>
              <a:sym typeface="Open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74"/>
          <p:cNvSpPr/>
          <p:nvPr/>
        </p:nvSpPr>
        <p:spPr>
          <a:xfrm>
            <a:off x="57334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endParaRPr sz="1100">
              <a:solidFill>
                <a:schemeClr val="lt2"/>
              </a:solidFill>
              <a:latin typeface="Open Sans"/>
              <a:ea typeface="Open Sans"/>
              <a:cs typeface="Open Sans"/>
              <a:sym typeface="Open Sans"/>
            </a:endParaRPr>
          </a:p>
        </p:txBody>
      </p:sp>
      <p:sp>
        <p:nvSpPr>
          <p:cNvPr id="752" name="Google Shape;752;p74"/>
          <p:cNvSpPr/>
          <p:nvPr/>
        </p:nvSpPr>
        <p:spPr>
          <a:xfrm>
            <a:off x="80194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a:t>
            </a:r>
            <a:endParaRPr sz="1100">
              <a:solidFill>
                <a:schemeClr val="lt2"/>
              </a:solidFill>
              <a:latin typeface="Open Sans"/>
              <a:ea typeface="Open Sans"/>
              <a:cs typeface="Open Sans"/>
              <a:sym typeface="Open Sans"/>
            </a:endParaRPr>
          </a:p>
        </p:txBody>
      </p:sp>
      <p:sp>
        <p:nvSpPr>
          <p:cNvPr id="753" name="Google Shape;753;p74"/>
          <p:cNvSpPr/>
          <p:nvPr/>
        </p:nvSpPr>
        <p:spPr>
          <a:xfrm>
            <a:off x="125913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5</a:t>
            </a:r>
            <a:endParaRPr sz="1100">
              <a:solidFill>
                <a:schemeClr val="lt2"/>
              </a:solidFill>
              <a:latin typeface="Open Sans"/>
              <a:ea typeface="Open Sans"/>
              <a:cs typeface="Open Sans"/>
              <a:sym typeface="Open Sans"/>
            </a:endParaRPr>
          </a:p>
        </p:txBody>
      </p:sp>
      <p:sp>
        <p:nvSpPr>
          <p:cNvPr id="754" name="Google Shape;754;p74"/>
          <p:cNvSpPr/>
          <p:nvPr/>
        </p:nvSpPr>
        <p:spPr>
          <a:xfrm>
            <a:off x="148773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6</a:t>
            </a:r>
            <a:endParaRPr sz="1100">
              <a:solidFill>
                <a:schemeClr val="lt2"/>
              </a:solidFill>
              <a:latin typeface="Open Sans"/>
              <a:ea typeface="Open Sans"/>
              <a:cs typeface="Open Sans"/>
              <a:sym typeface="Open Sans"/>
            </a:endParaRPr>
          </a:p>
        </p:txBody>
      </p:sp>
      <p:sp>
        <p:nvSpPr>
          <p:cNvPr id="755" name="Google Shape;755;p74"/>
          <p:cNvSpPr/>
          <p:nvPr/>
        </p:nvSpPr>
        <p:spPr>
          <a:xfrm>
            <a:off x="171633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7</a:t>
            </a:r>
            <a:endParaRPr sz="1100">
              <a:solidFill>
                <a:schemeClr val="lt2"/>
              </a:solidFill>
              <a:latin typeface="Open Sans"/>
              <a:ea typeface="Open Sans"/>
              <a:cs typeface="Open Sans"/>
              <a:sym typeface="Open Sans"/>
            </a:endParaRPr>
          </a:p>
        </p:txBody>
      </p:sp>
      <p:sp>
        <p:nvSpPr>
          <p:cNvPr id="756" name="Google Shape;756;p74"/>
          <p:cNvSpPr/>
          <p:nvPr/>
        </p:nvSpPr>
        <p:spPr>
          <a:xfrm>
            <a:off x="194492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8</a:t>
            </a:r>
            <a:endParaRPr sz="1100">
              <a:solidFill>
                <a:schemeClr val="lt2"/>
              </a:solidFill>
              <a:latin typeface="Open Sans"/>
              <a:ea typeface="Open Sans"/>
              <a:cs typeface="Open Sans"/>
              <a:sym typeface="Open Sans"/>
            </a:endParaRPr>
          </a:p>
        </p:txBody>
      </p:sp>
      <p:sp>
        <p:nvSpPr>
          <p:cNvPr id="757" name="Google Shape;757;p74"/>
          <p:cNvSpPr/>
          <p:nvPr/>
        </p:nvSpPr>
        <p:spPr>
          <a:xfrm>
            <a:off x="21735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9</a:t>
            </a:r>
            <a:endParaRPr sz="1100">
              <a:solidFill>
                <a:schemeClr val="lt2"/>
              </a:solidFill>
              <a:latin typeface="Open Sans"/>
              <a:ea typeface="Open Sans"/>
              <a:cs typeface="Open Sans"/>
              <a:sym typeface="Open Sans"/>
            </a:endParaRPr>
          </a:p>
        </p:txBody>
      </p:sp>
      <p:sp>
        <p:nvSpPr>
          <p:cNvPr id="758" name="Google Shape;758;p74"/>
          <p:cNvSpPr/>
          <p:nvPr/>
        </p:nvSpPr>
        <p:spPr>
          <a:xfrm>
            <a:off x="24021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10</a:t>
            </a:r>
            <a:endParaRPr sz="1100">
              <a:solidFill>
                <a:schemeClr val="lt2"/>
              </a:solidFill>
              <a:latin typeface="Open Sans"/>
              <a:ea typeface="Open Sans"/>
              <a:cs typeface="Open Sans"/>
              <a:sym typeface="Open Sans"/>
            </a:endParaRPr>
          </a:p>
        </p:txBody>
      </p:sp>
      <p:sp>
        <p:nvSpPr>
          <p:cNvPr id="759" name="Google Shape;759;p74"/>
          <p:cNvSpPr/>
          <p:nvPr/>
        </p:nvSpPr>
        <p:spPr>
          <a:xfrm>
            <a:off x="26307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11</a:t>
            </a:r>
            <a:endParaRPr sz="1100">
              <a:solidFill>
                <a:schemeClr val="lt2"/>
              </a:solidFill>
              <a:latin typeface="Open Sans"/>
              <a:ea typeface="Open Sans"/>
              <a:cs typeface="Open Sans"/>
              <a:sym typeface="Open Sans"/>
            </a:endParaRPr>
          </a:p>
        </p:txBody>
      </p:sp>
      <p:sp>
        <p:nvSpPr>
          <p:cNvPr id="760" name="Google Shape;760;p74"/>
          <p:cNvSpPr/>
          <p:nvPr/>
        </p:nvSpPr>
        <p:spPr>
          <a:xfrm>
            <a:off x="28593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12</a:t>
            </a:r>
            <a:endParaRPr sz="1100">
              <a:solidFill>
                <a:schemeClr val="lt2"/>
              </a:solidFill>
              <a:latin typeface="Open Sans"/>
              <a:ea typeface="Open Sans"/>
              <a:cs typeface="Open Sans"/>
              <a:sym typeface="Open Sans"/>
            </a:endParaRPr>
          </a:p>
        </p:txBody>
      </p:sp>
      <p:sp>
        <p:nvSpPr>
          <p:cNvPr id="761" name="Google Shape;761;p74"/>
          <p:cNvSpPr/>
          <p:nvPr/>
        </p:nvSpPr>
        <p:spPr>
          <a:xfrm>
            <a:off x="308791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13</a:t>
            </a:r>
            <a:endParaRPr sz="1100">
              <a:solidFill>
                <a:schemeClr val="lt2"/>
              </a:solidFill>
              <a:latin typeface="Open Sans"/>
              <a:ea typeface="Open Sans"/>
              <a:cs typeface="Open Sans"/>
              <a:sym typeface="Open Sans"/>
            </a:endParaRPr>
          </a:p>
        </p:txBody>
      </p:sp>
      <p:sp>
        <p:nvSpPr>
          <p:cNvPr id="762" name="Google Shape;762;p74"/>
          <p:cNvSpPr/>
          <p:nvPr/>
        </p:nvSpPr>
        <p:spPr>
          <a:xfrm>
            <a:off x="331651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14</a:t>
            </a:r>
            <a:endParaRPr sz="1100">
              <a:solidFill>
                <a:schemeClr val="lt2"/>
              </a:solidFill>
              <a:latin typeface="Open Sans"/>
              <a:ea typeface="Open Sans"/>
              <a:cs typeface="Open Sans"/>
              <a:sym typeface="Open Sans"/>
            </a:endParaRPr>
          </a:p>
        </p:txBody>
      </p:sp>
      <p:sp>
        <p:nvSpPr>
          <p:cNvPr id="763" name="Google Shape;763;p74"/>
          <p:cNvSpPr/>
          <p:nvPr/>
        </p:nvSpPr>
        <p:spPr>
          <a:xfrm>
            <a:off x="354511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15</a:t>
            </a:r>
            <a:endParaRPr sz="1100">
              <a:solidFill>
                <a:schemeClr val="lt2"/>
              </a:solidFill>
              <a:latin typeface="Open Sans"/>
              <a:ea typeface="Open Sans"/>
              <a:cs typeface="Open Sans"/>
              <a:sym typeface="Open Sans"/>
            </a:endParaRPr>
          </a:p>
        </p:txBody>
      </p:sp>
      <p:sp>
        <p:nvSpPr>
          <p:cNvPr id="764" name="Google Shape;764;p74"/>
          <p:cNvSpPr/>
          <p:nvPr/>
        </p:nvSpPr>
        <p:spPr>
          <a:xfrm>
            <a:off x="377370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16</a:t>
            </a:r>
            <a:endParaRPr sz="1100">
              <a:solidFill>
                <a:schemeClr val="lt2"/>
              </a:solidFill>
              <a:latin typeface="Open Sans"/>
              <a:ea typeface="Open Sans"/>
              <a:cs typeface="Open Sans"/>
              <a:sym typeface="Open Sans"/>
            </a:endParaRPr>
          </a:p>
        </p:txBody>
      </p:sp>
      <p:sp>
        <p:nvSpPr>
          <p:cNvPr id="765" name="Google Shape;765;p74"/>
          <p:cNvSpPr/>
          <p:nvPr/>
        </p:nvSpPr>
        <p:spPr>
          <a:xfrm>
            <a:off x="400230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17</a:t>
            </a:r>
            <a:endParaRPr sz="1100">
              <a:solidFill>
                <a:schemeClr val="lt2"/>
              </a:solidFill>
              <a:latin typeface="Open Sans"/>
              <a:ea typeface="Open Sans"/>
              <a:cs typeface="Open Sans"/>
              <a:sym typeface="Open Sans"/>
            </a:endParaRPr>
          </a:p>
        </p:txBody>
      </p:sp>
      <p:sp>
        <p:nvSpPr>
          <p:cNvPr id="766" name="Google Shape;766;p74"/>
          <p:cNvSpPr/>
          <p:nvPr/>
        </p:nvSpPr>
        <p:spPr>
          <a:xfrm>
            <a:off x="69740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30</a:t>
            </a:r>
            <a:endParaRPr sz="1100">
              <a:solidFill>
                <a:schemeClr val="lt2"/>
              </a:solidFill>
              <a:latin typeface="Open Sans"/>
              <a:ea typeface="Open Sans"/>
              <a:cs typeface="Open Sans"/>
              <a:sym typeface="Open Sans"/>
            </a:endParaRPr>
          </a:p>
        </p:txBody>
      </p:sp>
      <p:sp>
        <p:nvSpPr>
          <p:cNvPr id="767" name="Google Shape;767;p74"/>
          <p:cNvSpPr/>
          <p:nvPr/>
        </p:nvSpPr>
        <p:spPr>
          <a:xfrm>
            <a:off x="720267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31</a:t>
            </a:r>
            <a:endParaRPr sz="1100">
              <a:solidFill>
                <a:schemeClr val="lt2"/>
              </a:solidFill>
              <a:latin typeface="Open Sans"/>
              <a:ea typeface="Open Sans"/>
              <a:cs typeface="Open Sans"/>
              <a:sym typeface="Open Sans"/>
            </a:endParaRPr>
          </a:p>
        </p:txBody>
      </p:sp>
      <p:sp>
        <p:nvSpPr>
          <p:cNvPr id="768" name="Google Shape;768;p74"/>
          <p:cNvSpPr/>
          <p:nvPr/>
        </p:nvSpPr>
        <p:spPr>
          <a:xfrm>
            <a:off x="49167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21</a:t>
            </a:r>
            <a:endParaRPr sz="1100">
              <a:solidFill>
                <a:schemeClr val="lt2"/>
              </a:solidFill>
              <a:latin typeface="Open Sans"/>
              <a:ea typeface="Open Sans"/>
              <a:cs typeface="Open Sans"/>
              <a:sym typeface="Open Sans"/>
            </a:endParaRPr>
          </a:p>
        </p:txBody>
      </p:sp>
      <p:sp>
        <p:nvSpPr>
          <p:cNvPr id="769" name="Google Shape;769;p74"/>
          <p:cNvSpPr/>
          <p:nvPr/>
        </p:nvSpPr>
        <p:spPr>
          <a:xfrm>
            <a:off x="514529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22</a:t>
            </a:r>
            <a:endParaRPr sz="1100">
              <a:solidFill>
                <a:schemeClr val="lt2"/>
              </a:solidFill>
              <a:latin typeface="Open Sans"/>
              <a:ea typeface="Open Sans"/>
              <a:cs typeface="Open Sans"/>
              <a:sym typeface="Open Sans"/>
            </a:endParaRPr>
          </a:p>
        </p:txBody>
      </p:sp>
      <p:sp>
        <p:nvSpPr>
          <p:cNvPr id="770" name="Google Shape;770;p74"/>
          <p:cNvSpPr/>
          <p:nvPr/>
        </p:nvSpPr>
        <p:spPr>
          <a:xfrm>
            <a:off x="537389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23</a:t>
            </a:r>
            <a:endParaRPr sz="1100">
              <a:solidFill>
                <a:schemeClr val="lt2"/>
              </a:solidFill>
              <a:latin typeface="Open Sans"/>
              <a:ea typeface="Open Sans"/>
              <a:cs typeface="Open Sans"/>
              <a:sym typeface="Open Sans"/>
            </a:endParaRPr>
          </a:p>
        </p:txBody>
      </p:sp>
      <p:sp>
        <p:nvSpPr>
          <p:cNvPr id="771" name="Google Shape;771;p74"/>
          <p:cNvSpPr/>
          <p:nvPr/>
        </p:nvSpPr>
        <p:spPr>
          <a:xfrm>
            <a:off x="560249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24</a:t>
            </a:r>
            <a:endParaRPr sz="1100">
              <a:solidFill>
                <a:schemeClr val="lt2"/>
              </a:solidFill>
              <a:latin typeface="Open Sans"/>
              <a:ea typeface="Open Sans"/>
              <a:cs typeface="Open Sans"/>
              <a:sym typeface="Open Sans"/>
            </a:endParaRPr>
          </a:p>
        </p:txBody>
      </p:sp>
      <p:sp>
        <p:nvSpPr>
          <p:cNvPr id="772" name="Google Shape;772;p74"/>
          <p:cNvSpPr/>
          <p:nvPr/>
        </p:nvSpPr>
        <p:spPr>
          <a:xfrm>
            <a:off x="583108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25</a:t>
            </a:r>
            <a:endParaRPr sz="1100">
              <a:solidFill>
                <a:schemeClr val="lt2"/>
              </a:solidFill>
              <a:latin typeface="Open Sans"/>
              <a:ea typeface="Open Sans"/>
              <a:cs typeface="Open Sans"/>
              <a:sym typeface="Open Sans"/>
            </a:endParaRPr>
          </a:p>
        </p:txBody>
      </p:sp>
      <p:sp>
        <p:nvSpPr>
          <p:cNvPr id="773" name="Google Shape;773;p74"/>
          <p:cNvSpPr/>
          <p:nvPr/>
        </p:nvSpPr>
        <p:spPr>
          <a:xfrm>
            <a:off x="605968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26</a:t>
            </a:r>
            <a:endParaRPr sz="1100">
              <a:solidFill>
                <a:schemeClr val="lt2"/>
              </a:solidFill>
              <a:latin typeface="Open Sans"/>
              <a:ea typeface="Open Sans"/>
              <a:cs typeface="Open Sans"/>
              <a:sym typeface="Open Sans"/>
            </a:endParaRPr>
          </a:p>
        </p:txBody>
      </p:sp>
      <p:sp>
        <p:nvSpPr>
          <p:cNvPr id="774" name="Google Shape;774;p74"/>
          <p:cNvSpPr/>
          <p:nvPr/>
        </p:nvSpPr>
        <p:spPr>
          <a:xfrm>
            <a:off x="628828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27</a:t>
            </a:r>
            <a:endParaRPr sz="1100">
              <a:solidFill>
                <a:schemeClr val="lt2"/>
              </a:solidFill>
              <a:latin typeface="Open Sans"/>
              <a:ea typeface="Open Sans"/>
              <a:cs typeface="Open Sans"/>
              <a:sym typeface="Open Sans"/>
            </a:endParaRPr>
          </a:p>
        </p:txBody>
      </p:sp>
      <p:sp>
        <p:nvSpPr>
          <p:cNvPr id="775" name="Google Shape;775;p74"/>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ICU course</a:t>
            </a:r>
            <a:endParaRPr/>
          </a:p>
        </p:txBody>
      </p:sp>
      <p:sp>
        <p:nvSpPr>
          <p:cNvPr id="776" name="Google Shape;776;p74"/>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57 y/o M</a:t>
            </a:r>
            <a:r>
              <a:rPr lang="en"/>
              <a:t> w/ COPD, DM (A1c 9), CV disease admitted to MICU for </a:t>
            </a:r>
            <a:r>
              <a:rPr b="1" lang="en">
                <a:solidFill>
                  <a:srgbClr val="3B71CA"/>
                </a:solidFill>
              </a:rPr>
              <a:t>ARDS</a:t>
            </a:r>
            <a:r>
              <a:rPr lang="en"/>
              <a:t> 2/2 severe pneumonia H flu &amp; GBS. Prolonged ICU course. ID consulted on </a:t>
            </a:r>
            <a:r>
              <a:rPr b="1" lang="en">
                <a:solidFill>
                  <a:srgbClr val="3B71CA"/>
                </a:solidFill>
              </a:rPr>
              <a:t>hospital day 32</a:t>
            </a:r>
            <a:r>
              <a:rPr lang="en"/>
              <a:t> for </a:t>
            </a:r>
            <a:r>
              <a:rPr b="1" lang="en">
                <a:solidFill>
                  <a:srgbClr val="DC4C64"/>
                </a:solidFill>
              </a:rPr>
              <a:t>new sepsis</a:t>
            </a:r>
            <a:endParaRPr/>
          </a:p>
          <a:p>
            <a:pPr indent="-311150" lvl="0" marL="457200" rtl="0" algn="l">
              <a:spcBef>
                <a:spcPts val="1200"/>
              </a:spcBef>
              <a:spcAft>
                <a:spcPts val="0"/>
              </a:spcAft>
              <a:buSzPts val="1300"/>
              <a:buChar char="●"/>
            </a:pPr>
            <a:r>
              <a:rPr lang="en"/>
              <a:t>Initial BAL: Haemophilus influenzae → Intubation → VV </a:t>
            </a:r>
            <a:r>
              <a:rPr b="1" lang="en"/>
              <a:t>ECMO for 3 weeks</a:t>
            </a:r>
            <a:endParaRPr/>
          </a:p>
          <a:p>
            <a:pPr indent="-311150" lvl="0" marL="457200" rtl="0" algn="l">
              <a:spcBef>
                <a:spcPts val="0"/>
              </a:spcBef>
              <a:spcAft>
                <a:spcPts val="0"/>
              </a:spcAft>
              <a:buSzPts val="1300"/>
              <a:buChar char="●"/>
            </a:pPr>
            <a:r>
              <a:rPr lang="en"/>
              <a:t>Low grade </a:t>
            </a:r>
            <a:r>
              <a:rPr b="1" lang="en">
                <a:solidFill>
                  <a:srgbClr val="C1443C"/>
                </a:solidFill>
              </a:rPr>
              <a:t>MRSA bacteremia</a:t>
            </a:r>
            <a:r>
              <a:rPr lang="en"/>
              <a:t> on day 18 (same MRSA isolate in BAL)</a:t>
            </a:r>
            <a:endParaRPr/>
          </a:p>
          <a:p>
            <a:pPr indent="-311150" lvl="0" marL="457200" rtl="0" algn="l">
              <a:spcBef>
                <a:spcPts val="0"/>
              </a:spcBef>
              <a:spcAft>
                <a:spcPts val="0"/>
              </a:spcAft>
              <a:buSzPts val="1300"/>
              <a:buChar char="●"/>
            </a:pPr>
            <a:r>
              <a:rPr lang="en"/>
              <a:t>Slowly improving, so </a:t>
            </a:r>
            <a:r>
              <a:rPr b="1" lang="en"/>
              <a:t>weaned from ECMO</a:t>
            </a:r>
            <a:r>
              <a:rPr lang="en"/>
              <a:t> by day 28</a:t>
            </a:r>
            <a:endParaRPr/>
          </a:p>
          <a:p>
            <a:pPr indent="-298450" lvl="1" marL="914400" rtl="0" algn="l">
              <a:spcBef>
                <a:spcPts val="0"/>
              </a:spcBef>
              <a:spcAft>
                <a:spcPts val="0"/>
              </a:spcAft>
              <a:buSzPts val="1100"/>
              <a:buChar char="○"/>
            </a:pPr>
            <a:r>
              <a:rPr lang="en"/>
              <a:t>Around the same time, </a:t>
            </a:r>
            <a:r>
              <a:rPr b="1" lang="en">
                <a:solidFill>
                  <a:srgbClr val="DF382C"/>
                </a:solidFill>
              </a:rPr>
              <a:t>drastic WBC increase</a:t>
            </a:r>
            <a:r>
              <a:rPr lang="en"/>
              <a:t> &amp; </a:t>
            </a:r>
            <a:r>
              <a:rPr b="1" lang="en"/>
              <a:t>almost fevered</a:t>
            </a:r>
            <a:endParaRPr b="1"/>
          </a:p>
          <a:p>
            <a:pPr indent="-298450" lvl="1" marL="914400" rtl="0" algn="l">
              <a:spcBef>
                <a:spcPts val="0"/>
              </a:spcBef>
              <a:spcAft>
                <a:spcPts val="0"/>
              </a:spcAft>
              <a:buSzPts val="1100"/>
              <a:buChar char="○"/>
            </a:pPr>
            <a:r>
              <a:rPr lang="en"/>
              <a:t>Now needing </a:t>
            </a:r>
            <a:r>
              <a:rPr b="1" lang="en">
                <a:solidFill>
                  <a:srgbClr val="DF382C"/>
                </a:solidFill>
              </a:rPr>
              <a:t>levophed </a:t>
            </a:r>
            <a:r>
              <a:rPr lang="en"/>
              <a:t>(hemodynamics not an issue before)</a:t>
            </a:r>
            <a:endParaRPr/>
          </a:p>
        </p:txBody>
      </p:sp>
      <p:sp>
        <p:nvSpPr>
          <p:cNvPr id="777" name="Google Shape;777;p74"/>
          <p:cNvSpPr/>
          <p:nvPr/>
        </p:nvSpPr>
        <p:spPr>
          <a:xfrm>
            <a:off x="344750"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a:t>
            </a:r>
            <a:endParaRPr b="1" sz="1100">
              <a:solidFill>
                <a:schemeClr val="lt1"/>
              </a:solidFill>
              <a:latin typeface="Open Sans"/>
              <a:ea typeface="Open Sans"/>
              <a:cs typeface="Open Sans"/>
              <a:sym typeface="Open Sans"/>
            </a:endParaRPr>
          </a:p>
        </p:txBody>
      </p:sp>
      <p:sp>
        <p:nvSpPr>
          <p:cNvPr id="778" name="Google Shape;778;p74"/>
          <p:cNvSpPr/>
          <p:nvPr/>
        </p:nvSpPr>
        <p:spPr>
          <a:xfrm>
            <a:off x="1030541"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a:t>
            </a:r>
            <a:endParaRPr b="1" sz="1100">
              <a:solidFill>
                <a:schemeClr val="lt1"/>
              </a:solidFill>
              <a:latin typeface="Open Sans"/>
              <a:ea typeface="Open Sans"/>
              <a:cs typeface="Open Sans"/>
              <a:sym typeface="Open Sans"/>
            </a:endParaRPr>
          </a:p>
        </p:txBody>
      </p:sp>
      <p:sp>
        <p:nvSpPr>
          <p:cNvPr id="779" name="Google Shape;779;p74"/>
          <p:cNvSpPr/>
          <p:nvPr/>
        </p:nvSpPr>
        <p:spPr>
          <a:xfrm>
            <a:off x="4230903" y="4295775"/>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18</a:t>
            </a:r>
            <a:endParaRPr b="1" sz="1100">
              <a:solidFill>
                <a:schemeClr val="lt1"/>
              </a:solidFill>
              <a:latin typeface="Open Sans"/>
              <a:ea typeface="Open Sans"/>
              <a:cs typeface="Open Sans"/>
              <a:sym typeface="Open Sans"/>
            </a:endParaRPr>
          </a:p>
        </p:txBody>
      </p:sp>
      <p:sp>
        <p:nvSpPr>
          <p:cNvPr id="780" name="Google Shape;780;p74"/>
          <p:cNvSpPr/>
          <p:nvPr/>
        </p:nvSpPr>
        <p:spPr>
          <a:xfrm>
            <a:off x="44595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19</a:t>
            </a:r>
            <a:endParaRPr sz="1100">
              <a:solidFill>
                <a:schemeClr val="lt2"/>
              </a:solidFill>
              <a:latin typeface="Open Sans"/>
              <a:ea typeface="Open Sans"/>
              <a:cs typeface="Open Sans"/>
              <a:sym typeface="Open Sans"/>
            </a:endParaRPr>
          </a:p>
        </p:txBody>
      </p:sp>
      <p:sp>
        <p:nvSpPr>
          <p:cNvPr id="781" name="Google Shape;781;p74"/>
          <p:cNvSpPr/>
          <p:nvPr/>
        </p:nvSpPr>
        <p:spPr>
          <a:xfrm>
            <a:off x="4688097"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782" name="Google Shape;782;p74"/>
          <p:cNvSpPr/>
          <p:nvPr/>
        </p:nvSpPr>
        <p:spPr>
          <a:xfrm>
            <a:off x="651687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28</a:t>
            </a:r>
            <a:endParaRPr sz="1100">
              <a:solidFill>
                <a:schemeClr val="dk2"/>
              </a:solidFill>
              <a:latin typeface="Open Sans"/>
              <a:ea typeface="Open Sans"/>
              <a:cs typeface="Open Sans"/>
              <a:sym typeface="Open Sans"/>
            </a:endParaRPr>
          </a:p>
        </p:txBody>
      </p:sp>
      <p:sp>
        <p:nvSpPr>
          <p:cNvPr id="783" name="Google Shape;783;p74"/>
          <p:cNvSpPr/>
          <p:nvPr/>
        </p:nvSpPr>
        <p:spPr>
          <a:xfrm>
            <a:off x="6745475"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29</a:t>
            </a:r>
            <a:endParaRPr b="1" sz="1100">
              <a:solidFill>
                <a:schemeClr val="lt1"/>
              </a:solidFill>
              <a:latin typeface="Open Sans"/>
              <a:ea typeface="Open Sans"/>
              <a:cs typeface="Open Sans"/>
              <a:sym typeface="Open Sans"/>
            </a:endParaRPr>
          </a:p>
        </p:txBody>
      </p:sp>
      <p:sp>
        <p:nvSpPr>
          <p:cNvPr id="784" name="Google Shape;784;p74"/>
          <p:cNvSpPr/>
          <p:nvPr/>
        </p:nvSpPr>
        <p:spPr>
          <a:xfrm>
            <a:off x="74312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32</a:t>
            </a:r>
            <a:endParaRPr sz="1100">
              <a:solidFill>
                <a:schemeClr val="dk2"/>
              </a:solidFill>
              <a:latin typeface="Open Sans"/>
              <a:ea typeface="Open Sans"/>
              <a:cs typeface="Open Sans"/>
              <a:sym typeface="Open Sans"/>
            </a:endParaRPr>
          </a:p>
        </p:txBody>
      </p:sp>
      <p:sp>
        <p:nvSpPr>
          <p:cNvPr id="785" name="Google Shape;785;p74"/>
          <p:cNvSpPr/>
          <p:nvPr/>
        </p:nvSpPr>
        <p:spPr>
          <a:xfrm>
            <a:off x="1138525" y="4554750"/>
            <a:ext cx="5607000" cy="183000"/>
          </a:xfrm>
          <a:prstGeom prst="rect">
            <a:avLst/>
          </a:prstGeom>
          <a:solidFill>
            <a:srgbClr val="FBF1D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VV ECMO</a:t>
            </a:r>
            <a:endParaRPr sz="1100">
              <a:latin typeface="Open Sans"/>
              <a:ea typeface="Open Sans"/>
              <a:cs typeface="Open Sans"/>
              <a:sym typeface="Open Sans"/>
            </a:endParaRPr>
          </a:p>
        </p:txBody>
      </p:sp>
      <p:sp>
        <p:nvSpPr>
          <p:cNvPr id="786" name="Google Shape;786;p74"/>
          <p:cNvSpPr/>
          <p:nvPr/>
        </p:nvSpPr>
        <p:spPr>
          <a:xfrm>
            <a:off x="344750" y="4011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 Zyvox</a:t>
            </a:r>
            <a:endParaRPr sz="1100">
              <a:latin typeface="Open Sans"/>
              <a:ea typeface="Open Sans"/>
              <a:cs typeface="Open Sans"/>
              <a:sym typeface="Open Sans"/>
            </a:endParaRPr>
          </a:p>
        </p:txBody>
      </p:sp>
      <p:sp>
        <p:nvSpPr>
          <p:cNvPr id="787" name="Google Shape;787;p74"/>
          <p:cNvSpPr/>
          <p:nvPr/>
        </p:nvSpPr>
        <p:spPr>
          <a:xfrm>
            <a:off x="4230900" y="4011709"/>
            <a:ext cx="34290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a:t>
            </a:r>
            <a:endParaRPr sz="1100">
              <a:latin typeface="Open Sans"/>
              <a:ea typeface="Open Sans"/>
              <a:cs typeface="Open Sans"/>
              <a:sym typeface="Open Sans"/>
            </a:endParaRPr>
          </a:p>
        </p:txBody>
      </p:sp>
      <p:sp>
        <p:nvSpPr>
          <p:cNvPr id="788" name="Google Shape;788;p74"/>
          <p:cNvSpPr/>
          <p:nvPr/>
        </p:nvSpPr>
        <p:spPr>
          <a:xfrm>
            <a:off x="4230875" y="3828709"/>
            <a:ext cx="16002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Ceftaroline</a:t>
            </a:r>
            <a:endParaRPr sz="1100">
              <a:latin typeface="Open Sans"/>
              <a:ea typeface="Open Sans"/>
              <a:cs typeface="Open Sans"/>
              <a:sym typeface="Open Sans"/>
            </a:endParaRPr>
          </a:p>
        </p:txBody>
      </p:sp>
      <p:sp>
        <p:nvSpPr>
          <p:cNvPr id="789" name="Google Shape;789;p74"/>
          <p:cNvSpPr/>
          <p:nvPr/>
        </p:nvSpPr>
        <p:spPr>
          <a:xfrm>
            <a:off x="344750" y="3828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Cefepime</a:t>
            </a:r>
            <a:endParaRPr sz="1100">
              <a:latin typeface="Open Sans"/>
              <a:ea typeface="Open Sans"/>
              <a:cs typeface="Open Sans"/>
              <a:sym typeface="Open Sans"/>
            </a:endParaRPr>
          </a:p>
        </p:txBody>
      </p:sp>
      <p:sp>
        <p:nvSpPr>
          <p:cNvPr id="790" name="Google Shape;790;p74"/>
          <p:cNvSpPr/>
          <p:nvPr/>
        </p:nvSpPr>
        <p:spPr>
          <a:xfrm>
            <a:off x="573325"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H flu &amp; GBS</a:t>
            </a:r>
            <a:endParaRPr sz="1100">
              <a:latin typeface="Open Sans"/>
              <a:ea typeface="Open Sans"/>
              <a:cs typeface="Open Sans"/>
              <a:sym typeface="Open Sans"/>
            </a:endParaRPr>
          </a:p>
        </p:txBody>
      </p:sp>
      <p:cxnSp>
        <p:nvCxnSpPr>
          <p:cNvPr id="791" name="Google Shape;791;p74"/>
          <p:cNvCxnSpPr>
            <a:stCxn id="790" idx="1"/>
            <a:endCxn id="777" idx="2"/>
          </p:cNvCxnSpPr>
          <p:nvPr/>
        </p:nvCxnSpPr>
        <p:spPr>
          <a:xfrm rot="10800000">
            <a:off x="459025" y="4478925"/>
            <a:ext cx="114300" cy="426300"/>
          </a:xfrm>
          <a:prstGeom prst="bentConnector2">
            <a:avLst/>
          </a:prstGeom>
          <a:noFill/>
          <a:ln cap="flat" cmpd="sng" w="9525">
            <a:solidFill>
              <a:schemeClr val="dk2"/>
            </a:solidFill>
            <a:prstDash val="solid"/>
            <a:round/>
            <a:headEnd len="med" w="med" type="none"/>
            <a:tailEnd len="med" w="med" type="triangle"/>
          </a:ln>
        </p:spPr>
      </p:cxnSp>
      <p:sp>
        <p:nvSpPr>
          <p:cNvPr id="792" name="Google Shape;792;p74"/>
          <p:cNvSpPr/>
          <p:nvPr/>
        </p:nvSpPr>
        <p:spPr>
          <a:xfrm>
            <a:off x="4446502"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a:p>
            <a:pPr indent="0" lvl="0" marL="0" rtl="0" algn="l">
              <a:spcBef>
                <a:spcPts val="0"/>
              </a:spcBef>
              <a:spcAft>
                <a:spcPts val="0"/>
              </a:spcAft>
              <a:buNone/>
            </a:pPr>
            <a:r>
              <a:rPr lang="en" sz="1100" u="sng">
                <a:solidFill>
                  <a:srgbClr val="C1443C"/>
                </a:solidFill>
                <a:latin typeface="Open Sans"/>
                <a:ea typeface="Open Sans"/>
                <a:cs typeface="Open Sans"/>
                <a:sym typeface="Open Sans"/>
              </a:rPr>
              <a:t>BCx</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793" name="Google Shape;793;p74"/>
          <p:cNvCxnSpPr>
            <a:stCxn id="792" idx="1"/>
            <a:endCxn id="779" idx="2"/>
          </p:cNvCxnSpPr>
          <p:nvPr/>
        </p:nvCxnSpPr>
        <p:spPr>
          <a:xfrm rot="10800000">
            <a:off x="4345102" y="4478925"/>
            <a:ext cx="101400" cy="426300"/>
          </a:xfrm>
          <a:prstGeom prst="bentConnector2">
            <a:avLst/>
          </a:prstGeom>
          <a:noFill/>
          <a:ln cap="flat" cmpd="sng" w="9525">
            <a:solidFill>
              <a:schemeClr val="dk2"/>
            </a:solidFill>
            <a:prstDash val="solid"/>
            <a:round/>
            <a:headEnd len="med" w="med" type="none"/>
            <a:tailEnd len="med" w="med" type="triangle"/>
          </a:ln>
        </p:spPr>
      </p:cxnSp>
      <p:sp>
        <p:nvSpPr>
          <p:cNvPr id="794" name="Google Shape;794;p74"/>
          <p:cNvSpPr/>
          <p:nvPr/>
        </p:nvSpPr>
        <p:spPr>
          <a:xfrm>
            <a:off x="6731011"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795" name="Google Shape;795;p74"/>
          <p:cNvCxnSpPr>
            <a:stCxn id="794" idx="1"/>
            <a:endCxn id="782" idx="2"/>
          </p:cNvCxnSpPr>
          <p:nvPr/>
        </p:nvCxnSpPr>
        <p:spPr>
          <a:xfrm rot="10800000">
            <a:off x="6631111" y="4478925"/>
            <a:ext cx="99900" cy="426300"/>
          </a:xfrm>
          <a:prstGeom prst="bentConnector2">
            <a:avLst/>
          </a:prstGeom>
          <a:noFill/>
          <a:ln cap="flat" cmpd="sng" w="9525">
            <a:solidFill>
              <a:schemeClr val="dk2"/>
            </a:solidFill>
            <a:prstDash val="solid"/>
            <a:round/>
            <a:headEnd len="med" w="med" type="none"/>
            <a:tailEnd len="med" w="med" type="triangle"/>
          </a:ln>
        </p:spPr>
      </p:cxnSp>
      <p:cxnSp>
        <p:nvCxnSpPr>
          <p:cNvPr id="796" name="Google Shape;796;p74"/>
          <p:cNvCxnSpPr>
            <a:stCxn id="797" idx="1"/>
            <a:endCxn id="784" idx="2"/>
          </p:cNvCxnSpPr>
          <p:nvPr/>
        </p:nvCxnSpPr>
        <p:spPr>
          <a:xfrm rot="10800000">
            <a:off x="7545628" y="4478900"/>
            <a:ext cx="112800" cy="193200"/>
          </a:xfrm>
          <a:prstGeom prst="bentConnector2">
            <a:avLst/>
          </a:prstGeom>
          <a:noFill/>
          <a:ln cap="flat" cmpd="sng" w="9525">
            <a:solidFill>
              <a:schemeClr val="dk2"/>
            </a:solidFill>
            <a:prstDash val="solid"/>
            <a:round/>
            <a:headEnd len="med" w="med" type="none"/>
            <a:tailEnd len="med" w="med" type="triangle"/>
          </a:ln>
        </p:spPr>
      </p:cxnSp>
      <p:sp>
        <p:nvSpPr>
          <p:cNvPr id="797" name="Google Shape;797;p74"/>
          <p:cNvSpPr/>
          <p:nvPr/>
        </p:nvSpPr>
        <p:spPr>
          <a:xfrm>
            <a:off x="7658428" y="4580600"/>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ID consult</a:t>
            </a:r>
            <a:endParaRPr sz="1100">
              <a:latin typeface="Open Sans"/>
              <a:ea typeface="Open Sans"/>
              <a:cs typeface="Open Sans"/>
              <a:sym typeface="Open Sans"/>
            </a:endParaRPr>
          </a:p>
        </p:txBody>
      </p:sp>
      <p:sp>
        <p:nvSpPr>
          <p:cNvPr id="798" name="Google Shape;798;p74"/>
          <p:cNvSpPr/>
          <p:nvPr/>
        </p:nvSpPr>
        <p:spPr>
          <a:xfrm>
            <a:off x="7963500" y="41496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X</a:t>
            </a:r>
            <a:endParaRPr b="1" sz="1100">
              <a:solidFill>
                <a:schemeClr val="lt1"/>
              </a:solidFill>
              <a:latin typeface="Open Sans"/>
              <a:ea typeface="Open Sans"/>
              <a:cs typeface="Open Sans"/>
              <a:sym typeface="Open Sans"/>
            </a:endParaRPr>
          </a:p>
        </p:txBody>
      </p:sp>
      <p:sp>
        <p:nvSpPr>
          <p:cNvPr id="799" name="Google Shape;799;p74"/>
          <p:cNvSpPr/>
          <p:nvPr/>
        </p:nvSpPr>
        <p:spPr>
          <a:xfrm>
            <a:off x="8192103" y="4149675"/>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 Neg BCx</a:t>
            </a:r>
            <a:endParaRPr sz="1100">
              <a:latin typeface="Open Sans"/>
              <a:ea typeface="Open Sans"/>
              <a:cs typeface="Open Sans"/>
              <a:sym typeface="Open Sans"/>
            </a:endParaRPr>
          </a:p>
        </p:txBody>
      </p:sp>
      <p:sp>
        <p:nvSpPr>
          <p:cNvPr id="800" name="Google Shape;800;p74"/>
          <p:cNvSpPr/>
          <p:nvPr/>
        </p:nvSpPr>
        <p:spPr>
          <a:xfrm>
            <a:off x="729450" y="1395275"/>
            <a:ext cx="7688700" cy="11187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75"/>
          <p:cNvSpPr/>
          <p:nvPr/>
        </p:nvSpPr>
        <p:spPr>
          <a:xfrm>
            <a:off x="57334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endParaRPr sz="1100">
              <a:solidFill>
                <a:schemeClr val="lt2"/>
              </a:solidFill>
              <a:latin typeface="Open Sans"/>
              <a:ea typeface="Open Sans"/>
              <a:cs typeface="Open Sans"/>
              <a:sym typeface="Open Sans"/>
            </a:endParaRPr>
          </a:p>
        </p:txBody>
      </p:sp>
      <p:sp>
        <p:nvSpPr>
          <p:cNvPr id="806" name="Google Shape;806;p75"/>
          <p:cNvSpPr/>
          <p:nvPr/>
        </p:nvSpPr>
        <p:spPr>
          <a:xfrm>
            <a:off x="80194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a:t>
            </a:r>
            <a:endParaRPr sz="1100">
              <a:solidFill>
                <a:schemeClr val="lt2"/>
              </a:solidFill>
              <a:latin typeface="Open Sans"/>
              <a:ea typeface="Open Sans"/>
              <a:cs typeface="Open Sans"/>
              <a:sym typeface="Open Sans"/>
            </a:endParaRPr>
          </a:p>
        </p:txBody>
      </p:sp>
      <p:sp>
        <p:nvSpPr>
          <p:cNvPr id="807" name="Google Shape;807;p75"/>
          <p:cNvSpPr/>
          <p:nvPr/>
        </p:nvSpPr>
        <p:spPr>
          <a:xfrm>
            <a:off x="125913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5</a:t>
            </a:r>
            <a:endParaRPr sz="1100">
              <a:solidFill>
                <a:schemeClr val="lt2"/>
              </a:solidFill>
              <a:latin typeface="Open Sans"/>
              <a:ea typeface="Open Sans"/>
              <a:cs typeface="Open Sans"/>
              <a:sym typeface="Open Sans"/>
            </a:endParaRPr>
          </a:p>
        </p:txBody>
      </p:sp>
      <p:sp>
        <p:nvSpPr>
          <p:cNvPr id="808" name="Google Shape;808;p75"/>
          <p:cNvSpPr/>
          <p:nvPr/>
        </p:nvSpPr>
        <p:spPr>
          <a:xfrm>
            <a:off x="148773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6</a:t>
            </a:r>
            <a:endParaRPr sz="1100">
              <a:solidFill>
                <a:schemeClr val="lt2"/>
              </a:solidFill>
              <a:latin typeface="Open Sans"/>
              <a:ea typeface="Open Sans"/>
              <a:cs typeface="Open Sans"/>
              <a:sym typeface="Open Sans"/>
            </a:endParaRPr>
          </a:p>
        </p:txBody>
      </p:sp>
      <p:sp>
        <p:nvSpPr>
          <p:cNvPr id="809" name="Google Shape;809;p75"/>
          <p:cNvSpPr/>
          <p:nvPr/>
        </p:nvSpPr>
        <p:spPr>
          <a:xfrm>
            <a:off x="171633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7</a:t>
            </a:r>
            <a:endParaRPr sz="1100">
              <a:solidFill>
                <a:schemeClr val="lt2"/>
              </a:solidFill>
              <a:latin typeface="Open Sans"/>
              <a:ea typeface="Open Sans"/>
              <a:cs typeface="Open Sans"/>
              <a:sym typeface="Open Sans"/>
            </a:endParaRPr>
          </a:p>
        </p:txBody>
      </p:sp>
      <p:sp>
        <p:nvSpPr>
          <p:cNvPr id="810" name="Google Shape;810;p75"/>
          <p:cNvSpPr/>
          <p:nvPr/>
        </p:nvSpPr>
        <p:spPr>
          <a:xfrm>
            <a:off x="194492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8</a:t>
            </a:r>
            <a:endParaRPr sz="1100">
              <a:solidFill>
                <a:schemeClr val="lt2"/>
              </a:solidFill>
              <a:latin typeface="Open Sans"/>
              <a:ea typeface="Open Sans"/>
              <a:cs typeface="Open Sans"/>
              <a:sym typeface="Open Sans"/>
            </a:endParaRPr>
          </a:p>
        </p:txBody>
      </p:sp>
      <p:sp>
        <p:nvSpPr>
          <p:cNvPr id="811" name="Google Shape;811;p75"/>
          <p:cNvSpPr/>
          <p:nvPr/>
        </p:nvSpPr>
        <p:spPr>
          <a:xfrm>
            <a:off x="21735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9</a:t>
            </a:r>
            <a:endParaRPr sz="1100">
              <a:solidFill>
                <a:schemeClr val="lt2"/>
              </a:solidFill>
              <a:latin typeface="Open Sans"/>
              <a:ea typeface="Open Sans"/>
              <a:cs typeface="Open Sans"/>
              <a:sym typeface="Open Sans"/>
            </a:endParaRPr>
          </a:p>
        </p:txBody>
      </p:sp>
      <p:sp>
        <p:nvSpPr>
          <p:cNvPr id="812" name="Google Shape;812;p75"/>
          <p:cNvSpPr/>
          <p:nvPr/>
        </p:nvSpPr>
        <p:spPr>
          <a:xfrm>
            <a:off x="24021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10</a:t>
            </a:r>
            <a:endParaRPr sz="1100">
              <a:solidFill>
                <a:schemeClr val="lt2"/>
              </a:solidFill>
              <a:latin typeface="Open Sans"/>
              <a:ea typeface="Open Sans"/>
              <a:cs typeface="Open Sans"/>
              <a:sym typeface="Open Sans"/>
            </a:endParaRPr>
          </a:p>
        </p:txBody>
      </p:sp>
      <p:sp>
        <p:nvSpPr>
          <p:cNvPr id="813" name="Google Shape;813;p75"/>
          <p:cNvSpPr/>
          <p:nvPr/>
        </p:nvSpPr>
        <p:spPr>
          <a:xfrm>
            <a:off x="26307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11</a:t>
            </a:r>
            <a:endParaRPr sz="1100">
              <a:solidFill>
                <a:schemeClr val="lt2"/>
              </a:solidFill>
              <a:latin typeface="Open Sans"/>
              <a:ea typeface="Open Sans"/>
              <a:cs typeface="Open Sans"/>
              <a:sym typeface="Open Sans"/>
            </a:endParaRPr>
          </a:p>
        </p:txBody>
      </p:sp>
      <p:sp>
        <p:nvSpPr>
          <p:cNvPr id="814" name="Google Shape;814;p75"/>
          <p:cNvSpPr/>
          <p:nvPr/>
        </p:nvSpPr>
        <p:spPr>
          <a:xfrm>
            <a:off x="28593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12</a:t>
            </a:r>
            <a:endParaRPr sz="1100">
              <a:solidFill>
                <a:schemeClr val="lt2"/>
              </a:solidFill>
              <a:latin typeface="Open Sans"/>
              <a:ea typeface="Open Sans"/>
              <a:cs typeface="Open Sans"/>
              <a:sym typeface="Open Sans"/>
            </a:endParaRPr>
          </a:p>
        </p:txBody>
      </p:sp>
      <p:sp>
        <p:nvSpPr>
          <p:cNvPr id="815" name="Google Shape;815;p75"/>
          <p:cNvSpPr/>
          <p:nvPr/>
        </p:nvSpPr>
        <p:spPr>
          <a:xfrm>
            <a:off x="308791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13</a:t>
            </a:r>
            <a:endParaRPr sz="1100">
              <a:solidFill>
                <a:schemeClr val="lt2"/>
              </a:solidFill>
              <a:latin typeface="Open Sans"/>
              <a:ea typeface="Open Sans"/>
              <a:cs typeface="Open Sans"/>
              <a:sym typeface="Open Sans"/>
            </a:endParaRPr>
          </a:p>
        </p:txBody>
      </p:sp>
      <p:sp>
        <p:nvSpPr>
          <p:cNvPr id="816" name="Google Shape;816;p75"/>
          <p:cNvSpPr/>
          <p:nvPr/>
        </p:nvSpPr>
        <p:spPr>
          <a:xfrm>
            <a:off x="331651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14</a:t>
            </a:r>
            <a:endParaRPr sz="1100">
              <a:solidFill>
                <a:schemeClr val="lt2"/>
              </a:solidFill>
              <a:latin typeface="Open Sans"/>
              <a:ea typeface="Open Sans"/>
              <a:cs typeface="Open Sans"/>
              <a:sym typeface="Open Sans"/>
            </a:endParaRPr>
          </a:p>
        </p:txBody>
      </p:sp>
      <p:sp>
        <p:nvSpPr>
          <p:cNvPr id="817" name="Google Shape;817;p75"/>
          <p:cNvSpPr/>
          <p:nvPr/>
        </p:nvSpPr>
        <p:spPr>
          <a:xfrm>
            <a:off x="354511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15</a:t>
            </a:r>
            <a:endParaRPr sz="1100">
              <a:solidFill>
                <a:schemeClr val="lt2"/>
              </a:solidFill>
              <a:latin typeface="Open Sans"/>
              <a:ea typeface="Open Sans"/>
              <a:cs typeface="Open Sans"/>
              <a:sym typeface="Open Sans"/>
            </a:endParaRPr>
          </a:p>
        </p:txBody>
      </p:sp>
      <p:sp>
        <p:nvSpPr>
          <p:cNvPr id="818" name="Google Shape;818;p75"/>
          <p:cNvSpPr/>
          <p:nvPr/>
        </p:nvSpPr>
        <p:spPr>
          <a:xfrm>
            <a:off x="377370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16</a:t>
            </a:r>
            <a:endParaRPr sz="1100">
              <a:solidFill>
                <a:schemeClr val="lt2"/>
              </a:solidFill>
              <a:latin typeface="Open Sans"/>
              <a:ea typeface="Open Sans"/>
              <a:cs typeface="Open Sans"/>
              <a:sym typeface="Open Sans"/>
            </a:endParaRPr>
          </a:p>
        </p:txBody>
      </p:sp>
      <p:sp>
        <p:nvSpPr>
          <p:cNvPr id="819" name="Google Shape;819;p75"/>
          <p:cNvSpPr/>
          <p:nvPr/>
        </p:nvSpPr>
        <p:spPr>
          <a:xfrm>
            <a:off x="400230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17</a:t>
            </a:r>
            <a:endParaRPr sz="1100">
              <a:solidFill>
                <a:schemeClr val="lt2"/>
              </a:solidFill>
              <a:latin typeface="Open Sans"/>
              <a:ea typeface="Open Sans"/>
              <a:cs typeface="Open Sans"/>
              <a:sym typeface="Open Sans"/>
            </a:endParaRPr>
          </a:p>
        </p:txBody>
      </p:sp>
      <p:sp>
        <p:nvSpPr>
          <p:cNvPr id="820" name="Google Shape;820;p75"/>
          <p:cNvSpPr/>
          <p:nvPr/>
        </p:nvSpPr>
        <p:spPr>
          <a:xfrm>
            <a:off x="69740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30</a:t>
            </a:r>
            <a:endParaRPr sz="1100">
              <a:solidFill>
                <a:schemeClr val="lt2"/>
              </a:solidFill>
              <a:latin typeface="Open Sans"/>
              <a:ea typeface="Open Sans"/>
              <a:cs typeface="Open Sans"/>
              <a:sym typeface="Open Sans"/>
            </a:endParaRPr>
          </a:p>
        </p:txBody>
      </p:sp>
      <p:sp>
        <p:nvSpPr>
          <p:cNvPr id="821" name="Google Shape;821;p75"/>
          <p:cNvSpPr/>
          <p:nvPr/>
        </p:nvSpPr>
        <p:spPr>
          <a:xfrm>
            <a:off x="720267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31</a:t>
            </a:r>
            <a:endParaRPr sz="1100">
              <a:solidFill>
                <a:schemeClr val="lt2"/>
              </a:solidFill>
              <a:latin typeface="Open Sans"/>
              <a:ea typeface="Open Sans"/>
              <a:cs typeface="Open Sans"/>
              <a:sym typeface="Open Sans"/>
            </a:endParaRPr>
          </a:p>
        </p:txBody>
      </p:sp>
      <p:sp>
        <p:nvSpPr>
          <p:cNvPr id="822" name="Google Shape;822;p75"/>
          <p:cNvSpPr/>
          <p:nvPr/>
        </p:nvSpPr>
        <p:spPr>
          <a:xfrm>
            <a:off x="49167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21</a:t>
            </a:r>
            <a:endParaRPr sz="1100">
              <a:solidFill>
                <a:schemeClr val="lt2"/>
              </a:solidFill>
              <a:latin typeface="Open Sans"/>
              <a:ea typeface="Open Sans"/>
              <a:cs typeface="Open Sans"/>
              <a:sym typeface="Open Sans"/>
            </a:endParaRPr>
          </a:p>
        </p:txBody>
      </p:sp>
      <p:sp>
        <p:nvSpPr>
          <p:cNvPr id="823" name="Google Shape;823;p75"/>
          <p:cNvSpPr/>
          <p:nvPr/>
        </p:nvSpPr>
        <p:spPr>
          <a:xfrm>
            <a:off x="514529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22</a:t>
            </a:r>
            <a:endParaRPr sz="1100">
              <a:solidFill>
                <a:schemeClr val="lt2"/>
              </a:solidFill>
              <a:latin typeface="Open Sans"/>
              <a:ea typeface="Open Sans"/>
              <a:cs typeface="Open Sans"/>
              <a:sym typeface="Open Sans"/>
            </a:endParaRPr>
          </a:p>
        </p:txBody>
      </p:sp>
      <p:sp>
        <p:nvSpPr>
          <p:cNvPr id="824" name="Google Shape;824;p75"/>
          <p:cNvSpPr/>
          <p:nvPr/>
        </p:nvSpPr>
        <p:spPr>
          <a:xfrm>
            <a:off x="537389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23</a:t>
            </a:r>
            <a:endParaRPr sz="1100">
              <a:solidFill>
                <a:schemeClr val="lt2"/>
              </a:solidFill>
              <a:latin typeface="Open Sans"/>
              <a:ea typeface="Open Sans"/>
              <a:cs typeface="Open Sans"/>
              <a:sym typeface="Open Sans"/>
            </a:endParaRPr>
          </a:p>
        </p:txBody>
      </p:sp>
      <p:sp>
        <p:nvSpPr>
          <p:cNvPr id="825" name="Google Shape;825;p75"/>
          <p:cNvSpPr/>
          <p:nvPr/>
        </p:nvSpPr>
        <p:spPr>
          <a:xfrm>
            <a:off x="560249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24</a:t>
            </a:r>
            <a:endParaRPr sz="1100">
              <a:solidFill>
                <a:schemeClr val="lt2"/>
              </a:solidFill>
              <a:latin typeface="Open Sans"/>
              <a:ea typeface="Open Sans"/>
              <a:cs typeface="Open Sans"/>
              <a:sym typeface="Open Sans"/>
            </a:endParaRPr>
          </a:p>
        </p:txBody>
      </p:sp>
      <p:sp>
        <p:nvSpPr>
          <p:cNvPr id="826" name="Google Shape;826;p75"/>
          <p:cNvSpPr/>
          <p:nvPr/>
        </p:nvSpPr>
        <p:spPr>
          <a:xfrm>
            <a:off x="583108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25</a:t>
            </a:r>
            <a:endParaRPr sz="1100">
              <a:solidFill>
                <a:schemeClr val="lt2"/>
              </a:solidFill>
              <a:latin typeface="Open Sans"/>
              <a:ea typeface="Open Sans"/>
              <a:cs typeface="Open Sans"/>
              <a:sym typeface="Open Sans"/>
            </a:endParaRPr>
          </a:p>
        </p:txBody>
      </p:sp>
      <p:sp>
        <p:nvSpPr>
          <p:cNvPr id="827" name="Google Shape;827;p75"/>
          <p:cNvSpPr/>
          <p:nvPr/>
        </p:nvSpPr>
        <p:spPr>
          <a:xfrm>
            <a:off x="605968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26</a:t>
            </a:r>
            <a:endParaRPr sz="1100">
              <a:solidFill>
                <a:schemeClr val="lt2"/>
              </a:solidFill>
              <a:latin typeface="Open Sans"/>
              <a:ea typeface="Open Sans"/>
              <a:cs typeface="Open Sans"/>
              <a:sym typeface="Open Sans"/>
            </a:endParaRPr>
          </a:p>
        </p:txBody>
      </p:sp>
      <p:sp>
        <p:nvSpPr>
          <p:cNvPr id="828" name="Google Shape;828;p75"/>
          <p:cNvSpPr/>
          <p:nvPr/>
        </p:nvSpPr>
        <p:spPr>
          <a:xfrm>
            <a:off x="628828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27</a:t>
            </a:r>
            <a:endParaRPr sz="1100">
              <a:solidFill>
                <a:schemeClr val="lt2"/>
              </a:solidFill>
              <a:latin typeface="Open Sans"/>
              <a:ea typeface="Open Sans"/>
              <a:cs typeface="Open Sans"/>
              <a:sym typeface="Open Sans"/>
            </a:endParaRPr>
          </a:p>
        </p:txBody>
      </p:sp>
      <p:sp>
        <p:nvSpPr>
          <p:cNvPr id="829" name="Google Shape;829;p75"/>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a:t>
            </a:r>
            <a:r>
              <a:rPr lang="en"/>
              <a:t>ICU course</a:t>
            </a:r>
            <a:endParaRPr/>
          </a:p>
        </p:txBody>
      </p:sp>
      <p:sp>
        <p:nvSpPr>
          <p:cNvPr id="830" name="Google Shape;830;p75"/>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57 y/o M</a:t>
            </a:r>
            <a:r>
              <a:rPr lang="en"/>
              <a:t> w/ COPD, DM (A1c 9), CV disease admitted to MICU for </a:t>
            </a:r>
            <a:r>
              <a:rPr b="1" lang="en">
                <a:solidFill>
                  <a:srgbClr val="3B71CA"/>
                </a:solidFill>
              </a:rPr>
              <a:t>ARDS</a:t>
            </a:r>
            <a:r>
              <a:rPr lang="en"/>
              <a:t> 2/2 severe pneumonia H flu &amp; GBS. Prolonged ICU course, including VAP c/b MRSA bacteremia (day 18). ID consulted on </a:t>
            </a:r>
            <a:r>
              <a:rPr b="1" lang="en">
                <a:solidFill>
                  <a:srgbClr val="3B71CA"/>
                </a:solidFill>
              </a:rPr>
              <a:t>hospital day 32</a:t>
            </a:r>
            <a:r>
              <a:rPr lang="en"/>
              <a:t> for </a:t>
            </a:r>
            <a:r>
              <a:rPr b="1" lang="en">
                <a:solidFill>
                  <a:srgbClr val="DC4C64"/>
                </a:solidFill>
              </a:rPr>
              <a:t>new sepsis</a:t>
            </a:r>
            <a:endParaRPr/>
          </a:p>
        </p:txBody>
      </p:sp>
      <p:sp>
        <p:nvSpPr>
          <p:cNvPr id="831" name="Google Shape;831;p75"/>
          <p:cNvSpPr/>
          <p:nvPr/>
        </p:nvSpPr>
        <p:spPr>
          <a:xfrm>
            <a:off x="344750"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a:t>
            </a:r>
            <a:endParaRPr b="1" sz="1100">
              <a:solidFill>
                <a:schemeClr val="lt1"/>
              </a:solidFill>
              <a:latin typeface="Open Sans"/>
              <a:ea typeface="Open Sans"/>
              <a:cs typeface="Open Sans"/>
              <a:sym typeface="Open Sans"/>
            </a:endParaRPr>
          </a:p>
        </p:txBody>
      </p:sp>
      <p:sp>
        <p:nvSpPr>
          <p:cNvPr id="832" name="Google Shape;832;p75"/>
          <p:cNvSpPr/>
          <p:nvPr/>
        </p:nvSpPr>
        <p:spPr>
          <a:xfrm>
            <a:off x="1030541"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a:t>
            </a:r>
            <a:endParaRPr b="1" sz="1100">
              <a:solidFill>
                <a:schemeClr val="lt1"/>
              </a:solidFill>
              <a:latin typeface="Open Sans"/>
              <a:ea typeface="Open Sans"/>
              <a:cs typeface="Open Sans"/>
              <a:sym typeface="Open Sans"/>
            </a:endParaRPr>
          </a:p>
        </p:txBody>
      </p:sp>
      <p:sp>
        <p:nvSpPr>
          <p:cNvPr id="833" name="Google Shape;833;p75"/>
          <p:cNvSpPr/>
          <p:nvPr/>
        </p:nvSpPr>
        <p:spPr>
          <a:xfrm>
            <a:off x="4230903" y="4295775"/>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18</a:t>
            </a:r>
            <a:endParaRPr b="1" sz="1100">
              <a:solidFill>
                <a:schemeClr val="lt1"/>
              </a:solidFill>
              <a:latin typeface="Open Sans"/>
              <a:ea typeface="Open Sans"/>
              <a:cs typeface="Open Sans"/>
              <a:sym typeface="Open Sans"/>
            </a:endParaRPr>
          </a:p>
        </p:txBody>
      </p:sp>
      <p:sp>
        <p:nvSpPr>
          <p:cNvPr id="834" name="Google Shape;834;p75"/>
          <p:cNvSpPr/>
          <p:nvPr/>
        </p:nvSpPr>
        <p:spPr>
          <a:xfrm>
            <a:off x="44595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19</a:t>
            </a:r>
            <a:endParaRPr sz="1100">
              <a:solidFill>
                <a:schemeClr val="lt2"/>
              </a:solidFill>
              <a:latin typeface="Open Sans"/>
              <a:ea typeface="Open Sans"/>
              <a:cs typeface="Open Sans"/>
              <a:sym typeface="Open Sans"/>
            </a:endParaRPr>
          </a:p>
        </p:txBody>
      </p:sp>
      <p:sp>
        <p:nvSpPr>
          <p:cNvPr id="835" name="Google Shape;835;p75"/>
          <p:cNvSpPr/>
          <p:nvPr/>
        </p:nvSpPr>
        <p:spPr>
          <a:xfrm>
            <a:off x="4688097"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836" name="Google Shape;836;p75"/>
          <p:cNvSpPr/>
          <p:nvPr/>
        </p:nvSpPr>
        <p:spPr>
          <a:xfrm>
            <a:off x="651687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28</a:t>
            </a:r>
            <a:endParaRPr sz="1100">
              <a:solidFill>
                <a:schemeClr val="dk2"/>
              </a:solidFill>
              <a:latin typeface="Open Sans"/>
              <a:ea typeface="Open Sans"/>
              <a:cs typeface="Open Sans"/>
              <a:sym typeface="Open Sans"/>
            </a:endParaRPr>
          </a:p>
        </p:txBody>
      </p:sp>
      <p:sp>
        <p:nvSpPr>
          <p:cNvPr id="837" name="Google Shape;837;p75"/>
          <p:cNvSpPr/>
          <p:nvPr/>
        </p:nvSpPr>
        <p:spPr>
          <a:xfrm>
            <a:off x="6745475"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29</a:t>
            </a:r>
            <a:endParaRPr b="1" sz="1100">
              <a:solidFill>
                <a:schemeClr val="lt1"/>
              </a:solidFill>
              <a:latin typeface="Open Sans"/>
              <a:ea typeface="Open Sans"/>
              <a:cs typeface="Open Sans"/>
              <a:sym typeface="Open Sans"/>
            </a:endParaRPr>
          </a:p>
        </p:txBody>
      </p:sp>
      <p:sp>
        <p:nvSpPr>
          <p:cNvPr id="838" name="Google Shape;838;p75"/>
          <p:cNvSpPr/>
          <p:nvPr/>
        </p:nvSpPr>
        <p:spPr>
          <a:xfrm>
            <a:off x="74312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32</a:t>
            </a:r>
            <a:endParaRPr sz="1100">
              <a:solidFill>
                <a:schemeClr val="dk2"/>
              </a:solidFill>
              <a:latin typeface="Open Sans"/>
              <a:ea typeface="Open Sans"/>
              <a:cs typeface="Open Sans"/>
              <a:sym typeface="Open Sans"/>
            </a:endParaRPr>
          </a:p>
        </p:txBody>
      </p:sp>
      <p:sp>
        <p:nvSpPr>
          <p:cNvPr id="839" name="Google Shape;839;p75"/>
          <p:cNvSpPr/>
          <p:nvPr/>
        </p:nvSpPr>
        <p:spPr>
          <a:xfrm>
            <a:off x="1138525" y="4554750"/>
            <a:ext cx="5607000" cy="183000"/>
          </a:xfrm>
          <a:prstGeom prst="rect">
            <a:avLst/>
          </a:prstGeom>
          <a:solidFill>
            <a:srgbClr val="FBF1D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VV ECMO</a:t>
            </a:r>
            <a:endParaRPr sz="1100">
              <a:latin typeface="Open Sans"/>
              <a:ea typeface="Open Sans"/>
              <a:cs typeface="Open Sans"/>
              <a:sym typeface="Open Sans"/>
            </a:endParaRPr>
          </a:p>
        </p:txBody>
      </p:sp>
      <p:sp>
        <p:nvSpPr>
          <p:cNvPr id="840" name="Google Shape;840;p75"/>
          <p:cNvSpPr/>
          <p:nvPr/>
        </p:nvSpPr>
        <p:spPr>
          <a:xfrm>
            <a:off x="344750" y="4011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 Zyvox</a:t>
            </a:r>
            <a:endParaRPr sz="1100">
              <a:latin typeface="Open Sans"/>
              <a:ea typeface="Open Sans"/>
              <a:cs typeface="Open Sans"/>
              <a:sym typeface="Open Sans"/>
            </a:endParaRPr>
          </a:p>
        </p:txBody>
      </p:sp>
      <p:sp>
        <p:nvSpPr>
          <p:cNvPr id="841" name="Google Shape;841;p75"/>
          <p:cNvSpPr/>
          <p:nvPr/>
        </p:nvSpPr>
        <p:spPr>
          <a:xfrm>
            <a:off x="4230900" y="4011709"/>
            <a:ext cx="34290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a:t>
            </a:r>
            <a:endParaRPr sz="1100">
              <a:latin typeface="Open Sans"/>
              <a:ea typeface="Open Sans"/>
              <a:cs typeface="Open Sans"/>
              <a:sym typeface="Open Sans"/>
            </a:endParaRPr>
          </a:p>
        </p:txBody>
      </p:sp>
      <p:sp>
        <p:nvSpPr>
          <p:cNvPr id="842" name="Google Shape;842;p75"/>
          <p:cNvSpPr/>
          <p:nvPr/>
        </p:nvSpPr>
        <p:spPr>
          <a:xfrm>
            <a:off x="4230875" y="3828709"/>
            <a:ext cx="16002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Ceftaroline</a:t>
            </a:r>
            <a:endParaRPr sz="1100">
              <a:latin typeface="Open Sans"/>
              <a:ea typeface="Open Sans"/>
              <a:cs typeface="Open Sans"/>
              <a:sym typeface="Open Sans"/>
            </a:endParaRPr>
          </a:p>
        </p:txBody>
      </p:sp>
      <p:sp>
        <p:nvSpPr>
          <p:cNvPr id="843" name="Google Shape;843;p75"/>
          <p:cNvSpPr/>
          <p:nvPr/>
        </p:nvSpPr>
        <p:spPr>
          <a:xfrm>
            <a:off x="344750" y="3828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Cefepime</a:t>
            </a:r>
            <a:endParaRPr sz="1100">
              <a:latin typeface="Open Sans"/>
              <a:ea typeface="Open Sans"/>
              <a:cs typeface="Open Sans"/>
              <a:sym typeface="Open Sans"/>
            </a:endParaRPr>
          </a:p>
        </p:txBody>
      </p:sp>
      <p:sp>
        <p:nvSpPr>
          <p:cNvPr id="844" name="Google Shape;844;p75"/>
          <p:cNvSpPr/>
          <p:nvPr/>
        </p:nvSpPr>
        <p:spPr>
          <a:xfrm>
            <a:off x="573325"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H flu &amp; GBS</a:t>
            </a:r>
            <a:endParaRPr sz="1100">
              <a:latin typeface="Open Sans"/>
              <a:ea typeface="Open Sans"/>
              <a:cs typeface="Open Sans"/>
              <a:sym typeface="Open Sans"/>
            </a:endParaRPr>
          </a:p>
        </p:txBody>
      </p:sp>
      <p:cxnSp>
        <p:nvCxnSpPr>
          <p:cNvPr id="845" name="Google Shape;845;p75"/>
          <p:cNvCxnSpPr>
            <a:stCxn id="844" idx="1"/>
            <a:endCxn id="831" idx="2"/>
          </p:cNvCxnSpPr>
          <p:nvPr/>
        </p:nvCxnSpPr>
        <p:spPr>
          <a:xfrm rot="10800000">
            <a:off x="459025" y="4478925"/>
            <a:ext cx="114300" cy="426300"/>
          </a:xfrm>
          <a:prstGeom prst="bentConnector2">
            <a:avLst/>
          </a:prstGeom>
          <a:noFill/>
          <a:ln cap="flat" cmpd="sng" w="9525">
            <a:solidFill>
              <a:schemeClr val="dk2"/>
            </a:solidFill>
            <a:prstDash val="solid"/>
            <a:round/>
            <a:headEnd len="med" w="med" type="none"/>
            <a:tailEnd len="med" w="med" type="triangle"/>
          </a:ln>
        </p:spPr>
      </p:cxnSp>
      <p:sp>
        <p:nvSpPr>
          <p:cNvPr id="846" name="Google Shape;846;p75"/>
          <p:cNvSpPr/>
          <p:nvPr/>
        </p:nvSpPr>
        <p:spPr>
          <a:xfrm>
            <a:off x="4446502"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a:p>
            <a:pPr indent="0" lvl="0" marL="0" rtl="0" algn="l">
              <a:spcBef>
                <a:spcPts val="0"/>
              </a:spcBef>
              <a:spcAft>
                <a:spcPts val="0"/>
              </a:spcAft>
              <a:buNone/>
            </a:pPr>
            <a:r>
              <a:rPr lang="en" sz="1100" u="sng">
                <a:solidFill>
                  <a:srgbClr val="C1443C"/>
                </a:solidFill>
                <a:latin typeface="Open Sans"/>
                <a:ea typeface="Open Sans"/>
                <a:cs typeface="Open Sans"/>
                <a:sym typeface="Open Sans"/>
              </a:rPr>
              <a:t>BCx</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847" name="Google Shape;847;p75"/>
          <p:cNvCxnSpPr>
            <a:stCxn id="846" idx="1"/>
            <a:endCxn id="833" idx="2"/>
          </p:cNvCxnSpPr>
          <p:nvPr/>
        </p:nvCxnSpPr>
        <p:spPr>
          <a:xfrm rot="10800000">
            <a:off x="4345102" y="4478925"/>
            <a:ext cx="101400" cy="426300"/>
          </a:xfrm>
          <a:prstGeom prst="bentConnector2">
            <a:avLst/>
          </a:prstGeom>
          <a:noFill/>
          <a:ln cap="flat" cmpd="sng" w="9525">
            <a:solidFill>
              <a:schemeClr val="dk2"/>
            </a:solidFill>
            <a:prstDash val="solid"/>
            <a:round/>
            <a:headEnd len="med" w="med" type="none"/>
            <a:tailEnd len="med" w="med" type="triangle"/>
          </a:ln>
        </p:spPr>
      </p:cxnSp>
      <p:sp>
        <p:nvSpPr>
          <p:cNvPr id="848" name="Google Shape;848;p75"/>
          <p:cNvSpPr/>
          <p:nvPr/>
        </p:nvSpPr>
        <p:spPr>
          <a:xfrm>
            <a:off x="6731011"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849" name="Google Shape;849;p75"/>
          <p:cNvCxnSpPr>
            <a:stCxn id="848" idx="1"/>
            <a:endCxn id="836" idx="2"/>
          </p:cNvCxnSpPr>
          <p:nvPr/>
        </p:nvCxnSpPr>
        <p:spPr>
          <a:xfrm rot="10800000">
            <a:off x="6631111" y="4478925"/>
            <a:ext cx="99900" cy="426300"/>
          </a:xfrm>
          <a:prstGeom prst="bentConnector2">
            <a:avLst/>
          </a:prstGeom>
          <a:noFill/>
          <a:ln cap="flat" cmpd="sng" w="9525">
            <a:solidFill>
              <a:schemeClr val="dk2"/>
            </a:solidFill>
            <a:prstDash val="solid"/>
            <a:round/>
            <a:headEnd len="med" w="med" type="none"/>
            <a:tailEnd len="med" w="med" type="triangle"/>
          </a:ln>
        </p:spPr>
      </p:cxnSp>
      <p:cxnSp>
        <p:nvCxnSpPr>
          <p:cNvPr id="850" name="Google Shape;850;p75"/>
          <p:cNvCxnSpPr>
            <a:stCxn id="851" idx="1"/>
            <a:endCxn id="838" idx="2"/>
          </p:cNvCxnSpPr>
          <p:nvPr/>
        </p:nvCxnSpPr>
        <p:spPr>
          <a:xfrm rot="10800000">
            <a:off x="7545628" y="4478900"/>
            <a:ext cx="112800" cy="193200"/>
          </a:xfrm>
          <a:prstGeom prst="bentConnector2">
            <a:avLst/>
          </a:prstGeom>
          <a:noFill/>
          <a:ln cap="flat" cmpd="sng" w="9525">
            <a:solidFill>
              <a:schemeClr val="dk2"/>
            </a:solidFill>
            <a:prstDash val="solid"/>
            <a:round/>
            <a:headEnd len="med" w="med" type="none"/>
            <a:tailEnd len="med" w="med" type="triangle"/>
          </a:ln>
        </p:spPr>
      </p:cxnSp>
      <p:sp>
        <p:nvSpPr>
          <p:cNvPr id="851" name="Google Shape;851;p75"/>
          <p:cNvSpPr/>
          <p:nvPr/>
        </p:nvSpPr>
        <p:spPr>
          <a:xfrm>
            <a:off x="7658428" y="4580600"/>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ID consult</a:t>
            </a:r>
            <a:endParaRPr sz="1100">
              <a:latin typeface="Open Sans"/>
              <a:ea typeface="Open Sans"/>
              <a:cs typeface="Open Sans"/>
              <a:sym typeface="Open Sans"/>
            </a:endParaRPr>
          </a:p>
        </p:txBody>
      </p:sp>
      <p:sp>
        <p:nvSpPr>
          <p:cNvPr id="852" name="Google Shape;852;p75"/>
          <p:cNvSpPr/>
          <p:nvPr/>
        </p:nvSpPr>
        <p:spPr>
          <a:xfrm>
            <a:off x="7963500" y="41496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X</a:t>
            </a:r>
            <a:endParaRPr b="1" sz="1100">
              <a:solidFill>
                <a:schemeClr val="lt1"/>
              </a:solidFill>
              <a:latin typeface="Open Sans"/>
              <a:ea typeface="Open Sans"/>
              <a:cs typeface="Open Sans"/>
              <a:sym typeface="Open Sans"/>
            </a:endParaRPr>
          </a:p>
        </p:txBody>
      </p:sp>
      <p:sp>
        <p:nvSpPr>
          <p:cNvPr id="853" name="Google Shape;853;p75"/>
          <p:cNvSpPr/>
          <p:nvPr/>
        </p:nvSpPr>
        <p:spPr>
          <a:xfrm>
            <a:off x="8192103" y="4149675"/>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 Neg BCx</a:t>
            </a:r>
            <a:endParaRPr sz="1100">
              <a:latin typeface="Open Sans"/>
              <a:ea typeface="Open Sans"/>
              <a:cs typeface="Open Sans"/>
              <a:sym typeface="Open Sans"/>
            </a:endParaRPr>
          </a:p>
        </p:txBody>
      </p:sp>
      <p:graphicFrame>
        <p:nvGraphicFramePr>
          <p:cNvPr id="854" name="Google Shape;854;p75"/>
          <p:cNvGraphicFramePr/>
          <p:nvPr/>
        </p:nvGraphicFramePr>
        <p:xfrm>
          <a:off x="4356388" y="2121100"/>
          <a:ext cx="3000000" cy="3000000"/>
        </p:xfrm>
        <a:graphic>
          <a:graphicData uri="http://schemas.openxmlformats.org/drawingml/2006/table">
            <a:tbl>
              <a:tblPr>
                <a:noFill/>
                <a:tableStyleId>{3460FA36-6B9E-4714-AF50-13D33941BEC3}</a:tableStyleId>
              </a:tblPr>
              <a:tblGrid>
                <a:gridCol w="841925"/>
                <a:gridCol w="558650"/>
                <a:gridCol w="558650"/>
                <a:gridCol w="558650"/>
                <a:gridCol w="558650"/>
                <a:gridCol w="5586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CBC</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D28</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D29</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D30</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D31</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D32</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WBC</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18</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DF382C"/>
                          </a:solidFill>
                          <a:latin typeface="Open Sans"/>
                          <a:ea typeface="Open Sans"/>
                          <a:cs typeface="Open Sans"/>
                          <a:sym typeface="Open Sans"/>
                        </a:rPr>
                        <a:t>40</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DF382C"/>
                          </a:solidFill>
                          <a:latin typeface="Open Sans"/>
                          <a:ea typeface="Open Sans"/>
                          <a:cs typeface="Open Sans"/>
                          <a:sym typeface="Open Sans"/>
                        </a:rPr>
                        <a:t>33</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DF382C"/>
                          </a:solidFill>
                          <a:latin typeface="Open Sans"/>
                          <a:ea typeface="Open Sans"/>
                          <a:cs typeface="Open Sans"/>
                          <a:sym typeface="Open Sans"/>
                        </a:rPr>
                        <a:t>25</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25</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Hgb</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11.3</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10.1</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9.7</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8.6</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9.6</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Platelets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186</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176</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136</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105</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119</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CRP</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b="1">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855" name="Google Shape;855;p75"/>
          <p:cNvSpPr/>
          <p:nvPr/>
        </p:nvSpPr>
        <p:spPr>
          <a:xfrm>
            <a:off x="729450" y="1395275"/>
            <a:ext cx="7688700" cy="5754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graphicFrame>
        <p:nvGraphicFramePr>
          <p:cNvPr id="860" name="Google Shape;860;p76"/>
          <p:cNvGraphicFramePr/>
          <p:nvPr/>
        </p:nvGraphicFramePr>
        <p:xfrm>
          <a:off x="4356388" y="2121100"/>
          <a:ext cx="3000000" cy="3000000"/>
        </p:xfrm>
        <a:graphic>
          <a:graphicData uri="http://schemas.openxmlformats.org/drawingml/2006/table">
            <a:tbl>
              <a:tblPr>
                <a:noFill/>
                <a:tableStyleId>{3460FA36-6B9E-4714-AF50-13D33941BEC3}</a:tableStyleId>
              </a:tblPr>
              <a:tblGrid>
                <a:gridCol w="841925"/>
                <a:gridCol w="558650"/>
                <a:gridCol w="558650"/>
                <a:gridCol w="558650"/>
                <a:gridCol w="558650"/>
                <a:gridCol w="558650"/>
              </a:tblGrid>
              <a:tr h="280950">
                <a:tc>
                  <a:txBody>
                    <a:bodyPr/>
                    <a:lstStyle/>
                    <a:p>
                      <a:pPr indent="0" lvl="0" marL="0" rtl="0" algn="l">
                        <a:spcBef>
                          <a:spcPts val="0"/>
                        </a:spcBef>
                        <a:spcAft>
                          <a:spcPts val="0"/>
                        </a:spcAft>
                        <a:buNone/>
                      </a:pPr>
                      <a:r>
                        <a:rPr b="1" lang="en">
                          <a:solidFill>
                            <a:srgbClr val="FFFFFF"/>
                          </a:solidFill>
                          <a:latin typeface="Open Sans"/>
                          <a:ea typeface="Open Sans"/>
                          <a:cs typeface="Open Sans"/>
                          <a:sym typeface="Open Sans"/>
                        </a:rPr>
                        <a:t>CBC</a:t>
                      </a:r>
                      <a:endParaRPr b="1">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D28</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D29</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D30</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D31</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a:solidFill>
                            <a:srgbClr val="FFFFFF"/>
                          </a:solidFill>
                          <a:latin typeface="Open Sans"/>
                          <a:ea typeface="Open Sans"/>
                          <a:cs typeface="Open Sans"/>
                          <a:sym typeface="Open Sans"/>
                        </a:rPr>
                        <a:t>D32</a:t>
                      </a:r>
                      <a:endParaRPr b="1">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WBC</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18</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DF382C"/>
                          </a:solidFill>
                          <a:latin typeface="Open Sans"/>
                          <a:ea typeface="Open Sans"/>
                          <a:cs typeface="Open Sans"/>
                          <a:sym typeface="Open Sans"/>
                        </a:rPr>
                        <a:t>40</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DF382C"/>
                          </a:solidFill>
                          <a:latin typeface="Open Sans"/>
                          <a:ea typeface="Open Sans"/>
                          <a:cs typeface="Open Sans"/>
                          <a:sym typeface="Open Sans"/>
                        </a:rPr>
                        <a:t>33</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a:solidFill>
                            <a:srgbClr val="DF382C"/>
                          </a:solidFill>
                          <a:latin typeface="Open Sans"/>
                          <a:ea typeface="Open Sans"/>
                          <a:cs typeface="Open Sans"/>
                          <a:sym typeface="Open Sans"/>
                        </a:rPr>
                        <a:t>25</a:t>
                      </a:r>
                      <a:endParaRPr b="1">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25</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Hgb</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11.3</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10.1</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9.7</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8.6</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9.6</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Platelets</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186</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176</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136</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105</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1A1A1A"/>
                          </a:solidFill>
                          <a:latin typeface="Open Sans"/>
                          <a:ea typeface="Open Sans"/>
                          <a:cs typeface="Open Sans"/>
                          <a:sym typeface="Open Sans"/>
                        </a:rPr>
                        <a:t>119</a:t>
                      </a:r>
                      <a:endParaRPr>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80950">
                <a:tc>
                  <a:txBody>
                    <a:bodyPr/>
                    <a:lstStyle/>
                    <a:p>
                      <a:pPr indent="0" lvl="0" marL="0" rtl="0" algn="l">
                        <a:spcBef>
                          <a:spcPts val="0"/>
                        </a:spcBef>
                        <a:spcAft>
                          <a:spcPts val="0"/>
                        </a:spcAft>
                        <a:buNone/>
                      </a:pPr>
                      <a:r>
                        <a:rPr lang="en">
                          <a:latin typeface="Open Sans"/>
                          <a:ea typeface="Open Sans"/>
                          <a:cs typeface="Open Sans"/>
                          <a:sym typeface="Open Sans"/>
                        </a:rPr>
                        <a:t>CRP</a:t>
                      </a:r>
                      <a:endParaRPr>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b="1">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Open Sans"/>
                          <a:ea typeface="Open Sans"/>
                          <a:cs typeface="Open Sans"/>
                          <a:sym typeface="Open Sans"/>
                        </a:rPr>
                        <a:t>---</a:t>
                      </a:r>
                      <a:endParaRPr>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861" name="Google Shape;861;p76"/>
          <p:cNvSpPr/>
          <p:nvPr/>
        </p:nvSpPr>
        <p:spPr>
          <a:xfrm>
            <a:off x="57334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endParaRPr sz="1100">
              <a:solidFill>
                <a:schemeClr val="lt2"/>
              </a:solidFill>
              <a:latin typeface="Open Sans"/>
              <a:ea typeface="Open Sans"/>
              <a:cs typeface="Open Sans"/>
              <a:sym typeface="Open Sans"/>
            </a:endParaRPr>
          </a:p>
        </p:txBody>
      </p:sp>
      <p:sp>
        <p:nvSpPr>
          <p:cNvPr id="862" name="Google Shape;862;p76"/>
          <p:cNvSpPr/>
          <p:nvPr/>
        </p:nvSpPr>
        <p:spPr>
          <a:xfrm>
            <a:off x="80194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a:t>
            </a:r>
            <a:endParaRPr sz="1100">
              <a:solidFill>
                <a:schemeClr val="lt2"/>
              </a:solidFill>
              <a:latin typeface="Open Sans"/>
              <a:ea typeface="Open Sans"/>
              <a:cs typeface="Open Sans"/>
              <a:sym typeface="Open Sans"/>
            </a:endParaRPr>
          </a:p>
        </p:txBody>
      </p:sp>
      <p:sp>
        <p:nvSpPr>
          <p:cNvPr id="863" name="Google Shape;863;p76"/>
          <p:cNvSpPr/>
          <p:nvPr/>
        </p:nvSpPr>
        <p:spPr>
          <a:xfrm>
            <a:off x="125913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5</a:t>
            </a:r>
            <a:endParaRPr sz="1100">
              <a:solidFill>
                <a:schemeClr val="lt2"/>
              </a:solidFill>
              <a:latin typeface="Open Sans"/>
              <a:ea typeface="Open Sans"/>
              <a:cs typeface="Open Sans"/>
              <a:sym typeface="Open Sans"/>
            </a:endParaRPr>
          </a:p>
        </p:txBody>
      </p:sp>
      <p:sp>
        <p:nvSpPr>
          <p:cNvPr id="864" name="Google Shape;864;p76"/>
          <p:cNvSpPr/>
          <p:nvPr/>
        </p:nvSpPr>
        <p:spPr>
          <a:xfrm>
            <a:off x="148773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6</a:t>
            </a:r>
            <a:endParaRPr sz="1100">
              <a:solidFill>
                <a:schemeClr val="lt2"/>
              </a:solidFill>
              <a:latin typeface="Open Sans"/>
              <a:ea typeface="Open Sans"/>
              <a:cs typeface="Open Sans"/>
              <a:sym typeface="Open Sans"/>
            </a:endParaRPr>
          </a:p>
        </p:txBody>
      </p:sp>
      <p:sp>
        <p:nvSpPr>
          <p:cNvPr id="865" name="Google Shape;865;p76"/>
          <p:cNvSpPr/>
          <p:nvPr/>
        </p:nvSpPr>
        <p:spPr>
          <a:xfrm>
            <a:off x="171633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7</a:t>
            </a:r>
            <a:endParaRPr sz="1100">
              <a:solidFill>
                <a:schemeClr val="lt2"/>
              </a:solidFill>
              <a:latin typeface="Open Sans"/>
              <a:ea typeface="Open Sans"/>
              <a:cs typeface="Open Sans"/>
              <a:sym typeface="Open Sans"/>
            </a:endParaRPr>
          </a:p>
        </p:txBody>
      </p:sp>
      <p:sp>
        <p:nvSpPr>
          <p:cNvPr id="866" name="Google Shape;866;p76"/>
          <p:cNvSpPr/>
          <p:nvPr/>
        </p:nvSpPr>
        <p:spPr>
          <a:xfrm>
            <a:off x="194492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8</a:t>
            </a:r>
            <a:endParaRPr sz="1100">
              <a:solidFill>
                <a:schemeClr val="lt2"/>
              </a:solidFill>
              <a:latin typeface="Open Sans"/>
              <a:ea typeface="Open Sans"/>
              <a:cs typeface="Open Sans"/>
              <a:sym typeface="Open Sans"/>
            </a:endParaRPr>
          </a:p>
        </p:txBody>
      </p:sp>
      <p:sp>
        <p:nvSpPr>
          <p:cNvPr id="867" name="Google Shape;867;p76"/>
          <p:cNvSpPr/>
          <p:nvPr/>
        </p:nvSpPr>
        <p:spPr>
          <a:xfrm>
            <a:off x="21735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9</a:t>
            </a:r>
            <a:endParaRPr sz="1100">
              <a:solidFill>
                <a:schemeClr val="lt2"/>
              </a:solidFill>
              <a:latin typeface="Open Sans"/>
              <a:ea typeface="Open Sans"/>
              <a:cs typeface="Open Sans"/>
              <a:sym typeface="Open Sans"/>
            </a:endParaRPr>
          </a:p>
        </p:txBody>
      </p:sp>
      <p:sp>
        <p:nvSpPr>
          <p:cNvPr id="868" name="Google Shape;868;p76"/>
          <p:cNvSpPr/>
          <p:nvPr/>
        </p:nvSpPr>
        <p:spPr>
          <a:xfrm>
            <a:off x="24021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10</a:t>
            </a:r>
            <a:endParaRPr sz="1100">
              <a:solidFill>
                <a:schemeClr val="lt2"/>
              </a:solidFill>
              <a:latin typeface="Open Sans"/>
              <a:ea typeface="Open Sans"/>
              <a:cs typeface="Open Sans"/>
              <a:sym typeface="Open Sans"/>
            </a:endParaRPr>
          </a:p>
        </p:txBody>
      </p:sp>
      <p:sp>
        <p:nvSpPr>
          <p:cNvPr id="869" name="Google Shape;869;p76"/>
          <p:cNvSpPr/>
          <p:nvPr/>
        </p:nvSpPr>
        <p:spPr>
          <a:xfrm>
            <a:off x="26307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11</a:t>
            </a:r>
            <a:endParaRPr sz="1100">
              <a:solidFill>
                <a:schemeClr val="lt2"/>
              </a:solidFill>
              <a:latin typeface="Open Sans"/>
              <a:ea typeface="Open Sans"/>
              <a:cs typeface="Open Sans"/>
              <a:sym typeface="Open Sans"/>
            </a:endParaRPr>
          </a:p>
        </p:txBody>
      </p:sp>
      <p:sp>
        <p:nvSpPr>
          <p:cNvPr id="870" name="Google Shape;870;p76"/>
          <p:cNvSpPr/>
          <p:nvPr/>
        </p:nvSpPr>
        <p:spPr>
          <a:xfrm>
            <a:off x="28593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12</a:t>
            </a:r>
            <a:endParaRPr sz="1100">
              <a:solidFill>
                <a:schemeClr val="lt2"/>
              </a:solidFill>
              <a:latin typeface="Open Sans"/>
              <a:ea typeface="Open Sans"/>
              <a:cs typeface="Open Sans"/>
              <a:sym typeface="Open Sans"/>
            </a:endParaRPr>
          </a:p>
        </p:txBody>
      </p:sp>
      <p:sp>
        <p:nvSpPr>
          <p:cNvPr id="871" name="Google Shape;871;p76"/>
          <p:cNvSpPr/>
          <p:nvPr/>
        </p:nvSpPr>
        <p:spPr>
          <a:xfrm>
            <a:off x="308791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13</a:t>
            </a:r>
            <a:endParaRPr sz="1100">
              <a:solidFill>
                <a:schemeClr val="lt2"/>
              </a:solidFill>
              <a:latin typeface="Open Sans"/>
              <a:ea typeface="Open Sans"/>
              <a:cs typeface="Open Sans"/>
              <a:sym typeface="Open Sans"/>
            </a:endParaRPr>
          </a:p>
        </p:txBody>
      </p:sp>
      <p:sp>
        <p:nvSpPr>
          <p:cNvPr id="872" name="Google Shape;872;p76"/>
          <p:cNvSpPr/>
          <p:nvPr/>
        </p:nvSpPr>
        <p:spPr>
          <a:xfrm>
            <a:off x="331651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14</a:t>
            </a:r>
            <a:endParaRPr sz="1100">
              <a:solidFill>
                <a:schemeClr val="lt2"/>
              </a:solidFill>
              <a:latin typeface="Open Sans"/>
              <a:ea typeface="Open Sans"/>
              <a:cs typeface="Open Sans"/>
              <a:sym typeface="Open Sans"/>
            </a:endParaRPr>
          </a:p>
        </p:txBody>
      </p:sp>
      <p:sp>
        <p:nvSpPr>
          <p:cNvPr id="873" name="Google Shape;873;p76"/>
          <p:cNvSpPr/>
          <p:nvPr/>
        </p:nvSpPr>
        <p:spPr>
          <a:xfrm>
            <a:off x="354511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15</a:t>
            </a:r>
            <a:endParaRPr sz="1100">
              <a:solidFill>
                <a:schemeClr val="lt2"/>
              </a:solidFill>
              <a:latin typeface="Open Sans"/>
              <a:ea typeface="Open Sans"/>
              <a:cs typeface="Open Sans"/>
              <a:sym typeface="Open Sans"/>
            </a:endParaRPr>
          </a:p>
        </p:txBody>
      </p:sp>
      <p:sp>
        <p:nvSpPr>
          <p:cNvPr id="874" name="Google Shape;874;p76"/>
          <p:cNvSpPr/>
          <p:nvPr/>
        </p:nvSpPr>
        <p:spPr>
          <a:xfrm>
            <a:off x="377370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16</a:t>
            </a:r>
            <a:endParaRPr sz="1100">
              <a:solidFill>
                <a:schemeClr val="lt2"/>
              </a:solidFill>
              <a:latin typeface="Open Sans"/>
              <a:ea typeface="Open Sans"/>
              <a:cs typeface="Open Sans"/>
              <a:sym typeface="Open Sans"/>
            </a:endParaRPr>
          </a:p>
        </p:txBody>
      </p:sp>
      <p:sp>
        <p:nvSpPr>
          <p:cNvPr id="875" name="Google Shape;875;p76"/>
          <p:cNvSpPr/>
          <p:nvPr/>
        </p:nvSpPr>
        <p:spPr>
          <a:xfrm>
            <a:off x="400230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17</a:t>
            </a:r>
            <a:endParaRPr sz="1100">
              <a:solidFill>
                <a:schemeClr val="lt2"/>
              </a:solidFill>
              <a:latin typeface="Open Sans"/>
              <a:ea typeface="Open Sans"/>
              <a:cs typeface="Open Sans"/>
              <a:sym typeface="Open Sans"/>
            </a:endParaRPr>
          </a:p>
        </p:txBody>
      </p:sp>
      <p:sp>
        <p:nvSpPr>
          <p:cNvPr id="876" name="Google Shape;876;p76"/>
          <p:cNvSpPr/>
          <p:nvPr/>
        </p:nvSpPr>
        <p:spPr>
          <a:xfrm>
            <a:off x="69740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30</a:t>
            </a:r>
            <a:endParaRPr sz="1100">
              <a:solidFill>
                <a:schemeClr val="lt2"/>
              </a:solidFill>
              <a:latin typeface="Open Sans"/>
              <a:ea typeface="Open Sans"/>
              <a:cs typeface="Open Sans"/>
              <a:sym typeface="Open Sans"/>
            </a:endParaRPr>
          </a:p>
        </p:txBody>
      </p:sp>
      <p:sp>
        <p:nvSpPr>
          <p:cNvPr id="877" name="Google Shape;877;p76"/>
          <p:cNvSpPr/>
          <p:nvPr/>
        </p:nvSpPr>
        <p:spPr>
          <a:xfrm>
            <a:off x="720267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31</a:t>
            </a:r>
            <a:endParaRPr sz="1100">
              <a:solidFill>
                <a:schemeClr val="lt2"/>
              </a:solidFill>
              <a:latin typeface="Open Sans"/>
              <a:ea typeface="Open Sans"/>
              <a:cs typeface="Open Sans"/>
              <a:sym typeface="Open Sans"/>
            </a:endParaRPr>
          </a:p>
        </p:txBody>
      </p:sp>
      <p:sp>
        <p:nvSpPr>
          <p:cNvPr id="878" name="Google Shape;878;p76"/>
          <p:cNvSpPr/>
          <p:nvPr/>
        </p:nvSpPr>
        <p:spPr>
          <a:xfrm>
            <a:off x="49167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21</a:t>
            </a:r>
            <a:endParaRPr sz="1100">
              <a:solidFill>
                <a:schemeClr val="lt2"/>
              </a:solidFill>
              <a:latin typeface="Open Sans"/>
              <a:ea typeface="Open Sans"/>
              <a:cs typeface="Open Sans"/>
              <a:sym typeface="Open Sans"/>
            </a:endParaRPr>
          </a:p>
        </p:txBody>
      </p:sp>
      <p:sp>
        <p:nvSpPr>
          <p:cNvPr id="879" name="Google Shape;879;p76"/>
          <p:cNvSpPr/>
          <p:nvPr/>
        </p:nvSpPr>
        <p:spPr>
          <a:xfrm>
            <a:off x="514529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22</a:t>
            </a:r>
            <a:endParaRPr sz="1100">
              <a:solidFill>
                <a:schemeClr val="lt2"/>
              </a:solidFill>
              <a:latin typeface="Open Sans"/>
              <a:ea typeface="Open Sans"/>
              <a:cs typeface="Open Sans"/>
              <a:sym typeface="Open Sans"/>
            </a:endParaRPr>
          </a:p>
        </p:txBody>
      </p:sp>
      <p:sp>
        <p:nvSpPr>
          <p:cNvPr id="880" name="Google Shape;880;p76"/>
          <p:cNvSpPr/>
          <p:nvPr/>
        </p:nvSpPr>
        <p:spPr>
          <a:xfrm>
            <a:off x="537389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23</a:t>
            </a:r>
            <a:endParaRPr sz="1100">
              <a:solidFill>
                <a:schemeClr val="lt2"/>
              </a:solidFill>
              <a:latin typeface="Open Sans"/>
              <a:ea typeface="Open Sans"/>
              <a:cs typeface="Open Sans"/>
              <a:sym typeface="Open Sans"/>
            </a:endParaRPr>
          </a:p>
        </p:txBody>
      </p:sp>
      <p:sp>
        <p:nvSpPr>
          <p:cNvPr id="881" name="Google Shape;881;p76"/>
          <p:cNvSpPr/>
          <p:nvPr/>
        </p:nvSpPr>
        <p:spPr>
          <a:xfrm>
            <a:off x="560249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24</a:t>
            </a:r>
            <a:endParaRPr sz="1100">
              <a:solidFill>
                <a:schemeClr val="lt2"/>
              </a:solidFill>
              <a:latin typeface="Open Sans"/>
              <a:ea typeface="Open Sans"/>
              <a:cs typeface="Open Sans"/>
              <a:sym typeface="Open Sans"/>
            </a:endParaRPr>
          </a:p>
        </p:txBody>
      </p:sp>
      <p:sp>
        <p:nvSpPr>
          <p:cNvPr id="882" name="Google Shape;882;p76"/>
          <p:cNvSpPr/>
          <p:nvPr/>
        </p:nvSpPr>
        <p:spPr>
          <a:xfrm>
            <a:off x="583108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25</a:t>
            </a:r>
            <a:endParaRPr sz="1100">
              <a:solidFill>
                <a:schemeClr val="lt2"/>
              </a:solidFill>
              <a:latin typeface="Open Sans"/>
              <a:ea typeface="Open Sans"/>
              <a:cs typeface="Open Sans"/>
              <a:sym typeface="Open Sans"/>
            </a:endParaRPr>
          </a:p>
        </p:txBody>
      </p:sp>
      <p:sp>
        <p:nvSpPr>
          <p:cNvPr id="883" name="Google Shape;883;p76"/>
          <p:cNvSpPr/>
          <p:nvPr/>
        </p:nvSpPr>
        <p:spPr>
          <a:xfrm>
            <a:off x="605968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26</a:t>
            </a:r>
            <a:endParaRPr sz="1100">
              <a:solidFill>
                <a:schemeClr val="lt2"/>
              </a:solidFill>
              <a:latin typeface="Open Sans"/>
              <a:ea typeface="Open Sans"/>
              <a:cs typeface="Open Sans"/>
              <a:sym typeface="Open Sans"/>
            </a:endParaRPr>
          </a:p>
        </p:txBody>
      </p:sp>
      <p:sp>
        <p:nvSpPr>
          <p:cNvPr id="884" name="Google Shape;884;p76"/>
          <p:cNvSpPr/>
          <p:nvPr/>
        </p:nvSpPr>
        <p:spPr>
          <a:xfrm>
            <a:off x="628828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27</a:t>
            </a:r>
            <a:endParaRPr sz="1100">
              <a:solidFill>
                <a:schemeClr val="lt2"/>
              </a:solidFill>
              <a:latin typeface="Open Sans"/>
              <a:ea typeface="Open Sans"/>
              <a:cs typeface="Open Sans"/>
              <a:sym typeface="Open Sans"/>
            </a:endParaRPr>
          </a:p>
        </p:txBody>
      </p:sp>
      <p:sp>
        <p:nvSpPr>
          <p:cNvPr id="885" name="Google Shape;885;p76"/>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HPI</a:t>
            </a:r>
            <a:endParaRPr/>
          </a:p>
        </p:txBody>
      </p:sp>
      <p:sp>
        <p:nvSpPr>
          <p:cNvPr id="886" name="Google Shape;886;p76"/>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57 y/o M</a:t>
            </a:r>
            <a:r>
              <a:rPr lang="en"/>
              <a:t> w/ COPD, DM (A1c 9), CV disease admitted to MICU for </a:t>
            </a:r>
            <a:r>
              <a:rPr b="1" lang="en">
                <a:solidFill>
                  <a:srgbClr val="3B71CA"/>
                </a:solidFill>
              </a:rPr>
              <a:t>ARDS</a:t>
            </a:r>
            <a:r>
              <a:rPr lang="en"/>
              <a:t> 2/2 severe pneumonia H flu &amp; GBS. Prolonged ICU course, including VAP c/b MRSA bacteremia (day 18). ID consulted on </a:t>
            </a:r>
            <a:r>
              <a:rPr b="1" lang="en">
                <a:solidFill>
                  <a:srgbClr val="3B71CA"/>
                </a:solidFill>
              </a:rPr>
              <a:t>hospital day 32</a:t>
            </a:r>
            <a:r>
              <a:rPr lang="en"/>
              <a:t> for </a:t>
            </a:r>
            <a:r>
              <a:rPr b="1" lang="en">
                <a:solidFill>
                  <a:srgbClr val="DC4C64"/>
                </a:solidFill>
              </a:rPr>
              <a:t>new sepsis</a:t>
            </a:r>
            <a:endParaRPr/>
          </a:p>
        </p:txBody>
      </p:sp>
      <p:sp>
        <p:nvSpPr>
          <p:cNvPr id="887" name="Google Shape;887;p76"/>
          <p:cNvSpPr/>
          <p:nvPr/>
        </p:nvSpPr>
        <p:spPr>
          <a:xfrm>
            <a:off x="344750"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a:t>
            </a:r>
            <a:endParaRPr b="1" sz="1100">
              <a:solidFill>
                <a:schemeClr val="lt1"/>
              </a:solidFill>
              <a:latin typeface="Open Sans"/>
              <a:ea typeface="Open Sans"/>
              <a:cs typeface="Open Sans"/>
              <a:sym typeface="Open Sans"/>
            </a:endParaRPr>
          </a:p>
        </p:txBody>
      </p:sp>
      <p:sp>
        <p:nvSpPr>
          <p:cNvPr id="888" name="Google Shape;888;p76"/>
          <p:cNvSpPr/>
          <p:nvPr/>
        </p:nvSpPr>
        <p:spPr>
          <a:xfrm>
            <a:off x="1030541"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a:t>
            </a:r>
            <a:endParaRPr b="1" sz="1100">
              <a:solidFill>
                <a:schemeClr val="lt1"/>
              </a:solidFill>
              <a:latin typeface="Open Sans"/>
              <a:ea typeface="Open Sans"/>
              <a:cs typeface="Open Sans"/>
              <a:sym typeface="Open Sans"/>
            </a:endParaRPr>
          </a:p>
        </p:txBody>
      </p:sp>
      <p:sp>
        <p:nvSpPr>
          <p:cNvPr id="889" name="Google Shape;889;p76"/>
          <p:cNvSpPr/>
          <p:nvPr/>
        </p:nvSpPr>
        <p:spPr>
          <a:xfrm>
            <a:off x="4230903" y="4295775"/>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18</a:t>
            </a:r>
            <a:endParaRPr b="1" sz="1100">
              <a:solidFill>
                <a:schemeClr val="lt1"/>
              </a:solidFill>
              <a:latin typeface="Open Sans"/>
              <a:ea typeface="Open Sans"/>
              <a:cs typeface="Open Sans"/>
              <a:sym typeface="Open Sans"/>
            </a:endParaRPr>
          </a:p>
        </p:txBody>
      </p:sp>
      <p:sp>
        <p:nvSpPr>
          <p:cNvPr id="890" name="Google Shape;890;p76"/>
          <p:cNvSpPr/>
          <p:nvPr/>
        </p:nvSpPr>
        <p:spPr>
          <a:xfrm>
            <a:off x="44595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19</a:t>
            </a:r>
            <a:endParaRPr sz="1100">
              <a:solidFill>
                <a:schemeClr val="lt2"/>
              </a:solidFill>
              <a:latin typeface="Open Sans"/>
              <a:ea typeface="Open Sans"/>
              <a:cs typeface="Open Sans"/>
              <a:sym typeface="Open Sans"/>
            </a:endParaRPr>
          </a:p>
        </p:txBody>
      </p:sp>
      <p:sp>
        <p:nvSpPr>
          <p:cNvPr id="891" name="Google Shape;891;p76"/>
          <p:cNvSpPr/>
          <p:nvPr/>
        </p:nvSpPr>
        <p:spPr>
          <a:xfrm>
            <a:off x="4688097"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892" name="Google Shape;892;p76"/>
          <p:cNvSpPr/>
          <p:nvPr/>
        </p:nvSpPr>
        <p:spPr>
          <a:xfrm>
            <a:off x="651687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28</a:t>
            </a:r>
            <a:endParaRPr sz="1100">
              <a:solidFill>
                <a:schemeClr val="dk2"/>
              </a:solidFill>
              <a:latin typeface="Open Sans"/>
              <a:ea typeface="Open Sans"/>
              <a:cs typeface="Open Sans"/>
              <a:sym typeface="Open Sans"/>
            </a:endParaRPr>
          </a:p>
        </p:txBody>
      </p:sp>
      <p:sp>
        <p:nvSpPr>
          <p:cNvPr id="893" name="Google Shape;893;p76"/>
          <p:cNvSpPr/>
          <p:nvPr/>
        </p:nvSpPr>
        <p:spPr>
          <a:xfrm>
            <a:off x="6745475"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29</a:t>
            </a:r>
            <a:endParaRPr b="1" sz="1100">
              <a:solidFill>
                <a:schemeClr val="lt1"/>
              </a:solidFill>
              <a:latin typeface="Open Sans"/>
              <a:ea typeface="Open Sans"/>
              <a:cs typeface="Open Sans"/>
              <a:sym typeface="Open Sans"/>
            </a:endParaRPr>
          </a:p>
        </p:txBody>
      </p:sp>
      <p:sp>
        <p:nvSpPr>
          <p:cNvPr id="894" name="Google Shape;894;p76"/>
          <p:cNvSpPr/>
          <p:nvPr/>
        </p:nvSpPr>
        <p:spPr>
          <a:xfrm>
            <a:off x="74312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32</a:t>
            </a:r>
            <a:endParaRPr sz="1100">
              <a:solidFill>
                <a:schemeClr val="dk2"/>
              </a:solidFill>
              <a:latin typeface="Open Sans"/>
              <a:ea typeface="Open Sans"/>
              <a:cs typeface="Open Sans"/>
              <a:sym typeface="Open Sans"/>
            </a:endParaRPr>
          </a:p>
        </p:txBody>
      </p:sp>
      <p:sp>
        <p:nvSpPr>
          <p:cNvPr id="895" name="Google Shape;895;p76"/>
          <p:cNvSpPr/>
          <p:nvPr/>
        </p:nvSpPr>
        <p:spPr>
          <a:xfrm>
            <a:off x="1138525" y="4554750"/>
            <a:ext cx="5607000" cy="183000"/>
          </a:xfrm>
          <a:prstGeom prst="rect">
            <a:avLst/>
          </a:prstGeom>
          <a:solidFill>
            <a:srgbClr val="FBF1D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VV ECMO</a:t>
            </a:r>
            <a:endParaRPr sz="1100">
              <a:latin typeface="Open Sans"/>
              <a:ea typeface="Open Sans"/>
              <a:cs typeface="Open Sans"/>
              <a:sym typeface="Open Sans"/>
            </a:endParaRPr>
          </a:p>
        </p:txBody>
      </p:sp>
      <p:sp>
        <p:nvSpPr>
          <p:cNvPr id="896" name="Google Shape;896;p76"/>
          <p:cNvSpPr/>
          <p:nvPr/>
        </p:nvSpPr>
        <p:spPr>
          <a:xfrm>
            <a:off x="344750" y="4011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 Zyvox</a:t>
            </a:r>
            <a:endParaRPr sz="1100">
              <a:latin typeface="Open Sans"/>
              <a:ea typeface="Open Sans"/>
              <a:cs typeface="Open Sans"/>
              <a:sym typeface="Open Sans"/>
            </a:endParaRPr>
          </a:p>
        </p:txBody>
      </p:sp>
      <p:sp>
        <p:nvSpPr>
          <p:cNvPr id="897" name="Google Shape;897;p76"/>
          <p:cNvSpPr/>
          <p:nvPr/>
        </p:nvSpPr>
        <p:spPr>
          <a:xfrm>
            <a:off x="4230900" y="4011709"/>
            <a:ext cx="34290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a:t>
            </a:r>
            <a:endParaRPr sz="1100">
              <a:latin typeface="Open Sans"/>
              <a:ea typeface="Open Sans"/>
              <a:cs typeface="Open Sans"/>
              <a:sym typeface="Open Sans"/>
            </a:endParaRPr>
          </a:p>
        </p:txBody>
      </p:sp>
      <p:sp>
        <p:nvSpPr>
          <p:cNvPr id="898" name="Google Shape;898;p76"/>
          <p:cNvSpPr/>
          <p:nvPr/>
        </p:nvSpPr>
        <p:spPr>
          <a:xfrm>
            <a:off x="4230875" y="3828709"/>
            <a:ext cx="16002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Ceftaroline</a:t>
            </a:r>
            <a:endParaRPr sz="1100">
              <a:latin typeface="Open Sans"/>
              <a:ea typeface="Open Sans"/>
              <a:cs typeface="Open Sans"/>
              <a:sym typeface="Open Sans"/>
            </a:endParaRPr>
          </a:p>
        </p:txBody>
      </p:sp>
      <p:sp>
        <p:nvSpPr>
          <p:cNvPr id="899" name="Google Shape;899;p76"/>
          <p:cNvSpPr/>
          <p:nvPr/>
        </p:nvSpPr>
        <p:spPr>
          <a:xfrm>
            <a:off x="344750" y="3828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Cefepime</a:t>
            </a:r>
            <a:endParaRPr sz="1100">
              <a:latin typeface="Open Sans"/>
              <a:ea typeface="Open Sans"/>
              <a:cs typeface="Open Sans"/>
              <a:sym typeface="Open Sans"/>
            </a:endParaRPr>
          </a:p>
        </p:txBody>
      </p:sp>
      <p:sp>
        <p:nvSpPr>
          <p:cNvPr id="900" name="Google Shape;900;p76"/>
          <p:cNvSpPr/>
          <p:nvPr/>
        </p:nvSpPr>
        <p:spPr>
          <a:xfrm>
            <a:off x="573325"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H flu &amp; GBS</a:t>
            </a:r>
            <a:endParaRPr sz="1100">
              <a:latin typeface="Open Sans"/>
              <a:ea typeface="Open Sans"/>
              <a:cs typeface="Open Sans"/>
              <a:sym typeface="Open Sans"/>
            </a:endParaRPr>
          </a:p>
        </p:txBody>
      </p:sp>
      <p:cxnSp>
        <p:nvCxnSpPr>
          <p:cNvPr id="901" name="Google Shape;901;p76"/>
          <p:cNvCxnSpPr>
            <a:stCxn id="900" idx="1"/>
            <a:endCxn id="887" idx="2"/>
          </p:cNvCxnSpPr>
          <p:nvPr/>
        </p:nvCxnSpPr>
        <p:spPr>
          <a:xfrm rot="10800000">
            <a:off x="459025" y="4478925"/>
            <a:ext cx="114300" cy="426300"/>
          </a:xfrm>
          <a:prstGeom prst="bentConnector2">
            <a:avLst/>
          </a:prstGeom>
          <a:noFill/>
          <a:ln cap="flat" cmpd="sng" w="9525">
            <a:solidFill>
              <a:schemeClr val="dk2"/>
            </a:solidFill>
            <a:prstDash val="solid"/>
            <a:round/>
            <a:headEnd len="med" w="med" type="none"/>
            <a:tailEnd len="med" w="med" type="triangle"/>
          </a:ln>
        </p:spPr>
      </p:cxnSp>
      <p:sp>
        <p:nvSpPr>
          <p:cNvPr id="902" name="Google Shape;902;p76"/>
          <p:cNvSpPr/>
          <p:nvPr/>
        </p:nvSpPr>
        <p:spPr>
          <a:xfrm>
            <a:off x="4446502"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a:p>
            <a:pPr indent="0" lvl="0" marL="0" rtl="0" algn="l">
              <a:spcBef>
                <a:spcPts val="0"/>
              </a:spcBef>
              <a:spcAft>
                <a:spcPts val="0"/>
              </a:spcAft>
              <a:buNone/>
            </a:pPr>
            <a:r>
              <a:rPr lang="en" sz="1100" u="sng">
                <a:solidFill>
                  <a:srgbClr val="C1443C"/>
                </a:solidFill>
                <a:latin typeface="Open Sans"/>
                <a:ea typeface="Open Sans"/>
                <a:cs typeface="Open Sans"/>
                <a:sym typeface="Open Sans"/>
              </a:rPr>
              <a:t>BCx</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903" name="Google Shape;903;p76"/>
          <p:cNvCxnSpPr>
            <a:stCxn id="902" idx="1"/>
            <a:endCxn id="889" idx="2"/>
          </p:cNvCxnSpPr>
          <p:nvPr/>
        </p:nvCxnSpPr>
        <p:spPr>
          <a:xfrm rot="10800000">
            <a:off x="4345102" y="4478925"/>
            <a:ext cx="101400" cy="426300"/>
          </a:xfrm>
          <a:prstGeom prst="bentConnector2">
            <a:avLst/>
          </a:prstGeom>
          <a:noFill/>
          <a:ln cap="flat" cmpd="sng" w="9525">
            <a:solidFill>
              <a:schemeClr val="dk2"/>
            </a:solidFill>
            <a:prstDash val="solid"/>
            <a:round/>
            <a:headEnd len="med" w="med" type="none"/>
            <a:tailEnd len="med" w="med" type="triangle"/>
          </a:ln>
        </p:spPr>
      </p:cxnSp>
      <p:sp>
        <p:nvSpPr>
          <p:cNvPr id="904" name="Google Shape;904;p76"/>
          <p:cNvSpPr/>
          <p:nvPr/>
        </p:nvSpPr>
        <p:spPr>
          <a:xfrm>
            <a:off x="6731011"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905" name="Google Shape;905;p76"/>
          <p:cNvCxnSpPr>
            <a:stCxn id="904" idx="1"/>
            <a:endCxn id="892" idx="2"/>
          </p:cNvCxnSpPr>
          <p:nvPr/>
        </p:nvCxnSpPr>
        <p:spPr>
          <a:xfrm rot="10800000">
            <a:off x="6631111" y="4478925"/>
            <a:ext cx="99900" cy="426300"/>
          </a:xfrm>
          <a:prstGeom prst="bentConnector2">
            <a:avLst/>
          </a:prstGeom>
          <a:noFill/>
          <a:ln cap="flat" cmpd="sng" w="9525">
            <a:solidFill>
              <a:schemeClr val="dk2"/>
            </a:solidFill>
            <a:prstDash val="solid"/>
            <a:round/>
            <a:headEnd len="med" w="med" type="none"/>
            <a:tailEnd len="med" w="med" type="triangle"/>
          </a:ln>
        </p:spPr>
      </p:cxnSp>
      <p:cxnSp>
        <p:nvCxnSpPr>
          <p:cNvPr id="906" name="Google Shape;906;p76"/>
          <p:cNvCxnSpPr>
            <a:stCxn id="907" idx="1"/>
            <a:endCxn id="894" idx="2"/>
          </p:cNvCxnSpPr>
          <p:nvPr/>
        </p:nvCxnSpPr>
        <p:spPr>
          <a:xfrm rot="10800000">
            <a:off x="7545628" y="4478900"/>
            <a:ext cx="112800" cy="193200"/>
          </a:xfrm>
          <a:prstGeom prst="bentConnector2">
            <a:avLst/>
          </a:prstGeom>
          <a:noFill/>
          <a:ln cap="flat" cmpd="sng" w="9525">
            <a:solidFill>
              <a:schemeClr val="dk2"/>
            </a:solidFill>
            <a:prstDash val="solid"/>
            <a:round/>
            <a:headEnd len="med" w="med" type="none"/>
            <a:tailEnd len="med" w="med" type="triangle"/>
          </a:ln>
        </p:spPr>
      </p:cxnSp>
      <p:sp>
        <p:nvSpPr>
          <p:cNvPr id="907" name="Google Shape;907;p76"/>
          <p:cNvSpPr/>
          <p:nvPr/>
        </p:nvSpPr>
        <p:spPr>
          <a:xfrm>
            <a:off x="7658428" y="4580600"/>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ID consult</a:t>
            </a:r>
            <a:endParaRPr sz="1100">
              <a:latin typeface="Open Sans"/>
              <a:ea typeface="Open Sans"/>
              <a:cs typeface="Open Sans"/>
              <a:sym typeface="Open Sans"/>
            </a:endParaRPr>
          </a:p>
        </p:txBody>
      </p:sp>
      <p:sp>
        <p:nvSpPr>
          <p:cNvPr id="908" name="Google Shape;908;p76"/>
          <p:cNvSpPr/>
          <p:nvPr/>
        </p:nvSpPr>
        <p:spPr>
          <a:xfrm>
            <a:off x="7963500" y="41496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X</a:t>
            </a:r>
            <a:endParaRPr b="1" sz="1100">
              <a:solidFill>
                <a:schemeClr val="lt1"/>
              </a:solidFill>
              <a:latin typeface="Open Sans"/>
              <a:ea typeface="Open Sans"/>
              <a:cs typeface="Open Sans"/>
              <a:sym typeface="Open Sans"/>
            </a:endParaRPr>
          </a:p>
        </p:txBody>
      </p:sp>
      <p:sp>
        <p:nvSpPr>
          <p:cNvPr id="909" name="Google Shape;909;p76"/>
          <p:cNvSpPr/>
          <p:nvPr/>
        </p:nvSpPr>
        <p:spPr>
          <a:xfrm>
            <a:off x="8192103" y="4149675"/>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 Neg BCx</a:t>
            </a:r>
            <a:endParaRPr sz="1100">
              <a:latin typeface="Open Sans"/>
              <a:ea typeface="Open Sans"/>
              <a:cs typeface="Open Sans"/>
              <a:sym typeface="Open Sans"/>
            </a:endParaRPr>
          </a:p>
        </p:txBody>
      </p:sp>
      <p:sp>
        <p:nvSpPr>
          <p:cNvPr id="910" name="Google Shape;910;p76"/>
          <p:cNvSpPr/>
          <p:nvPr/>
        </p:nvSpPr>
        <p:spPr>
          <a:xfrm>
            <a:off x="221000" y="1393075"/>
            <a:ext cx="8786700" cy="36807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911" name="Google Shape;911;p76"/>
          <p:cNvSpPr/>
          <p:nvPr/>
        </p:nvSpPr>
        <p:spPr>
          <a:xfrm>
            <a:off x="1028750" y="2477725"/>
            <a:ext cx="2562600" cy="1048200"/>
          </a:xfrm>
          <a:prstGeom prst="rect">
            <a:avLst/>
          </a:prstGeom>
          <a:solidFill>
            <a:srgbClr val="E2EAF7"/>
          </a:solidFill>
          <a:ln cap="flat" cmpd="sng" w="9525">
            <a:solidFill>
              <a:srgbClr val="2F5AA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2F5AA2"/>
                </a:solidFill>
                <a:latin typeface="Open Sans"/>
                <a:ea typeface="Open Sans"/>
                <a:cs typeface="Open Sans"/>
                <a:sym typeface="Open Sans"/>
              </a:rPr>
              <a:t>ID consulted</a:t>
            </a:r>
            <a:r>
              <a:rPr lang="en" sz="1200">
                <a:solidFill>
                  <a:srgbClr val="1A1A1A"/>
                </a:solidFill>
                <a:latin typeface="Open Sans"/>
                <a:ea typeface="Open Sans"/>
                <a:cs typeface="Open Sans"/>
                <a:sym typeface="Open Sans"/>
              </a:rPr>
              <a:t> because they were expecting infectious workup to be “more” positive than MRSA on BAL… </a:t>
            </a:r>
            <a:r>
              <a:rPr b="1" lang="en" sz="1200">
                <a:solidFill>
                  <a:srgbClr val="1A1A1A"/>
                </a:solidFill>
                <a:latin typeface="Open Sans"/>
                <a:ea typeface="Open Sans"/>
                <a:cs typeface="Open Sans"/>
                <a:sym typeface="Open Sans"/>
              </a:rPr>
              <a:t>Are we missing something?</a:t>
            </a:r>
            <a:endParaRPr b="1" sz="1200">
              <a:solidFill>
                <a:srgbClr val="1A1A1A"/>
              </a:solidFill>
              <a:latin typeface="Open Sans"/>
              <a:ea typeface="Open Sans"/>
              <a:cs typeface="Open Sans"/>
              <a:sym typeface="Open Sans"/>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5" name="Shape 915"/>
        <p:cNvGrpSpPr/>
        <p:nvPr/>
      </p:nvGrpSpPr>
      <p:grpSpPr>
        <a:xfrm>
          <a:off x="0" y="0"/>
          <a:ext cx="0" cy="0"/>
          <a:chOff x="0" y="0"/>
          <a:chExt cx="0" cy="0"/>
        </a:xfrm>
      </p:grpSpPr>
      <p:sp>
        <p:nvSpPr>
          <p:cNvPr id="916" name="Google Shape;916;p77"/>
          <p:cNvSpPr txBox="1"/>
          <p:nvPr>
            <p:ph idx="2" type="body"/>
          </p:nvPr>
        </p:nvSpPr>
        <p:spPr>
          <a:xfrm>
            <a:off x="730000" y="1407675"/>
            <a:ext cx="3374400" cy="2217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t>57 y/o M</a:t>
            </a:r>
            <a:r>
              <a:rPr lang="en"/>
              <a:t> w/ COPD, DM (A1c 9), CV disease admitted to MICU for </a:t>
            </a:r>
            <a:r>
              <a:rPr b="1" lang="en">
                <a:solidFill>
                  <a:srgbClr val="3B71CA"/>
                </a:solidFill>
              </a:rPr>
              <a:t>ARDS</a:t>
            </a:r>
            <a:r>
              <a:rPr lang="en"/>
              <a:t> 2/2 severe pneumonia H flu &amp; GBS. Prolonged ICU course, including VAP c/b MRSA bacteremia (day 18). ID consulted on </a:t>
            </a:r>
            <a:r>
              <a:rPr b="1" lang="en">
                <a:solidFill>
                  <a:srgbClr val="3B71CA"/>
                </a:solidFill>
              </a:rPr>
              <a:t>hospital day 32</a:t>
            </a:r>
            <a:r>
              <a:rPr lang="en"/>
              <a:t> for </a:t>
            </a:r>
            <a:r>
              <a:rPr b="1" lang="en">
                <a:solidFill>
                  <a:srgbClr val="DC4C64"/>
                </a:solidFill>
              </a:rPr>
              <a:t>new sepsis</a:t>
            </a:r>
            <a:r>
              <a:rPr lang="en"/>
              <a:t> </a:t>
            </a:r>
            <a:endParaRPr/>
          </a:p>
        </p:txBody>
      </p:sp>
      <p:sp>
        <p:nvSpPr>
          <p:cNvPr id="917" name="Google Shape;917;p77"/>
          <p:cNvSpPr txBox="1"/>
          <p:nvPr>
            <p:ph type="title"/>
          </p:nvPr>
        </p:nvSpPr>
        <p:spPr>
          <a:xfrm>
            <a:off x="729450" y="632850"/>
            <a:ext cx="37692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Summary</a:t>
            </a:r>
            <a:endParaRPr/>
          </a:p>
        </p:txBody>
      </p:sp>
      <p:sp>
        <p:nvSpPr>
          <p:cNvPr id="918" name="Google Shape;918;p77"/>
          <p:cNvSpPr/>
          <p:nvPr/>
        </p:nvSpPr>
        <p:spPr>
          <a:xfrm>
            <a:off x="573347"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a:t>
            </a:r>
            <a:endParaRPr sz="1100">
              <a:solidFill>
                <a:srgbClr val="858585"/>
              </a:solidFill>
              <a:latin typeface="Open Sans"/>
              <a:ea typeface="Open Sans"/>
              <a:cs typeface="Open Sans"/>
              <a:sym typeface="Open Sans"/>
            </a:endParaRPr>
          </a:p>
        </p:txBody>
      </p:sp>
      <p:sp>
        <p:nvSpPr>
          <p:cNvPr id="919" name="Google Shape;919;p77"/>
          <p:cNvSpPr/>
          <p:nvPr/>
        </p:nvSpPr>
        <p:spPr>
          <a:xfrm>
            <a:off x="801944"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3</a:t>
            </a:r>
            <a:endParaRPr sz="1100">
              <a:solidFill>
                <a:srgbClr val="858585"/>
              </a:solidFill>
              <a:latin typeface="Open Sans"/>
              <a:ea typeface="Open Sans"/>
              <a:cs typeface="Open Sans"/>
              <a:sym typeface="Open Sans"/>
            </a:endParaRPr>
          </a:p>
        </p:txBody>
      </p:sp>
      <p:sp>
        <p:nvSpPr>
          <p:cNvPr id="920" name="Google Shape;920;p77"/>
          <p:cNvSpPr/>
          <p:nvPr/>
        </p:nvSpPr>
        <p:spPr>
          <a:xfrm>
            <a:off x="1259137"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5</a:t>
            </a:r>
            <a:endParaRPr sz="1100">
              <a:solidFill>
                <a:srgbClr val="858585"/>
              </a:solidFill>
              <a:latin typeface="Open Sans"/>
              <a:ea typeface="Open Sans"/>
              <a:cs typeface="Open Sans"/>
              <a:sym typeface="Open Sans"/>
            </a:endParaRPr>
          </a:p>
        </p:txBody>
      </p:sp>
      <p:sp>
        <p:nvSpPr>
          <p:cNvPr id="921" name="Google Shape;921;p77"/>
          <p:cNvSpPr/>
          <p:nvPr/>
        </p:nvSpPr>
        <p:spPr>
          <a:xfrm>
            <a:off x="1487734"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6</a:t>
            </a:r>
            <a:endParaRPr sz="1100">
              <a:solidFill>
                <a:srgbClr val="858585"/>
              </a:solidFill>
              <a:latin typeface="Open Sans"/>
              <a:ea typeface="Open Sans"/>
              <a:cs typeface="Open Sans"/>
              <a:sym typeface="Open Sans"/>
            </a:endParaRPr>
          </a:p>
        </p:txBody>
      </p:sp>
      <p:sp>
        <p:nvSpPr>
          <p:cNvPr id="922" name="Google Shape;922;p77"/>
          <p:cNvSpPr/>
          <p:nvPr/>
        </p:nvSpPr>
        <p:spPr>
          <a:xfrm>
            <a:off x="1716331"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7</a:t>
            </a:r>
            <a:endParaRPr sz="1100">
              <a:solidFill>
                <a:srgbClr val="858585"/>
              </a:solidFill>
              <a:latin typeface="Open Sans"/>
              <a:ea typeface="Open Sans"/>
              <a:cs typeface="Open Sans"/>
              <a:sym typeface="Open Sans"/>
            </a:endParaRPr>
          </a:p>
        </p:txBody>
      </p:sp>
      <p:sp>
        <p:nvSpPr>
          <p:cNvPr id="923" name="Google Shape;923;p77"/>
          <p:cNvSpPr/>
          <p:nvPr/>
        </p:nvSpPr>
        <p:spPr>
          <a:xfrm>
            <a:off x="1944928"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8</a:t>
            </a:r>
            <a:endParaRPr sz="1100">
              <a:solidFill>
                <a:srgbClr val="858585"/>
              </a:solidFill>
              <a:latin typeface="Open Sans"/>
              <a:ea typeface="Open Sans"/>
              <a:cs typeface="Open Sans"/>
              <a:sym typeface="Open Sans"/>
            </a:endParaRPr>
          </a:p>
        </p:txBody>
      </p:sp>
      <p:sp>
        <p:nvSpPr>
          <p:cNvPr id="924" name="Google Shape;924;p77"/>
          <p:cNvSpPr/>
          <p:nvPr/>
        </p:nvSpPr>
        <p:spPr>
          <a:xfrm>
            <a:off x="2173525"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9</a:t>
            </a:r>
            <a:endParaRPr sz="1100">
              <a:solidFill>
                <a:srgbClr val="858585"/>
              </a:solidFill>
              <a:latin typeface="Open Sans"/>
              <a:ea typeface="Open Sans"/>
              <a:cs typeface="Open Sans"/>
              <a:sym typeface="Open Sans"/>
            </a:endParaRPr>
          </a:p>
        </p:txBody>
      </p:sp>
      <p:sp>
        <p:nvSpPr>
          <p:cNvPr id="925" name="Google Shape;925;p77"/>
          <p:cNvSpPr/>
          <p:nvPr/>
        </p:nvSpPr>
        <p:spPr>
          <a:xfrm>
            <a:off x="2402122"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10</a:t>
            </a:r>
            <a:endParaRPr sz="1100">
              <a:solidFill>
                <a:srgbClr val="858585"/>
              </a:solidFill>
              <a:latin typeface="Open Sans"/>
              <a:ea typeface="Open Sans"/>
              <a:cs typeface="Open Sans"/>
              <a:sym typeface="Open Sans"/>
            </a:endParaRPr>
          </a:p>
        </p:txBody>
      </p:sp>
      <p:sp>
        <p:nvSpPr>
          <p:cNvPr id="926" name="Google Shape;926;p77"/>
          <p:cNvSpPr/>
          <p:nvPr/>
        </p:nvSpPr>
        <p:spPr>
          <a:xfrm>
            <a:off x="2630725"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11</a:t>
            </a:r>
            <a:endParaRPr sz="1100">
              <a:solidFill>
                <a:srgbClr val="858585"/>
              </a:solidFill>
              <a:latin typeface="Open Sans"/>
              <a:ea typeface="Open Sans"/>
              <a:cs typeface="Open Sans"/>
              <a:sym typeface="Open Sans"/>
            </a:endParaRPr>
          </a:p>
        </p:txBody>
      </p:sp>
      <p:sp>
        <p:nvSpPr>
          <p:cNvPr id="927" name="Google Shape;927;p77"/>
          <p:cNvSpPr/>
          <p:nvPr/>
        </p:nvSpPr>
        <p:spPr>
          <a:xfrm>
            <a:off x="2859322"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12</a:t>
            </a:r>
            <a:endParaRPr sz="1100">
              <a:solidFill>
                <a:srgbClr val="858585"/>
              </a:solidFill>
              <a:latin typeface="Open Sans"/>
              <a:ea typeface="Open Sans"/>
              <a:cs typeface="Open Sans"/>
              <a:sym typeface="Open Sans"/>
            </a:endParaRPr>
          </a:p>
        </p:txBody>
      </p:sp>
      <p:sp>
        <p:nvSpPr>
          <p:cNvPr id="928" name="Google Shape;928;p77"/>
          <p:cNvSpPr/>
          <p:nvPr/>
        </p:nvSpPr>
        <p:spPr>
          <a:xfrm>
            <a:off x="3087919"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13</a:t>
            </a:r>
            <a:endParaRPr sz="1100">
              <a:solidFill>
                <a:srgbClr val="858585"/>
              </a:solidFill>
              <a:latin typeface="Open Sans"/>
              <a:ea typeface="Open Sans"/>
              <a:cs typeface="Open Sans"/>
              <a:sym typeface="Open Sans"/>
            </a:endParaRPr>
          </a:p>
        </p:txBody>
      </p:sp>
      <p:sp>
        <p:nvSpPr>
          <p:cNvPr id="929" name="Google Shape;929;p77"/>
          <p:cNvSpPr/>
          <p:nvPr/>
        </p:nvSpPr>
        <p:spPr>
          <a:xfrm>
            <a:off x="3316516"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14</a:t>
            </a:r>
            <a:endParaRPr sz="1100">
              <a:solidFill>
                <a:srgbClr val="858585"/>
              </a:solidFill>
              <a:latin typeface="Open Sans"/>
              <a:ea typeface="Open Sans"/>
              <a:cs typeface="Open Sans"/>
              <a:sym typeface="Open Sans"/>
            </a:endParaRPr>
          </a:p>
        </p:txBody>
      </p:sp>
      <p:sp>
        <p:nvSpPr>
          <p:cNvPr id="930" name="Google Shape;930;p77"/>
          <p:cNvSpPr/>
          <p:nvPr/>
        </p:nvSpPr>
        <p:spPr>
          <a:xfrm>
            <a:off x="3545112"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15</a:t>
            </a:r>
            <a:endParaRPr sz="1100">
              <a:solidFill>
                <a:srgbClr val="858585"/>
              </a:solidFill>
              <a:latin typeface="Open Sans"/>
              <a:ea typeface="Open Sans"/>
              <a:cs typeface="Open Sans"/>
              <a:sym typeface="Open Sans"/>
            </a:endParaRPr>
          </a:p>
        </p:txBody>
      </p:sp>
      <p:sp>
        <p:nvSpPr>
          <p:cNvPr id="931" name="Google Shape;931;p77"/>
          <p:cNvSpPr/>
          <p:nvPr/>
        </p:nvSpPr>
        <p:spPr>
          <a:xfrm>
            <a:off x="3773709"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16</a:t>
            </a:r>
            <a:endParaRPr sz="1100">
              <a:solidFill>
                <a:srgbClr val="858585"/>
              </a:solidFill>
              <a:latin typeface="Open Sans"/>
              <a:ea typeface="Open Sans"/>
              <a:cs typeface="Open Sans"/>
              <a:sym typeface="Open Sans"/>
            </a:endParaRPr>
          </a:p>
        </p:txBody>
      </p:sp>
      <p:sp>
        <p:nvSpPr>
          <p:cNvPr id="932" name="Google Shape;932;p77"/>
          <p:cNvSpPr/>
          <p:nvPr/>
        </p:nvSpPr>
        <p:spPr>
          <a:xfrm>
            <a:off x="4002306"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17</a:t>
            </a:r>
            <a:endParaRPr sz="1100">
              <a:solidFill>
                <a:srgbClr val="858585"/>
              </a:solidFill>
              <a:latin typeface="Open Sans"/>
              <a:ea typeface="Open Sans"/>
              <a:cs typeface="Open Sans"/>
              <a:sym typeface="Open Sans"/>
            </a:endParaRPr>
          </a:p>
        </p:txBody>
      </p:sp>
      <p:sp>
        <p:nvSpPr>
          <p:cNvPr id="933" name="Google Shape;933;p77"/>
          <p:cNvSpPr/>
          <p:nvPr/>
        </p:nvSpPr>
        <p:spPr>
          <a:xfrm>
            <a:off x="6974072"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30</a:t>
            </a:r>
            <a:endParaRPr sz="1100">
              <a:solidFill>
                <a:srgbClr val="858585"/>
              </a:solidFill>
              <a:latin typeface="Open Sans"/>
              <a:ea typeface="Open Sans"/>
              <a:cs typeface="Open Sans"/>
              <a:sym typeface="Open Sans"/>
            </a:endParaRPr>
          </a:p>
        </p:txBody>
      </p:sp>
      <p:sp>
        <p:nvSpPr>
          <p:cNvPr id="934" name="Google Shape;934;p77"/>
          <p:cNvSpPr/>
          <p:nvPr/>
        </p:nvSpPr>
        <p:spPr>
          <a:xfrm>
            <a:off x="7202675"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31</a:t>
            </a:r>
            <a:endParaRPr sz="1100">
              <a:solidFill>
                <a:srgbClr val="858585"/>
              </a:solidFill>
              <a:latin typeface="Open Sans"/>
              <a:ea typeface="Open Sans"/>
              <a:cs typeface="Open Sans"/>
              <a:sym typeface="Open Sans"/>
            </a:endParaRPr>
          </a:p>
        </p:txBody>
      </p:sp>
      <p:sp>
        <p:nvSpPr>
          <p:cNvPr id="935" name="Google Shape;935;p77"/>
          <p:cNvSpPr/>
          <p:nvPr/>
        </p:nvSpPr>
        <p:spPr>
          <a:xfrm>
            <a:off x="4916700"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21</a:t>
            </a:r>
            <a:endParaRPr sz="1100">
              <a:solidFill>
                <a:srgbClr val="858585"/>
              </a:solidFill>
              <a:latin typeface="Open Sans"/>
              <a:ea typeface="Open Sans"/>
              <a:cs typeface="Open Sans"/>
              <a:sym typeface="Open Sans"/>
            </a:endParaRPr>
          </a:p>
        </p:txBody>
      </p:sp>
      <p:sp>
        <p:nvSpPr>
          <p:cNvPr id="936" name="Google Shape;936;p77"/>
          <p:cNvSpPr/>
          <p:nvPr/>
        </p:nvSpPr>
        <p:spPr>
          <a:xfrm>
            <a:off x="5145297"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22</a:t>
            </a:r>
            <a:endParaRPr sz="1100">
              <a:solidFill>
                <a:srgbClr val="858585"/>
              </a:solidFill>
              <a:latin typeface="Open Sans"/>
              <a:ea typeface="Open Sans"/>
              <a:cs typeface="Open Sans"/>
              <a:sym typeface="Open Sans"/>
            </a:endParaRPr>
          </a:p>
        </p:txBody>
      </p:sp>
      <p:sp>
        <p:nvSpPr>
          <p:cNvPr id="937" name="Google Shape;937;p77"/>
          <p:cNvSpPr/>
          <p:nvPr/>
        </p:nvSpPr>
        <p:spPr>
          <a:xfrm>
            <a:off x="5373894"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23</a:t>
            </a:r>
            <a:endParaRPr sz="1100">
              <a:solidFill>
                <a:srgbClr val="858585"/>
              </a:solidFill>
              <a:latin typeface="Open Sans"/>
              <a:ea typeface="Open Sans"/>
              <a:cs typeface="Open Sans"/>
              <a:sym typeface="Open Sans"/>
            </a:endParaRPr>
          </a:p>
        </p:txBody>
      </p:sp>
      <p:sp>
        <p:nvSpPr>
          <p:cNvPr id="938" name="Google Shape;938;p77"/>
          <p:cNvSpPr/>
          <p:nvPr/>
        </p:nvSpPr>
        <p:spPr>
          <a:xfrm>
            <a:off x="5602491"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24</a:t>
            </a:r>
            <a:endParaRPr sz="1100">
              <a:solidFill>
                <a:srgbClr val="858585"/>
              </a:solidFill>
              <a:latin typeface="Open Sans"/>
              <a:ea typeface="Open Sans"/>
              <a:cs typeface="Open Sans"/>
              <a:sym typeface="Open Sans"/>
            </a:endParaRPr>
          </a:p>
        </p:txBody>
      </p:sp>
      <p:sp>
        <p:nvSpPr>
          <p:cNvPr id="939" name="Google Shape;939;p77"/>
          <p:cNvSpPr/>
          <p:nvPr/>
        </p:nvSpPr>
        <p:spPr>
          <a:xfrm>
            <a:off x="5831087"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25</a:t>
            </a:r>
            <a:endParaRPr sz="1100">
              <a:solidFill>
                <a:srgbClr val="858585"/>
              </a:solidFill>
              <a:latin typeface="Open Sans"/>
              <a:ea typeface="Open Sans"/>
              <a:cs typeface="Open Sans"/>
              <a:sym typeface="Open Sans"/>
            </a:endParaRPr>
          </a:p>
        </p:txBody>
      </p:sp>
      <p:sp>
        <p:nvSpPr>
          <p:cNvPr id="940" name="Google Shape;940;p77"/>
          <p:cNvSpPr/>
          <p:nvPr/>
        </p:nvSpPr>
        <p:spPr>
          <a:xfrm>
            <a:off x="6059684"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26</a:t>
            </a:r>
            <a:endParaRPr sz="1100">
              <a:solidFill>
                <a:srgbClr val="858585"/>
              </a:solidFill>
              <a:latin typeface="Open Sans"/>
              <a:ea typeface="Open Sans"/>
              <a:cs typeface="Open Sans"/>
              <a:sym typeface="Open Sans"/>
            </a:endParaRPr>
          </a:p>
        </p:txBody>
      </p:sp>
      <p:sp>
        <p:nvSpPr>
          <p:cNvPr id="941" name="Google Shape;941;p77"/>
          <p:cNvSpPr/>
          <p:nvPr/>
        </p:nvSpPr>
        <p:spPr>
          <a:xfrm>
            <a:off x="6288281"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27</a:t>
            </a:r>
            <a:endParaRPr sz="1100">
              <a:solidFill>
                <a:srgbClr val="858585"/>
              </a:solidFill>
              <a:latin typeface="Open Sans"/>
              <a:ea typeface="Open Sans"/>
              <a:cs typeface="Open Sans"/>
              <a:sym typeface="Open Sans"/>
            </a:endParaRPr>
          </a:p>
        </p:txBody>
      </p:sp>
      <p:sp>
        <p:nvSpPr>
          <p:cNvPr id="942" name="Google Shape;942;p77"/>
          <p:cNvSpPr/>
          <p:nvPr/>
        </p:nvSpPr>
        <p:spPr>
          <a:xfrm>
            <a:off x="344750"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a:t>
            </a:r>
            <a:endParaRPr b="1" sz="1100">
              <a:solidFill>
                <a:schemeClr val="lt1"/>
              </a:solidFill>
              <a:latin typeface="Open Sans"/>
              <a:ea typeface="Open Sans"/>
              <a:cs typeface="Open Sans"/>
              <a:sym typeface="Open Sans"/>
            </a:endParaRPr>
          </a:p>
        </p:txBody>
      </p:sp>
      <p:sp>
        <p:nvSpPr>
          <p:cNvPr id="943" name="Google Shape;943;p77"/>
          <p:cNvSpPr/>
          <p:nvPr/>
        </p:nvSpPr>
        <p:spPr>
          <a:xfrm>
            <a:off x="1030541"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a:t>
            </a:r>
            <a:endParaRPr b="1" sz="1100">
              <a:solidFill>
                <a:schemeClr val="lt1"/>
              </a:solidFill>
              <a:latin typeface="Open Sans"/>
              <a:ea typeface="Open Sans"/>
              <a:cs typeface="Open Sans"/>
              <a:sym typeface="Open Sans"/>
            </a:endParaRPr>
          </a:p>
        </p:txBody>
      </p:sp>
      <p:sp>
        <p:nvSpPr>
          <p:cNvPr id="944" name="Google Shape;944;p77"/>
          <p:cNvSpPr/>
          <p:nvPr/>
        </p:nvSpPr>
        <p:spPr>
          <a:xfrm>
            <a:off x="4230903" y="4295775"/>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18</a:t>
            </a:r>
            <a:endParaRPr b="1" sz="1100">
              <a:solidFill>
                <a:schemeClr val="lt1"/>
              </a:solidFill>
              <a:latin typeface="Open Sans"/>
              <a:ea typeface="Open Sans"/>
              <a:cs typeface="Open Sans"/>
              <a:sym typeface="Open Sans"/>
            </a:endParaRPr>
          </a:p>
        </p:txBody>
      </p:sp>
      <p:sp>
        <p:nvSpPr>
          <p:cNvPr id="945" name="Google Shape;945;p77"/>
          <p:cNvSpPr/>
          <p:nvPr/>
        </p:nvSpPr>
        <p:spPr>
          <a:xfrm>
            <a:off x="4459500"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858585"/>
                </a:solidFill>
                <a:latin typeface="Open Sans"/>
                <a:ea typeface="Open Sans"/>
                <a:cs typeface="Open Sans"/>
                <a:sym typeface="Open Sans"/>
              </a:rPr>
              <a:t>19</a:t>
            </a:r>
            <a:endParaRPr sz="1100">
              <a:solidFill>
                <a:srgbClr val="858585"/>
              </a:solidFill>
              <a:latin typeface="Open Sans"/>
              <a:ea typeface="Open Sans"/>
              <a:cs typeface="Open Sans"/>
              <a:sym typeface="Open Sans"/>
            </a:endParaRPr>
          </a:p>
        </p:txBody>
      </p:sp>
      <p:sp>
        <p:nvSpPr>
          <p:cNvPr id="946" name="Google Shape;946;p77"/>
          <p:cNvSpPr/>
          <p:nvPr/>
        </p:nvSpPr>
        <p:spPr>
          <a:xfrm>
            <a:off x="4688097"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947" name="Google Shape;947;p77"/>
          <p:cNvSpPr/>
          <p:nvPr/>
        </p:nvSpPr>
        <p:spPr>
          <a:xfrm>
            <a:off x="6516878"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28</a:t>
            </a:r>
            <a:endParaRPr sz="1100">
              <a:solidFill>
                <a:schemeClr val="lt1"/>
              </a:solidFill>
              <a:latin typeface="Open Sans"/>
              <a:ea typeface="Open Sans"/>
              <a:cs typeface="Open Sans"/>
              <a:sym typeface="Open Sans"/>
            </a:endParaRPr>
          </a:p>
        </p:txBody>
      </p:sp>
      <p:sp>
        <p:nvSpPr>
          <p:cNvPr id="948" name="Google Shape;948;p77"/>
          <p:cNvSpPr/>
          <p:nvPr/>
        </p:nvSpPr>
        <p:spPr>
          <a:xfrm>
            <a:off x="6745475"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29</a:t>
            </a:r>
            <a:endParaRPr b="1" sz="1100">
              <a:solidFill>
                <a:schemeClr val="lt1"/>
              </a:solidFill>
              <a:latin typeface="Open Sans"/>
              <a:ea typeface="Open Sans"/>
              <a:cs typeface="Open Sans"/>
              <a:sym typeface="Open Sans"/>
            </a:endParaRPr>
          </a:p>
        </p:txBody>
      </p:sp>
      <p:sp>
        <p:nvSpPr>
          <p:cNvPr id="949" name="Google Shape;949;p77"/>
          <p:cNvSpPr/>
          <p:nvPr/>
        </p:nvSpPr>
        <p:spPr>
          <a:xfrm>
            <a:off x="7431272" y="4295775"/>
            <a:ext cx="228600" cy="183000"/>
          </a:xfrm>
          <a:prstGeom prst="rect">
            <a:avLst/>
          </a:prstGeom>
          <a:solidFill>
            <a:srgbClr val="858585"/>
          </a:solidFill>
          <a:ln cap="flat" cmpd="sng" w="9525">
            <a:solidFill>
              <a:srgbClr val="858585"/>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1"/>
                </a:solidFill>
                <a:latin typeface="Open Sans"/>
                <a:ea typeface="Open Sans"/>
                <a:cs typeface="Open Sans"/>
                <a:sym typeface="Open Sans"/>
              </a:rPr>
              <a:t>32</a:t>
            </a:r>
            <a:endParaRPr sz="1100">
              <a:solidFill>
                <a:schemeClr val="lt1"/>
              </a:solidFill>
              <a:latin typeface="Open Sans"/>
              <a:ea typeface="Open Sans"/>
              <a:cs typeface="Open Sans"/>
              <a:sym typeface="Open Sans"/>
            </a:endParaRPr>
          </a:p>
        </p:txBody>
      </p:sp>
      <p:sp>
        <p:nvSpPr>
          <p:cNvPr id="950" name="Google Shape;950;p77"/>
          <p:cNvSpPr/>
          <p:nvPr/>
        </p:nvSpPr>
        <p:spPr>
          <a:xfrm>
            <a:off x="1138525" y="4554750"/>
            <a:ext cx="5607000" cy="183000"/>
          </a:xfrm>
          <a:prstGeom prst="rect">
            <a:avLst/>
          </a:prstGeom>
          <a:solidFill>
            <a:srgbClr val="FBF1D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VV ECMO</a:t>
            </a:r>
            <a:endParaRPr sz="1100">
              <a:latin typeface="Open Sans"/>
              <a:ea typeface="Open Sans"/>
              <a:cs typeface="Open Sans"/>
              <a:sym typeface="Open Sans"/>
            </a:endParaRPr>
          </a:p>
        </p:txBody>
      </p:sp>
      <p:sp>
        <p:nvSpPr>
          <p:cNvPr id="951" name="Google Shape;951;p77"/>
          <p:cNvSpPr/>
          <p:nvPr/>
        </p:nvSpPr>
        <p:spPr>
          <a:xfrm>
            <a:off x="344750" y="4011709"/>
            <a:ext cx="3200400" cy="183000"/>
          </a:xfrm>
          <a:prstGeom prst="rect">
            <a:avLst/>
          </a:prstGeom>
          <a:solidFill>
            <a:srgbClr val="6B3FA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Vanc / Zyvox</a:t>
            </a:r>
            <a:endParaRPr sz="1100">
              <a:solidFill>
                <a:srgbClr val="FFFFFF"/>
              </a:solidFill>
              <a:latin typeface="Open Sans"/>
              <a:ea typeface="Open Sans"/>
              <a:cs typeface="Open Sans"/>
              <a:sym typeface="Open Sans"/>
            </a:endParaRPr>
          </a:p>
        </p:txBody>
      </p:sp>
      <p:sp>
        <p:nvSpPr>
          <p:cNvPr id="952" name="Google Shape;952;p77"/>
          <p:cNvSpPr/>
          <p:nvPr/>
        </p:nvSpPr>
        <p:spPr>
          <a:xfrm>
            <a:off x="4230900" y="4011709"/>
            <a:ext cx="3429000" cy="183000"/>
          </a:xfrm>
          <a:prstGeom prst="rect">
            <a:avLst/>
          </a:prstGeom>
          <a:solidFill>
            <a:srgbClr val="6B3FA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Vanc </a:t>
            </a:r>
            <a:endParaRPr sz="1100">
              <a:solidFill>
                <a:srgbClr val="FFFFFF"/>
              </a:solidFill>
              <a:latin typeface="Open Sans"/>
              <a:ea typeface="Open Sans"/>
              <a:cs typeface="Open Sans"/>
              <a:sym typeface="Open Sans"/>
            </a:endParaRPr>
          </a:p>
        </p:txBody>
      </p:sp>
      <p:sp>
        <p:nvSpPr>
          <p:cNvPr id="953" name="Google Shape;953;p77"/>
          <p:cNvSpPr/>
          <p:nvPr/>
        </p:nvSpPr>
        <p:spPr>
          <a:xfrm>
            <a:off x="4230875" y="3828709"/>
            <a:ext cx="1600200" cy="183000"/>
          </a:xfrm>
          <a:prstGeom prst="rect">
            <a:avLst/>
          </a:prstGeom>
          <a:solidFill>
            <a:srgbClr val="6B3FA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Ceftaroline</a:t>
            </a:r>
            <a:endParaRPr sz="1100">
              <a:solidFill>
                <a:srgbClr val="FFFFFF"/>
              </a:solidFill>
              <a:latin typeface="Open Sans"/>
              <a:ea typeface="Open Sans"/>
              <a:cs typeface="Open Sans"/>
              <a:sym typeface="Open Sans"/>
            </a:endParaRPr>
          </a:p>
        </p:txBody>
      </p:sp>
      <p:sp>
        <p:nvSpPr>
          <p:cNvPr id="954" name="Google Shape;954;p77"/>
          <p:cNvSpPr/>
          <p:nvPr/>
        </p:nvSpPr>
        <p:spPr>
          <a:xfrm>
            <a:off x="344750" y="3828709"/>
            <a:ext cx="3200400" cy="183000"/>
          </a:xfrm>
          <a:prstGeom prst="rect">
            <a:avLst/>
          </a:prstGeom>
          <a:solidFill>
            <a:srgbClr val="6B3FA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rgbClr val="FFFFFF"/>
                </a:solidFill>
                <a:latin typeface="Open Sans"/>
                <a:ea typeface="Open Sans"/>
                <a:cs typeface="Open Sans"/>
                <a:sym typeface="Open Sans"/>
              </a:rPr>
              <a:t>Cefepime</a:t>
            </a:r>
            <a:endParaRPr sz="1100">
              <a:solidFill>
                <a:srgbClr val="FFFFFF"/>
              </a:solidFill>
              <a:latin typeface="Open Sans"/>
              <a:ea typeface="Open Sans"/>
              <a:cs typeface="Open Sans"/>
              <a:sym typeface="Open Sans"/>
            </a:endParaRPr>
          </a:p>
        </p:txBody>
      </p:sp>
      <p:sp>
        <p:nvSpPr>
          <p:cNvPr id="955" name="Google Shape;955;p77"/>
          <p:cNvSpPr/>
          <p:nvPr/>
        </p:nvSpPr>
        <p:spPr>
          <a:xfrm>
            <a:off x="573325" y="4813725"/>
            <a:ext cx="1185600" cy="183000"/>
          </a:xfrm>
          <a:prstGeom prst="rect">
            <a:avLst/>
          </a:prstGeom>
          <a:no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H flu &amp; GBS</a:t>
            </a:r>
            <a:endParaRPr sz="1100">
              <a:latin typeface="Open Sans"/>
              <a:ea typeface="Open Sans"/>
              <a:cs typeface="Open Sans"/>
              <a:sym typeface="Open Sans"/>
            </a:endParaRPr>
          </a:p>
        </p:txBody>
      </p:sp>
      <p:cxnSp>
        <p:nvCxnSpPr>
          <p:cNvPr id="956" name="Google Shape;956;p77"/>
          <p:cNvCxnSpPr>
            <a:stCxn id="955" idx="1"/>
            <a:endCxn id="942" idx="2"/>
          </p:cNvCxnSpPr>
          <p:nvPr/>
        </p:nvCxnSpPr>
        <p:spPr>
          <a:xfrm rot="10800000">
            <a:off x="459025" y="4478925"/>
            <a:ext cx="114300" cy="426300"/>
          </a:xfrm>
          <a:prstGeom prst="bentConnector2">
            <a:avLst/>
          </a:prstGeom>
          <a:noFill/>
          <a:ln cap="flat" cmpd="sng" w="9525">
            <a:solidFill>
              <a:schemeClr val="dk2"/>
            </a:solidFill>
            <a:prstDash val="solid"/>
            <a:round/>
            <a:headEnd len="med" w="med" type="none"/>
            <a:tailEnd len="med" w="med" type="triangle"/>
          </a:ln>
        </p:spPr>
      </p:cxnSp>
      <p:sp>
        <p:nvSpPr>
          <p:cNvPr id="957" name="Google Shape;957;p77"/>
          <p:cNvSpPr/>
          <p:nvPr/>
        </p:nvSpPr>
        <p:spPr>
          <a:xfrm>
            <a:off x="4446502" y="4813725"/>
            <a:ext cx="1185600" cy="183000"/>
          </a:xfrm>
          <a:prstGeom prst="rect">
            <a:avLst/>
          </a:prstGeom>
          <a:no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a:p>
            <a:pPr indent="0" lvl="0" marL="0" rtl="0" algn="l">
              <a:spcBef>
                <a:spcPts val="0"/>
              </a:spcBef>
              <a:spcAft>
                <a:spcPts val="0"/>
              </a:spcAft>
              <a:buNone/>
            </a:pPr>
            <a:r>
              <a:rPr lang="en" sz="1100" u="sng">
                <a:solidFill>
                  <a:srgbClr val="C1443C"/>
                </a:solidFill>
                <a:latin typeface="Open Sans"/>
                <a:ea typeface="Open Sans"/>
                <a:cs typeface="Open Sans"/>
                <a:sym typeface="Open Sans"/>
              </a:rPr>
              <a:t>BCx</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958" name="Google Shape;958;p77"/>
          <p:cNvCxnSpPr>
            <a:stCxn id="957" idx="1"/>
            <a:endCxn id="944" idx="2"/>
          </p:cNvCxnSpPr>
          <p:nvPr/>
        </p:nvCxnSpPr>
        <p:spPr>
          <a:xfrm rot="10800000">
            <a:off x="4345102" y="4478925"/>
            <a:ext cx="101400" cy="426300"/>
          </a:xfrm>
          <a:prstGeom prst="bentConnector2">
            <a:avLst/>
          </a:prstGeom>
          <a:noFill/>
          <a:ln cap="flat" cmpd="sng" w="9525">
            <a:solidFill>
              <a:schemeClr val="dk2"/>
            </a:solidFill>
            <a:prstDash val="solid"/>
            <a:round/>
            <a:headEnd len="med" w="med" type="none"/>
            <a:tailEnd len="med" w="med" type="triangle"/>
          </a:ln>
        </p:spPr>
      </p:cxnSp>
      <p:sp>
        <p:nvSpPr>
          <p:cNvPr id="959" name="Google Shape;959;p77"/>
          <p:cNvSpPr/>
          <p:nvPr/>
        </p:nvSpPr>
        <p:spPr>
          <a:xfrm>
            <a:off x="6731011"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960" name="Google Shape;960;p77"/>
          <p:cNvCxnSpPr>
            <a:stCxn id="959" idx="1"/>
            <a:endCxn id="947" idx="2"/>
          </p:cNvCxnSpPr>
          <p:nvPr/>
        </p:nvCxnSpPr>
        <p:spPr>
          <a:xfrm rot="10800000">
            <a:off x="6631111" y="4478925"/>
            <a:ext cx="99900" cy="426300"/>
          </a:xfrm>
          <a:prstGeom prst="bentConnector2">
            <a:avLst/>
          </a:prstGeom>
          <a:noFill/>
          <a:ln cap="flat" cmpd="sng" w="9525">
            <a:solidFill>
              <a:schemeClr val="dk2"/>
            </a:solidFill>
            <a:prstDash val="solid"/>
            <a:round/>
            <a:headEnd len="med" w="med" type="none"/>
            <a:tailEnd len="med" w="med" type="triangle"/>
          </a:ln>
        </p:spPr>
      </p:cxnSp>
      <p:cxnSp>
        <p:nvCxnSpPr>
          <p:cNvPr id="961" name="Google Shape;961;p77"/>
          <p:cNvCxnSpPr>
            <a:stCxn id="962" idx="1"/>
            <a:endCxn id="949" idx="2"/>
          </p:cNvCxnSpPr>
          <p:nvPr/>
        </p:nvCxnSpPr>
        <p:spPr>
          <a:xfrm rot="10800000">
            <a:off x="7545628" y="4478900"/>
            <a:ext cx="112800" cy="193200"/>
          </a:xfrm>
          <a:prstGeom prst="bentConnector2">
            <a:avLst/>
          </a:prstGeom>
          <a:noFill/>
          <a:ln cap="flat" cmpd="sng" w="9525">
            <a:solidFill>
              <a:schemeClr val="dk2"/>
            </a:solidFill>
            <a:prstDash val="solid"/>
            <a:round/>
            <a:headEnd len="med" w="med" type="none"/>
            <a:tailEnd len="med" w="med" type="triangle"/>
          </a:ln>
        </p:spPr>
      </p:cxnSp>
      <p:sp>
        <p:nvSpPr>
          <p:cNvPr id="962" name="Google Shape;962;p77"/>
          <p:cNvSpPr/>
          <p:nvPr/>
        </p:nvSpPr>
        <p:spPr>
          <a:xfrm>
            <a:off x="7658428" y="4580600"/>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ID consult</a:t>
            </a:r>
            <a:endParaRPr sz="1100">
              <a:latin typeface="Open Sans"/>
              <a:ea typeface="Open Sans"/>
              <a:cs typeface="Open Sans"/>
              <a:sym typeface="Open Sans"/>
            </a:endParaRPr>
          </a:p>
        </p:txBody>
      </p:sp>
      <p:sp>
        <p:nvSpPr>
          <p:cNvPr id="963" name="Google Shape;963;p77"/>
          <p:cNvSpPr/>
          <p:nvPr/>
        </p:nvSpPr>
        <p:spPr>
          <a:xfrm>
            <a:off x="7963500" y="41496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X</a:t>
            </a:r>
            <a:endParaRPr b="1" sz="1100">
              <a:solidFill>
                <a:schemeClr val="lt1"/>
              </a:solidFill>
              <a:latin typeface="Open Sans"/>
              <a:ea typeface="Open Sans"/>
              <a:cs typeface="Open Sans"/>
              <a:sym typeface="Open Sans"/>
            </a:endParaRPr>
          </a:p>
        </p:txBody>
      </p:sp>
      <p:sp>
        <p:nvSpPr>
          <p:cNvPr id="964" name="Google Shape;964;p77"/>
          <p:cNvSpPr/>
          <p:nvPr/>
        </p:nvSpPr>
        <p:spPr>
          <a:xfrm>
            <a:off x="8192103" y="4149675"/>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 Neg BCx</a:t>
            </a:r>
            <a:endParaRPr sz="1100">
              <a:latin typeface="Open Sans"/>
              <a:ea typeface="Open Sans"/>
              <a:cs typeface="Open Sans"/>
              <a:sym typeface="Open Sans"/>
            </a:endParaRPr>
          </a:p>
        </p:txBody>
      </p:sp>
      <p:sp>
        <p:nvSpPr>
          <p:cNvPr id="965" name="Google Shape;965;p77"/>
          <p:cNvSpPr txBox="1"/>
          <p:nvPr/>
        </p:nvSpPr>
        <p:spPr>
          <a:xfrm>
            <a:off x="5277175" y="632850"/>
            <a:ext cx="30000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300">
                <a:solidFill>
                  <a:schemeClr val="dk2"/>
                </a:solidFill>
                <a:latin typeface="Open Sans"/>
                <a:ea typeface="Open Sans"/>
                <a:cs typeface="Open Sans"/>
                <a:sym typeface="Open Sans"/>
              </a:rPr>
              <a:t>Day 29</a:t>
            </a:r>
            <a:r>
              <a:rPr lang="en" sz="1300">
                <a:solidFill>
                  <a:schemeClr val="dk2"/>
                </a:solidFill>
                <a:latin typeface="Open Sans"/>
                <a:ea typeface="Open Sans"/>
                <a:cs typeface="Open Sans"/>
                <a:sym typeface="Open Sans"/>
              </a:rPr>
              <a:t>: </a:t>
            </a:r>
            <a:r>
              <a:rPr lang="en" sz="1300">
                <a:solidFill>
                  <a:schemeClr val="dk2"/>
                </a:solidFill>
                <a:latin typeface="Open Sans"/>
                <a:ea typeface="Open Sans"/>
                <a:cs typeface="Open Sans"/>
                <a:sym typeface="Open Sans"/>
              </a:rPr>
              <a:t>worsening hemodynamics &amp; leukocytosis. Repeat blood cultures are negative, vent settings stable, and respiratory Cx are still growing MRSA</a:t>
            </a:r>
            <a:endParaRPr/>
          </a:p>
        </p:txBody>
      </p:sp>
      <p:graphicFrame>
        <p:nvGraphicFramePr>
          <p:cNvPr id="966" name="Google Shape;966;p77"/>
          <p:cNvGraphicFramePr/>
          <p:nvPr/>
        </p:nvGraphicFramePr>
        <p:xfrm>
          <a:off x="5422588" y="2174900"/>
          <a:ext cx="3000000" cy="3000000"/>
        </p:xfrm>
        <a:graphic>
          <a:graphicData uri="http://schemas.openxmlformats.org/drawingml/2006/table">
            <a:tbl>
              <a:tblPr>
                <a:noFill/>
                <a:tableStyleId>{3460FA36-6B9E-4714-AF50-13D33941BEC3}</a:tableStyleId>
              </a:tblPr>
              <a:tblGrid>
                <a:gridCol w="665725"/>
                <a:gridCol w="441725"/>
                <a:gridCol w="441725"/>
                <a:gridCol w="441725"/>
                <a:gridCol w="441725"/>
                <a:gridCol w="441725"/>
              </a:tblGrid>
              <a:tr h="222150">
                <a:tc>
                  <a:txBody>
                    <a:bodyPr/>
                    <a:lstStyle/>
                    <a:p>
                      <a:pPr indent="0" lvl="0" marL="0" rtl="0" algn="l">
                        <a:spcBef>
                          <a:spcPts val="0"/>
                        </a:spcBef>
                        <a:spcAft>
                          <a:spcPts val="0"/>
                        </a:spcAft>
                        <a:buNone/>
                      </a:pPr>
                      <a:r>
                        <a:rPr b="1" lang="en" sz="1300">
                          <a:solidFill>
                            <a:srgbClr val="FFFFFF"/>
                          </a:solidFill>
                          <a:latin typeface="Open Sans"/>
                          <a:ea typeface="Open Sans"/>
                          <a:cs typeface="Open Sans"/>
                          <a:sym typeface="Open Sans"/>
                        </a:rPr>
                        <a:t>CBC</a:t>
                      </a:r>
                      <a:endParaRPr b="1" sz="1300">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D28</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D29</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D30</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D31</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D32</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WBC</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18</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40</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33</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25</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25</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Hgb</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11.3</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10.1</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9.7</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Plts</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176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136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105</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119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CRP</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b="1"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967" name="Google Shape;967;p77"/>
          <p:cNvSpPr/>
          <p:nvPr/>
        </p:nvSpPr>
        <p:spPr>
          <a:xfrm>
            <a:off x="2155950" y="3009425"/>
            <a:ext cx="916200" cy="535200"/>
          </a:xfrm>
          <a:prstGeom prst="rect">
            <a:avLst/>
          </a:prstGeom>
          <a:solidFill>
            <a:srgbClr val="E2EAF7"/>
          </a:solidFill>
          <a:ln cap="flat" cmpd="sng" w="9525">
            <a:solidFill>
              <a:srgbClr val="2F5AA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2F5AA2"/>
                </a:solidFill>
                <a:latin typeface="Open Sans"/>
                <a:ea typeface="Open Sans"/>
                <a:cs typeface="Open Sans"/>
                <a:sym typeface="Open Sans"/>
              </a:rPr>
              <a:t>DDx?</a:t>
            </a:r>
            <a:r>
              <a:rPr lang="en" sz="1800">
                <a:solidFill>
                  <a:srgbClr val="1A1A1A"/>
                </a:solidFill>
                <a:latin typeface="Open Sans"/>
                <a:ea typeface="Open Sans"/>
                <a:cs typeface="Open Sans"/>
                <a:sym typeface="Open Sans"/>
              </a:rPr>
              <a:t> </a:t>
            </a:r>
            <a:endParaRPr b="1" sz="1800">
              <a:solidFill>
                <a:srgbClr val="1A1A1A"/>
              </a:solidFill>
              <a:latin typeface="Open Sans"/>
              <a:ea typeface="Open Sans"/>
              <a:cs typeface="Open Sans"/>
              <a:sym typeface="Open Sans"/>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78"/>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[Q3.1] DDx</a:t>
            </a:r>
            <a:endParaRPr/>
          </a:p>
        </p:txBody>
      </p:sp>
      <p:sp>
        <p:nvSpPr>
          <p:cNvPr id="973" name="Google Shape;973;p78"/>
          <p:cNvSpPr txBox="1"/>
          <p:nvPr>
            <p:ph idx="1"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974" name="Google Shape;974;p78"/>
          <p:cNvSpPr txBox="1"/>
          <p:nvPr>
            <p:ph idx="2"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975" name="Google Shape;975;p78"/>
          <p:cNvPicPr preferRelativeResize="0"/>
          <p:nvPr/>
        </p:nvPicPr>
        <p:blipFill>
          <a:blip r:embed="rId3">
            <a:alphaModFix/>
          </a:blip>
          <a:stretch>
            <a:fillRect/>
          </a:stretch>
        </p:blipFill>
        <p:spPr>
          <a:xfrm>
            <a:off x="4873438" y="1261550"/>
            <a:ext cx="3975975" cy="36825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9" name="Shape 979"/>
        <p:cNvGrpSpPr/>
        <p:nvPr/>
      </p:nvGrpSpPr>
      <p:grpSpPr>
        <a:xfrm>
          <a:off x="0" y="0"/>
          <a:ext cx="0" cy="0"/>
          <a:chOff x="0" y="0"/>
          <a:chExt cx="0" cy="0"/>
        </a:xfrm>
      </p:grpSpPr>
      <p:sp>
        <p:nvSpPr>
          <p:cNvPr id="980" name="Google Shape;980;p79"/>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57 y/o M</a:t>
            </a:r>
            <a:r>
              <a:rPr lang="en"/>
              <a:t> w/ COPD, DM (A1c 9), CV disease admitted to MICU for </a:t>
            </a:r>
            <a:r>
              <a:rPr b="1" lang="en">
                <a:solidFill>
                  <a:srgbClr val="3B71CA"/>
                </a:solidFill>
              </a:rPr>
              <a:t>ARDS</a:t>
            </a:r>
            <a:r>
              <a:rPr lang="en"/>
              <a:t> 2/2 severe pneumonia H flu &amp; GBS. Prolonged ICU course, including VAP c/b MRSA bacteremia (day 18). ID consulted on </a:t>
            </a:r>
            <a:r>
              <a:rPr b="1" lang="en">
                <a:solidFill>
                  <a:srgbClr val="3B71CA"/>
                </a:solidFill>
              </a:rPr>
              <a:t>hospital day 32</a:t>
            </a:r>
            <a:r>
              <a:rPr lang="en"/>
              <a:t> for </a:t>
            </a:r>
            <a:r>
              <a:rPr b="1" lang="en">
                <a:solidFill>
                  <a:srgbClr val="DC4C64"/>
                </a:solidFill>
              </a:rPr>
              <a:t>new sepsis</a:t>
            </a:r>
            <a:r>
              <a:rPr lang="en"/>
              <a:t> (worsening hemodynamics &amp; leukocytosis)</a:t>
            </a:r>
            <a:endParaRPr/>
          </a:p>
          <a:p>
            <a:pPr indent="-311150" lvl="0" marL="457200" rtl="0" algn="l">
              <a:spcBef>
                <a:spcPts val="1200"/>
              </a:spcBef>
              <a:spcAft>
                <a:spcPts val="0"/>
              </a:spcAft>
              <a:buSzPts val="1300"/>
              <a:buChar char="●"/>
            </a:pPr>
            <a:r>
              <a:rPr lang="en" u="sng"/>
              <a:t>CTA C/A/P</a:t>
            </a:r>
            <a:r>
              <a:rPr lang="en"/>
              <a:t> (D29): Extensive SQ emphysema from pneumothorax, but otherwise unrevealing</a:t>
            </a:r>
            <a:endParaRPr/>
          </a:p>
          <a:p>
            <a:pPr indent="-311150" lvl="0" marL="457200" rtl="0" algn="l">
              <a:spcBef>
                <a:spcPts val="0"/>
              </a:spcBef>
              <a:spcAft>
                <a:spcPts val="0"/>
              </a:spcAft>
              <a:buSzPts val="1300"/>
              <a:buChar char="●"/>
            </a:pPr>
            <a:r>
              <a:rPr lang="en" u="sng"/>
              <a:t>Duplex</a:t>
            </a:r>
            <a:r>
              <a:rPr lang="en"/>
              <a:t> (D29): Acute </a:t>
            </a:r>
            <a:r>
              <a:rPr b="1" lang="en">
                <a:solidFill>
                  <a:srgbClr val="DF382C"/>
                </a:solidFill>
              </a:rPr>
              <a:t>RUE DVT</a:t>
            </a:r>
            <a:endParaRPr b="1">
              <a:solidFill>
                <a:srgbClr val="DF382C"/>
              </a:solidFill>
            </a:endParaRPr>
          </a:p>
          <a:p>
            <a:pPr indent="-311150" lvl="0" marL="457200" rtl="0" algn="l">
              <a:spcBef>
                <a:spcPts val="0"/>
              </a:spcBef>
              <a:spcAft>
                <a:spcPts val="0"/>
              </a:spcAft>
              <a:buSzPts val="1300"/>
              <a:buChar char="●"/>
            </a:pPr>
            <a:r>
              <a:rPr lang="en"/>
              <a:t>Lines were all exchanged at time of decannulation (has new fem CVC)</a:t>
            </a:r>
            <a:endParaRPr/>
          </a:p>
          <a:p>
            <a:pPr indent="-311150" lvl="0" marL="457200" rtl="0" algn="l">
              <a:spcBef>
                <a:spcPts val="0"/>
              </a:spcBef>
              <a:spcAft>
                <a:spcPts val="0"/>
              </a:spcAft>
              <a:buSzPts val="1300"/>
              <a:buChar char="●"/>
            </a:pPr>
            <a:r>
              <a:rPr lang="en"/>
              <a:t>LFTs unremarkable (stable alk phos elevation)</a:t>
            </a:r>
            <a:endParaRPr/>
          </a:p>
          <a:p>
            <a:pPr indent="-311150" lvl="0" marL="457200" rtl="0" algn="l">
              <a:spcBef>
                <a:spcPts val="0"/>
              </a:spcBef>
              <a:spcAft>
                <a:spcPts val="0"/>
              </a:spcAft>
              <a:buSzPts val="1300"/>
              <a:buChar char="●"/>
            </a:pPr>
            <a:r>
              <a:rPr b="1" lang="en">
                <a:solidFill>
                  <a:srgbClr val="14A44D"/>
                </a:solidFill>
              </a:rPr>
              <a:t>Pressor requirements improve</a:t>
            </a:r>
            <a:r>
              <a:rPr lang="en"/>
              <a:t> alongside leukocytosis </a:t>
            </a:r>
            <a:endParaRPr/>
          </a:p>
        </p:txBody>
      </p:sp>
      <p:sp>
        <p:nvSpPr>
          <p:cNvPr id="981" name="Google Shape;981;p79"/>
          <p:cNvSpPr/>
          <p:nvPr/>
        </p:nvSpPr>
        <p:spPr>
          <a:xfrm>
            <a:off x="57334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endParaRPr sz="1100">
              <a:solidFill>
                <a:schemeClr val="lt2"/>
              </a:solidFill>
              <a:latin typeface="Open Sans"/>
              <a:ea typeface="Open Sans"/>
              <a:cs typeface="Open Sans"/>
              <a:sym typeface="Open Sans"/>
            </a:endParaRPr>
          </a:p>
        </p:txBody>
      </p:sp>
      <p:sp>
        <p:nvSpPr>
          <p:cNvPr id="982" name="Google Shape;982;p79"/>
          <p:cNvSpPr/>
          <p:nvPr/>
        </p:nvSpPr>
        <p:spPr>
          <a:xfrm>
            <a:off x="80194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a:t>
            </a:r>
            <a:endParaRPr sz="1100">
              <a:solidFill>
                <a:schemeClr val="lt2"/>
              </a:solidFill>
              <a:latin typeface="Open Sans"/>
              <a:ea typeface="Open Sans"/>
              <a:cs typeface="Open Sans"/>
              <a:sym typeface="Open Sans"/>
            </a:endParaRPr>
          </a:p>
        </p:txBody>
      </p:sp>
      <p:sp>
        <p:nvSpPr>
          <p:cNvPr id="983" name="Google Shape;983;p79"/>
          <p:cNvSpPr/>
          <p:nvPr/>
        </p:nvSpPr>
        <p:spPr>
          <a:xfrm>
            <a:off x="125913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5</a:t>
            </a:r>
            <a:endParaRPr sz="1100">
              <a:solidFill>
                <a:schemeClr val="lt2"/>
              </a:solidFill>
              <a:latin typeface="Open Sans"/>
              <a:ea typeface="Open Sans"/>
              <a:cs typeface="Open Sans"/>
              <a:sym typeface="Open Sans"/>
            </a:endParaRPr>
          </a:p>
        </p:txBody>
      </p:sp>
      <p:sp>
        <p:nvSpPr>
          <p:cNvPr id="984" name="Google Shape;984;p79"/>
          <p:cNvSpPr/>
          <p:nvPr/>
        </p:nvSpPr>
        <p:spPr>
          <a:xfrm>
            <a:off x="148773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6</a:t>
            </a:r>
            <a:endParaRPr sz="1100">
              <a:solidFill>
                <a:schemeClr val="lt2"/>
              </a:solidFill>
              <a:latin typeface="Open Sans"/>
              <a:ea typeface="Open Sans"/>
              <a:cs typeface="Open Sans"/>
              <a:sym typeface="Open Sans"/>
            </a:endParaRPr>
          </a:p>
        </p:txBody>
      </p:sp>
      <p:sp>
        <p:nvSpPr>
          <p:cNvPr id="985" name="Google Shape;985;p79"/>
          <p:cNvSpPr/>
          <p:nvPr/>
        </p:nvSpPr>
        <p:spPr>
          <a:xfrm>
            <a:off x="171633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7</a:t>
            </a:r>
            <a:endParaRPr sz="1100">
              <a:solidFill>
                <a:schemeClr val="lt2"/>
              </a:solidFill>
              <a:latin typeface="Open Sans"/>
              <a:ea typeface="Open Sans"/>
              <a:cs typeface="Open Sans"/>
              <a:sym typeface="Open Sans"/>
            </a:endParaRPr>
          </a:p>
        </p:txBody>
      </p:sp>
      <p:sp>
        <p:nvSpPr>
          <p:cNvPr id="986" name="Google Shape;986;p79"/>
          <p:cNvSpPr/>
          <p:nvPr/>
        </p:nvSpPr>
        <p:spPr>
          <a:xfrm>
            <a:off x="194492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8</a:t>
            </a:r>
            <a:endParaRPr sz="1100">
              <a:solidFill>
                <a:schemeClr val="lt2"/>
              </a:solidFill>
              <a:latin typeface="Open Sans"/>
              <a:ea typeface="Open Sans"/>
              <a:cs typeface="Open Sans"/>
              <a:sym typeface="Open Sans"/>
            </a:endParaRPr>
          </a:p>
        </p:txBody>
      </p:sp>
      <p:sp>
        <p:nvSpPr>
          <p:cNvPr id="987" name="Google Shape;987;p79"/>
          <p:cNvSpPr/>
          <p:nvPr/>
        </p:nvSpPr>
        <p:spPr>
          <a:xfrm>
            <a:off x="21735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9</a:t>
            </a:r>
            <a:endParaRPr sz="1100">
              <a:solidFill>
                <a:schemeClr val="lt2"/>
              </a:solidFill>
              <a:latin typeface="Open Sans"/>
              <a:ea typeface="Open Sans"/>
              <a:cs typeface="Open Sans"/>
              <a:sym typeface="Open Sans"/>
            </a:endParaRPr>
          </a:p>
        </p:txBody>
      </p:sp>
      <p:sp>
        <p:nvSpPr>
          <p:cNvPr id="988" name="Google Shape;988;p79"/>
          <p:cNvSpPr/>
          <p:nvPr/>
        </p:nvSpPr>
        <p:spPr>
          <a:xfrm>
            <a:off x="24021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10</a:t>
            </a:r>
            <a:endParaRPr sz="1100">
              <a:solidFill>
                <a:schemeClr val="lt2"/>
              </a:solidFill>
              <a:latin typeface="Open Sans"/>
              <a:ea typeface="Open Sans"/>
              <a:cs typeface="Open Sans"/>
              <a:sym typeface="Open Sans"/>
            </a:endParaRPr>
          </a:p>
        </p:txBody>
      </p:sp>
      <p:sp>
        <p:nvSpPr>
          <p:cNvPr id="989" name="Google Shape;989;p79"/>
          <p:cNvSpPr/>
          <p:nvPr/>
        </p:nvSpPr>
        <p:spPr>
          <a:xfrm>
            <a:off x="26307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11</a:t>
            </a:r>
            <a:endParaRPr sz="1100">
              <a:solidFill>
                <a:schemeClr val="lt2"/>
              </a:solidFill>
              <a:latin typeface="Open Sans"/>
              <a:ea typeface="Open Sans"/>
              <a:cs typeface="Open Sans"/>
              <a:sym typeface="Open Sans"/>
            </a:endParaRPr>
          </a:p>
        </p:txBody>
      </p:sp>
      <p:sp>
        <p:nvSpPr>
          <p:cNvPr id="990" name="Google Shape;990;p79"/>
          <p:cNvSpPr/>
          <p:nvPr/>
        </p:nvSpPr>
        <p:spPr>
          <a:xfrm>
            <a:off x="28593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12</a:t>
            </a:r>
            <a:endParaRPr sz="1100">
              <a:solidFill>
                <a:schemeClr val="lt2"/>
              </a:solidFill>
              <a:latin typeface="Open Sans"/>
              <a:ea typeface="Open Sans"/>
              <a:cs typeface="Open Sans"/>
              <a:sym typeface="Open Sans"/>
            </a:endParaRPr>
          </a:p>
        </p:txBody>
      </p:sp>
      <p:sp>
        <p:nvSpPr>
          <p:cNvPr id="991" name="Google Shape;991;p79"/>
          <p:cNvSpPr/>
          <p:nvPr/>
        </p:nvSpPr>
        <p:spPr>
          <a:xfrm>
            <a:off x="308791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13</a:t>
            </a:r>
            <a:endParaRPr sz="1100">
              <a:solidFill>
                <a:schemeClr val="lt2"/>
              </a:solidFill>
              <a:latin typeface="Open Sans"/>
              <a:ea typeface="Open Sans"/>
              <a:cs typeface="Open Sans"/>
              <a:sym typeface="Open Sans"/>
            </a:endParaRPr>
          </a:p>
        </p:txBody>
      </p:sp>
      <p:sp>
        <p:nvSpPr>
          <p:cNvPr id="992" name="Google Shape;992;p79"/>
          <p:cNvSpPr/>
          <p:nvPr/>
        </p:nvSpPr>
        <p:spPr>
          <a:xfrm>
            <a:off x="331651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14</a:t>
            </a:r>
            <a:endParaRPr sz="1100">
              <a:solidFill>
                <a:schemeClr val="lt2"/>
              </a:solidFill>
              <a:latin typeface="Open Sans"/>
              <a:ea typeface="Open Sans"/>
              <a:cs typeface="Open Sans"/>
              <a:sym typeface="Open Sans"/>
            </a:endParaRPr>
          </a:p>
        </p:txBody>
      </p:sp>
      <p:sp>
        <p:nvSpPr>
          <p:cNvPr id="993" name="Google Shape;993;p79"/>
          <p:cNvSpPr/>
          <p:nvPr/>
        </p:nvSpPr>
        <p:spPr>
          <a:xfrm>
            <a:off x="354511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15</a:t>
            </a:r>
            <a:endParaRPr sz="1100">
              <a:solidFill>
                <a:schemeClr val="lt2"/>
              </a:solidFill>
              <a:latin typeface="Open Sans"/>
              <a:ea typeface="Open Sans"/>
              <a:cs typeface="Open Sans"/>
              <a:sym typeface="Open Sans"/>
            </a:endParaRPr>
          </a:p>
        </p:txBody>
      </p:sp>
      <p:sp>
        <p:nvSpPr>
          <p:cNvPr id="994" name="Google Shape;994;p79"/>
          <p:cNvSpPr/>
          <p:nvPr/>
        </p:nvSpPr>
        <p:spPr>
          <a:xfrm>
            <a:off x="377370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16</a:t>
            </a:r>
            <a:endParaRPr sz="1100">
              <a:solidFill>
                <a:schemeClr val="lt2"/>
              </a:solidFill>
              <a:latin typeface="Open Sans"/>
              <a:ea typeface="Open Sans"/>
              <a:cs typeface="Open Sans"/>
              <a:sym typeface="Open Sans"/>
            </a:endParaRPr>
          </a:p>
        </p:txBody>
      </p:sp>
      <p:sp>
        <p:nvSpPr>
          <p:cNvPr id="995" name="Google Shape;995;p79"/>
          <p:cNvSpPr/>
          <p:nvPr/>
        </p:nvSpPr>
        <p:spPr>
          <a:xfrm>
            <a:off x="400230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17</a:t>
            </a:r>
            <a:endParaRPr sz="1100">
              <a:solidFill>
                <a:schemeClr val="lt2"/>
              </a:solidFill>
              <a:latin typeface="Open Sans"/>
              <a:ea typeface="Open Sans"/>
              <a:cs typeface="Open Sans"/>
              <a:sym typeface="Open Sans"/>
            </a:endParaRPr>
          </a:p>
        </p:txBody>
      </p:sp>
      <p:sp>
        <p:nvSpPr>
          <p:cNvPr id="996" name="Google Shape;996;p79"/>
          <p:cNvSpPr/>
          <p:nvPr/>
        </p:nvSpPr>
        <p:spPr>
          <a:xfrm>
            <a:off x="69740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30</a:t>
            </a:r>
            <a:endParaRPr sz="1100">
              <a:solidFill>
                <a:schemeClr val="lt2"/>
              </a:solidFill>
              <a:latin typeface="Open Sans"/>
              <a:ea typeface="Open Sans"/>
              <a:cs typeface="Open Sans"/>
              <a:sym typeface="Open Sans"/>
            </a:endParaRPr>
          </a:p>
        </p:txBody>
      </p:sp>
      <p:sp>
        <p:nvSpPr>
          <p:cNvPr id="997" name="Google Shape;997;p79"/>
          <p:cNvSpPr/>
          <p:nvPr/>
        </p:nvSpPr>
        <p:spPr>
          <a:xfrm>
            <a:off x="720267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31</a:t>
            </a:r>
            <a:endParaRPr sz="1100">
              <a:solidFill>
                <a:schemeClr val="lt2"/>
              </a:solidFill>
              <a:latin typeface="Open Sans"/>
              <a:ea typeface="Open Sans"/>
              <a:cs typeface="Open Sans"/>
              <a:sym typeface="Open Sans"/>
            </a:endParaRPr>
          </a:p>
        </p:txBody>
      </p:sp>
      <p:sp>
        <p:nvSpPr>
          <p:cNvPr id="998" name="Google Shape;998;p79"/>
          <p:cNvSpPr/>
          <p:nvPr/>
        </p:nvSpPr>
        <p:spPr>
          <a:xfrm>
            <a:off x="49167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21</a:t>
            </a:r>
            <a:endParaRPr sz="1100">
              <a:solidFill>
                <a:schemeClr val="lt2"/>
              </a:solidFill>
              <a:latin typeface="Open Sans"/>
              <a:ea typeface="Open Sans"/>
              <a:cs typeface="Open Sans"/>
              <a:sym typeface="Open Sans"/>
            </a:endParaRPr>
          </a:p>
        </p:txBody>
      </p:sp>
      <p:sp>
        <p:nvSpPr>
          <p:cNvPr id="999" name="Google Shape;999;p79"/>
          <p:cNvSpPr/>
          <p:nvPr/>
        </p:nvSpPr>
        <p:spPr>
          <a:xfrm>
            <a:off x="514529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22</a:t>
            </a:r>
            <a:endParaRPr sz="1100">
              <a:solidFill>
                <a:schemeClr val="lt2"/>
              </a:solidFill>
              <a:latin typeface="Open Sans"/>
              <a:ea typeface="Open Sans"/>
              <a:cs typeface="Open Sans"/>
              <a:sym typeface="Open Sans"/>
            </a:endParaRPr>
          </a:p>
        </p:txBody>
      </p:sp>
      <p:sp>
        <p:nvSpPr>
          <p:cNvPr id="1000" name="Google Shape;1000;p79"/>
          <p:cNvSpPr/>
          <p:nvPr/>
        </p:nvSpPr>
        <p:spPr>
          <a:xfrm>
            <a:off x="537389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23</a:t>
            </a:r>
            <a:endParaRPr sz="1100">
              <a:solidFill>
                <a:schemeClr val="lt2"/>
              </a:solidFill>
              <a:latin typeface="Open Sans"/>
              <a:ea typeface="Open Sans"/>
              <a:cs typeface="Open Sans"/>
              <a:sym typeface="Open Sans"/>
            </a:endParaRPr>
          </a:p>
        </p:txBody>
      </p:sp>
      <p:sp>
        <p:nvSpPr>
          <p:cNvPr id="1001" name="Google Shape;1001;p79"/>
          <p:cNvSpPr/>
          <p:nvPr/>
        </p:nvSpPr>
        <p:spPr>
          <a:xfrm>
            <a:off x="560249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24</a:t>
            </a:r>
            <a:endParaRPr sz="1100">
              <a:solidFill>
                <a:schemeClr val="lt2"/>
              </a:solidFill>
              <a:latin typeface="Open Sans"/>
              <a:ea typeface="Open Sans"/>
              <a:cs typeface="Open Sans"/>
              <a:sym typeface="Open Sans"/>
            </a:endParaRPr>
          </a:p>
        </p:txBody>
      </p:sp>
      <p:sp>
        <p:nvSpPr>
          <p:cNvPr id="1002" name="Google Shape;1002;p79"/>
          <p:cNvSpPr/>
          <p:nvPr/>
        </p:nvSpPr>
        <p:spPr>
          <a:xfrm>
            <a:off x="583108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25</a:t>
            </a:r>
            <a:endParaRPr sz="1100">
              <a:solidFill>
                <a:schemeClr val="lt2"/>
              </a:solidFill>
              <a:latin typeface="Open Sans"/>
              <a:ea typeface="Open Sans"/>
              <a:cs typeface="Open Sans"/>
              <a:sym typeface="Open Sans"/>
            </a:endParaRPr>
          </a:p>
        </p:txBody>
      </p:sp>
      <p:sp>
        <p:nvSpPr>
          <p:cNvPr id="1003" name="Google Shape;1003;p79"/>
          <p:cNvSpPr/>
          <p:nvPr/>
        </p:nvSpPr>
        <p:spPr>
          <a:xfrm>
            <a:off x="605968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26</a:t>
            </a:r>
            <a:endParaRPr sz="1100">
              <a:solidFill>
                <a:schemeClr val="lt2"/>
              </a:solidFill>
              <a:latin typeface="Open Sans"/>
              <a:ea typeface="Open Sans"/>
              <a:cs typeface="Open Sans"/>
              <a:sym typeface="Open Sans"/>
            </a:endParaRPr>
          </a:p>
        </p:txBody>
      </p:sp>
      <p:sp>
        <p:nvSpPr>
          <p:cNvPr id="1004" name="Google Shape;1004;p79"/>
          <p:cNvSpPr/>
          <p:nvPr/>
        </p:nvSpPr>
        <p:spPr>
          <a:xfrm>
            <a:off x="628828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27</a:t>
            </a:r>
            <a:endParaRPr sz="1100">
              <a:solidFill>
                <a:schemeClr val="lt2"/>
              </a:solidFill>
              <a:latin typeface="Open Sans"/>
              <a:ea typeface="Open Sans"/>
              <a:cs typeface="Open Sans"/>
              <a:sym typeface="Open Sans"/>
            </a:endParaRPr>
          </a:p>
        </p:txBody>
      </p:sp>
      <p:sp>
        <p:nvSpPr>
          <p:cNvPr id="1005" name="Google Shape;1005;p79"/>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Infectious workup</a:t>
            </a:r>
            <a:endParaRPr/>
          </a:p>
        </p:txBody>
      </p:sp>
      <p:sp>
        <p:nvSpPr>
          <p:cNvPr id="1006" name="Google Shape;1006;p79"/>
          <p:cNvSpPr/>
          <p:nvPr/>
        </p:nvSpPr>
        <p:spPr>
          <a:xfrm>
            <a:off x="344750"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a:t>
            </a:r>
            <a:endParaRPr b="1" sz="1100">
              <a:solidFill>
                <a:schemeClr val="lt1"/>
              </a:solidFill>
              <a:latin typeface="Open Sans"/>
              <a:ea typeface="Open Sans"/>
              <a:cs typeface="Open Sans"/>
              <a:sym typeface="Open Sans"/>
            </a:endParaRPr>
          </a:p>
        </p:txBody>
      </p:sp>
      <p:sp>
        <p:nvSpPr>
          <p:cNvPr id="1007" name="Google Shape;1007;p79"/>
          <p:cNvSpPr/>
          <p:nvPr/>
        </p:nvSpPr>
        <p:spPr>
          <a:xfrm>
            <a:off x="1030541"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a:t>
            </a:r>
            <a:endParaRPr b="1" sz="1100">
              <a:solidFill>
                <a:schemeClr val="lt1"/>
              </a:solidFill>
              <a:latin typeface="Open Sans"/>
              <a:ea typeface="Open Sans"/>
              <a:cs typeface="Open Sans"/>
              <a:sym typeface="Open Sans"/>
            </a:endParaRPr>
          </a:p>
        </p:txBody>
      </p:sp>
      <p:sp>
        <p:nvSpPr>
          <p:cNvPr id="1008" name="Google Shape;1008;p79"/>
          <p:cNvSpPr/>
          <p:nvPr/>
        </p:nvSpPr>
        <p:spPr>
          <a:xfrm>
            <a:off x="4230903" y="4295775"/>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18</a:t>
            </a:r>
            <a:endParaRPr b="1" sz="1100">
              <a:solidFill>
                <a:schemeClr val="lt1"/>
              </a:solidFill>
              <a:latin typeface="Open Sans"/>
              <a:ea typeface="Open Sans"/>
              <a:cs typeface="Open Sans"/>
              <a:sym typeface="Open Sans"/>
            </a:endParaRPr>
          </a:p>
        </p:txBody>
      </p:sp>
      <p:sp>
        <p:nvSpPr>
          <p:cNvPr id="1009" name="Google Shape;1009;p79"/>
          <p:cNvSpPr/>
          <p:nvPr/>
        </p:nvSpPr>
        <p:spPr>
          <a:xfrm>
            <a:off x="44595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19</a:t>
            </a:r>
            <a:endParaRPr sz="1100">
              <a:solidFill>
                <a:schemeClr val="lt2"/>
              </a:solidFill>
              <a:latin typeface="Open Sans"/>
              <a:ea typeface="Open Sans"/>
              <a:cs typeface="Open Sans"/>
              <a:sym typeface="Open Sans"/>
            </a:endParaRPr>
          </a:p>
        </p:txBody>
      </p:sp>
      <p:sp>
        <p:nvSpPr>
          <p:cNvPr id="1010" name="Google Shape;1010;p79"/>
          <p:cNvSpPr/>
          <p:nvPr/>
        </p:nvSpPr>
        <p:spPr>
          <a:xfrm>
            <a:off x="4688097"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1011" name="Google Shape;1011;p79"/>
          <p:cNvSpPr/>
          <p:nvPr/>
        </p:nvSpPr>
        <p:spPr>
          <a:xfrm>
            <a:off x="651687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28</a:t>
            </a:r>
            <a:endParaRPr sz="1100">
              <a:solidFill>
                <a:schemeClr val="dk2"/>
              </a:solidFill>
              <a:latin typeface="Open Sans"/>
              <a:ea typeface="Open Sans"/>
              <a:cs typeface="Open Sans"/>
              <a:sym typeface="Open Sans"/>
            </a:endParaRPr>
          </a:p>
        </p:txBody>
      </p:sp>
      <p:sp>
        <p:nvSpPr>
          <p:cNvPr id="1012" name="Google Shape;1012;p79"/>
          <p:cNvSpPr/>
          <p:nvPr/>
        </p:nvSpPr>
        <p:spPr>
          <a:xfrm>
            <a:off x="6745475"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29</a:t>
            </a:r>
            <a:endParaRPr b="1" sz="1100">
              <a:solidFill>
                <a:schemeClr val="lt1"/>
              </a:solidFill>
              <a:latin typeface="Open Sans"/>
              <a:ea typeface="Open Sans"/>
              <a:cs typeface="Open Sans"/>
              <a:sym typeface="Open Sans"/>
            </a:endParaRPr>
          </a:p>
        </p:txBody>
      </p:sp>
      <p:sp>
        <p:nvSpPr>
          <p:cNvPr id="1013" name="Google Shape;1013;p79"/>
          <p:cNvSpPr/>
          <p:nvPr/>
        </p:nvSpPr>
        <p:spPr>
          <a:xfrm>
            <a:off x="74312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32</a:t>
            </a:r>
            <a:endParaRPr sz="1100">
              <a:solidFill>
                <a:schemeClr val="dk2"/>
              </a:solidFill>
              <a:latin typeface="Open Sans"/>
              <a:ea typeface="Open Sans"/>
              <a:cs typeface="Open Sans"/>
              <a:sym typeface="Open Sans"/>
            </a:endParaRPr>
          </a:p>
        </p:txBody>
      </p:sp>
      <p:sp>
        <p:nvSpPr>
          <p:cNvPr id="1014" name="Google Shape;1014;p79"/>
          <p:cNvSpPr/>
          <p:nvPr/>
        </p:nvSpPr>
        <p:spPr>
          <a:xfrm>
            <a:off x="1138525" y="4554750"/>
            <a:ext cx="5607000" cy="183000"/>
          </a:xfrm>
          <a:prstGeom prst="rect">
            <a:avLst/>
          </a:prstGeom>
          <a:solidFill>
            <a:srgbClr val="FBF1D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VV ECMO</a:t>
            </a:r>
            <a:endParaRPr sz="1100">
              <a:latin typeface="Open Sans"/>
              <a:ea typeface="Open Sans"/>
              <a:cs typeface="Open Sans"/>
              <a:sym typeface="Open Sans"/>
            </a:endParaRPr>
          </a:p>
        </p:txBody>
      </p:sp>
      <p:sp>
        <p:nvSpPr>
          <p:cNvPr id="1015" name="Google Shape;1015;p79"/>
          <p:cNvSpPr/>
          <p:nvPr/>
        </p:nvSpPr>
        <p:spPr>
          <a:xfrm>
            <a:off x="344750" y="4011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 Zyvox</a:t>
            </a:r>
            <a:endParaRPr sz="1100">
              <a:latin typeface="Open Sans"/>
              <a:ea typeface="Open Sans"/>
              <a:cs typeface="Open Sans"/>
              <a:sym typeface="Open Sans"/>
            </a:endParaRPr>
          </a:p>
        </p:txBody>
      </p:sp>
      <p:sp>
        <p:nvSpPr>
          <p:cNvPr id="1016" name="Google Shape;1016;p79"/>
          <p:cNvSpPr/>
          <p:nvPr/>
        </p:nvSpPr>
        <p:spPr>
          <a:xfrm>
            <a:off x="4230900" y="4011709"/>
            <a:ext cx="34290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a:t>
            </a:r>
            <a:endParaRPr sz="1100">
              <a:latin typeface="Open Sans"/>
              <a:ea typeface="Open Sans"/>
              <a:cs typeface="Open Sans"/>
              <a:sym typeface="Open Sans"/>
            </a:endParaRPr>
          </a:p>
        </p:txBody>
      </p:sp>
      <p:sp>
        <p:nvSpPr>
          <p:cNvPr id="1017" name="Google Shape;1017;p79"/>
          <p:cNvSpPr/>
          <p:nvPr/>
        </p:nvSpPr>
        <p:spPr>
          <a:xfrm>
            <a:off x="4230875" y="3828709"/>
            <a:ext cx="16002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Ceftaroline</a:t>
            </a:r>
            <a:endParaRPr sz="1100">
              <a:latin typeface="Open Sans"/>
              <a:ea typeface="Open Sans"/>
              <a:cs typeface="Open Sans"/>
              <a:sym typeface="Open Sans"/>
            </a:endParaRPr>
          </a:p>
        </p:txBody>
      </p:sp>
      <p:sp>
        <p:nvSpPr>
          <p:cNvPr id="1018" name="Google Shape;1018;p79"/>
          <p:cNvSpPr/>
          <p:nvPr/>
        </p:nvSpPr>
        <p:spPr>
          <a:xfrm>
            <a:off x="344750" y="3828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Cefepime</a:t>
            </a:r>
            <a:endParaRPr sz="1100">
              <a:latin typeface="Open Sans"/>
              <a:ea typeface="Open Sans"/>
              <a:cs typeface="Open Sans"/>
              <a:sym typeface="Open Sans"/>
            </a:endParaRPr>
          </a:p>
        </p:txBody>
      </p:sp>
      <p:sp>
        <p:nvSpPr>
          <p:cNvPr id="1019" name="Google Shape;1019;p79"/>
          <p:cNvSpPr/>
          <p:nvPr/>
        </p:nvSpPr>
        <p:spPr>
          <a:xfrm>
            <a:off x="573325"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H flu &amp; GBS</a:t>
            </a:r>
            <a:endParaRPr sz="1100">
              <a:latin typeface="Open Sans"/>
              <a:ea typeface="Open Sans"/>
              <a:cs typeface="Open Sans"/>
              <a:sym typeface="Open Sans"/>
            </a:endParaRPr>
          </a:p>
        </p:txBody>
      </p:sp>
      <p:cxnSp>
        <p:nvCxnSpPr>
          <p:cNvPr id="1020" name="Google Shape;1020;p79"/>
          <p:cNvCxnSpPr>
            <a:stCxn id="1019" idx="1"/>
            <a:endCxn id="1006" idx="2"/>
          </p:cNvCxnSpPr>
          <p:nvPr/>
        </p:nvCxnSpPr>
        <p:spPr>
          <a:xfrm rot="10800000">
            <a:off x="459025" y="4478925"/>
            <a:ext cx="114300" cy="426300"/>
          </a:xfrm>
          <a:prstGeom prst="bentConnector2">
            <a:avLst/>
          </a:prstGeom>
          <a:noFill/>
          <a:ln cap="flat" cmpd="sng" w="9525">
            <a:solidFill>
              <a:schemeClr val="dk2"/>
            </a:solidFill>
            <a:prstDash val="solid"/>
            <a:round/>
            <a:headEnd len="med" w="med" type="none"/>
            <a:tailEnd len="med" w="med" type="triangle"/>
          </a:ln>
        </p:spPr>
      </p:cxnSp>
      <p:sp>
        <p:nvSpPr>
          <p:cNvPr id="1021" name="Google Shape;1021;p79"/>
          <p:cNvSpPr/>
          <p:nvPr/>
        </p:nvSpPr>
        <p:spPr>
          <a:xfrm>
            <a:off x="4446502"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a:p>
            <a:pPr indent="0" lvl="0" marL="0" rtl="0" algn="l">
              <a:spcBef>
                <a:spcPts val="0"/>
              </a:spcBef>
              <a:spcAft>
                <a:spcPts val="0"/>
              </a:spcAft>
              <a:buNone/>
            </a:pPr>
            <a:r>
              <a:rPr lang="en" sz="1100" u="sng">
                <a:solidFill>
                  <a:srgbClr val="C1443C"/>
                </a:solidFill>
                <a:latin typeface="Open Sans"/>
                <a:ea typeface="Open Sans"/>
                <a:cs typeface="Open Sans"/>
                <a:sym typeface="Open Sans"/>
              </a:rPr>
              <a:t>BCx</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1022" name="Google Shape;1022;p79"/>
          <p:cNvCxnSpPr>
            <a:stCxn id="1021" idx="1"/>
            <a:endCxn id="1008" idx="2"/>
          </p:cNvCxnSpPr>
          <p:nvPr/>
        </p:nvCxnSpPr>
        <p:spPr>
          <a:xfrm rot="10800000">
            <a:off x="4345102" y="4478925"/>
            <a:ext cx="101400" cy="426300"/>
          </a:xfrm>
          <a:prstGeom prst="bentConnector2">
            <a:avLst/>
          </a:prstGeom>
          <a:noFill/>
          <a:ln cap="flat" cmpd="sng" w="9525">
            <a:solidFill>
              <a:schemeClr val="dk2"/>
            </a:solidFill>
            <a:prstDash val="solid"/>
            <a:round/>
            <a:headEnd len="med" w="med" type="none"/>
            <a:tailEnd len="med" w="med" type="triangle"/>
          </a:ln>
        </p:spPr>
      </p:cxnSp>
      <p:sp>
        <p:nvSpPr>
          <p:cNvPr id="1023" name="Google Shape;1023;p79"/>
          <p:cNvSpPr/>
          <p:nvPr/>
        </p:nvSpPr>
        <p:spPr>
          <a:xfrm>
            <a:off x="6731011"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1024" name="Google Shape;1024;p79"/>
          <p:cNvCxnSpPr>
            <a:stCxn id="1023" idx="1"/>
            <a:endCxn id="1011" idx="2"/>
          </p:cNvCxnSpPr>
          <p:nvPr/>
        </p:nvCxnSpPr>
        <p:spPr>
          <a:xfrm rot="10800000">
            <a:off x="6631111" y="4478925"/>
            <a:ext cx="99900" cy="426300"/>
          </a:xfrm>
          <a:prstGeom prst="bentConnector2">
            <a:avLst/>
          </a:prstGeom>
          <a:noFill/>
          <a:ln cap="flat" cmpd="sng" w="9525">
            <a:solidFill>
              <a:schemeClr val="dk2"/>
            </a:solidFill>
            <a:prstDash val="solid"/>
            <a:round/>
            <a:headEnd len="med" w="med" type="none"/>
            <a:tailEnd len="med" w="med" type="triangle"/>
          </a:ln>
        </p:spPr>
      </p:cxnSp>
      <p:cxnSp>
        <p:nvCxnSpPr>
          <p:cNvPr id="1025" name="Google Shape;1025;p79"/>
          <p:cNvCxnSpPr>
            <a:stCxn id="1026" idx="1"/>
            <a:endCxn id="1013" idx="2"/>
          </p:cNvCxnSpPr>
          <p:nvPr/>
        </p:nvCxnSpPr>
        <p:spPr>
          <a:xfrm rot="10800000">
            <a:off x="7545628" y="4478900"/>
            <a:ext cx="112800" cy="193200"/>
          </a:xfrm>
          <a:prstGeom prst="bentConnector2">
            <a:avLst/>
          </a:prstGeom>
          <a:noFill/>
          <a:ln cap="flat" cmpd="sng" w="9525">
            <a:solidFill>
              <a:schemeClr val="dk2"/>
            </a:solidFill>
            <a:prstDash val="solid"/>
            <a:round/>
            <a:headEnd len="med" w="med" type="none"/>
            <a:tailEnd len="med" w="med" type="triangle"/>
          </a:ln>
        </p:spPr>
      </p:cxnSp>
      <p:sp>
        <p:nvSpPr>
          <p:cNvPr id="1026" name="Google Shape;1026;p79"/>
          <p:cNvSpPr/>
          <p:nvPr/>
        </p:nvSpPr>
        <p:spPr>
          <a:xfrm>
            <a:off x="7658428" y="4580600"/>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ID consult</a:t>
            </a:r>
            <a:endParaRPr sz="1100">
              <a:latin typeface="Open Sans"/>
              <a:ea typeface="Open Sans"/>
              <a:cs typeface="Open Sans"/>
              <a:sym typeface="Open Sans"/>
            </a:endParaRPr>
          </a:p>
        </p:txBody>
      </p:sp>
      <p:sp>
        <p:nvSpPr>
          <p:cNvPr id="1027" name="Google Shape;1027;p79"/>
          <p:cNvSpPr/>
          <p:nvPr/>
        </p:nvSpPr>
        <p:spPr>
          <a:xfrm>
            <a:off x="7963500" y="41496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X</a:t>
            </a:r>
            <a:endParaRPr b="1" sz="1100">
              <a:solidFill>
                <a:schemeClr val="lt1"/>
              </a:solidFill>
              <a:latin typeface="Open Sans"/>
              <a:ea typeface="Open Sans"/>
              <a:cs typeface="Open Sans"/>
              <a:sym typeface="Open Sans"/>
            </a:endParaRPr>
          </a:p>
        </p:txBody>
      </p:sp>
      <p:sp>
        <p:nvSpPr>
          <p:cNvPr id="1028" name="Google Shape;1028;p79"/>
          <p:cNvSpPr/>
          <p:nvPr/>
        </p:nvSpPr>
        <p:spPr>
          <a:xfrm>
            <a:off x="8192103" y="4149675"/>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 Neg BCx</a:t>
            </a:r>
            <a:endParaRPr sz="1100">
              <a:latin typeface="Open Sans"/>
              <a:ea typeface="Open Sans"/>
              <a:cs typeface="Open Sans"/>
              <a:sym typeface="Open Sans"/>
            </a:endParaRPr>
          </a:p>
        </p:txBody>
      </p:sp>
      <p:sp>
        <p:nvSpPr>
          <p:cNvPr id="1029" name="Google Shape;1029;p79"/>
          <p:cNvSpPr/>
          <p:nvPr/>
        </p:nvSpPr>
        <p:spPr>
          <a:xfrm>
            <a:off x="729450" y="1395275"/>
            <a:ext cx="7688700" cy="7947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80"/>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Skipped for time</a:t>
            </a:r>
            <a:endParaRPr/>
          </a:p>
        </p:txBody>
      </p:sp>
      <p:sp>
        <p:nvSpPr>
          <p:cNvPr id="1035" name="Google Shape;1035;p80"/>
          <p:cNvSpPr txBox="1"/>
          <p:nvPr>
            <p:ph idx="1"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036" name="Google Shape;1036;p80"/>
          <p:cNvSpPr txBox="1"/>
          <p:nvPr>
            <p:ph idx="2"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0" name="Shape 1040"/>
        <p:cNvGrpSpPr/>
        <p:nvPr/>
      </p:nvGrpSpPr>
      <p:grpSpPr>
        <a:xfrm>
          <a:off x="0" y="0"/>
          <a:ext cx="0" cy="0"/>
          <a:chOff x="0" y="0"/>
          <a:chExt cx="0" cy="0"/>
        </a:xfrm>
      </p:grpSpPr>
      <p:sp>
        <p:nvSpPr>
          <p:cNvPr id="1041" name="Google Shape;1041;p81"/>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57 y/o M</a:t>
            </a:r>
            <a:r>
              <a:rPr lang="en"/>
              <a:t> w/ COPD, DM (A1c 9), CV disease admitted to MICU for </a:t>
            </a:r>
            <a:r>
              <a:rPr b="1" lang="en">
                <a:solidFill>
                  <a:srgbClr val="3B71CA"/>
                </a:solidFill>
              </a:rPr>
              <a:t>ARDS</a:t>
            </a:r>
            <a:r>
              <a:rPr lang="en"/>
              <a:t> 2/2 severe pneumonia H flu &amp; GBS. Prolonged ICU course, including VAP c/b MRSA bacteremia (day 18). ID consulted on </a:t>
            </a:r>
            <a:r>
              <a:rPr b="1" lang="en">
                <a:solidFill>
                  <a:srgbClr val="3B71CA"/>
                </a:solidFill>
              </a:rPr>
              <a:t>hospital day 32</a:t>
            </a:r>
            <a:r>
              <a:rPr lang="en"/>
              <a:t> for </a:t>
            </a:r>
            <a:r>
              <a:rPr b="1" lang="en">
                <a:solidFill>
                  <a:srgbClr val="DC4C64"/>
                </a:solidFill>
              </a:rPr>
              <a:t>new sepsis</a:t>
            </a:r>
            <a:r>
              <a:rPr lang="en"/>
              <a:t> (worsening hemodynamics &amp; leukocytosis)</a:t>
            </a:r>
            <a:endParaRPr/>
          </a:p>
          <a:p>
            <a:pPr indent="0" lvl="0" marL="0" rtl="0" algn="l">
              <a:spcBef>
                <a:spcPts val="1200"/>
              </a:spcBef>
              <a:spcAft>
                <a:spcPts val="1200"/>
              </a:spcAft>
              <a:buNone/>
            </a:pPr>
            <a:r>
              <a:t/>
            </a:r>
            <a:endParaRPr/>
          </a:p>
        </p:txBody>
      </p:sp>
      <p:sp>
        <p:nvSpPr>
          <p:cNvPr id="1042" name="Google Shape;1042;p81"/>
          <p:cNvSpPr/>
          <p:nvPr/>
        </p:nvSpPr>
        <p:spPr>
          <a:xfrm>
            <a:off x="57334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a:t>
            </a:r>
            <a:endParaRPr sz="1100">
              <a:solidFill>
                <a:schemeClr val="lt2"/>
              </a:solidFill>
              <a:latin typeface="Open Sans"/>
              <a:ea typeface="Open Sans"/>
              <a:cs typeface="Open Sans"/>
              <a:sym typeface="Open Sans"/>
            </a:endParaRPr>
          </a:p>
        </p:txBody>
      </p:sp>
      <p:sp>
        <p:nvSpPr>
          <p:cNvPr id="1043" name="Google Shape;1043;p81"/>
          <p:cNvSpPr/>
          <p:nvPr/>
        </p:nvSpPr>
        <p:spPr>
          <a:xfrm>
            <a:off x="80194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a:t>
            </a:r>
            <a:endParaRPr sz="1100">
              <a:solidFill>
                <a:schemeClr val="lt2"/>
              </a:solidFill>
              <a:latin typeface="Open Sans"/>
              <a:ea typeface="Open Sans"/>
              <a:cs typeface="Open Sans"/>
              <a:sym typeface="Open Sans"/>
            </a:endParaRPr>
          </a:p>
        </p:txBody>
      </p:sp>
      <p:sp>
        <p:nvSpPr>
          <p:cNvPr id="1044" name="Google Shape;1044;p81"/>
          <p:cNvSpPr/>
          <p:nvPr/>
        </p:nvSpPr>
        <p:spPr>
          <a:xfrm>
            <a:off x="125913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5</a:t>
            </a:r>
            <a:endParaRPr sz="1100">
              <a:solidFill>
                <a:schemeClr val="lt2"/>
              </a:solidFill>
              <a:latin typeface="Open Sans"/>
              <a:ea typeface="Open Sans"/>
              <a:cs typeface="Open Sans"/>
              <a:sym typeface="Open Sans"/>
            </a:endParaRPr>
          </a:p>
        </p:txBody>
      </p:sp>
      <p:sp>
        <p:nvSpPr>
          <p:cNvPr id="1045" name="Google Shape;1045;p81"/>
          <p:cNvSpPr/>
          <p:nvPr/>
        </p:nvSpPr>
        <p:spPr>
          <a:xfrm>
            <a:off x="148773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6</a:t>
            </a:r>
            <a:endParaRPr sz="1100">
              <a:solidFill>
                <a:schemeClr val="lt2"/>
              </a:solidFill>
              <a:latin typeface="Open Sans"/>
              <a:ea typeface="Open Sans"/>
              <a:cs typeface="Open Sans"/>
              <a:sym typeface="Open Sans"/>
            </a:endParaRPr>
          </a:p>
        </p:txBody>
      </p:sp>
      <p:sp>
        <p:nvSpPr>
          <p:cNvPr id="1046" name="Google Shape;1046;p81"/>
          <p:cNvSpPr/>
          <p:nvPr/>
        </p:nvSpPr>
        <p:spPr>
          <a:xfrm>
            <a:off x="171633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7</a:t>
            </a:r>
            <a:endParaRPr sz="1100">
              <a:solidFill>
                <a:schemeClr val="lt2"/>
              </a:solidFill>
              <a:latin typeface="Open Sans"/>
              <a:ea typeface="Open Sans"/>
              <a:cs typeface="Open Sans"/>
              <a:sym typeface="Open Sans"/>
            </a:endParaRPr>
          </a:p>
        </p:txBody>
      </p:sp>
      <p:sp>
        <p:nvSpPr>
          <p:cNvPr id="1047" name="Google Shape;1047;p81"/>
          <p:cNvSpPr/>
          <p:nvPr/>
        </p:nvSpPr>
        <p:spPr>
          <a:xfrm>
            <a:off x="194492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8</a:t>
            </a:r>
            <a:endParaRPr sz="1100">
              <a:solidFill>
                <a:schemeClr val="lt2"/>
              </a:solidFill>
              <a:latin typeface="Open Sans"/>
              <a:ea typeface="Open Sans"/>
              <a:cs typeface="Open Sans"/>
              <a:sym typeface="Open Sans"/>
            </a:endParaRPr>
          </a:p>
        </p:txBody>
      </p:sp>
      <p:sp>
        <p:nvSpPr>
          <p:cNvPr id="1048" name="Google Shape;1048;p81"/>
          <p:cNvSpPr/>
          <p:nvPr/>
        </p:nvSpPr>
        <p:spPr>
          <a:xfrm>
            <a:off x="21735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9</a:t>
            </a:r>
            <a:endParaRPr sz="1100">
              <a:solidFill>
                <a:schemeClr val="lt2"/>
              </a:solidFill>
              <a:latin typeface="Open Sans"/>
              <a:ea typeface="Open Sans"/>
              <a:cs typeface="Open Sans"/>
              <a:sym typeface="Open Sans"/>
            </a:endParaRPr>
          </a:p>
        </p:txBody>
      </p:sp>
      <p:sp>
        <p:nvSpPr>
          <p:cNvPr id="1049" name="Google Shape;1049;p81"/>
          <p:cNvSpPr/>
          <p:nvPr/>
        </p:nvSpPr>
        <p:spPr>
          <a:xfrm>
            <a:off x="24021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10</a:t>
            </a:r>
            <a:endParaRPr sz="1100">
              <a:solidFill>
                <a:schemeClr val="lt2"/>
              </a:solidFill>
              <a:latin typeface="Open Sans"/>
              <a:ea typeface="Open Sans"/>
              <a:cs typeface="Open Sans"/>
              <a:sym typeface="Open Sans"/>
            </a:endParaRPr>
          </a:p>
        </p:txBody>
      </p:sp>
      <p:sp>
        <p:nvSpPr>
          <p:cNvPr id="1050" name="Google Shape;1050;p81"/>
          <p:cNvSpPr/>
          <p:nvPr/>
        </p:nvSpPr>
        <p:spPr>
          <a:xfrm>
            <a:off x="263072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11</a:t>
            </a:r>
            <a:endParaRPr sz="1100">
              <a:solidFill>
                <a:schemeClr val="lt2"/>
              </a:solidFill>
              <a:latin typeface="Open Sans"/>
              <a:ea typeface="Open Sans"/>
              <a:cs typeface="Open Sans"/>
              <a:sym typeface="Open Sans"/>
            </a:endParaRPr>
          </a:p>
        </p:txBody>
      </p:sp>
      <p:sp>
        <p:nvSpPr>
          <p:cNvPr id="1051" name="Google Shape;1051;p81"/>
          <p:cNvSpPr/>
          <p:nvPr/>
        </p:nvSpPr>
        <p:spPr>
          <a:xfrm>
            <a:off x="285932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12</a:t>
            </a:r>
            <a:endParaRPr sz="1100">
              <a:solidFill>
                <a:schemeClr val="lt2"/>
              </a:solidFill>
              <a:latin typeface="Open Sans"/>
              <a:ea typeface="Open Sans"/>
              <a:cs typeface="Open Sans"/>
              <a:sym typeface="Open Sans"/>
            </a:endParaRPr>
          </a:p>
        </p:txBody>
      </p:sp>
      <p:sp>
        <p:nvSpPr>
          <p:cNvPr id="1052" name="Google Shape;1052;p81"/>
          <p:cNvSpPr/>
          <p:nvPr/>
        </p:nvSpPr>
        <p:spPr>
          <a:xfrm>
            <a:off x="308791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13</a:t>
            </a:r>
            <a:endParaRPr sz="1100">
              <a:solidFill>
                <a:schemeClr val="lt2"/>
              </a:solidFill>
              <a:latin typeface="Open Sans"/>
              <a:ea typeface="Open Sans"/>
              <a:cs typeface="Open Sans"/>
              <a:sym typeface="Open Sans"/>
            </a:endParaRPr>
          </a:p>
        </p:txBody>
      </p:sp>
      <p:sp>
        <p:nvSpPr>
          <p:cNvPr id="1053" name="Google Shape;1053;p81"/>
          <p:cNvSpPr/>
          <p:nvPr/>
        </p:nvSpPr>
        <p:spPr>
          <a:xfrm>
            <a:off x="331651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14</a:t>
            </a:r>
            <a:endParaRPr sz="1100">
              <a:solidFill>
                <a:schemeClr val="lt2"/>
              </a:solidFill>
              <a:latin typeface="Open Sans"/>
              <a:ea typeface="Open Sans"/>
              <a:cs typeface="Open Sans"/>
              <a:sym typeface="Open Sans"/>
            </a:endParaRPr>
          </a:p>
        </p:txBody>
      </p:sp>
      <p:sp>
        <p:nvSpPr>
          <p:cNvPr id="1054" name="Google Shape;1054;p81"/>
          <p:cNvSpPr/>
          <p:nvPr/>
        </p:nvSpPr>
        <p:spPr>
          <a:xfrm>
            <a:off x="354511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15</a:t>
            </a:r>
            <a:endParaRPr sz="1100">
              <a:solidFill>
                <a:schemeClr val="lt2"/>
              </a:solidFill>
              <a:latin typeface="Open Sans"/>
              <a:ea typeface="Open Sans"/>
              <a:cs typeface="Open Sans"/>
              <a:sym typeface="Open Sans"/>
            </a:endParaRPr>
          </a:p>
        </p:txBody>
      </p:sp>
      <p:sp>
        <p:nvSpPr>
          <p:cNvPr id="1055" name="Google Shape;1055;p81"/>
          <p:cNvSpPr/>
          <p:nvPr/>
        </p:nvSpPr>
        <p:spPr>
          <a:xfrm>
            <a:off x="3773709"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16</a:t>
            </a:r>
            <a:endParaRPr sz="1100">
              <a:solidFill>
                <a:schemeClr val="lt2"/>
              </a:solidFill>
              <a:latin typeface="Open Sans"/>
              <a:ea typeface="Open Sans"/>
              <a:cs typeface="Open Sans"/>
              <a:sym typeface="Open Sans"/>
            </a:endParaRPr>
          </a:p>
        </p:txBody>
      </p:sp>
      <p:sp>
        <p:nvSpPr>
          <p:cNvPr id="1056" name="Google Shape;1056;p81"/>
          <p:cNvSpPr/>
          <p:nvPr/>
        </p:nvSpPr>
        <p:spPr>
          <a:xfrm>
            <a:off x="4002306"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17</a:t>
            </a:r>
            <a:endParaRPr sz="1100">
              <a:solidFill>
                <a:schemeClr val="lt2"/>
              </a:solidFill>
              <a:latin typeface="Open Sans"/>
              <a:ea typeface="Open Sans"/>
              <a:cs typeface="Open Sans"/>
              <a:sym typeface="Open Sans"/>
            </a:endParaRPr>
          </a:p>
        </p:txBody>
      </p:sp>
      <p:sp>
        <p:nvSpPr>
          <p:cNvPr id="1057" name="Google Shape;1057;p81"/>
          <p:cNvSpPr/>
          <p:nvPr/>
        </p:nvSpPr>
        <p:spPr>
          <a:xfrm>
            <a:off x="69740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30</a:t>
            </a:r>
            <a:endParaRPr sz="1100">
              <a:solidFill>
                <a:schemeClr val="lt2"/>
              </a:solidFill>
              <a:latin typeface="Open Sans"/>
              <a:ea typeface="Open Sans"/>
              <a:cs typeface="Open Sans"/>
              <a:sym typeface="Open Sans"/>
            </a:endParaRPr>
          </a:p>
        </p:txBody>
      </p:sp>
      <p:sp>
        <p:nvSpPr>
          <p:cNvPr id="1058" name="Google Shape;1058;p81"/>
          <p:cNvSpPr/>
          <p:nvPr/>
        </p:nvSpPr>
        <p:spPr>
          <a:xfrm>
            <a:off x="7202675"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31</a:t>
            </a:r>
            <a:endParaRPr sz="1100">
              <a:solidFill>
                <a:schemeClr val="lt2"/>
              </a:solidFill>
              <a:latin typeface="Open Sans"/>
              <a:ea typeface="Open Sans"/>
              <a:cs typeface="Open Sans"/>
              <a:sym typeface="Open Sans"/>
            </a:endParaRPr>
          </a:p>
        </p:txBody>
      </p:sp>
      <p:sp>
        <p:nvSpPr>
          <p:cNvPr id="1059" name="Google Shape;1059;p81"/>
          <p:cNvSpPr/>
          <p:nvPr/>
        </p:nvSpPr>
        <p:spPr>
          <a:xfrm>
            <a:off x="49167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21</a:t>
            </a:r>
            <a:endParaRPr sz="1100">
              <a:solidFill>
                <a:schemeClr val="lt2"/>
              </a:solidFill>
              <a:latin typeface="Open Sans"/>
              <a:ea typeface="Open Sans"/>
              <a:cs typeface="Open Sans"/>
              <a:sym typeface="Open Sans"/>
            </a:endParaRPr>
          </a:p>
        </p:txBody>
      </p:sp>
      <p:sp>
        <p:nvSpPr>
          <p:cNvPr id="1060" name="Google Shape;1060;p81"/>
          <p:cNvSpPr/>
          <p:nvPr/>
        </p:nvSpPr>
        <p:spPr>
          <a:xfrm>
            <a:off x="514529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22</a:t>
            </a:r>
            <a:endParaRPr sz="1100">
              <a:solidFill>
                <a:schemeClr val="lt2"/>
              </a:solidFill>
              <a:latin typeface="Open Sans"/>
              <a:ea typeface="Open Sans"/>
              <a:cs typeface="Open Sans"/>
              <a:sym typeface="Open Sans"/>
            </a:endParaRPr>
          </a:p>
        </p:txBody>
      </p:sp>
      <p:sp>
        <p:nvSpPr>
          <p:cNvPr id="1061" name="Google Shape;1061;p81"/>
          <p:cNvSpPr/>
          <p:nvPr/>
        </p:nvSpPr>
        <p:spPr>
          <a:xfrm>
            <a:off x="537389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23</a:t>
            </a:r>
            <a:endParaRPr sz="1100">
              <a:solidFill>
                <a:schemeClr val="lt2"/>
              </a:solidFill>
              <a:latin typeface="Open Sans"/>
              <a:ea typeface="Open Sans"/>
              <a:cs typeface="Open Sans"/>
              <a:sym typeface="Open Sans"/>
            </a:endParaRPr>
          </a:p>
        </p:txBody>
      </p:sp>
      <p:sp>
        <p:nvSpPr>
          <p:cNvPr id="1062" name="Google Shape;1062;p81"/>
          <p:cNvSpPr/>
          <p:nvPr/>
        </p:nvSpPr>
        <p:spPr>
          <a:xfrm>
            <a:off x="560249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24</a:t>
            </a:r>
            <a:endParaRPr sz="1100">
              <a:solidFill>
                <a:schemeClr val="lt2"/>
              </a:solidFill>
              <a:latin typeface="Open Sans"/>
              <a:ea typeface="Open Sans"/>
              <a:cs typeface="Open Sans"/>
              <a:sym typeface="Open Sans"/>
            </a:endParaRPr>
          </a:p>
        </p:txBody>
      </p:sp>
      <p:sp>
        <p:nvSpPr>
          <p:cNvPr id="1063" name="Google Shape;1063;p81"/>
          <p:cNvSpPr/>
          <p:nvPr/>
        </p:nvSpPr>
        <p:spPr>
          <a:xfrm>
            <a:off x="5831087"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25</a:t>
            </a:r>
            <a:endParaRPr sz="1100">
              <a:solidFill>
                <a:schemeClr val="lt2"/>
              </a:solidFill>
              <a:latin typeface="Open Sans"/>
              <a:ea typeface="Open Sans"/>
              <a:cs typeface="Open Sans"/>
              <a:sym typeface="Open Sans"/>
            </a:endParaRPr>
          </a:p>
        </p:txBody>
      </p:sp>
      <p:sp>
        <p:nvSpPr>
          <p:cNvPr id="1064" name="Google Shape;1064;p81"/>
          <p:cNvSpPr/>
          <p:nvPr/>
        </p:nvSpPr>
        <p:spPr>
          <a:xfrm>
            <a:off x="6059684"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26</a:t>
            </a:r>
            <a:endParaRPr sz="1100">
              <a:solidFill>
                <a:schemeClr val="lt2"/>
              </a:solidFill>
              <a:latin typeface="Open Sans"/>
              <a:ea typeface="Open Sans"/>
              <a:cs typeface="Open Sans"/>
              <a:sym typeface="Open Sans"/>
            </a:endParaRPr>
          </a:p>
        </p:txBody>
      </p:sp>
      <p:sp>
        <p:nvSpPr>
          <p:cNvPr id="1065" name="Google Shape;1065;p81"/>
          <p:cNvSpPr/>
          <p:nvPr/>
        </p:nvSpPr>
        <p:spPr>
          <a:xfrm>
            <a:off x="6288281"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27</a:t>
            </a:r>
            <a:endParaRPr sz="1100">
              <a:solidFill>
                <a:schemeClr val="lt2"/>
              </a:solidFill>
              <a:latin typeface="Open Sans"/>
              <a:ea typeface="Open Sans"/>
              <a:cs typeface="Open Sans"/>
              <a:sym typeface="Open Sans"/>
            </a:endParaRPr>
          </a:p>
        </p:txBody>
      </p:sp>
      <p:sp>
        <p:nvSpPr>
          <p:cNvPr id="1066" name="Google Shape;1066;p81"/>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ID recs</a:t>
            </a:r>
            <a:endParaRPr/>
          </a:p>
        </p:txBody>
      </p:sp>
      <p:sp>
        <p:nvSpPr>
          <p:cNvPr id="1067" name="Google Shape;1067;p81"/>
          <p:cNvSpPr/>
          <p:nvPr/>
        </p:nvSpPr>
        <p:spPr>
          <a:xfrm>
            <a:off x="344750"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a:t>
            </a:r>
            <a:endParaRPr b="1" sz="1100">
              <a:solidFill>
                <a:schemeClr val="lt1"/>
              </a:solidFill>
              <a:latin typeface="Open Sans"/>
              <a:ea typeface="Open Sans"/>
              <a:cs typeface="Open Sans"/>
              <a:sym typeface="Open Sans"/>
            </a:endParaRPr>
          </a:p>
        </p:txBody>
      </p:sp>
      <p:sp>
        <p:nvSpPr>
          <p:cNvPr id="1068" name="Google Shape;1068;p81"/>
          <p:cNvSpPr/>
          <p:nvPr/>
        </p:nvSpPr>
        <p:spPr>
          <a:xfrm>
            <a:off x="1030541"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4</a:t>
            </a:r>
            <a:endParaRPr b="1" sz="1100">
              <a:solidFill>
                <a:schemeClr val="lt1"/>
              </a:solidFill>
              <a:latin typeface="Open Sans"/>
              <a:ea typeface="Open Sans"/>
              <a:cs typeface="Open Sans"/>
              <a:sym typeface="Open Sans"/>
            </a:endParaRPr>
          </a:p>
        </p:txBody>
      </p:sp>
      <p:sp>
        <p:nvSpPr>
          <p:cNvPr id="1069" name="Google Shape;1069;p81"/>
          <p:cNvSpPr/>
          <p:nvPr/>
        </p:nvSpPr>
        <p:spPr>
          <a:xfrm>
            <a:off x="4230903" y="4295775"/>
            <a:ext cx="228600" cy="183000"/>
          </a:xfrm>
          <a:prstGeom prst="rect">
            <a:avLst/>
          </a:prstGeom>
          <a:solidFill>
            <a:srgbClr val="DF382C"/>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18</a:t>
            </a:r>
            <a:endParaRPr b="1" sz="1100">
              <a:solidFill>
                <a:schemeClr val="lt1"/>
              </a:solidFill>
              <a:latin typeface="Open Sans"/>
              <a:ea typeface="Open Sans"/>
              <a:cs typeface="Open Sans"/>
              <a:sym typeface="Open Sans"/>
            </a:endParaRPr>
          </a:p>
        </p:txBody>
      </p:sp>
      <p:sp>
        <p:nvSpPr>
          <p:cNvPr id="1070" name="Google Shape;1070;p81"/>
          <p:cNvSpPr/>
          <p:nvPr/>
        </p:nvSpPr>
        <p:spPr>
          <a:xfrm>
            <a:off x="4459500"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lt2"/>
                </a:solidFill>
                <a:latin typeface="Open Sans"/>
                <a:ea typeface="Open Sans"/>
                <a:cs typeface="Open Sans"/>
                <a:sym typeface="Open Sans"/>
              </a:rPr>
              <a:t>19</a:t>
            </a:r>
            <a:endParaRPr sz="1100">
              <a:solidFill>
                <a:schemeClr val="lt2"/>
              </a:solidFill>
              <a:latin typeface="Open Sans"/>
              <a:ea typeface="Open Sans"/>
              <a:cs typeface="Open Sans"/>
              <a:sym typeface="Open Sans"/>
            </a:endParaRPr>
          </a:p>
        </p:txBody>
      </p:sp>
      <p:sp>
        <p:nvSpPr>
          <p:cNvPr id="1071" name="Google Shape;1071;p81"/>
          <p:cNvSpPr/>
          <p:nvPr/>
        </p:nvSpPr>
        <p:spPr>
          <a:xfrm>
            <a:off x="4688097" y="4295775"/>
            <a:ext cx="228600" cy="183000"/>
          </a:xfrm>
          <a:prstGeom prst="rect">
            <a:avLst/>
          </a:prstGeom>
          <a:solidFill>
            <a:srgbClr val="0C622E"/>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20</a:t>
            </a:r>
            <a:endParaRPr b="1" sz="1100">
              <a:solidFill>
                <a:schemeClr val="lt1"/>
              </a:solidFill>
              <a:latin typeface="Open Sans"/>
              <a:ea typeface="Open Sans"/>
              <a:cs typeface="Open Sans"/>
              <a:sym typeface="Open Sans"/>
            </a:endParaRPr>
          </a:p>
        </p:txBody>
      </p:sp>
      <p:sp>
        <p:nvSpPr>
          <p:cNvPr id="1072" name="Google Shape;1072;p81"/>
          <p:cNvSpPr/>
          <p:nvPr/>
        </p:nvSpPr>
        <p:spPr>
          <a:xfrm>
            <a:off x="6516878"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28</a:t>
            </a:r>
            <a:endParaRPr sz="1100">
              <a:solidFill>
                <a:schemeClr val="dk2"/>
              </a:solidFill>
              <a:latin typeface="Open Sans"/>
              <a:ea typeface="Open Sans"/>
              <a:cs typeface="Open Sans"/>
              <a:sym typeface="Open Sans"/>
            </a:endParaRPr>
          </a:p>
        </p:txBody>
      </p:sp>
      <p:sp>
        <p:nvSpPr>
          <p:cNvPr id="1073" name="Google Shape;1073;p81"/>
          <p:cNvSpPr/>
          <p:nvPr/>
        </p:nvSpPr>
        <p:spPr>
          <a:xfrm>
            <a:off x="6745475" y="42957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29</a:t>
            </a:r>
            <a:endParaRPr b="1" sz="1100">
              <a:solidFill>
                <a:schemeClr val="lt1"/>
              </a:solidFill>
              <a:latin typeface="Open Sans"/>
              <a:ea typeface="Open Sans"/>
              <a:cs typeface="Open Sans"/>
              <a:sym typeface="Open Sans"/>
            </a:endParaRPr>
          </a:p>
        </p:txBody>
      </p:sp>
      <p:sp>
        <p:nvSpPr>
          <p:cNvPr id="1074" name="Google Shape;1074;p81"/>
          <p:cNvSpPr/>
          <p:nvPr/>
        </p:nvSpPr>
        <p:spPr>
          <a:xfrm>
            <a:off x="7431272" y="4295775"/>
            <a:ext cx="228600" cy="183000"/>
          </a:xfrm>
          <a:prstGeom prst="rect">
            <a:avLst/>
          </a:prstGeom>
          <a:solidFill>
            <a:schemeClr val="lt2"/>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solidFill>
                  <a:schemeClr val="dk2"/>
                </a:solidFill>
                <a:latin typeface="Open Sans"/>
                <a:ea typeface="Open Sans"/>
                <a:cs typeface="Open Sans"/>
                <a:sym typeface="Open Sans"/>
              </a:rPr>
              <a:t>32</a:t>
            </a:r>
            <a:endParaRPr sz="1100">
              <a:solidFill>
                <a:schemeClr val="dk2"/>
              </a:solidFill>
              <a:latin typeface="Open Sans"/>
              <a:ea typeface="Open Sans"/>
              <a:cs typeface="Open Sans"/>
              <a:sym typeface="Open Sans"/>
            </a:endParaRPr>
          </a:p>
        </p:txBody>
      </p:sp>
      <p:sp>
        <p:nvSpPr>
          <p:cNvPr id="1075" name="Google Shape;1075;p81"/>
          <p:cNvSpPr/>
          <p:nvPr/>
        </p:nvSpPr>
        <p:spPr>
          <a:xfrm>
            <a:off x="1138525" y="4554750"/>
            <a:ext cx="5607000" cy="183000"/>
          </a:xfrm>
          <a:prstGeom prst="rect">
            <a:avLst/>
          </a:prstGeom>
          <a:solidFill>
            <a:srgbClr val="FBF1DD"/>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VV ECMO</a:t>
            </a:r>
            <a:endParaRPr sz="1100">
              <a:latin typeface="Open Sans"/>
              <a:ea typeface="Open Sans"/>
              <a:cs typeface="Open Sans"/>
              <a:sym typeface="Open Sans"/>
            </a:endParaRPr>
          </a:p>
        </p:txBody>
      </p:sp>
      <p:sp>
        <p:nvSpPr>
          <p:cNvPr id="1076" name="Google Shape;1076;p81"/>
          <p:cNvSpPr/>
          <p:nvPr/>
        </p:nvSpPr>
        <p:spPr>
          <a:xfrm>
            <a:off x="344750" y="4011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 Zyvox</a:t>
            </a:r>
            <a:endParaRPr sz="1100">
              <a:latin typeface="Open Sans"/>
              <a:ea typeface="Open Sans"/>
              <a:cs typeface="Open Sans"/>
              <a:sym typeface="Open Sans"/>
            </a:endParaRPr>
          </a:p>
        </p:txBody>
      </p:sp>
      <p:sp>
        <p:nvSpPr>
          <p:cNvPr id="1077" name="Google Shape;1077;p81"/>
          <p:cNvSpPr/>
          <p:nvPr/>
        </p:nvSpPr>
        <p:spPr>
          <a:xfrm>
            <a:off x="4230900" y="4011709"/>
            <a:ext cx="34290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Vanc </a:t>
            </a:r>
            <a:endParaRPr sz="1100">
              <a:latin typeface="Open Sans"/>
              <a:ea typeface="Open Sans"/>
              <a:cs typeface="Open Sans"/>
              <a:sym typeface="Open Sans"/>
            </a:endParaRPr>
          </a:p>
        </p:txBody>
      </p:sp>
      <p:sp>
        <p:nvSpPr>
          <p:cNvPr id="1078" name="Google Shape;1078;p81"/>
          <p:cNvSpPr/>
          <p:nvPr/>
        </p:nvSpPr>
        <p:spPr>
          <a:xfrm>
            <a:off x="4230875" y="3828709"/>
            <a:ext cx="16002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Ceftaroline</a:t>
            </a:r>
            <a:endParaRPr sz="1100">
              <a:latin typeface="Open Sans"/>
              <a:ea typeface="Open Sans"/>
              <a:cs typeface="Open Sans"/>
              <a:sym typeface="Open Sans"/>
            </a:endParaRPr>
          </a:p>
        </p:txBody>
      </p:sp>
      <p:sp>
        <p:nvSpPr>
          <p:cNvPr id="1079" name="Google Shape;1079;p81"/>
          <p:cNvSpPr/>
          <p:nvPr/>
        </p:nvSpPr>
        <p:spPr>
          <a:xfrm>
            <a:off x="344750" y="3828709"/>
            <a:ext cx="3200400" cy="183000"/>
          </a:xfrm>
          <a:prstGeom prst="rect">
            <a:avLst/>
          </a:prstGeom>
          <a:solidFill>
            <a:srgbClr val="F0E6F5"/>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100">
                <a:latin typeface="Open Sans"/>
                <a:ea typeface="Open Sans"/>
                <a:cs typeface="Open Sans"/>
                <a:sym typeface="Open Sans"/>
              </a:rPr>
              <a:t>Cefepime</a:t>
            </a:r>
            <a:endParaRPr sz="1100">
              <a:latin typeface="Open Sans"/>
              <a:ea typeface="Open Sans"/>
              <a:cs typeface="Open Sans"/>
              <a:sym typeface="Open Sans"/>
            </a:endParaRPr>
          </a:p>
        </p:txBody>
      </p:sp>
      <p:sp>
        <p:nvSpPr>
          <p:cNvPr id="1080" name="Google Shape;1080;p81"/>
          <p:cNvSpPr/>
          <p:nvPr/>
        </p:nvSpPr>
        <p:spPr>
          <a:xfrm>
            <a:off x="573325"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H flu &amp; GBS</a:t>
            </a:r>
            <a:endParaRPr sz="1100">
              <a:latin typeface="Open Sans"/>
              <a:ea typeface="Open Sans"/>
              <a:cs typeface="Open Sans"/>
              <a:sym typeface="Open Sans"/>
            </a:endParaRPr>
          </a:p>
        </p:txBody>
      </p:sp>
      <p:cxnSp>
        <p:nvCxnSpPr>
          <p:cNvPr id="1081" name="Google Shape;1081;p81"/>
          <p:cNvCxnSpPr>
            <a:stCxn id="1080" idx="1"/>
            <a:endCxn id="1067" idx="2"/>
          </p:cNvCxnSpPr>
          <p:nvPr/>
        </p:nvCxnSpPr>
        <p:spPr>
          <a:xfrm rot="10800000">
            <a:off x="459025" y="4478925"/>
            <a:ext cx="114300" cy="426300"/>
          </a:xfrm>
          <a:prstGeom prst="bentConnector2">
            <a:avLst/>
          </a:prstGeom>
          <a:noFill/>
          <a:ln cap="flat" cmpd="sng" w="9525">
            <a:solidFill>
              <a:schemeClr val="dk2"/>
            </a:solidFill>
            <a:prstDash val="solid"/>
            <a:round/>
            <a:headEnd len="med" w="med" type="none"/>
            <a:tailEnd len="med" w="med" type="triangle"/>
          </a:ln>
        </p:spPr>
      </p:cxnSp>
      <p:sp>
        <p:nvSpPr>
          <p:cNvPr id="1082" name="Google Shape;1082;p81"/>
          <p:cNvSpPr/>
          <p:nvPr/>
        </p:nvSpPr>
        <p:spPr>
          <a:xfrm>
            <a:off x="4446502"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a:p>
            <a:pPr indent="0" lvl="0" marL="0" rtl="0" algn="l">
              <a:spcBef>
                <a:spcPts val="0"/>
              </a:spcBef>
              <a:spcAft>
                <a:spcPts val="0"/>
              </a:spcAft>
              <a:buNone/>
            </a:pPr>
            <a:r>
              <a:rPr lang="en" sz="1100" u="sng">
                <a:solidFill>
                  <a:srgbClr val="C1443C"/>
                </a:solidFill>
                <a:latin typeface="Open Sans"/>
                <a:ea typeface="Open Sans"/>
                <a:cs typeface="Open Sans"/>
                <a:sym typeface="Open Sans"/>
              </a:rPr>
              <a:t>BCx</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1083" name="Google Shape;1083;p81"/>
          <p:cNvCxnSpPr>
            <a:stCxn id="1082" idx="1"/>
            <a:endCxn id="1069" idx="2"/>
          </p:cNvCxnSpPr>
          <p:nvPr/>
        </p:nvCxnSpPr>
        <p:spPr>
          <a:xfrm rot="10800000">
            <a:off x="4345102" y="4478925"/>
            <a:ext cx="101400" cy="426300"/>
          </a:xfrm>
          <a:prstGeom prst="bentConnector2">
            <a:avLst/>
          </a:prstGeom>
          <a:noFill/>
          <a:ln cap="flat" cmpd="sng" w="9525">
            <a:solidFill>
              <a:schemeClr val="dk2"/>
            </a:solidFill>
            <a:prstDash val="solid"/>
            <a:round/>
            <a:headEnd len="med" w="med" type="none"/>
            <a:tailEnd len="med" w="med" type="triangle"/>
          </a:ln>
        </p:spPr>
      </p:cxnSp>
      <p:sp>
        <p:nvSpPr>
          <p:cNvPr id="1084" name="Google Shape;1084;p81"/>
          <p:cNvSpPr/>
          <p:nvPr/>
        </p:nvSpPr>
        <p:spPr>
          <a:xfrm>
            <a:off x="6731011" y="4813725"/>
            <a:ext cx="11856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u="sng">
                <a:latin typeface="Open Sans"/>
                <a:ea typeface="Open Sans"/>
                <a:cs typeface="Open Sans"/>
                <a:sym typeface="Open Sans"/>
              </a:rPr>
              <a:t>BAL</a:t>
            </a:r>
            <a:r>
              <a:rPr lang="en" sz="1100">
                <a:latin typeface="Open Sans"/>
                <a:ea typeface="Open Sans"/>
                <a:cs typeface="Open Sans"/>
                <a:sym typeface="Open Sans"/>
              </a:rPr>
              <a:t>: MRSA</a:t>
            </a:r>
            <a:endParaRPr sz="1100">
              <a:latin typeface="Open Sans"/>
              <a:ea typeface="Open Sans"/>
              <a:cs typeface="Open Sans"/>
              <a:sym typeface="Open Sans"/>
            </a:endParaRPr>
          </a:p>
        </p:txBody>
      </p:sp>
      <p:cxnSp>
        <p:nvCxnSpPr>
          <p:cNvPr id="1085" name="Google Shape;1085;p81"/>
          <p:cNvCxnSpPr>
            <a:stCxn id="1084" idx="1"/>
            <a:endCxn id="1072" idx="2"/>
          </p:cNvCxnSpPr>
          <p:nvPr/>
        </p:nvCxnSpPr>
        <p:spPr>
          <a:xfrm rot="10800000">
            <a:off x="6631111" y="4478925"/>
            <a:ext cx="99900" cy="426300"/>
          </a:xfrm>
          <a:prstGeom prst="bentConnector2">
            <a:avLst/>
          </a:prstGeom>
          <a:noFill/>
          <a:ln cap="flat" cmpd="sng" w="9525">
            <a:solidFill>
              <a:schemeClr val="dk2"/>
            </a:solidFill>
            <a:prstDash val="solid"/>
            <a:round/>
            <a:headEnd len="med" w="med" type="none"/>
            <a:tailEnd len="med" w="med" type="triangle"/>
          </a:ln>
        </p:spPr>
      </p:cxnSp>
      <p:cxnSp>
        <p:nvCxnSpPr>
          <p:cNvPr id="1086" name="Google Shape;1086;p81"/>
          <p:cNvCxnSpPr>
            <a:stCxn id="1087" idx="1"/>
            <a:endCxn id="1074" idx="2"/>
          </p:cNvCxnSpPr>
          <p:nvPr/>
        </p:nvCxnSpPr>
        <p:spPr>
          <a:xfrm rot="10800000">
            <a:off x="7545628" y="4478900"/>
            <a:ext cx="112800" cy="193200"/>
          </a:xfrm>
          <a:prstGeom prst="bentConnector2">
            <a:avLst/>
          </a:prstGeom>
          <a:noFill/>
          <a:ln cap="flat" cmpd="sng" w="9525">
            <a:solidFill>
              <a:schemeClr val="dk2"/>
            </a:solidFill>
            <a:prstDash val="solid"/>
            <a:round/>
            <a:headEnd len="med" w="med" type="none"/>
            <a:tailEnd len="med" w="med" type="triangle"/>
          </a:ln>
        </p:spPr>
      </p:cxnSp>
      <p:sp>
        <p:nvSpPr>
          <p:cNvPr id="1087" name="Google Shape;1087;p81"/>
          <p:cNvSpPr/>
          <p:nvPr/>
        </p:nvSpPr>
        <p:spPr>
          <a:xfrm>
            <a:off x="7658428" y="4580600"/>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ID consult</a:t>
            </a:r>
            <a:endParaRPr sz="1100">
              <a:latin typeface="Open Sans"/>
              <a:ea typeface="Open Sans"/>
              <a:cs typeface="Open Sans"/>
              <a:sym typeface="Open Sans"/>
            </a:endParaRPr>
          </a:p>
        </p:txBody>
      </p:sp>
      <p:sp>
        <p:nvSpPr>
          <p:cNvPr id="1088" name="Google Shape;1088;p81"/>
          <p:cNvSpPr/>
          <p:nvPr/>
        </p:nvSpPr>
        <p:spPr>
          <a:xfrm>
            <a:off x="7963500" y="4149675"/>
            <a:ext cx="228600" cy="183000"/>
          </a:xfrm>
          <a:prstGeom prst="rect">
            <a:avLst/>
          </a:prstGeom>
          <a:solidFill>
            <a:srgbClr val="356635"/>
          </a:solidFill>
          <a:ln cap="flat" cmpd="sng" w="9525">
            <a:solidFill>
              <a:schemeClr val="dk2"/>
            </a:solidFill>
            <a:prstDash val="solid"/>
            <a:round/>
            <a:headEnd len="sm" w="sm" type="none"/>
            <a:tailEnd len="sm" w="sm" type="none"/>
          </a:ln>
        </p:spPr>
        <p:txBody>
          <a:bodyPr anchorCtr="0" anchor="ctr" bIns="0" lIns="0" spcFirstLastPara="1" rIns="0" wrap="square" tIns="0">
            <a:noAutofit/>
          </a:bodyPr>
          <a:lstStyle/>
          <a:p>
            <a:pPr indent="0" lvl="0" marL="0" rtl="0" algn="ctr">
              <a:spcBef>
                <a:spcPts val="0"/>
              </a:spcBef>
              <a:spcAft>
                <a:spcPts val="0"/>
              </a:spcAft>
              <a:buNone/>
            </a:pPr>
            <a:r>
              <a:rPr b="1" lang="en" sz="1100">
                <a:solidFill>
                  <a:schemeClr val="lt1"/>
                </a:solidFill>
                <a:latin typeface="Open Sans"/>
                <a:ea typeface="Open Sans"/>
                <a:cs typeface="Open Sans"/>
                <a:sym typeface="Open Sans"/>
              </a:rPr>
              <a:t>X</a:t>
            </a:r>
            <a:endParaRPr b="1" sz="1100">
              <a:solidFill>
                <a:schemeClr val="lt1"/>
              </a:solidFill>
              <a:latin typeface="Open Sans"/>
              <a:ea typeface="Open Sans"/>
              <a:cs typeface="Open Sans"/>
              <a:sym typeface="Open Sans"/>
            </a:endParaRPr>
          </a:p>
        </p:txBody>
      </p:sp>
      <p:sp>
        <p:nvSpPr>
          <p:cNvPr id="1089" name="Google Shape;1089;p81"/>
          <p:cNvSpPr/>
          <p:nvPr/>
        </p:nvSpPr>
        <p:spPr>
          <a:xfrm>
            <a:off x="8192103" y="4149675"/>
            <a:ext cx="815700" cy="183000"/>
          </a:xfrm>
          <a:prstGeom prst="rect">
            <a:avLst/>
          </a:prstGeom>
          <a:solidFill>
            <a:schemeClr val="lt1"/>
          </a:solidFill>
          <a:ln>
            <a:noFill/>
          </a:ln>
        </p:spPr>
        <p:txBody>
          <a:bodyPr anchorCtr="0" anchor="ctr" bIns="0" lIns="45700" spcFirstLastPara="1" rIns="0" wrap="square" tIns="0">
            <a:noAutofit/>
          </a:bodyPr>
          <a:lstStyle/>
          <a:p>
            <a:pPr indent="0" lvl="0" marL="0" rtl="0" algn="l">
              <a:spcBef>
                <a:spcPts val="0"/>
              </a:spcBef>
              <a:spcAft>
                <a:spcPts val="0"/>
              </a:spcAft>
              <a:buNone/>
            </a:pPr>
            <a:r>
              <a:rPr lang="en" sz="1100">
                <a:latin typeface="Open Sans"/>
                <a:ea typeface="Open Sans"/>
                <a:cs typeface="Open Sans"/>
                <a:sym typeface="Open Sans"/>
              </a:rPr>
              <a:t>= Neg BCx</a:t>
            </a:r>
            <a:endParaRPr sz="1100">
              <a:latin typeface="Open Sans"/>
              <a:ea typeface="Open Sans"/>
              <a:cs typeface="Open Sans"/>
              <a:sym typeface="Open Sans"/>
            </a:endParaRPr>
          </a:p>
        </p:txBody>
      </p:sp>
      <p:sp>
        <p:nvSpPr>
          <p:cNvPr id="1090" name="Google Shape;1090;p81"/>
          <p:cNvSpPr/>
          <p:nvPr/>
        </p:nvSpPr>
        <p:spPr>
          <a:xfrm>
            <a:off x="213050" y="1393075"/>
            <a:ext cx="8794800" cy="3748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091" name="Google Shape;1091;p81"/>
          <p:cNvSpPr/>
          <p:nvPr/>
        </p:nvSpPr>
        <p:spPr>
          <a:xfrm>
            <a:off x="2452700" y="2372438"/>
            <a:ext cx="3886200" cy="1236900"/>
          </a:xfrm>
          <a:prstGeom prst="rect">
            <a:avLst/>
          </a:prstGeom>
          <a:solidFill>
            <a:srgbClr val="DCF1E4"/>
          </a:solidFill>
          <a:ln cap="flat" cmpd="sng" w="9525">
            <a:solidFill>
              <a:srgbClr val="0C622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C622E"/>
                </a:solidFill>
                <a:latin typeface="Open Sans"/>
                <a:ea typeface="Open Sans"/>
                <a:cs typeface="Open Sans"/>
                <a:sym typeface="Open Sans"/>
              </a:rPr>
              <a:t>Recommendations</a:t>
            </a:r>
            <a:endParaRPr sz="1700">
              <a:solidFill>
                <a:srgbClr val="14A44D"/>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Might have been </a:t>
            </a:r>
            <a:r>
              <a:rPr b="1" lang="en" sz="1300">
                <a:solidFill>
                  <a:srgbClr val="1A1A1A"/>
                </a:solidFill>
                <a:latin typeface="Open Sans"/>
                <a:ea typeface="Open Sans"/>
                <a:cs typeface="Open Sans"/>
                <a:sym typeface="Open Sans"/>
              </a:rPr>
              <a:t>ECMO </a:t>
            </a:r>
            <a:r>
              <a:rPr b="1" lang="en" sz="1300">
                <a:solidFill>
                  <a:srgbClr val="1A1A1A"/>
                </a:solidFill>
                <a:latin typeface="Open Sans"/>
                <a:ea typeface="Open Sans"/>
                <a:cs typeface="Open Sans"/>
                <a:sym typeface="Open Sans"/>
              </a:rPr>
              <a:t>decannulation</a:t>
            </a:r>
            <a:r>
              <a:rPr lang="en" sz="1300">
                <a:solidFill>
                  <a:srgbClr val="1A1A1A"/>
                </a:solidFill>
                <a:latin typeface="Open Sans"/>
                <a:ea typeface="Open Sans"/>
                <a:cs typeface="Open Sans"/>
                <a:sym typeface="Open Sans"/>
              </a:rPr>
              <a:t> </a:t>
            </a:r>
            <a:r>
              <a:rPr lang="en" sz="1300">
                <a:solidFill>
                  <a:srgbClr val="1A1A1A"/>
                </a:solidFill>
                <a:latin typeface="Open Sans"/>
                <a:ea typeface="Open Sans"/>
                <a:cs typeface="Open Sans"/>
                <a:sym typeface="Open Sans"/>
              </a:rPr>
              <a:t>masquerading</a:t>
            </a:r>
            <a:r>
              <a:rPr lang="en" sz="1300">
                <a:solidFill>
                  <a:srgbClr val="1A1A1A"/>
                </a:solidFill>
                <a:latin typeface="Open Sans"/>
                <a:ea typeface="Open Sans"/>
                <a:cs typeface="Open Sans"/>
                <a:sym typeface="Open Sans"/>
              </a:rPr>
              <a:t> as sepsis (+/- DVT)</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Obtain HIV and HCV screen</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4 weeks of vanco from negative BCx</a:t>
            </a:r>
            <a:endParaRPr sz="1300">
              <a:solidFill>
                <a:srgbClr val="1A1A1A"/>
              </a:solidFill>
              <a:latin typeface="Open Sans"/>
              <a:ea typeface="Open Sans"/>
              <a:cs typeface="Open Sans"/>
              <a:sym typeface="Open Sans"/>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82"/>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Hospital course</a:t>
            </a:r>
            <a:endParaRPr/>
          </a:p>
        </p:txBody>
      </p:sp>
      <p:sp>
        <p:nvSpPr>
          <p:cNvPr id="1097" name="Google Shape;1097;p82"/>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57 y/o M</a:t>
            </a:r>
            <a:r>
              <a:rPr lang="en"/>
              <a:t> w/ COPD, DM (A1c 9), CV disease admitted to MICU for </a:t>
            </a:r>
            <a:r>
              <a:rPr b="1" lang="en">
                <a:solidFill>
                  <a:srgbClr val="3B71CA"/>
                </a:solidFill>
              </a:rPr>
              <a:t>ARDS</a:t>
            </a:r>
            <a:r>
              <a:rPr lang="en"/>
              <a:t> 2/2 severe pneumonia H flu &amp; GBS. Prolonged ICU course, including VAP c/b MRSA bacteremia (day 18). ID consulted on </a:t>
            </a:r>
            <a:r>
              <a:rPr b="1" lang="en">
                <a:solidFill>
                  <a:srgbClr val="3B71CA"/>
                </a:solidFill>
              </a:rPr>
              <a:t>hospital day 32</a:t>
            </a:r>
            <a:r>
              <a:rPr lang="en"/>
              <a:t> for </a:t>
            </a:r>
            <a:r>
              <a:rPr b="1" lang="en">
                <a:solidFill>
                  <a:srgbClr val="DC4C64"/>
                </a:solidFill>
              </a:rPr>
              <a:t>new sepsis</a:t>
            </a:r>
            <a:r>
              <a:rPr lang="en"/>
              <a:t> (worsening hemodynamics &amp; leukocytosis)</a:t>
            </a:r>
            <a:endParaRPr/>
          </a:p>
          <a:p>
            <a:pPr indent="0" lvl="0" marL="0" rtl="0" algn="l">
              <a:spcBef>
                <a:spcPts val="1200"/>
              </a:spcBef>
              <a:spcAft>
                <a:spcPts val="1200"/>
              </a:spcAft>
              <a:buNone/>
            </a:pPr>
            <a:r>
              <a:rPr lang="en"/>
              <a:t>After we sign off, he develops a leukocytosis again → BCx recollected → Low grade </a:t>
            </a:r>
            <a:r>
              <a:rPr b="1" lang="en">
                <a:solidFill>
                  <a:srgbClr val="DF382C"/>
                </a:solidFill>
              </a:rPr>
              <a:t>MRSA bacteremia again</a:t>
            </a:r>
            <a:endParaRPr b="1">
              <a:solidFill>
                <a:srgbClr val="DF382C"/>
              </a:solidFill>
            </a:endParaRPr>
          </a:p>
        </p:txBody>
      </p:sp>
      <p:graphicFrame>
        <p:nvGraphicFramePr>
          <p:cNvPr id="1098" name="Google Shape;1098;p82"/>
          <p:cNvGraphicFramePr/>
          <p:nvPr/>
        </p:nvGraphicFramePr>
        <p:xfrm>
          <a:off x="2008563" y="3913875"/>
          <a:ext cx="3000000" cy="3000000"/>
        </p:xfrm>
        <a:graphic>
          <a:graphicData uri="http://schemas.openxmlformats.org/drawingml/2006/table">
            <a:tbl>
              <a:tblPr>
                <a:noFill/>
                <a:tableStyleId>{3460FA36-6B9E-4714-AF50-13D33941BEC3}</a:tableStyleId>
              </a:tblPr>
              <a:tblGrid>
                <a:gridCol w="675175"/>
                <a:gridCol w="448025"/>
                <a:gridCol w="448025"/>
                <a:gridCol w="448025"/>
                <a:gridCol w="448025"/>
                <a:gridCol w="448025"/>
                <a:gridCol w="448025"/>
                <a:gridCol w="448025"/>
                <a:gridCol w="448025"/>
                <a:gridCol w="448025"/>
                <a:gridCol w="448025"/>
                <a:gridCol w="448025"/>
              </a:tblGrid>
              <a:tr h="222150">
                <a:tc>
                  <a:txBody>
                    <a:bodyPr/>
                    <a:lstStyle/>
                    <a:p>
                      <a:pPr indent="0" lvl="0" marL="0" rtl="0" algn="l">
                        <a:spcBef>
                          <a:spcPts val="0"/>
                        </a:spcBef>
                        <a:spcAft>
                          <a:spcPts val="0"/>
                        </a:spcAft>
                        <a:buNone/>
                      </a:pPr>
                      <a:r>
                        <a:rPr b="1" lang="en" sz="1300">
                          <a:solidFill>
                            <a:srgbClr val="FFFFFF"/>
                          </a:solidFill>
                          <a:latin typeface="Open Sans"/>
                          <a:ea typeface="Open Sans"/>
                          <a:cs typeface="Open Sans"/>
                          <a:sym typeface="Open Sans"/>
                        </a:rPr>
                        <a:t>CBC</a:t>
                      </a:r>
                      <a:endParaRPr b="1" sz="1300">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D28</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D29</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14A44D"/>
                      </a:solidFill>
                      <a:prstDash val="solid"/>
                      <a:round/>
                      <a:headEnd len="sm" w="sm" type="none"/>
                      <a:tailEnd len="sm" w="sm" type="none"/>
                    </a:lnT>
                    <a:lnB cap="flat" cmpd="sng" w="19050">
                      <a:solidFill>
                        <a:srgbClr val="14A44D"/>
                      </a:solidFill>
                      <a:prstDash val="solid"/>
                      <a:round/>
                      <a:headEnd len="sm" w="sm" type="none"/>
                      <a:tailEnd len="sm" w="sm" type="none"/>
                    </a:lnB>
                    <a:solidFill>
                      <a:srgbClr val="14A44D"/>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D30</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D31</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D32</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D33</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D34</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D35</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DF382C"/>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D36</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D37</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14A44D"/>
                      </a:solidFill>
                      <a:prstDash val="solid"/>
                      <a:round/>
                      <a:headEnd len="sm" w="sm" type="none"/>
                      <a:tailEnd len="sm" w="sm" type="none"/>
                    </a:lnT>
                    <a:lnB cap="flat" cmpd="sng" w="19050">
                      <a:solidFill>
                        <a:srgbClr val="14A44D"/>
                      </a:solidFill>
                      <a:prstDash val="solid"/>
                      <a:round/>
                      <a:headEnd len="sm" w="sm" type="none"/>
                      <a:tailEnd len="sm" w="sm" type="none"/>
                    </a:lnB>
                    <a:solidFill>
                      <a:srgbClr val="14A44D"/>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D38</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WBC</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18</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40</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14A44D"/>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33</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25</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chemeClr val="dk2"/>
                          </a:solidFill>
                          <a:latin typeface="Open Sans"/>
                          <a:ea typeface="Open Sans"/>
                          <a:cs typeface="Open Sans"/>
                          <a:sym typeface="Open Sans"/>
                        </a:rPr>
                        <a:t>25</a:t>
                      </a:r>
                      <a:endParaRPr b="1"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21</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16.7</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27.5</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22.0</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19.2</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14A44D"/>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18.0</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Hgb</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11.3</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10.1</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9.7</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9.1</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8.7</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8.4</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8.8</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Plts</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176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136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105</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119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148</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156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199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206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233</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255</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CRP</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b="1"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chemeClr val="dk2"/>
                          </a:solidFill>
                          <a:latin typeface="Open Sans"/>
                          <a:ea typeface="Open Sans"/>
                          <a:cs typeface="Open Sans"/>
                          <a:sym typeface="Open Sans"/>
                        </a:rPr>
                        <a:t>61</a:t>
                      </a:r>
                      <a:endParaRPr b="1"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099" name="Google Shape;1099;p82"/>
          <p:cNvSpPr txBox="1"/>
          <p:nvPr/>
        </p:nvSpPr>
        <p:spPr>
          <a:xfrm>
            <a:off x="1201650" y="3468425"/>
            <a:ext cx="14301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300">
                <a:solidFill>
                  <a:schemeClr val="dk2"/>
                </a:solidFill>
                <a:latin typeface="Open Sans"/>
                <a:ea typeface="Open Sans"/>
                <a:cs typeface="Open Sans"/>
                <a:sym typeface="Open Sans"/>
              </a:rPr>
              <a:t>Decannulated</a:t>
            </a:r>
            <a:endParaRPr b="1" sz="1300">
              <a:solidFill>
                <a:schemeClr val="dk2"/>
              </a:solidFill>
              <a:latin typeface="Open Sans"/>
              <a:ea typeface="Open Sans"/>
              <a:cs typeface="Open Sans"/>
              <a:sym typeface="Open Sans"/>
            </a:endParaRPr>
          </a:p>
        </p:txBody>
      </p:sp>
      <p:cxnSp>
        <p:nvCxnSpPr>
          <p:cNvPr id="1100" name="Google Shape;1100;p82"/>
          <p:cNvCxnSpPr>
            <a:stCxn id="1099" idx="3"/>
          </p:cNvCxnSpPr>
          <p:nvPr/>
        </p:nvCxnSpPr>
        <p:spPr>
          <a:xfrm>
            <a:off x="2631750" y="3660875"/>
            <a:ext cx="299400" cy="178200"/>
          </a:xfrm>
          <a:prstGeom prst="bentConnector3">
            <a:avLst>
              <a:gd fmla="val 100326" name="adj1"/>
            </a:avLst>
          </a:prstGeom>
          <a:noFill/>
          <a:ln cap="flat" cmpd="sng" w="9525">
            <a:solidFill>
              <a:schemeClr val="dk2"/>
            </a:solidFill>
            <a:prstDash val="solid"/>
            <a:round/>
            <a:headEnd len="med" w="med" type="none"/>
            <a:tailEnd len="med" w="med" type="triangle"/>
          </a:ln>
        </p:spPr>
      </p:cxnSp>
      <p:sp>
        <p:nvSpPr>
          <p:cNvPr id="1101" name="Google Shape;1101;p82"/>
          <p:cNvSpPr txBox="1"/>
          <p:nvPr/>
        </p:nvSpPr>
        <p:spPr>
          <a:xfrm>
            <a:off x="4484200" y="3453775"/>
            <a:ext cx="14301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300" u="sng">
                <a:solidFill>
                  <a:srgbClr val="C1443C"/>
                </a:solidFill>
                <a:latin typeface="Open Sans"/>
                <a:ea typeface="Open Sans"/>
                <a:cs typeface="Open Sans"/>
                <a:sym typeface="Open Sans"/>
              </a:rPr>
              <a:t>BCx</a:t>
            </a:r>
            <a:r>
              <a:rPr lang="en" sz="1300">
                <a:solidFill>
                  <a:schemeClr val="dk2"/>
                </a:solidFill>
                <a:latin typeface="Open Sans"/>
                <a:ea typeface="Open Sans"/>
                <a:cs typeface="Open Sans"/>
                <a:sym typeface="Open Sans"/>
              </a:rPr>
              <a:t>: MRSA</a:t>
            </a:r>
            <a:endParaRPr sz="1300">
              <a:solidFill>
                <a:schemeClr val="dk2"/>
              </a:solidFill>
              <a:latin typeface="Open Sans"/>
              <a:ea typeface="Open Sans"/>
              <a:cs typeface="Open Sans"/>
              <a:sym typeface="Open Sans"/>
            </a:endParaRPr>
          </a:p>
        </p:txBody>
      </p:sp>
      <p:cxnSp>
        <p:nvCxnSpPr>
          <p:cNvPr id="1102" name="Google Shape;1102;p82"/>
          <p:cNvCxnSpPr>
            <a:stCxn id="1101" idx="3"/>
          </p:cNvCxnSpPr>
          <p:nvPr/>
        </p:nvCxnSpPr>
        <p:spPr>
          <a:xfrm>
            <a:off x="5914300" y="3646225"/>
            <a:ext cx="123000" cy="172800"/>
          </a:xfrm>
          <a:prstGeom prst="bentConnector2">
            <a:avLst/>
          </a:prstGeom>
          <a:noFill/>
          <a:ln cap="flat" cmpd="sng" w="9525">
            <a:solidFill>
              <a:schemeClr val="dk2"/>
            </a:solidFill>
            <a:prstDash val="solid"/>
            <a:round/>
            <a:headEnd len="med" w="med" type="none"/>
            <a:tailEnd len="med" w="med" type="triangle"/>
          </a:ln>
        </p:spPr>
      </p:cxnSp>
      <p:sp>
        <p:nvSpPr>
          <p:cNvPr id="1103" name="Google Shape;1103;p82"/>
          <p:cNvSpPr/>
          <p:nvPr/>
        </p:nvSpPr>
        <p:spPr>
          <a:xfrm>
            <a:off x="729450" y="1395275"/>
            <a:ext cx="7688700" cy="7947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104" name="Google Shape;1104;p82"/>
          <p:cNvSpPr txBox="1"/>
          <p:nvPr/>
        </p:nvSpPr>
        <p:spPr>
          <a:xfrm>
            <a:off x="3153180" y="3453775"/>
            <a:ext cx="14301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300">
                <a:solidFill>
                  <a:schemeClr val="dk2"/>
                </a:solidFill>
                <a:latin typeface="Open Sans"/>
                <a:ea typeface="Open Sans"/>
                <a:cs typeface="Open Sans"/>
                <a:sym typeface="Open Sans"/>
              </a:rPr>
              <a:t>ID consult</a:t>
            </a:r>
            <a:endParaRPr b="1" sz="1300">
              <a:solidFill>
                <a:schemeClr val="dk2"/>
              </a:solidFill>
              <a:latin typeface="Open Sans"/>
              <a:ea typeface="Open Sans"/>
              <a:cs typeface="Open Sans"/>
              <a:sym typeface="Open Sans"/>
            </a:endParaRPr>
          </a:p>
        </p:txBody>
      </p:sp>
      <p:cxnSp>
        <p:nvCxnSpPr>
          <p:cNvPr id="1105" name="Google Shape;1105;p82"/>
          <p:cNvCxnSpPr>
            <a:stCxn id="1104" idx="3"/>
          </p:cNvCxnSpPr>
          <p:nvPr/>
        </p:nvCxnSpPr>
        <p:spPr>
          <a:xfrm>
            <a:off x="4583280" y="3646225"/>
            <a:ext cx="123000" cy="172800"/>
          </a:xfrm>
          <a:prstGeom prst="bentConnector2">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0"/>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HPI</a:t>
            </a:r>
            <a:endParaRPr/>
          </a:p>
        </p:txBody>
      </p:sp>
      <p:sp>
        <p:nvSpPr>
          <p:cNvPr id="134" name="Google Shape;134;p20"/>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a:t>
            </a:r>
            <a:r>
              <a:rPr b="1" lang="en">
                <a:solidFill>
                  <a:srgbClr val="2D6987"/>
                </a:solidFill>
              </a:rPr>
              <a:t>66 y/o M</a:t>
            </a:r>
            <a:r>
              <a:rPr lang="en"/>
              <a:t> with PMH including heart block (no PPM/ICD) p/w </a:t>
            </a:r>
            <a:r>
              <a:rPr b="1" lang="en">
                <a:solidFill>
                  <a:srgbClr val="DC4C64"/>
                </a:solidFill>
              </a:rPr>
              <a:t>fevers to 103</a:t>
            </a:r>
            <a:endParaRPr/>
          </a:p>
          <a:p>
            <a:pPr indent="0" lvl="0" marL="0" rtl="0" algn="l">
              <a:spcBef>
                <a:spcPts val="1200"/>
              </a:spcBef>
              <a:spcAft>
                <a:spcPts val="0"/>
              </a:spcAft>
              <a:buNone/>
            </a:pPr>
            <a:r>
              <a:rPr lang="en"/>
              <a:t>Feeling </a:t>
            </a:r>
            <a:r>
              <a:rPr b="1" lang="en"/>
              <a:t>unwell for about a week</a:t>
            </a:r>
            <a:r>
              <a:rPr lang="en"/>
              <a:t>. Seems like everything stated after he had a </a:t>
            </a:r>
            <a:r>
              <a:rPr b="1" lang="en"/>
              <a:t>root canal 8 days ago </a:t>
            </a:r>
            <a:r>
              <a:rPr lang="en"/>
              <a:t>(right premaxillary molar)</a:t>
            </a:r>
            <a:endParaRPr/>
          </a:p>
          <a:p>
            <a:pPr indent="-311150" lvl="0" marL="457200" rtl="0" algn="l">
              <a:spcBef>
                <a:spcPts val="1200"/>
              </a:spcBef>
              <a:spcAft>
                <a:spcPts val="0"/>
              </a:spcAft>
              <a:buSzPts val="1300"/>
              <a:buChar char="●"/>
            </a:pPr>
            <a:r>
              <a:rPr lang="en"/>
              <a:t>A few days later, </a:t>
            </a:r>
            <a:r>
              <a:rPr b="1" lang="en">
                <a:solidFill>
                  <a:srgbClr val="6B3FA0"/>
                </a:solidFill>
              </a:rPr>
              <a:t>bifrontal headaches</a:t>
            </a:r>
            <a:endParaRPr b="1">
              <a:solidFill>
                <a:srgbClr val="6B3FA0"/>
              </a:solidFill>
            </a:endParaRPr>
          </a:p>
          <a:p>
            <a:pPr indent="-311150" lvl="0" marL="457200" rtl="0" algn="l">
              <a:spcBef>
                <a:spcPts val="0"/>
              </a:spcBef>
              <a:spcAft>
                <a:spcPts val="0"/>
              </a:spcAft>
              <a:buSzPts val="1300"/>
              <a:buChar char="●"/>
            </a:pPr>
            <a:r>
              <a:rPr lang="en"/>
              <a:t>…then </a:t>
            </a:r>
            <a:r>
              <a:rPr b="1" lang="en">
                <a:solidFill>
                  <a:srgbClr val="C1443C"/>
                </a:solidFill>
              </a:rPr>
              <a:t>fevers</a:t>
            </a:r>
            <a:endParaRPr b="1">
              <a:solidFill>
                <a:srgbClr val="C1443C"/>
              </a:solidFill>
            </a:endParaRPr>
          </a:p>
          <a:p>
            <a:pPr indent="-311150" lvl="0" marL="457200" rtl="0" algn="l">
              <a:spcBef>
                <a:spcPts val="0"/>
              </a:spcBef>
              <a:spcAft>
                <a:spcPts val="0"/>
              </a:spcAft>
              <a:buSzPts val="1300"/>
              <a:buChar char="●"/>
            </a:pPr>
            <a:r>
              <a:rPr lang="en"/>
              <a:t>…then a little </a:t>
            </a:r>
            <a:r>
              <a:rPr b="1" lang="en"/>
              <a:t>confused</a:t>
            </a:r>
            <a:endParaRPr/>
          </a:p>
        </p:txBody>
      </p:sp>
      <p:sp>
        <p:nvSpPr>
          <p:cNvPr id="135" name="Google Shape;135;p20"/>
          <p:cNvSpPr/>
          <p:nvPr/>
        </p:nvSpPr>
        <p:spPr>
          <a:xfrm>
            <a:off x="729450" y="1444250"/>
            <a:ext cx="7585500" cy="12561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9" name="Shape 1109"/>
        <p:cNvGrpSpPr/>
        <p:nvPr/>
      </p:nvGrpSpPr>
      <p:grpSpPr>
        <a:xfrm>
          <a:off x="0" y="0"/>
          <a:ext cx="0" cy="0"/>
          <a:chOff x="0" y="0"/>
          <a:chExt cx="0" cy="0"/>
        </a:xfrm>
      </p:grpSpPr>
      <p:sp>
        <p:nvSpPr>
          <p:cNvPr id="1110" name="Google Shape;1110;p83"/>
          <p:cNvSpPr txBox="1"/>
          <p:nvPr/>
        </p:nvSpPr>
        <p:spPr>
          <a:xfrm>
            <a:off x="3153180" y="3453775"/>
            <a:ext cx="14301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300">
                <a:solidFill>
                  <a:schemeClr val="dk2"/>
                </a:solidFill>
                <a:latin typeface="Open Sans"/>
                <a:ea typeface="Open Sans"/>
                <a:cs typeface="Open Sans"/>
                <a:sym typeface="Open Sans"/>
              </a:rPr>
              <a:t>ID consult</a:t>
            </a:r>
            <a:endParaRPr b="1" sz="1300">
              <a:solidFill>
                <a:schemeClr val="dk2"/>
              </a:solidFill>
              <a:latin typeface="Open Sans"/>
              <a:ea typeface="Open Sans"/>
              <a:cs typeface="Open Sans"/>
              <a:sym typeface="Open Sans"/>
            </a:endParaRPr>
          </a:p>
        </p:txBody>
      </p:sp>
      <p:cxnSp>
        <p:nvCxnSpPr>
          <p:cNvPr id="1111" name="Google Shape;1111;p83"/>
          <p:cNvCxnSpPr>
            <a:stCxn id="1110" idx="3"/>
          </p:cNvCxnSpPr>
          <p:nvPr/>
        </p:nvCxnSpPr>
        <p:spPr>
          <a:xfrm>
            <a:off x="4583280" y="3646225"/>
            <a:ext cx="123000" cy="172800"/>
          </a:xfrm>
          <a:prstGeom prst="bentConnector2">
            <a:avLst/>
          </a:prstGeom>
          <a:noFill/>
          <a:ln cap="flat" cmpd="sng" w="9525">
            <a:solidFill>
              <a:schemeClr val="dk2"/>
            </a:solidFill>
            <a:prstDash val="solid"/>
            <a:round/>
            <a:headEnd len="med" w="med" type="none"/>
            <a:tailEnd len="med" w="med" type="triangle"/>
          </a:ln>
        </p:spPr>
      </p:cxnSp>
      <p:sp>
        <p:nvSpPr>
          <p:cNvPr id="1112" name="Google Shape;1112;p83"/>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3:</a:t>
            </a:r>
            <a:r>
              <a:rPr lang="en"/>
              <a:t> Hospital course</a:t>
            </a:r>
            <a:endParaRPr/>
          </a:p>
        </p:txBody>
      </p:sp>
      <p:sp>
        <p:nvSpPr>
          <p:cNvPr id="1113" name="Google Shape;1113;p83"/>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57 y/o M</a:t>
            </a:r>
            <a:r>
              <a:rPr lang="en"/>
              <a:t> w/ COPD, DM (A1c 9), CV disease admitted to MICU for </a:t>
            </a:r>
            <a:r>
              <a:rPr b="1" lang="en">
                <a:solidFill>
                  <a:srgbClr val="3B71CA"/>
                </a:solidFill>
              </a:rPr>
              <a:t>ARDS</a:t>
            </a:r>
            <a:r>
              <a:rPr lang="en"/>
              <a:t> 2/2 severe pneumonia H flu &amp; GBS. Prolonged ICU course, including VAP c/b MRSA bacteremia (day 18). ID consulted on </a:t>
            </a:r>
            <a:r>
              <a:rPr b="1" lang="en">
                <a:solidFill>
                  <a:srgbClr val="3B71CA"/>
                </a:solidFill>
              </a:rPr>
              <a:t>hospital day 32</a:t>
            </a:r>
            <a:r>
              <a:rPr lang="en"/>
              <a:t> for </a:t>
            </a:r>
            <a:r>
              <a:rPr b="1" lang="en">
                <a:solidFill>
                  <a:srgbClr val="DC4C64"/>
                </a:solidFill>
              </a:rPr>
              <a:t>new sepsis</a:t>
            </a:r>
            <a:r>
              <a:rPr lang="en"/>
              <a:t> (worsening hemodynamics &amp; leukocytosis)</a:t>
            </a:r>
            <a:endParaRPr/>
          </a:p>
          <a:p>
            <a:pPr indent="0" lvl="0" marL="0" rtl="0" algn="l">
              <a:spcBef>
                <a:spcPts val="1200"/>
              </a:spcBef>
              <a:spcAft>
                <a:spcPts val="1200"/>
              </a:spcAft>
              <a:buNone/>
            </a:pPr>
            <a:r>
              <a:rPr lang="en"/>
              <a:t>After we sign off, he develops a leukocytosis again → BCx recollected → Low grade </a:t>
            </a:r>
            <a:r>
              <a:rPr b="1" lang="en">
                <a:solidFill>
                  <a:srgbClr val="DF382C"/>
                </a:solidFill>
              </a:rPr>
              <a:t>MRSA bacteremia again</a:t>
            </a:r>
            <a:endParaRPr b="1">
              <a:solidFill>
                <a:srgbClr val="DF382C"/>
              </a:solidFill>
            </a:endParaRPr>
          </a:p>
        </p:txBody>
      </p:sp>
      <p:graphicFrame>
        <p:nvGraphicFramePr>
          <p:cNvPr id="1114" name="Google Shape;1114;p83"/>
          <p:cNvGraphicFramePr/>
          <p:nvPr/>
        </p:nvGraphicFramePr>
        <p:xfrm>
          <a:off x="2008563" y="3913875"/>
          <a:ext cx="3000000" cy="3000000"/>
        </p:xfrm>
        <a:graphic>
          <a:graphicData uri="http://schemas.openxmlformats.org/drawingml/2006/table">
            <a:tbl>
              <a:tblPr>
                <a:noFill/>
                <a:tableStyleId>{3460FA36-6B9E-4714-AF50-13D33941BEC3}</a:tableStyleId>
              </a:tblPr>
              <a:tblGrid>
                <a:gridCol w="675175"/>
                <a:gridCol w="448025"/>
                <a:gridCol w="448025"/>
                <a:gridCol w="448025"/>
                <a:gridCol w="448025"/>
                <a:gridCol w="448025"/>
                <a:gridCol w="448025"/>
                <a:gridCol w="448025"/>
                <a:gridCol w="448025"/>
                <a:gridCol w="448025"/>
                <a:gridCol w="448025"/>
                <a:gridCol w="448025"/>
              </a:tblGrid>
              <a:tr h="222150">
                <a:tc>
                  <a:txBody>
                    <a:bodyPr/>
                    <a:lstStyle/>
                    <a:p>
                      <a:pPr indent="0" lvl="0" marL="0" rtl="0" algn="l">
                        <a:spcBef>
                          <a:spcPts val="0"/>
                        </a:spcBef>
                        <a:spcAft>
                          <a:spcPts val="0"/>
                        </a:spcAft>
                        <a:buNone/>
                      </a:pPr>
                      <a:r>
                        <a:rPr b="1" lang="en" sz="1300">
                          <a:solidFill>
                            <a:srgbClr val="FFFFFF"/>
                          </a:solidFill>
                          <a:latin typeface="Open Sans"/>
                          <a:ea typeface="Open Sans"/>
                          <a:cs typeface="Open Sans"/>
                          <a:sym typeface="Open Sans"/>
                        </a:rPr>
                        <a:t>CBC</a:t>
                      </a:r>
                      <a:endParaRPr b="1" sz="1300">
                        <a:solidFill>
                          <a:srgbClr val="FFFFFF"/>
                        </a:solidFill>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D28</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D29</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14A44D"/>
                      </a:solidFill>
                      <a:prstDash val="solid"/>
                      <a:round/>
                      <a:headEnd len="sm" w="sm" type="none"/>
                      <a:tailEnd len="sm" w="sm" type="none"/>
                    </a:lnT>
                    <a:lnB cap="flat" cmpd="sng" w="19050">
                      <a:solidFill>
                        <a:srgbClr val="14A44D"/>
                      </a:solidFill>
                      <a:prstDash val="solid"/>
                      <a:round/>
                      <a:headEnd len="sm" w="sm" type="none"/>
                      <a:tailEnd len="sm" w="sm" type="none"/>
                    </a:lnB>
                    <a:solidFill>
                      <a:srgbClr val="14A44D"/>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D30</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D31</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D32</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D33</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D34</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D35</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DF382C"/>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D36</a:t>
                      </a:r>
                      <a:endParaRPr b="1" sz="1300">
                        <a:solidFill>
                          <a:srgbClr val="FFFFFF"/>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D37</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14A44D"/>
                      </a:solidFill>
                      <a:prstDash val="solid"/>
                      <a:round/>
                      <a:headEnd len="sm" w="sm" type="none"/>
                      <a:tailEnd len="sm" w="sm" type="none"/>
                    </a:lnR>
                    <a:lnT cap="flat" cmpd="sng" w="9525">
                      <a:solidFill>
                        <a:srgbClr val="14A44D"/>
                      </a:solidFill>
                      <a:prstDash val="solid"/>
                      <a:round/>
                      <a:headEnd len="sm" w="sm" type="none"/>
                      <a:tailEnd len="sm" w="sm" type="none"/>
                    </a:lnT>
                    <a:lnB cap="flat" cmpd="sng" w="19050">
                      <a:solidFill>
                        <a:srgbClr val="14A44D"/>
                      </a:solidFill>
                      <a:prstDash val="solid"/>
                      <a:round/>
                      <a:headEnd len="sm" w="sm" type="none"/>
                      <a:tailEnd len="sm" w="sm" type="none"/>
                    </a:lnB>
                    <a:solidFill>
                      <a:srgbClr val="14A44D"/>
                    </a:solidFill>
                  </a:tcPr>
                </a:tc>
                <a:tc>
                  <a:txBody>
                    <a:bodyPr/>
                    <a:lstStyle/>
                    <a:p>
                      <a:pPr indent="0" lvl="0" marL="0" rtl="0" algn="ctr">
                        <a:spcBef>
                          <a:spcPts val="0"/>
                        </a:spcBef>
                        <a:spcAft>
                          <a:spcPts val="0"/>
                        </a:spcAft>
                        <a:buNone/>
                      </a:pPr>
                      <a:r>
                        <a:rPr b="1" lang="en" sz="1300">
                          <a:solidFill>
                            <a:srgbClr val="FFFFFF"/>
                          </a:solidFill>
                          <a:latin typeface="Open Sans"/>
                          <a:ea typeface="Open Sans"/>
                          <a:cs typeface="Open Sans"/>
                          <a:sym typeface="Open Sans"/>
                        </a:rPr>
                        <a:t>D38</a:t>
                      </a:r>
                      <a:endParaRPr b="1" sz="1300">
                        <a:solidFill>
                          <a:srgbClr val="FFFFFF"/>
                        </a:solidFill>
                        <a:latin typeface="Open Sans"/>
                        <a:ea typeface="Open Sans"/>
                        <a:cs typeface="Open Sans"/>
                        <a:sym typeface="Open Sans"/>
                      </a:endParaRPr>
                    </a:p>
                  </a:txBody>
                  <a:tcPr marT="0" marB="0" marR="0" marL="0" anchor="ctr">
                    <a:lnL cap="flat" cmpd="sng" w="9525">
                      <a:solidFill>
                        <a:srgbClr val="14A44D"/>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19050">
                      <a:solidFill>
                        <a:srgbClr val="404247"/>
                      </a:solidFill>
                      <a:prstDash val="solid"/>
                      <a:round/>
                      <a:headEnd len="sm" w="sm" type="none"/>
                      <a:tailEnd len="sm" w="sm" type="none"/>
                    </a:lnB>
                    <a:solidFill>
                      <a:srgbClr val="404247"/>
                    </a:solidFill>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WBC</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18</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40</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14A44D"/>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33</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25</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chemeClr val="dk2"/>
                          </a:solidFill>
                          <a:latin typeface="Open Sans"/>
                          <a:ea typeface="Open Sans"/>
                          <a:cs typeface="Open Sans"/>
                          <a:sym typeface="Open Sans"/>
                        </a:rPr>
                        <a:t>25</a:t>
                      </a:r>
                      <a:endParaRPr b="1"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21</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16.7</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27.5</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rgbClr val="DF382C"/>
                          </a:solidFill>
                          <a:latin typeface="Open Sans"/>
                          <a:ea typeface="Open Sans"/>
                          <a:cs typeface="Open Sans"/>
                          <a:sym typeface="Open Sans"/>
                        </a:rPr>
                        <a:t>22.0</a:t>
                      </a:r>
                      <a:endParaRPr b="1" sz="1300">
                        <a:solidFill>
                          <a:srgbClr val="DF382C"/>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19.2</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19050">
                      <a:solidFill>
                        <a:srgbClr val="14A44D"/>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18.0</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19050">
                      <a:solidFill>
                        <a:srgbClr val="404247"/>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Hgb</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11.3</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10.1</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9.7</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9.1</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9.9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8.7</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8.4</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8.8</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Plts</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186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176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136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105</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119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148</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156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199</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206</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233</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rgbClr val="1A1A1A"/>
                          </a:solidFill>
                          <a:latin typeface="Open Sans"/>
                          <a:ea typeface="Open Sans"/>
                          <a:cs typeface="Open Sans"/>
                          <a:sym typeface="Open Sans"/>
                        </a:rPr>
                        <a:t>255</a:t>
                      </a:r>
                      <a:endParaRPr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22150">
                <a:tc>
                  <a:txBody>
                    <a:bodyPr/>
                    <a:lstStyle/>
                    <a:p>
                      <a:pPr indent="0" lvl="0" marL="0" rtl="0" algn="l">
                        <a:spcBef>
                          <a:spcPts val="0"/>
                        </a:spcBef>
                        <a:spcAft>
                          <a:spcPts val="0"/>
                        </a:spcAft>
                        <a:buNone/>
                      </a:pPr>
                      <a:r>
                        <a:rPr lang="en" sz="1300">
                          <a:latin typeface="Open Sans"/>
                          <a:ea typeface="Open Sans"/>
                          <a:cs typeface="Open Sans"/>
                          <a:sym typeface="Open Sans"/>
                        </a:rPr>
                        <a:t>CRP</a:t>
                      </a:r>
                      <a:endParaRPr sz="1300">
                        <a:latin typeface="Open Sans"/>
                        <a:ea typeface="Open Sans"/>
                        <a:cs typeface="Open Sans"/>
                        <a:sym typeface="Open Sans"/>
                      </a:endParaRPr>
                    </a:p>
                  </a:txBody>
                  <a:tcPr marT="0" marB="0" marR="0" marL="4570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404247"/>
                      </a:solidFill>
                      <a:prstDash val="solid"/>
                      <a:round/>
                      <a:headEnd len="sm" w="sm" type="none"/>
                      <a:tailEnd len="sm" w="sm" type="none"/>
                    </a:lnT>
                    <a:lnB cap="flat" cmpd="sng" w="9525">
                      <a:solidFill>
                        <a:srgbClr val="404247"/>
                      </a:solidFill>
                      <a:prstDash val="solid"/>
                      <a:round/>
                      <a:headEnd len="sm" w="sm" type="none"/>
                      <a:tailEnd len="sm" w="sm" type="none"/>
                    </a:lnB>
                    <a:solidFill>
                      <a:srgbClr val="F1F2F3"/>
                    </a:solidFill>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b="1" sz="1300">
                        <a:solidFill>
                          <a:srgbClr val="1A1A1A"/>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b="1" lang="en" sz="1300">
                          <a:solidFill>
                            <a:schemeClr val="dk2"/>
                          </a:solidFill>
                          <a:latin typeface="Open Sans"/>
                          <a:ea typeface="Open Sans"/>
                          <a:cs typeface="Open Sans"/>
                          <a:sym typeface="Open Sans"/>
                        </a:rPr>
                        <a:t>61</a:t>
                      </a:r>
                      <a:endParaRPr b="1"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404247"/>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txBody>
                  <a:tcPr marT="0" marB="0" marR="0" marL="0" anchor="ctr">
                    <a:lnL cap="flat" cmpd="sng" w="9525">
                      <a:solidFill>
                        <a:srgbClr val="404247"/>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115" name="Google Shape;1115;p83"/>
          <p:cNvSpPr txBox="1"/>
          <p:nvPr/>
        </p:nvSpPr>
        <p:spPr>
          <a:xfrm>
            <a:off x="1201650" y="3468425"/>
            <a:ext cx="14301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300">
                <a:solidFill>
                  <a:schemeClr val="dk2"/>
                </a:solidFill>
                <a:latin typeface="Open Sans"/>
                <a:ea typeface="Open Sans"/>
                <a:cs typeface="Open Sans"/>
                <a:sym typeface="Open Sans"/>
              </a:rPr>
              <a:t>Decannulated</a:t>
            </a:r>
            <a:endParaRPr b="1" sz="1300">
              <a:solidFill>
                <a:schemeClr val="dk2"/>
              </a:solidFill>
              <a:latin typeface="Open Sans"/>
              <a:ea typeface="Open Sans"/>
              <a:cs typeface="Open Sans"/>
              <a:sym typeface="Open Sans"/>
            </a:endParaRPr>
          </a:p>
        </p:txBody>
      </p:sp>
      <p:cxnSp>
        <p:nvCxnSpPr>
          <p:cNvPr id="1116" name="Google Shape;1116;p83"/>
          <p:cNvCxnSpPr>
            <a:stCxn id="1115" idx="3"/>
          </p:cNvCxnSpPr>
          <p:nvPr/>
        </p:nvCxnSpPr>
        <p:spPr>
          <a:xfrm>
            <a:off x="2631750" y="3660875"/>
            <a:ext cx="299400" cy="178200"/>
          </a:xfrm>
          <a:prstGeom prst="bentConnector3">
            <a:avLst>
              <a:gd fmla="val 100326" name="adj1"/>
            </a:avLst>
          </a:prstGeom>
          <a:noFill/>
          <a:ln cap="flat" cmpd="sng" w="9525">
            <a:solidFill>
              <a:schemeClr val="dk2"/>
            </a:solidFill>
            <a:prstDash val="solid"/>
            <a:round/>
            <a:headEnd len="med" w="med" type="none"/>
            <a:tailEnd len="med" w="med" type="triangle"/>
          </a:ln>
        </p:spPr>
      </p:cxnSp>
      <p:sp>
        <p:nvSpPr>
          <p:cNvPr id="1117" name="Google Shape;1117;p83"/>
          <p:cNvSpPr txBox="1"/>
          <p:nvPr/>
        </p:nvSpPr>
        <p:spPr>
          <a:xfrm>
            <a:off x="4484200" y="3453775"/>
            <a:ext cx="14301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300" u="sng">
                <a:solidFill>
                  <a:srgbClr val="C1443C"/>
                </a:solidFill>
                <a:latin typeface="Open Sans"/>
                <a:ea typeface="Open Sans"/>
                <a:cs typeface="Open Sans"/>
                <a:sym typeface="Open Sans"/>
              </a:rPr>
              <a:t>BCx</a:t>
            </a:r>
            <a:r>
              <a:rPr lang="en" sz="1300">
                <a:solidFill>
                  <a:schemeClr val="dk2"/>
                </a:solidFill>
                <a:latin typeface="Open Sans"/>
                <a:ea typeface="Open Sans"/>
                <a:cs typeface="Open Sans"/>
                <a:sym typeface="Open Sans"/>
              </a:rPr>
              <a:t>: MRSA</a:t>
            </a:r>
            <a:endParaRPr sz="1300">
              <a:solidFill>
                <a:schemeClr val="dk2"/>
              </a:solidFill>
              <a:latin typeface="Open Sans"/>
              <a:ea typeface="Open Sans"/>
              <a:cs typeface="Open Sans"/>
              <a:sym typeface="Open Sans"/>
            </a:endParaRPr>
          </a:p>
        </p:txBody>
      </p:sp>
      <p:cxnSp>
        <p:nvCxnSpPr>
          <p:cNvPr id="1118" name="Google Shape;1118;p83"/>
          <p:cNvCxnSpPr>
            <a:stCxn id="1117" idx="3"/>
          </p:cNvCxnSpPr>
          <p:nvPr/>
        </p:nvCxnSpPr>
        <p:spPr>
          <a:xfrm>
            <a:off x="5914300" y="3646225"/>
            <a:ext cx="123000" cy="172800"/>
          </a:xfrm>
          <a:prstGeom prst="bentConnector2">
            <a:avLst/>
          </a:prstGeom>
          <a:noFill/>
          <a:ln cap="flat" cmpd="sng" w="9525">
            <a:solidFill>
              <a:schemeClr val="dk2"/>
            </a:solidFill>
            <a:prstDash val="solid"/>
            <a:round/>
            <a:headEnd len="med" w="med" type="none"/>
            <a:tailEnd len="med" w="med" type="triangle"/>
          </a:ln>
        </p:spPr>
      </p:cxnSp>
      <p:sp>
        <p:nvSpPr>
          <p:cNvPr id="1119" name="Google Shape;1119;p83"/>
          <p:cNvSpPr/>
          <p:nvPr/>
        </p:nvSpPr>
        <p:spPr>
          <a:xfrm>
            <a:off x="729450" y="1395275"/>
            <a:ext cx="7688700" cy="36975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120" name="Google Shape;1120;p83"/>
          <p:cNvSpPr/>
          <p:nvPr/>
        </p:nvSpPr>
        <p:spPr>
          <a:xfrm>
            <a:off x="2558325" y="2210750"/>
            <a:ext cx="3886200" cy="1236900"/>
          </a:xfrm>
          <a:prstGeom prst="rect">
            <a:avLst/>
          </a:prstGeom>
          <a:solidFill>
            <a:srgbClr val="DCF1E4"/>
          </a:solidFill>
          <a:ln cap="flat" cmpd="sng" w="9525">
            <a:solidFill>
              <a:srgbClr val="0C622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700">
                <a:solidFill>
                  <a:srgbClr val="0C622E"/>
                </a:solidFill>
                <a:latin typeface="Open Sans"/>
                <a:ea typeface="Open Sans"/>
                <a:cs typeface="Open Sans"/>
                <a:sym typeface="Open Sans"/>
              </a:rPr>
              <a:t>Recommendations</a:t>
            </a:r>
            <a:endParaRPr sz="1700">
              <a:solidFill>
                <a:srgbClr val="14A44D"/>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Get TEE (negative)</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Line sepsis BCx for his HD line</a:t>
            </a:r>
            <a:endParaRPr sz="1300">
              <a:solidFill>
                <a:srgbClr val="1A1A1A"/>
              </a:solidFill>
              <a:latin typeface="Open Sans"/>
              <a:ea typeface="Open Sans"/>
              <a:cs typeface="Open Sans"/>
              <a:sym typeface="Open Sans"/>
            </a:endParaRPr>
          </a:p>
          <a:p>
            <a:pPr indent="-311150" lvl="0" marL="4572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4 weeks of vanco from negative BCx</a:t>
            </a:r>
            <a:endParaRPr sz="1300">
              <a:solidFill>
                <a:srgbClr val="1A1A1A"/>
              </a:solidFill>
              <a:latin typeface="Open Sans"/>
              <a:ea typeface="Open Sans"/>
              <a:cs typeface="Open Sans"/>
              <a:sym typeface="Open Sans"/>
            </a:endParaRPr>
          </a:p>
          <a:p>
            <a:pPr indent="-311150" lvl="1" marL="914400" rtl="0" algn="l">
              <a:spcBef>
                <a:spcPts val="0"/>
              </a:spcBef>
              <a:spcAft>
                <a:spcPts val="0"/>
              </a:spcAft>
              <a:buClr>
                <a:srgbClr val="1A1A1A"/>
              </a:buClr>
              <a:buSzPts val="1300"/>
              <a:buFont typeface="Open Sans"/>
              <a:buChar char="○"/>
            </a:pPr>
            <a:r>
              <a:rPr lang="en" sz="1300">
                <a:solidFill>
                  <a:srgbClr val="1A1A1A"/>
                </a:solidFill>
                <a:latin typeface="Open Sans"/>
                <a:ea typeface="Open Sans"/>
                <a:cs typeface="Open Sans"/>
                <a:sym typeface="Open Sans"/>
              </a:rPr>
              <a:t>Add 1 week of ceftaroline</a:t>
            </a:r>
            <a:endParaRPr sz="1300">
              <a:solidFill>
                <a:srgbClr val="1A1A1A"/>
              </a:solidFill>
              <a:latin typeface="Open Sans"/>
              <a:ea typeface="Open Sans"/>
              <a:cs typeface="Open Sans"/>
              <a:sym typeface="Open Sans"/>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84"/>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Discussion</a:t>
            </a:r>
            <a:endParaRPr/>
          </a:p>
        </p:txBody>
      </p:sp>
      <p:sp>
        <p:nvSpPr>
          <p:cNvPr id="1126" name="Google Shape;1126;p84"/>
          <p:cNvSpPr txBox="1"/>
          <p:nvPr/>
        </p:nvSpPr>
        <p:spPr>
          <a:xfrm>
            <a:off x="5681275" y="3837950"/>
            <a:ext cx="2279700" cy="57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lt1"/>
                </a:solidFill>
                <a:latin typeface="Open Sans"/>
                <a:ea typeface="Open Sans"/>
                <a:cs typeface="Open Sans"/>
                <a:sym typeface="Open Sans"/>
              </a:rPr>
              <a:t>Links to articles discussed here</a:t>
            </a:r>
            <a:endParaRPr b="1" sz="1200">
              <a:solidFill>
                <a:schemeClr val="lt1"/>
              </a:solidFill>
              <a:latin typeface="Open Sans"/>
              <a:ea typeface="Open Sans"/>
              <a:cs typeface="Open Sans"/>
              <a:sym typeface="Open Sans"/>
            </a:endParaRPr>
          </a:p>
        </p:txBody>
      </p:sp>
      <p:pic>
        <p:nvPicPr>
          <p:cNvPr id="1127" name="Google Shape;1127;p84" title="frame (9).png"/>
          <p:cNvPicPr preferRelativeResize="0"/>
          <p:nvPr/>
        </p:nvPicPr>
        <p:blipFill rotWithShape="1">
          <a:blip r:embed="rId3">
            <a:alphaModFix/>
          </a:blip>
          <a:srcRect b="11098" l="11814" r="11814" t="11883"/>
          <a:stretch/>
        </p:blipFill>
        <p:spPr>
          <a:xfrm>
            <a:off x="5694025" y="1344850"/>
            <a:ext cx="2269547" cy="22887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1" name="Shape 1131"/>
        <p:cNvGrpSpPr/>
        <p:nvPr/>
      </p:nvGrpSpPr>
      <p:grpSpPr>
        <a:xfrm>
          <a:off x="0" y="0"/>
          <a:ext cx="0" cy="0"/>
          <a:chOff x="0" y="0"/>
          <a:chExt cx="0" cy="0"/>
        </a:xfrm>
      </p:grpSpPr>
      <p:sp>
        <p:nvSpPr>
          <p:cNvPr id="1132" name="Google Shape;1132;p85"/>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Time to learn!</a:t>
            </a:r>
            <a:endParaRPr/>
          </a:p>
        </p:txBody>
      </p:sp>
      <p:sp>
        <p:nvSpPr>
          <p:cNvPr id="1133" name="Google Shape;1133;p85"/>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134" name="Google Shape;1134;p85"/>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SzPts val="1500"/>
              <a:buChar char="●"/>
            </a:pPr>
            <a:r>
              <a:rPr b="1" lang="en" sz="1500"/>
              <a:t>Drug induced aseptic meningitis</a:t>
            </a:r>
            <a:endParaRPr b="1" sz="1500"/>
          </a:p>
          <a:p>
            <a:pPr indent="-323850" lvl="0" marL="457200" rtl="0" algn="l">
              <a:spcBef>
                <a:spcPts val="0"/>
              </a:spcBef>
              <a:spcAft>
                <a:spcPts val="0"/>
              </a:spcAft>
              <a:buClr>
                <a:srgbClr val="9E9E9E"/>
              </a:buClr>
              <a:buSzPts val="1500"/>
              <a:buChar char="●"/>
            </a:pPr>
            <a:r>
              <a:rPr b="1" lang="en" sz="1500">
                <a:solidFill>
                  <a:srgbClr val="9E9E9E"/>
                </a:solidFill>
              </a:rPr>
              <a:t>Drug fever </a:t>
            </a:r>
            <a:r>
              <a:rPr lang="en" sz="1500">
                <a:solidFill>
                  <a:srgbClr val="9E9E9E"/>
                </a:solidFill>
              </a:rPr>
              <a:t>(caused by eplerenone)</a:t>
            </a:r>
            <a:endParaRPr sz="1500">
              <a:solidFill>
                <a:srgbClr val="9E9E9E"/>
              </a:solidFill>
            </a:endParaRPr>
          </a:p>
          <a:p>
            <a:pPr indent="-323850" lvl="0" marL="457200" rtl="0" algn="l">
              <a:spcBef>
                <a:spcPts val="0"/>
              </a:spcBef>
              <a:spcAft>
                <a:spcPts val="0"/>
              </a:spcAft>
              <a:buClr>
                <a:srgbClr val="9E9E9E"/>
              </a:buClr>
              <a:buSzPts val="1500"/>
              <a:buChar char="●"/>
            </a:pPr>
            <a:r>
              <a:rPr b="1" lang="en" sz="1500">
                <a:solidFill>
                  <a:srgbClr val="9E9E9E"/>
                </a:solidFill>
              </a:rPr>
              <a:t>ECMO </a:t>
            </a:r>
            <a:r>
              <a:rPr lang="en" sz="1500">
                <a:solidFill>
                  <a:srgbClr val="9E9E9E"/>
                </a:solidFill>
              </a:rPr>
              <a:t>decannulation fever</a:t>
            </a:r>
            <a:endParaRPr sz="1500">
              <a:solidFill>
                <a:srgbClr val="9E9E9E"/>
              </a:solidFill>
            </a:endParaRPr>
          </a:p>
        </p:txBody>
      </p:sp>
      <p:pic>
        <p:nvPicPr>
          <p:cNvPr id="1135" name="Google Shape;1135;p85" title="frame (9).png"/>
          <p:cNvPicPr preferRelativeResize="0"/>
          <p:nvPr/>
        </p:nvPicPr>
        <p:blipFill rotWithShape="1">
          <a:blip r:embed="rId3">
            <a:alphaModFix/>
          </a:blip>
          <a:srcRect b="11098" l="11814" r="11814" t="11883"/>
          <a:stretch/>
        </p:blipFill>
        <p:spPr>
          <a:xfrm>
            <a:off x="7683800" y="102225"/>
            <a:ext cx="1300500" cy="1311487"/>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86"/>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Drug induced aseptic meningitis</a:t>
            </a:r>
            <a:endParaRPr/>
          </a:p>
        </p:txBody>
      </p:sp>
      <p:sp>
        <p:nvSpPr>
          <p:cNvPr id="1141" name="Google Shape;1141;p86"/>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Rare cause of aseptic </a:t>
            </a:r>
            <a:r>
              <a:rPr lang="en"/>
              <a:t>meningitis. </a:t>
            </a:r>
            <a:r>
              <a:rPr lang="en"/>
              <a:t>Most </a:t>
            </a:r>
            <a:r>
              <a:rPr b="1" lang="en"/>
              <a:t>common</a:t>
            </a:r>
            <a:r>
              <a:rPr b="1" lang="en"/>
              <a:t> culprits</a:t>
            </a:r>
            <a:r>
              <a:rPr lang="en"/>
              <a:t> are:</a:t>
            </a:r>
            <a:endParaRPr/>
          </a:p>
          <a:p>
            <a:pPr indent="-311150" lvl="0" marL="457200" rtl="0" algn="l">
              <a:spcBef>
                <a:spcPts val="1200"/>
              </a:spcBef>
              <a:spcAft>
                <a:spcPts val="0"/>
              </a:spcAft>
              <a:buSzPts val="1300"/>
              <a:buChar char="●"/>
            </a:pPr>
            <a:r>
              <a:rPr b="1" lang="en">
                <a:solidFill>
                  <a:srgbClr val="DF382C"/>
                </a:solidFill>
              </a:rPr>
              <a:t>NSAIDs</a:t>
            </a:r>
            <a:r>
              <a:rPr lang="en"/>
              <a:t> </a:t>
            </a:r>
            <a:r>
              <a:rPr baseline="30000" lang="en"/>
              <a:t>[</a:t>
            </a:r>
            <a:r>
              <a:rPr baseline="30000" lang="en">
                <a:solidFill>
                  <a:schemeClr val="hlink"/>
                </a:solidFill>
                <a:uFill>
                  <a:noFill/>
                </a:uFill>
                <a:hlinkClick r:id="rId3"/>
              </a:rPr>
              <a:t>1</a:t>
            </a:r>
            <a:r>
              <a:rPr baseline="30000" lang="en"/>
              <a:t>]</a:t>
            </a:r>
            <a:r>
              <a:rPr lang="en"/>
              <a:t>: leading overall cause (mainly </a:t>
            </a:r>
            <a:r>
              <a:rPr b="1" lang="en">
                <a:solidFill>
                  <a:srgbClr val="8E44AD"/>
                </a:solidFill>
              </a:rPr>
              <a:t>ibuprofen</a:t>
            </a:r>
            <a:r>
              <a:rPr lang="en"/>
              <a:t>)</a:t>
            </a:r>
            <a:r>
              <a:rPr baseline="30000" lang="en"/>
              <a:t>[</a:t>
            </a:r>
            <a:r>
              <a:rPr baseline="30000" lang="en">
                <a:solidFill>
                  <a:schemeClr val="accent5"/>
                </a:solidFill>
                <a:uFill>
                  <a:noFill/>
                </a:uFill>
                <a:hlinkClick r:id="rId4">
                  <a:extLst>
                    <a:ext uri="{A12FA001-AC4F-418D-AE19-62706E023703}">
                      <ahyp:hlinkClr val="tx"/>
                    </a:ext>
                  </a:extLst>
                </a:hlinkClick>
              </a:rPr>
              <a:t>4</a:t>
            </a:r>
            <a:r>
              <a:rPr baseline="30000" lang="en"/>
              <a:t>]</a:t>
            </a:r>
            <a:endParaRPr baseline="30000"/>
          </a:p>
          <a:p>
            <a:pPr indent="-311150" lvl="0" marL="457200" rtl="0" algn="l">
              <a:spcBef>
                <a:spcPts val="0"/>
              </a:spcBef>
              <a:spcAft>
                <a:spcPts val="0"/>
              </a:spcAft>
              <a:buSzPts val="1300"/>
              <a:buChar char="●"/>
            </a:pPr>
            <a:r>
              <a:rPr b="1" lang="en">
                <a:solidFill>
                  <a:srgbClr val="DF382C"/>
                </a:solidFill>
              </a:rPr>
              <a:t>Antibiotics</a:t>
            </a:r>
            <a:r>
              <a:rPr lang="en"/>
              <a:t> (11%) [</a:t>
            </a:r>
            <a:r>
              <a:rPr lang="en">
                <a:solidFill>
                  <a:schemeClr val="hlink"/>
                </a:solidFill>
                <a:uFill>
                  <a:noFill/>
                </a:uFill>
                <a:hlinkClick r:id="rId5"/>
              </a:rPr>
              <a:t>4</a:t>
            </a:r>
            <a:r>
              <a:rPr lang="en"/>
              <a:t>]: Most commonly </a:t>
            </a:r>
            <a:r>
              <a:rPr b="1" lang="en">
                <a:solidFill>
                  <a:srgbClr val="8E44AD"/>
                </a:solidFill>
              </a:rPr>
              <a:t>TMP-SMX</a:t>
            </a:r>
            <a:endParaRPr b="1">
              <a:solidFill>
                <a:srgbClr val="8E44AD"/>
              </a:solidFill>
            </a:endParaRPr>
          </a:p>
          <a:p>
            <a:pPr indent="-298450" lvl="1" marL="914400" rtl="0" algn="l">
              <a:spcBef>
                <a:spcPts val="0"/>
              </a:spcBef>
              <a:spcAft>
                <a:spcPts val="0"/>
              </a:spcAft>
              <a:buSzPts val="1100"/>
              <a:buChar char="○"/>
            </a:pPr>
            <a:r>
              <a:rPr b="1" lang="en">
                <a:solidFill>
                  <a:srgbClr val="8E44AD"/>
                </a:solidFill>
              </a:rPr>
              <a:t>Amox </a:t>
            </a:r>
            <a:r>
              <a:rPr lang="en"/>
              <a:t>or </a:t>
            </a:r>
            <a:r>
              <a:rPr b="1" lang="en">
                <a:solidFill>
                  <a:srgbClr val="8E44AD"/>
                </a:solidFill>
              </a:rPr>
              <a:t>Augmentin </a:t>
            </a:r>
            <a:r>
              <a:rPr lang="en"/>
              <a:t>accounted for 5% of all cases</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87"/>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Drug induced aseptic meningitis</a:t>
            </a:r>
            <a:endParaRPr/>
          </a:p>
        </p:txBody>
      </p:sp>
      <p:sp>
        <p:nvSpPr>
          <p:cNvPr id="1147" name="Google Shape;1147;p87"/>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Rare cause of aseptic meningitis. Most </a:t>
            </a:r>
            <a:r>
              <a:rPr b="1" lang="en"/>
              <a:t>common culprits</a:t>
            </a:r>
            <a:r>
              <a:rPr lang="en"/>
              <a:t> are:</a:t>
            </a:r>
            <a:endParaRPr/>
          </a:p>
          <a:p>
            <a:pPr indent="-311150" lvl="0" marL="457200" rtl="0" algn="l">
              <a:spcBef>
                <a:spcPts val="1200"/>
              </a:spcBef>
              <a:spcAft>
                <a:spcPts val="0"/>
              </a:spcAft>
              <a:buSzPts val="1300"/>
              <a:buChar char="●"/>
            </a:pPr>
            <a:r>
              <a:rPr b="1" lang="en">
                <a:solidFill>
                  <a:srgbClr val="DF382C"/>
                </a:solidFill>
              </a:rPr>
              <a:t>NSAIDs</a:t>
            </a:r>
            <a:r>
              <a:rPr lang="en"/>
              <a:t> </a:t>
            </a:r>
            <a:r>
              <a:rPr baseline="30000" lang="en"/>
              <a:t>[</a:t>
            </a:r>
            <a:r>
              <a:rPr baseline="30000" lang="en">
                <a:solidFill>
                  <a:schemeClr val="hlink"/>
                </a:solidFill>
                <a:uFill>
                  <a:noFill/>
                </a:uFill>
                <a:hlinkClick r:id="rId3"/>
              </a:rPr>
              <a:t>1</a:t>
            </a:r>
            <a:r>
              <a:rPr baseline="30000" lang="en"/>
              <a:t>]</a:t>
            </a:r>
            <a:r>
              <a:rPr lang="en"/>
              <a:t>: leading overall cause (mainly </a:t>
            </a:r>
            <a:r>
              <a:rPr b="1" lang="en">
                <a:solidFill>
                  <a:srgbClr val="8E44AD"/>
                </a:solidFill>
              </a:rPr>
              <a:t>ibuprofen</a:t>
            </a:r>
            <a:r>
              <a:rPr lang="en"/>
              <a:t>)</a:t>
            </a:r>
            <a:r>
              <a:rPr baseline="30000" lang="en"/>
              <a:t>[</a:t>
            </a:r>
            <a:r>
              <a:rPr baseline="30000" lang="en">
                <a:solidFill>
                  <a:schemeClr val="accent5"/>
                </a:solidFill>
                <a:uFill>
                  <a:noFill/>
                </a:uFill>
                <a:hlinkClick r:id="rId4">
                  <a:extLst>
                    <a:ext uri="{A12FA001-AC4F-418D-AE19-62706E023703}">
                      <ahyp:hlinkClr val="tx"/>
                    </a:ext>
                  </a:extLst>
                </a:hlinkClick>
              </a:rPr>
              <a:t>4</a:t>
            </a:r>
            <a:r>
              <a:rPr baseline="30000" lang="en"/>
              <a:t>]</a:t>
            </a:r>
            <a:endParaRPr baseline="30000"/>
          </a:p>
          <a:p>
            <a:pPr indent="-311150" lvl="0" marL="457200" rtl="0" algn="l">
              <a:spcBef>
                <a:spcPts val="0"/>
              </a:spcBef>
              <a:spcAft>
                <a:spcPts val="0"/>
              </a:spcAft>
              <a:buSzPts val="1300"/>
              <a:buChar char="●"/>
            </a:pPr>
            <a:r>
              <a:rPr b="1" lang="en">
                <a:solidFill>
                  <a:srgbClr val="DF382C"/>
                </a:solidFill>
              </a:rPr>
              <a:t>Antibiotics</a:t>
            </a:r>
            <a:r>
              <a:rPr lang="en"/>
              <a:t> (11%) [</a:t>
            </a:r>
            <a:r>
              <a:rPr lang="en">
                <a:solidFill>
                  <a:schemeClr val="hlink"/>
                </a:solidFill>
                <a:uFill>
                  <a:noFill/>
                </a:uFill>
                <a:hlinkClick r:id="rId5"/>
              </a:rPr>
              <a:t>4</a:t>
            </a:r>
            <a:r>
              <a:rPr lang="en"/>
              <a:t>]: Most commonly </a:t>
            </a:r>
            <a:r>
              <a:rPr b="1" lang="en">
                <a:solidFill>
                  <a:srgbClr val="8E44AD"/>
                </a:solidFill>
              </a:rPr>
              <a:t>TMP-SMX</a:t>
            </a:r>
            <a:endParaRPr b="1">
              <a:solidFill>
                <a:srgbClr val="8E44AD"/>
              </a:solidFill>
            </a:endParaRPr>
          </a:p>
          <a:p>
            <a:pPr indent="-298450" lvl="1" marL="914400" rtl="0" algn="l">
              <a:spcBef>
                <a:spcPts val="0"/>
              </a:spcBef>
              <a:spcAft>
                <a:spcPts val="0"/>
              </a:spcAft>
              <a:buSzPts val="1100"/>
              <a:buChar char="○"/>
            </a:pPr>
            <a:r>
              <a:rPr b="1" lang="en">
                <a:solidFill>
                  <a:srgbClr val="8E44AD"/>
                </a:solidFill>
              </a:rPr>
              <a:t>Amox </a:t>
            </a:r>
            <a:r>
              <a:rPr lang="en"/>
              <a:t>or </a:t>
            </a:r>
            <a:r>
              <a:rPr b="1" lang="en">
                <a:solidFill>
                  <a:srgbClr val="8E44AD"/>
                </a:solidFill>
              </a:rPr>
              <a:t>Augmentin </a:t>
            </a:r>
            <a:r>
              <a:rPr lang="en"/>
              <a:t>accounted for 5% of all cases</a:t>
            </a:r>
            <a:endParaRPr/>
          </a:p>
          <a:p>
            <a:pPr indent="-311150" lvl="0" marL="457200" rtl="0" algn="l">
              <a:spcBef>
                <a:spcPts val="0"/>
              </a:spcBef>
              <a:spcAft>
                <a:spcPts val="0"/>
              </a:spcAft>
              <a:buSzPts val="1300"/>
              <a:buChar char="●"/>
            </a:pPr>
            <a:r>
              <a:rPr b="1" lang="en">
                <a:solidFill>
                  <a:srgbClr val="DF382C"/>
                </a:solidFill>
              </a:rPr>
              <a:t>IVIG</a:t>
            </a:r>
            <a:r>
              <a:rPr lang="en"/>
              <a:t>: May occur in up to 1% of patients, sometimes with month long delay [</a:t>
            </a:r>
            <a:r>
              <a:rPr lang="en">
                <a:solidFill>
                  <a:schemeClr val="accent5"/>
                </a:solidFill>
                <a:uFill>
                  <a:noFill/>
                </a:uFill>
                <a:hlinkClick r:id="rId6">
                  <a:extLst>
                    <a:ext uri="{A12FA001-AC4F-418D-AE19-62706E023703}">
                      <ahyp:hlinkClr val="tx"/>
                    </a:ext>
                  </a:extLst>
                </a:hlinkClick>
              </a:rPr>
              <a:t>1</a:t>
            </a:r>
            <a:r>
              <a:rPr lang="en"/>
              <a:t>]</a:t>
            </a:r>
            <a:endParaRPr/>
          </a:p>
          <a:p>
            <a:pPr indent="-311150" lvl="0" marL="457200" rtl="0" algn="l">
              <a:spcBef>
                <a:spcPts val="0"/>
              </a:spcBef>
              <a:spcAft>
                <a:spcPts val="0"/>
              </a:spcAft>
              <a:buSzPts val="1300"/>
              <a:buChar char="●"/>
            </a:pPr>
            <a:r>
              <a:rPr b="1" lang="en">
                <a:solidFill>
                  <a:srgbClr val="DF382C"/>
                </a:solidFill>
              </a:rPr>
              <a:t>Monoclonal antibodies</a:t>
            </a:r>
            <a:r>
              <a:rPr lang="en"/>
              <a:t> and </a:t>
            </a:r>
            <a:r>
              <a:rPr b="1" lang="en">
                <a:solidFill>
                  <a:srgbClr val="8E44AD"/>
                </a:solidFill>
              </a:rPr>
              <a:t>immune checkpoint inhibitors</a:t>
            </a:r>
            <a:r>
              <a:rPr lang="en"/>
              <a:t> [</a:t>
            </a:r>
            <a:r>
              <a:rPr lang="en">
                <a:solidFill>
                  <a:schemeClr val="hlink"/>
                </a:solidFill>
                <a:uFill>
                  <a:noFill/>
                </a:uFill>
                <a:hlinkClick r:id="rId7"/>
              </a:rPr>
              <a:t>1</a:t>
            </a:r>
            <a:r>
              <a:rPr lang="en"/>
              <a:t>]</a:t>
            </a:r>
            <a:endParaRPr/>
          </a:p>
        </p:txBody>
      </p:sp>
      <p:sp>
        <p:nvSpPr>
          <p:cNvPr id="1148" name="Google Shape;1148;p87"/>
          <p:cNvSpPr/>
          <p:nvPr/>
        </p:nvSpPr>
        <p:spPr>
          <a:xfrm>
            <a:off x="729450" y="1808875"/>
            <a:ext cx="6781200" cy="7077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2" name="Shape 1152"/>
        <p:cNvGrpSpPr/>
        <p:nvPr/>
      </p:nvGrpSpPr>
      <p:grpSpPr>
        <a:xfrm>
          <a:off x="0" y="0"/>
          <a:ext cx="0" cy="0"/>
          <a:chOff x="0" y="0"/>
          <a:chExt cx="0" cy="0"/>
        </a:xfrm>
      </p:grpSpPr>
      <p:sp>
        <p:nvSpPr>
          <p:cNvPr id="1153" name="Google Shape;1153;p88"/>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Drug induced aseptic meningitis</a:t>
            </a:r>
            <a:endParaRPr/>
          </a:p>
        </p:txBody>
      </p:sp>
      <p:sp>
        <p:nvSpPr>
          <p:cNvPr id="1154" name="Google Shape;1154;p88"/>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Rare cause of aseptic meningitis. Most </a:t>
            </a:r>
            <a:r>
              <a:rPr b="1" lang="en"/>
              <a:t>common culprits</a:t>
            </a:r>
            <a:r>
              <a:rPr lang="en"/>
              <a:t> are:</a:t>
            </a:r>
            <a:endParaRPr/>
          </a:p>
          <a:p>
            <a:pPr indent="-311150" lvl="0" marL="457200" rtl="0" algn="l">
              <a:spcBef>
                <a:spcPts val="1200"/>
              </a:spcBef>
              <a:spcAft>
                <a:spcPts val="0"/>
              </a:spcAft>
              <a:buSzPts val="1300"/>
              <a:buChar char="●"/>
            </a:pPr>
            <a:r>
              <a:rPr b="1" lang="en">
                <a:solidFill>
                  <a:srgbClr val="DF382C"/>
                </a:solidFill>
              </a:rPr>
              <a:t>NSAIDs</a:t>
            </a:r>
            <a:r>
              <a:rPr lang="en"/>
              <a:t> </a:t>
            </a:r>
            <a:r>
              <a:rPr baseline="30000" lang="en"/>
              <a:t>[</a:t>
            </a:r>
            <a:r>
              <a:rPr baseline="30000" lang="en">
                <a:solidFill>
                  <a:schemeClr val="hlink"/>
                </a:solidFill>
                <a:uFill>
                  <a:noFill/>
                </a:uFill>
                <a:hlinkClick r:id="rId3"/>
              </a:rPr>
              <a:t>1</a:t>
            </a:r>
            <a:r>
              <a:rPr baseline="30000" lang="en"/>
              <a:t>]</a:t>
            </a:r>
            <a:r>
              <a:rPr lang="en"/>
              <a:t>: leading overall cause (mainly </a:t>
            </a:r>
            <a:r>
              <a:rPr b="1" lang="en">
                <a:solidFill>
                  <a:srgbClr val="8E44AD"/>
                </a:solidFill>
              </a:rPr>
              <a:t>ibuprofen</a:t>
            </a:r>
            <a:r>
              <a:rPr lang="en"/>
              <a:t>)</a:t>
            </a:r>
            <a:r>
              <a:rPr baseline="30000" lang="en"/>
              <a:t>[</a:t>
            </a:r>
            <a:r>
              <a:rPr baseline="30000" lang="en">
                <a:solidFill>
                  <a:schemeClr val="accent5"/>
                </a:solidFill>
                <a:uFill>
                  <a:noFill/>
                </a:uFill>
                <a:hlinkClick r:id="rId4">
                  <a:extLst>
                    <a:ext uri="{A12FA001-AC4F-418D-AE19-62706E023703}">
                      <ahyp:hlinkClr val="tx"/>
                    </a:ext>
                  </a:extLst>
                </a:hlinkClick>
              </a:rPr>
              <a:t>4</a:t>
            </a:r>
            <a:r>
              <a:rPr baseline="30000" lang="en"/>
              <a:t>]</a:t>
            </a:r>
            <a:endParaRPr baseline="30000"/>
          </a:p>
          <a:p>
            <a:pPr indent="-311150" lvl="0" marL="457200" rtl="0" algn="l">
              <a:spcBef>
                <a:spcPts val="0"/>
              </a:spcBef>
              <a:spcAft>
                <a:spcPts val="0"/>
              </a:spcAft>
              <a:buSzPts val="1300"/>
              <a:buChar char="●"/>
            </a:pPr>
            <a:r>
              <a:rPr b="1" lang="en">
                <a:solidFill>
                  <a:srgbClr val="DF382C"/>
                </a:solidFill>
              </a:rPr>
              <a:t>Antibiotics</a:t>
            </a:r>
            <a:r>
              <a:rPr lang="en"/>
              <a:t> (11%) [</a:t>
            </a:r>
            <a:r>
              <a:rPr lang="en">
                <a:solidFill>
                  <a:schemeClr val="hlink"/>
                </a:solidFill>
                <a:uFill>
                  <a:noFill/>
                </a:uFill>
                <a:hlinkClick r:id="rId5"/>
              </a:rPr>
              <a:t>4</a:t>
            </a:r>
            <a:r>
              <a:rPr lang="en"/>
              <a:t>]: Most commonly </a:t>
            </a:r>
            <a:r>
              <a:rPr b="1" lang="en">
                <a:solidFill>
                  <a:srgbClr val="8E44AD"/>
                </a:solidFill>
              </a:rPr>
              <a:t>TMP-SMX</a:t>
            </a:r>
            <a:endParaRPr b="1">
              <a:solidFill>
                <a:srgbClr val="8E44AD"/>
              </a:solidFill>
            </a:endParaRPr>
          </a:p>
          <a:p>
            <a:pPr indent="-298450" lvl="1" marL="914400" rtl="0" algn="l">
              <a:spcBef>
                <a:spcPts val="0"/>
              </a:spcBef>
              <a:spcAft>
                <a:spcPts val="0"/>
              </a:spcAft>
              <a:buSzPts val="1100"/>
              <a:buChar char="○"/>
            </a:pPr>
            <a:r>
              <a:rPr b="1" lang="en">
                <a:solidFill>
                  <a:srgbClr val="8E44AD"/>
                </a:solidFill>
              </a:rPr>
              <a:t>Amox </a:t>
            </a:r>
            <a:r>
              <a:rPr lang="en"/>
              <a:t>or </a:t>
            </a:r>
            <a:r>
              <a:rPr b="1" lang="en">
                <a:solidFill>
                  <a:srgbClr val="8E44AD"/>
                </a:solidFill>
              </a:rPr>
              <a:t>Augmentin </a:t>
            </a:r>
            <a:r>
              <a:rPr lang="en"/>
              <a:t>accounted for 5% of all cases</a:t>
            </a:r>
            <a:endParaRPr/>
          </a:p>
          <a:p>
            <a:pPr indent="-311150" lvl="0" marL="457200" rtl="0" algn="l">
              <a:spcBef>
                <a:spcPts val="0"/>
              </a:spcBef>
              <a:spcAft>
                <a:spcPts val="0"/>
              </a:spcAft>
              <a:buSzPts val="1300"/>
              <a:buChar char="●"/>
            </a:pPr>
            <a:r>
              <a:rPr b="1" lang="en">
                <a:solidFill>
                  <a:srgbClr val="DF382C"/>
                </a:solidFill>
              </a:rPr>
              <a:t>IVIG</a:t>
            </a:r>
            <a:r>
              <a:rPr lang="en"/>
              <a:t>: May occur in up to 1% of patients, sometimes with month long delay [</a:t>
            </a:r>
            <a:r>
              <a:rPr lang="en">
                <a:solidFill>
                  <a:schemeClr val="accent5"/>
                </a:solidFill>
                <a:uFill>
                  <a:noFill/>
                </a:uFill>
                <a:hlinkClick r:id="rId6">
                  <a:extLst>
                    <a:ext uri="{A12FA001-AC4F-418D-AE19-62706E023703}">
                      <ahyp:hlinkClr val="tx"/>
                    </a:ext>
                  </a:extLst>
                </a:hlinkClick>
              </a:rPr>
              <a:t>1</a:t>
            </a:r>
            <a:r>
              <a:rPr lang="en"/>
              <a:t>]</a:t>
            </a:r>
            <a:endParaRPr/>
          </a:p>
          <a:p>
            <a:pPr indent="-311150" lvl="0" marL="457200" rtl="0" algn="l">
              <a:spcBef>
                <a:spcPts val="0"/>
              </a:spcBef>
              <a:spcAft>
                <a:spcPts val="0"/>
              </a:spcAft>
              <a:buSzPts val="1300"/>
              <a:buChar char="●"/>
            </a:pPr>
            <a:r>
              <a:rPr b="1" lang="en">
                <a:solidFill>
                  <a:srgbClr val="DF382C"/>
                </a:solidFill>
              </a:rPr>
              <a:t>Monoclonal antibodies</a:t>
            </a:r>
            <a:r>
              <a:rPr lang="en"/>
              <a:t> and </a:t>
            </a:r>
            <a:r>
              <a:rPr b="1" lang="en">
                <a:solidFill>
                  <a:srgbClr val="8E44AD"/>
                </a:solidFill>
              </a:rPr>
              <a:t>immune checkpoint inhibitors</a:t>
            </a:r>
            <a:r>
              <a:rPr lang="en"/>
              <a:t> [</a:t>
            </a:r>
            <a:r>
              <a:rPr lang="en">
                <a:solidFill>
                  <a:schemeClr val="hlink"/>
                </a:solidFill>
                <a:uFill>
                  <a:noFill/>
                </a:uFill>
                <a:hlinkClick r:id="rId7"/>
              </a:rPr>
              <a:t>1</a:t>
            </a:r>
            <a:r>
              <a:rPr lang="en"/>
              <a:t>]</a:t>
            </a:r>
            <a:endParaRPr/>
          </a:p>
          <a:p>
            <a:pPr indent="0" lvl="0" marL="0" rtl="0" algn="l">
              <a:spcBef>
                <a:spcPts val="1200"/>
              </a:spcBef>
              <a:spcAft>
                <a:spcPts val="0"/>
              </a:spcAft>
              <a:buNone/>
            </a:pPr>
            <a:r>
              <a:rPr lang="en"/>
              <a:t>Perhaps a </a:t>
            </a:r>
            <a:r>
              <a:rPr b="1" lang="en"/>
              <a:t>predisposition</a:t>
            </a:r>
            <a:r>
              <a:rPr lang="en"/>
              <a:t> to occur in </a:t>
            </a:r>
            <a:r>
              <a:rPr b="1" lang="en"/>
              <a:t>those with </a:t>
            </a:r>
            <a:r>
              <a:rPr b="1" lang="en">
                <a:solidFill>
                  <a:srgbClr val="DF382C"/>
                </a:solidFill>
              </a:rPr>
              <a:t>autoimmune conditions</a:t>
            </a:r>
            <a:r>
              <a:rPr lang="en"/>
              <a:t> [</a:t>
            </a:r>
            <a:r>
              <a:rPr lang="en">
                <a:solidFill>
                  <a:schemeClr val="accent5"/>
                </a:solidFill>
                <a:uFill>
                  <a:noFill/>
                </a:uFill>
                <a:hlinkClick r:id="rId8">
                  <a:extLst>
                    <a:ext uri="{A12FA001-AC4F-418D-AE19-62706E023703}">
                      <ahyp:hlinkClr val="tx"/>
                    </a:ext>
                  </a:extLst>
                </a:hlinkClick>
              </a:rPr>
              <a:t>1</a:t>
            </a:r>
            <a:r>
              <a:rPr lang="en"/>
              <a:t>], especially from NSAIDs [</a:t>
            </a:r>
            <a:r>
              <a:rPr lang="en">
                <a:solidFill>
                  <a:schemeClr val="hlink"/>
                </a:solidFill>
                <a:uFill>
                  <a:noFill/>
                </a:uFill>
                <a:hlinkClick r:id="rId9"/>
              </a:rPr>
              <a:t>3</a:t>
            </a:r>
            <a:r>
              <a:rPr lang="en"/>
              <a:t>]</a:t>
            </a:r>
            <a:endParaRPr/>
          </a:p>
          <a:p>
            <a:pPr indent="-311150" lvl="0" marL="457200" rtl="0" algn="l">
              <a:spcBef>
                <a:spcPts val="0"/>
              </a:spcBef>
              <a:spcAft>
                <a:spcPts val="0"/>
              </a:spcAft>
              <a:buSzPts val="1300"/>
              <a:buChar char="●"/>
            </a:pPr>
            <a:r>
              <a:rPr lang="en"/>
              <a:t>Perhaps related to hypersensitivity reaction</a:t>
            </a:r>
            <a:endParaRPr/>
          </a:p>
        </p:txBody>
      </p:sp>
      <p:sp>
        <p:nvSpPr>
          <p:cNvPr id="1155" name="Google Shape;1155;p88"/>
          <p:cNvSpPr/>
          <p:nvPr/>
        </p:nvSpPr>
        <p:spPr>
          <a:xfrm>
            <a:off x="729450" y="1441500"/>
            <a:ext cx="6781200" cy="16314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89"/>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DIAM</a:t>
            </a:r>
            <a:r>
              <a:rPr lang="en"/>
              <a:t>: Pathophysiology </a:t>
            </a:r>
            <a:r>
              <a:rPr baseline="30000" lang="en"/>
              <a:t>[</a:t>
            </a:r>
            <a:r>
              <a:rPr baseline="30000" lang="en">
                <a:solidFill>
                  <a:schemeClr val="hlink"/>
                </a:solidFill>
                <a:uFill>
                  <a:noFill/>
                </a:uFill>
                <a:hlinkClick r:id="rId3"/>
              </a:rPr>
              <a:t>4</a:t>
            </a:r>
            <a:r>
              <a:rPr baseline="30000" lang="en"/>
              <a:t>]</a:t>
            </a:r>
            <a:endParaRPr baseline="30000"/>
          </a:p>
        </p:txBody>
      </p:sp>
      <p:sp>
        <p:nvSpPr>
          <p:cNvPr id="1161" name="Google Shape;1161;p89"/>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Pathophysiology </a:t>
            </a:r>
            <a:r>
              <a:rPr b="1" lang="en"/>
              <a:t>not well understood</a:t>
            </a:r>
            <a:r>
              <a:rPr lang="en"/>
              <a:t>, but favored to be </a:t>
            </a:r>
            <a:r>
              <a:rPr b="1" lang="en">
                <a:solidFill>
                  <a:srgbClr val="DF382C"/>
                </a:solidFill>
              </a:rPr>
              <a:t>immune mediated</a:t>
            </a:r>
            <a:r>
              <a:rPr lang="en"/>
              <a:t> &amp;/or </a:t>
            </a:r>
            <a:r>
              <a:rPr b="1" lang="en">
                <a:solidFill>
                  <a:srgbClr val="DF382C"/>
                </a:solidFill>
              </a:rPr>
              <a:t>hypersensitivity reactions</a:t>
            </a:r>
            <a:r>
              <a:rPr lang="en"/>
              <a:t> (likely</a:t>
            </a:r>
            <a:r>
              <a:rPr b="1" lang="en">
                <a:solidFill>
                  <a:srgbClr val="3B71CA"/>
                </a:solidFill>
              </a:rPr>
              <a:t> type III</a:t>
            </a:r>
            <a:r>
              <a:rPr b="1" lang="en"/>
              <a:t> </a:t>
            </a:r>
            <a:r>
              <a:rPr lang="en"/>
              <a:t>or </a:t>
            </a:r>
            <a:r>
              <a:rPr b="1" lang="en">
                <a:solidFill>
                  <a:srgbClr val="3B71CA"/>
                </a:solidFill>
              </a:rPr>
              <a:t>IV</a:t>
            </a:r>
            <a:r>
              <a:rPr lang="en"/>
              <a:t>)</a:t>
            </a:r>
            <a:endParaRPr>
              <a:solidFill>
                <a:srgbClr val="9E9E9E"/>
              </a:solidFill>
            </a:endParaRPr>
          </a:p>
          <a:p>
            <a:pPr indent="0" lvl="0" marL="0" rtl="0" algn="l">
              <a:spcBef>
                <a:spcPts val="1200"/>
              </a:spcBef>
              <a:spcAft>
                <a:spcPts val="1200"/>
              </a:spcAft>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90"/>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DIAM</a:t>
            </a:r>
            <a:r>
              <a:rPr lang="en"/>
              <a:t>: Pathophysiology </a:t>
            </a:r>
            <a:r>
              <a:rPr baseline="30000" lang="en"/>
              <a:t>[</a:t>
            </a:r>
            <a:r>
              <a:rPr baseline="30000" lang="en">
                <a:solidFill>
                  <a:schemeClr val="hlink"/>
                </a:solidFill>
                <a:uFill>
                  <a:noFill/>
                </a:uFill>
                <a:hlinkClick r:id="rId3"/>
              </a:rPr>
              <a:t>4</a:t>
            </a:r>
            <a:r>
              <a:rPr baseline="30000" lang="en"/>
              <a:t>]</a:t>
            </a:r>
            <a:endParaRPr baseline="30000"/>
          </a:p>
        </p:txBody>
      </p:sp>
      <p:sp>
        <p:nvSpPr>
          <p:cNvPr id="1167" name="Google Shape;1167;p90"/>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Pathophysiology </a:t>
            </a:r>
            <a:r>
              <a:rPr b="1" lang="en"/>
              <a:t>not well understood</a:t>
            </a:r>
            <a:r>
              <a:rPr lang="en"/>
              <a:t>, but favored to be </a:t>
            </a:r>
            <a:r>
              <a:rPr b="1" lang="en">
                <a:solidFill>
                  <a:srgbClr val="DF382C"/>
                </a:solidFill>
              </a:rPr>
              <a:t>immune mediated</a:t>
            </a:r>
            <a:r>
              <a:rPr lang="en"/>
              <a:t> &amp;/or </a:t>
            </a:r>
            <a:r>
              <a:rPr b="1" lang="en">
                <a:solidFill>
                  <a:srgbClr val="DF382C"/>
                </a:solidFill>
              </a:rPr>
              <a:t>hypersensitivity reactions</a:t>
            </a:r>
            <a:r>
              <a:rPr lang="en"/>
              <a:t> (likely</a:t>
            </a:r>
            <a:r>
              <a:rPr b="1" lang="en">
                <a:solidFill>
                  <a:srgbClr val="3B71CA"/>
                </a:solidFill>
              </a:rPr>
              <a:t> type III</a:t>
            </a:r>
            <a:r>
              <a:rPr b="1" lang="en"/>
              <a:t> </a:t>
            </a:r>
            <a:r>
              <a:rPr lang="en"/>
              <a:t>or </a:t>
            </a:r>
            <a:r>
              <a:rPr b="1" lang="en">
                <a:solidFill>
                  <a:srgbClr val="3B71CA"/>
                </a:solidFill>
              </a:rPr>
              <a:t>IV</a:t>
            </a:r>
            <a:r>
              <a:rPr lang="en"/>
              <a:t>)</a:t>
            </a:r>
            <a:endParaRPr>
              <a:solidFill>
                <a:srgbClr val="9E9E9E"/>
              </a:solidFill>
            </a:endParaRPr>
          </a:p>
          <a:p>
            <a:pPr indent="-311150" lvl="0" marL="457200" rtl="0" algn="l">
              <a:spcBef>
                <a:spcPts val="1200"/>
              </a:spcBef>
              <a:spcAft>
                <a:spcPts val="0"/>
              </a:spcAft>
              <a:buSzPts val="1300"/>
              <a:buChar char="●"/>
            </a:pPr>
            <a:r>
              <a:rPr lang="en"/>
              <a:t>Some studies found </a:t>
            </a:r>
            <a:r>
              <a:rPr b="1" lang="en"/>
              <a:t>increased immune complex production</a:t>
            </a:r>
            <a:r>
              <a:rPr lang="en"/>
              <a:t> in CSF (</a:t>
            </a:r>
            <a:r>
              <a:rPr b="1" lang="en">
                <a:solidFill>
                  <a:srgbClr val="3B71CA"/>
                </a:solidFill>
              </a:rPr>
              <a:t>type III</a:t>
            </a:r>
            <a:r>
              <a:rPr lang="en"/>
              <a:t>)</a:t>
            </a:r>
            <a:endParaRPr/>
          </a:p>
          <a:p>
            <a:pPr indent="-298450" lvl="1" marL="914400" rtl="0" algn="l">
              <a:spcBef>
                <a:spcPts val="0"/>
              </a:spcBef>
              <a:spcAft>
                <a:spcPts val="0"/>
              </a:spcAft>
              <a:buSzPts val="1100"/>
              <a:buChar char="○"/>
            </a:pPr>
            <a:r>
              <a:rPr lang="en"/>
              <a:t>Seen in NSAID cases [</a:t>
            </a:r>
            <a:r>
              <a:rPr lang="en">
                <a:solidFill>
                  <a:schemeClr val="hlink"/>
                </a:solidFill>
                <a:uFill>
                  <a:noFill/>
                </a:uFill>
                <a:hlinkClick r:id="rId4"/>
              </a:rPr>
              <a:t>3</a:t>
            </a:r>
            <a:r>
              <a:rPr lang="en"/>
              <a:t>] and some antibiotic cases </a:t>
            </a:r>
            <a:endParaRPr/>
          </a:p>
          <a:p>
            <a:pPr indent="-298450" lvl="1" marL="914400" rtl="0" algn="l">
              <a:spcBef>
                <a:spcPts val="0"/>
              </a:spcBef>
              <a:spcAft>
                <a:spcPts val="0"/>
              </a:spcAft>
              <a:buSzPts val="1100"/>
              <a:buChar char="○"/>
            </a:pPr>
            <a:r>
              <a:rPr lang="en"/>
              <a:t>Not a consistent finding, so still controversial</a:t>
            </a:r>
            <a:endParaRPr>
              <a:solidFill>
                <a:srgbClr val="9E9E9E"/>
              </a:solidFill>
            </a:endParaRPr>
          </a:p>
          <a:p>
            <a:pPr indent="0" lvl="0" marL="0" rtl="0" algn="l">
              <a:spcBef>
                <a:spcPts val="1200"/>
              </a:spcBef>
              <a:spcAft>
                <a:spcPts val="1200"/>
              </a:spcAft>
              <a:buNone/>
            </a:pPr>
            <a:r>
              <a:t/>
            </a:r>
            <a:endParaRPr/>
          </a:p>
        </p:txBody>
      </p:sp>
      <p:sp>
        <p:nvSpPr>
          <p:cNvPr id="1168" name="Google Shape;1168;p90"/>
          <p:cNvSpPr/>
          <p:nvPr/>
        </p:nvSpPr>
        <p:spPr>
          <a:xfrm>
            <a:off x="729450" y="1441500"/>
            <a:ext cx="6781200" cy="634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2" name="Shape 1172"/>
        <p:cNvGrpSpPr/>
        <p:nvPr/>
      </p:nvGrpSpPr>
      <p:grpSpPr>
        <a:xfrm>
          <a:off x="0" y="0"/>
          <a:ext cx="0" cy="0"/>
          <a:chOff x="0" y="0"/>
          <a:chExt cx="0" cy="0"/>
        </a:xfrm>
      </p:grpSpPr>
      <p:sp>
        <p:nvSpPr>
          <p:cNvPr id="1173" name="Google Shape;1173;p91"/>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DIAM</a:t>
            </a:r>
            <a:r>
              <a:rPr lang="en"/>
              <a:t>: </a:t>
            </a:r>
            <a:r>
              <a:rPr lang="en"/>
              <a:t>Pathophysiology </a:t>
            </a:r>
            <a:r>
              <a:rPr baseline="30000" lang="en"/>
              <a:t>[</a:t>
            </a:r>
            <a:r>
              <a:rPr baseline="30000" lang="en">
                <a:solidFill>
                  <a:schemeClr val="hlink"/>
                </a:solidFill>
                <a:uFill>
                  <a:noFill/>
                </a:uFill>
                <a:hlinkClick r:id="rId3"/>
              </a:rPr>
              <a:t>4</a:t>
            </a:r>
            <a:r>
              <a:rPr baseline="30000" lang="en"/>
              <a:t>]</a:t>
            </a:r>
            <a:endParaRPr baseline="30000"/>
          </a:p>
        </p:txBody>
      </p:sp>
      <p:sp>
        <p:nvSpPr>
          <p:cNvPr id="1174" name="Google Shape;1174;p91"/>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Pathophysiology</a:t>
            </a:r>
            <a:r>
              <a:rPr lang="en"/>
              <a:t> </a:t>
            </a:r>
            <a:r>
              <a:rPr b="1" lang="en"/>
              <a:t>not well understood</a:t>
            </a:r>
            <a:r>
              <a:rPr lang="en"/>
              <a:t>, but favored to be </a:t>
            </a:r>
            <a:r>
              <a:rPr b="1" lang="en">
                <a:solidFill>
                  <a:srgbClr val="DF382C"/>
                </a:solidFill>
              </a:rPr>
              <a:t>immune mediated</a:t>
            </a:r>
            <a:r>
              <a:rPr lang="en"/>
              <a:t> &amp;/or </a:t>
            </a:r>
            <a:r>
              <a:rPr b="1" lang="en">
                <a:solidFill>
                  <a:srgbClr val="DF382C"/>
                </a:solidFill>
              </a:rPr>
              <a:t>hypersensitivity reactions</a:t>
            </a:r>
            <a:r>
              <a:rPr lang="en"/>
              <a:t> (likely</a:t>
            </a:r>
            <a:r>
              <a:rPr b="1" lang="en">
                <a:solidFill>
                  <a:srgbClr val="3B71CA"/>
                </a:solidFill>
              </a:rPr>
              <a:t> type III</a:t>
            </a:r>
            <a:r>
              <a:rPr b="1" lang="en"/>
              <a:t> </a:t>
            </a:r>
            <a:r>
              <a:rPr lang="en"/>
              <a:t>or </a:t>
            </a:r>
            <a:r>
              <a:rPr b="1" lang="en">
                <a:solidFill>
                  <a:srgbClr val="3B71CA"/>
                </a:solidFill>
              </a:rPr>
              <a:t>IV</a:t>
            </a:r>
            <a:r>
              <a:rPr lang="en"/>
              <a:t>)</a:t>
            </a:r>
            <a:endParaRPr>
              <a:solidFill>
                <a:srgbClr val="9E9E9E"/>
              </a:solidFill>
            </a:endParaRPr>
          </a:p>
          <a:p>
            <a:pPr indent="-311150" lvl="0" marL="457200" rtl="0" algn="l">
              <a:spcBef>
                <a:spcPts val="1200"/>
              </a:spcBef>
              <a:spcAft>
                <a:spcPts val="0"/>
              </a:spcAft>
              <a:buSzPts val="1300"/>
              <a:buChar char="●"/>
            </a:pPr>
            <a:r>
              <a:rPr lang="en"/>
              <a:t>Some studies found </a:t>
            </a:r>
            <a:r>
              <a:rPr b="1" lang="en"/>
              <a:t>increased immune complex production</a:t>
            </a:r>
            <a:r>
              <a:rPr lang="en"/>
              <a:t> in CSF (</a:t>
            </a:r>
            <a:r>
              <a:rPr b="1" lang="en">
                <a:solidFill>
                  <a:srgbClr val="3B71CA"/>
                </a:solidFill>
              </a:rPr>
              <a:t>type III</a:t>
            </a:r>
            <a:r>
              <a:rPr lang="en"/>
              <a:t>)</a:t>
            </a:r>
            <a:endParaRPr/>
          </a:p>
          <a:p>
            <a:pPr indent="-298450" lvl="1" marL="914400" rtl="0" algn="l">
              <a:spcBef>
                <a:spcPts val="0"/>
              </a:spcBef>
              <a:spcAft>
                <a:spcPts val="0"/>
              </a:spcAft>
              <a:buSzPts val="1100"/>
              <a:buChar char="○"/>
            </a:pPr>
            <a:r>
              <a:rPr lang="en"/>
              <a:t>Seen in NSAID cases [</a:t>
            </a:r>
            <a:r>
              <a:rPr lang="en">
                <a:solidFill>
                  <a:schemeClr val="hlink"/>
                </a:solidFill>
                <a:uFill>
                  <a:noFill/>
                </a:uFill>
                <a:hlinkClick r:id="rId4"/>
              </a:rPr>
              <a:t>3</a:t>
            </a:r>
            <a:r>
              <a:rPr lang="en"/>
              <a:t>] and some antibiotic cases </a:t>
            </a:r>
            <a:endParaRPr/>
          </a:p>
          <a:p>
            <a:pPr indent="-298450" lvl="1" marL="914400" rtl="0" algn="l">
              <a:spcBef>
                <a:spcPts val="0"/>
              </a:spcBef>
              <a:spcAft>
                <a:spcPts val="0"/>
              </a:spcAft>
              <a:buSzPts val="1100"/>
              <a:buChar char="○"/>
            </a:pPr>
            <a:r>
              <a:rPr lang="en"/>
              <a:t>Not a </a:t>
            </a:r>
            <a:r>
              <a:rPr lang="en"/>
              <a:t>consistent</a:t>
            </a:r>
            <a:r>
              <a:rPr lang="en"/>
              <a:t> finding, so still </a:t>
            </a:r>
            <a:r>
              <a:rPr lang="en"/>
              <a:t>controversial</a:t>
            </a:r>
            <a:endParaRPr/>
          </a:p>
          <a:p>
            <a:pPr indent="-311150" lvl="0" marL="457200" rtl="0" algn="l">
              <a:spcBef>
                <a:spcPts val="0"/>
              </a:spcBef>
              <a:spcAft>
                <a:spcPts val="0"/>
              </a:spcAft>
              <a:buSzPts val="1300"/>
              <a:buChar char="●"/>
            </a:pPr>
            <a:r>
              <a:rPr lang="en"/>
              <a:t>For other etiologies, possible cytokine release </a:t>
            </a:r>
            <a:r>
              <a:rPr lang="en">
                <a:solidFill>
                  <a:srgbClr val="9E9E9E"/>
                </a:solidFill>
              </a:rPr>
              <a:t>(monoclonal antibodies &amp; IVIG)</a:t>
            </a:r>
            <a:endParaRPr>
              <a:solidFill>
                <a:srgbClr val="9E9E9E"/>
              </a:solidFill>
            </a:endParaRPr>
          </a:p>
          <a:p>
            <a:pPr indent="0" lvl="0" marL="0" rtl="0" algn="l">
              <a:spcBef>
                <a:spcPts val="1200"/>
              </a:spcBef>
              <a:spcAft>
                <a:spcPts val="1200"/>
              </a:spcAft>
              <a:buNone/>
            </a:pPr>
            <a:r>
              <a:t/>
            </a:r>
            <a:endParaRPr/>
          </a:p>
        </p:txBody>
      </p:sp>
      <p:sp>
        <p:nvSpPr>
          <p:cNvPr id="1175" name="Google Shape;1175;p91"/>
          <p:cNvSpPr/>
          <p:nvPr/>
        </p:nvSpPr>
        <p:spPr>
          <a:xfrm>
            <a:off x="729450" y="1441500"/>
            <a:ext cx="6781200" cy="6348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92"/>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DIAM</a:t>
            </a:r>
            <a:r>
              <a:rPr lang="en"/>
              <a:t>: Pathophysiology </a:t>
            </a:r>
            <a:r>
              <a:rPr baseline="30000" lang="en"/>
              <a:t>[</a:t>
            </a:r>
            <a:r>
              <a:rPr baseline="30000" lang="en">
                <a:solidFill>
                  <a:schemeClr val="hlink"/>
                </a:solidFill>
                <a:uFill>
                  <a:noFill/>
                </a:uFill>
                <a:hlinkClick r:id="rId3"/>
              </a:rPr>
              <a:t>4</a:t>
            </a:r>
            <a:r>
              <a:rPr baseline="30000" lang="en"/>
              <a:t>]</a:t>
            </a:r>
            <a:endParaRPr baseline="30000"/>
          </a:p>
        </p:txBody>
      </p:sp>
      <p:sp>
        <p:nvSpPr>
          <p:cNvPr id="1181" name="Google Shape;1181;p92"/>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Pathophysiology </a:t>
            </a:r>
            <a:r>
              <a:rPr b="1" lang="en"/>
              <a:t>not well understood</a:t>
            </a:r>
            <a:r>
              <a:rPr lang="en"/>
              <a:t>, but favored to be </a:t>
            </a:r>
            <a:r>
              <a:rPr b="1" lang="en">
                <a:solidFill>
                  <a:srgbClr val="DF382C"/>
                </a:solidFill>
              </a:rPr>
              <a:t>immune mediated</a:t>
            </a:r>
            <a:r>
              <a:rPr lang="en"/>
              <a:t> &amp;/or </a:t>
            </a:r>
            <a:r>
              <a:rPr b="1" lang="en">
                <a:solidFill>
                  <a:srgbClr val="DF382C"/>
                </a:solidFill>
              </a:rPr>
              <a:t>hypersensitivity reactions</a:t>
            </a:r>
            <a:r>
              <a:rPr lang="en"/>
              <a:t> (likely</a:t>
            </a:r>
            <a:r>
              <a:rPr b="1" lang="en">
                <a:solidFill>
                  <a:srgbClr val="3B71CA"/>
                </a:solidFill>
              </a:rPr>
              <a:t> type III</a:t>
            </a:r>
            <a:r>
              <a:rPr b="1" lang="en"/>
              <a:t> </a:t>
            </a:r>
            <a:r>
              <a:rPr lang="en"/>
              <a:t>or </a:t>
            </a:r>
            <a:r>
              <a:rPr b="1" lang="en">
                <a:solidFill>
                  <a:srgbClr val="3B71CA"/>
                </a:solidFill>
              </a:rPr>
              <a:t>IV</a:t>
            </a:r>
            <a:r>
              <a:rPr lang="en"/>
              <a:t>)</a:t>
            </a:r>
            <a:endParaRPr>
              <a:solidFill>
                <a:srgbClr val="9E9E9E"/>
              </a:solidFill>
            </a:endParaRPr>
          </a:p>
          <a:p>
            <a:pPr indent="-311150" lvl="0" marL="457200" rtl="0" algn="l">
              <a:spcBef>
                <a:spcPts val="1200"/>
              </a:spcBef>
              <a:spcAft>
                <a:spcPts val="0"/>
              </a:spcAft>
              <a:buSzPts val="1300"/>
              <a:buChar char="●"/>
            </a:pPr>
            <a:r>
              <a:rPr lang="en"/>
              <a:t>Some studies found </a:t>
            </a:r>
            <a:r>
              <a:rPr b="1" lang="en"/>
              <a:t>increased immune complex production</a:t>
            </a:r>
            <a:r>
              <a:rPr lang="en"/>
              <a:t> in CSF (</a:t>
            </a:r>
            <a:r>
              <a:rPr b="1" lang="en">
                <a:solidFill>
                  <a:srgbClr val="3B71CA"/>
                </a:solidFill>
              </a:rPr>
              <a:t>type III</a:t>
            </a:r>
            <a:r>
              <a:rPr lang="en"/>
              <a:t>)</a:t>
            </a:r>
            <a:endParaRPr/>
          </a:p>
          <a:p>
            <a:pPr indent="-298450" lvl="1" marL="914400" rtl="0" algn="l">
              <a:spcBef>
                <a:spcPts val="0"/>
              </a:spcBef>
              <a:spcAft>
                <a:spcPts val="0"/>
              </a:spcAft>
              <a:buSzPts val="1100"/>
              <a:buChar char="○"/>
            </a:pPr>
            <a:r>
              <a:rPr lang="en"/>
              <a:t>Seen in NSAID cases [</a:t>
            </a:r>
            <a:r>
              <a:rPr lang="en">
                <a:solidFill>
                  <a:schemeClr val="hlink"/>
                </a:solidFill>
                <a:uFill>
                  <a:noFill/>
                </a:uFill>
                <a:hlinkClick r:id="rId4"/>
              </a:rPr>
              <a:t>3</a:t>
            </a:r>
            <a:r>
              <a:rPr lang="en"/>
              <a:t>] and some antibiotic cases </a:t>
            </a:r>
            <a:endParaRPr/>
          </a:p>
          <a:p>
            <a:pPr indent="-298450" lvl="1" marL="914400" rtl="0" algn="l">
              <a:spcBef>
                <a:spcPts val="0"/>
              </a:spcBef>
              <a:spcAft>
                <a:spcPts val="0"/>
              </a:spcAft>
              <a:buSzPts val="1100"/>
              <a:buChar char="○"/>
            </a:pPr>
            <a:r>
              <a:rPr lang="en"/>
              <a:t>Not a consistent finding, so still controversial</a:t>
            </a:r>
            <a:endParaRPr/>
          </a:p>
          <a:p>
            <a:pPr indent="-311150" lvl="0" marL="457200" rtl="0" algn="l">
              <a:spcBef>
                <a:spcPts val="0"/>
              </a:spcBef>
              <a:spcAft>
                <a:spcPts val="0"/>
              </a:spcAft>
              <a:buSzPts val="1300"/>
              <a:buChar char="●"/>
            </a:pPr>
            <a:r>
              <a:rPr lang="en"/>
              <a:t>For other etiologies, possible cytokine release </a:t>
            </a:r>
            <a:r>
              <a:rPr lang="en">
                <a:solidFill>
                  <a:srgbClr val="9E9E9E"/>
                </a:solidFill>
              </a:rPr>
              <a:t>(monoclonal antibodies &amp; IVIG)</a:t>
            </a:r>
            <a:endParaRPr>
              <a:solidFill>
                <a:srgbClr val="9E9E9E"/>
              </a:solidFill>
            </a:endParaRPr>
          </a:p>
          <a:p>
            <a:pPr indent="-311150" lvl="0" marL="457200" rtl="0" algn="l">
              <a:spcBef>
                <a:spcPts val="0"/>
              </a:spcBef>
              <a:spcAft>
                <a:spcPts val="0"/>
              </a:spcAft>
              <a:buClr>
                <a:srgbClr val="1A1A1A"/>
              </a:buClr>
              <a:buSzPts val="1300"/>
              <a:buChar char="●"/>
            </a:pPr>
            <a:r>
              <a:rPr b="1" lang="en">
                <a:solidFill>
                  <a:srgbClr val="DF382C"/>
                </a:solidFill>
              </a:rPr>
              <a:t>Timing fits well</a:t>
            </a:r>
            <a:r>
              <a:rPr lang="en"/>
              <a:t>: Delayed onset, recurrence if rechallenged </a:t>
            </a:r>
            <a:r>
              <a:rPr lang="en">
                <a:solidFill>
                  <a:srgbClr val="9E9E9E"/>
                </a:solidFill>
              </a:rPr>
              <a:t>(in some cases)</a:t>
            </a:r>
            <a:endParaRPr>
              <a:solidFill>
                <a:srgbClr val="9E9E9E"/>
              </a:solidFill>
            </a:endParaRPr>
          </a:p>
          <a:p>
            <a:pPr indent="0" lvl="0" marL="0" rtl="0" algn="l">
              <a:spcBef>
                <a:spcPts val="1200"/>
              </a:spcBef>
              <a:spcAft>
                <a:spcPts val="1200"/>
              </a:spcAft>
              <a:buNone/>
            </a:pPr>
            <a:r>
              <a:t/>
            </a:r>
            <a:endParaRPr/>
          </a:p>
        </p:txBody>
      </p:sp>
      <p:sp>
        <p:nvSpPr>
          <p:cNvPr id="1182" name="Google Shape;1182;p92"/>
          <p:cNvSpPr/>
          <p:nvPr/>
        </p:nvSpPr>
        <p:spPr>
          <a:xfrm>
            <a:off x="729450" y="1441500"/>
            <a:ext cx="6781200" cy="14763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HPI</a:t>
            </a:r>
            <a:endParaRPr/>
          </a:p>
        </p:txBody>
      </p:sp>
      <p:sp>
        <p:nvSpPr>
          <p:cNvPr id="141" name="Google Shape;141;p21"/>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a:t>
            </a:r>
            <a:r>
              <a:rPr b="1" lang="en">
                <a:solidFill>
                  <a:srgbClr val="2D6987"/>
                </a:solidFill>
              </a:rPr>
              <a:t>66 y/o M</a:t>
            </a:r>
            <a:r>
              <a:rPr lang="en"/>
              <a:t> with PMH including heart block (no PPM/ICD) p/w </a:t>
            </a:r>
            <a:r>
              <a:rPr b="1" lang="en">
                <a:solidFill>
                  <a:srgbClr val="DC4C64"/>
                </a:solidFill>
              </a:rPr>
              <a:t>fevers to 103</a:t>
            </a:r>
            <a:endParaRPr/>
          </a:p>
          <a:p>
            <a:pPr indent="0" lvl="0" marL="0" rtl="0" algn="l">
              <a:spcBef>
                <a:spcPts val="1200"/>
              </a:spcBef>
              <a:spcAft>
                <a:spcPts val="0"/>
              </a:spcAft>
              <a:buNone/>
            </a:pPr>
            <a:r>
              <a:rPr lang="en"/>
              <a:t>Feeling </a:t>
            </a:r>
            <a:r>
              <a:rPr b="1" lang="en"/>
              <a:t>unwell for about a week</a:t>
            </a:r>
            <a:r>
              <a:rPr lang="en"/>
              <a:t>. Seems like everything stated after he had a </a:t>
            </a:r>
            <a:r>
              <a:rPr b="1" lang="en"/>
              <a:t>root canal 8 days ago </a:t>
            </a:r>
            <a:r>
              <a:rPr lang="en"/>
              <a:t>(right premaxillary molar)</a:t>
            </a:r>
            <a:endParaRPr/>
          </a:p>
          <a:p>
            <a:pPr indent="-311150" lvl="0" marL="457200" rtl="0" algn="l">
              <a:spcBef>
                <a:spcPts val="1200"/>
              </a:spcBef>
              <a:spcAft>
                <a:spcPts val="0"/>
              </a:spcAft>
              <a:buSzPts val="1300"/>
              <a:buChar char="●"/>
            </a:pPr>
            <a:r>
              <a:rPr lang="en"/>
              <a:t>A few days later, </a:t>
            </a:r>
            <a:r>
              <a:rPr b="1" lang="en">
                <a:solidFill>
                  <a:srgbClr val="6B3FA0"/>
                </a:solidFill>
              </a:rPr>
              <a:t>bifrontal headaches</a:t>
            </a:r>
            <a:endParaRPr b="1">
              <a:solidFill>
                <a:srgbClr val="6B3FA0"/>
              </a:solidFill>
            </a:endParaRPr>
          </a:p>
          <a:p>
            <a:pPr indent="-311150" lvl="0" marL="457200" rtl="0" algn="l">
              <a:spcBef>
                <a:spcPts val="0"/>
              </a:spcBef>
              <a:spcAft>
                <a:spcPts val="0"/>
              </a:spcAft>
              <a:buSzPts val="1300"/>
              <a:buChar char="●"/>
            </a:pPr>
            <a:r>
              <a:rPr lang="en"/>
              <a:t>…then </a:t>
            </a:r>
            <a:r>
              <a:rPr b="1" lang="en">
                <a:solidFill>
                  <a:srgbClr val="C1443C"/>
                </a:solidFill>
              </a:rPr>
              <a:t>fevers</a:t>
            </a:r>
            <a:endParaRPr b="1">
              <a:solidFill>
                <a:srgbClr val="C1443C"/>
              </a:solidFill>
            </a:endParaRPr>
          </a:p>
          <a:p>
            <a:pPr indent="-311150" lvl="0" marL="457200" rtl="0" algn="l">
              <a:spcBef>
                <a:spcPts val="0"/>
              </a:spcBef>
              <a:spcAft>
                <a:spcPts val="0"/>
              </a:spcAft>
              <a:buSzPts val="1300"/>
              <a:buChar char="●"/>
            </a:pPr>
            <a:r>
              <a:rPr lang="en"/>
              <a:t>…then a little </a:t>
            </a:r>
            <a:r>
              <a:rPr b="1" lang="en"/>
              <a:t>confused</a:t>
            </a:r>
            <a:endParaRPr b="1"/>
          </a:p>
          <a:p>
            <a:pPr indent="-311150" lvl="0" marL="457200" rtl="0" algn="l">
              <a:spcBef>
                <a:spcPts val="0"/>
              </a:spcBef>
              <a:spcAft>
                <a:spcPts val="0"/>
              </a:spcAft>
              <a:buSzPts val="1300"/>
              <a:buChar char="●"/>
            </a:pPr>
            <a:r>
              <a:rPr lang="en"/>
              <a:t>…then </a:t>
            </a:r>
            <a:r>
              <a:rPr b="1" lang="en">
                <a:solidFill>
                  <a:srgbClr val="DF382C"/>
                </a:solidFill>
              </a:rPr>
              <a:t>a lota</a:t>
            </a:r>
            <a:r>
              <a:rPr b="1" lang="en"/>
              <a:t> </a:t>
            </a:r>
            <a:r>
              <a:rPr b="1" lang="en">
                <a:solidFill>
                  <a:srgbClr val="DF382C"/>
                </a:solidFill>
              </a:rPr>
              <a:t>confused</a:t>
            </a:r>
            <a:r>
              <a:rPr lang="en"/>
              <a:t> and </a:t>
            </a:r>
            <a:r>
              <a:rPr b="1" lang="en">
                <a:solidFill>
                  <a:srgbClr val="DF382C"/>
                </a:solidFill>
              </a:rPr>
              <a:t>sleeping</a:t>
            </a:r>
            <a:r>
              <a:rPr lang="en">
                <a:solidFill>
                  <a:srgbClr val="DF382C"/>
                </a:solidFill>
              </a:rPr>
              <a:t> </a:t>
            </a:r>
            <a:r>
              <a:rPr lang="en"/>
              <a:t>though most of the day</a:t>
            </a:r>
            <a:endParaRPr/>
          </a:p>
        </p:txBody>
      </p:sp>
      <p:sp>
        <p:nvSpPr>
          <p:cNvPr id="142" name="Google Shape;142;p21"/>
          <p:cNvSpPr/>
          <p:nvPr/>
        </p:nvSpPr>
        <p:spPr>
          <a:xfrm>
            <a:off x="729450" y="1444250"/>
            <a:ext cx="7585500" cy="14955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93"/>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DIAM</a:t>
            </a:r>
            <a:r>
              <a:rPr lang="en"/>
              <a:t>: Pathophysiology</a:t>
            </a:r>
            <a:endParaRPr/>
          </a:p>
        </p:txBody>
      </p:sp>
      <p:sp>
        <p:nvSpPr>
          <p:cNvPr id="1188" name="Google Shape;1188;p93"/>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Pathophysiology </a:t>
            </a:r>
            <a:r>
              <a:rPr b="1" lang="en"/>
              <a:t>not well understood</a:t>
            </a:r>
            <a:r>
              <a:rPr lang="en"/>
              <a:t>, but favored to be </a:t>
            </a:r>
            <a:r>
              <a:rPr b="1" lang="en">
                <a:solidFill>
                  <a:srgbClr val="1A1A1A"/>
                </a:solidFill>
              </a:rPr>
              <a:t>immune mediated</a:t>
            </a:r>
            <a:r>
              <a:rPr lang="en"/>
              <a:t> &amp;/or </a:t>
            </a:r>
            <a:r>
              <a:rPr b="1" lang="en">
                <a:solidFill>
                  <a:srgbClr val="1A1A1A"/>
                </a:solidFill>
              </a:rPr>
              <a:t>hypersensitivity reactions</a:t>
            </a:r>
            <a:r>
              <a:rPr lang="en"/>
              <a:t> (lik</a:t>
            </a:r>
            <a:r>
              <a:rPr lang="en">
                <a:solidFill>
                  <a:srgbClr val="1A1A1A"/>
                </a:solidFill>
              </a:rPr>
              <a:t>ely</a:t>
            </a:r>
            <a:r>
              <a:rPr b="1" lang="en">
                <a:solidFill>
                  <a:srgbClr val="1A1A1A"/>
                </a:solidFill>
              </a:rPr>
              <a:t> type III </a:t>
            </a:r>
            <a:r>
              <a:rPr lang="en">
                <a:solidFill>
                  <a:srgbClr val="1A1A1A"/>
                </a:solidFill>
              </a:rPr>
              <a:t>or </a:t>
            </a:r>
            <a:r>
              <a:rPr b="1" lang="en">
                <a:solidFill>
                  <a:srgbClr val="1A1A1A"/>
                </a:solidFill>
              </a:rPr>
              <a:t>IV</a:t>
            </a:r>
            <a:r>
              <a:rPr lang="en">
                <a:solidFill>
                  <a:srgbClr val="1A1A1A"/>
                </a:solidFill>
              </a:rPr>
              <a:t>) [</a:t>
            </a:r>
            <a:r>
              <a:rPr lang="en">
                <a:solidFill>
                  <a:schemeClr val="hlink"/>
                </a:solidFill>
                <a:uFill>
                  <a:noFill/>
                </a:uFill>
                <a:hlinkClick r:id="rId3"/>
              </a:rPr>
              <a:t>4</a:t>
            </a:r>
            <a:r>
              <a:rPr lang="en">
                <a:solidFill>
                  <a:srgbClr val="1A1A1A"/>
                </a:solidFill>
              </a:rPr>
              <a:t>]</a:t>
            </a:r>
            <a:endParaRPr b="1">
              <a:solidFill>
                <a:srgbClr val="1A1A1A"/>
              </a:solidFill>
            </a:endParaRPr>
          </a:p>
          <a:p>
            <a:pPr indent="-311150" lvl="0" marL="457200" rtl="0" algn="l">
              <a:spcBef>
                <a:spcPts val="1200"/>
              </a:spcBef>
              <a:spcAft>
                <a:spcPts val="0"/>
              </a:spcAft>
              <a:buSzPts val="1300"/>
              <a:buChar char="●"/>
            </a:pPr>
            <a:r>
              <a:rPr b="1" lang="en">
                <a:solidFill>
                  <a:srgbClr val="3B71CA"/>
                </a:solidFill>
              </a:rPr>
              <a:t>Onset</a:t>
            </a:r>
            <a:r>
              <a:rPr lang="en"/>
              <a:t>: </a:t>
            </a:r>
            <a:r>
              <a:rPr lang="en"/>
              <a:t>Usually</a:t>
            </a:r>
            <a:r>
              <a:rPr lang="en"/>
              <a:t> </a:t>
            </a:r>
            <a:r>
              <a:rPr b="1" lang="en">
                <a:solidFill>
                  <a:srgbClr val="DF382C"/>
                </a:solidFill>
              </a:rPr>
              <a:t>within a week</a:t>
            </a:r>
            <a:r>
              <a:rPr lang="en"/>
              <a:t> (hours to days)</a:t>
            </a:r>
            <a:endParaRPr/>
          </a:p>
          <a:p>
            <a:pPr indent="-311150" lvl="0" marL="457200" rtl="0" algn="l">
              <a:spcBef>
                <a:spcPts val="0"/>
              </a:spcBef>
              <a:spcAft>
                <a:spcPts val="0"/>
              </a:spcAft>
              <a:buSzPts val="1300"/>
              <a:buChar char="●"/>
            </a:pPr>
            <a:r>
              <a:rPr lang="en"/>
              <a:t>After stopping the drug, </a:t>
            </a:r>
            <a:r>
              <a:rPr b="1" lang="en">
                <a:solidFill>
                  <a:srgbClr val="0C622E"/>
                </a:solidFill>
              </a:rPr>
              <a:t>improvement</a:t>
            </a:r>
            <a:r>
              <a:rPr b="1" lang="en"/>
              <a:t> </a:t>
            </a:r>
            <a:r>
              <a:rPr lang="en"/>
              <a:t>occurs </a:t>
            </a:r>
            <a:r>
              <a:rPr b="1" lang="en">
                <a:solidFill>
                  <a:srgbClr val="0C622E"/>
                </a:solidFill>
              </a:rPr>
              <a:t>within 2-3 days</a:t>
            </a:r>
            <a:r>
              <a:rPr lang="en"/>
              <a:t> [</a:t>
            </a:r>
            <a:r>
              <a:rPr lang="en">
                <a:solidFill>
                  <a:schemeClr val="hlink"/>
                </a:solidFill>
                <a:uFill>
                  <a:noFill/>
                </a:uFill>
                <a:hlinkClick r:id="rId4"/>
              </a:rPr>
              <a:t>1</a:t>
            </a:r>
            <a:r>
              <a:rPr lang="en"/>
              <a:t>]</a:t>
            </a:r>
            <a:endParaRPr/>
          </a:p>
          <a:p>
            <a:pPr indent="0" lvl="0" marL="0" rtl="0" algn="l">
              <a:spcBef>
                <a:spcPts val="1200"/>
              </a:spcBef>
              <a:spcAft>
                <a:spcPts val="1200"/>
              </a:spcAft>
              <a:buNone/>
            </a:pPr>
            <a:r>
              <a:t/>
            </a:r>
            <a:endParaRPr/>
          </a:p>
        </p:txBody>
      </p:sp>
      <p:sp>
        <p:nvSpPr>
          <p:cNvPr id="1189" name="Google Shape;1189;p93"/>
          <p:cNvSpPr/>
          <p:nvPr/>
        </p:nvSpPr>
        <p:spPr>
          <a:xfrm>
            <a:off x="729450" y="1441500"/>
            <a:ext cx="6781200" cy="535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3" name="Shape 1193"/>
        <p:cNvGrpSpPr/>
        <p:nvPr/>
      </p:nvGrpSpPr>
      <p:grpSpPr>
        <a:xfrm>
          <a:off x="0" y="0"/>
          <a:ext cx="0" cy="0"/>
          <a:chOff x="0" y="0"/>
          <a:chExt cx="0" cy="0"/>
        </a:xfrm>
      </p:grpSpPr>
      <p:sp>
        <p:nvSpPr>
          <p:cNvPr id="1194" name="Google Shape;1194;p94"/>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DIAM</a:t>
            </a:r>
            <a:r>
              <a:rPr lang="en"/>
              <a:t>: Pathophysiology</a:t>
            </a:r>
            <a:endParaRPr/>
          </a:p>
        </p:txBody>
      </p:sp>
      <p:sp>
        <p:nvSpPr>
          <p:cNvPr id="1195" name="Google Shape;1195;p94"/>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Pathophysiology </a:t>
            </a:r>
            <a:r>
              <a:rPr b="1" lang="en"/>
              <a:t>not well understood</a:t>
            </a:r>
            <a:r>
              <a:rPr lang="en"/>
              <a:t>, but favored to be </a:t>
            </a:r>
            <a:r>
              <a:rPr b="1" lang="en">
                <a:solidFill>
                  <a:srgbClr val="1A1A1A"/>
                </a:solidFill>
              </a:rPr>
              <a:t>immune mediated</a:t>
            </a:r>
            <a:r>
              <a:rPr lang="en"/>
              <a:t> &amp;/or </a:t>
            </a:r>
            <a:r>
              <a:rPr b="1" lang="en">
                <a:solidFill>
                  <a:srgbClr val="1A1A1A"/>
                </a:solidFill>
              </a:rPr>
              <a:t>hypersensitivity reactions</a:t>
            </a:r>
            <a:r>
              <a:rPr lang="en"/>
              <a:t> (lik</a:t>
            </a:r>
            <a:r>
              <a:rPr lang="en">
                <a:solidFill>
                  <a:srgbClr val="1A1A1A"/>
                </a:solidFill>
              </a:rPr>
              <a:t>ely</a:t>
            </a:r>
            <a:r>
              <a:rPr b="1" lang="en">
                <a:solidFill>
                  <a:srgbClr val="1A1A1A"/>
                </a:solidFill>
              </a:rPr>
              <a:t> type III </a:t>
            </a:r>
            <a:r>
              <a:rPr lang="en">
                <a:solidFill>
                  <a:srgbClr val="1A1A1A"/>
                </a:solidFill>
              </a:rPr>
              <a:t>or </a:t>
            </a:r>
            <a:r>
              <a:rPr b="1" lang="en">
                <a:solidFill>
                  <a:srgbClr val="1A1A1A"/>
                </a:solidFill>
              </a:rPr>
              <a:t>IV</a:t>
            </a:r>
            <a:r>
              <a:rPr lang="en">
                <a:solidFill>
                  <a:srgbClr val="1A1A1A"/>
                </a:solidFill>
              </a:rPr>
              <a:t>) [</a:t>
            </a:r>
            <a:r>
              <a:rPr lang="en">
                <a:solidFill>
                  <a:schemeClr val="hlink"/>
                </a:solidFill>
                <a:uFill>
                  <a:noFill/>
                </a:uFill>
                <a:hlinkClick r:id="rId3"/>
              </a:rPr>
              <a:t>4</a:t>
            </a:r>
            <a:r>
              <a:rPr lang="en">
                <a:solidFill>
                  <a:srgbClr val="1A1A1A"/>
                </a:solidFill>
              </a:rPr>
              <a:t>]</a:t>
            </a:r>
            <a:endParaRPr b="1">
              <a:solidFill>
                <a:srgbClr val="1A1A1A"/>
              </a:solidFill>
            </a:endParaRPr>
          </a:p>
          <a:p>
            <a:pPr indent="-311150" lvl="0" marL="457200" rtl="0" algn="l">
              <a:spcBef>
                <a:spcPts val="1200"/>
              </a:spcBef>
              <a:spcAft>
                <a:spcPts val="0"/>
              </a:spcAft>
              <a:buSzPts val="1300"/>
              <a:buChar char="●"/>
            </a:pPr>
            <a:r>
              <a:rPr b="1" lang="en">
                <a:solidFill>
                  <a:srgbClr val="3B71CA"/>
                </a:solidFill>
              </a:rPr>
              <a:t>Onset</a:t>
            </a:r>
            <a:r>
              <a:rPr lang="en"/>
              <a:t>: Usually </a:t>
            </a:r>
            <a:r>
              <a:rPr b="1" lang="en">
                <a:solidFill>
                  <a:srgbClr val="DF382C"/>
                </a:solidFill>
              </a:rPr>
              <a:t>within a week</a:t>
            </a:r>
            <a:r>
              <a:rPr lang="en"/>
              <a:t> (hours to days)</a:t>
            </a:r>
            <a:endParaRPr/>
          </a:p>
          <a:p>
            <a:pPr indent="-311150" lvl="0" marL="457200" rtl="0" algn="l">
              <a:spcBef>
                <a:spcPts val="0"/>
              </a:spcBef>
              <a:spcAft>
                <a:spcPts val="0"/>
              </a:spcAft>
              <a:buSzPts val="1300"/>
              <a:buChar char="●"/>
            </a:pPr>
            <a:r>
              <a:rPr lang="en"/>
              <a:t>After stopping the drug, </a:t>
            </a:r>
            <a:r>
              <a:rPr b="1" lang="en">
                <a:solidFill>
                  <a:srgbClr val="0C622E"/>
                </a:solidFill>
              </a:rPr>
              <a:t>improvement</a:t>
            </a:r>
            <a:r>
              <a:rPr b="1" lang="en"/>
              <a:t> </a:t>
            </a:r>
            <a:r>
              <a:rPr lang="en"/>
              <a:t>occurs </a:t>
            </a:r>
            <a:r>
              <a:rPr b="1" lang="en">
                <a:solidFill>
                  <a:srgbClr val="0C622E"/>
                </a:solidFill>
              </a:rPr>
              <a:t>within 2-3 days</a:t>
            </a:r>
            <a:r>
              <a:rPr lang="en"/>
              <a:t> [</a:t>
            </a:r>
            <a:r>
              <a:rPr lang="en">
                <a:solidFill>
                  <a:schemeClr val="hlink"/>
                </a:solidFill>
                <a:uFill>
                  <a:noFill/>
                </a:uFill>
                <a:hlinkClick r:id="rId4"/>
              </a:rPr>
              <a:t>1</a:t>
            </a:r>
            <a:r>
              <a:rPr lang="en"/>
              <a:t>]</a:t>
            </a:r>
            <a:endParaRPr/>
          </a:p>
          <a:p>
            <a:pPr indent="0" lvl="0" marL="0" rtl="0" algn="l">
              <a:spcBef>
                <a:spcPts val="1200"/>
              </a:spcBef>
              <a:spcAft>
                <a:spcPts val="0"/>
              </a:spcAft>
              <a:buNone/>
            </a:pPr>
            <a:r>
              <a:rPr lang="en"/>
              <a:t>Often </a:t>
            </a:r>
            <a:r>
              <a:rPr b="1" lang="en"/>
              <a:t>have </a:t>
            </a:r>
            <a:r>
              <a:rPr b="1" lang="en">
                <a:solidFill>
                  <a:srgbClr val="DF382C"/>
                </a:solidFill>
              </a:rPr>
              <a:t>recurrence</a:t>
            </a:r>
            <a:r>
              <a:rPr b="1" lang="en"/>
              <a:t> </a:t>
            </a:r>
            <a:r>
              <a:rPr b="1" lang="en">
                <a:solidFill>
                  <a:srgbClr val="3B71CA"/>
                </a:solidFill>
              </a:rPr>
              <a:t>if rechallenged</a:t>
            </a:r>
            <a:endParaRPr b="1">
              <a:solidFill>
                <a:srgbClr val="3B71CA"/>
              </a:solidFill>
            </a:endParaRPr>
          </a:p>
          <a:p>
            <a:pPr indent="-311150" lvl="0" marL="457200" rtl="0" algn="l">
              <a:spcBef>
                <a:spcPts val="1200"/>
              </a:spcBef>
              <a:spcAft>
                <a:spcPts val="0"/>
              </a:spcAft>
              <a:buSzPts val="1300"/>
              <a:buChar char="●"/>
            </a:pPr>
            <a:r>
              <a:rPr b="1" lang="en"/>
              <a:t>Amoxicillin</a:t>
            </a:r>
            <a:r>
              <a:rPr lang="en"/>
              <a:t>: </a:t>
            </a:r>
            <a:r>
              <a:rPr b="1" lang="en">
                <a:solidFill>
                  <a:srgbClr val="DF382C"/>
                </a:solidFill>
              </a:rPr>
              <a:t>&gt;95%</a:t>
            </a:r>
            <a:r>
              <a:rPr lang="en"/>
              <a:t> of re-challenges had recurrence [</a:t>
            </a:r>
            <a:r>
              <a:rPr lang="en">
                <a:solidFill>
                  <a:schemeClr val="hlink"/>
                </a:solidFill>
                <a:uFill>
                  <a:noFill/>
                </a:uFill>
                <a:hlinkClick r:id="rId5"/>
              </a:rPr>
              <a:t>2</a:t>
            </a:r>
            <a:r>
              <a:rPr lang="en"/>
              <a:t>]</a:t>
            </a:r>
            <a:endParaRPr/>
          </a:p>
          <a:p>
            <a:pPr indent="-311150" lvl="0" marL="457200" rtl="0" algn="l">
              <a:spcBef>
                <a:spcPts val="0"/>
              </a:spcBef>
              <a:spcAft>
                <a:spcPts val="0"/>
              </a:spcAft>
              <a:buSzPts val="1300"/>
              <a:buChar char="●"/>
            </a:pPr>
            <a:r>
              <a:rPr b="1" lang="en"/>
              <a:t>NSAIDs</a:t>
            </a:r>
            <a:r>
              <a:rPr lang="en"/>
              <a:t>: </a:t>
            </a:r>
            <a:r>
              <a:rPr b="1" lang="en">
                <a:solidFill>
                  <a:srgbClr val="DF382C"/>
                </a:solidFill>
              </a:rPr>
              <a:t>61%</a:t>
            </a:r>
            <a:r>
              <a:rPr lang="en"/>
              <a:t> had recurrence [</a:t>
            </a:r>
            <a:r>
              <a:rPr lang="en">
                <a:solidFill>
                  <a:schemeClr val="hlink"/>
                </a:solidFill>
                <a:uFill>
                  <a:noFill/>
                </a:uFill>
                <a:hlinkClick r:id="rId6"/>
              </a:rPr>
              <a:t>3</a:t>
            </a:r>
            <a:r>
              <a:rPr lang="en"/>
              <a:t>]</a:t>
            </a:r>
            <a:endParaRPr/>
          </a:p>
          <a:p>
            <a:pPr indent="0" lvl="0" marL="0" rtl="0" algn="l">
              <a:spcBef>
                <a:spcPts val="1200"/>
              </a:spcBef>
              <a:spcAft>
                <a:spcPts val="1200"/>
              </a:spcAft>
              <a:buNone/>
            </a:pPr>
            <a:r>
              <a:t/>
            </a:r>
            <a:endParaRPr/>
          </a:p>
        </p:txBody>
      </p:sp>
      <p:sp>
        <p:nvSpPr>
          <p:cNvPr id="1196" name="Google Shape;1196;p94"/>
          <p:cNvSpPr/>
          <p:nvPr/>
        </p:nvSpPr>
        <p:spPr>
          <a:xfrm>
            <a:off x="729450" y="1441500"/>
            <a:ext cx="6781200" cy="12246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0" name="Shape 1200"/>
        <p:cNvGrpSpPr/>
        <p:nvPr/>
      </p:nvGrpSpPr>
      <p:grpSpPr>
        <a:xfrm>
          <a:off x="0" y="0"/>
          <a:ext cx="0" cy="0"/>
          <a:chOff x="0" y="0"/>
          <a:chExt cx="0" cy="0"/>
        </a:xfrm>
      </p:grpSpPr>
      <p:sp>
        <p:nvSpPr>
          <p:cNvPr id="1201" name="Google Shape;1201;p95"/>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DIAM</a:t>
            </a:r>
            <a:r>
              <a:rPr lang="en"/>
              <a:t>: Diagnosis</a:t>
            </a:r>
            <a:endParaRPr/>
          </a:p>
        </p:txBody>
      </p:sp>
      <p:sp>
        <p:nvSpPr>
          <p:cNvPr id="1202" name="Google Shape;1202;p95"/>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Relies heavily on the </a:t>
            </a:r>
            <a:r>
              <a:rPr b="1" lang="en">
                <a:solidFill>
                  <a:srgbClr val="DF382C"/>
                </a:solidFill>
              </a:rPr>
              <a:t>exposure to the drug</a:t>
            </a:r>
            <a:r>
              <a:rPr lang="en"/>
              <a:t> and </a:t>
            </a:r>
            <a:r>
              <a:rPr b="1" lang="en">
                <a:solidFill>
                  <a:srgbClr val="3B71CA"/>
                </a:solidFill>
              </a:rPr>
              <a:t>ruling out alternate causes</a:t>
            </a:r>
            <a:endParaRPr b="1">
              <a:solidFill>
                <a:srgbClr val="3B71CA"/>
              </a:solidFill>
            </a:endParaRPr>
          </a:p>
          <a:p>
            <a:pPr indent="-311150" lvl="0" marL="457200" rtl="0" algn="l">
              <a:spcBef>
                <a:spcPts val="1200"/>
              </a:spcBef>
              <a:spcAft>
                <a:spcPts val="0"/>
              </a:spcAft>
              <a:buSzPts val="1300"/>
              <a:buChar char="●"/>
            </a:pPr>
            <a:r>
              <a:rPr b="1" lang="en">
                <a:solidFill>
                  <a:srgbClr val="8E44AD"/>
                </a:solidFill>
              </a:rPr>
              <a:t>Similar/identical symptoms</a:t>
            </a:r>
            <a:r>
              <a:rPr lang="en"/>
              <a:t> as bacterial or viral meningitis</a:t>
            </a:r>
            <a:endParaRPr/>
          </a:p>
          <a:p>
            <a:pPr indent="-298450" lvl="1" marL="914400" rtl="0" algn="l">
              <a:spcBef>
                <a:spcPts val="0"/>
              </a:spcBef>
              <a:spcAft>
                <a:spcPts val="0"/>
              </a:spcAft>
              <a:buSzPts val="1100"/>
              <a:buChar char="○"/>
            </a:pPr>
            <a:r>
              <a:rPr lang="en"/>
              <a:t>Fever, headache, photophobia, meningismus</a:t>
            </a:r>
            <a:endParaRPr/>
          </a:p>
          <a:p>
            <a:pPr indent="-311150" lvl="0" marL="457200" rtl="0" algn="l">
              <a:spcBef>
                <a:spcPts val="0"/>
              </a:spcBef>
              <a:spcAft>
                <a:spcPts val="0"/>
              </a:spcAft>
              <a:buSzPts val="1300"/>
              <a:buChar char="●"/>
            </a:pPr>
            <a:r>
              <a:rPr lang="en"/>
              <a:t>CSF profile can </a:t>
            </a:r>
            <a:r>
              <a:rPr b="1" lang="en"/>
              <a:t>mimic other causes</a:t>
            </a:r>
            <a:endParaRPr/>
          </a:p>
          <a:p>
            <a:pPr indent="0" lvl="0" marL="0" rtl="0" algn="l">
              <a:spcBef>
                <a:spcPts val="1200"/>
              </a:spcBef>
              <a:spcAft>
                <a:spcPts val="1200"/>
              </a:spcAft>
              <a:buNone/>
            </a:pPr>
            <a:r>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6" name="Shape 1206"/>
        <p:cNvGrpSpPr/>
        <p:nvPr/>
      </p:nvGrpSpPr>
      <p:grpSpPr>
        <a:xfrm>
          <a:off x="0" y="0"/>
          <a:ext cx="0" cy="0"/>
          <a:chOff x="0" y="0"/>
          <a:chExt cx="0" cy="0"/>
        </a:xfrm>
      </p:grpSpPr>
      <p:sp>
        <p:nvSpPr>
          <p:cNvPr id="1207" name="Google Shape;1207;p96"/>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DIAM</a:t>
            </a:r>
            <a:r>
              <a:rPr lang="en"/>
              <a:t>: Diagnosis</a:t>
            </a:r>
            <a:endParaRPr/>
          </a:p>
        </p:txBody>
      </p:sp>
      <p:sp>
        <p:nvSpPr>
          <p:cNvPr id="1208" name="Google Shape;1208;p96"/>
          <p:cNvSpPr txBox="1"/>
          <p:nvPr>
            <p:ph idx="1" type="body"/>
          </p:nvPr>
        </p:nvSpPr>
        <p:spPr>
          <a:xfrm>
            <a:off x="729450" y="1393075"/>
            <a:ext cx="7688700" cy="2964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Relies heavily on the </a:t>
            </a:r>
            <a:r>
              <a:rPr b="1" lang="en">
                <a:solidFill>
                  <a:srgbClr val="DF382C"/>
                </a:solidFill>
              </a:rPr>
              <a:t>exposure to the drug</a:t>
            </a:r>
            <a:r>
              <a:rPr lang="en"/>
              <a:t> and </a:t>
            </a:r>
            <a:r>
              <a:rPr b="1" lang="en">
                <a:solidFill>
                  <a:srgbClr val="3B71CA"/>
                </a:solidFill>
              </a:rPr>
              <a:t>ruling out alternate causes</a:t>
            </a:r>
            <a:endParaRPr b="1">
              <a:solidFill>
                <a:srgbClr val="3B71CA"/>
              </a:solidFill>
            </a:endParaRPr>
          </a:p>
          <a:p>
            <a:pPr indent="-311150" lvl="0" marL="457200" rtl="0" algn="l">
              <a:spcBef>
                <a:spcPts val="1200"/>
              </a:spcBef>
              <a:spcAft>
                <a:spcPts val="0"/>
              </a:spcAft>
              <a:buSzPts val="1300"/>
              <a:buChar char="●"/>
            </a:pPr>
            <a:r>
              <a:rPr b="1" lang="en">
                <a:solidFill>
                  <a:srgbClr val="8E44AD"/>
                </a:solidFill>
              </a:rPr>
              <a:t>Similar/identical symptoms</a:t>
            </a:r>
            <a:r>
              <a:rPr lang="en"/>
              <a:t> as bacterial or viral meningitis</a:t>
            </a:r>
            <a:endParaRPr/>
          </a:p>
          <a:p>
            <a:pPr indent="-298450" lvl="1" marL="914400" rtl="0" algn="l">
              <a:spcBef>
                <a:spcPts val="0"/>
              </a:spcBef>
              <a:spcAft>
                <a:spcPts val="0"/>
              </a:spcAft>
              <a:buSzPts val="1100"/>
              <a:buChar char="○"/>
            </a:pPr>
            <a:r>
              <a:rPr lang="en"/>
              <a:t>Fever, headache, photophobia, meningismus</a:t>
            </a:r>
            <a:endParaRPr/>
          </a:p>
          <a:p>
            <a:pPr indent="-311150" lvl="0" marL="457200" rtl="0" algn="l">
              <a:spcBef>
                <a:spcPts val="0"/>
              </a:spcBef>
              <a:spcAft>
                <a:spcPts val="0"/>
              </a:spcAft>
              <a:buSzPts val="1300"/>
              <a:buChar char="●"/>
            </a:pPr>
            <a:r>
              <a:rPr lang="en"/>
              <a:t>CSF profile can </a:t>
            </a:r>
            <a:r>
              <a:rPr b="1" lang="en"/>
              <a:t>mimic other causes</a:t>
            </a:r>
            <a:endParaRPr b="1"/>
          </a:p>
          <a:p>
            <a:pPr indent="0" lvl="0" marL="0" rtl="0" algn="l">
              <a:spcBef>
                <a:spcPts val="1200"/>
              </a:spcBef>
              <a:spcAft>
                <a:spcPts val="1200"/>
              </a:spcAft>
              <a:buNone/>
            </a:pPr>
            <a:r>
              <a:t/>
            </a:r>
            <a:endParaRPr/>
          </a:p>
        </p:txBody>
      </p:sp>
      <p:graphicFrame>
        <p:nvGraphicFramePr>
          <p:cNvPr id="1209" name="Google Shape;1209;p96"/>
          <p:cNvGraphicFramePr/>
          <p:nvPr/>
        </p:nvGraphicFramePr>
        <p:xfrm>
          <a:off x="952500" y="2758400"/>
          <a:ext cx="3000000" cy="3000000"/>
        </p:xfrm>
        <a:graphic>
          <a:graphicData uri="http://schemas.openxmlformats.org/drawingml/2006/table">
            <a:tbl>
              <a:tblPr>
                <a:noFill/>
                <a:tableStyleId>{3460FA36-6B9E-4714-AF50-13D33941BEC3}</a:tableStyleId>
              </a:tblPr>
              <a:tblGrid>
                <a:gridCol w="2413000"/>
                <a:gridCol w="2413000"/>
                <a:gridCol w="2413000"/>
              </a:tblGrid>
              <a:tr h="381000">
                <a:tc>
                  <a:txBody>
                    <a:bodyPr/>
                    <a:lstStyle/>
                    <a:p>
                      <a:pPr indent="0" lvl="0" marL="0" rtl="0" algn="ctr">
                        <a:spcBef>
                          <a:spcPts val="0"/>
                        </a:spcBef>
                        <a:spcAft>
                          <a:spcPts val="0"/>
                        </a:spcAft>
                        <a:buNone/>
                      </a:pPr>
                      <a:r>
                        <a:rPr b="1" lang="en">
                          <a:latin typeface="Raleway"/>
                          <a:ea typeface="Raleway"/>
                          <a:cs typeface="Raleway"/>
                          <a:sym typeface="Raleway"/>
                        </a:rPr>
                        <a:t>CSF findings</a:t>
                      </a:r>
                      <a:endParaRPr b="1">
                        <a:latin typeface="Raleway"/>
                        <a:ea typeface="Raleway"/>
                        <a:cs typeface="Raleway"/>
                        <a:sym typeface="Raleway"/>
                      </a:endParaRPr>
                    </a:p>
                  </a:txBody>
                  <a:tcPr marT="0" marB="0" marR="91425" marL="91425"/>
                </a:tc>
                <a:tc>
                  <a:txBody>
                    <a:bodyPr/>
                    <a:lstStyle/>
                    <a:p>
                      <a:pPr indent="0" lvl="0" marL="0" rtl="0" algn="ctr">
                        <a:spcBef>
                          <a:spcPts val="0"/>
                        </a:spcBef>
                        <a:spcAft>
                          <a:spcPts val="0"/>
                        </a:spcAft>
                        <a:buNone/>
                      </a:pPr>
                      <a:r>
                        <a:rPr b="1" lang="en">
                          <a:latin typeface="Raleway"/>
                          <a:ea typeface="Raleway"/>
                          <a:cs typeface="Raleway"/>
                          <a:sym typeface="Raleway"/>
                        </a:rPr>
                        <a:t>NSAIDs [</a:t>
                      </a:r>
                      <a:r>
                        <a:rPr b="1" lang="en">
                          <a:solidFill>
                            <a:schemeClr val="hlink"/>
                          </a:solidFill>
                          <a:uFill>
                            <a:noFill/>
                          </a:uFill>
                          <a:latin typeface="Raleway"/>
                          <a:ea typeface="Raleway"/>
                          <a:cs typeface="Raleway"/>
                          <a:sym typeface="Raleway"/>
                          <a:hlinkClick r:id="rId3"/>
                        </a:rPr>
                        <a:t>3</a:t>
                      </a:r>
                      <a:r>
                        <a:rPr b="1" lang="en">
                          <a:latin typeface="Raleway"/>
                          <a:ea typeface="Raleway"/>
                          <a:cs typeface="Raleway"/>
                          <a:sym typeface="Raleway"/>
                        </a:rPr>
                        <a:t>]</a:t>
                      </a:r>
                      <a:endParaRPr b="1">
                        <a:latin typeface="Raleway"/>
                        <a:ea typeface="Raleway"/>
                        <a:cs typeface="Raleway"/>
                        <a:sym typeface="Raleway"/>
                      </a:endParaRPr>
                    </a:p>
                    <a:p>
                      <a:pPr indent="0" lvl="0" marL="0" rtl="0" algn="ctr">
                        <a:spcBef>
                          <a:spcPts val="0"/>
                        </a:spcBef>
                        <a:spcAft>
                          <a:spcPts val="0"/>
                        </a:spcAft>
                        <a:buNone/>
                      </a:pPr>
                      <a:r>
                        <a:rPr lang="en">
                          <a:latin typeface="Raleway"/>
                          <a:ea typeface="Raleway"/>
                          <a:cs typeface="Raleway"/>
                          <a:sym typeface="Raleway"/>
                        </a:rPr>
                        <a:t>(mainly ibuprofen)</a:t>
                      </a:r>
                      <a:endParaRPr>
                        <a:latin typeface="Raleway"/>
                        <a:ea typeface="Raleway"/>
                        <a:cs typeface="Raleway"/>
                        <a:sym typeface="Raleway"/>
                      </a:endParaRPr>
                    </a:p>
                  </a:txBody>
                  <a:tcPr marT="0" marB="0" marR="91425" marL="91425"/>
                </a:tc>
                <a:tc>
                  <a:txBody>
                    <a:bodyPr/>
                    <a:lstStyle/>
                    <a:p>
                      <a:pPr indent="0" lvl="0" marL="0" rtl="0" algn="ctr">
                        <a:spcBef>
                          <a:spcPts val="0"/>
                        </a:spcBef>
                        <a:spcAft>
                          <a:spcPts val="0"/>
                        </a:spcAft>
                        <a:buNone/>
                      </a:pPr>
                      <a:r>
                        <a:rPr b="1" lang="en">
                          <a:latin typeface="Raleway"/>
                          <a:ea typeface="Raleway"/>
                          <a:cs typeface="Raleway"/>
                          <a:sym typeface="Raleway"/>
                        </a:rPr>
                        <a:t>Beta-lactams [</a:t>
                      </a:r>
                      <a:r>
                        <a:rPr b="1" lang="en">
                          <a:solidFill>
                            <a:schemeClr val="hlink"/>
                          </a:solidFill>
                          <a:uFill>
                            <a:noFill/>
                          </a:uFill>
                          <a:latin typeface="Raleway"/>
                          <a:ea typeface="Raleway"/>
                          <a:cs typeface="Raleway"/>
                          <a:sym typeface="Raleway"/>
                          <a:hlinkClick r:id="rId4"/>
                        </a:rPr>
                        <a:t>2</a:t>
                      </a:r>
                      <a:r>
                        <a:rPr b="1" lang="en">
                          <a:latin typeface="Raleway"/>
                          <a:ea typeface="Raleway"/>
                          <a:cs typeface="Raleway"/>
                          <a:sym typeface="Raleway"/>
                        </a:rPr>
                        <a:t>]</a:t>
                      </a:r>
                      <a:endParaRPr b="1">
                        <a:latin typeface="Raleway"/>
                        <a:ea typeface="Raleway"/>
                        <a:cs typeface="Raleway"/>
                        <a:sym typeface="Raleway"/>
                      </a:endParaRPr>
                    </a:p>
                    <a:p>
                      <a:pPr indent="0" lvl="0" marL="0" rtl="0" algn="ctr">
                        <a:spcBef>
                          <a:spcPts val="0"/>
                        </a:spcBef>
                        <a:spcAft>
                          <a:spcPts val="0"/>
                        </a:spcAft>
                        <a:buNone/>
                      </a:pPr>
                      <a:r>
                        <a:rPr lang="en">
                          <a:latin typeface="Raleway"/>
                          <a:ea typeface="Raleway"/>
                          <a:cs typeface="Raleway"/>
                          <a:sym typeface="Raleway"/>
                        </a:rPr>
                        <a:t>(mainly amox) </a:t>
                      </a:r>
                      <a:endParaRPr>
                        <a:latin typeface="Raleway"/>
                        <a:ea typeface="Raleway"/>
                        <a:cs typeface="Raleway"/>
                        <a:sym typeface="Raleway"/>
                      </a:endParaRPr>
                    </a:p>
                  </a:txBody>
                  <a:tcPr marT="0" marB="0" marR="91425" marL="91425"/>
                </a:tc>
              </a:tr>
              <a:tr h="381000">
                <a:tc>
                  <a:txBody>
                    <a:bodyPr/>
                    <a:lstStyle/>
                    <a:p>
                      <a:pPr indent="0" lvl="0" marL="0" rtl="0" algn="l">
                        <a:spcBef>
                          <a:spcPts val="0"/>
                        </a:spcBef>
                        <a:spcAft>
                          <a:spcPts val="0"/>
                        </a:spcAft>
                        <a:buNone/>
                      </a:pPr>
                      <a:r>
                        <a:rPr b="1" lang="en">
                          <a:latin typeface="Raleway"/>
                          <a:ea typeface="Raleway"/>
                          <a:cs typeface="Raleway"/>
                          <a:sym typeface="Raleway"/>
                        </a:rPr>
                        <a:t>WBC</a:t>
                      </a:r>
                      <a:r>
                        <a:rPr lang="en">
                          <a:latin typeface="Raleway"/>
                          <a:ea typeface="Raleway"/>
                          <a:cs typeface="Raleway"/>
                          <a:sym typeface="Raleway"/>
                        </a:rPr>
                        <a:t>, median (range)</a:t>
                      </a:r>
                      <a:endParaRPr>
                        <a:latin typeface="Raleway"/>
                        <a:ea typeface="Raleway"/>
                        <a:cs typeface="Raleway"/>
                        <a:sym typeface="Raleway"/>
                      </a:endParaRPr>
                    </a:p>
                  </a:txBody>
                  <a:tcPr marT="0" marB="0" marR="91425" marL="91425"/>
                </a:tc>
                <a:tc>
                  <a:txBody>
                    <a:bodyPr/>
                    <a:lstStyle/>
                    <a:p>
                      <a:pPr indent="0" lvl="0" marL="0" rtl="0" algn="l">
                        <a:spcBef>
                          <a:spcPts val="0"/>
                        </a:spcBef>
                        <a:spcAft>
                          <a:spcPts val="0"/>
                        </a:spcAft>
                        <a:buNone/>
                      </a:pPr>
                      <a:r>
                        <a:rPr b="1" lang="en">
                          <a:solidFill>
                            <a:srgbClr val="DF382C"/>
                          </a:solidFill>
                          <a:latin typeface="Raleway"/>
                          <a:ea typeface="Raleway"/>
                          <a:cs typeface="Raleway"/>
                          <a:sym typeface="Raleway"/>
                        </a:rPr>
                        <a:t>280</a:t>
                      </a:r>
                      <a:r>
                        <a:rPr lang="en">
                          <a:latin typeface="Raleway"/>
                          <a:ea typeface="Raleway"/>
                          <a:cs typeface="Raleway"/>
                          <a:sym typeface="Raleway"/>
                        </a:rPr>
                        <a:t> </a:t>
                      </a:r>
                      <a:r>
                        <a:rPr lang="en">
                          <a:solidFill>
                            <a:srgbClr val="9E9E9E"/>
                          </a:solidFill>
                          <a:latin typeface="Raleway"/>
                          <a:ea typeface="Raleway"/>
                          <a:cs typeface="Raleway"/>
                          <a:sym typeface="Raleway"/>
                        </a:rPr>
                        <a:t>(9-5,000)</a:t>
                      </a:r>
                      <a:endParaRPr>
                        <a:solidFill>
                          <a:srgbClr val="9E9E9E"/>
                        </a:solidFill>
                        <a:latin typeface="Raleway"/>
                        <a:ea typeface="Raleway"/>
                        <a:cs typeface="Raleway"/>
                        <a:sym typeface="Raleway"/>
                      </a:endParaRPr>
                    </a:p>
                  </a:txBody>
                  <a:tcPr marT="0" marB="0" marR="91425" marL="91425"/>
                </a:tc>
                <a:tc>
                  <a:txBody>
                    <a:bodyPr/>
                    <a:lstStyle/>
                    <a:p>
                      <a:pPr indent="0" lvl="0" marL="0" rtl="0" algn="l">
                        <a:spcBef>
                          <a:spcPts val="0"/>
                        </a:spcBef>
                        <a:spcAft>
                          <a:spcPts val="0"/>
                        </a:spcAft>
                        <a:buNone/>
                      </a:pPr>
                      <a:r>
                        <a:rPr b="1" lang="en">
                          <a:solidFill>
                            <a:srgbClr val="DF382C"/>
                          </a:solidFill>
                          <a:latin typeface="Raleway"/>
                          <a:ea typeface="Raleway"/>
                          <a:cs typeface="Raleway"/>
                          <a:sym typeface="Raleway"/>
                        </a:rPr>
                        <a:t>160</a:t>
                      </a:r>
                      <a:r>
                        <a:rPr lang="en">
                          <a:latin typeface="Raleway"/>
                          <a:ea typeface="Raleway"/>
                          <a:cs typeface="Raleway"/>
                          <a:sym typeface="Raleway"/>
                        </a:rPr>
                        <a:t> </a:t>
                      </a:r>
                      <a:r>
                        <a:rPr lang="en">
                          <a:solidFill>
                            <a:srgbClr val="9E9E9E"/>
                          </a:solidFill>
                          <a:latin typeface="Raleway"/>
                          <a:ea typeface="Raleway"/>
                          <a:cs typeface="Raleway"/>
                          <a:sym typeface="Raleway"/>
                        </a:rPr>
                        <a:t>(18-640)</a:t>
                      </a:r>
                      <a:endParaRPr>
                        <a:solidFill>
                          <a:srgbClr val="9E9E9E"/>
                        </a:solidFill>
                        <a:latin typeface="Raleway"/>
                        <a:ea typeface="Raleway"/>
                        <a:cs typeface="Raleway"/>
                        <a:sym typeface="Raleway"/>
                      </a:endParaRPr>
                    </a:p>
                  </a:txBody>
                  <a:tcPr marT="0" marB="0" marR="91425" marL="91425"/>
                </a:tc>
              </a:tr>
              <a:tr h="381000">
                <a:tc>
                  <a:txBody>
                    <a:bodyPr/>
                    <a:lstStyle/>
                    <a:p>
                      <a:pPr indent="0" lvl="0" marL="0" rtl="0" algn="l">
                        <a:spcBef>
                          <a:spcPts val="0"/>
                        </a:spcBef>
                        <a:spcAft>
                          <a:spcPts val="0"/>
                        </a:spcAft>
                        <a:buNone/>
                      </a:pPr>
                      <a:r>
                        <a:rPr b="1" lang="en">
                          <a:latin typeface="Raleway"/>
                          <a:ea typeface="Raleway"/>
                          <a:cs typeface="Raleway"/>
                          <a:sym typeface="Raleway"/>
                        </a:rPr>
                        <a:t>Predominant cell type</a:t>
                      </a:r>
                      <a:endParaRPr b="1">
                        <a:latin typeface="Raleway"/>
                        <a:ea typeface="Raleway"/>
                        <a:cs typeface="Raleway"/>
                        <a:sym typeface="Raleway"/>
                      </a:endParaRPr>
                    </a:p>
                  </a:txBody>
                  <a:tcPr marT="0" marB="0" marR="91425" marL="91425"/>
                </a:tc>
                <a:tc>
                  <a:txBody>
                    <a:bodyPr/>
                    <a:lstStyle/>
                    <a:p>
                      <a:pPr indent="0" lvl="0" marL="0" rtl="0" algn="l">
                        <a:spcBef>
                          <a:spcPts val="0"/>
                        </a:spcBef>
                        <a:spcAft>
                          <a:spcPts val="0"/>
                        </a:spcAft>
                        <a:buNone/>
                      </a:pPr>
                      <a:r>
                        <a:rPr b="1" lang="en">
                          <a:solidFill>
                            <a:srgbClr val="DF382C"/>
                          </a:solidFill>
                          <a:latin typeface="Raleway"/>
                          <a:ea typeface="Raleway"/>
                          <a:cs typeface="Raleway"/>
                          <a:sym typeface="Raleway"/>
                        </a:rPr>
                        <a:t>Neutrophilic</a:t>
                      </a:r>
                      <a:endParaRPr b="1">
                        <a:solidFill>
                          <a:srgbClr val="DF382C"/>
                        </a:solidFill>
                        <a:latin typeface="Raleway"/>
                        <a:ea typeface="Raleway"/>
                        <a:cs typeface="Raleway"/>
                        <a:sym typeface="Raleway"/>
                      </a:endParaRPr>
                    </a:p>
                    <a:p>
                      <a:pPr indent="0" lvl="0" marL="0" rtl="0" algn="l">
                        <a:spcBef>
                          <a:spcPts val="0"/>
                        </a:spcBef>
                        <a:spcAft>
                          <a:spcPts val="0"/>
                        </a:spcAft>
                        <a:buNone/>
                      </a:pPr>
                      <a:r>
                        <a:rPr lang="en">
                          <a:latin typeface="Raleway"/>
                          <a:ea typeface="Raleway"/>
                          <a:cs typeface="Raleway"/>
                          <a:sym typeface="Raleway"/>
                        </a:rPr>
                        <a:t>(72.2% of cases)</a:t>
                      </a:r>
                      <a:endParaRPr>
                        <a:latin typeface="Raleway"/>
                        <a:ea typeface="Raleway"/>
                        <a:cs typeface="Raleway"/>
                        <a:sym typeface="Raleway"/>
                      </a:endParaRPr>
                    </a:p>
                  </a:txBody>
                  <a:tcPr marT="0" marB="0" marR="91425" marL="91425"/>
                </a:tc>
                <a:tc>
                  <a:txBody>
                    <a:bodyPr/>
                    <a:lstStyle/>
                    <a:p>
                      <a:pPr indent="0" lvl="0" marL="0" rtl="0" algn="l">
                        <a:spcBef>
                          <a:spcPts val="0"/>
                        </a:spcBef>
                        <a:spcAft>
                          <a:spcPts val="0"/>
                        </a:spcAft>
                        <a:buNone/>
                      </a:pPr>
                      <a:r>
                        <a:rPr lang="en">
                          <a:latin typeface="Raleway"/>
                          <a:ea typeface="Raleway"/>
                          <a:cs typeface="Raleway"/>
                          <a:sym typeface="Raleway"/>
                        </a:rPr>
                        <a:t>Usually </a:t>
                      </a:r>
                      <a:r>
                        <a:rPr b="1" lang="en">
                          <a:solidFill>
                            <a:srgbClr val="DF382C"/>
                          </a:solidFill>
                          <a:latin typeface="Raleway"/>
                          <a:ea typeface="Raleway"/>
                          <a:cs typeface="Raleway"/>
                          <a:sym typeface="Raleway"/>
                        </a:rPr>
                        <a:t>neutrophilic</a:t>
                      </a:r>
                      <a:r>
                        <a:rPr lang="en">
                          <a:latin typeface="Raleway"/>
                          <a:ea typeface="Raleway"/>
                          <a:cs typeface="Raleway"/>
                          <a:sym typeface="Raleway"/>
                        </a:rPr>
                        <a:t>, but some </a:t>
                      </a:r>
                      <a:r>
                        <a:rPr b="1" lang="en">
                          <a:solidFill>
                            <a:srgbClr val="3B71CA"/>
                          </a:solidFill>
                          <a:latin typeface="Raleway"/>
                          <a:ea typeface="Raleway"/>
                          <a:cs typeface="Raleway"/>
                          <a:sym typeface="Raleway"/>
                        </a:rPr>
                        <a:t>lymphocytic</a:t>
                      </a:r>
                      <a:endParaRPr b="1">
                        <a:solidFill>
                          <a:srgbClr val="3B71CA"/>
                        </a:solidFill>
                        <a:latin typeface="Raleway"/>
                        <a:ea typeface="Raleway"/>
                        <a:cs typeface="Raleway"/>
                        <a:sym typeface="Raleway"/>
                      </a:endParaRPr>
                    </a:p>
                  </a:txBody>
                  <a:tcPr marT="0" marB="0" marR="91425" marL="91425"/>
                </a:tc>
              </a:tr>
              <a:tr h="381000">
                <a:tc>
                  <a:txBody>
                    <a:bodyPr/>
                    <a:lstStyle/>
                    <a:p>
                      <a:pPr indent="0" lvl="0" marL="0" rtl="0" algn="l">
                        <a:spcBef>
                          <a:spcPts val="0"/>
                        </a:spcBef>
                        <a:spcAft>
                          <a:spcPts val="0"/>
                        </a:spcAft>
                        <a:buNone/>
                      </a:pPr>
                      <a:r>
                        <a:rPr b="1" lang="en">
                          <a:latin typeface="Raleway"/>
                          <a:ea typeface="Raleway"/>
                          <a:cs typeface="Raleway"/>
                          <a:sym typeface="Raleway"/>
                        </a:rPr>
                        <a:t>Protein</a:t>
                      </a:r>
                      <a:r>
                        <a:rPr lang="en">
                          <a:latin typeface="Raleway"/>
                          <a:ea typeface="Raleway"/>
                          <a:cs typeface="Raleway"/>
                          <a:sym typeface="Raleway"/>
                        </a:rPr>
                        <a:t>, median (range)</a:t>
                      </a:r>
                      <a:endParaRPr>
                        <a:latin typeface="Raleway"/>
                        <a:ea typeface="Raleway"/>
                        <a:cs typeface="Raleway"/>
                        <a:sym typeface="Raleway"/>
                      </a:endParaRPr>
                    </a:p>
                  </a:txBody>
                  <a:tcPr marT="0" marB="0" marR="91425" marL="91425"/>
                </a:tc>
                <a:tc>
                  <a:txBody>
                    <a:bodyPr/>
                    <a:lstStyle/>
                    <a:p>
                      <a:pPr indent="0" lvl="0" marL="0" rtl="0" algn="l">
                        <a:spcBef>
                          <a:spcPts val="0"/>
                        </a:spcBef>
                        <a:spcAft>
                          <a:spcPts val="0"/>
                        </a:spcAft>
                        <a:buNone/>
                      </a:pPr>
                      <a:r>
                        <a:rPr b="1" lang="en">
                          <a:solidFill>
                            <a:srgbClr val="DF382C"/>
                          </a:solidFill>
                          <a:latin typeface="Raleway"/>
                          <a:ea typeface="Raleway"/>
                          <a:cs typeface="Raleway"/>
                          <a:sym typeface="Raleway"/>
                        </a:rPr>
                        <a:t>132</a:t>
                      </a:r>
                      <a:r>
                        <a:rPr lang="en">
                          <a:latin typeface="Raleway"/>
                          <a:ea typeface="Raleway"/>
                          <a:cs typeface="Raleway"/>
                          <a:sym typeface="Raleway"/>
                        </a:rPr>
                        <a:t> </a:t>
                      </a:r>
                      <a:r>
                        <a:rPr lang="en">
                          <a:solidFill>
                            <a:srgbClr val="9E9E9E"/>
                          </a:solidFill>
                          <a:latin typeface="Raleway"/>
                          <a:ea typeface="Raleway"/>
                          <a:cs typeface="Raleway"/>
                          <a:sym typeface="Raleway"/>
                        </a:rPr>
                        <a:t>(32 – 857)</a:t>
                      </a:r>
                      <a:endParaRPr>
                        <a:solidFill>
                          <a:srgbClr val="9E9E9E"/>
                        </a:solidFill>
                        <a:latin typeface="Raleway"/>
                        <a:ea typeface="Raleway"/>
                        <a:cs typeface="Raleway"/>
                        <a:sym typeface="Raleway"/>
                      </a:endParaRPr>
                    </a:p>
                  </a:txBody>
                  <a:tcPr marT="0" marB="0" marR="91425" marL="91425"/>
                </a:tc>
                <a:tc>
                  <a:txBody>
                    <a:bodyPr/>
                    <a:lstStyle/>
                    <a:p>
                      <a:pPr indent="0" lvl="0" marL="0" rtl="0" algn="l">
                        <a:spcBef>
                          <a:spcPts val="0"/>
                        </a:spcBef>
                        <a:spcAft>
                          <a:spcPts val="0"/>
                        </a:spcAft>
                        <a:buNone/>
                      </a:pPr>
                      <a:r>
                        <a:rPr b="1" lang="en">
                          <a:solidFill>
                            <a:srgbClr val="DF382C"/>
                          </a:solidFill>
                          <a:latin typeface="Raleway"/>
                          <a:ea typeface="Raleway"/>
                          <a:cs typeface="Raleway"/>
                          <a:sym typeface="Raleway"/>
                        </a:rPr>
                        <a:t>Usually elevated</a:t>
                      </a:r>
                      <a:endParaRPr b="1">
                        <a:solidFill>
                          <a:srgbClr val="DF382C"/>
                        </a:solidFill>
                        <a:latin typeface="Raleway"/>
                        <a:ea typeface="Raleway"/>
                        <a:cs typeface="Raleway"/>
                        <a:sym typeface="Raleway"/>
                      </a:endParaRPr>
                    </a:p>
                  </a:txBody>
                  <a:tcPr marT="0" marB="0" marR="91425" marL="91425"/>
                </a:tc>
              </a:tr>
              <a:tr h="381000">
                <a:tc>
                  <a:txBody>
                    <a:bodyPr/>
                    <a:lstStyle/>
                    <a:p>
                      <a:pPr indent="0" lvl="0" marL="0" rtl="0" algn="l">
                        <a:spcBef>
                          <a:spcPts val="0"/>
                        </a:spcBef>
                        <a:spcAft>
                          <a:spcPts val="0"/>
                        </a:spcAft>
                        <a:buNone/>
                      </a:pPr>
                      <a:r>
                        <a:rPr b="1" lang="en">
                          <a:latin typeface="Raleway"/>
                          <a:ea typeface="Raleway"/>
                          <a:cs typeface="Raleway"/>
                          <a:sym typeface="Raleway"/>
                        </a:rPr>
                        <a:t>Glucose</a:t>
                      </a:r>
                      <a:r>
                        <a:rPr lang="en">
                          <a:latin typeface="Raleway"/>
                          <a:ea typeface="Raleway"/>
                          <a:cs typeface="Raleway"/>
                          <a:sym typeface="Raleway"/>
                        </a:rPr>
                        <a:t>, median (range)</a:t>
                      </a:r>
                      <a:endParaRPr>
                        <a:latin typeface="Raleway"/>
                        <a:ea typeface="Raleway"/>
                        <a:cs typeface="Raleway"/>
                        <a:sym typeface="Raleway"/>
                      </a:endParaRPr>
                    </a:p>
                  </a:txBody>
                  <a:tcPr marT="0" marB="0" marR="91425" marL="91425"/>
                </a:tc>
                <a:tc>
                  <a:txBody>
                    <a:bodyPr/>
                    <a:lstStyle/>
                    <a:p>
                      <a:pPr indent="0" lvl="0" marL="0" rtl="0" algn="l">
                        <a:spcBef>
                          <a:spcPts val="0"/>
                        </a:spcBef>
                        <a:spcAft>
                          <a:spcPts val="0"/>
                        </a:spcAft>
                        <a:buNone/>
                      </a:pPr>
                      <a:r>
                        <a:rPr b="1" lang="en">
                          <a:solidFill>
                            <a:srgbClr val="3B71CA"/>
                          </a:solidFill>
                          <a:latin typeface="Raleway"/>
                          <a:ea typeface="Raleway"/>
                          <a:cs typeface="Raleway"/>
                          <a:sym typeface="Raleway"/>
                        </a:rPr>
                        <a:t>62</a:t>
                      </a:r>
                      <a:r>
                        <a:rPr lang="en">
                          <a:latin typeface="Raleway"/>
                          <a:ea typeface="Raleway"/>
                          <a:cs typeface="Raleway"/>
                          <a:sym typeface="Raleway"/>
                        </a:rPr>
                        <a:t> </a:t>
                      </a:r>
                      <a:r>
                        <a:rPr lang="en">
                          <a:solidFill>
                            <a:srgbClr val="9E9E9E"/>
                          </a:solidFill>
                          <a:latin typeface="Raleway"/>
                          <a:ea typeface="Raleway"/>
                          <a:cs typeface="Raleway"/>
                          <a:sym typeface="Raleway"/>
                        </a:rPr>
                        <a:t>(27 - 109)</a:t>
                      </a:r>
                      <a:endParaRPr>
                        <a:solidFill>
                          <a:srgbClr val="9E9E9E"/>
                        </a:solidFill>
                        <a:latin typeface="Raleway"/>
                        <a:ea typeface="Raleway"/>
                        <a:cs typeface="Raleway"/>
                        <a:sym typeface="Raleway"/>
                      </a:endParaRPr>
                    </a:p>
                  </a:txBody>
                  <a:tcPr marT="0" marB="0" marR="91425" marL="91425"/>
                </a:tc>
                <a:tc>
                  <a:txBody>
                    <a:bodyPr/>
                    <a:lstStyle/>
                    <a:p>
                      <a:pPr indent="0" lvl="0" marL="0" rtl="0" algn="l">
                        <a:spcBef>
                          <a:spcPts val="0"/>
                        </a:spcBef>
                        <a:spcAft>
                          <a:spcPts val="0"/>
                        </a:spcAft>
                        <a:buNone/>
                      </a:pPr>
                      <a:r>
                        <a:rPr b="1" lang="en">
                          <a:latin typeface="Raleway"/>
                          <a:ea typeface="Raleway"/>
                          <a:cs typeface="Raleway"/>
                          <a:sym typeface="Raleway"/>
                        </a:rPr>
                        <a:t>Usually </a:t>
                      </a:r>
                      <a:r>
                        <a:rPr b="1" lang="en">
                          <a:solidFill>
                            <a:srgbClr val="3B71CA"/>
                          </a:solidFill>
                          <a:latin typeface="Raleway"/>
                          <a:ea typeface="Raleway"/>
                          <a:cs typeface="Raleway"/>
                          <a:sym typeface="Raleway"/>
                        </a:rPr>
                        <a:t>normal</a:t>
                      </a:r>
                      <a:r>
                        <a:rPr lang="en">
                          <a:latin typeface="Raleway"/>
                          <a:ea typeface="Raleway"/>
                          <a:cs typeface="Raleway"/>
                          <a:sym typeface="Raleway"/>
                        </a:rPr>
                        <a:t>, </a:t>
                      </a:r>
                      <a:r>
                        <a:rPr lang="en">
                          <a:solidFill>
                            <a:srgbClr val="DF382C"/>
                          </a:solidFill>
                          <a:latin typeface="Raleway"/>
                          <a:ea typeface="Raleway"/>
                          <a:cs typeface="Raleway"/>
                          <a:sym typeface="Raleway"/>
                        </a:rPr>
                        <a:t>sometimes low</a:t>
                      </a:r>
                      <a:endParaRPr>
                        <a:solidFill>
                          <a:srgbClr val="DF382C"/>
                        </a:solidFill>
                        <a:latin typeface="Raleway"/>
                        <a:ea typeface="Raleway"/>
                        <a:cs typeface="Raleway"/>
                        <a:sym typeface="Raleway"/>
                      </a:endParaRPr>
                    </a:p>
                  </a:txBody>
                  <a:tcPr marT="0" marB="0" marR="91425" marL="91425"/>
                </a:tc>
              </a:tr>
            </a:tbl>
          </a:graphicData>
        </a:graphic>
      </p:graphicFrame>
      <p:sp>
        <p:nvSpPr>
          <p:cNvPr id="1210" name="Google Shape;1210;p96"/>
          <p:cNvSpPr/>
          <p:nvPr/>
        </p:nvSpPr>
        <p:spPr>
          <a:xfrm>
            <a:off x="729450" y="1441500"/>
            <a:ext cx="6781200" cy="11301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
        <p:nvSpPr>
          <p:cNvPr id="1211" name="Google Shape;1211;p96"/>
          <p:cNvSpPr/>
          <p:nvPr/>
        </p:nvSpPr>
        <p:spPr>
          <a:xfrm>
            <a:off x="729450" y="1441500"/>
            <a:ext cx="6781200" cy="11301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97"/>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Drug fever</a:t>
            </a:r>
            <a:endParaRPr/>
          </a:p>
        </p:txBody>
      </p:sp>
      <p:sp>
        <p:nvSpPr>
          <p:cNvPr id="1217" name="Google Shape;1217;p97"/>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218" name="Google Shape;1218;p97"/>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9E9E9E"/>
              </a:buClr>
              <a:buSzPts val="1500"/>
              <a:buChar char="●"/>
            </a:pPr>
            <a:r>
              <a:rPr lang="en" sz="1500">
                <a:solidFill>
                  <a:srgbClr val="9E9E9E"/>
                </a:solidFill>
              </a:rPr>
              <a:t>Drug induced aseptic meningitis</a:t>
            </a:r>
            <a:endParaRPr sz="1500">
              <a:solidFill>
                <a:srgbClr val="9E9E9E"/>
              </a:solidFill>
            </a:endParaRPr>
          </a:p>
          <a:p>
            <a:pPr indent="-323850" lvl="0" marL="457200" rtl="0" algn="l">
              <a:spcBef>
                <a:spcPts val="0"/>
              </a:spcBef>
              <a:spcAft>
                <a:spcPts val="0"/>
              </a:spcAft>
              <a:buSzPts val="1500"/>
              <a:buChar char="●"/>
            </a:pPr>
            <a:r>
              <a:rPr b="1" lang="en" sz="1500"/>
              <a:t>Drug fever </a:t>
            </a:r>
            <a:r>
              <a:rPr lang="en" sz="1500"/>
              <a:t>(caused by eplerenone)</a:t>
            </a:r>
            <a:endParaRPr sz="1500"/>
          </a:p>
          <a:p>
            <a:pPr indent="-323850" lvl="0" marL="457200" rtl="0" algn="l">
              <a:spcBef>
                <a:spcPts val="0"/>
              </a:spcBef>
              <a:spcAft>
                <a:spcPts val="0"/>
              </a:spcAft>
              <a:buClr>
                <a:srgbClr val="9E9E9E"/>
              </a:buClr>
              <a:buSzPts val="1500"/>
              <a:buChar char="●"/>
            </a:pPr>
            <a:r>
              <a:rPr lang="en" sz="1500">
                <a:solidFill>
                  <a:srgbClr val="9E9E9E"/>
                </a:solidFill>
              </a:rPr>
              <a:t>ECMO decannulation fever</a:t>
            </a:r>
            <a:endParaRPr sz="1500">
              <a:solidFill>
                <a:srgbClr val="9E9E9E"/>
              </a:solidFill>
            </a:endParaRPr>
          </a:p>
        </p:txBody>
      </p:sp>
      <p:pic>
        <p:nvPicPr>
          <p:cNvPr id="1219" name="Google Shape;1219;p97" title="frame (9).png"/>
          <p:cNvPicPr preferRelativeResize="0"/>
          <p:nvPr/>
        </p:nvPicPr>
        <p:blipFill rotWithShape="1">
          <a:blip r:embed="rId3">
            <a:alphaModFix/>
          </a:blip>
          <a:srcRect b="11098" l="11814" r="11814" t="11883"/>
          <a:stretch/>
        </p:blipFill>
        <p:spPr>
          <a:xfrm>
            <a:off x="7683800" y="102225"/>
            <a:ext cx="1300500" cy="1311487"/>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3" name="Shape 1223"/>
        <p:cNvGrpSpPr/>
        <p:nvPr/>
      </p:nvGrpSpPr>
      <p:grpSpPr>
        <a:xfrm>
          <a:off x="0" y="0"/>
          <a:ext cx="0" cy="0"/>
          <a:chOff x="0" y="0"/>
          <a:chExt cx="0" cy="0"/>
        </a:xfrm>
      </p:grpSpPr>
      <p:sp>
        <p:nvSpPr>
          <p:cNvPr id="1224" name="Google Shape;1224;p98"/>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Drug fevers </a:t>
            </a:r>
            <a:r>
              <a:rPr lang="en"/>
              <a:t>caused by eplerenone</a:t>
            </a:r>
            <a:endParaRPr/>
          </a:p>
        </p:txBody>
      </p:sp>
      <p:sp>
        <p:nvSpPr>
          <p:cNvPr id="1225" name="Google Shape;1225;p98"/>
          <p:cNvSpPr txBox="1"/>
          <p:nvPr>
            <p:ph idx="1" type="body"/>
          </p:nvPr>
        </p:nvSpPr>
        <p:spPr>
          <a:xfrm>
            <a:off x="729450" y="1393075"/>
            <a:ext cx="7688700" cy="2261100"/>
          </a:xfrm>
          <a:prstGeom prst="rect">
            <a:avLst/>
          </a:prstGeom>
        </p:spPr>
        <p:txBody>
          <a:bodyPr anchorCtr="0" anchor="ctr" bIns="91425" lIns="91425" spcFirstLastPara="1" rIns="91425" wrap="square" tIns="91425">
            <a:normAutofit/>
          </a:bodyPr>
          <a:lstStyle/>
          <a:p>
            <a:pPr indent="0" lvl="0" marL="0" rtl="0" algn="ctr">
              <a:spcBef>
                <a:spcPts val="0"/>
              </a:spcBef>
              <a:spcAft>
                <a:spcPts val="1200"/>
              </a:spcAft>
              <a:buNone/>
            </a:pPr>
            <a:r>
              <a:rPr lang="en" sz="1800"/>
              <a:t>&lt;&lt;&lt; </a:t>
            </a:r>
            <a:r>
              <a:rPr lang="en" sz="1800">
                <a:solidFill>
                  <a:srgbClr val="DF382C"/>
                </a:solidFill>
              </a:rPr>
              <a:t>this slide is intentionally left blank</a:t>
            </a:r>
            <a:r>
              <a:rPr lang="en" sz="1800"/>
              <a:t> &gt;&gt;&gt;</a:t>
            </a:r>
            <a:endParaRPr sz="18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99"/>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Drug fevers </a:t>
            </a:r>
            <a:r>
              <a:rPr lang="en">
                <a:solidFill>
                  <a:srgbClr val="9E9E9E"/>
                </a:solidFill>
              </a:rPr>
              <a:t>(overall) </a:t>
            </a:r>
            <a:r>
              <a:rPr lang="en"/>
              <a:t>[</a:t>
            </a:r>
            <a:r>
              <a:rPr lang="en">
                <a:solidFill>
                  <a:schemeClr val="hlink"/>
                </a:solidFill>
                <a:uFill>
                  <a:noFill/>
                </a:uFill>
                <a:hlinkClick r:id="rId3"/>
              </a:rPr>
              <a:t>5</a:t>
            </a:r>
            <a:r>
              <a:rPr lang="en"/>
              <a:t>]</a:t>
            </a:r>
            <a:endParaRPr/>
          </a:p>
        </p:txBody>
      </p:sp>
      <p:sp>
        <p:nvSpPr>
          <p:cNvPr id="1231" name="Google Shape;1231;p99"/>
          <p:cNvSpPr txBox="1"/>
          <p:nvPr>
            <p:ph idx="1" type="body"/>
          </p:nvPr>
        </p:nvSpPr>
        <p:spPr>
          <a:xfrm>
            <a:off x="729450" y="1393075"/>
            <a:ext cx="7688700" cy="2602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Drugs are estimated to be the cause of </a:t>
            </a:r>
            <a:r>
              <a:rPr b="1" lang="en">
                <a:solidFill>
                  <a:srgbClr val="3B71CA"/>
                </a:solidFill>
              </a:rPr>
              <a:t>3 to 7% of febrile episodes</a:t>
            </a:r>
            <a:r>
              <a:rPr b="1" lang="en"/>
              <a:t> in hospitalized patients</a:t>
            </a:r>
            <a:r>
              <a:rPr lang="en"/>
              <a:t> </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100"/>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Drug fevers </a:t>
            </a:r>
            <a:r>
              <a:rPr lang="en">
                <a:solidFill>
                  <a:srgbClr val="9E9E9E"/>
                </a:solidFill>
              </a:rPr>
              <a:t>(overall) </a:t>
            </a:r>
            <a:r>
              <a:rPr lang="en"/>
              <a:t>[</a:t>
            </a:r>
            <a:r>
              <a:rPr lang="en">
                <a:solidFill>
                  <a:schemeClr val="accent5"/>
                </a:solidFill>
                <a:uFill>
                  <a:noFill/>
                </a:uFill>
                <a:hlinkClick r:id="rId3">
                  <a:extLst>
                    <a:ext uri="{A12FA001-AC4F-418D-AE19-62706E023703}">
                      <ahyp:hlinkClr val="tx"/>
                    </a:ext>
                  </a:extLst>
                </a:hlinkClick>
              </a:rPr>
              <a:t>5</a:t>
            </a:r>
            <a:r>
              <a:rPr lang="en"/>
              <a:t>]</a:t>
            </a:r>
            <a:endParaRPr/>
          </a:p>
          <a:p>
            <a:pPr indent="0" lvl="0" marL="0" rtl="0" algn="l">
              <a:spcBef>
                <a:spcPts val="0"/>
              </a:spcBef>
              <a:spcAft>
                <a:spcPts val="0"/>
              </a:spcAft>
              <a:buNone/>
            </a:pPr>
            <a:r>
              <a:t/>
            </a:r>
            <a:endParaRPr/>
          </a:p>
        </p:txBody>
      </p:sp>
      <p:sp>
        <p:nvSpPr>
          <p:cNvPr id="1237" name="Google Shape;1237;p100"/>
          <p:cNvSpPr txBox="1"/>
          <p:nvPr>
            <p:ph idx="1" type="body"/>
          </p:nvPr>
        </p:nvSpPr>
        <p:spPr>
          <a:xfrm>
            <a:off x="729450" y="1393075"/>
            <a:ext cx="7688700" cy="260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Drugs are estimated to be the cause of </a:t>
            </a:r>
            <a:r>
              <a:rPr b="1" lang="en">
                <a:solidFill>
                  <a:srgbClr val="3B71CA"/>
                </a:solidFill>
              </a:rPr>
              <a:t>3 to 7% of febrile episodes</a:t>
            </a:r>
            <a:r>
              <a:rPr b="1" lang="en"/>
              <a:t> in hospitalized patients</a:t>
            </a:r>
            <a:r>
              <a:rPr lang="en"/>
              <a:t> </a:t>
            </a:r>
            <a:endParaRPr/>
          </a:p>
          <a:p>
            <a:pPr indent="0" lvl="0" marL="0" rtl="0" algn="l">
              <a:spcBef>
                <a:spcPts val="1200"/>
              </a:spcBef>
              <a:spcAft>
                <a:spcPts val="0"/>
              </a:spcAft>
              <a:buNone/>
            </a:pPr>
            <a:r>
              <a:rPr b="1" lang="en"/>
              <a:t>Antibiotics</a:t>
            </a:r>
            <a:r>
              <a:rPr lang="en"/>
              <a:t> account for </a:t>
            </a:r>
            <a:r>
              <a:rPr b="1" lang="en">
                <a:solidFill>
                  <a:srgbClr val="DF382C"/>
                </a:solidFill>
              </a:rPr>
              <a:t>a third of cases</a:t>
            </a:r>
            <a:endParaRPr b="1">
              <a:solidFill>
                <a:srgbClr val="DF382C"/>
              </a:solidFill>
            </a:endParaRPr>
          </a:p>
          <a:p>
            <a:pPr indent="-311150" lvl="0" marL="457200" rtl="0" algn="l">
              <a:spcBef>
                <a:spcPts val="0"/>
              </a:spcBef>
              <a:spcAft>
                <a:spcPts val="0"/>
              </a:spcAft>
              <a:buSzPts val="1300"/>
              <a:buChar char="●"/>
            </a:pPr>
            <a:r>
              <a:rPr b="1" lang="en">
                <a:solidFill>
                  <a:srgbClr val="3B71CA"/>
                </a:solidFill>
              </a:rPr>
              <a:t>Beta-lactams</a:t>
            </a:r>
            <a:r>
              <a:rPr lang="en"/>
              <a:t> are the most common causes</a:t>
            </a:r>
            <a:endParaRPr/>
          </a:p>
          <a:p>
            <a:pPr indent="-311150" lvl="0" marL="457200" rtl="0" algn="l">
              <a:spcBef>
                <a:spcPts val="0"/>
              </a:spcBef>
              <a:spcAft>
                <a:spcPts val="0"/>
              </a:spcAft>
              <a:buSzPts val="1300"/>
              <a:buChar char="●"/>
            </a:pPr>
            <a:r>
              <a:rPr lang="en"/>
              <a:t>Other common culprits include </a:t>
            </a:r>
            <a:r>
              <a:rPr b="1" lang="en">
                <a:solidFill>
                  <a:srgbClr val="8E44AD"/>
                </a:solidFill>
              </a:rPr>
              <a:t>sulfonamides</a:t>
            </a:r>
            <a:r>
              <a:rPr lang="en"/>
              <a:t> &amp; </a:t>
            </a:r>
            <a:r>
              <a:rPr b="1" lang="en">
                <a:solidFill>
                  <a:srgbClr val="8E44AD"/>
                </a:solidFill>
              </a:rPr>
              <a:t>minocycline</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1" name="Shape 1241"/>
        <p:cNvGrpSpPr/>
        <p:nvPr/>
      </p:nvGrpSpPr>
      <p:grpSpPr>
        <a:xfrm>
          <a:off x="0" y="0"/>
          <a:ext cx="0" cy="0"/>
          <a:chOff x="0" y="0"/>
          <a:chExt cx="0" cy="0"/>
        </a:xfrm>
      </p:grpSpPr>
      <p:sp>
        <p:nvSpPr>
          <p:cNvPr id="1242" name="Google Shape;1242;p101"/>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Drug fevers </a:t>
            </a:r>
            <a:r>
              <a:rPr lang="en">
                <a:solidFill>
                  <a:srgbClr val="9E9E9E"/>
                </a:solidFill>
              </a:rPr>
              <a:t>(overall) </a:t>
            </a:r>
            <a:r>
              <a:rPr lang="en"/>
              <a:t>[</a:t>
            </a:r>
            <a:r>
              <a:rPr lang="en">
                <a:solidFill>
                  <a:schemeClr val="accent5"/>
                </a:solidFill>
                <a:uFill>
                  <a:noFill/>
                </a:uFill>
                <a:hlinkClick r:id="rId3">
                  <a:extLst>
                    <a:ext uri="{A12FA001-AC4F-418D-AE19-62706E023703}">
                      <ahyp:hlinkClr val="tx"/>
                    </a:ext>
                  </a:extLst>
                </a:hlinkClick>
              </a:rPr>
              <a:t>5</a:t>
            </a:r>
            <a:r>
              <a:rPr lang="en"/>
              <a:t>]</a:t>
            </a:r>
            <a:endParaRPr/>
          </a:p>
          <a:p>
            <a:pPr indent="0" lvl="0" marL="0" rtl="0" algn="l">
              <a:spcBef>
                <a:spcPts val="0"/>
              </a:spcBef>
              <a:spcAft>
                <a:spcPts val="0"/>
              </a:spcAft>
              <a:buNone/>
            </a:pPr>
            <a:r>
              <a:t/>
            </a:r>
            <a:endParaRPr/>
          </a:p>
        </p:txBody>
      </p:sp>
      <p:sp>
        <p:nvSpPr>
          <p:cNvPr id="1243" name="Google Shape;1243;p101"/>
          <p:cNvSpPr txBox="1"/>
          <p:nvPr>
            <p:ph idx="1" type="body"/>
          </p:nvPr>
        </p:nvSpPr>
        <p:spPr>
          <a:xfrm>
            <a:off x="729450" y="1393075"/>
            <a:ext cx="7688700" cy="260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Drugs are estimated to be the cause of </a:t>
            </a:r>
            <a:r>
              <a:rPr b="1" lang="en">
                <a:solidFill>
                  <a:srgbClr val="3B71CA"/>
                </a:solidFill>
              </a:rPr>
              <a:t>3 to 7% of febrile episodes</a:t>
            </a:r>
            <a:r>
              <a:rPr b="1" lang="en"/>
              <a:t> in hospitalized patients</a:t>
            </a:r>
            <a:r>
              <a:rPr lang="en"/>
              <a:t> </a:t>
            </a:r>
            <a:endParaRPr/>
          </a:p>
          <a:p>
            <a:pPr indent="0" lvl="0" marL="0" rtl="0" algn="l">
              <a:spcBef>
                <a:spcPts val="1200"/>
              </a:spcBef>
              <a:spcAft>
                <a:spcPts val="0"/>
              </a:spcAft>
              <a:buNone/>
            </a:pPr>
            <a:r>
              <a:rPr b="1" lang="en"/>
              <a:t>Antibiotics</a:t>
            </a:r>
            <a:r>
              <a:rPr lang="en"/>
              <a:t> account for </a:t>
            </a:r>
            <a:r>
              <a:rPr b="1" lang="en">
                <a:solidFill>
                  <a:srgbClr val="DF382C"/>
                </a:solidFill>
              </a:rPr>
              <a:t>a third of cases</a:t>
            </a:r>
            <a:endParaRPr b="1">
              <a:solidFill>
                <a:srgbClr val="DF382C"/>
              </a:solidFill>
            </a:endParaRPr>
          </a:p>
          <a:p>
            <a:pPr indent="-311150" lvl="0" marL="457200" rtl="0" algn="l">
              <a:spcBef>
                <a:spcPts val="0"/>
              </a:spcBef>
              <a:spcAft>
                <a:spcPts val="0"/>
              </a:spcAft>
              <a:buSzPts val="1300"/>
              <a:buChar char="●"/>
            </a:pPr>
            <a:r>
              <a:rPr b="1" lang="en">
                <a:solidFill>
                  <a:srgbClr val="3B71CA"/>
                </a:solidFill>
              </a:rPr>
              <a:t>Beta-lactams</a:t>
            </a:r>
            <a:r>
              <a:rPr lang="en"/>
              <a:t> are the most common causes</a:t>
            </a:r>
            <a:endParaRPr/>
          </a:p>
          <a:p>
            <a:pPr indent="-311150" lvl="0" marL="457200" rtl="0" algn="l">
              <a:spcBef>
                <a:spcPts val="0"/>
              </a:spcBef>
              <a:spcAft>
                <a:spcPts val="0"/>
              </a:spcAft>
              <a:buSzPts val="1300"/>
              <a:buChar char="●"/>
            </a:pPr>
            <a:r>
              <a:rPr lang="en"/>
              <a:t>Other common culprits include </a:t>
            </a:r>
            <a:r>
              <a:rPr b="1" lang="en">
                <a:solidFill>
                  <a:srgbClr val="8E44AD"/>
                </a:solidFill>
              </a:rPr>
              <a:t>sulfonamides</a:t>
            </a:r>
            <a:r>
              <a:rPr lang="en"/>
              <a:t> &amp; </a:t>
            </a:r>
            <a:r>
              <a:rPr b="1" lang="en">
                <a:solidFill>
                  <a:srgbClr val="8E44AD"/>
                </a:solidFill>
              </a:rPr>
              <a:t>minocycline</a:t>
            </a:r>
            <a:endParaRPr b="1">
              <a:solidFill>
                <a:srgbClr val="8E44AD"/>
              </a:solidFill>
            </a:endParaRPr>
          </a:p>
          <a:p>
            <a:pPr indent="0" lvl="0" marL="0" rtl="0" algn="l">
              <a:spcBef>
                <a:spcPts val="1200"/>
              </a:spcBef>
              <a:spcAft>
                <a:spcPts val="0"/>
              </a:spcAft>
              <a:buNone/>
            </a:pPr>
            <a:r>
              <a:rPr lang="en"/>
              <a:t>Other common (non-antibiotics)</a:t>
            </a:r>
            <a:endParaRPr/>
          </a:p>
          <a:p>
            <a:pPr indent="-311150" lvl="0" marL="457200" rtl="0" algn="l">
              <a:spcBef>
                <a:spcPts val="0"/>
              </a:spcBef>
              <a:spcAft>
                <a:spcPts val="0"/>
              </a:spcAft>
              <a:buSzPts val="1300"/>
              <a:buChar char="●"/>
            </a:pPr>
            <a:r>
              <a:rPr b="1" lang="en">
                <a:solidFill>
                  <a:srgbClr val="3B71CA"/>
                </a:solidFill>
              </a:rPr>
              <a:t>Anticonvulsants</a:t>
            </a:r>
            <a:r>
              <a:rPr lang="en"/>
              <a:t> (phenytoin, carbamazepine)</a:t>
            </a:r>
            <a:endParaRPr/>
          </a:p>
          <a:p>
            <a:pPr indent="-311150" lvl="0" marL="457200" rtl="0" algn="l">
              <a:spcBef>
                <a:spcPts val="0"/>
              </a:spcBef>
              <a:spcAft>
                <a:spcPts val="0"/>
              </a:spcAft>
              <a:buSzPts val="1300"/>
              <a:buChar char="●"/>
            </a:pPr>
            <a:r>
              <a:rPr lang="en"/>
              <a:t>Allopurinol, methyldopa, heparin, quinidine, and more</a:t>
            </a:r>
            <a:endParaRPr/>
          </a:p>
        </p:txBody>
      </p:sp>
      <p:sp>
        <p:nvSpPr>
          <p:cNvPr id="1244" name="Google Shape;1244;p101"/>
          <p:cNvSpPr/>
          <p:nvPr/>
        </p:nvSpPr>
        <p:spPr>
          <a:xfrm>
            <a:off x="729450" y="1824600"/>
            <a:ext cx="6781200" cy="7470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102"/>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Drug fevers</a:t>
            </a:r>
            <a:r>
              <a:rPr lang="en"/>
              <a:t>: Classification [</a:t>
            </a:r>
            <a:r>
              <a:rPr lang="en">
                <a:solidFill>
                  <a:schemeClr val="accent5"/>
                </a:solidFill>
                <a:uFill>
                  <a:noFill/>
                </a:uFill>
                <a:hlinkClick r:id="rId3">
                  <a:extLst>
                    <a:ext uri="{A12FA001-AC4F-418D-AE19-62706E023703}">
                      <ahyp:hlinkClr val="tx"/>
                    </a:ext>
                  </a:extLst>
                </a:hlinkClick>
              </a:rPr>
              <a:t>5</a:t>
            </a:r>
            <a:r>
              <a:rPr lang="en"/>
              <a:t>]</a:t>
            </a:r>
            <a:endParaRPr/>
          </a:p>
          <a:p>
            <a:pPr indent="0" lvl="0" marL="0" rtl="0" algn="l">
              <a:spcBef>
                <a:spcPts val="0"/>
              </a:spcBef>
              <a:spcAft>
                <a:spcPts val="0"/>
              </a:spcAft>
              <a:buNone/>
            </a:pPr>
            <a:r>
              <a:t/>
            </a:r>
            <a:endParaRPr/>
          </a:p>
        </p:txBody>
      </p:sp>
      <p:sp>
        <p:nvSpPr>
          <p:cNvPr id="1250" name="Google Shape;1250;p102"/>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solidFill>
                  <a:srgbClr val="3B71CA"/>
                </a:solidFill>
              </a:rPr>
              <a:t>Hypersensitivity reaction</a:t>
            </a:r>
            <a:r>
              <a:rPr lang="en"/>
              <a:t>: Classically, onset is </a:t>
            </a:r>
            <a:r>
              <a:rPr lang="en">
                <a:solidFill>
                  <a:srgbClr val="C1443C"/>
                </a:solidFill>
              </a:rPr>
              <a:t>7 - 10 days</a:t>
            </a:r>
            <a:r>
              <a:rPr lang="en">
                <a:solidFill>
                  <a:srgbClr val="3B71CA"/>
                </a:solidFill>
              </a:rPr>
              <a:t>.</a:t>
            </a:r>
            <a:r>
              <a:rPr lang="en"/>
              <a:t> Can vary substantially</a:t>
            </a:r>
            <a:endParaRPr/>
          </a:p>
          <a:p>
            <a:pPr indent="0" lvl="0" marL="0" rtl="0" algn="l">
              <a:spcBef>
                <a:spcPts val="1200"/>
              </a:spcBef>
              <a:spcAft>
                <a:spcPts val="0"/>
              </a:spcAft>
              <a:buNone/>
            </a:pPr>
            <a:r>
              <a:rPr b="1" lang="en">
                <a:solidFill>
                  <a:srgbClr val="3B71CA"/>
                </a:solidFill>
              </a:rPr>
              <a:t>Infusion-related reaction</a:t>
            </a:r>
            <a:r>
              <a:rPr lang="en"/>
              <a:t>: Onset </a:t>
            </a:r>
            <a:r>
              <a:rPr lang="en">
                <a:solidFill>
                  <a:srgbClr val="C1443C"/>
                </a:solidFill>
              </a:rPr>
              <a:t>minutes to hours</a:t>
            </a:r>
            <a:endParaRPr>
              <a:solidFill>
                <a:srgbClr val="C1443C"/>
              </a:solidFill>
            </a:endParaRPr>
          </a:p>
          <a:p>
            <a:pPr indent="0" lvl="0" marL="0" rtl="0" algn="l">
              <a:spcBef>
                <a:spcPts val="1200"/>
              </a:spcBef>
              <a:spcAft>
                <a:spcPts val="0"/>
              </a:spcAft>
              <a:buNone/>
            </a:pPr>
            <a:r>
              <a:rPr b="1" lang="en">
                <a:solidFill>
                  <a:srgbClr val="3B71CA"/>
                </a:solidFill>
              </a:rPr>
              <a:t>DRESS</a:t>
            </a:r>
            <a:r>
              <a:rPr lang="en"/>
              <a:t>: Severe rash + fever + visceral involvement + eosinophilia (</a:t>
            </a:r>
            <a:r>
              <a:rPr lang="en">
                <a:solidFill>
                  <a:srgbClr val="C1443C"/>
                </a:solidFill>
              </a:rPr>
              <a:t>2-6 weeks onset</a:t>
            </a:r>
            <a:r>
              <a:rPr lang="en"/>
              <a:t>)</a:t>
            </a:r>
            <a:endParaRPr/>
          </a:p>
          <a:p>
            <a:pPr indent="0" lvl="0" marL="0" rtl="0" algn="l">
              <a:spcBef>
                <a:spcPts val="1200"/>
              </a:spcBef>
              <a:spcAft>
                <a:spcPts val="1200"/>
              </a:spcAft>
              <a:buNone/>
            </a:pPr>
            <a:r>
              <a:rPr b="1" lang="en">
                <a:solidFill>
                  <a:srgbClr val="3B71CA"/>
                </a:solidFill>
              </a:rPr>
              <a:t>Hyperthermic Syndromes</a:t>
            </a:r>
            <a:r>
              <a:rPr lang="en"/>
              <a:t>: includes </a:t>
            </a:r>
            <a:r>
              <a:rPr b="1" lang="en">
                <a:solidFill>
                  <a:srgbClr val="896110"/>
                </a:solidFill>
              </a:rPr>
              <a:t>serotonin syndrome</a:t>
            </a:r>
            <a:r>
              <a:rPr lang="en"/>
              <a:t> (</a:t>
            </a:r>
            <a:r>
              <a:rPr lang="en">
                <a:solidFill>
                  <a:srgbClr val="C1443C"/>
                </a:solidFill>
              </a:rPr>
              <a:t>hours to days</a:t>
            </a:r>
            <a:r>
              <a:rPr lang="en"/>
              <a:t>) and </a:t>
            </a:r>
            <a:r>
              <a:rPr b="1" lang="en">
                <a:solidFill>
                  <a:srgbClr val="896110"/>
                </a:solidFill>
              </a:rPr>
              <a:t>neuroleptic malignant syndrome</a:t>
            </a:r>
            <a:r>
              <a:rPr lang="en"/>
              <a:t> (</a:t>
            </a:r>
            <a:r>
              <a:rPr lang="en">
                <a:solidFill>
                  <a:srgbClr val="C1443C"/>
                </a:solidFill>
              </a:rPr>
              <a:t>1-2 weeks</a:t>
            </a:r>
            <a:r>
              <a:rPr lang="en"/>
              <a: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2"/>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356635"/>
                </a:solidFill>
              </a:rPr>
              <a:t>Case 1:</a:t>
            </a:r>
            <a:r>
              <a:rPr lang="en"/>
              <a:t> HPI</a:t>
            </a:r>
            <a:endParaRPr/>
          </a:p>
        </p:txBody>
      </p:sp>
      <p:sp>
        <p:nvSpPr>
          <p:cNvPr id="148" name="Google Shape;148;p22"/>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 </a:t>
            </a:r>
            <a:r>
              <a:rPr b="1" lang="en">
                <a:solidFill>
                  <a:srgbClr val="2D6987"/>
                </a:solidFill>
              </a:rPr>
              <a:t>66 y/o M</a:t>
            </a:r>
            <a:r>
              <a:rPr lang="en"/>
              <a:t> with PMH including heart block (no PPM/ICD) p/w </a:t>
            </a:r>
            <a:r>
              <a:rPr b="1" lang="en">
                <a:solidFill>
                  <a:srgbClr val="DC4C64"/>
                </a:solidFill>
              </a:rPr>
              <a:t>fevers to 103</a:t>
            </a:r>
            <a:endParaRPr/>
          </a:p>
          <a:p>
            <a:pPr indent="0" lvl="0" marL="0" rtl="0" algn="l">
              <a:spcBef>
                <a:spcPts val="1200"/>
              </a:spcBef>
              <a:spcAft>
                <a:spcPts val="0"/>
              </a:spcAft>
              <a:buNone/>
            </a:pPr>
            <a:r>
              <a:rPr lang="en"/>
              <a:t>Feeling </a:t>
            </a:r>
            <a:r>
              <a:rPr b="1" lang="en"/>
              <a:t>unwell for about a week</a:t>
            </a:r>
            <a:r>
              <a:rPr lang="en"/>
              <a:t>. Seems like everything stated after he had a </a:t>
            </a:r>
            <a:r>
              <a:rPr b="1" lang="en"/>
              <a:t>root canal 8 days ago </a:t>
            </a:r>
            <a:r>
              <a:rPr lang="en"/>
              <a:t>(right premaxillary molar)</a:t>
            </a:r>
            <a:endParaRPr/>
          </a:p>
          <a:p>
            <a:pPr indent="-311150" lvl="0" marL="457200" rtl="0" algn="l">
              <a:spcBef>
                <a:spcPts val="1200"/>
              </a:spcBef>
              <a:spcAft>
                <a:spcPts val="0"/>
              </a:spcAft>
              <a:buSzPts val="1300"/>
              <a:buChar char="●"/>
            </a:pPr>
            <a:r>
              <a:rPr lang="en">
                <a:solidFill>
                  <a:srgbClr val="9E9E9E"/>
                </a:solidFill>
              </a:rPr>
              <a:t>A few days later, </a:t>
            </a:r>
            <a:r>
              <a:rPr b="1" lang="en">
                <a:solidFill>
                  <a:srgbClr val="9E9E9E"/>
                </a:solidFill>
              </a:rPr>
              <a:t>bifrontal </a:t>
            </a:r>
            <a:r>
              <a:rPr b="1" lang="en"/>
              <a:t>headaches</a:t>
            </a:r>
            <a:r>
              <a:rPr lang="en"/>
              <a:t> ← </a:t>
            </a:r>
            <a:r>
              <a:rPr b="1" lang="en">
                <a:solidFill>
                  <a:srgbClr val="14A44D"/>
                </a:solidFill>
              </a:rPr>
              <a:t>improved with</a:t>
            </a:r>
            <a:r>
              <a:rPr lang="en"/>
              <a:t> tylenol &amp; motrin </a:t>
            </a:r>
            <a:endParaRPr/>
          </a:p>
          <a:p>
            <a:pPr indent="-311150" lvl="0" marL="457200" rtl="0" algn="l">
              <a:spcBef>
                <a:spcPts val="0"/>
              </a:spcBef>
              <a:spcAft>
                <a:spcPts val="0"/>
              </a:spcAft>
              <a:buSzPts val="1300"/>
              <a:buChar char="●"/>
            </a:pPr>
            <a:r>
              <a:rPr lang="en">
                <a:solidFill>
                  <a:srgbClr val="9E9E9E"/>
                </a:solidFill>
              </a:rPr>
              <a:t>…then</a:t>
            </a:r>
            <a:r>
              <a:rPr lang="en"/>
              <a:t> </a:t>
            </a:r>
            <a:r>
              <a:rPr b="1" lang="en"/>
              <a:t>fevers </a:t>
            </a:r>
            <a:r>
              <a:rPr lang="en"/>
              <a:t>← </a:t>
            </a:r>
            <a:r>
              <a:rPr b="1" lang="en">
                <a:solidFill>
                  <a:srgbClr val="DF382C"/>
                </a:solidFill>
              </a:rPr>
              <a:t>fevered through</a:t>
            </a:r>
            <a:r>
              <a:rPr lang="en"/>
              <a:t> tylenol &amp; motrin</a:t>
            </a:r>
            <a:r>
              <a:rPr lang="en">
                <a:solidFill>
                  <a:srgbClr val="858585"/>
                </a:solidFill>
              </a:rPr>
              <a:t> (around the clock)</a:t>
            </a:r>
            <a:endParaRPr b="1">
              <a:solidFill>
                <a:srgbClr val="858585"/>
              </a:solidFill>
            </a:endParaRPr>
          </a:p>
          <a:p>
            <a:pPr indent="-311150" lvl="0" marL="457200" rtl="0" algn="l">
              <a:spcBef>
                <a:spcPts val="0"/>
              </a:spcBef>
              <a:spcAft>
                <a:spcPts val="0"/>
              </a:spcAft>
              <a:buClr>
                <a:srgbClr val="9E9E9E"/>
              </a:buClr>
              <a:buSzPts val="1300"/>
              <a:buChar char="●"/>
            </a:pPr>
            <a:r>
              <a:rPr lang="en">
                <a:solidFill>
                  <a:srgbClr val="9E9E9E"/>
                </a:solidFill>
              </a:rPr>
              <a:t>…then a little </a:t>
            </a:r>
            <a:r>
              <a:rPr b="1" lang="en">
                <a:solidFill>
                  <a:srgbClr val="9E9E9E"/>
                </a:solidFill>
              </a:rPr>
              <a:t>confused </a:t>
            </a:r>
            <a:endParaRPr b="1">
              <a:solidFill>
                <a:srgbClr val="9E9E9E"/>
              </a:solidFill>
            </a:endParaRPr>
          </a:p>
          <a:p>
            <a:pPr indent="-311150" lvl="0" marL="457200" rtl="0" algn="l">
              <a:spcBef>
                <a:spcPts val="0"/>
              </a:spcBef>
              <a:spcAft>
                <a:spcPts val="0"/>
              </a:spcAft>
              <a:buClr>
                <a:srgbClr val="9E9E9E"/>
              </a:buClr>
              <a:buSzPts val="1300"/>
              <a:buChar char="●"/>
            </a:pPr>
            <a:r>
              <a:rPr lang="en">
                <a:solidFill>
                  <a:srgbClr val="9E9E9E"/>
                </a:solidFill>
              </a:rPr>
              <a:t>…then </a:t>
            </a:r>
            <a:r>
              <a:rPr b="1" lang="en">
                <a:solidFill>
                  <a:srgbClr val="9E9E9E"/>
                </a:solidFill>
              </a:rPr>
              <a:t>a lota confused</a:t>
            </a:r>
            <a:r>
              <a:rPr lang="en">
                <a:solidFill>
                  <a:srgbClr val="9E9E9E"/>
                </a:solidFill>
              </a:rPr>
              <a:t> and </a:t>
            </a:r>
            <a:r>
              <a:rPr b="1" lang="en">
                <a:solidFill>
                  <a:srgbClr val="9E9E9E"/>
                </a:solidFill>
              </a:rPr>
              <a:t>sleeping</a:t>
            </a:r>
            <a:r>
              <a:rPr lang="en">
                <a:solidFill>
                  <a:srgbClr val="9E9E9E"/>
                </a:solidFill>
              </a:rPr>
              <a:t> though most of the day</a:t>
            </a:r>
            <a:endParaRPr>
              <a:solidFill>
                <a:srgbClr val="9E9E9E"/>
              </a:solidFill>
            </a:endParaRPr>
          </a:p>
        </p:txBody>
      </p:sp>
      <p:sp>
        <p:nvSpPr>
          <p:cNvPr id="149" name="Google Shape;149;p22"/>
          <p:cNvSpPr/>
          <p:nvPr/>
        </p:nvSpPr>
        <p:spPr>
          <a:xfrm>
            <a:off x="729450" y="1444250"/>
            <a:ext cx="7585500" cy="9402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103"/>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Drug fevers</a:t>
            </a:r>
            <a:r>
              <a:rPr lang="en"/>
              <a:t>: Clinical presentation</a:t>
            </a:r>
            <a:r>
              <a:rPr lang="en"/>
              <a:t> [</a:t>
            </a:r>
            <a:r>
              <a:rPr lang="en">
                <a:solidFill>
                  <a:schemeClr val="accent5"/>
                </a:solidFill>
                <a:uFill>
                  <a:noFill/>
                </a:uFill>
                <a:hlinkClick r:id="rId3">
                  <a:extLst>
                    <a:ext uri="{A12FA001-AC4F-418D-AE19-62706E023703}">
                      <ahyp:hlinkClr val="tx"/>
                    </a:ext>
                  </a:extLst>
                </a:hlinkClick>
              </a:rPr>
              <a:t>5</a:t>
            </a:r>
            <a:r>
              <a:rPr lang="en"/>
              <a:t>]</a:t>
            </a:r>
            <a:endParaRPr/>
          </a:p>
        </p:txBody>
      </p:sp>
      <p:sp>
        <p:nvSpPr>
          <p:cNvPr id="1256" name="Google Shape;1256;p103"/>
          <p:cNvSpPr txBox="1"/>
          <p:nvPr>
            <p:ph idx="1" type="body"/>
          </p:nvPr>
        </p:nvSpPr>
        <p:spPr>
          <a:xfrm>
            <a:off x="729450" y="1393075"/>
            <a:ext cx="7688700" cy="1483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1900">
                <a:solidFill>
                  <a:srgbClr val="896110"/>
                </a:solidFill>
              </a:rPr>
              <a:t>Fevers</a:t>
            </a:r>
            <a:r>
              <a:rPr b="1" lang="en" sz="1900"/>
              <a:t>!</a:t>
            </a:r>
            <a:r>
              <a:rPr lang="en"/>
              <a:t> </a:t>
            </a:r>
            <a:endParaRPr b="1"/>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0" name="Shape 1260"/>
        <p:cNvGrpSpPr/>
        <p:nvPr/>
      </p:nvGrpSpPr>
      <p:grpSpPr>
        <a:xfrm>
          <a:off x="0" y="0"/>
          <a:ext cx="0" cy="0"/>
          <a:chOff x="0" y="0"/>
          <a:chExt cx="0" cy="0"/>
        </a:xfrm>
      </p:grpSpPr>
      <p:sp>
        <p:nvSpPr>
          <p:cNvPr id="1261" name="Google Shape;1261;p104"/>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Drug fevers</a:t>
            </a:r>
            <a:r>
              <a:rPr lang="en"/>
              <a:t>: Clinical presentation [</a:t>
            </a:r>
            <a:r>
              <a:rPr lang="en">
                <a:solidFill>
                  <a:schemeClr val="accent5"/>
                </a:solidFill>
                <a:uFill>
                  <a:noFill/>
                </a:uFill>
                <a:hlinkClick r:id="rId3">
                  <a:extLst>
                    <a:ext uri="{A12FA001-AC4F-418D-AE19-62706E023703}">
                      <ahyp:hlinkClr val="tx"/>
                    </a:ext>
                  </a:extLst>
                </a:hlinkClick>
              </a:rPr>
              <a:t>5</a:t>
            </a:r>
            <a:r>
              <a:rPr lang="en"/>
              <a:t>]</a:t>
            </a:r>
            <a:endParaRPr/>
          </a:p>
        </p:txBody>
      </p:sp>
      <p:sp>
        <p:nvSpPr>
          <p:cNvPr id="1262" name="Google Shape;1262;p104"/>
          <p:cNvSpPr txBox="1"/>
          <p:nvPr>
            <p:ph idx="1" type="body"/>
          </p:nvPr>
        </p:nvSpPr>
        <p:spPr>
          <a:xfrm>
            <a:off x="729450" y="1393075"/>
            <a:ext cx="7688700" cy="148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a:solidFill>
                  <a:srgbClr val="896110"/>
                </a:solidFill>
              </a:rPr>
              <a:t>Fevers</a:t>
            </a:r>
            <a:r>
              <a:rPr b="1" lang="en" sz="1900"/>
              <a:t>!</a:t>
            </a:r>
            <a:r>
              <a:rPr lang="en"/>
              <a:t> </a:t>
            </a:r>
            <a:endParaRPr/>
          </a:p>
          <a:p>
            <a:pPr indent="0" lvl="0" marL="0" rtl="0" algn="l">
              <a:spcBef>
                <a:spcPts val="1200"/>
              </a:spcBef>
              <a:spcAft>
                <a:spcPts val="0"/>
              </a:spcAft>
              <a:buNone/>
            </a:pPr>
            <a:r>
              <a:rPr lang="en"/>
              <a:t>Otherwise, </a:t>
            </a:r>
            <a:r>
              <a:rPr b="1" lang="en"/>
              <a:t>lacks localizing symptoms</a:t>
            </a:r>
            <a:endParaRPr b="1"/>
          </a:p>
          <a:p>
            <a:pPr indent="-311150" lvl="0" marL="457200" rtl="0" algn="l">
              <a:spcBef>
                <a:spcPts val="0"/>
              </a:spcBef>
              <a:spcAft>
                <a:spcPts val="0"/>
              </a:spcAft>
              <a:buSzPts val="1300"/>
              <a:buChar char="●"/>
            </a:pPr>
            <a:r>
              <a:rPr lang="en"/>
              <a:t>May have </a:t>
            </a:r>
            <a:r>
              <a:rPr b="1" lang="en">
                <a:solidFill>
                  <a:srgbClr val="3B71CA"/>
                </a:solidFill>
              </a:rPr>
              <a:t>peripheral eosinophilia</a:t>
            </a:r>
            <a:r>
              <a:rPr lang="en"/>
              <a:t> (25% of cases)</a:t>
            </a:r>
            <a:endParaRPr/>
          </a:p>
          <a:p>
            <a:pPr indent="-311150" lvl="0" marL="457200" rtl="0" algn="l">
              <a:spcBef>
                <a:spcPts val="0"/>
              </a:spcBef>
              <a:spcAft>
                <a:spcPts val="0"/>
              </a:spcAft>
              <a:buSzPts val="1300"/>
              <a:buChar char="●"/>
            </a:pPr>
            <a:r>
              <a:rPr b="1" lang="en"/>
              <a:t>Rash </a:t>
            </a:r>
            <a:r>
              <a:rPr lang="en"/>
              <a:t>only in </a:t>
            </a:r>
            <a:r>
              <a:rPr b="1" lang="en"/>
              <a:t>5% of cases</a:t>
            </a:r>
            <a:endParaRPr b="1"/>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105"/>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C622E"/>
                </a:solidFill>
              </a:rPr>
              <a:t>Drug fevers</a:t>
            </a:r>
            <a:r>
              <a:rPr lang="en"/>
              <a:t>: Clinical presentation [</a:t>
            </a:r>
            <a:r>
              <a:rPr lang="en">
                <a:solidFill>
                  <a:schemeClr val="accent5"/>
                </a:solidFill>
                <a:uFill>
                  <a:noFill/>
                </a:uFill>
                <a:hlinkClick r:id="rId3">
                  <a:extLst>
                    <a:ext uri="{A12FA001-AC4F-418D-AE19-62706E023703}">
                      <ahyp:hlinkClr val="tx"/>
                    </a:ext>
                  </a:extLst>
                </a:hlinkClick>
              </a:rPr>
              <a:t>5</a:t>
            </a:r>
            <a:r>
              <a:rPr lang="en"/>
              <a:t>]</a:t>
            </a:r>
            <a:endParaRPr/>
          </a:p>
        </p:txBody>
      </p:sp>
      <p:sp>
        <p:nvSpPr>
          <p:cNvPr id="1268" name="Google Shape;1268;p105"/>
          <p:cNvSpPr txBox="1"/>
          <p:nvPr>
            <p:ph idx="1" type="body"/>
          </p:nvPr>
        </p:nvSpPr>
        <p:spPr>
          <a:xfrm>
            <a:off x="729450" y="1393075"/>
            <a:ext cx="7688700" cy="148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a:solidFill>
                  <a:srgbClr val="896110"/>
                </a:solidFill>
              </a:rPr>
              <a:t>Fevers</a:t>
            </a:r>
            <a:r>
              <a:rPr b="1" lang="en" sz="1900"/>
              <a:t>!</a:t>
            </a:r>
            <a:r>
              <a:rPr lang="en"/>
              <a:t> </a:t>
            </a:r>
            <a:endParaRPr/>
          </a:p>
          <a:p>
            <a:pPr indent="0" lvl="0" marL="0" rtl="0" algn="l">
              <a:spcBef>
                <a:spcPts val="1200"/>
              </a:spcBef>
              <a:spcAft>
                <a:spcPts val="0"/>
              </a:spcAft>
              <a:buNone/>
            </a:pPr>
            <a:r>
              <a:rPr lang="en"/>
              <a:t>Otherwise, </a:t>
            </a:r>
            <a:r>
              <a:rPr b="1" lang="en"/>
              <a:t>lacks localizing symptoms</a:t>
            </a:r>
            <a:endParaRPr b="1"/>
          </a:p>
          <a:p>
            <a:pPr indent="-311150" lvl="0" marL="457200" rtl="0" algn="l">
              <a:spcBef>
                <a:spcPts val="0"/>
              </a:spcBef>
              <a:spcAft>
                <a:spcPts val="0"/>
              </a:spcAft>
              <a:buSzPts val="1300"/>
              <a:buChar char="●"/>
            </a:pPr>
            <a:r>
              <a:rPr lang="en"/>
              <a:t>May have </a:t>
            </a:r>
            <a:r>
              <a:rPr b="1" lang="en">
                <a:solidFill>
                  <a:srgbClr val="3B71CA"/>
                </a:solidFill>
              </a:rPr>
              <a:t>peripheral eosinophilia</a:t>
            </a:r>
            <a:r>
              <a:rPr lang="en"/>
              <a:t> (25% of cases)</a:t>
            </a:r>
            <a:endParaRPr/>
          </a:p>
          <a:p>
            <a:pPr indent="-311150" lvl="0" marL="457200" rtl="0" algn="l">
              <a:spcBef>
                <a:spcPts val="0"/>
              </a:spcBef>
              <a:spcAft>
                <a:spcPts val="0"/>
              </a:spcAft>
              <a:buSzPts val="1300"/>
              <a:buChar char="●"/>
            </a:pPr>
            <a:r>
              <a:rPr b="1" lang="en"/>
              <a:t>Rash </a:t>
            </a:r>
            <a:r>
              <a:rPr lang="en"/>
              <a:t>only in </a:t>
            </a:r>
            <a:r>
              <a:rPr b="1" lang="en"/>
              <a:t>5% of cases</a:t>
            </a:r>
            <a:endParaRPr b="1"/>
          </a:p>
        </p:txBody>
      </p:sp>
      <p:graphicFrame>
        <p:nvGraphicFramePr>
          <p:cNvPr id="1269" name="Google Shape;1269;p105"/>
          <p:cNvGraphicFramePr/>
          <p:nvPr/>
        </p:nvGraphicFramePr>
        <p:xfrm>
          <a:off x="939950" y="2871350"/>
          <a:ext cx="3000000" cy="3000000"/>
        </p:xfrm>
        <a:graphic>
          <a:graphicData uri="http://schemas.openxmlformats.org/drawingml/2006/table">
            <a:tbl>
              <a:tblPr>
                <a:noFill/>
                <a:tableStyleId>{3460FA36-6B9E-4714-AF50-13D33941BEC3}</a:tableStyleId>
              </a:tblPr>
              <a:tblGrid>
                <a:gridCol w="1758675"/>
                <a:gridCol w="5505400"/>
              </a:tblGrid>
              <a:tr h="381000">
                <a:tc>
                  <a:txBody>
                    <a:bodyPr/>
                    <a:lstStyle/>
                    <a:p>
                      <a:pPr indent="0" lvl="0" marL="0" rtl="0" algn="l">
                        <a:spcBef>
                          <a:spcPts val="0"/>
                        </a:spcBef>
                        <a:spcAft>
                          <a:spcPts val="0"/>
                        </a:spcAft>
                        <a:buNone/>
                      </a:pPr>
                      <a:r>
                        <a:rPr b="1" lang="en">
                          <a:solidFill>
                            <a:srgbClr val="DF382C"/>
                          </a:solidFill>
                          <a:latin typeface="Open Sans"/>
                          <a:ea typeface="Open Sans"/>
                          <a:cs typeface="Open Sans"/>
                          <a:sym typeface="Open Sans"/>
                        </a:rPr>
                        <a:t>Onset </a:t>
                      </a:r>
                      <a:r>
                        <a:rPr lang="en">
                          <a:latin typeface="Open Sans"/>
                          <a:ea typeface="Open Sans"/>
                          <a:cs typeface="Open Sans"/>
                          <a:sym typeface="Open Sans"/>
                        </a:rPr>
                        <a:t>from starting</a:t>
                      </a:r>
                      <a:endParaRPr>
                        <a:latin typeface="Open Sans"/>
                        <a:ea typeface="Open Sans"/>
                        <a:cs typeface="Open Sans"/>
                        <a:sym typeface="Open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1A1A1A"/>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c>
                  <a:txBody>
                    <a:bodyPr/>
                    <a:lstStyle/>
                    <a:p>
                      <a:pPr indent="-317500" lvl="0" marL="457200" rtl="0" algn="l">
                        <a:spcBef>
                          <a:spcPts val="0"/>
                        </a:spcBef>
                        <a:spcAft>
                          <a:spcPts val="0"/>
                        </a:spcAft>
                        <a:buSzPts val="1400"/>
                        <a:buFont typeface="Raleway"/>
                        <a:buChar char="●"/>
                      </a:pPr>
                      <a:r>
                        <a:rPr lang="en">
                          <a:latin typeface="Open Sans"/>
                          <a:ea typeface="Open Sans"/>
                          <a:cs typeface="Open Sans"/>
                          <a:sym typeface="Open Sans"/>
                        </a:rPr>
                        <a:t>Median </a:t>
                      </a:r>
                      <a:r>
                        <a:rPr b="1" lang="en">
                          <a:solidFill>
                            <a:srgbClr val="DF382C"/>
                          </a:solidFill>
                          <a:latin typeface="Open Sans"/>
                          <a:ea typeface="Open Sans"/>
                          <a:cs typeface="Open Sans"/>
                          <a:sym typeface="Open Sans"/>
                        </a:rPr>
                        <a:t>2 days</a:t>
                      </a:r>
                      <a:r>
                        <a:rPr lang="en">
                          <a:latin typeface="Open Sans"/>
                          <a:ea typeface="Open Sans"/>
                          <a:cs typeface="Open Sans"/>
                          <a:sym typeface="Open Sans"/>
                        </a:rPr>
                        <a:t> (IQR 1 - 10.5 days)</a:t>
                      </a:r>
                      <a:endParaRPr>
                        <a:latin typeface="Open Sans"/>
                        <a:ea typeface="Open Sans"/>
                        <a:cs typeface="Open Sans"/>
                        <a:sym typeface="Open Sans"/>
                      </a:endParaRPr>
                    </a:p>
                    <a:p>
                      <a:pPr indent="-317500" lvl="0" marL="457200" rtl="0" algn="l">
                        <a:spcBef>
                          <a:spcPts val="0"/>
                        </a:spcBef>
                        <a:spcAft>
                          <a:spcPts val="0"/>
                        </a:spcAft>
                        <a:buSzPts val="1400"/>
                        <a:buFont typeface="Raleway"/>
                        <a:buChar char="●"/>
                      </a:pPr>
                      <a:r>
                        <a:rPr lang="en">
                          <a:latin typeface="Open Sans"/>
                          <a:ea typeface="Open Sans"/>
                          <a:cs typeface="Open Sans"/>
                          <a:sym typeface="Open Sans"/>
                        </a:rPr>
                        <a:t>If hypersensitivity reaction, </a:t>
                      </a:r>
                      <a:r>
                        <a:rPr b="1" lang="en">
                          <a:solidFill>
                            <a:srgbClr val="3B71CA"/>
                          </a:solidFill>
                          <a:latin typeface="Open Sans"/>
                          <a:ea typeface="Open Sans"/>
                          <a:cs typeface="Open Sans"/>
                          <a:sym typeface="Open Sans"/>
                        </a:rPr>
                        <a:t>7-10 days</a:t>
                      </a:r>
                      <a:endParaRPr b="1">
                        <a:solidFill>
                          <a:srgbClr val="3B71CA"/>
                        </a:solidFill>
                        <a:latin typeface="Open Sans"/>
                        <a:ea typeface="Open Sans"/>
                        <a:cs typeface="Open Sans"/>
                        <a:sym typeface="Open Sans"/>
                      </a:endParaRPr>
                    </a:p>
                  </a:txBody>
                  <a:tcPr marT="91425" marB="91425" marR="91425" marL="91425" anchor="ctr">
                    <a:lnL cap="flat" cmpd="sng" w="9525">
                      <a:solidFill>
                        <a:srgbClr val="1A1A1A"/>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tcPr>
                </a:tc>
              </a:tr>
              <a:tr h="381000">
                <a:tc>
                  <a:txBody>
                    <a:bodyPr/>
                    <a:lstStyle/>
                    <a:p>
                      <a:pPr indent="0" lvl="0" marL="0" rtl="0" algn="l">
                        <a:spcBef>
                          <a:spcPts val="0"/>
                        </a:spcBef>
                        <a:spcAft>
                          <a:spcPts val="0"/>
                        </a:spcAft>
                        <a:buNone/>
                      </a:pPr>
                      <a:r>
                        <a:rPr b="1" lang="en">
                          <a:solidFill>
                            <a:srgbClr val="DF382C"/>
                          </a:solidFill>
                          <a:latin typeface="Open Sans"/>
                          <a:ea typeface="Open Sans"/>
                          <a:cs typeface="Open Sans"/>
                          <a:sym typeface="Open Sans"/>
                        </a:rPr>
                        <a:t>Resolution </a:t>
                      </a:r>
                      <a:r>
                        <a:rPr lang="en">
                          <a:latin typeface="Open Sans"/>
                          <a:ea typeface="Open Sans"/>
                          <a:cs typeface="Open Sans"/>
                          <a:sym typeface="Open Sans"/>
                        </a:rPr>
                        <a:t>after stopping</a:t>
                      </a:r>
                      <a:endParaRPr>
                        <a:latin typeface="Open Sans"/>
                        <a:ea typeface="Open Sans"/>
                        <a:cs typeface="Open Sans"/>
                        <a:sym typeface="Open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1A1A1A"/>
                      </a:solidFill>
                      <a:prstDash val="solid"/>
                      <a:round/>
                      <a:headEnd len="sm" w="sm" type="none"/>
                      <a:tailEnd len="sm" w="sm" type="none"/>
                    </a:lnR>
                  </a:tcPr>
                </a:tc>
                <a:tc>
                  <a:txBody>
                    <a:bodyPr/>
                    <a:lstStyle/>
                    <a:p>
                      <a:pPr indent="-317500" lvl="0" marL="457200" rtl="0" algn="l">
                        <a:spcBef>
                          <a:spcPts val="0"/>
                        </a:spcBef>
                        <a:spcAft>
                          <a:spcPts val="0"/>
                        </a:spcAft>
                        <a:buSzPts val="1400"/>
                        <a:buFont typeface="Raleway"/>
                        <a:buChar char="●"/>
                      </a:pPr>
                      <a:r>
                        <a:rPr lang="en">
                          <a:latin typeface="Open Sans"/>
                          <a:ea typeface="Open Sans"/>
                          <a:cs typeface="Open Sans"/>
                          <a:sym typeface="Open Sans"/>
                        </a:rPr>
                        <a:t>Median </a:t>
                      </a:r>
                      <a:r>
                        <a:rPr b="1" lang="en">
                          <a:solidFill>
                            <a:srgbClr val="DF382C"/>
                          </a:solidFill>
                          <a:latin typeface="Open Sans"/>
                          <a:ea typeface="Open Sans"/>
                          <a:cs typeface="Open Sans"/>
                          <a:sym typeface="Open Sans"/>
                        </a:rPr>
                        <a:t>3 days</a:t>
                      </a:r>
                      <a:r>
                        <a:rPr lang="en">
                          <a:latin typeface="Open Sans"/>
                          <a:ea typeface="Open Sans"/>
                          <a:cs typeface="Open Sans"/>
                          <a:sym typeface="Open Sans"/>
                        </a:rPr>
                        <a:t> (IQR 1 - 11.5 days)</a:t>
                      </a:r>
                      <a:endParaRPr b="1">
                        <a:solidFill>
                          <a:srgbClr val="3B71CA"/>
                        </a:solidFill>
                        <a:latin typeface="Open Sans"/>
                        <a:ea typeface="Open Sans"/>
                        <a:cs typeface="Open Sans"/>
                        <a:sym typeface="Open Sans"/>
                      </a:endParaRPr>
                    </a:p>
                  </a:txBody>
                  <a:tcPr marT="91425" marB="91425" marR="91425" marL="91425" anchor="ctr">
                    <a:lnL cap="flat" cmpd="sng" w="9525">
                      <a:solidFill>
                        <a:srgbClr val="1A1A1A"/>
                      </a:solidFill>
                      <a:prstDash val="solid"/>
                      <a:round/>
                      <a:headEnd len="sm" w="sm" type="none"/>
                      <a:tailEnd len="sm" w="sm" type="none"/>
                    </a:lnL>
                    <a:lnR cap="flat" cmpd="sng" w="9525">
                      <a:solidFill>
                        <a:srgbClr val="9E9E9E">
                          <a:alpha val="0"/>
                        </a:srgbClr>
                      </a:solidFill>
                      <a:prstDash val="solid"/>
                      <a:round/>
                      <a:headEnd len="sm" w="sm" type="none"/>
                      <a:tailEnd len="sm" w="sm" type="none"/>
                    </a:lnR>
                  </a:tcPr>
                </a:tc>
              </a:tr>
              <a:tr h="381000">
                <a:tc>
                  <a:txBody>
                    <a:bodyPr/>
                    <a:lstStyle/>
                    <a:p>
                      <a:pPr indent="0" lvl="0" marL="0" rtl="0" algn="l">
                        <a:spcBef>
                          <a:spcPts val="0"/>
                        </a:spcBef>
                        <a:spcAft>
                          <a:spcPts val="0"/>
                        </a:spcAft>
                        <a:buNone/>
                      </a:pPr>
                      <a:r>
                        <a:rPr b="1" lang="en">
                          <a:solidFill>
                            <a:srgbClr val="DF382C"/>
                          </a:solidFill>
                          <a:latin typeface="Open Sans"/>
                          <a:ea typeface="Open Sans"/>
                          <a:cs typeface="Open Sans"/>
                          <a:sym typeface="Open Sans"/>
                        </a:rPr>
                        <a:t>Rechallenge</a:t>
                      </a:r>
                      <a:endParaRPr>
                        <a:solidFill>
                          <a:srgbClr val="DF382C"/>
                        </a:solidFill>
                        <a:latin typeface="Open Sans"/>
                        <a:ea typeface="Open Sans"/>
                        <a:cs typeface="Open Sans"/>
                        <a:sym typeface="Open Sans"/>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1A1A1A"/>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c>
                  <a:txBody>
                    <a:bodyPr/>
                    <a:lstStyle/>
                    <a:p>
                      <a:pPr indent="-317500" lvl="0" marL="457200" rtl="0" algn="l">
                        <a:spcBef>
                          <a:spcPts val="0"/>
                        </a:spcBef>
                        <a:spcAft>
                          <a:spcPts val="0"/>
                        </a:spcAft>
                        <a:buSzPts val="1400"/>
                        <a:buFont typeface="Raleway"/>
                        <a:buChar char="●"/>
                      </a:pPr>
                      <a:r>
                        <a:rPr lang="en">
                          <a:latin typeface="Open Sans"/>
                          <a:ea typeface="Open Sans"/>
                          <a:cs typeface="Open Sans"/>
                          <a:sym typeface="Open Sans"/>
                        </a:rPr>
                        <a:t>If rechallenged (38% of cases), fever </a:t>
                      </a:r>
                      <a:r>
                        <a:rPr b="1" lang="en">
                          <a:solidFill>
                            <a:srgbClr val="DF382C"/>
                          </a:solidFill>
                          <a:latin typeface="Open Sans"/>
                          <a:ea typeface="Open Sans"/>
                          <a:cs typeface="Open Sans"/>
                          <a:sym typeface="Open Sans"/>
                        </a:rPr>
                        <a:t>recurred 100%</a:t>
                      </a:r>
                      <a:r>
                        <a:rPr lang="en">
                          <a:latin typeface="Open Sans"/>
                          <a:ea typeface="Open Sans"/>
                          <a:cs typeface="Open Sans"/>
                          <a:sym typeface="Open Sans"/>
                        </a:rPr>
                        <a:t> of the time</a:t>
                      </a:r>
                      <a:endParaRPr>
                        <a:latin typeface="Open Sans"/>
                        <a:ea typeface="Open Sans"/>
                        <a:cs typeface="Open Sans"/>
                        <a:sym typeface="Open Sans"/>
                      </a:endParaRPr>
                    </a:p>
                    <a:p>
                      <a:pPr indent="-317500" lvl="0" marL="457200" rtl="0" algn="l">
                        <a:spcBef>
                          <a:spcPts val="0"/>
                        </a:spcBef>
                        <a:spcAft>
                          <a:spcPts val="0"/>
                        </a:spcAft>
                        <a:buSzPts val="1400"/>
                        <a:buFont typeface="Open Sans"/>
                        <a:buChar char="●"/>
                      </a:pPr>
                      <a:r>
                        <a:rPr lang="en">
                          <a:latin typeface="Open Sans"/>
                          <a:ea typeface="Open Sans"/>
                          <a:cs typeface="Open Sans"/>
                          <a:sym typeface="Open Sans"/>
                        </a:rPr>
                        <a:t>Not advisable to rechallenge in some cases (e.g DRESS)</a:t>
                      </a:r>
                      <a:endParaRPr>
                        <a:latin typeface="Open Sans"/>
                        <a:ea typeface="Open Sans"/>
                        <a:cs typeface="Open Sans"/>
                        <a:sym typeface="Open Sans"/>
                      </a:endParaRPr>
                    </a:p>
                  </a:txBody>
                  <a:tcPr marT="91425" marB="91425" marR="91425" marL="91425" anchor="ctr">
                    <a:lnL cap="flat" cmpd="sng" w="9525">
                      <a:solidFill>
                        <a:srgbClr val="1A1A1A"/>
                      </a:solidFill>
                      <a:prstDash val="solid"/>
                      <a:round/>
                      <a:headEnd len="sm" w="sm" type="none"/>
                      <a:tailEnd len="sm" w="sm" type="none"/>
                    </a:lnL>
                    <a:lnR cap="flat" cmpd="sng" w="9525">
                      <a:solidFill>
                        <a:srgbClr val="9E9E9E">
                          <a:alpha val="0"/>
                        </a:srgbClr>
                      </a:solidFill>
                      <a:prstDash val="solid"/>
                      <a:round/>
                      <a:headEnd len="sm" w="sm" type="none"/>
                      <a:tailEnd len="sm" w="sm" type="none"/>
                    </a:lnR>
                    <a:lnB cap="flat" cmpd="sng" w="9525">
                      <a:solidFill>
                        <a:srgbClr val="9E9E9E">
                          <a:alpha val="0"/>
                        </a:srgbClr>
                      </a:solidFill>
                      <a:prstDash val="solid"/>
                      <a:round/>
                      <a:headEnd len="sm" w="sm" type="none"/>
                      <a:tailEnd len="sm" w="sm" type="none"/>
                    </a:lnB>
                  </a:tcPr>
                </a:tc>
              </a:tr>
            </a:tbl>
          </a:graphicData>
        </a:graphic>
      </p:graphicFrame>
      <p:sp>
        <p:nvSpPr>
          <p:cNvPr id="1270" name="Google Shape;1270;p105"/>
          <p:cNvSpPr/>
          <p:nvPr/>
        </p:nvSpPr>
        <p:spPr>
          <a:xfrm>
            <a:off x="729450" y="1326238"/>
            <a:ext cx="6781200" cy="1386900"/>
          </a:xfrm>
          <a:prstGeom prst="rect">
            <a:avLst/>
          </a:prstGeom>
          <a:solidFill>
            <a:srgbClr val="FFFFFF">
              <a:alpha val="5000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4" name="Shape 1274"/>
        <p:cNvGrpSpPr/>
        <p:nvPr/>
      </p:nvGrpSpPr>
      <p:grpSpPr>
        <a:xfrm>
          <a:off x="0" y="0"/>
          <a:ext cx="0" cy="0"/>
          <a:chOff x="0" y="0"/>
          <a:chExt cx="0" cy="0"/>
        </a:xfrm>
      </p:grpSpPr>
      <p:sp>
        <p:nvSpPr>
          <p:cNvPr id="1275" name="Google Shape;1275;p106"/>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Fever/SIRS after ECMO</a:t>
            </a:r>
            <a:endParaRPr/>
          </a:p>
        </p:txBody>
      </p:sp>
      <p:sp>
        <p:nvSpPr>
          <p:cNvPr id="1276" name="Google Shape;1276;p106"/>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277" name="Google Shape;1277;p106"/>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rgbClr val="9E9E9E"/>
              </a:buClr>
              <a:buSzPts val="1500"/>
              <a:buChar char="●"/>
            </a:pPr>
            <a:r>
              <a:rPr lang="en" sz="1500">
                <a:solidFill>
                  <a:srgbClr val="9E9E9E"/>
                </a:solidFill>
              </a:rPr>
              <a:t>Drug induced aseptic meningitis</a:t>
            </a:r>
            <a:endParaRPr sz="1500">
              <a:solidFill>
                <a:srgbClr val="9E9E9E"/>
              </a:solidFill>
            </a:endParaRPr>
          </a:p>
          <a:p>
            <a:pPr indent="-323850" lvl="0" marL="457200" rtl="0" algn="l">
              <a:spcBef>
                <a:spcPts val="0"/>
              </a:spcBef>
              <a:spcAft>
                <a:spcPts val="0"/>
              </a:spcAft>
              <a:buClr>
                <a:srgbClr val="9E9E9E"/>
              </a:buClr>
              <a:buSzPts val="1500"/>
              <a:buChar char="●"/>
            </a:pPr>
            <a:r>
              <a:rPr lang="en" sz="1500">
                <a:solidFill>
                  <a:srgbClr val="9E9E9E"/>
                </a:solidFill>
              </a:rPr>
              <a:t>Drug fever (caused by eplerenone)</a:t>
            </a:r>
            <a:endParaRPr sz="1500">
              <a:solidFill>
                <a:srgbClr val="9E9E9E"/>
              </a:solidFill>
            </a:endParaRPr>
          </a:p>
          <a:p>
            <a:pPr indent="-323850" lvl="0" marL="457200" rtl="0" algn="l">
              <a:spcBef>
                <a:spcPts val="0"/>
              </a:spcBef>
              <a:spcAft>
                <a:spcPts val="0"/>
              </a:spcAft>
              <a:buSzPts val="1500"/>
              <a:buChar char="●"/>
            </a:pPr>
            <a:r>
              <a:rPr b="1" lang="en" sz="1500"/>
              <a:t>ECMO decannulation fever</a:t>
            </a:r>
            <a:endParaRPr b="1" sz="1500"/>
          </a:p>
        </p:txBody>
      </p:sp>
      <p:pic>
        <p:nvPicPr>
          <p:cNvPr id="1278" name="Google Shape;1278;p106" title="frame (9).png"/>
          <p:cNvPicPr preferRelativeResize="0"/>
          <p:nvPr/>
        </p:nvPicPr>
        <p:blipFill rotWithShape="1">
          <a:blip r:embed="rId3">
            <a:alphaModFix/>
          </a:blip>
          <a:srcRect b="11098" l="11814" r="11814" t="11883"/>
          <a:stretch/>
        </p:blipFill>
        <p:spPr>
          <a:xfrm>
            <a:off x="7683800" y="102225"/>
            <a:ext cx="1300500" cy="1311487"/>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07"/>
          <p:cNvSpPr txBox="1"/>
          <p:nvPr>
            <p:ph type="title"/>
          </p:nvPr>
        </p:nvSpPr>
        <p:spPr>
          <a:xfrm>
            <a:off x="729450" y="6328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ECMO decannulation SIRS</a:t>
            </a:r>
            <a:endParaRPr/>
          </a:p>
        </p:txBody>
      </p:sp>
      <p:sp>
        <p:nvSpPr>
          <p:cNvPr id="1284" name="Google Shape;1284;p107"/>
          <p:cNvSpPr txBox="1"/>
          <p:nvPr>
            <p:ph idx="1" type="body"/>
          </p:nvPr>
        </p:nvSpPr>
        <p:spPr>
          <a:xfrm>
            <a:off x="729450" y="13930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Very </a:t>
            </a:r>
            <a:r>
              <a:rPr b="1" lang="en"/>
              <a:t>common phenomenon</a:t>
            </a:r>
            <a:r>
              <a:rPr lang="en"/>
              <a:t>: occurs in </a:t>
            </a:r>
            <a:r>
              <a:rPr b="1" lang="en">
                <a:solidFill>
                  <a:srgbClr val="3B71CA"/>
                </a:solidFill>
              </a:rPr>
              <a:t>44</a:t>
            </a:r>
            <a:r>
              <a:rPr b="1" lang="en">
                <a:solidFill>
                  <a:srgbClr val="3B71CA"/>
                </a:solidFill>
              </a:rPr>
              <a:t> - 75%</a:t>
            </a:r>
            <a:r>
              <a:rPr lang="en"/>
              <a:t> of ECMO survivors [</a:t>
            </a:r>
            <a:r>
              <a:rPr lang="en">
                <a:solidFill>
                  <a:schemeClr val="hlink"/>
                </a:solidFill>
                <a:uFill>
                  <a:noFill/>
                </a:uFill>
                <a:hlinkClick r:id="rId3"/>
              </a:rPr>
              <a:t>7</a:t>
            </a:r>
            <a:r>
              <a:rPr lang="en"/>
              <a:t>, </a:t>
            </a:r>
            <a:r>
              <a:rPr lang="en">
                <a:solidFill>
                  <a:schemeClr val="hlink"/>
                </a:solidFill>
                <a:uFill>
                  <a:noFill/>
                </a:uFill>
                <a:hlinkClick r:id="rId4"/>
              </a:rPr>
              <a:t>8</a:t>
            </a:r>
            <a:r>
              <a:rPr lang="en"/>
              <a:t>, </a:t>
            </a:r>
            <a:r>
              <a:rPr lang="en">
                <a:solidFill>
                  <a:schemeClr val="accent5"/>
                </a:solidFill>
                <a:uFill>
                  <a:noFill/>
                </a:uFill>
                <a:hlinkClick r:id="rId5">
                  <a:extLst>
                    <a:ext uri="{A12FA001-AC4F-418D-AE19-62706E023703}">
                      <ahyp:hlinkClr val="tx"/>
                    </a:ext>
                  </a:extLst>
                </a:hlinkClick>
              </a:rPr>
              <a:t>9</a:t>
            </a:r>
            <a:r>
              <a:rPr lang="en"/>
              <a:t>]</a:t>
            </a:r>
            <a:endParaRPr/>
          </a:p>
          <a:p>
            <a:pPr indent="0" lvl="0" marL="0" rtl="0" algn="l">
              <a:spcBef>
                <a:spcPts val="1200"/>
              </a:spcBef>
              <a:spcAft>
                <a:spcPts val="0"/>
              </a:spcAft>
              <a:buNone/>
            </a:pPr>
            <a:r>
              <a:rPr lang="en"/>
              <a:t>Not clearly defined but usually </a:t>
            </a:r>
            <a:r>
              <a:rPr lang="en"/>
              <a:t>characterized</a:t>
            </a:r>
            <a:r>
              <a:rPr lang="en"/>
              <a:t> by</a:t>
            </a:r>
            <a:endParaRPr/>
          </a:p>
          <a:p>
            <a:pPr indent="-311150" lvl="0" marL="457200" rtl="0" algn="l">
              <a:spcBef>
                <a:spcPts val="1200"/>
              </a:spcBef>
              <a:spcAft>
                <a:spcPts val="0"/>
              </a:spcAft>
              <a:buSzPts val="1300"/>
              <a:buChar char="●"/>
            </a:pPr>
            <a:r>
              <a:rPr b="1" lang="en">
                <a:solidFill>
                  <a:srgbClr val="DF382C"/>
                </a:solidFill>
              </a:rPr>
              <a:t>Fever</a:t>
            </a:r>
            <a:r>
              <a:rPr lang="en"/>
              <a:t> (often within 24 hours)</a:t>
            </a:r>
            <a:endParaRPr/>
          </a:p>
          <a:p>
            <a:pPr indent="-311150" lvl="0" marL="457200" rtl="0" algn="l">
              <a:spcBef>
                <a:spcPts val="0"/>
              </a:spcBef>
              <a:spcAft>
                <a:spcPts val="0"/>
              </a:spcAft>
              <a:buSzPts val="1300"/>
              <a:buChar char="●"/>
            </a:pPr>
            <a:r>
              <a:rPr b="1" lang="en">
                <a:solidFill>
                  <a:srgbClr val="DF382C"/>
                </a:solidFill>
              </a:rPr>
              <a:t>Leukocytosis</a:t>
            </a:r>
            <a:r>
              <a:rPr lang="en"/>
              <a:t> </a:t>
            </a:r>
            <a:endParaRPr/>
          </a:p>
          <a:p>
            <a:pPr indent="-311150" lvl="0" marL="457200" rtl="0" algn="l">
              <a:spcBef>
                <a:spcPts val="0"/>
              </a:spcBef>
              <a:spcAft>
                <a:spcPts val="0"/>
              </a:spcAft>
              <a:buSzPts val="1300"/>
              <a:buChar char="●"/>
            </a:pPr>
            <a:r>
              <a:rPr b="1" lang="en">
                <a:solidFill>
                  <a:srgbClr val="DF382C"/>
                </a:solidFill>
              </a:rPr>
              <a:t>Vasopressor escalation</a:t>
            </a:r>
            <a:r>
              <a:rPr lang="en"/>
              <a:t> </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108"/>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Non-infectious? </a:t>
            </a:r>
            <a:r>
              <a:rPr lang="en">
                <a:solidFill>
                  <a:srgbClr val="14A44D"/>
                </a:solidFill>
              </a:rPr>
              <a:t>Normal response</a:t>
            </a:r>
            <a:endParaRPr>
              <a:solidFill>
                <a:srgbClr val="14A44D"/>
              </a:solidFill>
            </a:endParaRPr>
          </a:p>
        </p:txBody>
      </p:sp>
      <p:sp>
        <p:nvSpPr>
          <p:cNvPr id="1290" name="Google Shape;1290;p108"/>
          <p:cNvSpPr/>
          <p:nvPr/>
        </p:nvSpPr>
        <p:spPr>
          <a:xfrm>
            <a:off x="2000850" y="1371463"/>
            <a:ext cx="5145600" cy="11787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Resetting thermoregulation</a:t>
            </a:r>
            <a:r>
              <a:rPr lang="en" sz="1300">
                <a:solidFill>
                  <a:schemeClr val="dk2"/>
                </a:solidFill>
                <a:latin typeface="Open Sans"/>
                <a:ea typeface="Open Sans"/>
                <a:cs typeface="Open Sans"/>
                <a:sym typeface="Open Sans"/>
              </a:rPr>
              <a:t> [</a:t>
            </a:r>
            <a:r>
              <a:rPr lang="en" sz="1300">
                <a:solidFill>
                  <a:schemeClr val="accent5"/>
                </a:solidFill>
                <a:uFill>
                  <a:noFill/>
                </a:uFill>
                <a:latin typeface="Open Sans"/>
                <a:ea typeface="Open Sans"/>
                <a:cs typeface="Open Sans"/>
                <a:sym typeface="Open Sans"/>
                <a:hlinkClick r:id="rId3">
                  <a:extLst>
                    <a:ext uri="{A12FA001-AC4F-418D-AE19-62706E023703}">
                      <ahyp:hlinkClr val="tx"/>
                    </a:ext>
                  </a:extLst>
                </a:hlinkClick>
              </a:rPr>
              <a:t>7</a:t>
            </a:r>
            <a:r>
              <a:rPr lang="en" sz="1300">
                <a:solidFill>
                  <a:schemeClr val="dk2"/>
                </a:solidFill>
                <a:latin typeface="Open Sans"/>
                <a:ea typeface="Open Sans"/>
                <a:cs typeface="Open Sans"/>
                <a:sym typeface="Open Sans"/>
              </a:rPr>
              <a:t>][</a:t>
            </a:r>
            <a:r>
              <a:rPr lang="en" sz="1300">
                <a:solidFill>
                  <a:schemeClr val="accent5"/>
                </a:solidFill>
                <a:uFill>
                  <a:noFill/>
                </a:uFill>
                <a:latin typeface="Open Sans"/>
                <a:ea typeface="Open Sans"/>
                <a:cs typeface="Open Sans"/>
                <a:sym typeface="Open Sans"/>
                <a:hlinkClick r:id="rId4">
                  <a:extLst>
                    <a:ext uri="{A12FA001-AC4F-418D-AE19-62706E023703}">
                      <ahyp:hlinkClr val="tx"/>
                    </a:ext>
                  </a:extLst>
                </a:hlinkClick>
              </a:rPr>
              <a:t>8</a:t>
            </a: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p>
            <a:pPr indent="-311150" lvl="0" marL="457200" rtl="0" algn="l">
              <a:lnSpc>
                <a:spcPct val="115000"/>
              </a:lnSpc>
              <a:spcBef>
                <a:spcPts val="100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ECMO (and CRRT) make the blood cooler → hypothalamus set point is increased</a:t>
            </a:r>
            <a:endParaRPr sz="1300">
              <a:solidFill>
                <a:schemeClr val="dk2"/>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Decannulation is like removing the cooling blanket</a:t>
            </a:r>
            <a:endParaRPr sz="1300">
              <a:solidFill>
                <a:schemeClr val="dk2"/>
              </a:solidFill>
              <a:latin typeface="Open Sans"/>
              <a:ea typeface="Open Sans"/>
              <a:cs typeface="Open Sans"/>
              <a:sym typeface="Open Sans"/>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4" name="Shape 1294"/>
        <p:cNvGrpSpPr/>
        <p:nvPr/>
      </p:nvGrpSpPr>
      <p:grpSpPr>
        <a:xfrm>
          <a:off x="0" y="0"/>
          <a:ext cx="0" cy="0"/>
          <a:chOff x="0" y="0"/>
          <a:chExt cx="0" cy="0"/>
        </a:xfrm>
      </p:grpSpPr>
      <p:sp>
        <p:nvSpPr>
          <p:cNvPr id="1295" name="Google Shape;1295;p109"/>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Non-infectious? </a:t>
            </a:r>
            <a:r>
              <a:rPr lang="en">
                <a:solidFill>
                  <a:srgbClr val="14A44D"/>
                </a:solidFill>
              </a:rPr>
              <a:t>Normal response</a:t>
            </a:r>
            <a:endParaRPr>
              <a:solidFill>
                <a:srgbClr val="14A44D"/>
              </a:solidFill>
            </a:endParaRPr>
          </a:p>
        </p:txBody>
      </p:sp>
      <p:sp>
        <p:nvSpPr>
          <p:cNvPr id="1296" name="Google Shape;1296;p109"/>
          <p:cNvSpPr/>
          <p:nvPr/>
        </p:nvSpPr>
        <p:spPr>
          <a:xfrm>
            <a:off x="2000850" y="1371463"/>
            <a:ext cx="5145600" cy="11787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Resetting thermoregulation</a:t>
            </a:r>
            <a:r>
              <a:rPr lang="en" sz="1300">
                <a:solidFill>
                  <a:schemeClr val="dk2"/>
                </a:solidFill>
                <a:latin typeface="Open Sans"/>
                <a:ea typeface="Open Sans"/>
                <a:cs typeface="Open Sans"/>
                <a:sym typeface="Open Sans"/>
              </a:rPr>
              <a:t> [</a:t>
            </a:r>
            <a:r>
              <a:rPr lang="en" sz="1300">
                <a:solidFill>
                  <a:schemeClr val="accent5"/>
                </a:solidFill>
                <a:uFill>
                  <a:noFill/>
                </a:uFill>
                <a:latin typeface="Open Sans"/>
                <a:ea typeface="Open Sans"/>
                <a:cs typeface="Open Sans"/>
                <a:sym typeface="Open Sans"/>
                <a:hlinkClick r:id="rId3">
                  <a:extLst>
                    <a:ext uri="{A12FA001-AC4F-418D-AE19-62706E023703}">
                      <ahyp:hlinkClr val="tx"/>
                    </a:ext>
                  </a:extLst>
                </a:hlinkClick>
              </a:rPr>
              <a:t>7</a:t>
            </a:r>
            <a:r>
              <a:rPr lang="en" sz="1300">
                <a:solidFill>
                  <a:schemeClr val="dk2"/>
                </a:solidFill>
                <a:latin typeface="Open Sans"/>
                <a:ea typeface="Open Sans"/>
                <a:cs typeface="Open Sans"/>
                <a:sym typeface="Open Sans"/>
              </a:rPr>
              <a:t>][</a:t>
            </a:r>
            <a:r>
              <a:rPr lang="en" sz="1300">
                <a:solidFill>
                  <a:schemeClr val="accent5"/>
                </a:solidFill>
                <a:uFill>
                  <a:noFill/>
                </a:uFill>
                <a:latin typeface="Open Sans"/>
                <a:ea typeface="Open Sans"/>
                <a:cs typeface="Open Sans"/>
                <a:sym typeface="Open Sans"/>
                <a:hlinkClick r:id="rId4">
                  <a:extLst>
                    <a:ext uri="{A12FA001-AC4F-418D-AE19-62706E023703}">
                      <ahyp:hlinkClr val="tx"/>
                    </a:ext>
                  </a:extLst>
                </a:hlinkClick>
              </a:rPr>
              <a:t>8</a:t>
            </a: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p>
            <a:pPr indent="-311150" lvl="0" marL="457200" rtl="0" algn="l">
              <a:lnSpc>
                <a:spcPct val="115000"/>
              </a:lnSpc>
              <a:spcBef>
                <a:spcPts val="100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ECMO (and CRRT) make the blood cooler → hypothalamus set point is increased</a:t>
            </a:r>
            <a:endParaRPr sz="1300">
              <a:solidFill>
                <a:schemeClr val="dk2"/>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Decannulation is like removing the cooling blanket</a:t>
            </a:r>
            <a:endParaRPr sz="1300">
              <a:solidFill>
                <a:schemeClr val="dk2"/>
              </a:solidFill>
              <a:latin typeface="Open Sans"/>
              <a:ea typeface="Open Sans"/>
              <a:cs typeface="Open Sans"/>
              <a:sym typeface="Open Sans"/>
            </a:endParaRPr>
          </a:p>
        </p:txBody>
      </p:sp>
      <p:sp>
        <p:nvSpPr>
          <p:cNvPr id="1297" name="Google Shape;1297;p109"/>
          <p:cNvSpPr/>
          <p:nvPr/>
        </p:nvSpPr>
        <p:spPr>
          <a:xfrm>
            <a:off x="809088" y="2753600"/>
            <a:ext cx="3879300" cy="12573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Cytokine release </a:t>
            </a:r>
            <a:r>
              <a:rPr lang="en" sz="1300">
                <a:solidFill>
                  <a:schemeClr val="dk2"/>
                </a:solidFill>
                <a:latin typeface="Open Sans"/>
                <a:ea typeface="Open Sans"/>
                <a:cs typeface="Open Sans"/>
                <a:sym typeface="Open Sans"/>
              </a:rPr>
              <a:t>[</a:t>
            </a:r>
            <a:r>
              <a:rPr lang="en" sz="1300">
                <a:solidFill>
                  <a:schemeClr val="accent5"/>
                </a:solidFill>
                <a:uFill>
                  <a:noFill/>
                </a:uFill>
                <a:latin typeface="Open Sans"/>
                <a:ea typeface="Open Sans"/>
                <a:cs typeface="Open Sans"/>
                <a:sym typeface="Open Sans"/>
                <a:hlinkClick r:id="rId5">
                  <a:extLst>
                    <a:ext uri="{A12FA001-AC4F-418D-AE19-62706E023703}">
                      <ahyp:hlinkClr val="tx"/>
                    </a:ext>
                  </a:extLst>
                </a:hlinkClick>
              </a:rPr>
              <a:t>7</a:t>
            </a: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p>
            <a:pPr indent="-311150" lvl="0" marL="457200" rtl="0" algn="l">
              <a:lnSpc>
                <a:spcPct val="115000"/>
              </a:lnSpc>
              <a:spcBef>
                <a:spcPts val="100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While cannulated, blood is being exposed to non-endothelialized material</a:t>
            </a:r>
            <a:endParaRPr sz="1300">
              <a:solidFill>
                <a:schemeClr val="dk2"/>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ECMO blunts the fever curve (as above)</a:t>
            </a:r>
            <a:endParaRPr sz="1300">
              <a:solidFill>
                <a:schemeClr val="dk2"/>
              </a:solidFill>
              <a:latin typeface="Open Sans"/>
              <a:ea typeface="Open Sans"/>
              <a:cs typeface="Open Sans"/>
              <a:sym typeface="Open Sans"/>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110"/>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Non-infectious? </a:t>
            </a:r>
            <a:r>
              <a:rPr lang="en">
                <a:solidFill>
                  <a:srgbClr val="14A44D"/>
                </a:solidFill>
              </a:rPr>
              <a:t>Normal response</a:t>
            </a:r>
            <a:endParaRPr>
              <a:solidFill>
                <a:srgbClr val="14A44D"/>
              </a:solidFill>
            </a:endParaRPr>
          </a:p>
        </p:txBody>
      </p:sp>
      <p:sp>
        <p:nvSpPr>
          <p:cNvPr id="1303" name="Google Shape;1303;p110"/>
          <p:cNvSpPr/>
          <p:nvPr/>
        </p:nvSpPr>
        <p:spPr>
          <a:xfrm>
            <a:off x="2000850" y="1371463"/>
            <a:ext cx="5145600" cy="11787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Resetting thermoregulation</a:t>
            </a:r>
            <a:r>
              <a:rPr lang="en" sz="1300">
                <a:solidFill>
                  <a:schemeClr val="dk2"/>
                </a:solidFill>
                <a:latin typeface="Open Sans"/>
                <a:ea typeface="Open Sans"/>
                <a:cs typeface="Open Sans"/>
                <a:sym typeface="Open Sans"/>
              </a:rPr>
              <a:t> [</a:t>
            </a:r>
            <a:r>
              <a:rPr lang="en" sz="1300">
                <a:solidFill>
                  <a:schemeClr val="accent5"/>
                </a:solidFill>
                <a:uFill>
                  <a:noFill/>
                </a:uFill>
                <a:latin typeface="Open Sans"/>
                <a:ea typeface="Open Sans"/>
                <a:cs typeface="Open Sans"/>
                <a:sym typeface="Open Sans"/>
                <a:hlinkClick r:id="rId3">
                  <a:extLst>
                    <a:ext uri="{A12FA001-AC4F-418D-AE19-62706E023703}">
                      <ahyp:hlinkClr val="tx"/>
                    </a:ext>
                  </a:extLst>
                </a:hlinkClick>
              </a:rPr>
              <a:t>7</a:t>
            </a:r>
            <a:r>
              <a:rPr lang="en" sz="1300">
                <a:solidFill>
                  <a:schemeClr val="dk2"/>
                </a:solidFill>
                <a:latin typeface="Open Sans"/>
                <a:ea typeface="Open Sans"/>
                <a:cs typeface="Open Sans"/>
                <a:sym typeface="Open Sans"/>
              </a:rPr>
              <a:t>][</a:t>
            </a:r>
            <a:r>
              <a:rPr lang="en" sz="1300">
                <a:solidFill>
                  <a:schemeClr val="accent5"/>
                </a:solidFill>
                <a:uFill>
                  <a:noFill/>
                </a:uFill>
                <a:latin typeface="Open Sans"/>
                <a:ea typeface="Open Sans"/>
                <a:cs typeface="Open Sans"/>
                <a:sym typeface="Open Sans"/>
                <a:hlinkClick r:id="rId4">
                  <a:extLst>
                    <a:ext uri="{A12FA001-AC4F-418D-AE19-62706E023703}">
                      <ahyp:hlinkClr val="tx"/>
                    </a:ext>
                  </a:extLst>
                </a:hlinkClick>
              </a:rPr>
              <a:t>8</a:t>
            </a: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p>
            <a:pPr indent="-311150" lvl="0" marL="457200" rtl="0" algn="l">
              <a:lnSpc>
                <a:spcPct val="115000"/>
              </a:lnSpc>
              <a:spcBef>
                <a:spcPts val="100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ECMO (and CRRT) make the blood cooler → hypothalamus set point is increased</a:t>
            </a:r>
            <a:endParaRPr sz="1300">
              <a:solidFill>
                <a:schemeClr val="dk2"/>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Decannulation is like removing the cooling blanket</a:t>
            </a:r>
            <a:endParaRPr sz="1300">
              <a:solidFill>
                <a:schemeClr val="dk2"/>
              </a:solidFill>
              <a:latin typeface="Open Sans"/>
              <a:ea typeface="Open Sans"/>
              <a:cs typeface="Open Sans"/>
              <a:sym typeface="Open Sans"/>
            </a:endParaRPr>
          </a:p>
        </p:txBody>
      </p:sp>
      <p:sp>
        <p:nvSpPr>
          <p:cNvPr id="1304" name="Google Shape;1304;p110"/>
          <p:cNvSpPr/>
          <p:nvPr/>
        </p:nvSpPr>
        <p:spPr>
          <a:xfrm>
            <a:off x="4864813" y="2753600"/>
            <a:ext cx="3470100" cy="14226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Thrombosis</a:t>
            </a:r>
            <a:r>
              <a:rPr lang="en" sz="1300">
                <a:solidFill>
                  <a:schemeClr val="dk2"/>
                </a:solidFill>
                <a:latin typeface="Open Sans"/>
                <a:ea typeface="Open Sans"/>
                <a:cs typeface="Open Sans"/>
                <a:sym typeface="Open Sans"/>
              </a:rPr>
              <a:t> [</a:t>
            </a:r>
            <a:r>
              <a:rPr lang="en" sz="1300">
                <a:solidFill>
                  <a:schemeClr val="accent5"/>
                </a:solidFill>
                <a:uFill>
                  <a:noFill/>
                </a:uFill>
                <a:latin typeface="Open Sans"/>
                <a:ea typeface="Open Sans"/>
                <a:cs typeface="Open Sans"/>
                <a:sym typeface="Open Sans"/>
                <a:hlinkClick r:id="rId5">
                  <a:extLst>
                    <a:ext uri="{A12FA001-AC4F-418D-AE19-62706E023703}">
                      <ahyp:hlinkClr val="tx"/>
                    </a:ext>
                  </a:extLst>
                </a:hlinkClick>
              </a:rPr>
              <a:t>7</a:t>
            </a:r>
            <a:r>
              <a:rPr lang="en" sz="1300">
                <a:solidFill>
                  <a:schemeClr val="dk2"/>
                </a:solidFill>
                <a:latin typeface="Open Sans"/>
                <a:ea typeface="Open Sans"/>
                <a:cs typeface="Open Sans"/>
                <a:sym typeface="Open Sans"/>
              </a:rPr>
              <a:t>][</a:t>
            </a:r>
            <a:r>
              <a:rPr lang="en" sz="1300">
                <a:solidFill>
                  <a:schemeClr val="accent5"/>
                </a:solidFill>
                <a:uFill>
                  <a:noFill/>
                </a:uFill>
                <a:latin typeface="Open Sans"/>
                <a:ea typeface="Open Sans"/>
                <a:cs typeface="Open Sans"/>
                <a:sym typeface="Open Sans"/>
                <a:hlinkClick r:id="rId6">
                  <a:extLst>
                    <a:ext uri="{A12FA001-AC4F-418D-AE19-62706E023703}">
                      <ahyp:hlinkClr val="tx"/>
                    </a:ext>
                  </a:extLst>
                </a:hlinkClick>
              </a:rPr>
              <a:t>8</a:t>
            </a: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p>
            <a:pPr indent="-311150" lvl="0" marL="457200" rtl="0" algn="l">
              <a:lnSpc>
                <a:spcPct val="115000"/>
              </a:lnSpc>
              <a:spcBef>
                <a:spcPts val="100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Decannulation is associated with thrombosis in up to 10% of cases</a:t>
            </a:r>
            <a:endParaRPr sz="1300">
              <a:solidFill>
                <a:schemeClr val="dk2"/>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We all know what happens with DVTs…</a:t>
            </a:r>
            <a:endParaRPr sz="1300">
              <a:solidFill>
                <a:schemeClr val="dk2"/>
              </a:solidFill>
              <a:latin typeface="Open Sans"/>
              <a:ea typeface="Open Sans"/>
              <a:cs typeface="Open Sans"/>
              <a:sym typeface="Open Sans"/>
            </a:endParaRPr>
          </a:p>
        </p:txBody>
      </p:sp>
      <p:sp>
        <p:nvSpPr>
          <p:cNvPr id="1305" name="Google Shape;1305;p110"/>
          <p:cNvSpPr/>
          <p:nvPr/>
        </p:nvSpPr>
        <p:spPr>
          <a:xfrm>
            <a:off x="809088" y="2753600"/>
            <a:ext cx="3879300" cy="1257300"/>
          </a:xfrm>
          <a:prstGeom prst="rect">
            <a:avLst/>
          </a:prstGeom>
          <a:solidFill>
            <a:srgbClr val="F1F2F3"/>
          </a:solidFill>
          <a:ln cap="flat" cmpd="sng" w="9525">
            <a:solidFill>
              <a:srgbClr val="40424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latin typeface="Open Sans"/>
                <a:ea typeface="Open Sans"/>
                <a:cs typeface="Open Sans"/>
                <a:sym typeface="Open Sans"/>
              </a:rPr>
              <a:t>Cytokine release </a:t>
            </a:r>
            <a:r>
              <a:rPr lang="en" sz="1300">
                <a:solidFill>
                  <a:schemeClr val="dk2"/>
                </a:solidFill>
                <a:latin typeface="Open Sans"/>
                <a:ea typeface="Open Sans"/>
                <a:cs typeface="Open Sans"/>
                <a:sym typeface="Open Sans"/>
              </a:rPr>
              <a:t>[</a:t>
            </a:r>
            <a:r>
              <a:rPr lang="en" sz="1300">
                <a:solidFill>
                  <a:schemeClr val="accent5"/>
                </a:solidFill>
                <a:uFill>
                  <a:noFill/>
                </a:uFill>
                <a:latin typeface="Open Sans"/>
                <a:ea typeface="Open Sans"/>
                <a:cs typeface="Open Sans"/>
                <a:sym typeface="Open Sans"/>
                <a:hlinkClick r:id="rId7">
                  <a:extLst>
                    <a:ext uri="{A12FA001-AC4F-418D-AE19-62706E023703}">
                      <ahyp:hlinkClr val="tx"/>
                    </a:ext>
                  </a:extLst>
                </a:hlinkClick>
              </a:rPr>
              <a:t>7</a:t>
            </a:r>
            <a:r>
              <a:rPr lang="en" sz="1300">
                <a:solidFill>
                  <a:schemeClr val="dk2"/>
                </a:solidFill>
                <a:latin typeface="Open Sans"/>
                <a:ea typeface="Open Sans"/>
                <a:cs typeface="Open Sans"/>
                <a:sym typeface="Open Sans"/>
              </a:rPr>
              <a:t>]</a:t>
            </a:r>
            <a:endParaRPr sz="1300">
              <a:solidFill>
                <a:schemeClr val="dk2"/>
              </a:solidFill>
              <a:latin typeface="Open Sans"/>
              <a:ea typeface="Open Sans"/>
              <a:cs typeface="Open Sans"/>
              <a:sym typeface="Open Sans"/>
            </a:endParaRPr>
          </a:p>
          <a:p>
            <a:pPr indent="-311150" lvl="0" marL="457200" rtl="0" algn="l">
              <a:lnSpc>
                <a:spcPct val="115000"/>
              </a:lnSpc>
              <a:spcBef>
                <a:spcPts val="100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While cannulated, blood is being exposed to non-endothelialized material</a:t>
            </a:r>
            <a:endParaRPr sz="1300">
              <a:solidFill>
                <a:schemeClr val="dk2"/>
              </a:solidFill>
              <a:latin typeface="Open Sans"/>
              <a:ea typeface="Open Sans"/>
              <a:cs typeface="Open Sans"/>
              <a:sym typeface="Open Sans"/>
            </a:endParaRPr>
          </a:p>
          <a:p>
            <a:pPr indent="-311150" lvl="0" marL="457200" rtl="0" algn="l">
              <a:lnSpc>
                <a:spcPct val="115000"/>
              </a:lnSpc>
              <a:spcBef>
                <a:spcPts val="0"/>
              </a:spcBef>
              <a:spcAft>
                <a:spcPts val="0"/>
              </a:spcAft>
              <a:buClr>
                <a:schemeClr val="dk2"/>
              </a:buClr>
              <a:buSzPts val="1300"/>
              <a:buFont typeface="Open Sans"/>
              <a:buChar char="●"/>
            </a:pPr>
            <a:r>
              <a:rPr lang="en" sz="1300">
                <a:solidFill>
                  <a:schemeClr val="dk2"/>
                </a:solidFill>
                <a:latin typeface="Open Sans"/>
                <a:ea typeface="Open Sans"/>
                <a:cs typeface="Open Sans"/>
                <a:sym typeface="Open Sans"/>
              </a:rPr>
              <a:t>ECMO blunts the fever curve (as above)</a:t>
            </a:r>
            <a:endParaRPr sz="1300">
              <a:solidFill>
                <a:schemeClr val="dk2"/>
              </a:solidFill>
              <a:latin typeface="Open Sans"/>
              <a:ea typeface="Open Sans"/>
              <a:cs typeface="Open Sans"/>
              <a:sym typeface="Open Sans"/>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sp>
        <p:nvSpPr>
          <p:cNvPr id="1310" name="Google Shape;1310;p111"/>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Non-infectious? </a:t>
            </a:r>
            <a:r>
              <a:rPr lang="en">
                <a:solidFill>
                  <a:srgbClr val="DF382C"/>
                </a:solidFill>
              </a:rPr>
              <a:t>Not always</a:t>
            </a:r>
            <a:endParaRPr>
              <a:solidFill>
                <a:srgbClr val="DF382C"/>
              </a:solidFill>
            </a:endParaRPr>
          </a:p>
        </p:txBody>
      </p:sp>
      <p:sp>
        <p:nvSpPr>
          <p:cNvPr id="1311" name="Google Shape;1311;p111"/>
          <p:cNvSpPr txBox="1"/>
          <p:nvPr>
            <p:ph idx="1" type="body"/>
          </p:nvPr>
        </p:nvSpPr>
        <p:spPr>
          <a:xfrm>
            <a:off x="729325" y="1393075"/>
            <a:ext cx="7688400" cy="216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Infections are common</a:t>
            </a:r>
            <a:r>
              <a:rPr lang="en"/>
              <a:t> [</a:t>
            </a:r>
            <a:r>
              <a:rPr lang="en">
                <a:solidFill>
                  <a:schemeClr val="accent5"/>
                </a:solidFill>
                <a:uFill>
                  <a:noFill/>
                </a:uFill>
                <a:hlinkClick r:id="rId3">
                  <a:extLst>
                    <a:ext uri="{A12FA001-AC4F-418D-AE19-62706E023703}">
                      <ahyp:hlinkClr val="tx"/>
                    </a:ext>
                  </a:extLst>
                </a:hlinkClick>
              </a:rPr>
              <a:t>7</a:t>
            </a:r>
            <a:r>
              <a:rPr lang="en"/>
              <a:t>][</a:t>
            </a:r>
            <a:r>
              <a:rPr lang="en">
                <a:solidFill>
                  <a:schemeClr val="hlink"/>
                </a:solidFill>
                <a:uFill>
                  <a:noFill/>
                </a:uFill>
                <a:hlinkClick r:id="rId4"/>
              </a:rPr>
              <a:t>8</a:t>
            </a:r>
            <a:r>
              <a:rPr lang="en"/>
              <a:t>]</a:t>
            </a:r>
            <a:endParaRPr/>
          </a:p>
          <a:p>
            <a:pPr indent="-311150" lvl="0" marL="457200" rtl="0" algn="l">
              <a:spcBef>
                <a:spcPts val="1200"/>
              </a:spcBef>
              <a:spcAft>
                <a:spcPts val="0"/>
              </a:spcAft>
              <a:buSzPts val="1300"/>
              <a:buChar char="●"/>
            </a:pPr>
            <a:r>
              <a:rPr lang="en"/>
              <a:t>By definition, these patients have “central lines” </a:t>
            </a:r>
            <a:r>
              <a:rPr lang="en">
                <a:solidFill>
                  <a:srgbClr val="858585"/>
                </a:solidFill>
              </a:rPr>
              <a:t>(that are quite large gauge)</a:t>
            </a:r>
            <a:endParaRPr>
              <a:solidFill>
                <a:srgbClr val="858585"/>
              </a:solidFill>
            </a:endParaRPr>
          </a:p>
          <a:p>
            <a:pPr indent="-298450" lvl="1" marL="914400" rtl="0" algn="l">
              <a:spcBef>
                <a:spcPts val="0"/>
              </a:spcBef>
              <a:spcAft>
                <a:spcPts val="0"/>
              </a:spcAft>
              <a:buSzPts val="1100"/>
              <a:buChar char="○"/>
            </a:pPr>
            <a:r>
              <a:rPr lang="en"/>
              <a:t>Manipulation occurs during removal / decannulation</a:t>
            </a:r>
            <a:endParaRPr/>
          </a:p>
          <a:p>
            <a:pPr indent="-311150" lvl="0" marL="457200" rtl="0" algn="l">
              <a:spcBef>
                <a:spcPts val="0"/>
              </a:spcBef>
              <a:spcAft>
                <a:spcPts val="0"/>
              </a:spcAft>
              <a:buSzPts val="1300"/>
              <a:buChar char="●"/>
            </a:pPr>
            <a:r>
              <a:rPr lang="en"/>
              <a:t>VV ECMO has high rates of VAP</a:t>
            </a:r>
            <a:endParaRPr/>
          </a:p>
          <a:p>
            <a:pPr indent="-311150" lvl="0" marL="457200" rtl="0" algn="l">
              <a:spcBef>
                <a:spcPts val="0"/>
              </a:spcBef>
              <a:spcAft>
                <a:spcPts val="0"/>
              </a:spcAft>
              <a:buClr>
                <a:schemeClr val="lt1"/>
              </a:buClr>
              <a:buSzPts val="1300"/>
              <a:buChar char="●"/>
            </a:pPr>
            <a:r>
              <a:rPr lang="en">
                <a:solidFill>
                  <a:schemeClr val="lt1"/>
                </a:solidFill>
              </a:rPr>
              <a:t>59 to 72% of patients have an infectious source identified for their fever [</a:t>
            </a:r>
            <a:r>
              <a:rPr lang="en">
                <a:solidFill>
                  <a:schemeClr val="lt1"/>
                </a:solidFill>
                <a:uFill>
                  <a:noFill/>
                </a:uFill>
                <a:hlinkClick r:id="rId5">
                  <a:extLst>
                    <a:ext uri="{A12FA001-AC4F-418D-AE19-62706E023703}">
                      <ahyp:hlinkClr val="tx"/>
                    </a:ext>
                  </a:extLst>
                </a:hlinkClick>
              </a:rPr>
              <a:t>8</a:t>
            </a:r>
            <a:r>
              <a:rPr lang="en">
                <a:solidFill>
                  <a:schemeClr val="lt1"/>
                </a:solidFill>
              </a:rPr>
              <a:t>][</a:t>
            </a:r>
            <a:r>
              <a:rPr lang="en">
                <a:solidFill>
                  <a:schemeClr val="lt1"/>
                </a:solidFill>
                <a:uFill>
                  <a:noFill/>
                </a:uFill>
                <a:hlinkClick r:id="rId6">
                  <a:extLst>
                    <a:ext uri="{A12FA001-AC4F-418D-AE19-62706E023703}">
                      <ahyp:hlinkClr val="tx"/>
                    </a:ext>
                  </a:extLst>
                </a:hlinkClick>
              </a:rPr>
              <a:t>9</a:t>
            </a:r>
            <a:r>
              <a:rPr lang="en">
                <a:solidFill>
                  <a:schemeClr val="lt1"/>
                </a:solidFill>
              </a:rPr>
              <a:t>]</a:t>
            </a:r>
            <a:endParaRPr>
              <a:solidFill>
                <a:schemeClr val="lt1"/>
              </a:solidFill>
            </a:endParaRPr>
          </a:p>
          <a:p>
            <a:pPr indent="-298450" lvl="1" marL="914400" rtl="0" algn="l">
              <a:spcBef>
                <a:spcPts val="0"/>
              </a:spcBef>
              <a:spcAft>
                <a:spcPts val="0"/>
              </a:spcAft>
              <a:buClr>
                <a:schemeClr val="lt1"/>
              </a:buClr>
              <a:buSzPts val="1100"/>
              <a:buChar char="○"/>
            </a:pPr>
            <a:r>
              <a:rPr lang="en">
                <a:solidFill>
                  <a:schemeClr val="lt1"/>
                </a:solidFill>
              </a:rPr>
              <a:t>This varied a lot by study. </a:t>
            </a:r>
            <a:r>
              <a:rPr lang="en">
                <a:solidFill>
                  <a:schemeClr val="lt1"/>
                </a:solidFill>
                <a:uFill>
                  <a:noFill/>
                </a:uFill>
                <a:hlinkClick r:id="rId7">
                  <a:extLst>
                    <a:ext uri="{A12FA001-AC4F-418D-AE19-62706E023703}">
                      <ahyp:hlinkClr val="tx"/>
                    </a:ext>
                  </a:extLst>
                </a:hlinkClick>
              </a:rPr>
              <a:t>Citation #7</a:t>
            </a:r>
            <a:r>
              <a:rPr lang="en">
                <a:solidFill>
                  <a:schemeClr val="lt1"/>
                </a:solidFill>
              </a:rPr>
              <a:t> only had </a:t>
            </a:r>
            <a:endParaRPr>
              <a:solidFill>
                <a:schemeClr val="lt1"/>
              </a:solidFill>
            </a:endParaRPr>
          </a:p>
          <a:p>
            <a:pPr indent="-298450" lvl="2" marL="1371600" rtl="0" algn="l">
              <a:spcBef>
                <a:spcPts val="0"/>
              </a:spcBef>
              <a:spcAft>
                <a:spcPts val="0"/>
              </a:spcAft>
              <a:buClr>
                <a:schemeClr val="lt1"/>
              </a:buClr>
              <a:buSzPts val="1100"/>
              <a:buChar char="■"/>
            </a:pPr>
            <a:r>
              <a:rPr lang="en">
                <a:solidFill>
                  <a:schemeClr val="lt1"/>
                </a:solidFill>
              </a:rPr>
              <a:t>34% who had an infection identified</a:t>
            </a:r>
            <a:endParaRPr>
              <a:solidFill>
                <a:schemeClr val="lt1"/>
              </a:solidFill>
            </a:endParaRPr>
          </a:p>
          <a:p>
            <a:pPr indent="-298450" lvl="2" marL="1371600" rtl="0" algn="l">
              <a:spcBef>
                <a:spcPts val="0"/>
              </a:spcBef>
              <a:spcAft>
                <a:spcPts val="0"/>
              </a:spcAft>
              <a:buClr>
                <a:schemeClr val="lt1"/>
              </a:buClr>
              <a:buSzPts val="1100"/>
              <a:buChar char="■"/>
            </a:pPr>
            <a:r>
              <a:rPr lang="en">
                <a:solidFill>
                  <a:schemeClr val="lt1"/>
                </a:solidFill>
              </a:rPr>
              <a:t>8% of the febrile cohort had bloodstream infections</a:t>
            </a:r>
            <a:endParaRPr>
              <a:solidFill>
                <a:schemeClr val="lt1"/>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5" name="Shape 1315"/>
        <p:cNvGrpSpPr/>
        <p:nvPr/>
      </p:nvGrpSpPr>
      <p:grpSpPr>
        <a:xfrm>
          <a:off x="0" y="0"/>
          <a:ext cx="0" cy="0"/>
          <a:chOff x="0" y="0"/>
          <a:chExt cx="0" cy="0"/>
        </a:xfrm>
      </p:grpSpPr>
      <p:sp>
        <p:nvSpPr>
          <p:cNvPr id="1316" name="Google Shape;1316;p112"/>
          <p:cNvSpPr txBox="1"/>
          <p:nvPr>
            <p:ph type="title"/>
          </p:nvPr>
        </p:nvSpPr>
        <p:spPr>
          <a:xfrm>
            <a:off x="729450" y="6328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Non-infectious? </a:t>
            </a:r>
            <a:r>
              <a:rPr lang="en">
                <a:solidFill>
                  <a:srgbClr val="DF382C"/>
                </a:solidFill>
              </a:rPr>
              <a:t>Not always</a:t>
            </a:r>
            <a:endParaRPr>
              <a:solidFill>
                <a:srgbClr val="DF382C"/>
              </a:solidFill>
            </a:endParaRPr>
          </a:p>
        </p:txBody>
      </p:sp>
      <p:sp>
        <p:nvSpPr>
          <p:cNvPr id="1317" name="Google Shape;1317;p112"/>
          <p:cNvSpPr txBox="1"/>
          <p:nvPr>
            <p:ph idx="1" type="body"/>
          </p:nvPr>
        </p:nvSpPr>
        <p:spPr>
          <a:xfrm>
            <a:off x="729325" y="1393075"/>
            <a:ext cx="7688400" cy="2169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Infections are common</a:t>
            </a:r>
            <a:r>
              <a:rPr lang="en"/>
              <a:t> [</a:t>
            </a:r>
            <a:r>
              <a:rPr lang="en">
                <a:solidFill>
                  <a:schemeClr val="accent5"/>
                </a:solidFill>
                <a:uFill>
                  <a:noFill/>
                </a:uFill>
                <a:hlinkClick r:id="rId3">
                  <a:extLst>
                    <a:ext uri="{A12FA001-AC4F-418D-AE19-62706E023703}">
                      <ahyp:hlinkClr val="tx"/>
                    </a:ext>
                  </a:extLst>
                </a:hlinkClick>
              </a:rPr>
              <a:t>7</a:t>
            </a:r>
            <a:r>
              <a:rPr lang="en"/>
              <a:t>][</a:t>
            </a:r>
            <a:r>
              <a:rPr lang="en">
                <a:solidFill>
                  <a:schemeClr val="hlink"/>
                </a:solidFill>
                <a:uFill>
                  <a:noFill/>
                </a:uFill>
                <a:hlinkClick r:id="rId4"/>
              </a:rPr>
              <a:t>8</a:t>
            </a:r>
            <a:r>
              <a:rPr lang="en"/>
              <a:t>]</a:t>
            </a:r>
            <a:endParaRPr/>
          </a:p>
          <a:p>
            <a:pPr indent="-311150" lvl="0" marL="457200" rtl="0" algn="l">
              <a:spcBef>
                <a:spcPts val="1200"/>
              </a:spcBef>
              <a:spcAft>
                <a:spcPts val="0"/>
              </a:spcAft>
              <a:buSzPts val="1300"/>
              <a:buChar char="●"/>
            </a:pPr>
            <a:r>
              <a:rPr lang="en"/>
              <a:t>By definition, these patients have “central lines” </a:t>
            </a:r>
            <a:r>
              <a:rPr lang="en">
                <a:solidFill>
                  <a:srgbClr val="858585"/>
                </a:solidFill>
              </a:rPr>
              <a:t>(that are quite large gauge)</a:t>
            </a:r>
            <a:endParaRPr>
              <a:solidFill>
                <a:srgbClr val="858585"/>
              </a:solidFill>
            </a:endParaRPr>
          </a:p>
          <a:p>
            <a:pPr indent="-298450" lvl="1" marL="914400" rtl="0" algn="l">
              <a:spcBef>
                <a:spcPts val="0"/>
              </a:spcBef>
              <a:spcAft>
                <a:spcPts val="0"/>
              </a:spcAft>
              <a:buSzPts val="1100"/>
              <a:buChar char="○"/>
            </a:pPr>
            <a:r>
              <a:rPr lang="en"/>
              <a:t>Manipulation occurs during removal / decannulation</a:t>
            </a:r>
            <a:endParaRPr/>
          </a:p>
          <a:p>
            <a:pPr indent="-311150" lvl="0" marL="457200" rtl="0" algn="l">
              <a:spcBef>
                <a:spcPts val="0"/>
              </a:spcBef>
              <a:spcAft>
                <a:spcPts val="0"/>
              </a:spcAft>
              <a:buSzPts val="1300"/>
              <a:buChar char="●"/>
            </a:pPr>
            <a:r>
              <a:rPr lang="en"/>
              <a:t>VV ECMO has high rates of VAP</a:t>
            </a:r>
            <a:endParaRPr/>
          </a:p>
          <a:p>
            <a:pPr indent="-311150" lvl="0" marL="457200" rtl="0" algn="l">
              <a:spcBef>
                <a:spcPts val="0"/>
              </a:spcBef>
              <a:spcAft>
                <a:spcPts val="0"/>
              </a:spcAft>
              <a:buSzPts val="1300"/>
              <a:buChar char="●"/>
            </a:pPr>
            <a:r>
              <a:rPr lang="en"/>
              <a:t>59 to 72% of patients have an infectious source identified for their fever [</a:t>
            </a:r>
            <a:r>
              <a:rPr lang="en">
                <a:solidFill>
                  <a:schemeClr val="accent5"/>
                </a:solidFill>
                <a:uFill>
                  <a:noFill/>
                </a:uFill>
                <a:hlinkClick r:id="rId5">
                  <a:extLst>
                    <a:ext uri="{A12FA001-AC4F-418D-AE19-62706E023703}">
                      <ahyp:hlinkClr val="tx"/>
                    </a:ext>
                  </a:extLst>
                </a:hlinkClick>
              </a:rPr>
              <a:t>8</a:t>
            </a:r>
            <a:r>
              <a:rPr lang="en"/>
              <a:t>][</a:t>
            </a:r>
            <a:r>
              <a:rPr lang="en">
                <a:solidFill>
                  <a:schemeClr val="hlink"/>
                </a:solidFill>
                <a:uFill>
                  <a:noFill/>
                </a:uFill>
                <a:hlinkClick r:id="rId6"/>
              </a:rPr>
              <a:t>9</a:t>
            </a:r>
            <a:r>
              <a:rPr lang="en"/>
              <a:t>]</a:t>
            </a:r>
            <a:endParaRPr/>
          </a:p>
          <a:p>
            <a:pPr indent="-298450" lvl="1" marL="914400" rtl="0" algn="l">
              <a:spcBef>
                <a:spcPts val="0"/>
              </a:spcBef>
              <a:spcAft>
                <a:spcPts val="0"/>
              </a:spcAft>
              <a:buSzPts val="1100"/>
              <a:buChar char="○"/>
            </a:pPr>
            <a:r>
              <a:rPr lang="en"/>
              <a:t>This varied a lot by study. </a:t>
            </a:r>
            <a:r>
              <a:rPr lang="en">
                <a:solidFill>
                  <a:schemeClr val="hlink"/>
                </a:solidFill>
                <a:uFill>
                  <a:noFill/>
                </a:uFill>
                <a:hlinkClick r:id="rId7"/>
              </a:rPr>
              <a:t>Citation #7</a:t>
            </a:r>
            <a:r>
              <a:rPr lang="en"/>
              <a:t> only had </a:t>
            </a:r>
            <a:endParaRPr/>
          </a:p>
          <a:p>
            <a:pPr indent="-298450" lvl="2" marL="1371600" rtl="0" algn="l">
              <a:spcBef>
                <a:spcPts val="0"/>
              </a:spcBef>
              <a:spcAft>
                <a:spcPts val="0"/>
              </a:spcAft>
              <a:buSzPts val="1100"/>
              <a:buChar char="■"/>
            </a:pPr>
            <a:r>
              <a:rPr lang="en"/>
              <a:t>34% who had an infection identified</a:t>
            </a:r>
            <a:endParaRPr/>
          </a:p>
          <a:p>
            <a:pPr indent="-298450" lvl="2" marL="1371600" rtl="0" algn="l">
              <a:spcBef>
                <a:spcPts val="0"/>
              </a:spcBef>
              <a:spcAft>
                <a:spcPts val="0"/>
              </a:spcAft>
              <a:buSzPts val="1100"/>
              <a:buChar char="■"/>
            </a:pPr>
            <a:r>
              <a:rPr lang="en"/>
              <a:t>8% of the febrile cohort had bloodstream infections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